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30" r:id="rId2"/>
    <p:sldId id="460" r:id="rId3"/>
    <p:sldId id="531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4" r:id="rId27"/>
    <p:sldId id="665" r:id="rId28"/>
    <p:sldId id="666" r:id="rId29"/>
    <p:sldId id="667" r:id="rId30"/>
    <p:sldId id="668" r:id="rId31"/>
    <p:sldId id="688" r:id="rId32"/>
    <p:sldId id="669" r:id="rId33"/>
    <p:sldId id="670" r:id="rId34"/>
    <p:sldId id="671" r:id="rId35"/>
    <p:sldId id="672" r:id="rId36"/>
    <p:sldId id="673" r:id="rId37"/>
    <p:sldId id="674" r:id="rId38"/>
    <p:sldId id="675" r:id="rId39"/>
    <p:sldId id="676" r:id="rId40"/>
    <p:sldId id="677" r:id="rId41"/>
    <p:sldId id="687" r:id="rId42"/>
    <p:sldId id="678" r:id="rId43"/>
    <p:sldId id="684" r:id="rId44"/>
    <p:sldId id="686" r:id="rId45"/>
  </p:sldIdLst>
  <p:sldSz cx="9144000" cy="6858000" type="screen4x3"/>
  <p:notesSz cx="7315200" cy="9601200"/>
  <p:custDataLst>
    <p:tags r:id="rId4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CC"/>
    <a:srgbClr val="FF0000"/>
    <a:srgbClr val="EAEAEA"/>
    <a:srgbClr val="006666"/>
    <a:srgbClr val="993300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8"/>
    <p:restoredTop sz="95823" autoAdjust="0"/>
  </p:normalViewPr>
  <p:slideViewPr>
    <p:cSldViewPr showGuides="1">
      <p:cViewPr varScale="1">
        <p:scale>
          <a:sx n="101" d="100"/>
          <a:sy n="101" d="100"/>
        </p:scale>
        <p:origin x="976" y="64"/>
      </p:cViewPr>
      <p:guideLst>
        <p:guide orient="horz" pos="2208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7105" eaLnBrk="0" hangingPunct="0">
              <a:defRPr sz="1300">
                <a:effectLst/>
                <a:ea typeface="+mn-ea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defRPr sz="1300">
                <a:effectLst/>
                <a:ea typeface="+mn-ea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7105" eaLnBrk="0" hangingPunct="0">
              <a:defRPr sz="1300">
                <a:effectLst/>
                <a:ea typeface="+mn-ea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/>
          <a:lstStyle/>
          <a:p>
            <a:pPr lvl="0" algn="r" defTabSz="967105"/>
            <a:fld id="{9A0DB2DC-4C9A-4742-B13C-FB6460FD3503}" type="slidenum">
              <a:rPr lang="zh-CN" altLang="en-US" sz="1300" dirty="0"/>
              <a:t>‹#›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1" tIns="48331" rIns="96661" bIns="48331" numCol="1" anchor="ctr" anchorCtr="0" compatLnSpc="1"/>
          <a:lstStyle>
            <a:lvl1pPr algn="l" defTabSz="967105" eaLnBrk="0" hangingPunct="0">
              <a:defRPr sz="1300">
                <a:effectLst/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1" tIns="48331" rIns="96661" bIns="48331" numCol="1" anchor="ctr" anchorCtr="0" compatLnSpc="1"/>
          <a:lstStyle>
            <a:lvl1pPr algn="r" defTabSz="967105" eaLnBrk="0" hangingPunct="0">
              <a:defRPr sz="1300">
                <a:effectLst/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1" tIns="48331" rIns="96661" bIns="48331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1" tIns="48331" rIns="96661" bIns="48331" numCol="1" anchor="b" anchorCtr="0" compatLnSpc="1"/>
          <a:lstStyle>
            <a:lvl1pPr algn="l" defTabSz="967105" eaLnBrk="0" hangingPunct="0">
              <a:defRPr sz="1300">
                <a:effectLst/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1" tIns="48331" rIns="96661" bIns="48331" numCol="1" anchor="b" anchorCtr="0" compatLnSpc="1"/>
          <a:lstStyle/>
          <a:p>
            <a:pPr lvl="0" algn="r" defTabSz="967105"/>
            <a:fld id="{9A0DB2DC-4C9A-4742-B13C-FB6460FD3503}" type="slidenum">
              <a:rPr lang="zh-CN" altLang="en-US" sz="1300" dirty="0">
                <a:latin typeface="Times New Roman" panose="02020603050405020304" pitchFamily="18" charset="0"/>
              </a:rPr>
              <a:t>‹#›</a:t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lstStyle/>
          <a:p>
            <a:pPr lvl="0" algn="r" defTabSz="967105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ea typeface="宋体" panose="02010600030101010101" pitchFamily="2" charset="-122"/>
              </a:rPr>
              <a:t>1</a:t>
            </a:fld>
            <a:endParaRPr lang="zh-CN" altLang="en-US" sz="1300" dirty="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19587"/>
          </a:xfrm>
        </p:spPr>
        <p:txBody>
          <a:bodyPr wrap="none" lIns="96661" tIns="48331" rIns="96661" bIns="48331" anchor="ctr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itchFamily="49" charset="-122"/>
              </a:rPr>
              <a:t>4</a:t>
            </a:fld>
            <a:endParaRPr lang="zh-CN" altLang="en-US" sz="1200" dirty="0">
              <a:ea typeface="楷体_GB2312" pitchFamily="49" charset="-122"/>
            </a:endParaRPr>
          </a:p>
        </p:txBody>
      </p:sp>
      <p:sp>
        <p:nvSpPr>
          <p:cNvPr id="184322" name="幻灯片图像占位符 1843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3" name="文本占位符 1843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itchFamily="49" charset="-122"/>
              </a:rPr>
              <a:t>5</a:t>
            </a:fld>
            <a:endParaRPr lang="zh-CN" altLang="en-US" sz="1200" dirty="0">
              <a:ea typeface="楷体_GB2312" pitchFamily="49" charset="-122"/>
            </a:endParaRPr>
          </a:p>
        </p:txBody>
      </p:sp>
      <p:sp>
        <p:nvSpPr>
          <p:cNvPr id="186370" name="幻灯片图像占位符 1863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1" name="文本占位符 1863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itchFamily="49" charset="-122"/>
              </a:rPr>
              <a:t>6</a:t>
            </a:fld>
            <a:endParaRPr lang="zh-CN" altLang="en-US" sz="1200" dirty="0">
              <a:ea typeface="楷体_GB2312" pitchFamily="49" charset="-122"/>
            </a:endParaRPr>
          </a:p>
        </p:txBody>
      </p:sp>
      <p:sp>
        <p:nvSpPr>
          <p:cNvPr id="188418" name="幻灯片图像占位符 1884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9" name="文本占位符 1884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itchFamily="49" charset="-122"/>
              </a:rPr>
              <a:t>18</a:t>
            </a:fld>
            <a:endParaRPr lang="zh-CN" altLang="en-US" sz="1200" dirty="0">
              <a:ea typeface="楷体_GB2312" pitchFamily="49" charset="-122"/>
            </a:endParaRPr>
          </a:p>
        </p:txBody>
      </p:sp>
      <p:sp>
        <p:nvSpPr>
          <p:cNvPr id="207874" name="幻灯片图像占位符 2078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7875" name="文本占位符 207874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itchFamily="49" charset="-122"/>
              </a:rPr>
              <a:t>19</a:t>
            </a:fld>
            <a:endParaRPr lang="zh-CN" altLang="en-US" sz="1200" dirty="0">
              <a:ea typeface="楷体_GB2312" pitchFamily="49" charset="-122"/>
            </a:endParaRPr>
          </a:p>
        </p:txBody>
      </p:sp>
      <p:sp>
        <p:nvSpPr>
          <p:cNvPr id="209922" name="幻灯片图像占位符 2099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9923" name="文本占位符 20992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itchFamily="49" charset="-122"/>
              </a:rPr>
              <a:t>20</a:t>
            </a:fld>
            <a:endParaRPr lang="zh-CN" altLang="en-US" sz="1200" dirty="0">
              <a:ea typeface="楷体_GB2312" pitchFamily="49" charset="-122"/>
            </a:endParaRPr>
          </a:p>
        </p:txBody>
      </p:sp>
      <p:sp>
        <p:nvSpPr>
          <p:cNvPr id="214018" name="幻灯片图像占位符 2140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4019" name="文本占位符 214018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itchFamily="49" charset="-122"/>
              </a:rPr>
              <a:t>21</a:t>
            </a:fld>
            <a:endParaRPr lang="zh-CN" altLang="en-US" sz="1200" dirty="0">
              <a:ea typeface="楷体_GB2312" pitchFamily="49" charset="-122"/>
            </a:endParaRPr>
          </a:p>
        </p:txBody>
      </p:sp>
      <p:sp>
        <p:nvSpPr>
          <p:cNvPr id="216066" name="幻灯片图像占位符 2160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文本占位符 216066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itchFamily="49" charset="-122"/>
              </a:rPr>
              <a:t>22</a:t>
            </a:fld>
            <a:endParaRPr lang="zh-CN" altLang="en-US" sz="1200" dirty="0">
              <a:ea typeface="楷体_GB2312" pitchFamily="49" charset="-122"/>
            </a:endParaRPr>
          </a:p>
        </p:txBody>
      </p:sp>
      <p:sp>
        <p:nvSpPr>
          <p:cNvPr id="218114" name="幻灯片图像占位符 2181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8115" name="文本占位符 218114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aphicFrame>
        <p:nvGraphicFramePr>
          <p:cNvPr id="2051" name="Rectangle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MS_ClipArt_Gallery.2">
                  <p:embed/>
                </p:oleObj>
              </mc:Choice>
              <mc:Fallback>
                <p:oleObj r:id="rId2" imgW="0" imgH="0" progId="MS_ClipArt_Gallery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effectLst/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DE65B9-73FC-4C3C-8A53-36F6716AB1EF}" type="datetime8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2025年1月4日5时18分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effectLst/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solidFill>
                  <a:srgbClr val="578963"/>
                </a:solidFill>
                <a:latin typeface="Times New Roman" panose="02020603050405020304" pitchFamily="18" charset="0"/>
              </a:rPr>
              <a:t>‹#›</a:t>
            </a:fld>
            <a:endParaRPr lang="zh-CN" altLang="en-US" sz="1400" dirty="0">
              <a:solidFill>
                <a:srgbClr val="57896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88913"/>
            <a:ext cx="2127250" cy="59769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229350" cy="597693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13543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981075"/>
            <a:ext cx="4137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noProof="1"/>
              <a:t>Click to edit Master title style</a:t>
            </a:r>
          </a:p>
        </p:txBody>
      </p:sp>
      <p:sp>
        <p:nvSpPr>
          <p:cNvPr id="1030" name="Rectangle 53"/>
          <p:cNvSpPr>
            <a:spLocks noGrp="1"/>
          </p:cNvSpPr>
          <p:nvPr>
            <p:ph type="body"/>
          </p:nvPr>
        </p:nvSpPr>
        <p:spPr>
          <a:xfrm>
            <a:off x="323850" y="980728"/>
            <a:ext cx="8424863" cy="5184775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2" charset="2"/>
        <a:buChar char="n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105000"/>
        <a:buFont typeface="Wingdings" panose="05000000000000000000" pitchFamily="2" charset="2"/>
        <a:buChar char="Ø"/>
        <a:defRPr sz="2400">
          <a:solidFill>
            <a:srgbClr val="0000FF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Char char="ê"/>
        <a:defRPr sz="2000">
          <a:solidFill>
            <a:srgbClr val="0000FF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>
          <a:solidFill>
            <a:srgbClr val="0000FF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>
          <a:solidFill>
            <a:srgbClr val="0000FF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16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1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oleObject" Target="../embeddings/oleObject63.bin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9.w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oleObject" Target="../embeddings/oleObject62.bin"/><Relationship Id="rId5" Type="http://schemas.openxmlformats.org/officeDocument/2006/relationships/tags" Target="../tags/tag8.xml"/><Relationship Id="rId15" Type="http://schemas.openxmlformats.org/officeDocument/2006/relationships/image" Target="../media/image61.png"/><Relationship Id="rId10" Type="http://schemas.openxmlformats.org/officeDocument/2006/relationships/notesSlide" Target="../notesSlides/notesSlide7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5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90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98.bin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0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0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2.bin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24.wmf"/><Relationship Id="rId21" Type="http://schemas.openxmlformats.org/officeDocument/2006/relationships/image" Target="../media/image32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484313"/>
            <a:ext cx="7772400" cy="153828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E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计算方法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E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</a:b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E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</a:br>
            <a:r>
              <a:rPr kumimoji="0" lang="zh-CN" sz="2800" b="1" i="0" u="none" strike="noStrike" kern="0" cap="none" spc="0" normalizeH="0" baseline="0" noProof="0">
                <a:ln>
                  <a:noFill/>
                </a:ln>
                <a:solidFill>
                  <a:srgbClr val="0000E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复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E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</a:t>
            </a:r>
            <a:r>
              <a:rPr kumimoji="0" lang="zh-CN" sz="2800" b="1" i="0" u="none" strike="noStrike" kern="0" cap="none" spc="0" normalizeH="0" baseline="0" noProof="0">
                <a:ln>
                  <a:noFill/>
                </a:ln>
                <a:solidFill>
                  <a:srgbClr val="0000E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8" name="组合 192517"/>
          <p:cNvGrpSpPr/>
          <p:nvPr/>
        </p:nvGrpSpPr>
        <p:grpSpPr>
          <a:xfrm>
            <a:off x="395605" y="240030"/>
            <a:ext cx="5886450" cy="1240564"/>
            <a:chOff x="219" y="2375"/>
            <a:chExt cx="3708" cy="1127"/>
          </a:xfrm>
        </p:grpSpPr>
        <p:sp>
          <p:nvSpPr>
            <p:cNvPr id="192516" name="矩形 192515"/>
            <p:cNvSpPr/>
            <p:nvPr/>
          </p:nvSpPr>
          <p:spPr>
            <a:xfrm>
              <a:off x="219" y="2375"/>
              <a:ext cx="3708" cy="4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88177" tIns="44087" rIns="88177" bIns="44087">
              <a:spAutoFit/>
            </a:bodyPr>
            <a:lstStyle/>
            <a:p>
              <a:pPr defTabSz="882650" eaLnBrk="0" hangingPunct="0">
                <a:spcBef>
                  <a:spcPct val="50000"/>
                </a:spcBef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Newton</a:t>
              </a:r>
              <a:r>
                <a:rPr lang="zh-CN" altLang="en-US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插值多项式：</a:t>
              </a:r>
            </a:p>
          </p:txBody>
        </p:sp>
        <p:graphicFrame>
          <p:nvGraphicFramePr>
            <p:cNvPr id="192517" name="对象 192516"/>
            <p:cNvGraphicFramePr/>
            <p:nvPr/>
          </p:nvGraphicFramePr>
          <p:xfrm>
            <a:off x="3811" y="3368"/>
            <a:ext cx="93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4300" imgH="215900" progId="Equation.3">
                    <p:embed/>
                  </p:oleObj>
                </mc:Choice>
                <mc:Fallback>
                  <p:oleObj r:id="rId2" imgW="114300" imgH="215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11" y="3368"/>
                          <a:ext cx="93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2519" name="矩形 192518"/>
          <p:cNvSpPr/>
          <p:nvPr/>
        </p:nvSpPr>
        <p:spPr>
          <a:xfrm>
            <a:off x="250825" y="2563495"/>
            <a:ext cx="8628063" cy="1279525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r>
              <a:rPr lang="en-US" altLang="zh-CN" sz="26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的五组数据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1,0)</a:t>
            </a:r>
            <a:r>
              <a:rPr lang="zh-CN" altLang="en-US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(2,2)</a:t>
            </a:r>
            <a:r>
              <a:rPr lang="zh-CN" altLang="en-US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(3,12)</a:t>
            </a:r>
            <a:r>
              <a:rPr lang="zh-CN" altLang="en-US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(4,42)</a:t>
            </a:r>
            <a:r>
              <a:rPr lang="zh-CN" altLang="en-US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(5,116)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 </a:t>
            </a:r>
            <a:r>
              <a:rPr lang="en-US" altLang="zh-CN" sz="26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baseline="-2500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4 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如果再增加一个节点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(6,282),</a:t>
            </a:r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求出</a:t>
            </a:r>
            <a:r>
              <a:rPr lang="en-US" altLang="zh-CN" sz="26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baseline="-2500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并计算 </a:t>
            </a:r>
            <a:r>
              <a:rPr lang="en-US" altLang="zh-CN" sz="26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baseline="-2500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(1.5)</a:t>
            </a:r>
            <a:r>
              <a:rPr lang="zh-CN" altLang="en-US" sz="26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baseline="-2500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(1.5).</a:t>
            </a:r>
            <a:endParaRPr lang="en-US" altLang="zh-CN" sz="2600" b="1" i="1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2520" name="矩形 192519"/>
          <p:cNvSpPr/>
          <p:nvPr/>
        </p:nvSpPr>
        <p:spPr>
          <a:xfrm>
            <a:off x="695325" y="3784283"/>
            <a:ext cx="5332413" cy="485775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解：先由前五组数据列差商表</a:t>
            </a:r>
            <a:endParaRPr lang="zh-CN" altLang="en-US" sz="2600" b="1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21" name="矩形 192520"/>
          <p:cNvSpPr/>
          <p:nvPr/>
        </p:nvSpPr>
        <p:spPr>
          <a:xfrm>
            <a:off x="766763" y="4147820"/>
            <a:ext cx="1208087" cy="2144713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lang="en-US" altLang="zh-CN" sz="2700" b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2  2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3  12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4  42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5  116</a:t>
            </a:r>
          </a:p>
        </p:txBody>
      </p:sp>
      <p:sp>
        <p:nvSpPr>
          <p:cNvPr id="192522" name="矩形 192521"/>
          <p:cNvSpPr/>
          <p:nvPr/>
        </p:nvSpPr>
        <p:spPr>
          <a:xfrm>
            <a:off x="1908175" y="4147820"/>
            <a:ext cx="609600" cy="2144713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endParaRPr lang="en-US" altLang="zh-CN" sz="2700" b="1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r>
              <a:rPr lang="en-US" altLang="zh-CN" sz="2700" b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30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74</a:t>
            </a:r>
          </a:p>
        </p:txBody>
      </p:sp>
      <p:sp>
        <p:nvSpPr>
          <p:cNvPr id="192523" name="矩形 192522"/>
          <p:cNvSpPr/>
          <p:nvPr/>
        </p:nvSpPr>
        <p:spPr>
          <a:xfrm>
            <a:off x="2595563" y="4147820"/>
            <a:ext cx="608012" cy="2144713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endParaRPr lang="en-US" altLang="zh-CN" sz="27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endParaRPr lang="en-US" altLang="zh-CN" sz="27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r>
              <a:rPr lang="en-US" altLang="zh-CN" sz="2700" b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22</a:t>
            </a:r>
          </a:p>
        </p:txBody>
      </p:sp>
      <p:sp>
        <p:nvSpPr>
          <p:cNvPr id="192524" name="矩形 192523"/>
          <p:cNvSpPr/>
          <p:nvPr/>
        </p:nvSpPr>
        <p:spPr>
          <a:xfrm>
            <a:off x="3203575" y="4147820"/>
            <a:ext cx="609600" cy="2144713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endParaRPr lang="en-US" altLang="zh-CN" sz="27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endParaRPr lang="en-US" altLang="zh-CN" sz="27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endParaRPr lang="en-US" altLang="zh-CN" sz="27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r>
              <a:rPr lang="en-US" altLang="zh-CN" sz="2700" b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92525" name="矩形 192524"/>
          <p:cNvSpPr/>
          <p:nvPr/>
        </p:nvSpPr>
        <p:spPr>
          <a:xfrm>
            <a:off x="3586163" y="4165283"/>
            <a:ext cx="760412" cy="2144712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endParaRPr lang="en-US" altLang="zh-CN" sz="27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endParaRPr lang="en-US" altLang="zh-CN" sz="27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endParaRPr lang="en-US" altLang="zh-CN" sz="27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endParaRPr lang="en-US" altLang="zh-CN" sz="27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82650"/>
            <a:r>
              <a:rPr lang="en-US" altLang="zh-CN" sz="2700" b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0.5</a:t>
            </a:r>
          </a:p>
        </p:txBody>
      </p:sp>
      <p:sp>
        <p:nvSpPr>
          <p:cNvPr id="192526" name="矩形 192525"/>
          <p:cNvSpPr/>
          <p:nvPr/>
        </p:nvSpPr>
        <p:spPr>
          <a:xfrm>
            <a:off x="766763" y="6298883"/>
            <a:ext cx="1054100" cy="500062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6  282</a:t>
            </a:r>
          </a:p>
        </p:txBody>
      </p:sp>
      <p:sp>
        <p:nvSpPr>
          <p:cNvPr id="192527" name="矩形 192526"/>
          <p:cNvSpPr/>
          <p:nvPr/>
        </p:nvSpPr>
        <p:spPr>
          <a:xfrm>
            <a:off x="1908175" y="6298883"/>
            <a:ext cx="762000" cy="500062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166</a:t>
            </a:r>
          </a:p>
        </p:txBody>
      </p:sp>
      <p:sp>
        <p:nvSpPr>
          <p:cNvPr id="192528" name="矩形 192527"/>
          <p:cNvSpPr/>
          <p:nvPr/>
        </p:nvSpPr>
        <p:spPr>
          <a:xfrm>
            <a:off x="2670175" y="6298883"/>
            <a:ext cx="760413" cy="500062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46</a:t>
            </a:r>
          </a:p>
        </p:txBody>
      </p:sp>
      <p:sp>
        <p:nvSpPr>
          <p:cNvPr id="192529" name="矩形 192528"/>
          <p:cNvSpPr/>
          <p:nvPr/>
        </p:nvSpPr>
        <p:spPr>
          <a:xfrm>
            <a:off x="3203575" y="6298883"/>
            <a:ext cx="609600" cy="500062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92530" name="矩形 192529"/>
          <p:cNvSpPr/>
          <p:nvPr/>
        </p:nvSpPr>
        <p:spPr>
          <a:xfrm>
            <a:off x="3719513" y="6287770"/>
            <a:ext cx="481012" cy="500063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92531" name="矩形 192530"/>
          <p:cNvSpPr/>
          <p:nvPr/>
        </p:nvSpPr>
        <p:spPr>
          <a:xfrm>
            <a:off x="4422775" y="6287770"/>
            <a:ext cx="703263" cy="500063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0.1</a:t>
            </a:r>
          </a:p>
        </p:txBody>
      </p:sp>
      <p:sp>
        <p:nvSpPr>
          <p:cNvPr id="192532" name="矩形 192531"/>
          <p:cNvSpPr/>
          <p:nvPr/>
        </p:nvSpPr>
        <p:spPr>
          <a:xfrm>
            <a:off x="201613" y="255588"/>
            <a:ext cx="1066800" cy="487680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得到</a:t>
            </a:r>
          </a:p>
        </p:txBody>
      </p:sp>
      <p:sp>
        <p:nvSpPr>
          <p:cNvPr id="192535" name="矩形 192534"/>
          <p:cNvSpPr/>
          <p:nvPr/>
        </p:nvSpPr>
        <p:spPr>
          <a:xfrm>
            <a:off x="4427538" y="4579620"/>
            <a:ext cx="4716462" cy="882650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如果，再增加一点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(6, </a:t>
            </a:r>
            <a:r>
              <a:rPr lang="en-US" altLang="zh-CN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282),</a:t>
            </a:r>
          </a:p>
          <a:p>
            <a:pPr defTabSz="882650"/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就在上表中增加一行计算差商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619885" y="1675130"/>
          <a:ext cx="565975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71900" imgH="457200" progId="Equation.KSEE3">
                  <p:embed/>
                </p:oleObj>
              </mc:Choice>
              <mc:Fallback>
                <p:oleObj r:id="rId4" imgW="3771900" imgH="4572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885" y="1675130"/>
                        <a:ext cx="565975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475740" y="743585"/>
          <a:ext cx="5386705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60065" imgH="685800" progId="Equation.KSEE3">
                  <p:embed/>
                </p:oleObj>
              </mc:Choice>
              <mc:Fallback>
                <p:oleObj r:id="rId6" imgW="3060065" imgH="6858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740" y="743585"/>
                        <a:ext cx="5386705" cy="87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796280" y="3643630"/>
          <a:ext cx="251269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51505" imgH="725805" progId="Equation.KSEE3">
                  <p:embed/>
                </p:oleObj>
              </mc:Choice>
              <mc:Fallback>
                <p:oleObj r:id="rId8" imgW="3151505" imgH="72580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96280" y="3643630"/>
                        <a:ext cx="251269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9" grpId="0"/>
      <p:bldP spid="192520" grpId="0"/>
      <p:bldP spid="192521" grpId="0"/>
      <p:bldP spid="192522" grpId="0"/>
      <p:bldP spid="192523" grpId="0"/>
      <p:bldP spid="192524" grpId="0"/>
      <p:bldP spid="192525" grpId="0"/>
      <p:bldP spid="192526" grpId="0"/>
      <p:bldP spid="192527" grpId="0"/>
      <p:bldP spid="192528" grpId="0"/>
      <p:bldP spid="192529" grpId="0"/>
      <p:bldP spid="192530" grpId="0"/>
      <p:bldP spid="192531" grpId="0"/>
      <p:bldP spid="192532" grpId="0"/>
      <p:bldP spid="1925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矩形 193540"/>
          <p:cNvSpPr/>
          <p:nvPr/>
        </p:nvSpPr>
        <p:spPr>
          <a:xfrm>
            <a:off x="450850" y="400050"/>
            <a:ext cx="4713288" cy="508000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zh-CN" altLang="en-US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6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Newton</a:t>
            </a:r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公式的递推式得到：</a:t>
            </a:r>
          </a:p>
        </p:txBody>
      </p:sp>
      <p:sp>
        <p:nvSpPr>
          <p:cNvPr id="193543" name="矩形 193542"/>
          <p:cNvSpPr/>
          <p:nvPr/>
        </p:nvSpPr>
        <p:spPr>
          <a:xfrm>
            <a:off x="450850" y="1527175"/>
            <a:ext cx="1371600" cy="508000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zh-CN" altLang="en-US" sz="2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得到：</a:t>
            </a:r>
            <a:endParaRPr lang="zh-CN" altLang="en-US" sz="2600" b="1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371600" y="980440"/>
          <a:ext cx="6609080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51200" imgH="228600" progId="Equation.KSEE3">
                  <p:embed/>
                </p:oleObj>
              </mc:Choice>
              <mc:Fallback>
                <p:oleObj r:id="rId2" imgW="3251200" imgH="2286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980440"/>
                        <a:ext cx="6609080" cy="56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03848" y="1887220"/>
          <a:ext cx="4252595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17090" imgH="398145" progId="Equation.KSEE3">
                  <p:embed/>
                </p:oleObj>
              </mc:Choice>
              <mc:Fallback>
                <p:oleObj r:id="rId4" imgW="2117090" imgH="39814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848" y="1887220"/>
                        <a:ext cx="4252595" cy="69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691640" y="2654300"/>
          <a:ext cx="4768850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323205" imgH="488315" progId="Equation.KSEE3">
                  <p:embed/>
                </p:oleObj>
              </mc:Choice>
              <mc:Fallback>
                <p:oleObj r:id="rId6" imgW="5323205" imgH="48831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1640" y="2654300"/>
                        <a:ext cx="4768850" cy="3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708785" y="3220720"/>
          <a:ext cx="314325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44140" imgH="429260" progId="Equation.KSEE3">
                  <p:embed/>
                </p:oleObj>
              </mc:Choice>
              <mc:Fallback>
                <p:oleObj r:id="rId8" imgW="2644140" imgH="42926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8785" y="3220720"/>
                        <a:ext cx="314325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708785" y="3860800"/>
          <a:ext cx="27978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49450" imgH="408305" progId="Equation.KSEE3">
                  <p:embed/>
                </p:oleObj>
              </mc:Choice>
              <mc:Fallback>
                <p:oleObj r:id="rId10" imgW="1949450" imgH="40830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08785" y="3860800"/>
                        <a:ext cx="27978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/>
      <p:bldP spid="1935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文本框 194564"/>
          <p:cNvSpPr txBox="1"/>
          <p:nvPr/>
        </p:nvSpPr>
        <p:spPr>
          <a:xfrm>
            <a:off x="422275" y="1416050"/>
            <a:ext cx="8208963" cy="500063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分段性插值有何优缺点？误差估计？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（插值节点的选择）</a:t>
            </a:r>
            <a:r>
              <a:rPr lang="zh-CN" altLang="en-US" sz="17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194566" name="文本框 194565"/>
          <p:cNvSpPr txBox="1"/>
          <p:nvPr/>
        </p:nvSpPr>
        <p:spPr>
          <a:xfrm>
            <a:off x="422275" y="893763"/>
            <a:ext cx="8208963" cy="500062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高次插值的</a:t>
            </a:r>
            <a:r>
              <a:rPr lang="en-US" altLang="zh-CN" sz="27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Runge</a:t>
            </a:r>
            <a:r>
              <a:rPr lang="en-US" altLang="zh-CN" sz="27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现象，应如何避免？</a:t>
            </a:r>
            <a:r>
              <a:rPr lang="zh-CN" altLang="en-US" sz="17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27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67" name="文本框 194566"/>
          <p:cNvSpPr txBox="1"/>
          <p:nvPr/>
        </p:nvSpPr>
        <p:spPr>
          <a:xfrm>
            <a:off x="422275" y="2012950"/>
            <a:ext cx="8458200" cy="500063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Hermite</a:t>
            </a:r>
            <a:r>
              <a:rPr lang="zh-CN" altLang="en-US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插值的构造</a:t>
            </a:r>
            <a:r>
              <a:rPr lang="en-US" altLang="zh-CN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误差估计</a:t>
            </a:r>
            <a:endParaRPr lang="zh-CN" altLang="en-US" sz="27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68" name="文本框 194567"/>
          <p:cNvSpPr txBox="1"/>
          <p:nvPr/>
        </p:nvSpPr>
        <p:spPr>
          <a:xfrm>
            <a:off x="395288" y="2636838"/>
            <a:ext cx="5715000" cy="500062"/>
          </a:xfrm>
          <a:prstGeom prst="rect">
            <a:avLst/>
          </a:prstGeom>
          <a:noFill/>
          <a:ln w="9525">
            <a:noFill/>
          </a:ln>
        </p:spPr>
        <p:txBody>
          <a:bodyPr lIns="88177" tIns="44087" rIns="88177" bIns="44087">
            <a:spAutoFit/>
          </a:bodyPr>
          <a:lstStyle/>
          <a:p>
            <a:pPr defTabSz="882650"/>
            <a:r>
              <a:rPr lang="en-US" altLang="zh-CN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三次样条函数的定义、构造过程</a:t>
            </a:r>
          </a:p>
        </p:txBody>
      </p:sp>
      <p:sp>
        <p:nvSpPr>
          <p:cNvPr id="194569" name="矩形 194568"/>
          <p:cNvSpPr/>
          <p:nvPr/>
        </p:nvSpPr>
        <p:spPr>
          <a:xfrm>
            <a:off x="395288" y="3284538"/>
            <a:ext cx="84010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数据拟合的最小二乘法（可化为直线拟合的非线性</a:t>
            </a: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拟合的处理方法）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文本框 49157"/>
          <p:cNvSpPr txBox="1"/>
          <p:nvPr/>
        </p:nvSpPr>
        <p:spPr>
          <a:xfrm>
            <a:off x="457200" y="1844675"/>
            <a:ext cx="10906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49181" name="矩形 49180"/>
          <p:cNvSpPr/>
          <p:nvPr/>
        </p:nvSpPr>
        <p:spPr>
          <a:xfrm>
            <a:off x="468313" y="260350"/>
            <a:ext cx="35496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二、典型例题分析 </a:t>
            </a:r>
          </a:p>
        </p:txBody>
      </p:sp>
      <p:sp>
        <p:nvSpPr>
          <p:cNvPr id="49180" name="文本框 49179"/>
          <p:cNvSpPr txBox="1"/>
          <p:nvPr/>
        </p:nvSpPr>
        <p:spPr>
          <a:xfrm>
            <a:off x="468313" y="908050"/>
            <a:ext cx="8064500" cy="933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，写出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30000" dirty="0" err="1">
                <a:latin typeface="Times New Roman" panose="02020603050405020304" pitchFamily="18" charset="0"/>
                <a:ea typeface="楷体_GB2312" pitchFamily="49" charset="-122"/>
              </a:rPr>
              <a:t>-x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的一次插值多项式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 ,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并估计插值误差．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P55,t14</a:t>
            </a:r>
            <a:r>
              <a:rPr lang="zh-CN" altLang="en-US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题）</a:t>
            </a:r>
          </a:p>
        </p:txBody>
      </p:sp>
      <p:sp>
        <p:nvSpPr>
          <p:cNvPr id="49189" name="矩形 49188"/>
          <p:cNvSpPr/>
          <p:nvPr/>
        </p:nvSpPr>
        <p:spPr>
          <a:xfrm>
            <a:off x="611188" y="1700213"/>
            <a:ext cx="7343775" cy="1042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记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-0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b="1" baseline="300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则函数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30000" dirty="0" err="1">
                <a:latin typeface="Times New Roman" panose="02020603050405020304" pitchFamily="18" charset="0"/>
                <a:ea typeface="楷体_GB2312" pitchFamily="49" charset="-122"/>
              </a:rPr>
              <a:t>-x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以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为节点的一次插值多项式为</a:t>
            </a:r>
          </a:p>
        </p:txBody>
      </p:sp>
      <p:pic>
        <p:nvPicPr>
          <p:cNvPr id="49190" name="图片 49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2782888"/>
            <a:ext cx="3937000" cy="1370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91" name="图片 49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3" y="4213225"/>
            <a:ext cx="2447925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92" name="矩形 49191"/>
          <p:cNvSpPr/>
          <p:nvPr/>
        </p:nvSpPr>
        <p:spPr>
          <a:xfrm>
            <a:off x="395288" y="4700588"/>
            <a:ext cx="49387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因为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y’(x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30000" dirty="0" err="1">
                <a:latin typeface="Times New Roman" panose="02020603050405020304" pitchFamily="18" charset="0"/>
                <a:ea typeface="楷体_GB2312" pitchFamily="49" charset="-122"/>
              </a:rPr>
              <a:t>-x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y"(x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30000" dirty="0" err="1">
                <a:latin typeface="Times New Roman" panose="02020603050405020304" pitchFamily="18" charset="0"/>
                <a:ea typeface="楷体_GB2312" pitchFamily="49" charset="-122"/>
              </a:rPr>
              <a:t>-x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，所以 </a:t>
            </a:r>
          </a:p>
        </p:txBody>
      </p:sp>
      <p:pic>
        <p:nvPicPr>
          <p:cNvPr id="49193" name="图片 491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8" y="5084763"/>
            <a:ext cx="6608762" cy="1300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89" grpId="0"/>
      <p:bldP spid="49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2" name="图片 1556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12558"/>
            <a:ext cx="7204075" cy="1493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4" name="矩形 157703"/>
          <p:cNvSpPr/>
          <p:nvPr/>
        </p:nvSpPr>
        <p:spPr>
          <a:xfrm>
            <a:off x="468313" y="761365"/>
            <a:ext cx="8034337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设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f(x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，试利用拉格朗日插值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余项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定理写出以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1, 0, 1, 2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为插值节点的三次插值多项式． </a:t>
            </a:r>
          </a:p>
        </p:txBody>
      </p:sp>
      <p:sp>
        <p:nvSpPr>
          <p:cNvPr id="157705" name="矩形 157704"/>
          <p:cNvSpPr/>
          <p:nvPr/>
        </p:nvSpPr>
        <p:spPr>
          <a:xfrm>
            <a:off x="468313" y="1670050"/>
            <a:ext cx="7848600" cy="822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记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f(x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为插值节点的三次插值多项式为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(x)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．由插值余项定理有 </a:t>
            </a:r>
          </a:p>
        </p:txBody>
      </p:sp>
      <p:pic>
        <p:nvPicPr>
          <p:cNvPr id="157706" name="图片 1577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5" y="2565400"/>
            <a:ext cx="6964363" cy="1181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7707" name="图片 1577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3" y="3789363"/>
            <a:ext cx="6173787" cy="1655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708" name="文本框 157707"/>
          <p:cNvSpPr txBox="1"/>
          <p:nvPr/>
        </p:nvSpPr>
        <p:spPr>
          <a:xfrm>
            <a:off x="539750" y="3835400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5" grpId="0"/>
      <p:bldP spid="1577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64" name="对象 159763"/>
          <p:cNvGraphicFramePr/>
          <p:nvPr/>
        </p:nvGraphicFramePr>
        <p:xfrm>
          <a:off x="539433" y="1052513"/>
          <a:ext cx="813816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67100" imgH="228600" progId="Equation.DSMT4">
                  <p:embed/>
                </p:oleObj>
              </mc:Choice>
              <mc:Fallback>
                <p:oleObj r:id="rId2" imgW="34671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433" y="1052513"/>
                        <a:ext cx="8138160" cy="53657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5" name="对象 159764"/>
          <p:cNvGraphicFramePr/>
          <p:nvPr/>
        </p:nvGraphicFramePr>
        <p:xfrm>
          <a:off x="612775" y="1773238"/>
          <a:ext cx="4608513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94865" imgH="660400" progId="Equation.DSMT4">
                  <p:embed/>
                </p:oleObj>
              </mc:Choice>
              <mc:Fallback>
                <p:oleObj r:id="rId4" imgW="2094865" imgH="6604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" y="1773238"/>
                        <a:ext cx="4608513" cy="1452562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7" name="对象 159766"/>
          <p:cNvGraphicFramePr/>
          <p:nvPr/>
        </p:nvGraphicFramePr>
        <p:xfrm>
          <a:off x="1085850" y="3140075"/>
          <a:ext cx="35909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89100" imgH="838200" progId="Equation.DSMT4">
                  <p:embed/>
                </p:oleObj>
              </mc:Choice>
              <mc:Fallback>
                <p:oleObj r:id="rId6" imgW="1689100" imgH="838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5850" y="3140075"/>
                        <a:ext cx="3590925" cy="178435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6" name="对象 163855"/>
          <p:cNvGraphicFramePr/>
          <p:nvPr/>
        </p:nvGraphicFramePr>
        <p:xfrm>
          <a:off x="205581" y="260191"/>
          <a:ext cx="8372475" cy="189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38600" imgH="914400" progId="Equation.DSMT4">
                  <p:embed/>
                </p:oleObj>
              </mc:Choice>
              <mc:Fallback>
                <p:oleObj r:id="rId2" imgW="4038600" imgH="9144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581" y="260191"/>
                        <a:ext cx="8372475" cy="1894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7" name="对象 163856"/>
          <p:cNvGraphicFramePr/>
          <p:nvPr/>
        </p:nvGraphicFramePr>
        <p:xfrm>
          <a:off x="250825" y="2205038"/>
          <a:ext cx="25923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05230" imgH="215900" progId="Equation.DSMT4">
                  <p:embed/>
                </p:oleObj>
              </mc:Choice>
              <mc:Fallback>
                <p:oleObj r:id="rId4" imgW="1205230" imgH="2159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825" y="2205038"/>
                        <a:ext cx="2592388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8" name="对象 163857"/>
          <p:cNvGraphicFramePr/>
          <p:nvPr/>
        </p:nvGraphicFramePr>
        <p:xfrm>
          <a:off x="468313" y="2781300"/>
          <a:ext cx="691197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52800" imgH="1676400" progId="Equation.DSMT4">
                  <p:embed/>
                </p:oleObj>
              </mc:Choice>
              <mc:Fallback>
                <p:oleObj r:id="rId6" imgW="3352800" imgH="16764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2781300"/>
                        <a:ext cx="6911975" cy="345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206849"/>
          <p:cNvSpPr>
            <a:spLocks noGrp="1"/>
          </p:cNvSpPr>
          <p:nvPr>
            <p:ph type="title"/>
          </p:nvPr>
        </p:nvSpPr>
        <p:spPr>
          <a:xfrm>
            <a:off x="1323975" y="138430"/>
            <a:ext cx="6056630" cy="81026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章数值积分</a:t>
            </a: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6851" name="文本占位符 206850"/>
          <p:cNvSpPr>
            <a:spLocks noGrp="1"/>
          </p:cNvSpPr>
          <p:nvPr>
            <p:ph type="body" idx="1"/>
          </p:nvPr>
        </p:nvSpPr>
        <p:spPr>
          <a:xfrm>
            <a:off x="683895" y="1124585"/>
            <a:ext cx="5977255" cy="4049395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插值型积分公式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Newton-Cotes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型求积公式</a:t>
            </a:r>
          </a:p>
          <a:p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复化求积公式</a:t>
            </a:r>
          </a:p>
          <a:p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Romberg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</a:p>
          <a:p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Gauss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积分</a:t>
            </a:r>
          </a:p>
          <a:p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数值微分</a:t>
            </a:r>
          </a:p>
        </p:txBody>
      </p:sp>
      <p:sp>
        <p:nvSpPr>
          <p:cNvPr id="206852" name="动作按钮: 前进或下一项 206851">
            <a:hlinkClick r:id="rId3" action="ppaction://hlinksldjump"/>
          </p:cNvPr>
          <p:cNvSpPr/>
          <p:nvPr/>
        </p:nvSpPr>
        <p:spPr>
          <a:xfrm>
            <a:off x="7380288" y="6308725"/>
            <a:ext cx="863600" cy="360363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矩形 208897"/>
          <p:cNvSpPr/>
          <p:nvPr/>
        </p:nvSpPr>
        <p:spPr>
          <a:xfrm>
            <a:off x="304800" y="2667000"/>
            <a:ext cx="3259138" cy="479425"/>
          </a:xfrm>
          <a:prstGeom prst="rect">
            <a:avLst/>
          </a:prstGeom>
          <a:noFill/>
          <a:ln w="9525">
            <a:noFill/>
          </a:ln>
        </p:spPr>
        <p:txBody>
          <a:bodyPr lIns="82046" tIns="41024" rIns="82046" bIns="41024">
            <a:spAutoFit/>
          </a:bodyPr>
          <a:lstStyle/>
          <a:p>
            <a:pPr defTabSz="821055"/>
            <a:r>
              <a:rPr lang="en-US" altLang="zh-CN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Simpson</a:t>
            </a:r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r>
              <a:rPr lang="en-US" altLang="zh-CN" sz="2600" b="1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n=2</a:t>
            </a:r>
          </a:p>
        </p:txBody>
      </p:sp>
      <p:grpSp>
        <p:nvGrpSpPr>
          <p:cNvPr id="208899" name="组合 208898"/>
          <p:cNvGrpSpPr/>
          <p:nvPr/>
        </p:nvGrpSpPr>
        <p:grpSpPr>
          <a:xfrm>
            <a:off x="1908175" y="1135063"/>
            <a:ext cx="4703763" cy="1309688"/>
            <a:chOff x="1344" y="337"/>
            <a:chExt cx="2963" cy="825"/>
          </a:xfrm>
        </p:grpSpPr>
        <p:graphicFrame>
          <p:nvGraphicFramePr>
            <p:cNvPr id="208900" name="对象 208899"/>
            <p:cNvGraphicFramePr/>
            <p:nvPr/>
          </p:nvGraphicFramePr>
          <p:xfrm>
            <a:off x="2603" y="350"/>
            <a:ext cx="13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14300" imgH="215900" progId="Equation.3">
                    <p:embed/>
                  </p:oleObj>
                </mc:Choice>
                <mc:Fallback>
                  <p:oleObj r:id="rId3" imgW="114300" imgH="2159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" y="350"/>
                          <a:ext cx="13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01" name="对象 208900"/>
            <p:cNvGraphicFramePr/>
            <p:nvPr/>
          </p:nvGraphicFramePr>
          <p:xfrm>
            <a:off x="2387" y="883"/>
            <a:ext cx="1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14300" imgH="215900" progId="Equation.3">
                    <p:embed/>
                  </p:oleObj>
                </mc:Choice>
                <mc:Fallback>
                  <p:oleObj r:id="rId5" imgW="114300" imgH="2159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87" y="883"/>
                          <a:ext cx="129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02" name="对象 208901"/>
            <p:cNvGraphicFramePr/>
            <p:nvPr/>
          </p:nvGraphicFramePr>
          <p:xfrm>
            <a:off x="4141" y="855"/>
            <a:ext cx="16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14300" imgH="215900" progId="Equation.3">
                    <p:embed/>
                  </p:oleObj>
                </mc:Choice>
                <mc:Fallback>
                  <p:oleObj r:id="rId6" imgW="114300" imgH="2159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41" y="855"/>
                          <a:ext cx="166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03" name="左大括号 208902"/>
            <p:cNvSpPr/>
            <p:nvPr/>
          </p:nvSpPr>
          <p:spPr>
            <a:xfrm>
              <a:off x="1344" y="337"/>
              <a:ext cx="96" cy="719"/>
            </a:xfrm>
            <a:prstGeom prst="leftBrace">
              <a:avLst>
                <a:gd name="adj1" fmla="val 62413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8904" name="矩形 208903"/>
          <p:cNvSpPr/>
          <p:nvPr/>
        </p:nvSpPr>
        <p:spPr>
          <a:xfrm>
            <a:off x="323850" y="333375"/>
            <a:ext cx="3024188" cy="479425"/>
          </a:xfrm>
          <a:prstGeom prst="rect">
            <a:avLst/>
          </a:prstGeom>
          <a:noFill/>
          <a:ln w="9525">
            <a:noFill/>
          </a:ln>
        </p:spPr>
        <p:txBody>
          <a:bodyPr lIns="82046" tIns="41024" rIns="82046" bIns="41024">
            <a:spAutoFit/>
          </a:bodyPr>
          <a:lstStyle/>
          <a:p>
            <a:pPr defTabSz="821055"/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梯形公式 </a:t>
            </a:r>
            <a:r>
              <a:rPr lang="en-US" altLang="zh-CN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n=1</a:t>
            </a:r>
            <a:endParaRPr lang="en-US" altLang="zh-CN" sz="2600" b="1">
              <a:solidFill>
                <a:srgbClr val="01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8905" name="组合 208904"/>
          <p:cNvGrpSpPr/>
          <p:nvPr/>
        </p:nvGrpSpPr>
        <p:grpSpPr>
          <a:xfrm>
            <a:off x="1403350" y="3854450"/>
            <a:ext cx="2811463" cy="1354138"/>
            <a:chOff x="1488" y="1428"/>
            <a:chExt cx="1771" cy="853"/>
          </a:xfrm>
        </p:grpSpPr>
        <p:graphicFrame>
          <p:nvGraphicFramePr>
            <p:cNvPr id="208906" name="对象 208905"/>
            <p:cNvGraphicFramePr/>
            <p:nvPr/>
          </p:nvGraphicFramePr>
          <p:xfrm>
            <a:off x="3031" y="1428"/>
            <a:ext cx="1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14300" imgH="215900" progId="Equation.3">
                    <p:embed/>
                  </p:oleObj>
                </mc:Choice>
                <mc:Fallback>
                  <p:oleObj r:id="rId7" imgW="114300" imgH="215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1" y="1428"/>
                          <a:ext cx="12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07" name="对象 208906"/>
            <p:cNvGraphicFramePr/>
            <p:nvPr/>
          </p:nvGraphicFramePr>
          <p:xfrm>
            <a:off x="3109" y="1970"/>
            <a:ext cx="15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4300" imgH="215900" progId="Equation.3">
                    <p:embed/>
                  </p:oleObj>
                </mc:Choice>
                <mc:Fallback>
                  <p:oleObj r:id="rId8" imgW="114300" imgH="2159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09" y="1970"/>
                          <a:ext cx="150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08" name="左大括号 208907"/>
            <p:cNvSpPr/>
            <p:nvPr/>
          </p:nvSpPr>
          <p:spPr>
            <a:xfrm>
              <a:off x="1488" y="1440"/>
              <a:ext cx="48" cy="769"/>
            </a:xfrm>
            <a:prstGeom prst="leftBrace">
              <a:avLst>
                <a:gd name="adj1" fmla="val 133506"/>
                <a:gd name="adj2" fmla="val 50000"/>
              </a:avLst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2714625" y="908368"/>
          <a:ext cx="3634105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48585" imgH="570230" progId="Equation.KSEE3">
                  <p:embed/>
                </p:oleObj>
              </mc:Choice>
              <mc:Fallback>
                <p:oleObj r:id="rId9" imgW="2648585" imgH="57023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4625" y="908368"/>
                        <a:ext cx="3634105" cy="82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671445" y="1873250"/>
          <a:ext cx="3455035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576195" imgH="573405" progId="Equation.KSEE3">
                  <p:embed/>
                </p:oleObj>
              </mc:Choice>
              <mc:Fallback>
                <p:oleObj r:id="rId11" imgW="2576195" imgH="57340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1445" y="1873250"/>
                        <a:ext cx="3455035" cy="60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516370" y="1957705"/>
          <a:ext cx="2050415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325245" imgH="340360" progId="Equation.KSEE3">
                  <p:embed/>
                </p:oleObj>
              </mc:Choice>
              <mc:Fallback>
                <p:oleObj r:id="rId13" imgW="1325245" imgH="34036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6370" y="1957705"/>
                        <a:ext cx="2050415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124075" y="3331845"/>
          <a:ext cx="529653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4088765" imgH="796290" progId="Equation.KSEE3">
                  <p:embed/>
                </p:oleObj>
              </mc:Choice>
              <mc:Fallback>
                <p:oleObj r:id="rId15" imgW="4088765" imgH="79629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24075" y="3331845"/>
                        <a:ext cx="529653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011045" y="4685030"/>
          <a:ext cx="5716905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789680" imgH="812165" progId="Equation.KSEE3">
                  <p:embed/>
                </p:oleObj>
              </mc:Choice>
              <mc:Fallback>
                <p:oleObj r:id="rId17" imgW="3789680" imgH="81216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11045" y="4685030"/>
                        <a:ext cx="5716905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089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论</a:t>
            </a:r>
            <a:endParaRPr kumimoji="1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21891" name="Rectangle 3"/>
          <p:cNvSpPr>
            <a:spLocks noGrp="1"/>
          </p:cNvSpPr>
          <p:nvPr>
            <p:ph idx="1"/>
          </p:nvPr>
        </p:nvSpPr>
        <p:spPr>
          <a:xfrm>
            <a:off x="1116013" y="1196975"/>
            <a:ext cx="6469062" cy="4278313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rgbClr val="FF3300"/>
              </a:buClr>
              <a:buFont typeface="Wingdings" panose="05000000000000000000" charset="0"/>
              <a:buChar char="n"/>
            </a:pPr>
            <a:r>
              <a:rPr lang="zh-CN" altLang="en-US" b="1" dirty="0">
                <a:latin typeface="华文隶书" panose="02010800040101010101" pitchFamily="2" charset="-122"/>
                <a:ea typeface="华文隶书" panose="02010800040101010101" pitchFamily="2" charset="-122"/>
                <a:sym typeface="+mn-ea"/>
              </a:rPr>
              <a:t>误差的来源和分类</a:t>
            </a:r>
            <a:endParaRPr lang="zh-CN" altLang="en-US" b="1" dirty="0">
              <a:solidFill>
                <a:srgbClr val="0000FF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buClr>
                <a:srgbClr val="FF3300"/>
              </a:buClr>
              <a:buFont typeface="Wingdings" panose="05000000000000000000" charset="0"/>
              <a:buChar char="n"/>
            </a:pPr>
            <a:r>
              <a:rPr lang="zh-CN" altLang="en-US" b="1" dirty="0">
                <a:latin typeface="华文隶书" panose="02010800040101010101" pitchFamily="2" charset="-122"/>
                <a:ea typeface="华文隶书" panose="02010800040101010101" pitchFamily="2" charset="-122"/>
                <a:sym typeface="+mn-ea"/>
              </a:rPr>
              <a:t>误差的表示</a:t>
            </a:r>
            <a:endParaRPr lang="zh-CN" altLang="en-US" b="1" dirty="0">
              <a:solidFill>
                <a:srgbClr val="0000FF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buClr>
                <a:srgbClr val="FF3300"/>
              </a:buClr>
              <a:buFont typeface="Wingdings" panose="05000000000000000000" charset="0"/>
              <a:buChar char="n"/>
            </a:pPr>
            <a:r>
              <a:rPr lang="zh-CN" altLang="en-US" b="1" dirty="0">
                <a:latin typeface="华文隶书" panose="02010800040101010101" pitchFamily="2" charset="-122"/>
                <a:ea typeface="华文隶书" panose="02010800040101010101" pitchFamily="2" charset="-122"/>
                <a:sym typeface="+mn-ea"/>
              </a:rPr>
              <a:t>算法设计的若干原则</a:t>
            </a:r>
            <a:endParaRPr lang="zh-CN" altLang="en-US" b="1" dirty="0">
              <a:solidFill>
                <a:srgbClr val="0000FF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buFont typeface="Basemic Times" pitchFamily="2" charset="0"/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8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矩形 212993"/>
          <p:cNvSpPr/>
          <p:nvPr/>
        </p:nvSpPr>
        <p:spPr>
          <a:xfrm>
            <a:off x="352425" y="373063"/>
            <a:ext cx="8323263" cy="481330"/>
          </a:xfrm>
          <a:prstGeom prst="rect">
            <a:avLst/>
          </a:prstGeom>
          <a:noFill/>
          <a:ln w="9525">
            <a:noFill/>
          </a:ln>
        </p:spPr>
        <p:txBody>
          <a:bodyPr lIns="82046" tIns="41024" rIns="82046" bIns="41024">
            <a:spAutoFit/>
          </a:bodyPr>
          <a:lstStyle/>
          <a:p>
            <a:pPr defTabSz="821055"/>
            <a:r>
              <a:rPr lang="en-US" altLang="zh-CN" sz="2600" b="1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i="1">
                <a:solidFill>
                  <a:srgbClr val="01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点等距节点的</a:t>
            </a:r>
            <a:r>
              <a:rPr lang="en-US" altLang="zh-CN" sz="2600" b="1">
                <a:solidFill>
                  <a:srgbClr val="010000"/>
                </a:solidFill>
                <a:ea typeface="黑体" panose="02010609060101010101" pitchFamily="49" charset="-122"/>
                <a:sym typeface="+mn-ea"/>
              </a:rPr>
              <a:t>Newton-Cotes</a:t>
            </a:r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积分公式</a:t>
            </a:r>
            <a:endParaRPr lang="zh-CN" altLang="en-US" sz="2600" b="1">
              <a:solidFill>
                <a:srgbClr val="01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Rectangle 3"/>
          <p:cNvSpPr/>
          <p:nvPr>
            <p:custDataLst>
              <p:tags r:id="rId1"/>
            </p:custDataLst>
          </p:nvPr>
        </p:nvSpPr>
        <p:spPr>
          <a:xfrm>
            <a:off x="519113" y="151542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lIns="88944" tIns="38119" rIns="88944" bIns="38119"/>
          <a:lstStyle/>
          <a:p>
            <a:pPr latinLnBrk="1">
              <a:buFont typeface="Times New Roman" panose="02020603050405020304" pitchFamily="18" charset="0"/>
            </a:pPr>
            <a:r>
              <a:rPr lang="en-GB" altLang="zh-CN" sz="2400" dirty="0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24580" name="Rectangle 4"/>
          <p:cNvSpPr/>
          <p:nvPr>
            <p:custDataLst>
              <p:tags r:id="rId2"/>
            </p:custDataLst>
          </p:nvPr>
        </p:nvSpPr>
        <p:spPr>
          <a:xfrm>
            <a:off x="649288" y="2899728"/>
            <a:ext cx="3538537" cy="457200"/>
          </a:xfrm>
          <a:prstGeom prst="rect">
            <a:avLst/>
          </a:prstGeom>
          <a:noFill/>
          <a:ln w="9525">
            <a:noFill/>
          </a:ln>
        </p:spPr>
        <p:txBody>
          <a:bodyPr lIns="88944" tIns="38119" rIns="88944" bIns="38119"/>
          <a:lstStyle/>
          <a:p>
            <a:pPr latinLnBrk="1">
              <a:buFont typeface="Times New Roman" panose="02020603050405020304" pitchFamily="18" charset="0"/>
            </a:pPr>
            <a:r>
              <a:rPr lang="en-GB" altLang="zh-CN" sz="2400" dirty="0">
                <a:latin typeface="Times New Roman" panose="02020603050405020304" pitchFamily="18" charset="0"/>
              </a:rPr>
              <a:t>则可得到插值型求积公式</a:t>
            </a:r>
          </a:p>
        </p:txBody>
      </p:sp>
      <p:sp>
        <p:nvSpPr>
          <p:cNvPr id="2" name="Rectangle 7"/>
          <p:cNvSpPr/>
          <p:nvPr>
            <p:custDataLst>
              <p:tags r:id="rId3"/>
            </p:custDataLst>
          </p:nvPr>
        </p:nvSpPr>
        <p:spPr>
          <a:xfrm>
            <a:off x="695325" y="4322128"/>
            <a:ext cx="4492625" cy="457200"/>
          </a:xfrm>
          <a:prstGeom prst="rect">
            <a:avLst/>
          </a:prstGeom>
          <a:noFill/>
          <a:ln w="9525">
            <a:noFill/>
          </a:ln>
        </p:spPr>
        <p:txBody>
          <a:bodyPr lIns="88944" tIns="38119" rIns="88944" bIns="38119"/>
          <a:lstStyle/>
          <a:p>
            <a:pPr latinLnBrk="1">
              <a:buFont typeface="Times New Roman" panose="02020603050405020304" pitchFamily="18" charset="0"/>
            </a:pPr>
            <a:r>
              <a:rPr lang="en-GB" altLang="zh-CN" sz="2400" dirty="0">
                <a:latin typeface="Basemic Times"/>
              </a:rPr>
              <a:t>称作</a:t>
            </a:r>
            <a:r>
              <a:rPr lang="en-US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400" dirty="0">
                <a:latin typeface="Basemic Times"/>
              </a:rPr>
              <a:t>阶</a:t>
            </a:r>
            <a:r>
              <a:rPr lang="en-GB" altLang="zh-CN" sz="2400" b="1" dirty="0">
                <a:solidFill>
                  <a:schemeClr val="accent2"/>
                </a:solidFill>
                <a:latin typeface="Basemic Times"/>
              </a:rPr>
              <a:t>牛顿－柯特斯公式</a:t>
            </a:r>
            <a:r>
              <a:rPr lang="en-GB" altLang="zh-CN" dirty="0">
                <a:latin typeface="Basemic Times"/>
              </a:rPr>
              <a:t>。</a:t>
            </a:r>
          </a:p>
        </p:txBody>
      </p:sp>
      <p:sp>
        <p:nvSpPr>
          <p:cNvPr id="24584" name="Rectangle 8"/>
          <p:cNvSpPr/>
          <p:nvPr>
            <p:custDataLst>
              <p:tags r:id="rId4"/>
            </p:custDataLst>
          </p:nvPr>
        </p:nvSpPr>
        <p:spPr>
          <a:xfrm>
            <a:off x="618173" y="5194618"/>
            <a:ext cx="795337" cy="457200"/>
          </a:xfrm>
          <a:prstGeom prst="rect">
            <a:avLst/>
          </a:prstGeom>
          <a:noFill/>
          <a:ln w="9525">
            <a:noFill/>
          </a:ln>
        </p:spPr>
        <p:txBody>
          <a:bodyPr lIns="88944" tIns="38119" rIns="88944" bIns="38119"/>
          <a:lstStyle/>
          <a:p>
            <a:pPr latinLnBrk="1">
              <a:buFont typeface="Times New Roman" panose="02020603050405020304" pitchFamily="18" charset="0"/>
            </a:pPr>
            <a:r>
              <a:rPr lang="en-GB" altLang="zh-CN" sz="2400" dirty="0">
                <a:latin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30973" y="5096193"/>
          <a:ext cx="9636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03200" imgH="228600" progId="Equation.3">
                  <p:embed/>
                </p:oleObj>
              </mc:Choice>
              <mc:Fallback>
                <p:oleObj r:id="rId11" imgW="203200" imgH="228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0973" y="5096193"/>
                        <a:ext cx="963612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0"/>
          <p:cNvSpPr/>
          <p:nvPr>
            <p:custDataLst>
              <p:tags r:id="rId6"/>
            </p:custDataLst>
          </p:nvPr>
        </p:nvSpPr>
        <p:spPr>
          <a:xfrm>
            <a:off x="2051685" y="5156518"/>
            <a:ext cx="2325688" cy="457200"/>
          </a:xfrm>
          <a:prstGeom prst="rect">
            <a:avLst/>
          </a:prstGeom>
          <a:noFill/>
          <a:ln w="9525">
            <a:noFill/>
          </a:ln>
        </p:spPr>
        <p:txBody>
          <a:bodyPr lIns="88944" tIns="38119" rIns="88944" bIns="38119"/>
          <a:lstStyle/>
          <a:p>
            <a:pPr latinLnBrk="1">
              <a:buFont typeface="Times New Roman" panose="02020603050405020304" pitchFamily="18" charset="0"/>
            </a:pPr>
            <a:r>
              <a:rPr lang="en-GB" altLang="zh-CN" sz="2400" dirty="0">
                <a:latin typeface="Times New Roman" panose="02020603050405020304" pitchFamily="18" charset="0"/>
              </a:rPr>
              <a:t>称为</a:t>
            </a:r>
            <a:r>
              <a:rPr lang="en-GB" altLang="zh-CN" sz="2400" b="1" dirty="0">
                <a:solidFill>
                  <a:schemeClr val="accent2"/>
                </a:solidFill>
                <a:latin typeface="Basemic Times"/>
              </a:rPr>
              <a:t>柯特斯系数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567305" y="1091883"/>
          <a:ext cx="3162300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689100" imgH="965200" progId="Equation.3">
                  <p:embed/>
                </p:oleObj>
              </mc:Choice>
              <mc:Fallback>
                <p:oleObj r:id="rId13" imgW="1689100" imgH="965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67305" y="1091883"/>
                        <a:ext cx="3162300" cy="180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124075" y="3357245"/>
            <a:ext cx="4048125" cy="9429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" grpId="0"/>
      <p:bldP spid="24584" grpId="0"/>
      <p:bldP spid="245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8" name="矩形 215047"/>
          <p:cNvSpPr/>
          <p:nvPr/>
        </p:nvSpPr>
        <p:spPr>
          <a:xfrm>
            <a:off x="611188" y="549275"/>
            <a:ext cx="324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 pitchFamily="49" charset="-122"/>
              </a:rPr>
              <a:t>复化梯形公式及其误差</a:t>
            </a:r>
          </a:p>
        </p:txBody>
      </p:sp>
      <p:grpSp>
        <p:nvGrpSpPr>
          <p:cNvPr id="215049" name="组合 215048"/>
          <p:cNvGrpSpPr/>
          <p:nvPr/>
        </p:nvGrpSpPr>
        <p:grpSpPr>
          <a:xfrm>
            <a:off x="1187450" y="1609090"/>
            <a:ext cx="2942590" cy="1436370"/>
            <a:chOff x="960" y="2437"/>
            <a:chExt cx="1951" cy="966"/>
          </a:xfrm>
        </p:grpSpPr>
        <p:graphicFrame>
          <p:nvGraphicFramePr>
            <p:cNvPr id="215050" name="对象 215049"/>
            <p:cNvGraphicFramePr/>
            <p:nvPr/>
          </p:nvGraphicFramePr>
          <p:xfrm>
            <a:off x="2759" y="2437"/>
            <a:ext cx="15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14300" imgH="215900" progId="Equation.3">
                    <p:embed/>
                  </p:oleObj>
                </mc:Choice>
                <mc:Fallback>
                  <p:oleObj r:id="rId3" imgW="114300" imgH="2159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9" y="2437"/>
                          <a:ext cx="152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52" name="左大括号 215051"/>
            <p:cNvSpPr/>
            <p:nvPr/>
          </p:nvSpPr>
          <p:spPr>
            <a:xfrm>
              <a:off x="960" y="2443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317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5053" name="对象 215052"/>
          <p:cNvGraphicFramePr/>
          <p:nvPr/>
        </p:nvGraphicFramePr>
        <p:xfrm>
          <a:off x="2195672" y="3716497"/>
          <a:ext cx="384873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77365" imgH="419100" progId="Equation.DSMT4">
                  <p:embed/>
                </p:oleObj>
              </mc:Choice>
              <mc:Fallback>
                <p:oleObj r:id="rId5" imgW="1777365" imgH="4191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672" y="3716497"/>
                        <a:ext cx="3848735" cy="906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2035810" y="1410335"/>
          <a:ext cx="5532755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306570" imgH="880110" progId="Equation.KSEE3">
                  <p:embed/>
                </p:oleObj>
              </mc:Choice>
              <mc:Fallback>
                <p:oleObj r:id="rId7" imgW="4306570" imgH="88011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5810" y="1410335"/>
                        <a:ext cx="5532755" cy="103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035810" y="2493010"/>
          <a:ext cx="457962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286000" imgH="419100" progId="Equation.KSEE3">
                  <p:embed/>
                </p:oleObj>
              </mc:Choice>
              <mc:Fallback>
                <p:oleObj r:id="rId9" imgW="2286000" imgH="4191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5810" y="2493010"/>
                        <a:ext cx="457962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矩形 217089"/>
          <p:cNvSpPr/>
          <p:nvPr/>
        </p:nvSpPr>
        <p:spPr>
          <a:xfrm>
            <a:off x="280988" y="373063"/>
            <a:ext cx="8582025" cy="881380"/>
          </a:xfrm>
          <a:prstGeom prst="rect">
            <a:avLst/>
          </a:prstGeom>
          <a:noFill/>
          <a:ln w="9525">
            <a:noFill/>
          </a:ln>
        </p:spPr>
        <p:txBody>
          <a:bodyPr lIns="82032" tIns="41016" rIns="82032" bIns="41016">
            <a:spAutoFit/>
          </a:bodyPr>
          <a:lstStyle/>
          <a:p>
            <a:pPr defTabSz="821055"/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r>
              <a:rPr lang="en-US" altLang="zh-CN" sz="2600" b="1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用复化梯形公式计算积分          ，应将区间</a:t>
            </a:r>
            <a:r>
              <a:rPr lang="en-US" altLang="zh-CN" sz="2600" b="1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[0,1]</a:t>
            </a:r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多少等分，才可以使其截断误差不超过</a:t>
            </a:r>
          </a:p>
        </p:txBody>
      </p:sp>
      <p:sp>
        <p:nvSpPr>
          <p:cNvPr id="217093" name="矩形 217092"/>
          <p:cNvSpPr/>
          <p:nvPr/>
        </p:nvSpPr>
        <p:spPr>
          <a:xfrm>
            <a:off x="352425" y="1416050"/>
            <a:ext cx="4711700" cy="479425"/>
          </a:xfrm>
          <a:prstGeom prst="rect">
            <a:avLst/>
          </a:prstGeom>
          <a:noFill/>
          <a:ln w="9525">
            <a:noFill/>
          </a:ln>
        </p:spPr>
        <p:txBody>
          <a:bodyPr lIns="82046" tIns="41024" rIns="82046" bIns="41024">
            <a:spAutoFit/>
          </a:bodyPr>
          <a:lstStyle/>
          <a:p>
            <a:pPr defTabSz="821055"/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解：复化梯形公式的误差为</a:t>
            </a:r>
          </a:p>
        </p:txBody>
      </p:sp>
      <p:sp>
        <p:nvSpPr>
          <p:cNvPr id="217095" name="矩形 217094"/>
          <p:cNvSpPr/>
          <p:nvPr/>
        </p:nvSpPr>
        <p:spPr>
          <a:xfrm>
            <a:off x="352425" y="3055938"/>
            <a:ext cx="496888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82046" tIns="41024" rIns="82046" bIns="41024" anchor="t" anchorCtr="0">
            <a:spAutoFit/>
          </a:bodyPr>
          <a:lstStyle/>
          <a:p>
            <a:pPr defTabSz="821055"/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</a:p>
        </p:txBody>
      </p:sp>
      <p:sp>
        <p:nvSpPr>
          <p:cNvPr id="217098" name="矩形 217097"/>
          <p:cNvSpPr/>
          <p:nvPr/>
        </p:nvSpPr>
        <p:spPr>
          <a:xfrm>
            <a:off x="323850" y="3789363"/>
            <a:ext cx="1171575" cy="479425"/>
          </a:xfrm>
          <a:prstGeom prst="rect">
            <a:avLst/>
          </a:prstGeom>
          <a:noFill/>
          <a:ln w="9525">
            <a:noFill/>
          </a:ln>
        </p:spPr>
        <p:txBody>
          <a:bodyPr lIns="82046" tIns="41024" rIns="82046" bIns="41024">
            <a:spAutoFit/>
          </a:bodyPr>
          <a:lstStyle/>
          <a:p>
            <a:pPr defTabSz="821055"/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</a:p>
        </p:txBody>
      </p:sp>
      <p:sp>
        <p:nvSpPr>
          <p:cNvPr id="217100" name="矩形 217099"/>
          <p:cNvSpPr/>
          <p:nvPr/>
        </p:nvSpPr>
        <p:spPr>
          <a:xfrm>
            <a:off x="381000" y="4775200"/>
            <a:ext cx="490538" cy="501650"/>
          </a:xfrm>
          <a:prstGeom prst="rect">
            <a:avLst/>
          </a:prstGeom>
          <a:noFill/>
          <a:ln w="9525">
            <a:noFill/>
          </a:ln>
        </p:spPr>
        <p:txBody>
          <a:bodyPr wrap="none" lIns="82046" tIns="41024" rIns="82046" bIns="41024" anchor="t" anchorCtr="0">
            <a:spAutoFit/>
          </a:bodyPr>
          <a:lstStyle/>
          <a:p>
            <a:pPr defTabSz="821055"/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</a:p>
        </p:txBody>
      </p:sp>
      <p:sp>
        <p:nvSpPr>
          <p:cNvPr id="217104" name="矩形 217103"/>
          <p:cNvSpPr/>
          <p:nvPr/>
        </p:nvSpPr>
        <p:spPr>
          <a:xfrm>
            <a:off x="199390" y="5562600"/>
            <a:ext cx="8968105" cy="481330"/>
          </a:xfrm>
          <a:prstGeom prst="rect">
            <a:avLst/>
          </a:prstGeom>
          <a:noFill/>
          <a:ln w="9525">
            <a:noFill/>
          </a:ln>
        </p:spPr>
        <p:txBody>
          <a:bodyPr wrap="square" lIns="82046" tIns="41024" rIns="82046" bIns="41024">
            <a:spAutoFit/>
          </a:bodyPr>
          <a:lstStyle/>
          <a:p>
            <a:pPr defTabSz="821055"/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于是，只要将区间至少</a:t>
            </a:r>
            <a:r>
              <a:rPr lang="en-US" altLang="zh-CN" sz="2600" b="1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68</a:t>
            </a:r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等分</a:t>
            </a:r>
            <a:r>
              <a:rPr lang="en-US" altLang="zh-CN" sz="2600" b="1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就可以达到需要的精度要求。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5434330" y="298450"/>
          <a:ext cx="209486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76680" imgH="414020" progId="Equation.KSEE3">
                  <p:embed/>
                </p:oleObj>
              </mc:Choice>
              <mc:Fallback>
                <p:oleObj r:id="rId3" imgW="1376680" imgH="41402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4330" y="298450"/>
                        <a:ext cx="209486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7047865" y="902335"/>
          <a:ext cx="146304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20700" imgH="393700" progId="Equation.KSEE3">
                  <p:embed/>
                </p:oleObj>
              </mc:Choice>
              <mc:Fallback>
                <p:oleObj r:id="rId5" imgW="520700" imgH="3937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7865" y="902335"/>
                        <a:ext cx="146304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627630" y="1961515"/>
          <a:ext cx="485330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906645" imgH="855980" progId="Equation.KSEE3">
                  <p:embed/>
                </p:oleObj>
              </mc:Choice>
              <mc:Fallback>
                <p:oleObj r:id="rId7" imgW="4906645" imgH="85598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630" y="1961515"/>
                        <a:ext cx="485330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273550" y="2853055"/>
          <a:ext cx="3679190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816225" imgH="580390" progId="Equation.KSEE3">
                  <p:embed/>
                </p:oleObj>
              </mc:Choice>
              <mc:Fallback>
                <p:oleObj r:id="rId9" imgW="2816225" imgH="58039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3550" y="2853055"/>
                        <a:ext cx="3679190" cy="84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547495" y="2924810"/>
          <a:ext cx="184658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690370" imgH="520700" progId="Equation.KSEE3">
                  <p:embed/>
                </p:oleObj>
              </mc:Choice>
              <mc:Fallback>
                <p:oleObj r:id="rId11" imgW="1690370" imgH="520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495" y="2924810"/>
                        <a:ext cx="184658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628140" y="3676015"/>
          <a:ext cx="6051550" cy="82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104640" imgH="698500" progId="Equation.KSEE3">
                  <p:embed/>
                </p:oleObj>
              </mc:Choice>
              <mc:Fallback>
                <p:oleObj r:id="rId13" imgW="4104640" imgH="6985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28140" y="3676015"/>
                        <a:ext cx="6051550" cy="821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259840" y="4631690"/>
          <a:ext cx="292481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246630" imgH="672465" progId="Equation.KSEE3">
                  <p:embed/>
                </p:oleObj>
              </mc:Choice>
              <mc:Fallback>
                <p:oleObj r:id="rId15" imgW="2246630" imgH="67246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9840" y="4631690"/>
                        <a:ext cx="292481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4356100" y="4660265"/>
          <a:ext cx="2828925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349500" imgH="784860" progId="Equation.KSEE3">
                  <p:embed/>
                </p:oleObj>
              </mc:Choice>
              <mc:Fallback>
                <p:oleObj r:id="rId17" imgW="2349500" imgH="78486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56100" y="4660265"/>
                        <a:ext cx="2828925" cy="944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7236460" y="4869180"/>
          <a:ext cx="169545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376045" imgH="453390" progId="Equation.KSEE3">
                  <p:embed/>
                </p:oleObj>
              </mc:Choice>
              <mc:Fallback>
                <p:oleObj r:id="rId19" imgW="1376045" imgH="45339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36460" y="4869180"/>
                        <a:ext cx="1695450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/>
      <p:bldP spid="217095" grpId="0"/>
      <p:bldP spid="217098" grpId="0"/>
      <p:bldP spid="217100" grpId="0"/>
      <p:bldP spid="2171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矩形 219139"/>
          <p:cNvSpPr/>
          <p:nvPr/>
        </p:nvSpPr>
        <p:spPr>
          <a:xfrm>
            <a:off x="539750" y="1052830"/>
            <a:ext cx="7620000" cy="479425"/>
          </a:xfrm>
          <a:prstGeom prst="rect">
            <a:avLst/>
          </a:prstGeom>
          <a:noFill/>
          <a:ln w="9525">
            <a:noFill/>
          </a:ln>
        </p:spPr>
        <p:txBody>
          <a:bodyPr lIns="82046" tIns="41024" rIns="82046" bIns="41024">
            <a:spAutoFit/>
          </a:bodyPr>
          <a:lstStyle/>
          <a:p>
            <a:pPr algn="just" defTabSz="821055"/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</a:t>
            </a:r>
            <a:r>
              <a:rPr lang="en-US" altLang="zh-CN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Simpson</a:t>
            </a:r>
            <a:r>
              <a:rPr lang="zh-CN" altLang="en-US" sz="2600" b="1" dirty="0">
                <a:solidFill>
                  <a:srgbClr val="01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公式及其误差为：</a:t>
            </a:r>
            <a:endParaRPr lang="zh-CN" altLang="en-US" sz="2600" dirty="0">
              <a:solidFill>
                <a:srgbClr val="01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9142" name="对象 219141"/>
          <p:cNvGraphicFramePr/>
          <p:nvPr/>
        </p:nvGraphicFramePr>
        <p:xfrm>
          <a:off x="971391" y="3140393"/>
          <a:ext cx="525589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41600" imgH="469900" progId="Equation.DSMT4">
                  <p:embed/>
                </p:oleObj>
              </mc:Choice>
              <mc:Fallback>
                <p:oleObj r:id="rId2" imgW="2641600" imgH="4699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391" y="3140393"/>
                        <a:ext cx="525589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对象 219143"/>
          <p:cNvGraphicFramePr/>
          <p:nvPr/>
        </p:nvGraphicFramePr>
        <p:xfrm>
          <a:off x="1050925" y="4248785"/>
          <a:ext cx="6601460" cy="107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41600" imgH="469900" progId="Equation.DSMT4">
                  <p:embed/>
                </p:oleObj>
              </mc:Choice>
              <mc:Fallback>
                <p:oleObj r:id="rId4" imgW="2641600" imgH="4699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50925" y="4248785"/>
                        <a:ext cx="6601460" cy="1078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187450" y="1844675"/>
          <a:ext cx="6172835" cy="111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008245" imgH="970915" progId="Equation.KSEE3">
                  <p:embed/>
                </p:oleObj>
              </mc:Choice>
              <mc:Fallback>
                <p:oleObj r:id="rId6" imgW="5008245" imgH="97091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50" y="1844675"/>
                        <a:ext cx="6172835" cy="111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矩形 220163"/>
          <p:cNvSpPr/>
          <p:nvPr/>
        </p:nvSpPr>
        <p:spPr>
          <a:xfrm>
            <a:off x="250825" y="362426"/>
            <a:ext cx="8570913" cy="33534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要求：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+mn-ea"/>
                <a:ea typeface="+mn-ea"/>
                <a:cs typeface="+mn-ea"/>
              </a:rPr>
              <a:t>了解各种积分公式的原理，构造方法</a:t>
            </a:r>
            <a:endParaRPr lang="en-US" altLang="zh-CN" sz="2400" b="1"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+mn-ea"/>
                <a:ea typeface="+mn-ea"/>
                <a:cs typeface="+mn-ea"/>
              </a:rPr>
              <a:t>会利用公式计算积分， （复化）梯形公式，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复化</a:t>
            </a:r>
            <a:r>
              <a:rPr lang="en-US" altLang="zh-CN" sz="2400" b="1">
                <a:latin typeface="+mn-ea"/>
                <a:ea typeface="+mn-ea"/>
                <a:cs typeface="+mn-ea"/>
              </a:rPr>
              <a:t>)Simpson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公式及余项表达式，求解代数精度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+mn-ea"/>
                <a:ea typeface="+mn-ea"/>
                <a:cs typeface="+mn-ea"/>
              </a:rPr>
              <a:t>会利用代数精度构造积分公式，并用构造的积分公式计算相应积分值</a:t>
            </a:r>
          </a:p>
        </p:txBody>
      </p:sp>
      <p:sp>
        <p:nvSpPr>
          <p:cNvPr id="220165" name="矩形 220164"/>
          <p:cNvSpPr/>
          <p:nvPr/>
        </p:nvSpPr>
        <p:spPr>
          <a:xfrm>
            <a:off x="395605" y="3573780"/>
            <a:ext cx="7887335" cy="14446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en-US" altLang="zh-CN" sz="2400" b="1" i="1">
                <a:latin typeface="+mn-ea"/>
                <a:ea typeface="+mn-ea"/>
                <a:cs typeface="+mn-ea"/>
              </a:rPr>
              <a:t>Romberg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算法的实现原理，计算，外推加速技术；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+mn-ea"/>
                <a:ea typeface="+mn-ea"/>
                <a:cs typeface="+mn-ea"/>
              </a:rPr>
              <a:t>数值微分公式的构造方法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/>
      <p:bldP spid="2201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标题 221185"/>
          <p:cNvSpPr>
            <a:spLocks noGrp="1"/>
          </p:cNvSpPr>
          <p:nvPr>
            <p:ph type="title"/>
          </p:nvPr>
        </p:nvSpPr>
        <p:spPr>
          <a:xfrm>
            <a:off x="0" y="0"/>
            <a:ext cx="8602663" cy="1143000"/>
          </a:xfrm>
        </p:spPr>
        <p:txBody>
          <a:bodyPr anchor="ctr" anchorCtr="0"/>
          <a:lstStyle/>
          <a:p>
            <a:pPr algn="l"/>
            <a:r>
              <a:rPr lang="zh-CN" altLang="en-US" sz="2800" b="1" dirty="0">
                <a:ea typeface="华文新魏" panose="02010800040101010101" pitchFamily="2" charset="-122"/>
              </a:rPr>
              <a:t>一、确定数值积分公式或数值微分公式，并推出余项</a:t>
            </a:r>
          </a:p>
        </p:txBody>
      </p:sp>
      <p:sp>
        <p:nvSpPr>
          <p:cNvPr id="221187" name="文本占位符 221186"/>
          <p:cNvSpPr>
            <a:spLocks noGrp="1"/>
          </p:cNvSpPr>
          <p:nvPr>
            <p:ph type="body"/>
          </p:nvPr>
        </p:nvSpPr>
        <p:spPr>
          <a:xfrm>
            <a:off x="323850" y="1196975"/>
            <a:ext cx="8280400" cy="3095625"/>
          </a:xfrm>
        </p:spPr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根据代数精度的概念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Guass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型求积公式，可借助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Guass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点与求积系数的关系确定参数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推导余项时，可设</a:t>
            </a:r>
          </a:p>
          <a:p>
            <a:pPr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对于数值微分公式，可构造适当的插值多项式或应用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Taylor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展开式推导</a:t>
            </a:r>
          </a:p>
        </p:txBody>
      </p:sp>
      <p:graphicFrame>
        <p:nvGraphicFramePr>
          <p:cNvPr id="221188" name="对象 221187"/>
          <p:cNvGraphicFramePr/>
          <p:nvPr/>
        </p:nvGraphicFramePr>
        <p:xfrm>
          <a:off x="3779838" y="2636838"/>
          <a:ext cx="44640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44700" imgH="228600" progId="Equation.DSMT4">
                  <p:embed/>
                </p:oleObj>
              </mc:Choice>
              <mc:Fallback>
                <p:oleObj r:id="rId2" imgW="2044700" imgH="2286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9838" y="2636838"/>
                        <a:ext cx="446405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对象 231425"/>
          <p:cNvGraphicFramePr/>
          <p:nvPr/>
        </p:nvGraphicFramePr>
        <p:xfrm>
          <a:off x="179388" y="404813"/>
          <a:ext cx="8694737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95495" imgH="711200" progId="Equation.DSMT4">
                  <p:embed/>
                </p:oleObj>
              </mc:Choice>
              <mc:Fallback>
                <p:oleObj r:id="rId2" imgW="4595495" imgH="7112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388" y="404813"/>
                        <a:ext cx="8694737" cy="1344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7" name="对象 231426"/>
          <p:cNvGraphicFramePr/>
          <p:nvPr/>
        </p:nvGraphicFramePr>
        <p:xfrm>
          <a:off x="323850" y="1989138"/>
          <a:ext cx="83883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84600" imgH="457200" progId="Equation.DSMT4">
                  <p:embed/>
                </p:oleObj>
              </mc:Choice>
              <mc:Fallback>
                <p:oleObj r:id="rId4" imgW="3784600" imgH="4572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989138"/>
                        <a:ext cx="838835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8" name="矩形 231427"/>
          <p:cNvSpPr/>
          <p:nvPr/>
        </p:nvSpPr>
        <p:spPr>
          <a:xfrm>
            <a:off x="5148263" y="2513013"/>
            <a:ext cx="658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p72</a:t>
            </a:r>
          </a:p>
        </p:txBody>
      </p:sp>
      <p:sp>
        <p:nvSpPr>
          <p:cNvPr id="231429" name="矩形 231428"/>
          <p:cNvSpPr/>
          <p:nvPr/>
        </p:nvSpPr>
        <p:spPr>
          <a:xfrm>
            <a:off x="468313" y="3284538"/>
            <a:ext cx="2343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方法二、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p87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graphicFrame>
        <p:nvGraphicFramePr>
          <p:cNvPr id="231430" name="对象 231429"/>
          <p:cNvGraphicFramePr/>
          <p:nvPr/>
        </p:nvGraphicFramePr>
        <p:xfrm>
          <a:off x="395288" y="4005263"/>
          <a:ext cx="36607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29765" imgH="482600" progId="Equation.DSMT4">
                  <p:embed/>
                </p:oleObj>
              </mc:Choice>
              <mc:Fallback>
                <p:oleObj r:id="rId6" imgW="1929765" imgH="4826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288" y="4005263"/>
                        <a:ext cx="3660775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1" name="矩形 231430"/>
          <p:cNvSpPr/>
          <p:nvPr/>
        </p:nvSpPr>
        <p:spPr>
          <a:xfrm>
            <a:off x="468313" y="5013325"/>
            <a:ext cx="52244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利用变量替换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[a,b]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转化为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[-1,1]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区间</a:t>
            </a:r>
          </a:p>
        </p:txBody>
      </p:sp>
      <p:graphicFrame>
        <p:nvGraphicFramePr>
          <p:cNvPr id="231432" name="对象 231431"/>
          <p:cNvGraphicFramePr/>
          <p:nvPr/>
        </p:nvGraphicFramePr>
        <p:xfrm>
          <a:off x="684213" y="5734050"/>
          <a:ext cx="34559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15465" imgH="393700" progId="Equation.DSMT4">
                  <p:embed/>
                </p:oleObj>
              </mc:Choice>
              <mc:Fallback>
                <p:oleObj r:id="rId8" imgW="1815465" imgH="3937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213" y="5734050"/>
                        <a:ext cx="3455987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标题 234497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836613"/>
          </a:xfrm>
        </p:spPr>
        <p:txBody>
          <a:bodyPr anchor="ctr" anchorCtr="0"/>
          <a:lstStyle/>
          <a:p>
            <a:pPr algn="l"/>
            <a:r>
              <a:rPr lang="zh-CN" altLang="en-US" sz="2800" b="1" dirty="0">
                <a:ea typeface="华文新魏" panose="02010800040101010101" pitchFamily="2" charset="-122"/>
              </a:rPr>
              <a:t>二、计算定积分和函数的导数的近似值</a:t>
            </a:r>
          </a:p>
        </p:txBody>
      </p:sp>
      <p:sp>
        <p:nvSpPr>
          <p:cNvPr id="234499" name="文本占位符 234498"/>
          <p:cNvSpPr>
            <a:spLocks noGrp="1"/>
          </p:cNvSpPr>
          <p:nvPr>
            <p:ph type="body"/>
          </p:nvPr>
        </p:nvSpPr>
        <p:spPr>
          <a:xfrm>
            <a:off x="0" y="908050"/>
            <a:ext cx="8497888" cy="1081088"/>
          </a:xfrm>
        </p:spPr>
        <p:txBody>
          <a:bodyPr/>
          <a:lstStyle/>
          <a:p>
            <a:r>
              <a:rPr lang="zh-CN" altLang="en-US" sz="2800" b="1" dirty="0"/>
              <a:t>对于给定的被积函数与求导函数，应用指定的数值积分公式或数值微分公式计算，</a:t>
            </a:r>
          </a:p>
        </p:txBody>
      </p:sp>
      <p:sp>
        <p:nvSpPr>
          <p:cNvPr id="234500" name="矩形 234499"/>
          <p:cNvSpPr/>
          <p:nvPr/>
        </p:nvSpPr>
        <p:spPr>
          <a:xfrm>
            <a:off x="468313" y="2081213"/>
            <a:ext cx="55610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t9,t12,t13,t18,t19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t25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t26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</a:t>
            </a:r>
          </a:p>
        </p:txBody>
      </p:sp>
      <p:sp>
        <p:nvSpPr>
          <p:cNvPr id="234501" name="矩形 234500"/>
          <p:cNvSpPr/>
          <p:nvPr/>
        </p:nvSpPr>
        <p:spPr>
          <a:xfrm>
            <a:off x="2843213" y="2852738"/>
            <a:ext cx="41132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明确积分公式与微分公式</a:t>
            </a:r>
          </a:p>
        </p:txBody>
      </p:sp>
      <p:sp>
        <p:nvSpPr>
          <p:cNvPr id="234502" name="矩形 234501"/>
          <p:cNvSpPr/>
          <p:nvPr/>
        </p:nvSpPr>
        <p:spPr>
          <a:xfrm>
            <a:off x="179388" y="3644900"/>
            <a:ext cx="8496300" cy="836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zh-CN" altLang="en-US" sz="2800" b="1" dirty="0">
                <a:ea typeface="华文新魏" panose="02010800040101010101" pitchFamily="2" charset="-122"/>
              </a:rPr>
              <a:t>三、确定复化求积公式和数值微分公式的步长或节点数，使计算结果满足所给精度要求</a:t>
            </a:r>
          </a:p>
        </p:txBody>
      </p:sp>
      <p:sp>
        <p:nvSpPr>
          <p:cNvPr id="234503" name="矩形 234502"/>
          <p:cNvSpPr/>
          <p:nvPr/>
        </p:nvSpPr>
        <p:spPr>
          <a:xfrm>
            <a:off x="395288" y="4941888"/>
            <a:ext cx="8497887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800" b="1" dirty="0"/>
              <a:t>根据复化求积公式和数值微分公式的余项或截断误差表达式，对满足精度要求解一个相应的不等式，即可确定所需的步长或节点数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对象 235521"/>
          <p:cNvGraphicFramePr/>
          <p:nvPr/>
        </p:nvGraphicFramePr>
        <p:xfrm>
          <a:off x="323850" y="260033"/>
          <a:ext cx="882015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6900" imgH="685800" progId="Equation.DSMT4">
                  <p:embed/>
                </p:oleObj>
              </mc:Choice>
              <mc:Fallback>
                <p:oleObj r:id="rId2" imgW="4406900" imgH="6858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850" y="260033"/>
                        <a:ext cx="8820150" cy="1373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3" name="对象 235522"/>
          <p:cNvGraphicFramePr/>
          <p:nvPr/>
        </p:nvGraphicFramePr>
        <p:xfrm>
          <a:off x="250825" y="1873250"/>
          <a:ext cx="8261350" cy="451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27500" imgH="2489200" progId="Equation.DSMT4">
                  <p:embed/>
                </p:oleObj>
              </mc:Choice>
              <mc:Fallback>
                <p:oleObj r:id="rId4" imgW="4127500" imgH="24892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825" y="1873250"/>
                        <a:ext cx="8261350" cy="4514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矩形 235523"/>
          <p:cNvSpPr/>
          <p:nvPr/>
        </p:nvSpPr>
        <p:spPr>
          <a:xfrm>
            <a:off x="4932363" y="6113463"/>
            <a:ext cx="984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n=213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6" name="对象 236545"/>
          <p:cNvGraphicFramePr/>
          <p:nvPr/>
        </p:nvGraphicFramePr>
        <p:xfrm>
          <a:off x="323850" y="404813"/>
          <a:ext cx="808355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38600" imgH="1549400" progId="Equation.DSMT4">
                  <p:embed/>
                </p:oleObj>
              </mc:Choice>
              <mc:Fallback>
                <p:oleObj r:id="rId2" imgW="4038600" imgH="15494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850" y="404813"/>
                        <a:ext cx="8083550" cy="310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7" name="矩形 236546"/>
          <p:cNvSpPr/>
          <p:nvPr/>
        </p:nvSpPr>
        <p:spPr>
          <a:xfrm>
            <a:off x="5219700" y="3429000"/>
            <a:ext cx="679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n=4</a:t>
            </a:r>
          </a:p>
        </p:txBody>
      </p:sp>
      <p:graphicFrame>
        <p:nvGraphicFramePr>
          <p:cNvPr id="236548" name="对象 236547"/>
          <p:cNvGraphicFramePr/>
          <p:nvPr/>
        </p:nvGraphicFramePr>
        <p:xfrm>
          <a:off x="179388" y="3789363"/>
          <a:ext cx="84010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73500" imgH="419100" progId="Equation.DSMT4">
                  <p:embed/>
                </p:oleObj>
              </mc:Choice>
              <mc:Fallback>
                <p:oleObj r:id="rId4" imgW="3873500" imgH="4191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388" y="3789363"/>
                        <a:ext cx="8401050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矩形 236548"/>
          <p:cNvSpPr/>
          <p:nvPr/>
        </p:nvSpPr>
        <p:spPr>
          <a:xfrm>
            <a:off x="755650" y="4797425"/>
            <a:ext cx="1263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N&gt;169.2</a:t>
            </a:r>
          </a:p>
        </p:txBody>
      </p:sp>
      <p:sp>
        <p:nvSpPr>
          <p:cNvPr id="236550" name="矩形 236549"/>
          <p:cNvSpPr/>
          <p:nvPr/>
        </p:nvSpPr>
        <p:spPr>
          <a:xfrm>
            <a:off x="3348038" y="4797425"/>
            <a:ext cx="984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n=170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34580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引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论</a:t>
            </a:r>
            <a:endParaRPr kumimoji="1" lang="zh-CN" altLang="en-US" sz="2800" b="1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8195" name="Rectangle 3"/>
          <p:cNvSpPr/>
          <p:nvPr/>
        </p:nvSpPr>
        <p:spPr>
          <a:xfrm>
            <a:off x="394970" y="980440"/>
            <a:ext cx="5496560" cy="891540"/>
          </a:xfrm>
          <a:prstGeom prst="rect">
            <a:avLst/>
          </a:prstGeom>
          <a:solidFill>
            <a:srgbClr val="66FF33"/>
          </a:solidFill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600" b="1" dirty="0">
                <a:sym typeface="+mn-ea"/>
              </a:rPr>
              <a:t>一、</a:t>
            </a:r>
          </a:p>
          <a:p>
            <a:pPr algn="l" eaLnBrk="1" hangingPunct="1"/>
            <a:r>
              <a:rPr lang="zh-CN" altLang="en-US" sz="2600" b="1" dirty="0">
                <a:sym typeface="+mn-ea"/>
              </a:rPr>
              <a:t>误差的分类（绝对误差，相对误差）</a:t>
            </a:r>
            <a:endParaRPr lang="zh-CN" altLang="en-US" sz="2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459105" y="1972310"/>
            <a:ext cx="7383780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隶书" panose="02010509060101010101" pitchFamily="49" charset="-122"/>
              </a:rPr>
              <a:t> 二、       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例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1-1 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设  </a:t>
            </a:r>
            <a:r>
              <a:rPr lang="en-US" altLang="zh-CN" sz="2600" b="1" i="1">
                <a:solidFill>
                  <a:srgbClr val="000000"/>
                </a:solidFill>
                <a:sym typeface="+mn-ea"/>
              </a:rPr>
              <a:t>x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*=2.18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是由精确值</a:t>
            </a:r>
            <a:r>
              <a:rPr lang="en-US" altLang="zh-CN" sz="2600" b="1" i="1">
                <a:solidFill>
                  <a:srgbClr val="000000"/>
                </a:solidFill>
                <a:sym typeface="+mn-ea"/>
              </a:rPr>
              <a:t>x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经过四舍五入得到的近似值。问 </a:t>
            </a:r>
            <a:r>
              <a:rPr lang="en-US" altLang="zh-CN" sz="2600" b="1" i="1">
                <a:solidFill>
                  <a:srgbClr val="000000"/>
                </a:solidFill>
                <a:sym typeface="+mn-ea"/>
              </a:rPr>
              <a:t>x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的绝对误差限</a:t>
            </a:r>
            <a:r>
              <a:rPr lang="en-US" altLang="zh-CN" sz="2600" b="1" i="1">
                <a:solidFill>
                  <a:srgbClr val="000000"/>
                </a:solidFill>
                <a:sym typeface="+mn-ea"/>
              </a:rPr>
              <a:t>ε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和相对误差限</a:t>
            </a:r>
            <a:r>
              <a:rPr lang="en-US" altLang="zh-CN" sz="2600" b="1" i="1">
                <a:solidFill>
                  <a:srgbClr val="000000"/>
                </a:solidFill>
                <a:sym typeface="+mn-ea"/>
              </a:rPr>
              <a:t>η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各是多少？</a:t>
            </a:r>
            <a:endParaRPr lang="zh-CN" altLang="en-US" sz="2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13765" name="Rectangle 5"/>
          <p:cNvSpPr>
            <a:spLocks noChangeArrowheads="1"/>
          </p:cNvSpPr>
          <p:nvPr/>
        </p:nvSpPr>
        <p:spPr bwMode="auto">
          <a:xfrm>
            <a:off x="3086100" y="26193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105" y="4004945"/>
            <a:ext cx="457200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解：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因为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600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600" b="1" i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600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 * ±0.005 </a:t>
            </a:r>
            <a:r>
              <a:rPr lang="zh-CN" altLang="en-US" sz="2600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56100" y="4072255"/>
            <a:ext cx="457200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65505"/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所以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绝对误差限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600" b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ε=0.005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1550" y="4652645"/>
            <a:ext cx="249682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65505"/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相对误差限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1979930" y="5372735"/>
          <a:ext cx="4298315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10230" imgH="1127760" progId="Equation.KSEE3">
                  <p:embed/>
                </p:oleObj>
              </mc:Choice>
              <mc:Fallback>
                <p:oleObj r:id="rId2" imgW="3110230" imgH="112776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930" y="5372735"/>
                        <a:ext cx="4298315" cy="94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0" name="对象 237569"/>
          <p:cNvGraphicFramePr/>
          <p:nvPr/>
        </p:nvGraphicFramePr>
        <p:xfrm>
          <a:off x="971233" y="980123"/>
          <a:ext cx="567372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14930" imgH="1091565" progId="Equation.DSMT4">
                  <p:embed/>
                </p:oleObj>
              </mc:Choice>
              <mc:Fallback>
                <p:oleObj r:id="rId2" imgW="2614930" imgH="1091565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233" y="980123"/>
                        <a:ext cx="5673725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1" name="矩形 237570"/>
          <p:cNvSpPr/>
          <p:nvPr/>
        </p:nvSpPr>
        <p:spPr>
          <a:xfrm>
            <a:off x="6154420" y="2780348"/>
            <a:ext cx="679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n=4</a:t>
            </a:r>
          </a:p>
        </p:txBody>
      </p:sp>
      <p:graphicFrame>
        <p:nvGraphicFramePr>
          <p:cNvPr id="237572" name="对象 237571"/>
          <p:cNvGraphicFramePr/>
          <p:nvPr/>
        </p:nvGraphicFramePr>
        <p:xfrm>
          <a:off x="898208" y="3932873"/>
          <a:ext cx="432435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93265" imgH="711200" progId="Equation.DSMT4">
                  <p:embed/>
                </p:oleObj>
              </mc:Choice>
              <mc:Fallback>
                <p:oleObj r:id="rId4" imgW="1993265" imgH="7112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208" y="3932873"/>
                        <a:ext cx="4324350" cy="1544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908685"/>
            <a:ext cx="6454775" cy="31451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标题 240641"/>
          <p:cNvSpPr>
            <a:spLocks noGrp="1"/>
          </p:cNvSpPr>
          <p:nvPr>
            <p:ph type="title"/>
          </p:nvPr>
        </p:nvSpPr>
        <p:spPr>
          <a:xfrm>
            <a:off x="683895" y="88265"/>
            <a:ext cx="8229600" cy="878205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章常微分方程数值解 </a:t>
            </a:r>
          </a:p>
        </p:txBody>
      </p:sp>
      <p:sp>
        <p:nvSpPr>
          <p:cNvPr id="240643" name="文本占位符 240642"/>
          <p:cNvSpPr>
            <a:spLocks noGrp="1"/>
          </p:cNvSpPr>
          <p:nvPr>
            <p:ph type="body" idx="1"/>
          </p:nvPr>
        </p:nvSpPr>
        <p:spPr>
          <a:xfrm>
            <a:off x="323533" y="1052830"/>
            <a:ext cx="8229600" cy="4525963"/>
          </a:xfrm>
        </p:spPr>
        <p:txBody>
          <a:bodyPr/>
          <a:lstStyle/>
          <a:p>
            <a:r>
              <a:rPr lang="zh-CN" altLang="en-US" sz="2400" b="1" dirty="0">
                <a:ea typeface="楷体_GB2312" pitchFamily="49" charset="-122"/>
              </a:rPr>
              <a:t>常微分方程初值问题</a:t>
            </a:r>
          </a:p>
          <a:p>
            <a:pPr lvl="1"/>
            <a:r>
              <a:rPr lang="en-US" altLang="zh-CN" sz="2400" b="1">
                <a:ea typeface="楷体_GB2312" pitchFamily="49" charset="-122"/>
              </a:rPr>
              <a:t>Euler</a:t>
            </a:r>
            <a:r>
              <a:rPr lang="zh-CN" altLang="en-US" sz="2400" b="1" dirty="0">
                <a:ea typeface="楷体_GB2312" pitchFamily="49" charset="-122"/>
              </a:rPr>
              <a:t>法（显式</a:t>
            </a:r>
            <a:r>
              <a:rPr lang="en-US" altLang="zh-CN" sz="2400" b="1">
                <a:ea typeface="楷体_GB2312" pitchFamily="49" charset="-122"/>
              </a:rPr>
              <a:t>Euler</a:t>
            </a:r>
            <a:r>
              <a:rPr lang="zh-CN" altLang="en-US" sz="2400" b="1" dirty="0">
                <a:ea typeface="楷体_GB2312" pitchFamily="49" charset="-122"/>
              </a:rPr>
              <a:t>公式，隐式</a:t>
            </a:r>
            <a:r>
              <a:rPr lang="en-US" altLang="zh-CN" sz="2400" b="1">
                <a:ea typeface="楷体_GB2312" pitchFamily="49" charset="-122"/>
              </a:rPr>
              <a:t>Euler</a:t>
            </a:r>
            <a:r>
              <a:rPr lang="zh-CN" altLang="en-US" sz="2400" b="1" dirty="0">
                <a:ea typeface="楷体_GB2312" pitchFamily="49" charset="-122"/>
              </a:rPr>
              <a:t>公式，梯形公式，改进</a:t>
            </a:r>
            <a:r>
              <a:rPr lang="en-US" altLang="zh-CN" sz="2400" b="1">
                <a:ea typeface="楷体_GB2312" pitchFamily="49" charset="-122"/>
              </a:rPr>
              <a:t>Euler</a:t>
            </a:r>
            <a:r>
              <a:rPr lang="zh-CN" altLang="en-US" sz="2400" b="1" dirty="0">
                <a:ea typeface="楷体_GB2312" pitchFamily="49" charset="-122"/>
              </a:rPr>
              <a:t>公式，变形</a:t>
            </a:r>
            <a:r>
              <a:rPr lang="en-US" altLang="zh-CN" sz="2400" b="1">
                <a:ea typeface="楷体_GB2312" pitchFamily="49" charset="-122"/>
              </a:rPr>
              <a:t>Euler</a:t>
            </a:r>
            <a:r>
              <a:rPr lang="zh-CN" altLang="en-US" sz="2400" b="1" dirty="0">
                <a:ea typeface="楷体_GB2312" pitchFamily="49" charset="-122"/>
              </a:rPr>
              <a:t>公式）基本公式</a:t>
            </a:r>
          </a:p>
          <a:p>
            <a:pPr lvl="1"/>
            <a:r>
              <a:rPr lang="en-US" altLang="zh-CN" sz="2400" b="1" err="1">
                <a:ea typeface="楷体_GB2312" pitchFamily="49" charset="-122"/>
              </a:rPr>
              <a:t>Runge-Kutta</a:t>
            </a:r>
            <a:r>
              <a:rPr lang="zh-CN" altLang="en-US" sz="2400" b="1" dirty="0">
                <a:ea typeface="楷体_GB2312" pitchFamily="49" charset="-122"/>
              </a:rPr>
              <a:t>方法（四阶和二阶）</a:t>
            </a:r>
          </a:p>
          <a:p>
            <a:pPr lvl="1"/>
            <a:r>
              <a:rPr lang="zh-CN" altLang="en-US" sz="2400" b="1" dirty="0">
                <a:ea typeface="楷体_GB2312" pitchFamily="49" charset="-122"/>
              </a:rPr>
              <a:t>线性多步法</a:t>
            </a:r>
            <a:r>
              <a:rPr lang="en-US" altLang="zh-CN" sz="2400" b="1">
                <a:ea typeface="楷体_GB2312" pitchFamily="49" charset="-122"/>
              </a:rPr>
              <a:t>Adams</a:t>
            </a:r>
            <a:r>
              <a:rPr lang="zh-CN" altLang="en-US" sz="2400" b="1" dirty="0">
                <a:ea typeface="楷体_GB2312" pitchFamily="49" charset="-122"/>
              </a:rPr>
              <a:t>预报校正系统</a:t>
            </a:r>
          </a:p>
          <a:p>
            <a:pPr lvl="1"/>
            <a:r>
              <a:rPr lang="zh-CN" altLang="en-US" sz="2400" b="1" dirty="0">
                <a:ea typeface="楷体_GB2312" pitchFamily="49" charset="-122"/>
              </a:rPr>
              <a:t>收敛性和稳定性的定义</a:t>
            </a:r>
          </a:p>
          <a:p>
            <a:pPr lvl="1"/>
            <a:r>
              <a:rPr lang="zh-CN" altLang="en-US" sz="2400" b="1" dirty="0">
                <a:ea typeface="楷体_GB2312" pitchFamily="49" charset="-122"/>
              </a:rPr>
              <a:t>局部截断误差的定义，计算及确定公式的阶</a:t>
            </a:r>
          </a:p>
          <a:p>
            <a:pPr lvl="1"/>
            <a:r>
              <a:rPr lang="zh-CN" altLang="en-US" sz="2400" b="1" dirty="0">
                <a:ea typeface="楷体_GB2312" pitchFamily="49" charset="-122"/>
              </a:rPr>
              <a:t>数值方法的稳定性区域</a:t>
            </a:r>
          </a:p>
          <a:p>
            <a:pPr marL="457200" lvl="1" indent="0">
              <a:buNone/>
            </a:pPr>
            <a:endParaRPr lang="zh-CN" altLang="en-US" sz="24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文本占位符 241665"/>
          <p:cNvSpPr>
            <a:spLocks noGrp="1"/>
          </p:cNvSpPr>
          <p:nvPr>
            <p:ph type="body" idx="1"/>
          </p:nvPr>
        </p:nvSpPr>
        <p:spPr>
          <a:xfrm>
            <a:off x="395288" y="836613"/>
            <a:ext cx="8229600" cy="4525962"/>
          </a:xfrm>
        </p:spPr>
        <p:txBody>
          <a:bodyPr/>
          <a:lstStyle/>
          <a:p>
            <a:r>
              <a:rPr lang="zh-CN" altLang="en-US" sz="2800" b="1" dirty="0">
                <a:ea typeface="楷体_GB2312" pitchFamily="49" charset="-122"/>
              </a:rPr>
              <a:t>一、对于给定数值方法求解常微分方程初值问题</a:t>
            </a:r>
          </a:p>
          <a:p>
            <a:pPr lvl="1">
              <a:spcBef>
                <a:spcPct val="35000"/>
              </a:spcBef>
            </a:pPr>
            <a:r>
              <a:rPr lang="zh-CN" altLang="en-US" sz="2400" b="1" dirty="0">
                <a:ea typeface="楷体_GB2312" pitchFamily="49" charset="-122"/>
              </a:rPr>
              <a:t>对于显式单步方法，直接代入相应计算公式计算</a:t>
            </a:r>
          </a:p>
          <a:p>
            <a:pPr lvl="1">
              <a:spcBef>
                <a:spcPct val="35000"/>
              </a:spcBef>
            </a:pPr>
            <a:r>
              <a:rPr lang="zh-CN" altLang="en-US" sz="2400" b="1" dirty="0">
                <a:ea typeface="楷体_GB2312" pitchFamily="49" charset="-122"/>
              </a:rPr>
              <a:t>对于隐式方法，若</a:t>
            </a:r>
            <a:r>
              <a:rPr lang="en-US" altLang="zh-CN" sz="2400" b="1" i="1" err="1">
                <a:ea typeface="楷体_GB2312" pitchFamily="49" charset="-122"/>
              </a:rPr>
              <a:t>f(x,y</a:t>
            </a:r>
            <a:r>
              <a:rPr lang="en-US" altLang="zh-CN" sz="2400" b="1" i="1">
                <a:ea typeface="楷体_GB2312" pitchFamily="49" charset="-122"/>
              </a:rPr>
              <a:t>)</a:t>
            </a:r>
            <a:r>
              <a:rPr lang="zh-CN" altLang="en-US" sz="2400" b="1" dirty="0">
                <a:ea typeface="楷体_GB2312" pitchFamily="49" charset="-122"/>
              </a:rPr>
              <a:t>关于</a:t>
            </a:r>
            <a:r>
              <a:rPr lang="en-US" altLang="zh-CN" sz="2400" b="1" i="1">
                <a:ea typeface="楷体_GB2312" pitchFamily="49" charset="-122"/>
              </a:rPr>
              <a:t>y</a:t>
            </a:r>
            <a:r>
              <a:rPr lang="zh-CN" altLang="en-US" sz="2400" b="1" dirty="0">
                <a:ea typeface="楷体_GB2312" pitchFamily="49" charset="-122"/>
              </a:rPr>
              <a:t>是线性的，可从隐式公式中解出</a:t>
            </a:r>
            <a:r>
              <a:rPr lang="en-US" altLang="zh-CN" sz="2400" b="1" i="1">
                <a:ea typeface="楷体_GB2312" pitchFamily="49" charset="-122"/>
              </a:rPr>
              <a:t>y</a:t>
            </a:r>
            <a:r>
              <a:rPr lang="en-US" altLang="zh-CN" sz="2400" b="1" i="1" baseline="-25000">
                <a:ea typeface="楷体_GB2312" pitchFamily="49" charset="-122"/>
              </a:rPr>
              <a:t>n+1</a:t>
            </a:r>
            <a:r>
              <a:rPr lang="en-US" altLang="zh-CN" sz="2400" b="1">
                <a:ea typeface="楷体_GB2312" pitchFamily="49" charset="-122"/>
              </a:rPr>
              <a:t>,</a:t>
            </a:r>
            <a:r>
              <a:rPr lang="zh-CN" altLang="en-US" sz="2400" b="1" dirty="0">
                <a:ea typeface="楷体_GB2312" pitchFamily="49" charset="-122"/>
              </a:rPr>
              <a:t>使公式显式化，不需要迭代，否则，需要用迭代法计算</a:t>
            </a:r>
          </a:p>
          <a:p>
            <a:pPr lvl="1">
              <a:spcBef>
                <a:spcPct val="35000"/>
              </a:spcBef>
            </a:pPr>
            <a:r>
              <a:rPr lang="zh-CN" altLang="en-US" sz="2400" b="1" dirty="0">
                <a:ea typeface="楷体_GB2312" pitchFamily="49" charset="-122"/>
              </a:rPr>
              <a:t>对于多步方法，需要用同阶的单步法提供多步法所需要的值</a:t>
            </a:r>
          </a:p>
          <a:p>
            <a:pPr marL="457200" lvl="1" indent="0">
              <a:spcBef>
                <a:spcPct val="35000"/>
              </a:spcBef>
              <a:buNone/>
            </a:pPr>
            <a:endParaRPr lang="zh-CN" altLang="en-US" sz="24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0" name="对象 242689"/>
          <p:cNvGraphicFramePr/>
          <p:nvPr/>
        </p:nvGraphicFramePr>
        <p:xfrm>
          <a:off x="250825" y="620713"/>
          <a:ext cx="731678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91000" imgH="1066800" progId="Equation.DSMT4">
                  <p:embed/>
                </p:oleObj>
              </mc:Choice>
              <mc:Fallback>
                <p:oleObj r:id="rId3" imgW="4191000" imgH="10668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620713"/>
                        <a:ext cx="7316788" cy="186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对象 242690"/>
          <p:cNvGraphicFramePr/>
          <p:nvPr/>
        </p:nvGraphicFramePr>
        <p:xfrm>
          <a:off x="323850" y="2565400"/>
          <a:ext cx="6985000" cy="323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784600" imgH="1752600" progId="Equation.DSMT4">
                  <p:embed/>
                </p:oleObj>
              </mc:Choice>
              <mc:Fallback>
                <p:oleObj r:id="rId5" imgW="3784600" imgH="17526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2565400"/>
                        <a:ext cx="6985000" cy="323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2" name="表格 242691"/>
          <p:cNvGraphicFramePr/>
          <p:nvPr>
            <p:custDataLst>
              <p:tags r:id="rId1"/>
            </p:custDataLst>
          </p:nvPr>
        </p:nvGraphicFramePr>
        <p:xfrm>
          <a:off x="1115695" y="5445125"/>
          <a:ext cx="6494780" cy="712470"/>
        </p:xfrm>
        <a:graphic>
          <a:graphicData uri="http://schemas.openxmlformats.org/drawingml/2006/table">
            <a:tbl>
              <a:tblPr/>
              <a:tblGrid>
                <a:gridCol w="162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24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 err="1">
                          <a:latin typeface="宋体" panose="02010600030101010101" pitchFamily="2" charset="-122"/>
                        </a:rPr>
                        <a:t>x</a:t>
                      </a:r>
                      <a:r>
                        <a:rPr lang="en-US" altLang="zh-CN" sz="2000" b="1" baseline="-25000" dirty="0" err="1">
                          <a:latin typeface="宋体" panose="02010600030101010101" pitchFamily="2" charset="-122"/>
                        </a:rPr>
                        <a:t>n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数值解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精确解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误差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4" name="对象 243713"/>
          <p:cNvGraphicFramePr/>
          <p:nvPr/>
        </p:nvGraphicFramePr>
        <p:xfrm>
          <a:off x="373063" y="620713"/>
          <a:ext cx="61436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36900" imgH="1117600" progId="Equation.DSMT4">
                  <p:embed/>
                </p:oleObj>
              </mc:Choice>
              <mc:Fallback>
                <p:oleObj r:id="rId2" imgW="3136900" imgH="11176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3063" y="620713"/>
                        <a:ext cx="6143625" cy="218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5" name="对象 243714"/>
          <p:cNvGraphicFramePr/>
          <p:nvPr/>
        </p:nvGraphicFramePr>
        <p:xfrm>
          <a:off x="539750" y="2924175"/>
          <a:ext cx="4389438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14600" imgH="1587500" progId="Equation.DSMT4">
                  <p:embed/>
                </p:oleObj>
              </mc:Choice>
              <mc:Fallback>
                <p:oleObj r:id="rId4" imgW="2514600" imgH="15875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2924175"/>
                        <a:ext cx="4389438" cy="277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6" name="对象 243715"/>
          <p:cNvGraphicFramePr/>
          <p:nvPr/>
        </p:nvGraphicFramePr>
        <p:xfrm>
          <a:off x="5364163" y="3213100"/>
          <a:ext cx="3024187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00200" imgH="1244600" progId="Equation.DSMT4">
                  <p:embed/>
                </p:oleObj>
              </mc:Choice>
              <mc:Fallback>
                <p:oleObj r:id="rId6" imgW="1600200" imgH="12446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4163" y="3213100"/>
                        <a:ext cx="3024187" cy="23526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对象 243716"/>
          <p:cNvGraphicFramePr/>
          <p:nvPr/>
        </p:nvGraphicFramePr>
        <p:xfrm>
          <a:off x="395288" y="5805488"/>
          <a:ext cx="30241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26565" imgH="393700" progId="Equation.DSMT4">
                  <p:embed/>
                </p:oleObj>
              </mc:Choice>
              <mc:Fallback>
                <p:oleObj r:id="rId8" imgW="1726565" imgH="3937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288" y="5805488"/>
                        <a:ext cx="3024187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对象 243717"/>
          <p:cNvGraphicFramePr/>
          <p:nvPr/>
        </p:nvGraphicFramePr>
        <p:xfrm>
          <a:off x="4211638" y="5740400"/>
          <a:ext cx="29527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36065" imgH="393700" progId="Equation.DSMT4">
                  <p:embed/>
                </p:oleObj>
              </mc:Choice>
              <mc:Fallback>
                <p:oleObj r:id="rId10" imgW="1536065" imgH="3937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11638" y="5740400"/>
                        <a:ext cx="295275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对象 243718"/>
          <p:cNvGraphicFramePr/>
          <p:nvPr/>
        </p:nvGraphicFramePr>
        <p:xfrm>
          <a:off x="3348038" y="3644900"/>
          <a:ext cx="1727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50265" imgH="228600" progId="Equation.DSMT4">
                  <p:embed/>
                </p:oleObj>
              </mc:Choice>
              <mc:Fallback>
                <p:oleObj r:id="rId12" imgW="850265" imgH="2286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48038" y="3644900"/>
                        <a:ext cx="1727200" cy="4651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3333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6" name="对象 246785"/>
          <p:cNvGraphicFramePr/>
          <p:nvPr/>
        </p:nvGraphicFramePr>
        <p:xfrm>
          <a:off x="323850" y="620713"/>
          <a:ext cx="792003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96995" imgH="711200" progId="Equation.DSMT4">
                  <p:embed/>
                </p:oleObj>
              </mc:Choice>
              <mc:Fallback>
                <p:oleObj r:id="rId2" imgW="3896995" imgH="7112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850" y="620713"/>
                        <a:ext cx="7920038" cy="144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7" name="对象 246786"/>
          <p:cNvGraphicFramePr/>
          <p:nvPr/>
        </p:nvGraphicFramePr>
        <p:xfrm>
          <a:off x="395288" y="2276475"/>
          <a:ext cx="5040312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01900" imgH="1295400" progId="Equation.DSMT4">
                  <p:embed/>
                </p:oleObj>
              </mc:Choice>
              <mc:Fallback>
                <p:oleObj r:id="rId4" imgW="2501900" imgH="12954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2276475"/>
                        <a:ext cx="5040312" cy="2608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8" name="对象 246787"/>
          <p:cNvGraphicFramePr/>
          <p:nvPr/>
        </p:nvGraphicFramePr>
        <p:xfrm>
          <a:off x="323850" y="4868863"/>
          <a:ext cx="561657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44800" imgH="876300" progId="Equation.DSMT4">
                  <p:embed/>
                </p:oleObj>
              </mc:Choice>
              <mc:Fallback>
                <p:oleObj r:id="rId6" imgW="2844800" imgH="8763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850" y="4868863"/>
                        <a:ext cx="5616575" cy="173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6" name="对象 251905"/>
          <p:cNvGraphicFramePr/>
          <p:nvPr/>
        </p:nvGraphicFramePr>
        <p:xfrm>
          <a:off x="468313" y="836613"/>
          <a:ext cx="49672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13660" imgH="203200" progId="Equation.DSMT4">
                  <p:embed/>
                </p:oleObj>
              </mc:Choice>
              <mc:Fallback>
                <p:oleObj r:id="rId2" imgW="2613660" imgH="2032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836613"/>
                        <a:ext cx="4967287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7" name="对象 251906"/>
          <p:cNvGraphicFramePr/>
          <p:nvPr/>
        </p:nvGraphicFramePr>
        <p:xfrm>
          <a:off x="468313" y="1341438"/>
          <a:ext cx="7127875" cy="535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32200" imgH="2730500" progId="Equation.DSMT4">
                  <p:embed/>
                </p:oleObj>
              </mc:Choice>
              <mc:Fallback>
                <p:oleObj r:id="rId4" imgW="3632200" imgH="27305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13" y="1341438"/>
                        <a:ext cx="7127875" cy="535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文本占位符 256001"/>
          <p:cNvSpPr>
            <a:spLocks noGrp="1"/>
          </p:cNvSpPr>
          <p:nvPr>
            <p:ph type="body"/>
          </p:nvPr>
        </p:nvSpPr>
        <p:spPr>
          <a:xfrm>
            <a:off x="323850" y="476250"/>
            <a:ext cx="8229600" cy="649288"/>
          </a:xfrm>
        </p:spPr>
        <p:txBody>
          <a:bodyPr/>
          <a:lstStyle/>
          <a:p>
            <a:r>
              <a:rPr lang="zh-CN" altLang="en-US" b="1" dirty="0">
                <a:ea typeface="楷体_GB2312" pitchFamily="49" charset="-122"/>
              </a:rPr>
              <a:t>三、收敛性和稳定性</a:t>
            </a:r>
          </a:p>
        </p:txBody>
      </p:sp>
      <p:graphicFrame>
        <p:nvGraphicFramePr>
          <p:cNvPr id="256006" name="对象 256005"/>
          <p:cNvGraphicFramePr/>
          <p:nvPr/>
        </p:nvGraphicFramePr>
        <p:xfrm>
          <a:off x="395288" y="1125538"/>
          <a:ext cx="482600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22500" imgH="1435100" progId="Equation.DSMT4">
                  <p:embed/>
                </p:oleObj>
              </mc:Choice>
              <mc:Fallback>
                <p:oleObj r:id="rId2" imgW="2222500" imgH="14351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1125538"/>
                        <a:ext cx="4826000" cy="311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7" name="对象 256006"/>
          <p:cNvGraphicFramePr/>
          <p:nvPr/>
        </p:nvGraphicFramePr>
        <p:xfrm>
          <a:off x="323850" y="4365625"/>
          <a:ext cx="6840538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03930" imgH="1129665" progId="Equation.DSMT4">
                  <p:embed/>
                </p:oleObj>
              </mc:Choice>
              <mc:Fallback>
                <p:oleObj r:id="rId4" imgW="3503930" imgH="1129665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4365625"/>
                        <a:ext cx="6840538" cy="220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74" name="对象 259073"/>
          <p:cNvGraphicFramePr/>
          <p:nvPr/>
        </p:nvGraphicFramePr>
        <p:xfrm>
          <a:off x="684213" y="836613"/>
          <a:ext cx="26638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94765" imgH="482600" progId="Equation.DSMT4">
                  <p:embed/>
                </p:oleObj>
              </mc:Choice>
              <mc:Fallback>
                <p:oleObj r:id="rId2" imgW="1294765" imgH="482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836613"/>
                        <a:ext cx="2663825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5" name="对象 259074"/>
          <p:cNvGraphicFramePr/>
          <p:nvPr/>
        </p:nvGraphicFramePr>
        <p:xfrm>
          <a:off x="611188" y="1916113"/>
          <a:ext cx="59769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22930" imgH="482600" progId="Equation.DSMT4">
                  <p:embed/>
                </p:oleObj>
              </mc:Choice>
              <mc:Fallback>
                <p:oleObj r:id="rId4" imgW="3122930" imgH="482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1916113"/>
                        <a:ext cx="5976937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6" name="对象 259075"/>
          <p:cNvGraphicFramePr/>
          <p:nvPr/>
        </p:nvGraphicFramePr>
        <p:xfrm>
          <a:off x="684213" y="2924175"/>
          <a:ext cx="5472112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01900" imgH="1422400" progId="Equation.DSMT4">
                  <p:embed/>
                </p:oleObj>
              </mc:Choice>
              <mc:Fallback>
                <p:oleObj r:id="rId6" imgW="2501900" imgH="14224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213" y="2924175"/>
                        <a:ext cx="5472112" cy="311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矩形 183300"/>
          <p:cNvSpPr/>
          <p:nvPr/>
        </p:nvSpPr>
        <p:spPr>
          <a:xfrm>
            <a:off x="422275" y="304800"/>
            <a:ext cx="2532063" cy="542925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algn="just" defTabSz="865505" eaLnBrk="0" hangingPunct="0"/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二、有效数字</a:t>
            </a:r>
          </a:p>
        </p:txBody>
      </p:sp>
      <p:sp>
        <p:nvSpPr>
          <p:cNvPr id="183316" name="矩形 183315"/>
          <p:cNvSpPr/>
          <p:nvPr/>
        </p:nvSpPr>
        <p:spPr>
          <a:xfrm>
            <a:off x="328613" y="3875088"/>
            <a:ext cx="5486400" cy="482600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algn="just" defTabSz="865505" eaLnBrk="0" hangingPunct="0"/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则称近似数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具有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有效数字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83317" name="矩形 183316"/>
          <p:cNvSpPr/>
          <p:nvPr/>
        </p:nvSpPr>
        <p:spPr>
          <a:xfrm>
            <a:off x="539750" y="1052513"/>
            <a:ext cx="5562600" cy="482600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algn="just" defTabSz="865505" eaLnBrk="0" hangingPunct="0"/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设数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的近似值可以表示为</a:t>
            </a:r>
            <a:endParaRPr lang="zh-CN" altLang="en-US" sz="26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9" name="矩形 183318"/>
          <p:cNvSpPr/>
          <p:nvPr/>
        </p:nvSpPr>
        <p:spPr>
          <a:xfrm>
            <a:off x="287338" y="2197100"/>
            <a:ext cx="7896225" cy="879475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defTabSz="865505"/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是整数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lang="en-US" altLang="zh-CN" sz="26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1,2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n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中的一个数字，而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≠ 0.  </a:t>
            </a:r>
            <a:r>
              <a:rPr lang="zh-CN" altLang="en-US" sz="2600" b="1" u="sng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其绝对误差限为</a:t>
            </a:r>
            <a:endParaRPr lang="zh-CN" altLang="en-US" sz="26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3322" name="矩形 183321"/>
          <p:cNvSpPr/>
          <p:nvPr/>
        </p:nvSpPr>
        <p:spPr>
          <a:xfrm>
            <a:off x="539433" y="4437063"/>
            <a:ext cx="7559675" cy="879475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algn="just" defTabSz="865505" eaLnBrk="0" hangingPunct="0"/>
            <a:r>
              <a:rPr lang="zh-CN" altLang="en-US" sz="26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结论：</a:t>
            </a:r>
            <a:r>
              <a:rPr lang="zh-CN" altLang="en-US" sz="2600" b="1" dirty="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通过四舍五入原则求得的近似数，其有效数字就是从末尾到第一位非零数字之间的所有数字。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795" y="5373370"/>
            <a:ext cx="74136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凡是由准确值经过四舍五入而得到的近似值，其绝对误差限等于该近似值末位的半个单位。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2124075" y="1535113"/>
          <a:ext cx="345249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4095" imgH="377825" progId="Equation.KSEE3">
                  <p:embed/>
                </p:oleObj>
              </mc:Choice>
              <mc:Fallback>
                <p:oleObj r:id="rId3" imgW="2284095" imgH="37782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1535113"/>
                        <a:ext cx="345249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286953" y="3016250"/>
          <a:ext cx="2918460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54100" imgH="393700" progId="Equation.KSEE3">
                  <p:embed/>
                </p:oleObj>
              </mc:Choice>
              <mc:Fallback>
                <p:oleObj r:id="rId5" imgW="1054100" imgH="3937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953" y="3016250"/>
                        <a:ext cx="2918460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  <p:bldP spid="183316" grpId="0"/>
      <p:bldP spid="183317" grpId="0"/>
      <p:bldP spid="183319" grpId="0"/>
      <p:bldP spid="1833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文本占位符 260097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r>
              <a:rPr lang="zh-CN" altLang="en-US" b="1" dirty="0"/>
              <a:t>基本要求</a:t>
            </a:r>
          </a:p>
          <a:p>
            <a:r>
              <a:rPr lang="zh-CN" altLang="en-US" b="1" dirty="0"/>
              <a:t>会利用相应方法计算一阶常微分方程的初值问题</a:t>
            </a:r>
          </a:p>
          <a:p>
            <a:r>
              <a:rPr lang="zh-CN" altLang="en-US" b="1" dirty="0"/>
              <a:t>数值方法阶的确定</a:t>
            </a:r>
            <a:r>
              <a:rPr lang="en-US" altLang="zh-CN" b="1"/>
              <a:t>(</a:t>
            </a:r>
            <a:r>
              <a:rPr lang="zh-CN" altLang="en-US" b="1" dirty="0"/>
              <a:t>局部截断误差</a:t>
            </a:r>
            <a:r>
              <a:rPr lang="en-US" altLang="zh-CN" b="1"/>
              <a:t>)</a:t>
            </a:r>
          </a:p>
          <a:p>
            <a:r>
              <a:rPr lang="zh-CN" altLang="en-US" b="1" dirty="0"/>
              <a:t>数值方法稳定性的判定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</p:blipFill>
        <p:spPr>
          <a:xfrm>
            <a:off x="323850" y="908720"/>
            <a:ext cx="8495665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标题 261121"/>
          <p:cNvSpPr>
            <a:spLocks noGrp="1"/>
          </p:cNvSpPr>
          <p:nvPr>
            <p:ph type="title"/>
          </p:nvPr>
        </p:nvSpPr>
        <p:spPr>
          <a:xfrm>
            <a:off x="323850" y="116205"/>
            <a:ext cx="7772400" cy="727710"/>
          </a:xfrm>
        </p:spPr>
        <p:txBody>
          <a:bodyPr anchor="ctr" anchorCtr="0"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非线性方程求根</a:t>
            </a:r>
          </a:p>
        </p:txBody>
      </p:sp>
      <p:sp>
        <p:nvSpPr>
          <p:cNvPr id="261123" name="文本占位符 261122"/>
          <p:cNvSpPr>
            <a:spLocks noGrp="1"/>
          </p:cNvSpPr>
          <p:nvPr>
            <p:ph type="body"/>
          </p:nvPr>
        </p:nvSpPr>
        <p:spPr>
          <a:xfrm>
            <a:off x="189865" y="980123"/>
            <a:ext cx="8675688" cy="1657350"/>
          </a:xfrm>
        </p:spPr>
        <p:txBody>
          <a:bodyPr/>
          <a:lstStyle/>
          <a:p>
            <a:r>
              <a:rPr lang="zh-CN" altLang="en-US" sz="2800" b="1" dirty="0"/>
              <a:t>选择合适的的迭代法确定非线性方程的根</a:t>
            </a:r>
          </a:p>
          <a:p>
            <a:pPr lvl="1"/>
            <a:r>
              <a:rPr lang="zh-CN" altLang="en-US" b="1" dirty="0"/>
              <a:t>二分法</a:t>
            </a:r>
            <a:r>
              <a:rPr lang="en-US" altLang="zh-CN" b="1" dirty="0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根据精度要求确定区间对分次数</a:t>
            </a:r>
          </a:p>
          <a:p>
            <a:pPr lvl="1"/>
            <a:r>
              <a:rPr lang="zh-CN" altLang="en-US" b="1" dirty="0"/>
              <a:t>简单迭代法的构造及其加速</a:t>
            </a: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270339" name="矩形 270338"/>
          <p:cNvSpPr/>
          <p:nvPr/>
        </p:nvSpPr>
        <p:spPr>
          <a:xfrm>
            <a:off x="323850" y="2853055"/>
            <a:ext cx="8229600" cy="2907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dirty="0"/>
              <a:t>根据给定方程求根的迭代格式，判断迭代法是否收敛，如果收敛确定其收敛阶次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/>
              <a:t>根据定义判断迭代是否收敛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/>
              <a:t>利用数列收敛判据确定迭代序列的极限是否存在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386" name="对象 272385"/>
          <p:cNvGraphicFramePr/>
          <p:nvPr/>
        </p:nvGraphicFramePr>
        <p:xfrm>
          <a:off x="612775" y="765017"/>
          <a:ext cx="7918450" cy="174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25800" imgH="711200" progId="Equation.DSMT4">
                  <p:embed/>
                </p:oleObj>
              </mc:Choice>
              <mc:Fallback>
                <p:oleObj r:id="rId2" imgW="3225800" imgH="7112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775" y="765017"/>
                        <a:ext cx="7918450" cy="174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7" name="对象 272386"/>
          <p:cNvGraphicFramePr/>
          <p:nvPr/>
        </p:nvGraphicFramePr>
        <p:xfrm>
          <a:off x="323850" y="2708910"/>
          <a:ext cx="84248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97300" imgH="457200" progId="Equation.DSMT4">
                  <p:embed/>
                </p:oleObj>
              </mc:Choice>
              <mc:Fallback>
                <p:oleObj r:id="rId4" imgW="3797300" imgH="4572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2708910"/>
                        <a:ext cx="8424863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8" name="对象 272387"/>
          <p:cNvGraphicFramePr/>
          <p:nvPr/>
        </p:nvGraphicFramePr>
        <p:xfrm>
          <a:off x="611505" y="3861435"/>
          <a:ext cx="64801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87600" imgH="508000" progId="Equation.DSMT4">
                  <p:embed/>
                </p:oleObj>
              </mc:Choice>
              <mc:Fallback>
                <p:oleObj r:id="rId6" imgW="2387600" imgH="5080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505" y="3861435"/>
                        <a:ext cx="6480175" cy="1377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3850" y="260985"/>
            <a:ext cx="2286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</a:rPr>
              <a:t>题</a:t>
            </a:r>
            <a:r>
              <a:rPr lang="en-US" altLang="zh-CN" sz="3200">
                <a:solidFill>
                  <a:srgbClr val="0000FF"/>
                </a:solidFill>
              </a:rPr>
              <a:t>11 </a:t>
            </a:r>
            <a:r>
              <a:rPr lang="zh-CN" altLang="en-US" sz="3200">
                <a:solidFill>
                  <a:srgbClr val="0000FF"/>
                </a:solidFill>
              </a:rPr>
              <a:t>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75" y="5445125"/>
            <a:ext cx="6840220" cy="6019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文本占位符 262147"/>
          <p:cNvSpPr>
            <a:spLocks noGrp="1"/>
          </p:cNvSpPr>
          <p:nvPr>
            <p:ph type="body"/>
          </p:nvPr>
        </p:nvSpPr>
        <p:spPr>
          <a:xfrm>
            <a:off x="22225" y="836295"/>
            <a:ext cx="8569325" cy="266382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/>
              <a:t>收敛阶的确定</a:t>
            </a:r>
          </a:p>
          <a:p>
            <a:pPr lvl="1"/>
            <a:r>
              <a:rPr lang="zh-CN" altLang="en-US" b="1" dirty="0"/>
              <a:t>利用函数</a:t>
            </a:r>
            <a:r>
              <a:rPr lang="en-US" altLang="zh-CN" b="1"/>
              <a:t>Taylor</a:t>
            </a:r>
            <a:r>
              <a:rPr lang="zh-CN" altLang="en-US" b="1" dirty="0"/>
              <a:t>展开式，根据迭代格式收敛阶的定义判断</a:t>
            </a:r>
          </a:p>
          <a:p>
            <a:pPr lvl="1"/>
            <a:r>
              <a:rPr lang="zh-CN" altLang="en-US" b="1" dirty="0"/>
              <a:t>根据迭代格式收敛阶定理</a:t>
            </a:r>
          </a:p>
          <a:p>
            <a:pPr lvl="1"/>
            <a:r>
              <a:rPr lang="zh-CN" altLang="en-US" b="1" dirty="0"/>
              <a:t>例如证明</a:t>
            </a:r>
            <a:r>
              <a:rPr lang="en-US" altLang="zh-CN" b="1" dirty="0"/>
              <a:t>Newton</a:t>
            </a:r>
            <a:r>
              <a:rPr lang="zh-CN" altLang="en-US" b="1" dirty="0"/>
              <a:t>迭代是二阶收敛</a:t>
            </a:r>
          </a:p>
        </p:txBody>
      </p:sp>
      <p:sp>
        <p:nvSpPr>
          <p:cNvPr id="274434" name="标题 27443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3213100"/>
            <a:ext cx="7772400" cy="6588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latin typeface="+mn-ea"/>
                <a:ea typeface="+mn-ea"/>
              </a:rPr>
              <a:t>要求</a:t>
            </a:r>
          </a:p>
        </p:txBody>
      </p:sp>
      <p:sp>
        <p:nvSpPr>
          <p:cNvPr id="274435" name="文本占位符 27443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7360" y="3718560"/>
            <a:ext cx="8137525" cy="2823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dirty="0"/>
              <a:t>简单迭代法的构造，收敛性判断或证明（压缩映射原理）选用合适的迭代法求解方程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dirty="0"/>
              <a:t>收敛阶的确定（或证明）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dirty="0"/>
              <a:t>含待定参数的迭代格式的参数确定及应用</a:t>
            </a:r>
          </a:p>
          <a:p>
            <a:pPr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en-US" altLang="zh-CN" sz="2400" b="1" dirty="0"/>
              <a:t>Newton</a:t>
            </a:r>
            <a:r>
              <a:rPr lang="zh-CN" altLang="en-US" sz="2400" b="1" dirty="0"/>
              <a:t>法、弦截法的应用</a:t>
            </a:r>
          </a:p>
        </p:txBody>
      </p:sp>
      <p:graphicFrame>
        <p:nvGraphicFramePr>
          <p:cNvPr id="274438" name="对象 274437"/>
          <p:cNvGraphicFramePr/>
          <p:nvPr>
            <p:custDataLst>
              <p:tags r:id="rId3"/>
            </p:custDataLst>
          </p:nvPr>
        </p:nvGraphicFramePr>
        <p:xfrm>
          <a:off x="683578" y="5948998"/>
          <a:ext cx="27606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55700" imgH="228600" progId="Equation.DSMT4">
                  <p:embed/>
                </p:oleObj>
              </mc:Choice>
              <mc:Fallback>
                <p:oleObj r:id="rId5" imgW="1155700" imgH="2286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78" y="5948998"/>
                        <a:ext cx="2760662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矩形 185345"/>
          <p:cNvSpPr/>
          <p:nvPr/>
        </p:nvSpPr>
        <p:spPr>
          <a:xfrm>
            <a:off x="539750" y="44450"/>
            <a:ext cx="8458200" cy="879475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defTabSz="865505"/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r>
              <a:rPr lang="en-US" altLang="zh-CN" sz="2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下列近似数是通过四舍五入的方法得到的，试判定它们各有几位有效数字：</a:t>
            </a:r>
          </a:p>
        </p:txBody>
      </p:sp>
      <p:sp>
        <p:nvSpPr>
          <p:cNvPr id="185347" name="矩形 185346"/>
          <p:cNvSpPr/>
          <p:nvPr/>
        </p:nvSpPr>
        <p:spPr>
          <a:xfrm>
            <a:off x="457200" y="1600200"/>
            <a:ext cx="8567738" cy="925513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defTabSz="865505"/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解：我们可以直接根据近似数来判断有效数字的位数，也可以通过绝对误差限来判断。</a:t>
            </a:r>
          </a:p>
        </p:txBody>
      </p:sp>
      <p:sp>
        <p:nvSpPr>
          <p:cNvPr id="185348" name="矩形 185347"/>
          <p:cNvSpPr/>
          <p:nvPr/>
        </p:nvSpPr>
        <p:spPr>
          <a:xfrm>
            <a:off x="790575" y="3144520"/>
            <a:ext cx="5310188" cy="482600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defTabSz="865505"/>
            <a:r>
              <a:rPr lang="zh-CN" altLang="en-US" sz="2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位有效数字。同理可以写出</a:t>
            </a:r>
          </a:p>
        </p:txBody>
      </p:sp>
      <p:sp>
        <p:nvSpPr>
          <p:cNvPr id="185349" name="矩形 185348"/>
          <p:cNvSpPr/>
          <p:nvPr/>
        </p:nvSpPr>
        <p:spPr>
          <a:xfrm>
            <a:off x="252413" y="5753100"/>
            <a:ext cx="7620000" cy="508000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defTabSz="865505"/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可以得出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x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x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各具有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位有效数字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</a:p>
        </p:txBody>
      </p:sp>
      <p:sp>
        <p:nvSpPr>
          <p:cNvPr id="185350" name="矩形 185349"/>
          <p:cNvSpPr/>
          <p:nvPr/>
        </p:nvSpPr>
        <p:spPr>
          <a:xfrm>
            <a:off x="422275" y="1143000"/>
            <a:ext cx="8721725" cy="508000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defTabSz="865505"/>
            <a:r>
              <a:rPr lang="en-US" altLang="zh-CN" sz="26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=</a:t>
            </a:r>
            <a:r>
              <a:rPr lang="en-US" altLang="zh-CN" sz="26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87540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*=</a:t>
            </a:r>
            <a:r>
              <a:rPr lang="en-US" altLang="zh-CN" sz="26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8754×10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*=</a:t>
            </a:r>
            <a:r>
              <a:rPr lang="en-US" altLang="zh-CN" sz="26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0.00345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600" b="1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*= </a:t>
            </a:r>
            <a:r>
              <a:rPr lang="en-US" altLang="zh-CN" sz="26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0.3450</a:t>
            </a:r>
            <a:r>
              <a:rPr lang="en-US" altLang="zh-CN" sz="2600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×10</a:t>
            </a:r>
            <a:r>
              <a:rPr lang="en-US" altLang="zh-CN" sz="2600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185363" name="矩形 185362"/>
          <p:cNvSpPr/>
          <p:nvPr/>
        </p:nvSpPr>
        <p:spPr>
          <a:xfrm>
            <a:off x="384175" y="2584450"/>
            <a:ext cx="1117600" cy="486410"/>
          </a:xfrm>
          <a:prstGeom prst="rect">
            <a:avLst/>
          </a:prstGeom>
          <a:noFill/>
          <a:ln w="12700">
            <a:noFill/>
          </a:ln>
        </p:spPr>
        <p:txBody>
          <a:bodyPr wrap="square" lIns="86493" tIns="43247" rIns="86493" bIns="43247">
            <a:spAutoFit/>
          </a:bodyPr>
          <a:lstStyle/>
          <a:p>
            <a:pPr defTabSz="865505"/>
            <a:r>
              <a:rPr lang="zh-CN" altLang="en-US" sz="2600" b="1" dirty="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已知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62050" y="2589530"/>
          <a:ext cx="159893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00100" imgH="393700" progId="Equation.KSEE3">
                  <p:embed/>
                </p:oleObj>
              </mc:Choice>
              <mc:Fallback>
                <p:oleObj r:id="rId3" imgW="800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0" y="2589530"/>
                        <a:ext cx="1598930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853055" y="2640965"/>
            <a:ext cx="52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而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75965" y="2597150"/>
          <a:ext cx="251841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68400" imgH="203200" progId="Equation.KSEE3">
                  <p:embed/>
                </p:oleObj>
              </mc:Choice>
              <mc:Fallback>
                <p:oleObj r:id="rId5" imgW="1168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965" y="2597150"/>
                        <a:ext cx="251841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948045" y="2499360"/>
          <a:ext cx="295148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909570" imgH="624840" progId="Equation.KSEE3">
                  <p:embed/>
                </p:oleObj>
              </mc:Choice>
              <mc:Fallback>
                <p:oleObj r:id="rId7" imgW="2909570" imgH="62484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8045" y="2499360"/>
                        <a:ext cx="2951480" cy="67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887095" y="3686175"/>
          <a:ext cx="2084070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723390" imgH="508635" progId="Equation.KSEE3">
                  <p:embed/>
                </p:oleObj>
              </mc:Choice>
              <mc:Fallback>
                <p:oleObj r:id="rId9" imgW="1723390" imgH="50863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7095" y="3686175"/>
                        <a:ext cx="2084070" cy="62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3203575" y="3700780"/>
          <a:ext cx="204279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091565" imgH="228600" progId="Equation.KSEE3">
                  <p:embed/>
                </p:oleObj>
              </mc:Choice>
              <mc:Fallback>
                <p:oleObj r:id="rId11" imgW="1091565" imgH="2286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3575" y="3700780"/>
                        <a:ext cx="204279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723890" y="3560445"/>
          <a:ext cx="268922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06500" imgH="393700" progId="Equation.KSEE3">
                  <p:embed/>
                </p:oleObj>
              </mc:Choice>
              <mc:Fallback>
                <p:oleObj r:id="rId13" imgW="1206500" imgH="393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3890" y="3560445"/>
                        <a:ext cx="2689225" cy="64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971550" y="5085080"/>
          <a:ext cx="178943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168400" imgH="393700" progId="Equation.KSEE3">
                  <p:embed/>
                </p:oleObj>
              </mc:Choice>
              <mc:Fallback>
                <p:oleObj r:id="rId15" imgW="1168400" imgH="3937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1550" y="5085080"/>
                        <a:ext cx="178943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2915920" y="5085080"/>
          <a:ext cx="213931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143000" imgH="228600" progId="Equation.KSEE3">
                  <p:embed/>
                </p:oleObj>
              </mc:Choice>
              <mc:Fallback>
                <p:oleObj r:id="rId17" imgW="1143000" imgH="2286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15920" y="5085080"/>
                        <a:ext cx="213931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5734685" y="4902200"/>
          <a:ext cx="277431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244600" imgH="393700" progId="Equation.KSEE3">
                  <p:embed/>
                </p:oleObj>
              </mc:Choice>
              <mc:Fallback>
                <p:oleObj r:id="rId19" imgW="1244600" imgH="393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34685" y="4902200"/>
                        <a:ext cx="2774315" cy="64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912495" y="4442460"/>
          <a:ext cx="172339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155700" imgH="393700" progId="Equation.KSEE3">
                  <p:embed/>
                </p:oleObj>
              </mc:Choice>
              <mc:Fallback>
                <p:oleObj r:id="rId21" imgW="1155700" imgH="3937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2495" y="4442460"/>
                        <a:ext cx="1723390" cy="48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2837815" y="4373245"/>
          <a:ext cx="213931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143000" imgH="241300" progId="Equation.KSEE3">
                  <p:embed/>
                </p:oleObj>
              </mc:Choice>
              <mc:Fallback>
                <p:oleObj r:id="rId23" imgW="1143000" imgH="2413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37815" y="4373245"/>
                        <a:ext cx="213931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5794375" y="4212590"/>
          <a:ext cx="274510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231265" imgH="393700" progId="Equation.KSEE3">
                  <p:embed/>
                </p:oleObj>
              </mc:Choice>
              <mc:Fallback>
                <p:oleObj r:id="rId25" imgW="1231265" imgH="393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94375" y="4212590"/>
                        <a:ext cx="2745105" cy="64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/>
      <p:bldP spid="185348" grpId="0"/>
      <p:bldP spid="185349" grpId="0"/>
      <p:bldP spid="1853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矩形 187393"/>
          <p:cNvSpPr/>
          <p:nvPr/>
        </p:nvSpPr>
        <p:spPr>
          <a:xfrm>
            <a:off x="251460" y="44450"/>
            <a:ext cx="8458200" cy="1029970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noAutofit/>
          </a:bodyPr>
          <a:lstStyle/>
          <a:p>
            <a:pPr defTabSz="865505"/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1-3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已知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=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2.718281828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试判断下面两个近似数各有几位有效数字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  <p:graphicFrame>
        <p:nvGraphicFramePr>
          <p:cNvPr id="187397" name="对象 187396"/>
          <p:cNvGraphicFramePr/>
          <p:nvPr/>
        </p:nvGraphicFramePr>
        <p:xfrm>
          <a:off x="3898424" y="4939030"/>
          <a:ext cx="297815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4300" imgH="215900" progId="Equation.3">
                  <p:embed/>
                </p:oleObj>
              </mc:Choice>
              <mc:Fallback>
                <p:oleObj r:id="rId3" imgW="1143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98424" y="4939030"/>
                        <a:ext cx="297815" cy="589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矩形 187397"/>
          <p:cNvSpPr/>
          <p:nvPr/>
        </p:nvSpPr>
        <p:spPr>
          <a:xfrm>
            <a:off x="715963" y="1949450"/>
            <a:ext cx="1905000" cy="508000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defTabSz="865505"/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由于</a:t>
            </a:r>
          </a:p>
        </p:txBody>
      </p:sp>
      <p:grpSp>
        <p:nvGrpSpPr>
          <p:cNvPr id="187402" name="组合 187401"/>
          <p:cNvGrpSpPr/>
          <p:nvPr/>
        </p:nvGrpSpPr>
        <p:grpSpPr>
          <a:xfrm>
            <a:off x="517525" y="3640455"/>
            <a:ext cx="3529965" cy="886460"/>
            <a:chOff x="353" y="2344"/>
            <a:chExt cx="3077" cy="571"/>
          </a:xfrm>
        </p:grpSpPr>
        <p:sp>
          <p:nvSpPr>
            <p:cNvPr id="187403" name="矩形 187402"/>
            <p:cNvSpPr/>
            <p:nvPr/>
          </p:nvSpPr>
          <p:spPr>
            <a:xfrm>
              <a:off x="353" y="2344"/>
              <a:ext cx="832" cy="5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6493" tIns="43247" rIns="86493" bIns="43247">
              <a:spAutoFit/>
            </a:bodyPr>
            <a:lstStyle/>
            <a:p>
              <a:pPr defTabSz="865505"/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所以</a:t>
              </a:r>
              <a:endParaRPr lang="zh-CN" altLang="en-US" sz="2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87404" name="对象 187403"/>
            <p:cNvGraphicFramePr/>
            <p:nvPr/>
          </p:nvGraphicFramePr>
          <p:xfrm>
            <a:off x="3224" y="2345"/>
            <a:ext cx="20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14300" imgH="215900" progId="Equation.3">
                    <p:embed/>
                  </p:oleObj>
                </mc:Choice>
                <mc:Fallback>
                  <p:oleObj r:id="rId5" imgW="114300" imgH="215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24" y="2345"/>
                          <a:ext cx="206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405" name="矩形 187404"/>
          <p:cNvSpPr/>
          <p:nvPr/>
        </p:nvSpPr>
        <p:spPr>
          <a:xfrm>
            <a:off x="533400" y="4267200"/>
            <a:ext cx="4238625" cy="508000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defTabSz="865505"/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位有效数字。同理：</a:t>
            </a:r>
            <a:endParaRPr lang="zh-CN" altLang="en-US" sz="26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06" name="矩形 187405"/>
          <p:cNvSpPr/>
          <p:nvPr/>
        </p:nvSpPr>
        <p:spPr>
          <a:xfrm>
            <a:off x="715963" y="5683250"/>
            <a:ext cx="3810000" cy="508000"/>
          </a:xfrm>
          <a:prstGeom prst="rect">
            <a:avLst/>
          </a:prstGeom>
          <a:noFill/>
          <a:ln w="9525">
            <a:noFill/>
          </a:ln>
        </p:spPr>
        <p:txBody>
          <a:bodyPr lIns="86493" tIns="43247" rIns="86493" bIns="43247">
            <a:spAutoFit/>
          </a:bodyPr>
          <a:lstStyle/>
          <a:p>
            <a:pPr defTabSz="865505"/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2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位有效数字。</a:t>
            </a:r>
            <a:endParaRPr lang="zh-CN" altLang="en-US" sz="26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475740" y="1086485"/>
          <a:ext cx="5263515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577080" imgH="574040" progId="Equation.KSEE3">
                  <p:embed/>
                </p:oleObj>
              </mc:Choice>
              <mc:Fallback>
                <p:oleObj r:id="rId6" imgW="4577080" imgH="57404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740" y="1086485"/>
                        <a:ext cx="5263515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158240" y="2348865"/>
          <a:ext cx="7530465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092065" imgH="758825" progId="Equation.KSEE3">
                  <p:embed/>
                </p:oleObj>
              </mc:Choice>
              <mc:Fallback>
                <p:oleObj r:id="rId8" imgW="5092065" imgH="75882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58240" y="2348865"/>
                        <a:ext cx="7530465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332230" y="3068955"/>
          <a:ext cx="502666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665980" imgH="413385" progId="Equation.KSEE3">
                  <p:embed/>
                </p:oleObj>
              </mc:Choice>
              <mc:Fallback>
                <p:oleObj r:id="rId10" imgW="4665980" imgH="4133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2230" y="3068955"/>
                        <a:ext cx="502666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763078" y="3500755"/>
          <a:ext cx="644779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745355" imgH="579755" progId="Equation.KSEE3">
                  <p:embed/>
                </p:oleObj>
              </mc:Choice>
              <mc:Fallback>
                <p:oleObj r:id="rId12" imgW="4745355" imgH="57975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63078" y="3500755"/>
                        <a:ext cx="644779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057275" y="4923155"/>
          <a:ext cx="746252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602605" imgH="630555" progId="Equation.KSEE3">
                  <p:embed/>
                </p:oleObj>
              </mc:Choice>
              <mc:Fallback>
                <p:oleObj r:id="rId14" imgW="5602605" imgH="63055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7275" y="4923155"/>
                        <a:ext cx="746252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/>
      <p:bldP spid="187405" grpId="0"/>
      <p:bldP spid="1874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89441"/>
          <p:cNvSpPr>
            <a:spLocks noGrp="1"/>
          </p:cNvSpPr>
          <p:nvPr>
            <p:ph type="title"/>
          </p:nvPr>
        </p:nvSpPr>
        <p:spPr>
          <a:xfrm>
            <a:off x="467360" y="22860"/>
            <a:ext cx="7772400" cy="1021080"/>
          </a:xfrm>
        </p:spPr>
        <p:txBody>
          <a:bodyPr anchor="ctr" anchorCtr="0"/>
          <a:lstStyle/>
          <a:p>
            <a:pPr algn="l"/>
            <a:r>
              <a:rPr lang="zh-CN" altLang="en-US" sz="2800" b="1" dirty="0"/>
              <a:t>三、算法设计的若干原则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750" y="1052830"/>
            <a:ext cx="8089900" cy="2883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0" indent="-457200"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+mn-ea"/>
              </a:rPr>
              <a:t>（</a:t>
            </a:r>
            <a:r>
              <a:rPr lang="en-US" altLang="zh-CN" sz="2400" b="1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）避免除数的绝对值远远小于被除数绝对值的除法；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lvl="0" indent="-457200"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+mn-ea"/>
              </a:rPr>
              <a:t>（</a:t>
            </a:r>
            <a:r>
              <a:rPr lang="en-US" altLang="zh-CN" sz="2400" b="1" dirty="0">
                <a:sym typeface="+mn-ea"/>
              </a:rPr>
              <a:t>2</a:t>
            </a:r>
            <a:r>
              <a:rPr lang="zh-CN" altLang="en-US" sz="2400" b="1" dirty="0">
                <a:sym typeface="+mn-ea"/>
              </a:rPr>
              <a:t>）避免两相近数相减，引起有效数字严重损失；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lvl="0" indent="-457200"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+mn-ea"/>
              </a:rPr>
              <a:t>（</a:t>
            </a:r>
            <a:r>
              <a:rPr lang="en-US" altLang="zh-CN" sz="2400" b="1" dirty="0">
                <a:sym typeface="+mn-ea"/>
              </a:rPr>
              <a:t>3</a:t>
            </a:r>
            <a:r>
              <a:rPr lang="zh-CN" altLang="en-US" sz="2400" b="1" dirty="0">
                <a:sym typeface="+mn-ea"/>
              </a:rPr>
              <a:t>） 防止大数吃小数；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lvl="0" indent="-457200"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+mn-ea"/>
              </a:rPr>
              <a:t>（</a:t>
            </a:r>
            <a:r>
              <a:rPr lang="en-US" altLang="zh-CN" sz="2400" b="1" dirty="0">
                <a:sym typeface="+mn-ea"/>
              </a:rPr>
              <a:t>4</a:t>
            </a:r>
            <a:r>
              <a:rPr lang="zh-CN" altLang="en-US" sz="2400" b="1" dirty="0">
                <a:sym typeface="+mn-ea"/>
              </a:rPr>
              <a:t>） 简化计算 步骤，减少运算次数；　　　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lvl="0" indent="-457200"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ym typeface="+mn-ea"/>
              </a:rPr>
              <a:t>（</a:t>
            </a:r>
            <a:r>
              <a:rPr lang="en-US" altLang="zh-CN" sz="2400" b="1" dirty="0">
                <a:sym typeface="+mn-ea"/>
              </a:rPr>
              <a:t>5</a:t>
            </a:r>
            <a:r>
              <a:rPr lang="zh-CN" altLang="en-US" sz="2400" b="1" dirty="0">
                <a:sym typeface="+mn-ea"/>
              </a:rPr>
              <a:t>） 数值稳定性。</a:t>
            </a:r>
          </a:p>
        </p:txBody>
      </p:sp>
      <p:graphicFrame>
        <p:nvGraphicFramePr>
          <p:cNvPr id="50180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211955" y="4493260"/>
          <a:ext cx="424815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29790" imgH="821690" progId="Equation.3">
                  <p:embed/>
                </p:oleObj>
              </mc:Choice>
              <mc:Fallback>
                <p:oleObj r:id="rId4" imgW="2129790" imgH="82169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211955" y="4493260"/>
                        <a:ext cx="4248150" cy="1652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5605" y="4148773"/>
          <a:ext cx="3097213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04950" imgH="972185" progId="Equation.DSMT4">
                  <p:embed/>
                </p:oleObj>
              </mc:Choice>
              <mc:Fallback>
                <p:oleObj r:id="rId6" imgW="1504950" imgH="972185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95605" y="4148773"/>
                        <a:ext cx="3097213" cy="2009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文本框 144387"/>
          <p:cNvSpPr txBox="1"/>
          <p:nvPr/>
        </p:nvSpPr>
        <p:spPr>
          <a:xfrm>
            <a:off x="2484120" y="115888"/>
            <a:ext cx="38877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第一章 插值方法</a:t>
            </a:r>
          </a:p>
        </p:txBody>
      </p:sp>
      <p:sp>
        <p:nvSpPr>
          <p:cNvPr id="144397" name="文本框 144396"/>
          <p:cNvSpPr txBox="1"/>
          <p:nvPr/>
        </p:nvSpPr>
        <p:spPr>
          <a:xfrm>
            <a:off x="431483" y="1052830"/>
            <a:ext cx="78486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  <a:cs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。、</a:t>
            </a:r>
            <a:r>
              <a:rPr lang="en-US" altLang="zh-CN" sz="2400" b="1" dirty="0">
                <a:latin typeface="+mn-ea"/>
                <a:ea typeface="+mn-ea"/>
                <a:cs typeface="+mn-ea"/>
              </a:rPr>
              <a:t>Lagrange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插值多项式</a:t>
            </a:r>
            <a:r>
              <a:rPr lang="en-US" altLang="zh-CN" sz="2400" b="1" dirty="0">
                <a:latin typeface="+mn-ea"/>
                <a:ea typeface="+mn-ea"/>
                <a:cs typeface="+mn-ea"/>
              </a:rPr>
              <a:t>,Newton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插值多项式的构造与插值余项估计，及证明过程。   </a:t>
            </a:r>
          </a:p>
        </p:txBody>
      </p:sp>
      <p:sp>
        <p:nvSpPr>
          <p:cNvPr id="144398" name="文本框 144397"/>
          <p:cNvSpPr txBox="1"/>
          <p:nvPr/>
        </p:nvSpPr>
        <p:spPr>
          <a:xfrm>
            <a:off x="539750" y="2204720"/>
            <a:ext cx="83419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  <a:cs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、 </a:t>
            </a:r>
            <a:r>
              <a:rPr lang="en-US" altLang="zh-CN" sz="2400" b="1" dirty="0">
                <a:latin typeface="+mn-ea"/>
                <a:ea typeface="+mn-ea"/>
                <a:cs typeface="+mn-ea"/>
              </a:rPr>
              <a:t>Hermite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插值多项式的构造与插值余项估计，带导数条件的插值多项式的构造方法，基于承袭性的算法，基函数法，  节点差商表的构造；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  <a:cs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、分段插值及三次样条插值的构造</a:t>
            </a:r>
          </a:p>
        </p:txBody>
      </p:sp>
      <p:sp>
        <p:nvSpPr>
          <p:cNvPr id="144399" name="矩形 144398"/>
          <p:cNvSpPr/>
          <p:nvPr/>
        </p:nvSpPr>
        <p:spPr>
          <a:xfrm>
            <a:off x="539433" y="4725035"/>
            <a:ext cx="4248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  <a:cs typeface="+mn-ea"/>
              </a:rPr>
              <a:t>4</a:t>
            </a:r>
            <a:r>
              <a:rPr lang="zh-CN" altLang="en-US" sz="2400" b="1" dirty="0">
                <a:latin typeface="+mn-ea"/>
                <a:ea typeface="+mn-ea"/>
                <a:cs typeface="+mn-ea"/>
              </a:rPr>
              <a:t>、最小二乘拟合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7" grpId="0"/>
      <p:bldP spid="1443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文本占位符 191491"/>
          <p:cNvSpPr>
            <a:spLocks noGrp="1"/>
          </p:cNvSpPr>
          <p:nvPr>
            <p:ph type="body" idx="1"/>
          </p:nvPr>
        </p:nvSpPr>
        <p:spPr>
          <a:xfrm>
            <a:off x="179388" y="476250"/>
            <a:ext cx="8675687" cy="3240088"/>
          </a:xfrm>
        </p:spPr>
        <p:txBody>
          <a:bodyPr vert="horz" wrap="square" lIns="91440" tIns="45720" rIns="91440" bIns="45720" anchor="t" anchorCtr="0"/>
          <a:lstStyle/>
          <a:p>
            <a:pPr marL="440055" indent="-440055" defTabSz="882650"/>
            <a:r>
              <a:rPr lang="zh-CN" altLang="en-US" sz="2800" b="1" dirty="0"/>
              <a:t>掌握</a:t>
            </a:r>
            <a:r>
              <a:rPr lang="en-US" altLang="zh-CN" sz="2800" b="1"/>
              <a:t>Lagrange </a:t>
            </a:r>
            <a:r>
              <a:rPr lang="zh-CN" altLang="en-US" sz="2800" b="1" dirty="0"/>
              <a:t>插值多项式的构造方法及具体结构</a:t>
            </a:r>
          </a:p>
          <a:p>
            <a:pPr marL="440055" indent="-440055" defTabSz="882650"/>
            <a:r>
              <a:rPr lang="zh-CN" altLang="en-US" sz="2800" b="1" dirty="0"/>
              <a:t>掌握</a:t>
            </a:r>
            <a:r>
              <a:rPr lang="en-US" altLang="zh-CN" sz="2800" b="1"/>
              <a:t>Lagrange</a:t>
            </a:r>
            <a:r>
              <a:rPr lang="zh-CN" altLang="en-US" sz="2800" b="1" dirty="0"/>
              <a:t>插值多项式误差分析方法和证明方法</a:t>
            </a:r>
          </a:p>
          <a:p>
            <a:pPr marL="440055" indent="-440055" defTabSz="882650"/>
            <a:r>
              <a:rPr lang="zh-CN" altLang="en-US" sz="2800" b="1" dirty="0"/>
              <a:t>掌握</a:t>
            </a:r>
            <a:r>
              <a:rPr lang="en-US" altLang="zh-CN" sz="2800" b="1"/>
              <a:t>Newton</a:t>
            </a:r>
            <a:r>
              <a:rPr lang="zh-CN" altLang="en-US" sz="2800" b="1" dirty="0"/>
              <a:t>插值多项式的形式及误差</a:t>
            </a:r>
          </a:p>
          <a:p>
            <a:pPr marL="440055" indent="-440055" defTabSz="882650"/>
            <a:r>
              <a:rPr lang="zh-CN" altLang="en-US" sz="2800" b="1" dirty="0"/>
              <a:t>掌握差商表的构造过程</a:t>
            </a:r>
          </a:p>
          <a:p>
            <a:pPr marL="440055" indent="-440055" defTabSz="882650"/>
            <a:endParaRPr lang="zh-CN" altLang="en-US" sz="2800" b="1" dirty="0"/>
          </a:p>
          <a:p>
            <a:pPr marL="440055" indent="-440055" defTabSz="882650"/>
            <a:endParaRPr lang="zh-CN" altLang="en-US" sz="2800" b="1" dirty="0"/>
          </a:p>
        </p:txBody>
      </p:sp>
      <p:grpSp>
        <p:nvGrpSpPr>
          <p:cNvPr id="191504" name="组合 191503"/>
          <p:cNvGrpSpPr/>
          <p:nvPr/>
        </p:nvGrpSpPr>
        <p:grpSpPr>
          <a:xfrm>
            <a:off x="627063" y="2779713"/>
            <a:ext cx="6324600" cy="992188"/>
            <a:chOff x="395" y="1751"/>
            <a:chExt cx="3984" cy="625"/>
          </a:xfrm>
        </p:grpSpPr>
        <p:sp>
          <p:nvSpPr>
            <p:cNvPr id="191493" name="矩形 191492"/>
            <p:cNvSpPr/>
            <p:nvPr/>
          </p:nvSpPr>
          <p:spPr>
            <a:xfrm>
              <a:off x="395" y="1848"/>
              <a:ext cx="192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8177" tIns="44087" rIns="88177" bIns="44087">
              <a:spAutoFit/>
            </a:bodyPr>
            <a:lstStyle/>
            <a:p>
              <a:pPr defTabSz="882650" eaLnBrk="0" hangingPunct="0">
                <a:spcBef>
                  <a:spcPct val="50000"/>
                </a:spcBef>
              </a:pPr>
              <a:r>
                <a:rPr lang="zh-CN" altLang="en-US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关于离散数据：</a:t>
              </a:r>
            </a:p>
          </p:txBody>
        </p:sp>
        <p:graphicFrame>
          <p:nvGraphicFramePr>
            <p:cNvPr id="191494" name="对象 191493"/>
            <p:cNvGraphicFramePr/>
            <p:nvPr/>
          </p:nvGraphicFramePr>
          <p:xfrm>
            <a:off x="2290" y="1751"/>
            <a:ext cx="24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228600" progId="Equation.3">
                    <p:embed/>
                  </p:oleObj>
                </mc:Choice>
                <mc:Fallback>
                  <p:oleObj r:id="rId2" imgW="1524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90" y="1751"/>
                          <a:ext cx="249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495" name="直接连接符 191494"/>
            <p:cNvSpPr/>
            <p:nvPr/>
          </p:nvSpPr>
          <p:spPr>
            <a:xfrm>
              <a:off x="2363" y="2040"/>
              <a:ext cx="201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496" name="直接连接符 191495"/>
            <p:cNvSpPr/>
            <p:nvPr/>
          </p:nvSpPr>
          <p:spPr>
            <a:xfrm>
              <a:off x="2605" y="1791"/>
              <a:ext cx="0" cy="58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1497" name="对象 191496"/>
            <p:cNvGraphicFramePr/>
            <p:nvPr/>
          </p:nvGraphicFramePr>
          <p:xfrm>
            <a:off x="2267" y="2026"/>
            <a:ext cx="29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7800" imgH="227965" progId="Equation.3">
                    <p:embed/>
                  </p:oleObj>
                </mc:Choice>
                <mc:Fallback>
                  <p:oleObj r:id="rId4" imgW="177800" imgH="22796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67" y="2026"/>
                          <a:ext cx="290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8" name="对象 191497"/>
            <p:cNvGraphicFramePr/>
            <p:nvPr/>
          </p:nvGraphicFramePr>
          <p:xfrm>
            <a:off x="2699" y="1752"/>
            <a:ext cx="31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90500" imgH="228600" progId="Equation.3">
                    <p:embed/>
                  </p:oleObj>
                </mc:Choice>
                <mc:Fallback>
                  <p:oleObj r:id="rId6" imgW="190500" imgH="2286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9" y="1752"/>
                          <a:ext cx="311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9" name="对象 191498"/>
            <p:cNvGraphicFramePr/>
            <p:nvPr/>
          </p:nvGraphicFramePr>
          <p:xfrm>
            <a:off x="3107" y="1752"/>
            <a:ext cx="72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44500" imgH="215900" progId="Equation.3">
                    <p:embed/>
                  </p:oleObj>
                </mc:Choice>
                <mc:Fallback>
                  <p:oleObj r:id="rId8" imgW="444500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07" y="1752"/>
                          <a:ext cx="724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0" name="对象 191499"/>
            <p:cNvGraphicFramePr/>
            <p:nvPr/>
          </p:nvGraphicFramePr>
          <p:xfrm>
            <a:off x="2681" y="2029"/>
            <a:ext cx="28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7800" imgH="227965" progId="Equation.3">
                    <p:embed/>
                  </p:oleObj>
                </mc:Choice>
                <mc:Fallback>
                  <p:oleObj r:id="rId10" imgW="177800" imgH="22796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81" y="2029"/>
                          <a:ext cx="289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1" name="对象 191500"/>
            <p:cNvGraphicFramePr/>
            <p:nvPr/>
          </p:nvGraphicFramePr>
          <p:xfrm>
            <a:off x="3108" y="2026"/>
            <a:ext cx="74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456565" imgH="215900" progId="Equation.3">
                    <p:embed/>
                  </p:oleObj>
                </mc:Choice>
                <mc:Fallback>
                  <p:oleObj r:id="rId12" imgW="456565" imgH="2159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08" y="2026"/>
                          <a:ext cx="74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2" name="对象 191501"/>
            <p:cNvGraphicFramePr/>
            <p:nvPr/>
          </p:nvGraphicFramePr>
          <p:xfrm>
            <a:off x="3995" y="1752"/>
            <a:ext cx="30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90500" imgH="228600" progId="Equation.3">
                    <p:embed/>
                  </p:oleObj>
                </mc:Choice>
                <mc:Fallback>
                  <p:oleObj r:id="rId14" imgW="190500" imgH="2286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95" y="1752"/>
                          <a:ext cx="309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3" name="对象 191502"/>
            <p:cNvGraphicFramePr/>
            <p:nvPr/>
          </p:nvGraphicFramePr>
          <p:xfrm>
            <a:off x="3995" y="2032"/>
            <a:ext cx="31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90500" imgH="228600" progId="Equation.3">
                    <p:embed/>
                  </p:oleObj>
                </mc:Choice>
                <mc:Fallback>
                  <p:oleObj r:id="rId16" imgW="190500" imgH="228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95" y="2032"/>
                          <a:ext cx="31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1505" name="组合 191504"/>
          <p:cNvGrpSpPr/>
          <p:nvPr/>
        </p:nvGrpSpPr>
        <p:grpSpPr>
          <a:xfrm>
            <a:off x="395288" y="3933825"/>
            <a:ext cx="5029200" cy="2049463"/>
            <a:chOff x="222" y="845"/>
            <a:chExt cx="3168" cy="1291"/>
          </a:xfrm>
        </p:grpSpPr>
        <p:sp>
          <p:nvSpPr>
            <p:cNvPr id="191506" name="矩形 191505"/>
            <p:cNvSpPr/>
            <p:nvPr/>
          </p:nvSpPr>
          <p:spPr>
            <a:xfrm>
              <a:off x="222" y="845"/>
              <a:ext cx="3168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8177" tIns="44087" rIns="88177" bIns="44087">
              <a:spAutoFit/>
            </a:bodyPr>
            <a:lstStyle/>
            <a:p>
              <a:pPr defTabSz="882650" eaLnBrk="0" hangingPunct="0">
                <a:spcBef>
                  <a:spcPct val="50000"/>
                </a:spcBef>
              </a:pPr>
              <a:r>
                <a:rPr lang="zh-CN" altLang="en-US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构造了</a:t>
              </a:r>
              <a:r>
                <a:rPr lang="en-US" altLang="zh-CN" sz="27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lagrange</a:t>
              </a:r>
              <a:r>
                <a:rPr lang="zh-CN" altLang="en-US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插值多项式：</a:t>
              </a:r>
            </a:p>
          </p:txBody>
        </p:sp>
        <p:graphicFrame>
          <p:nvGraphicFramePr>
            <p:cNvPr id="191508" name="对象 191507"/>
            <p:cNvGraphicFramePr/>
            <p:nvPr/>
          </p:nvGraphicFramePr>
          <p:xfrm>
            <a:off x="2249" y="1319"/>
            <a:ext cx="1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14300" imgH="215900" progId="Equation.3">
                    <p:embed/>
                  </p:oleObj>
                </mc:Choice>
                <mc:Fallback>
                  <p:oleObj r:id="rId18" imgW="114300" imgH="2159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49" y="1319"/>
                          <a:ext cx="132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09" name="左大括号 191508"/>
            <p:cNvSpPr/>
            <p:nvPr/>
          </p:nvSpPr>
          <p:spPr>
            <a:xfrm>
              <a:off x="1196" y="1268"/>
              <a:ext cx="133" cy="868"/>
            </a:xfrm>
            <a:prstGeom prst="leftBrace">
              <a:avLst>
                <a:gd name="adj1" fmla="val 54385"/>
                <a:gd name="adj2" fmla="val 50000"/>
              </a:avLst>
            </a:prstGeom>
            <a:noFill/>
            <a:ln w="412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1664335" y="4223068"/>
          <a:ext cx="4556760" cy="116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773680" imgH="895350" progId="Equation.KSEE3">
                  <p:embed/>
                </p:oleObj>
              </mc:Choice>
              <mc:Fallback>
                <p:oleObj r:id="rId20" imgW="2773680" imgH="89535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64335" y="4223068"/>
                        <a:ext cx="4556760" cy="1169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195830" y="5300980"/>
          <a:ext cx="398970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438525" imgH="809625" progId="Equation.KSEE3">
                  <p:embed/>
                </p:oleObj>
              </mc:Choice>
              <mc:Fallback>
                <p:oleObj r:id="rId22" imgW="3438525" imgH="80962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95830" y="5300980"/>
                        <a:ext cx="3989705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EzOTIxY2Y5ZjlhOGNiMjA3M2UwNzNiMjEzNTgzND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11*56"/>
  <p:tag name="TABLE_ENDDRAG_RECT" val="120*413*511*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b-book">
  <a:themeElements>
    <a:clrScheme name="db-book 6">
      <a:dk1>
        <a:srgbClr val="000000"/>
      </a:dk1>
      <a:lt1>
        <a:srgbClr val="CCECFF"/>
      </a:lt1>
      <a:dk2>
        <a:srgbClr val="000000"/>
      </a:dk2>
      <a:lt2>
        <a:srgbClr val="666699"/>
      </a:lt2>
      <a:accent1>
        <a:srgbClr val="99CCFF"/>
      </a:accent1>
      <a:accent2>
        <a:srgbClr val="FF3300"/>
      </a:accent2>
      <a:accent3>
        <a:srgbClr val="E2F4FF"/>
      </a:accent3>
      <a:accent4>
        <a:srgbClr val="000000"/>
      </a:accent4>
      <a:accent5>
        <a:srgbClr val="CAE2FF"/>
      </a:accent5>
      <a:accent6>
        <a:srgbClr val="E72D00"/>
      </a:accent6>
      <a:hlink>
        <a:srgbClr val="F03300"/>
      </a:hlink>
      <a:folHlink>
        <a:srgbClr val="FF300D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4">
        <a:dk1>
          <a:srgbClr val="000000"/>
        </a:dk1>
        <a:lt1>
          <a:srgbClr val="CCECFF"/>
        </a:lt1>
        <a:dk2>
          <a:srgbClr val="CC3300"/>
        </a:dk2>
        <a:lt2>
          <a:srgbClr val="666699"/>
        </a:lt2>
        <a:accent1>
          <a:srgbClr val="FFCCCC"/>
        </a:accent1>
        <a:accent2>
          <a:srgbClr val="CCCC00"/>
        </a:accent2>
        <a:accent3>
          <a:srgbClr val="E2F4FF"/>
        </a:accent3>
        <a:accent4>
          <a:srgbClr val="000000"/>
        </a:accent4>
        <a:accent5>
          <a:srgbClr val="FFE2E2"/>
        </a:accent5>
        <a:accent6>
          <a:srgbClr val="B9B900"/>
        </a:accent6>
        <a:hlink>
          <a:srgbClr val="FF9900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5">
        <a:dk1>
          <a:srgbClr val="000000"/>
        </a:dk1>
        <a:lt1>
          <a:srgbClr val="CCECFF"/>
        </a:lt1>
        <a:dk2>
          <a:srgbClr val="CC3300"/>
        </a:dk2>
        <a:lt2>
          <a:srgbClr val="666699"/>
        </a:lt2>
        <a:accent1>
          <a:srgbClr val="FFCCCC"/>
        </a:accent1>
        <a:accent2>
          <a:srgbClr val="CCCC00"/>
        </a:accent2>
        <a:accent3>
          <a:srgbClr val="E2F4FF"/>
        </a:accent3>
        <a:accent4>
          <a:srgbClr val="000000"/>
        </a:accent4>
        <a:accent5>
          <a:srgbClr val="FFE2E2"/>
        </a:accent5>
        <a:accent6>
          <a:srgbClr val="B9B900"/>
        </a:accent6>
        <a:hlink>
          <a:srgbClr val="F03300"/>
        </a:hlink>
        <a:folHlink>
          <a:srgbClr val="FF300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6">
        <a:dk1>
          <a:srgbClr val="000000"/>
        </a:dk1>
        <a:lt1>
          <a:srgbClr val="CCECFF"/>
        </a:lt1>
        <a:dk2>
          <a:srgbClr val="000000"/>
        </a:dk2>
        <a:lt2>
          <a:srgbClr val="666699"/>
        </a:lt2>
        <a:accent1>
          <a:srgbClr val="99CCFF"/>
        </a:accent1>
        <a:accent2>
          <a:srgbClr val="FF3300"/>
        </a:accent2>
        <a:accent3>
          <a:srgbClr val="E2F4FF"/>
        </a:accent3>
        <a:accent4>
          <a:srgbClr val="000000"/>
        </a:accent4>
        <a:accent5>
          <a:srgbClr val="CAE2FF"/>
        </a:accent5>
        <a:accent6>
          <a:srgbClr val="E72D00"/>
        </a:accent6>
        <a:hlink>
          <a:srgbClr val="F03300"/>
        </a:hlink>
        <a:folHlink>
          <a:srgbClr val="FF30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3</TotalTime>
  <Words>1559</Words>
  <Application>Microsoft Office PowerPoint</Application>
  <PresentationFormat>全屏显示(4:3)</PresentationFormat>
  <Paragraphs>196</Paragraphs>
  <Slides>44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Basemic Times</vt:lpstr>
      <vt:lpstr>Monotype Sorts</vt:lpstr>
      <vt:lpstr>黑体</vt:lpstr>
      <vt:lpstr>华文隶书</vt:lpstr>
      <vt:lpstr>楷体_GB2312</vt:lpstr>
      <vt:lpstr>宋体</vt:lpstr>
      <vt:lpstr>Helvetica</vt:lpstr>
      <vt:lpstr>Tahoma</vt:lpstr>
      <vt:lpstr>Times New Roman</vt:lpstr>
      <vt:lpstr>Wingdings</vt:lpstr>
      <vt:lpstr>Wingdings 2</vt:lpstr>
      <vt:lpstr>db-book</vt:lpstr>
      <vt:lpstr>MS_ClipArt_Gallery.2</vt:lpstr>
      <vt:lpstr>Equation.KSEE3</vt:lpstr>
      <vt:lpstr>Equation.3</vt:lpstr>
      <vt:lpstr>Equation.DSMT4</vt:lpstr>
      <vt:lpstr>计算方法  复  习</vt:lpstr>
      <vt:lpstr>引 论</vt:lpstr>
      <vt:lpstr>PowerPoint 演示文稿</vt:lpstr>
      <vt:lpstr>PowerPoint 演示文稿</vt:lpstr>
      <vt:lpstr>PowerPoint 演示文稿</vt:lpstr>
      <vt:lpstr>PowerPoint 演示文稿</vt:lpstr>
      <vt:lpstr>三、算法设计的若干原则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第2章数值积分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一、确定数值积分公式或数值微分公式，并推出余项</vt:lpstr>
      <vt:lpstr>PowerPoint 演示文稿</vt:lpstr>
      <vt:lpstr>二、计算定积分和函数的导数的近似值</vt:lpstr>
      <vt:lpstr>PowerPoint 演示文稿</vt:lpstr>
      <vt:lpstr>PowerPoint 演示文稿</vt:lpstr>
      <vt:lpstr>PowerPoint 演示文稿</vt:lpstr>
      <vt:lpstr>PowerPoint 演示文稿</vt:lpstr>
      <vt:lpstr>第3章常微分方程数值解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 非线性方程求根</vt:lpstr>
      <vt:lpstr>PowerPoint 演示文稿</vt:lpstr>
      <vt:lpstr>PowerPoint 演示文稿</vt:lpstr>
    </vt:vector>
  </TitlesOfParts>
  <Company>HFUT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胡敏</dc:creator>
  <cp:lastModifiedBy>Tuning Luna</cp:lastModifiedBy>
  <cp:revision>283</cp:revision>
  <cp:lastPrinted>1999-06-28T19:27:00Z</cp:lastPrinted>
  <dcterms:created xsi:type="dcterms:W3CDTF">2000-02-07T19:26:00Z</dcterms:created>
  <dcterms:modified xsi:type="dcterms:W3CDTF">2025-01-04T09:21:54Z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04E9E44E016D4E909E5ED69BDBE5619C_13</vt:lpwstr>
  </property>
  <property fmtid="{D5CDD505-2E9C-101B-9397-08002B2CF9AE}" pid="3" name="KSOProductBuildVer">
    <vt:lpwstr>2052-12.1.0.17827</vt:lpwstr>
  </property>
</Properties>
</file>