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37"/>
  </p:notesMasterIdLst>
  <p:sldIdLst>
    <p:sldId id="294" r:id="rId9"/>
    <p:sldId id="257" r:id="rId10"/>
    <p:sldId id="258" r:id="rId11"/>
    <p:sldId id="256" r:id="rId12"/>
    <p:sldId id="297" r:id="rId13"/>
    <p:sldId id="259" r:id="rId14"/>
    <p:sldId id="260" r:id="rId15"/>
    <p:sldId id="264" r:id="rId16"/>
    <p:sldId id="265" r:id="rId17"/>
    <p:sldId id="267" r:id="rId18"/>
    <p:sldId id="270" r:id="rId19"/>
    <p:sldId id="271" r:id="rId20"/>
    <p:sldId id="272" r:id="rId21"/>
    <p:sldId id="273" r:id="rId22"/>
    <p:sldId id="295" r:id="rId23"/>
    <p:sldId id="275" r:id="rId24"/>
    <p:sldId id="282" r:id="rId25"/>
    <p:sldId id="281" r:id="rId26"/>
    <p:sldId id="276" r:id="rId27"/>
    <p:sldId id="277" r:id="rId28"/>
    <p:sldId id="278" r:id="rId29"/>
    <p:sldId id="279" r:id="rId30"/>
    <p:sldId id="290" r:id="rId31"/>
    <p:sldId id="283" r:id="rId32"/>
    <p:sldId id="284" r:id="rId33"/>
    <p:sldId id="285" r:id="rId34"/>
    <p:sldId id="286" r:id="rId35"/>
    <p:sldId id="287" r:id="rId36"/>
  </p:sldIdLst>
  <p:sldSz cx="9144000" cy="6858000" type="screen4x3"/>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2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3" autoAdjust="0"/>
  </p:normalViewPr>
  <p:slideViewPr>
    <p:cSldViewPr showGuides="1">
      <p:cViewPr varScale="1">
        <p:scale>
          <a:sx n="90" d="100"/>
          <a:sy n="90" d="100"/>
        </p:scale>
        <p:origin x="1680" y="72"/>
      </p:cViewPr>
      <p:guideLst>
        <p:guide orient="horz" pos="2115"/>
        <p:guide pos="28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FEFD066-F8AC-4F50-9120-3EC2498BAE22}" type="datetimeFigureOut">
              <a:rPr lang="zh-CN" altLang="en-US"/>
              <a:t>2024/2/26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1063853-9F66-474B-AF7E-635ED9C8673C}"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063853-9F66-474B-AF7E-635ED9C8673C}"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063853-9F66-474B-AF7E-635ED9C8673C}"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063853-9F66-474B-AF7E-635ED9C8673C}"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063853-9F66-474B-AF7E-635ED9C8673C}"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063853-9F66-474B-AF7E-635ED9C8673C}"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zh-CN" altLang="en-US" b="1" dirty="0"/>
              <a:t>例如院子里的一棵树相对于地面就是静止的而相对于运动的汽车则是向后运动的，因此，判断物体运动与否，首先要选择统一的物体作为参考。</a:t>
            </a:r>
            <a:endParaRPr lang="zh-CN" altLang="en-US" dirty="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60011508-FCE0-4331-9D01-8226C79ED671}" type="slidenum">
              <a:rPr lang="zh-CN" altLang="en-US"/>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zh-CN" altLang="en-US" dirty="0"/>
              <a:t>运动学的重要任务之一就是找出各种具体运动所遵循的运动方程。质点运动时，在坐标系中描绘的线称为质点运动的轨迹。轨迹是直线：直线运动，轨迹是曲线，质点做的就是曲线运动，相应的质点运动方程就可以用 轨迹方程来表述。</a:t>
            </a:r>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5E3AE111-294F-4787-9699-94411EC7D38B}" type="slidenum">
              <a:rPr lang="zh-CN" altLang="en-US"/>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063853-9F66-474B-AF7E-635ED9C8673C}"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kumimoji="1" lang="zh-CN" altLang="en-US" b="1" dirty="0">
                <a:solidFill>
                  <a:srgbClr val="000000"/>
                </a:solidFill>
                <a:latin typeface="Times New Roman" panose="02020603050405020304" pitchFamily="18" charset="0"/>
              </a:rPr>
              <a:t>路程是质点经过实际路径的长度。</a:t>
            </a:r>
            <a:endParaRPr lang="zh-CN" altLang="en-US" dirty="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A84BDC16-AF7C-42CB-A057-84C7F6ACB432}" type="slidenum">
              <a:rPr lang="zh-CN" altLang="en-US"/>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平均速度的极限值称为瞬时速度，是位矢对时间的变化率（一阶导数），简称速度</a:t>
            </a:r>
          </a:p>
        </p:txBody>
      </p:sp>
      <p:sp>
        <p:nvSpPr>
          <p:cNvPr id="4" name="灯片编号占位符 3"/>
          <p:cNvSpPr>
            <a:spLocks noGrp="1"/>
          </p:cNvSpPr>
          <p:nvPr>
            <p:ph type="sldNum" sz="quarter" idx="10"/>
          </p:nvPr>
        </p:nvSpPr>
        <p:spPr/>
        <p:txBody>
          <a:bodyPr/>
          <a:lstStyle/>
          <a:p>
            <a:pPr>
              <a:defRPr/>
            </a:pPr>
            <a:fld id="{F1063853-9F66-474B-AF7E-635ED9C8673C}"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D141326-EFDC-44A5-BA90-32C6A86484E1}" type="datetimeFigureOut">
              <a:rPr lang="zh-CN" altLang="en-US"/>
              <a:t>2024/2/26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5BE2F1B-E22F-40CC-99E9-2747750EED11}"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127B2C2-95AA-40D4-9351-0A00CBCA5C7C}" type="datetimeFigureOut">
              <a:rPr lang="zh-CN" altLang="en-US"/>
              <a:t>2024/2/26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694452-B5B7-4A99-89DB-BB9829D401B9}"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1721A8E-68A8-449F-B4D6-2251E4E5F73E}" type="datetimeFigureOut">
              <a:rPr lang="zh-CN" altLang="en-US"/>
              <a:t>2024/2/26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5EC143-2BF5-42DC-A5C8-620C0F6D4CD9}"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2A741AE-E5F0-4414-A70E-8B26079CB577}" type="datetimeFigureOut">
              <a:rPr lang="zh-CN" altLang="en-US"/>
              <a:t>2024/2/26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229D88-9FFA-407A-B48E-A1E7F6CFBC70}"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7663604E-1D71-4EAC-89AD-E882B80862A2}"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576CFE73-1FE5-44F9-91F7-B36398C4B5D0}"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42FE4DFA-081A-4C6E-AF1E-5F4DB860053E}"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FDC19995-014D-48AE-8B4B-3B859E6873AA}"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8" name="灯片编号占位符 7"/>
          <p:cNvSpPr>
            <a:spLocks noGrp="1"/>
          </p:cNvSpPr>
          <p:nvPr>
            <p:ph type="sldNum" sz="quarter" idx="11"/>
          </p:nvPr>
        </p:nvSpPr>
        <p:spPr/>
        <p:txBody>
          <a:bodyPr/>
          <a:lstStyle>
            <a:lvl1pPr fontAlgn="auto">
              <a:spcBef>
                <a:spcPts val="0"/>
              </a:spcBef>
              <a:spcAft>
                <a:spcPts val="0"/>
              </a:spcAft>
              <a:defRPr smtClean="0"/>
            </a:lvl1pPr>
          </a:lstStyle>
          <a:p>
            <a:pPr>
              <a:defRPr/>
            </a:pPr>
            <a:fld id="{B65268CA-EC6A-48EA-B796-03DDB3DA835E}"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4" name="灯片编号占位符 3"/>
          <p:cNvSpPr>
            <a:spLocks noGrp="1"/>
          </p:cNvSpPr>
          <p:nvPr>
            <p:ph type="sldNum" sz="quarter" idx="11"/>
          </p:nvPr>
        </p:nvSpPr>
        <p:spPr/>
        <p:txBody>
          <a:bodyPr/>
          <a:lstStyle>
            <a:lvl1pPr fontAlgn="auto">
              <a:spcBef>
                <a:spcPts val="0"/>
              </a:spcBef>
              <a:spcAft>
                <a:spcPts val="0"/>
              </a:spcAft>
              <a:defRPr smtClean="0"/>
            </a:lvl1pPr>
          </a:lstStyle>
          <a:p>
            <a:pPr>
              <a:defRPr/>
            </a:pPr>
            <a:fld id="{B567765F-9D58-490C-83F7-3803B95DB5BF}"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3" name="灯片编号占位符 2"/>
          <p:cNvSpPr>
            <a:spLocks noGrp="1"/>
          </p:cNvSpPr>
          <p:nvPr>
            <p:ph type="sldNum" sz="quarter" idx="11"/>
          </p:nvPr>
        </p:nvSpPr>
        <p:spPr/>
        <p:txBody>
          <a:bodyPr/>
          <a:lstStyle>
            <a:lvl1pPr fontAlgn="auto">
              <a:spcBef>
                <a:spcPts val="0"/>
              </a:spcBef>
              <a:spcAft>
                <a:spcPts val="0"/>
              </a:spcAft>
              <a:defRPr smtClean="0"/>
            </a:lvl1pPr>
          </a:lstStyle>
          <a:p>
            <a:pPr>
              <a:defRPr/>
            </a:pPr>
            <a:fld id="{7A1FE9F4-ED65-40FE-93DE-66FF730FD608}"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2FB85CA-89FB-4EFD-8932-B1B07637E45F}" type="datetimeFigureOut">
              <a:rPr lang="zh-CN" altLang="en-US"/>
              <a:t>2024/2/26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CD0912-1095-4649-9317-883842A4639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DFA6EE6A-E799-4CCA-B420-ECC4F13369F9}"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F02B363E-65FB-4228-BA6F-E54EE008E397}"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F4E360C5-87C8-41B7-81B7-FA2470AB8859}"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64C962DF-00E0-4D31-A3DB-582F5AAC2111}"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E9913CF-77A8-4F5B-8447-33960B7734D1}" type="datetimeFigureOut">
              <a:rPr lang="zh-CN" altLang="en-US"/>
              <a:t>2024/2/26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29EB9D-C6E1-40B8-A4DE-88F35B9CD5D5}" type="slidenum">
              <a:rPr lang="zh-CN" altLang="en-US"/>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0ADB70C0-1727-4A83-A512-10F8CC50CC8A}" type="slidenum">
              <a:rPr lang="en-US" altLang="zh-CN"/>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B2A9CB3B-3908-45A5-AA96-C50A40458303}" type="slidenum">
              <a:rPr lang="en-US" altLang="zh-CN"/>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96087545-729D-43BF-81EC-F421C7E6C7FE}" type="slidenum">
              <a:rPr lang="en-US" altLang="zh-CN"/>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D456AA8A-7BFB-458E-859F-3A819A500E8E}" type="slidenum">
              <a:rPr lang="en-US" altLang="zh-CN"/>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8" name="灯片编号占位符 7"/>
          <p:cNvSpPr>
            <a:spLocks noGrp="1"/>
          </p:cNvSpPr>
          <p:nvPr>
            <p:ph type="sldNum" sz="quarter" idx="11"/>
          </p:nvPr>
        </p:nvSpPr>
        <p:spPr/>
        <p:txBody>
          <a:bodyPr/>
          <a:lstStyle>
            <a:lvl1pPr fontAlgn="auto">
              <a:spcBef>
                <a:spcPts val="0"/>
              </a:spcBef>
              <a:spcAft>
                <a:spcPts val="0"/>
              </a:spcAft>
              <a:defRPr smtClean="0"/>
            </a:lvl1pPr>
          </a:lstStyle>
          <a:p>
            <a:pPr>
              <a:defRPr/>
            </a:pPr>
            <a:fld id="{56B8D383-C594-47D6-B911-53C707E0B9D1}"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2367D65-72CB-4CF8-850C-A2E8CD0BBE88}" type="datetimeFigureOut">
              <a:rPr lang="zh-CN" altLang="en-US"/>
              <a:t>2024/2/26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F64C437-CCA1-4352-A4C2-BD809A65E457}" type="slidenum">
              <a:rPr lang="zh-CN" altLang="en-US"/>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4" name="灯片编号占位符 3"/>
          <p:cNvSpPr>
            <a:spLocks noGrp="1"/>
          </p:cNvSpPr>
          <p:nvPr>
            <p:ph type="sldNum" sz="quarter" idx="11"/>
          </p:nvPr>
        </p:nvSpPr>
        <p:spPr/>
        <p:txBody>
          <a:bodyPr/>
          <a:lstStyle>
            <a:lvl1pPr fontAlgn="auto">
              <a:spcBef>
                <a:spcPts val="0"/>
              </a:spcBef>
              <a:spcAft>
                <a:spcPts val="0"/>
              </a:spcAft>
              <a:defRPr smtClean="0"/>
            </a:lvl1pPr>
          </a:lstStyle>
          <a:p>
            <a:pPr>
              <a:defRPr/>
            </a:pPr>
            <a:fld id="{B3F1E0AB-E9B2-40C3-9D45-738CCFB80BBC}" type="slidenum">
              <a:rPr lang="en-US" altLang="zh-CN"/>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3" name="灯片编号占位符 2"/>
          <p:cNvSpPr>
            <a:spLocks noGrp="1"/>
          </p:cNvSpPr>
          <p:nvPr>
            <p:ph type="sldNum" sz="quarter" idx="11"/>
          </p:nvPr>
        </p:nvSpPr>
        <p:spPr/>
        <p:txBody>
          <a:bodyPr/>
          <a:lstStyle>
            <a:lvl1pPr fontAlgn="auto">
              <a:spcBef>
                <a:spcPts val="0"/>
              </a:spcBef>
              <a:spcAft>
                <a:spcPts val="0"/>
              </a:spcAft>
              <a:defRPr smtClean="0"/>
            </a:lvl1pPr>
          </a:lstStyle>
          <a:p>
            <a:pPr>
              <a:defRPr/>
            </a:pPr>
            <a:fld id="{D0BCB602-7BBA-4CC5-BE30-B0E4773203A3}" type="slidenum">
              <a:rPr lang="en-US" altLang="zh-CN"/>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9CD93C7B-4175-4A8E-881D-1E80A3365D56}" type="slidenum">
              <a:rPr lang="en-US" altLang="zh-CN"/>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6FCC80B0-FC64-47E2-8500-C0578DF091AE}" type="slidenum">
              <a:rPr lang="en-US" altLang="zh-CN"/>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B2F26932-9896-4BC0-B1FC-9F1C20615F52}" type="slidenum">
              <a:rPr lang="en-US" altLang="zh-CN"/>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CE205CF3-F025-4233-9E88-D648D88C4B2A}" type="slidenum">
              <a:rPr lang="en-US" altLang="zh-CN"/>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475772E7-B563-4145-95AD-2D7DD222A01E}" type="slidenum">
              <a:rPr lang="en-US" altLang="zh-CN"/>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65FCF5FB-5CE5-43CE-882C-F7CABF8DF034}" type="slidenum">
              <a:rPr lang="en-US" altLang="zh-CN"/>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C5959E2D-EBE5-409B-8FD8-102253ADF2DB}" type="slidenum">
              <a:rPr lang="en-US" altLang="zh-CN"/>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F6409B35-4BD8-4C67-809A-A94F6F7805BB}"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A5D9B79-DB16-455B-AA58-A5C51BEEF12F}" type="datetimeFigureOut">
              <a:rPr lang="zh-CN" altLang="en-US"/>
              <a:t>2024/2/26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960F0E4-A122-4F95-B214-12ECD42369EE}" type="slidenum">
              <a:rPr lang="zh-CN" altLang="en-US"/>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8" name="灯片编号占位符 7"/>
          <p:cNvSpPr>
            <a:spLocks noGrp="1"/>
          </p:cNvSpPr>
          <p:nvPr>
            <p:ph type="sldNum" sz="quarter" idx="11"/>
          </p:nvPr>
        </p:nvSpPr>
        <p:spPr/>
        <p:txBody>
          <a:bodyPr/>
          <a:lstStyle>
            <a:lvl1pPr fontAlgn="auto">
              <a:spcBef>
                <a:spcPts val="0"/>
              </a:spcBef>
              <a:spcAft>
                <a:spcPts val="0"/>
              </a:spcAft>
              <a:defRPr smtClean="0"/>
            </a:lvl1pPr>
          </a:lstStyle>
          <a:p>
            <a:pPr>
              <a:defRPr/>
            </a:pPr>
            <a:fld id="{EC2C4055-2AF1-40DC-96AC-0BDD85BAB3C7}" type="slidenum">
              <a:rPr lang="en-US" altLang="zh-CN"/>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4" name="灯片编号占位符 3"/>
          <p:cNvSpPr>
            <a:spLocks noGrp="1"/>
          </p:cNvSpPr>
          <p:nvPr>
            <p:ph type="sldNum" sz="quarter" idx="11"/>
          </p:nvPr>
        </p:nvSpPr>
        <p:spPr/>
        <p:txBody>
          <a:bodyPr/>
          <a:lstStyle>
            <a:lvl1pPr fontAlgn="auto">
              <a:spcBef>
                <a:spcPts val="0"/>
              </a:spcBef>
              <a:spcAft>
                <a:spcPts val="0"/>
              </a:spcAft>
              <a:defRPr smtClean="0"/>
            </a:lvl1pPr>
          </a:lstStyle>
          <a:p>
            <a:pPr>
              <a:defRPr/>
            </a:pPr>
            <a:fld id="{CA302FE7-4154-422E-8E91-03667BDD7DBC}" type="slidenum">
              <a:rPr lang="en-US" altLang="zh-CN"/>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3" name="灯片编号占位符 2"/>
          <p:cNvSpPr>
            <a:spLocks noGrp="1"/>
          </p:cNvSpPr>
          <p:nvPr>
            <p:ph type="sldNum" sz="quarter" idx="11"/>
          </p:nvPr>
        </p:nvSpPr>
        <p:spPr/>
        <p:txBody>
          <a:bodyPr/>
          <a:lstStyle>
            <a:lvl1pPr fontAlgn="auto">
              <a:spcBef>
                <a:spcPts val="0"/>
              </a:spcBef>
              <a:spcAft>
                <a:spcPts val="0"/>
              </a:spcAft>
              <a:defRPr smtClean="0"/>
            </a:lvl1pPr>
          </a:lstStyle>
          <a:p>
            <a:pPr>
              <a:defRPr/>
            </a:pPr>
            <a:fld id="{FCDF5DAF-3E45-4E5B-8A7B-A19109DA068C}" type="slidenum">
              <a:rPr lang="en-US" altLang="zh-CN"/>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5B187E40-25BD-47C4-996A-C6CC3B7B0935}" type="slidenum">
              <a:rPr lang="en-US" altLang="zh-CN"/>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68738B5F-8412-4BAF-874C-3A767DE5ABBD}" type="slidenum">
              <a:rPr lang="en-US" altLang="zh-CN"/>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F163CDDF-A596-4013-ACB4-B2AEC3E6CB04}" type="slidenum">
              <a:rPr lang="en-US" altLang="zh-CN"/>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ED9D11DB-F47D-477F-8416-14AFAD0A10A8}" type="slidenum">
              <a:rPr lang="en-US" altLang="zh-CN"/>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4534F7D9-BF7A-4AAF-85C0-94B96E7D72CC}" type="slidenum">
              <a:rPr lang="en-US" altLang="zh-CN"/>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4B6D95A2-92AA-481D-A046-32A08C032ABA}" type="slidenum">
              <a:rPr lang="en-US" altLang="zh-CN"/>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D9D2BDC4-7A1B-4BCF-AFA6-E31B57BA2FEB}"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189729F-A765-4FB4-845F-3A4C55181733}" type="datetimeFigureOut">
              <a:rPr lang="zh-CN" altLang="en-US"/>
              <a:t>2024/2/26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1B59FD5-CC88-43F0-A215-7039F93BA788}" type="slidenum">
              <a:rPr lang="zh-CN" altLang="en-US"/>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8F2D745C-0945-463E-B933-15A8D511D262}" type="slidenum">
              <a:rPr lang="en-US" altLang="zh-CN"/>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8" name="灯片编号占位符 7"/>
          <p:cNvSpPr>
            <a:spLocks noGrp="1"/>
          </p:cNvSpPr>
          <p:nvPr>
            <p:ph type="sldNum" sz="quarter" idx="11"/>
          </p:nvPr>
        </p:nvSpPr>
        <p:spPr/>
        <p:txBody>
          <a:bodyPr/>
          <a:lstStyle>
            <a:lvl1pPr fontAlgn="auto">
              <a:spcBef>
                <a:spcPts val="0"/>
              </a:spcBef>
              <a:spcAft>
                <a:spcPts val="0"/>
              </a:spcAft>
              <a:defRPr smtClean="0"/>
            </a:lvl1pPr>
          </a:lstStyle>
          <a:p>
            <a:pPr>
              <a:defRPr/>
            </a:pPr>
            <a:fld id="{7ACA8D13-66C5-431A-B7F7-D3A1DE9223C2}" type="slidenum">
              <a:rPr lang="en-US" altLang="zh-CN"/>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4" name="灯片编号占位符 3"/>
          <p:cNvSpPr>
            <a:spLocks noGrp="1"/>
          </p:cNvSpPr>
          <p:nvPr>
            <p:ph type="sldNum" sz="quarter" idx="11"/>
          </p:nvPr>
        </p:nvSpPr>
        <p:spPr/>
        <p:txBody>
          <a:bodyPr/>
          <a:lstStyle>
            <a:lvl1pPr fontAlgn="auto">
              <a:spcBef>
                <a:spcPts val="0"/>
              </a:spcBef>
              <a:spcAft>
                <a:spcPts val="0"/>
              </a:spcAft>
              <a:defRPr smtClean="0"/>
            </a:lvl1pPr>
          </a:lstStyle>
          <a:p>
            <a:pPr>
              <a:defRPr/>
            </a:pPr>
            <a:fld id="{C08B02E8-9726-405C-AFE8-AFF3BD10009B}" type="slidenum">
              <a:rPr lang="en-US" altLang="zh-CN"/>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3" name="灯片编号占位符 2"/>
          <p:cNvSpPr>
            <a:spLocks noGrp="1"/>
          </p:cNvSpPr>
          <p:nvPr>
            <p:ph type="sldNum" sz="quarter" idx="11"/>
          </p:nvPr>
        </p:nvSpPr>
        <p:spPr/>
        <p:txBody>
          <a:bodyPr/>
          <a:lstStyle>
            <a:lvl1pPr fontAlgn="auto">
              <a:spcBef>
                <a:spcPts val="0"/>
              </a:spcBef>
              <a:spcAft>
                <a:spcPts val="0"/>
              </a:spcAft>
              <a:defRPr smtClean="0"/>
            </a:lvl1pPr>
          </a:lstStyle>
          <a:p>
            <a:pPr>
              <a:defRPr/>
            </a:pPr>
            <a:fld id="{D42D7AAB-11CB-4262-96FB-6F46AD8A0CEF}" type="slidenum">
              <a:rPr lang="en-US" altLang="zh-CN"/>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0F9311E0-3878-4248-AF4F-65EB4BA3F5F0}" type="slidenum">
              <a:rPr lang="en-US" altLang="zh-CN"/>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1A92EC26-C3D1-4D91-A90C-7894F59850E9}" type="slidenum">
              <a:rPr lang="en-US" altLang="zh-CN"/>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FE6759A6-92A7-4952-94DE-ADC2E7BA7358}" type="slidenum">
              <a:rPr lang="en-US" altLang="zh-CN"/>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30F2B21F-12D4-4F80-B851-A51C922B434B}" type="slidenum">
              <a:rPr lang="en-US" altLang="zh-CN"/>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AF32C1F1-A258-4C38-9290-0669E4A13AF8}" type="slidenum">
              <a:rPr lang="en-US" altLang="zh-CN"/>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0356DCB6-1967-4D74-9AB5-22C2498E15C9}"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E6F2B3F-3AB6-43C8-8C8E-7505446DA993}" type="datetimeFigureOut">
              <a:rPr lang="zh-CN" altLang="en-US"/>
              <a:t>2024/2/26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96B25E-6F81-4524-BC65-23770E0B820F}" type="slidenum">
              <a:rPr lang="zh-CN" altLang="en-US"/>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5F1EAE43-CDD6-4265-A98B-746DA2752154}" type="slidenum">
              <a:rPr lang="en-US" altLang="zh-CN"/>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72E31D85-BEE6-468E-99E6-8D58B9A79174}" type="slidenum">
              <a:rPr lang="en-US" altLang="zh-CN"/>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8" name="灯片编号占位符 7"/>
          <p:cNvSpPr>
            <a:spLocks noGrp="1"/>
          </p:cNvSpPr>
          <p:nvPr>
            <p:ph type="sldNum" sz="quarter" idx="11"/>
          </p:nvPr>
        </p:nvSpPr>
        <p:spPr/>
        <p:txBody>
          <a:bodyPr/>
          <a:lstStyle>
            <a:lvl1pPr fontAlgn="auto">
              <a:spcBef>
                <a:spcPts val="0"/>
              </a:spcBef>
              <a:spcAft>
                <a:spcPts val="0"/>
              </a:spcAft>
              <a:defRPr smtClean="0"/>
            </a:lvl1pPr>
          </a:lstStyle>
          <a:p>
            <a:pPr>
              <a:defRPr/>
            </a:pPr>
            <a:fld id="{2C1621FB-F94F-4875-A84F-D63DCCC55F9C}" type="slidenum">
              <a:rPr lang="en-US" altLang="zh-CN"/>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4" name="灯片编号占位符 3"/>
          <p:cNvSpPr>
            <a:spLocks noGrp="1"/>
          </p:cNvSpPr>
          <p:nvPr>
            <p:ph type="sldNum" sz="quarter" idx="11"/>
          </p:nvPr>
        </p:nvSpPr>
        <p:spPr/>
        <p:txBody>
          <a:bodyPr/>
          <a:lstStyle>
            <a:lvl1pPr fontAlgn="auto">
              <a:spcBef>
                <a:spcPts val="0"/>
              </a:spcBef>
              <a:spcAft>
                <a:spcPts val="0"/>
              </a:spcAft>
              <a:defRPr smtClean="0"/>
            </a:lvl1pPr>
          </a:lstStyle>
          <a:p>
            <a:pPr>
              <a:defRPr/>
            </a:pPr>
            <a:fld id="{23DD5D57-F99D-494F-82C0-CCAE6ADE0391}" type="slidenum">
              <a:rPr lang="en-US" altLang="zh-CN"/>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3" name="灯片编号占位符 2"/>
          <p:cNvSpPr>
            <a:spLocks noGrp="1"/>
          </p:cNvSpPr>
          <p:nvPr>
            <p:ph type="sldNum" sz="quarter" idx="11"/>
          </p:nvPr>
        </p:nvSpPr>
        <p:spPr/>
        <p:txBody>
          <a:bodyPr/>
          <a:lstStyle>
            <a:lvl1pPr fontAlgn="auto">
              <a:spcBef>
                <a:spcPts val="0"/>
              </a:spcBef>
              <a:spcAft>
                <a:spcPts val="0"/>
              </a:spcAft>
              <a:defRPr smtClean="0"/>
            </a:lvl1pPr>
          </a:lstStyle>
          <a:p>
            <a:pPr>
              <a:defRPr/>
            </a:pPr>
            <a:fld id="{DFFDAEEA-9BA1-4AF3-AE5B-B182932A432F}" type="slidenum">
              <a:rPr lang="en-US" altLang="zh-CN"/>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F8CD941F-FCBD-4753-A0B4-67943F4D8F5F}" type="slidenum">
              <a:rPr lang="en-US" altLang="zh-CN"/>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smtClean="0"/>
            </a:lvl1pPr>
          </a:lstStyle>
          <a:p>
            <a:pPr>
              <a:defRPr/>
            </a:pPr>
            <a:fld id="{98AA98BF-4393-4EC6-BE1E-EE96E348ABE4}" type="slidenum">
              <a:rPr lang="en-US" altLang="zh-CN"/>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0BA5570D-0B16-407A-8CEA-92EACDA617D0}" type="slidenum">
              <a:rPr lang="en-US" altLang="zh-CN"/>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auto">
              <a:spcBef>
                <a:spcPts val="0"/>
              </a:spcBef>
              <a:spcAft>
                <a:spcPts val="0"/>
              </a:spcAft>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smtClean="0"/>
            </a:lvl1pPr>
          </a:lstStyle>
          <a:p>
            <a:pPr>
              <a:defRPr/>
            </a:pPr>
            <a:fld id="{BA3DEF8E-EEBC-4533-A1E9-AC801CEB734A}"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A10EB0-E98F-4F3F-8C3C-A0939B139A17}" type="datetimeFigureOut">
              <a:rPr lang="zh-CN" altLang="en-US"/>
              <a:t>2024/2/26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1400B93-1F1F-4FEF-87E6-9A4AF070E940}"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4.emf"/><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emf"/><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9832752-C8B2-4086-AAC8-6F3806C7DDF3}" type="datetimeFigureOut">
              <a:rPr lang="zh-CN" altLang="en-US"/>
              <a:t>2024/2/26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AE050D75-2034-40BA-949A-1DCEC4DB709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图片3">
            <a:hlinkClick r:id="" action="ppaction://hlinkshowjump?jump=first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图片4">
            <a:hlinkClick r:id="" action="ppaction://hlinkshowjump?jump=endshow"/>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图片5">
            <a:hlinkClick r:id="" action="ppaction://hlinkshowjump?jump=next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图片6">
            <a:hlinkClick r:id="" action="ppaction://hlinkshowjump?jump=previous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solidFill>
                  <a:srgbClr val="000000"/>
                </a:solidFill>
                <a:latin typeface="+mn-lt"/>
                <a:ea typeface="+mn-ea"/>
              </a:defRPr>
            </a:lvl1pPr>
          </a:lstStyle>
          <a:p>
            <a:pPr>
              <a:defRPr/>
            </a:pPr>
            <a:fld id="{46B88B95-A15C-4D67-A257-CBC972F70ABE}"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图片3">
            <a:hlinkClick r:id="" action="ppaction://hlinkshowjump?jump=firstslide"/>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图片4">
            <a:hlinkClick r:id="" action="ppaction://hlinkshowjump?jump=endshow"/>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图片5">
            <a:hlinkClick r:id="" action="ppaction://hlinkshowjump?jump=nextslide"/>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图片6">
            <a:hlinkClick r:id="" action="ppaction://hlinkshowjump?jump=previousslide"/>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solidFill>
                  <a:srgbClr val="000000"/>
                </a:solidFill>
                <a:latin typeface="+mn-lt"/>
                <a:ea typeface="+mn-ea"/>
              </a:defRPr>
            </a:lvl1pPr>
          </a:lstStyle>
          <a:p>
            <a:pPr>
              <a:defRPr/>
            </a:pPr>
            <a:fld id="{0B18B33B-5FA6-4B14-878C-9BAF00AB6C6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solidFill>
                  <a:srgbClr val="000000"/>
                </a:solidFill>
                <a:latin typeface="+mn-lt"/>
                <a:ea typeface="+mn-ea"/>
              </a:defRPr>
            </a:lvl1pPr>
          </a:lstStyle>
          <a:p>
            <a:pPr>
              <a:defRPr/>
            </a:pPr>
            <a:fld id="{6C4B760C-4109-4F3E-BD87-149000CCEC08}"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71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solidFill>
                  <a:srgbClr val="000000"/>
                </a:solidFill>
                <a:latin typeface="+mn-lt"/>
                <a:ea typeface="+mn-ea"/>
              </a:defRPr>
            </a:lvl1pPr>
          </a:lstStyle>
          <a:p>
            <a:pPr>
              <a:defRPr/>
            </a:pPr>
            <a:fld id="{F972C820-FC3D-4071-A76C-AC962E14E41B}"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819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solidFill>
                  <a:srgbClr val="000000"/>
                </a:solidFill>
                <a:latin typeface="+mn-lt"/>
                <a:ea typeface="+mn-ea"/>
              </a:defRPr>
            </a:lvl1pPr>
          </a:lstStyle>
          <a:p>
            <a:pPr>
              <a:defRPr/>
            </a:pPr>
            <a:fld id="{1A654F0E-AE55-45F8-8E27-BB22E16B660E}"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13.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9.bin"/><Relationship Id="rId14"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2.bin"/><Relationship Id="rId7"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40.xml"/><Relationship Id="rId6" Type="http://schemas.openxmlformats.org/officeDocument/2006/relationships/oleObject" Target="../embeddings/oleObject13.bin"/><Relationship Id="rId5" Type="http://schemas.openxmlformats.org/officeDocument/2006/relationships/image" Target="../media/image19.jpeg"/><Relationship Id="rId4" Type="http://schemas.openxmlformats.org/officeDocument/2006/relationships/image" Target="../media/image18.wmf"/><Relationship Id="rId9"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2.jpeg"/><Relationship Id="rId7" Type="http://schemas.openxmlformats.org/officeDocument/2006/relationships/image" Target="../media/image24.wmf"/><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0.xml"/><Relationship Id="rId6" Type="http://schemas.openxmlformats.org/officeDocument/2006/relationships/oleObject" Target="../embeddings/oleObject16.bin"/><Relationship Id="rId11" Type="http://schemas.openxmlformats.org/officeDocument/2006/relationships/image" Target="../media/image26.wmf"/><Relationship Id="rId5" Type="http://schemas.openxmlformats.org/officeDocument/2006/relationships/image" Target="../media/image23.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1.wmf"/><Relationship Id="rId2" Type="http://schemas.openxmlformats.org/officeDocument/2006/relationships/image" Target="../media/image28.png"/><Relationship Id="rId1" Type="http://schemas.openxmlformats.org/officeDocument/2006/relationships/slideLayout" Target="../slideLayouts/slideLayout40.xml"/><Relationship Id="rId6" Type="http://schemas.openxmlformats.org/officeDocument/2006/relationships/oleObject" Target="../embeddings/oleObject20.bin"/><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6.emf"/><Relationship Id="rId2" Type="http://schemas.openxmlformats.org/officeDocument/2006/relationships/notesSlide" Target="../notesSlides/notesSlide9.xml"/><Relationship Id="rId16" Type="http://schemas.openxmlformats.org/officeDocument/2006/relationships/image" Target="../media/image38.emf"/><Relationship Id="rId1" Type="http://schemas.openxmlformats.org/officeDocument/2006/relationships/slideLayout" Target="../slideLayouts/slideLayout40.xml"/><Relationship Id="rId6" Type="http://schemas.openxmlformats.org/officeDocument/2006/relationships/image" Target="../media/image33.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4.bin"/><Relationship Id="rId14" Type="http://schemas.openxmlformats.org/officeDocument/2006/relationships/image" Target="../media/image37.wmf"/></Relationships>
</file>

<file path=ppt/slides/_rels/slide1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9.wmf"/><Relationship Id="rId7" Type="http://schemas.openxmlformats.org/officeDocument/2006/relationships/oleObject" Target="../embeddings/oleObject30.bin"/><Relationship Id="rId2" Type="http://schemas.openxmlformats.org/officeDocument/2006/relationships/oleObject" Target="../embeddings/oleObject28.bin"/><Relationship Id="rId1" Type="http://schemas.openxmlformats.org/officeDocument/2006/relationships/slideLayout" Target="../slideLayouts/slideLayout40.xml"/><Relationship Id="rId6" Type="http://schemas.openxmlformats.org/officeDocument/2006/relationships/image" Target="../media/image41.wmf"/><Relationship Id="rId5" Type="http://schemas.openxmlformats.org/officeDocument/2006/relationships/oleObject" Target="../embeddings/oleObject29.bin"/><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3.wmf"/><Relationship Id="rId7" Type="http://schemas.openxmlformats.org/officeDocument/2006/relationships/oleObject" Target="../embeddings/oleObject33.bin"/><Relationship Id="rId2" Type="http://schemas.openxmlformats.org/officeDocument/2006/relationships/oleObject" Target="../embeddings/oleObject31.bin"/><Relationship Id="rId1" Type="http://schemas.openxmlformats.org/officeDocument/2006/relationships/slideLayout" Target="../slideLayouts/slideLayout62.xml"/><Relationship Id="rId6" Type="http://schemas.openxmlformats.org/officeDocument/2006/relationships/image" Target="../media/image44.wmf"/><Relationship Id="rId11" Type="http://schemas.openxmlformats.org/officeDocument/2006/relationships/image" Target="../media/image47.jpeg"/><Relationship Id="rId5" Type="http://schemas.openxmlformats.org/officeDocument/2006/relationships/oleObject" Target="../embeddings/oleObject32.bin"/><Relationship Id="rId10" Type="http://schemas.openxmlformats.org/officeDocument/2006/relationships/image" Target="../media/image46.wmf"/><Relationship Id="rId4" Type="http://schemas.openxmlformats.org/officeDocument/2006/relationships/image" Target="../media/image28.png"/><Relationship Id="rId9"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53.wmf"/><Relationship Id="rId18" Type="http://schemas.openxmlformats.org/officeDocument/2006/relationships/oleObject" Target="../embeddings/oleObject43.bin"/><Relationship Id="rId26" Type="http://schemas.openxmlformats.org/officeDocument/2006/relationships/image" Target="../media/image59.emf"/><Relationship Id="rId3" Type="http://schemas.openxmlformats.org/officeDocument/2006/relationships/image" Target="../media/image48.wmf"/><Relationship Id="rId21" Type="http://schemas.openxmlformats.org/officeDocument/2006/relationships/oleObject" Target="../embeddings/oleObject45.bin"/><Relationship Id="rId7" Type="http://schemas.openxmlformats.org/officeDocument/2006/relationships/image" Target="../media/image50.wmf"/><Relationship Id="rId12" Type="http://schemas.openxmlformats.org/officeDocument/2006/relationships/oleObject" Target="../embeddings/oleObject40.bin"/><Relationship Id="rId17" Type="http://schemas.openxmlformats.org/officeDocument/2006/relationships/image" Target="../media/image55.wmf"/><Relationship Id="rId25" Type="http://schemas.openxmlformats.org/officeDocument/2006/relationships/oleObject" Target="../embeddings/oleObject47.bin"/><Relationship Id="rId2" Type="http://schemas.openxmlformats.org/officeDocument/2006/relationships/oleObject" Target="../embeddings/oleObject35.bin"/><Relationship Id="rId16" Type="http://schemas.openxmlformats.org/officeDocument/2006/relationships/oleObject" Target="../embeddings/oleObject42.bin"/><Relationship Id="rId20" Type="http://schemas.openxmlformats.org/officeDocument/2006/relationships/oleObject" Target="../embeddings/oleObject44.bin"/><Relationship Id="rId1" Type="http://schemas.openxmlformats.org/officeDocument/2006/relationships/slideLayout" Target="../slideLayouts/slideLayout51.xml"/><Relationship Id="rId6" Type="http://schemas.openxmlformats.org/officeDocument/2006/relationships/oleObject" Target="../embeddings/oleObject37.bin"/><Relationship Id="rId11" Type="http://schemas.openxmlformats.org/officeDocument/2006/relationships/image" Target="../media/image52.wmf"/><Relationship Id="rId24" Type="http://schemas.openxmlformats.org/officeDocument/2006/relationships/image" Target="../media/image58.emf"/><Relationship Id="rId5" Type="http://schemas.openxmlformats.org/officeDocument/2006/relationships/image" Target="../media/image49.wmf"/><Relationship Id="rId15" Type="http://schemas.openxmlformats.org/officeDocument/2006/relationships/image" Target="../media/image54.wmf"/><Relationship Id="rId23" Type="http://schemas.openxmlformats.org/officeDocument/2006/relationships/oleObject" Target="../embeddings/oleObject46.bin"/><Relationship Id="rId10" Type="http://schemas.openxmlformats.org/officeDocument/2006/relationships/oleObject" Target="../embeddings/oleObject39.bin"/><Relationship Id="rId19" Type="http://schemas.openxmlformats.org/officeDocument/2006/relationships/image" Target="../media/image56.wmf"/><Relationship Id="rId4" Type="http://schemas.openxmlformats.org/officeDocument/2006/relationships/oleObject" Target="../embeddings/oleObject36.bin"/><Relationship Id="rId9" Type="http://schemas.openxmlformats.org/officeDocument/2006/relationships/image" Target="../media/image51.wmf"/><Relationship Id="rId14" Type="http://schemas.openxmlformats.org/officeDocument/2006/relationships/oleObject" Target="../embeddings/oleObject41.bin"/><Relationship Id="rId22" Type="http://schemas.openxmlformats.org/officeDocument/2006/relationships/image" Target="../media/image57.jpeg"/></Relationships>
</file>

<file path=ppt/slides/_rels/slide19.xml.rels><?xml version="1.0" encoding="UTF-8" standalone="yes"?>
<Relationships xmlns="http://schemas.openxmlformats.org/package/2006/relationships"><Relationship Id="rId3" Type="http://schemas.openxmlformats.org/officeDocument/2006/relationships/image" Target="../media/image60.emf"/><Relationship Id="rId7" Type="http://schemas.openxmlformats.org/officeDocument/2006/relationships/image" Target="../media/image62.jpeg"/><Relationship Id="rId2" Type="http://schemas.openxmlformats.org/officeDocument/2006/relationships/oleObject" Target="../embeddings/oleObject48.bin"/><Relationship Id="rId1" Type="http://schemas.openxmlformats.org/officeDocument/2006/relationships/slideLayout" Target="../slideLayouts/slideLayout40.xml"/><Relationship Id="rId6" Type="http://schemas.openxmlformats.org/officeDocument/2006/relationships/audio" Target="../media/audio1.wav"/><Relationship Id="rId5" Type="http://schemas.openxmlformats.org/officeDocument/2006/relationships/image" Target="../media/image61.wmf"/><Relationship Id="rId4"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55.bin"/><Relationship Id="rId18" Type="http://schemas.openxmlformats.org/officeDocument/2006/relationships/image" Target="../media/image70.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7.wmf"/><Relationship Id="rId17" Type="http://schemas.openxmlformats.org/officeDocument/2006/relationships/oleObject" Target="../embeddings/oleObject57.bin"/><Relationship Id="rId2" Type="http://schemas.openxmlformats.org/officeDocument/2006/relationships/notesSlide" Target="../notesSlides/notesSlide10.xml"/><Relationship Id="rId16" Type="http://schemas.openxmlformats.org/officeDocument/2006/relationships/image" Target="../media/image69.wmf"/><Relationship Id="rId1" Type="http://schemas.openxmlformats.org/officeDocument/2006/relationships/slideLayout" Target="../slideLayouts/slideLayout40.xml"/><Relationship Id="rId6" Type="http://schemas.openxmlformats.org/officeDocument/2006/relationships/image" Target="../media/image64.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66.wmf"/><Relationship Id="rId4" Type="http://schemas.openxmlformats.org/officeDocument/2006/relationships/image" Target="../media/image63.emf"/><Relationship Id="rId9" Type="http://schemas.openxmlformats.org/officeDocument/2006/relationships/oleObject" Target="../embeddings/oleObject53.bin"/><Relationship Id="rId14" Type="http://schemas.openxmlformats.org/officeDocument/2006/relationships/image" Target="../media/image68.emf"/></Relationships>
</file>

<file path=ppt/slides/_rels/slide21.xml.rels><?xml version="1.0" encoding="UTF-8" standalone="yes"?>
<Relationships xmlns="http://schemas.openxmlformats.org/package/2006/relationships"><Relationship Id="rId8" Type="http://schemas.openxmlformats.org/officeDocument/2006/relationships/image" Target="../media/image75.jpeg"/><Relationship Id="rId3" Type="http://schemas.openxmlformats.org/officeDocument/2006/relationships/image" Target="../media/image71.wmf"/><Relationship Id="rId7" Type="http://schemas.openxmlformats.org/officeDocument/2006/relationships/image" Target="../media/image74.jpeg"/><Relationship Id="rId2" Type="http://schemas.openxmlformats.org/officeDocument/2006/relationships/oleObject" Target="../embeddings/oleObject58.bin"/><Relationship Id="rId1" Type="http://schemas.openxmlformats.org/officeDocument/2006/relationships/slideLayout" Target="../slideLayouts/slideLayout40.xml"/><Relationship Id="rId6" Type="http://schemas.openxmlformats.org/officeDocument/2006/relationships/image" Target="../media/image73.jpeg"/><Relationship Id="rId5" Type="http://schemas.openxmlformats.org/officeDocument/2006/relationships/image" Target="../media/image72.emf"/><Relationship Id="rId4" Type="http://schemas.openxmlformats.org/officeDocument/2006/relationships/oleObject" Target="../embeddings/oleObject59.bin"/></Relationships>
</file>

<file path=ppt/slides/_rels/slide22.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eg"/><Relationship Id="rId1" Type="http://schemas.openxmlformats.org/officeDocument/2006/relationships/slideLayout" Target="../slideLayouts/slideLayout40.xml"/><Relationship Id="rId4" Type="http://schemas.openxmlformats.org/officeDocument/2006/relationships/image" Target="../media/image7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1.wmf"/><Relationship Id="rId12" Type="http://schemas.openxmlformats.org/officeDocument/2006/relationships/oleObject" Target="../embeddings/oleObject65.bin"/><Relationship Id="rId2" Type="http://schemas.openxmlformats.org/officeDocument/2006/relationships/oleObject" Target="../embeddings/oleObject60.bin"/><Relationship Id="rId1" Type="http://schemas.openxmlformats.org/officeDocument/2006/relationships/slideLayout" Target="../slideLayouts/slideLayout73.xml"/><Relationship Id="rId6" Type="http://schemas.openxmlformats.org/officeDocument/2006/relationships/oleObject" Target="../embeddings/oleObject62.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8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90.wmf"/><Relationship Id="rId18" Type="http://schemas.openxmlformats.org/officeDocument/2006/relationships/oleObject" Target="../embeddings/oleObject74.bin"/><Relationship Id="rId3" Type="http://schemas.openxmlformats.org/officeDocument/2006/relationships/image" Target="../media/image85.wmf"/><Relationship Id="rId7" Type="http://schemas.openxmlformats.org/officeDocument/2006/relationships/image" Target="../media/image87.wmf"/><Relationship Id="rId12" Type="http://schemas.openxmlformats.org/officeDocument/2006/relationships/oleObject" Target="../embeddings/oleObject71.bin"/><Relationship Id="rId17" Type="http://schemas.openxmlformats.org/officeDocument/2006/relationships/image" Target="../media/image92.wmf"/><Relationship Id="rId2" Type="http://schemas.openxmlformats.org/officeDocument/2006/relationships/oleObject" Target="../embeddings/oleObject66.bin"/><Relationship Id="rId16" Type="http://schemas.openxmlformats.org/officeDocument/2006/relationships/oleObject" Target="../embeddings/oleObject73.bin"/><Relationship Id="rId1" Type="http://schemas.openxmlformats.org/officeDocument/2006/relationships/slideLayout" Target="../slideLayouts/slideLayout73.xml"/><Relationship Id="rId6" Type="http://schemas.openxmlformats.org/officeDocument/2006/relationships/oleObject" Target="../embeddings/oleObject68.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70.bin"/><Relationship Id="rId19" Type="http://schemas.openxmlformats.org/officeDocument/2006/relationships/image" Target="../media/image93.wmf"/><Relationship Id="rId4" Type="http://schemas.openxmlformats.org/officeDocument/2006/relationships/oleObject" Target="../embeddings/oleObject67.bin"/><Relationship Id="rId9" Type="http://schemas.openxmlformats.org/officeDocument/2006/relationships/image" Target="../media/image88.wmf"/><Relationship Id="rId14" Type="http://schemas.openxmlformats.org/officeDocument/2006/relationships/oleObject" Target="../embeddings/oleObject7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6.wmf"/><Relationship Id="rId12" Type="http://schemas.openxmlformats.org/officeDocument/2006/relationships/oleObject" Target="../embeddings/oleObject80.bin"/><Relationship Id="rId2" Type="http://schemas.openxmlformats.org/officeDocument/2006/relationships/oleObject" Target="../embeddings/oleObject75.bin"/><Relationship Id="rId1" Type="http://schemas.openxmlformats.org/officeDocument/2006/relationships/slideLayout" Target="../slideLayouts/slideLayout73.xml"/><Relationship Id="rId6" Type="http://schemas.openxmlformats.org/officeDocument/2006/relationships/oleObject" Target="../embeddings/oleObject77.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97.wmf"/><Relationship Id="rId14" Type="http://schemas.openxmlformats.org/officeDocument/2006/relationships/oleObject" Target="../embeddings/oleObject81.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106.wmf"/><Relationship Id="rId3" Type="http://schemas.openxmlformats.org/officeDocument/2006/relationships/image" Target="../media/image101.emf"/><Relationship Id="rId7" Type="http://schemas.openxmlformats.org/officeDocument/2006/relationships/image" Target="../media/image103.wmf"/><Relationship Id="rId12" Type="http://schemas.openxmlformats.org/officeDocument/2006/relationships/oleObject" Target="../embeddings/oleObject87.bin"/><Relationship Id="rId17" Type="http://schemas.openxmlformats.org/officeDocument/2006/relationships/image" Target="../media/image108.wmf"/><Relationship Id="rId2" Type="http://schemas.openxmlformats.org/officeDocument/2006/relationships/oleObject" Target="../embeddings/oleObject82.bin"/><Relationship Id="rId16" Type="http://schemas.openxmlformats.org/officeDocument/2006/relationships/oleObject" Target="../embeddings/oleObject89.bin"/><Relationship Id="rId1" Type="http://schemas.openxmlformats.org/officeDocument/2006/relationships/slideLayout" Target="../slideLayouts/slideLayout68.xml"/><Relationship Id="rId6" Type="http://schemas.openxmlformats.org/officeDocument/2006/relationships/oleObject" Target="../embeddings/oleObject84.bin"/><Relationship Id="rId11" Type="http://schemas.openxmlformats.org/officeDocument/2006/relationships/image" Target="../media/image105.wmf"/><Relationship Id="rId5" Type="http://schemas.openxmlformats.org/officeDocument/2006/relationships/image" Target="../media/image102.emf"/><Relationship Id="rId15" Type="http://schemas.openxmlformats.org/officeDocument/2006/relationships/image" Target="../media/image107.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104.wmf"/><Relationship Id="rId14" Type="http://schemas.openxmlformats.org/officeDocument/2006/relationships/oleObject" Target="../embeddings/oleObject8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84.xml"/><Relationship Id="rId1" Type="http://schemas.openxmlformats.org/officeDocument/2006/relationships/tags" Target="../tags/tag4.xml"/><Relationship Id="rId6" Type="http://schemas.openxmlformats.org/officeDocument/2006/relationships/image" Target="../media/image110.emf"/><Relationship Id="rId5" Type="http://schemas.openxmlformats.org/officeDocument/2006/relationships/oleObject" Target="../embeddings/oleObject91.bin"/><Relationship Id="rId4" Type="http://schemas.openxmlformats.org/officeDocument/2006/relationships/image" Target="../media/image10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114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WordArt 2"/>
          <p:cNvSpPr>
            <a:spLocks noChangeArrowheads="1" noChangeShapeType="1" noTextEdit="1"/>
          </p:cNvSpPr>
          <p:nvPr/>
        </p:nvSpPr>
        <p:spPr bwMode="auto">
          <a:xfrm>
            <a:off x="1644309" y="116632"/>
            <a:ext cx="5599113" cy="2810073"/>
          </a:xfrm>
          <a:prstGeom prst="rect">
            <a:avLst/>
          </a:prstGeom>
        </p:spPr>
        <p:txBody>
          <a:bodyPr wrap="none" fromWordArt="1">
            <a:prstTxWarp prst="textCurveUp">
              <a:avLst>
                <a:gd name="adj" fmla="val 40356"/>
              </a:avLst>
            </a:prstTxWarp>
          </a:bodyPr>
          <a:lstStyle/>
          <a:p>
            <a:pPr algn="ctr"/>
            <a:r>
              <a:rPr kumimoji="1" lang="zh-CN" altLang="en-US" sz="5400" b="1" i="1" kern="10" dirty="0">
                <a:ln w="12700">
                  <a:solidFill>
                    <a:srgbClr val="E8F86E"/>
                  </a:solidFill>
                  <a:round/>
                </a:ln>
                <a:solidFill>
                  <a:srgbClr val="FF0000"/>
                </a:solidFill>
                <a:effectLst>
                  <a:outerShdw dist="45791" dir="2021404" algn="ctr" rotWithShape="0">
                    <a:srgbClr val="808080"/>
                  </a:outerShdw>
                </a:effectLst>
                <a:latin typeface="Times New Roman" panose="02020603050405020304" pitchFamily="18" charset="0"/>
                <a:ea typeface="楷体_GB2312"/>
              </a:rPr>
              <a:t>同学们好！</a:t>
            </a:r>
          </a:p>
        </p:txBody>
      </p:sp>
      <p:sp>
        <p:nvSpPr>
          <p:cNvPr id="7" name="Text Box 3"/>
          <p:cNvSpPr txBox="1">
            <a:spLocks noChangeArrowheads="1"/>
          </p:cNvSpPr>
          <p:nvPr/>
        </p:nvSpPr>
        <p:spPr bwMode="auto">
          <a:xfrm>
            <a:off x="2068741" y="5443988"/>
            <a:ext cx="4896544"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宣城校区基础部：王雅萍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8" name="Rectangle 10"/>
          <p:cNvSpPr>
            <a:spLocks noChangeArrowheads="1"/>
          </p:cNvSpPr>
          <p:nvPr/>
        </p:nvSpPr>
        <p:spPr bwMode="auto">
          <a:xfrm>
            <a:off x="200343" y="198120"/>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rPr>
              <a:t>二、参考系和坐标系</a:t>
            </a:r>
          </a:p>
        </p:txBody>
      </p:sp>
      <p:sp>
        <p:nvSpPr>
          <p:cNvPr id="22540" name="Text Box 12"/>
          <p:cNvSpPr txBox="1">
            <a:spLocks noChangeArrowheads="1"/>
          </p:cNvSpPr>
          <p:nvPr/>
        </p:nvSpPr>
        <p:spPr bwMode="auto">
          <a:xfrm>
            <a:off x="179070" y="836613"/>
            <a:ext cx="76993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rPr>
              <a:t>物质运动具有</a:t>
            </a:r>
            <a:r>
              <a:rPr kumimoji="1" lang="zh-CN" altLang="en-US" sz="2800" b="1">
                <a:solidFill>
                  <a:srgbClr val="FF0000"/>
                </a:solidFill>
                <a:latin typeface="Times New Roman" panose="02020603050405020304" pitchFamily="18" charset="0"/>
              </a:rPr>
              <a:t>绝对性，</a:t>
            </a:r>
            <a:r>
              <a:rPr kumimoji="1" lang="zh-CN" altLang="en-US" sz="2800" b="1" dirty="0">
                <a:solidFill>
                  <a:srgbClr val="000000"/>
                </a:solidFill>
                <a:latin typeface="Times New Roman" panose="02020603050405020304" pitchFamily="18" charset="0"/>
                <a:sym typeface="+mn-ea"/>
              </a:rPr>
              <a:t>运动关系具有</a:t>
            </a:r>
            <a:r>
              <a:rPr kumimoji="1" lang="zh-CN" altLang="en-US" sz="2800" b="1" dirty="0">
                <a:solidFill>
                  <a:srgbClr val="FF0000"/>
                </a:solidFill>
                <a:latin typeface="Times New Roman" panose="02020603050405020304" pitchFamily="18" charset="0"/>
                <a:sym typeface="+mn-ea"/>
              </a:rPr>
              <a:t>相对性</a:t>
            </a:r>
          </a:p>
        </p:txBody>
      </p:sp>
      <p:sp>
        <p:nvSpPr>
          <p:cNvPr id="22541" name="Rectangle 13"/>
          <p:cNvSpPr>
            <a:spLocks noChangeArrowheads="1"/>
          </p:cNvSpPr>
          <p:nvPr/>
        </p:nvSpPr>
        <p:spPr bwMode="auto">
          <a:xfrm>
            <a:off x="178753" y="1484313"/>
            <a:ext cx="83724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spcBef>
                <a:spcPct val="50000"/>
              </a:spcBef>
            </a:pPr>
            <a:r>
              <a:rPr kumimoji="1" lang="zh-CN" altLang="en-US" sz="2800" b="1" dirty="0">
                <a:solidFill>
                  <a:srgbClr val="FF0000"/>
                </a:solidFill>
                <a:latin typeface="楷体_GB2312" pitchFamily="49" charset="-122"/>
              </a:rPr>
              <a:t>参考系：</a:t>
            </a:r>
            <a:r>
              <a:rPr kumimoji="1" lang="zh-CN" altLang="en-US" sz="2800" b="1" dirty="0">
                <a:solidFill>
                  <a:srgbClr val="000000"/>
                </a:solidFill>
                <a:latin typeface="楷体_GB2312" pitchFamily="49" charset="-122"/>
              </a:rPr>
              <a:t>描述物体运动状态选择的参照物。</a:t>
            </a:r>
            <a:endParaRPr kumimoji="1" lang="zh-CN" altLang="en-US" sz="2800" b="1" dirty="0">
              <a:solidFill>
                <a:srgbClr val="000000"/>
              </a:solidFill>
              <a:latin typeface="Times New Roman" panose="02020603050405020304" pitchFamily="18" charset="0"/>
            </a:endParaRPr>
          </a:p>
        </p:txBody>
      </p:sp>
      <p:sp>
        <p:nvSpPr>
          <p:cNvPr id="74760" name="TextBox 3"/>
          <p:cNvSpPr txBox="1">
            <a:spLocks noChangeArrowheads="1"/>
          </p:cNvSpPr>
          <p:nvPr/>
        </p:nvSpPr>
        <p:spPr bwMode="auto">
          <a:xfrm>
            <a:off x="216535" y="2204720"/>
            <a:ext cx="87058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FF0000"/>
                </a:solidFill>
                <a:latin typeface="楷体_GB2312" pitchFamily="49" charset="-122"/>
              </a:rPr>
              <a:t>说明：</a:t>
            </a:r>
            <a:r>
              <a:rPr kumimoji="1" lang="zh-CN" altLang="en-US" sz="2400" b="1" dirty="0">
                <a:solidFill>
                  <a:srgbClr val="000000"/>
                </a:solidFill>
                <a:latin typeface="楷体_GB2312" pitchFamily="49" charset="-122"/>
              </a:rPr>
              <a:t>参考系的选择是任意的，主要根据问题的性质和研究方便而定。描述物体运动时，必须指明参考系。若不指明，则认为地面为参考系。选不同的参考系，运动的描述不同。</a:t>
            </a:r>
          </a:p>
        </p:txBody>
      </p:sp>
      <p:sp>
        <p:nvSpPr>
          <p:cNvPr id="75780" name="Rectangle 48"/>
          <p:cNvSpPr>
            <a:spLocks noChangeArrowheads="1"/>
          </p:cNvSpPr>
          <p:nvPr/>
        </p:nvSpPr>
        <p:spPr bwMode="auto">
          <a:xfrm>
            <a:off x="27940" y="3504565"/>
            <a:ext cx="9116060" cy="112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kumimoji="1" lang="en-US" altLang="zh-CN" sz="2800" dirty="0">
                <a:solidFill>
                  <a:schemeClr val="tx2"/>
                </a:solidFill>
              </a:rPr>
              <a:t>         </a:t>
            </a:r>
            <a:r>
              <a:rPr kumimoji="1" lang="zh-CN" altLang="en-US" sz="2800" b="1" dirty="0"/>
              <a:t>要定量描述物体的位置与运动情况，就要在参考系上固定一个</a:t>
            </a:r>
            <a:r>
              <a:rPr kumimoji="1" lang="zh-CN" altLang="en-US" sz="2800" b="1" dirty="0">
                <a:solidFill>
                  <a:srgbClr val="FF0000"/>
                </a:solidFill>
              </a:rPr>
              <a:t>坐标系（</a:t>
            </a:r>
            <a:r>
              <a:rPr kumimoji="1" lang="en-US" altLang="zh-CN" sz="2800" b="1" dirty="0"/>
              <a:t>coordinate system</a:t>
            </a:r>
            <a:r>
              <a:rPr kumimoji="1" lang="zh-CN" altLang="en-US" sz="2800" b="1" dirty="0"/>
              <a:t>）。</a:t>
            </a:r>
          </a:p>
        </p:txBody>
      </p:sp>
      <p:sp>
        <p:nvSpPr>
          <p:cNvPr id="75781" name="矩形 4"/>
          <p:cNvSpPr>
            <a:spLocks noChangeArrowheads="1"/>
          </p:cNvSpPr>
          <p:nvPr/>
        </p:nvSpPr>
        <p:spPr bwMode="auto">
          <a:xfrm>
            <a:off x="179070" y="5763895"/>
            <a:ext cx="893318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FF0000"/>
                </a:solidFill>
                <a:latin typeface="楷体_GB2312" pitchFamily="49" charset="-122"/>
              </a:rPr>
              <a:t>说明：</a:t>
            </a:r>
            <a:r>
              <a:rPr kumimoji="1" lang="zh-CN" altLang="en-US" sz="2400" b="1" dirty="0">
                <a:solidFill>
                  <a:srgbClr val="000000"/>
                </a:solidFill>
                <a:latin typeface="楷体_GB2312" pitchFamily="49" charset="-122"/>
              </a:rPr>
              <a:t>坐标系的选择是任意的，主要由研究问题的方便而定。坐标系的选择不同，描述物体运动的方程就不同。</a:t>
            </a:r>
          </a:p>
        </p:txBody>
      </p:sp>
      <p:grpSp>
        <p:nvGrpSpPr>
          <p:cNvPr id="10" name="组合 9"/>
          <p:cNvGrpSpPr/>
          <p:nvPr/>
        </p:nvGrpSpPr>
        <p:grpSpPr>
          <a:xfrm>
            <a:off x="107315" y="4629150"/>
            <a:ext cx="8229600" cy="1134745"/>
            <a:chOff x="23" y="2338"/>
            <a:chExt cx="12960" cy="1787"/>
          </a:xfrm>
        </p:grpSpPr>
        <p:sp>
          <p:nvSpPr>
            <p:cNvPr id="3" name="Rectangle 8"/>
            <p:cNvSpPr>
              <a:spLocks noChangeArrowheads="1"/>
            </p:cNvSpPr>
            <p:nvPr/>
          </p:nvSpPr>
          <p:spPr bwMode="auto">
            <a:xfrm>
              <a:off x="23" y="2338"/>
              <a:ext cx="12960" cy="1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spcBef>
                  <a:spcPct val="50000"/>
                </a:spcBef>
              </a:pPr>
              <a:r>
                <a:rPr kumimoji="1" lang="en-US" altLang="zh-CN" sz="2800" b="1" dirty="0"/>
                <a:t>          </a:t>
              </a:r>
              <a:r>
                <a:rPr kumimoji="1" lang="zh-CN" altLang="en-US" sz="2800" b="1" dirty="0"/>
                <a:t>常用的坐标系有</a:t>
              </a:r>
              <a:r>
                <a:rPr kumimoji="1" lang="zh-CN" altLang="en-US" sz="2800" b="1" dirty="0">
                  <a:solidFill>
                    <a:schemeClr val="tx1"/>
                  </a:solidFill>
                </a:rPr>
                <a:t>直角坐标系</a:t>
              </a:r>
              <a:r>
                <a:rPr kumimoji="1" lang="en-US" altLang="zh-CN" sz="2800" b="1" dirty="0"/>
                <a:t>(</a:t>
              </a:r>
              <a:r>
                <a:rPr kumimoji="1" lang="en-US" altLang="zh-CN" sz="2800" b="1" i="1" dirty="0"/>
                <a:t>x</a:t>
              </a:r>
              <a:r>
                <a:rPr kumimoji="1" lang="en-US" altLang="zh-CN" sz="2800" b="1" dirty="0"/>
                <a:t>, </a:t>
              </a:r>
              <a:r>
                <a:rPr kumimoji="1" lang="en-US" altLang="zh-CN" sz="2800" b="1" i="1" dirty="0"/>
                <a:t>y</a:t>
              </a:r>
              <a:r>
                <a:rPr kumimoji="1" lang="en-US" altLang="zh-CN" sz="2800" b="1" dirty="0"/>
                <a:t>, </a:t>
              </a:r>
              <a:r>
                <a:rPr kumimoji="1" lang="en-US" altLang="zh-CN" sz="2800" b="1" i="1" dirty="0"/>
                <a:t>z</a:t>
              </a:r>
              <a:r>
                <a:rPr kumimoji="1" lang="en-US" altLang="zh-CN" sz="2800" b="1" dirty="0"/>
                <a:t>)</a:t>
              </a:r>
              <a:r>
                <a:rPr kumimoji="1" lang="zh-CN" altLang="en-US" sz="2800" b="1" dirty="0"/>
                <a:t>、</a:t>
              </a:r>
              <a:r>
                <a:rPr kumimoji="1" lang="zh-CN" altLang="en-US" sz="2800" b="1" dirty="0">
                  <a:solidFill>
                    <a:schemeClr val="tx1"/>
                  </a:solidFill>
                </a:rPr>
                <a:t>自然坐标系</a:t>
              </a:r>
              <a:r>
                <a:rPr kumimoji="1" lang="zh-CN" altLang="en-US" sz="2800" b="1" dirty="0"/>
                <a:t>（    ，  ）。</a:t>
              </a:r>
            </a:p>
          </p:txBody>
        </p:sp>
        <p:graphicFrame>
          <p:nvGraphicFramePr>
            <p:cNvPr id="6" name="Object 20"/>
            <p:cNvGraphicFramePr>
              <a:graphicFrameLocks noChangeAspect="1"/>
            </p:cNvGraphicFramePr>
            <p:nvPr/>
          </p:nvGraphicFramePr>
          <p:xfrm>
            <a:off x="2210" y="2990"/>
            <a:ext cx="535" cy="1135"/>
          </p:xfrm>
          <a:graphic>
            <a:graphicData uri="http://schemas.openxmlformats.org/presentationml/2006/ole">
              <mc:AlternateContent xmlns:mc="http://schemas.openxmlformats.org/markup-compatibility/2006">
                <mc:Choice xmlns:v="urn:schemas-microsoft-com:vml" Requires="v">
                  <p:oleObj name="Equation" r:id="rId3" imgW="3352800" imgH="5486400" progId="Equation.DSMT4">
                    <p:embed/>
                  </p:oleObj>
                </mc:Choice>
                <mc:Fallback>
                  <p:oleObj name="Equation" r:id="rId3" imgW="3352800" imgH="5486400" progId="Equation.DSMT4">
                    <p:embed/>
                    <p:pic>
                      <p:nvPicPr>
                        <p:cNvPr id="0" name="图片 98307"/>
                        <p:cNvPicPr>
                          <a:picLocks noChangeAspect="1" noChangeArrowheads="1"/>
                        </p:cNvPicPr>
                        <p:nvPr/>
                      </p:nvPicPr>
                      <p:blipFill>
                        <a:blip r:embed="rId4"/>
                        <a:srcRect/>
                        <a:stretch>
                          <a:fillRect/>
                        </a:stretch>
                      </p:blipFill>
                      <p:spPr bwMode="auto">
                        <a:xfrm>
                          <a:off x="2210" y="2990"/>
                          <a:ext cx="535" cy="1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1"/>
            <p:cNvGraphicFramePr>
              <a:graphicFrameLocks noChangeAspect="1"/>
            </p:cNvGraphicFramePr>
            <p:nvPr/>
          </p:nvGraphicFramePr>
          <p:xfrm>
            <a:off x="1190" y="3019"/>
            <a:ext cx="595" cy="1068"/>
          </p:xfrm>
          <a:graphic>
            <a:graphicData uri="http://schemas.openxmlformats.org/presentationml/2006/ole">
              <mc:AlternateContent xmlns:mc="http://schemas.openxmlformats.org/markup-compatibility/2006">
                <mc:Choice xmlns:v="urn:schemas-microsoft-com:vml" Requires="v">
                  <p:oleObj name="Equation" r:id="rId5" imgW="3962400" imgH="5486400" progId="Equation.DSMT4">
                    <p:embed/>
                  </p:oleObj>
                </mc:Choice>
                <mc:Fallback>
                  <p:oleObj name="Equation" r:id="rId5" imgW="3962400" imgH="5486400" progId="Equation.DSMT4">
                    <p:embed/>
                    <p:pic>
                      <p:nvPicPr>
                        <p:cNvPr id="0" name="图片 98308"/>
                        <p:cNvPicPr>
                          <a:picLocks noChangeAspect="1" noChangeArrowheads="1"/>
                        </p:cNvPicPr>
                        <p:nvPr/>
                      </p:nvPicPr>
                      <p:blipFill>
                        <a:blip r:embed="rId6"/>
                        <a:srcRect/>
                        <a:stretch>
                          <a:fillRect/>
                        </a:stretch>
                      </p:blipFill>
                      <p:spPr bwMode="auto">
                        <a:xfrm>
                          <a:off x="1190" y="3019"/>
                          <a:ext cx="595" cy="1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8"/>
                                        </p:tgtEl>
                                        <p:attrNameLst>
                                          <p:attrName>style.visibility</p:attrName>
                                        </p:attrNameLst>
                                      </p:cBhvr>
                                      <p:to>
                                        <p:strVal val="visible"/>
                                      </p:to>
                                    </p:set>
                                    <p:animEffect transition="in" filter="wipe(left)">
                                      <p:cBhvr>
                                        <p:cTn id="7" dur="500"/>
                                        <p:tgtEl>
                                          <p:spTgt spid="22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0"/>
                                        </p:tgtEl>
                                        <p:attrNameLst>
                                          <p:attrName>style.visibility</p:attrName>
                                        </p:attrNameLst>
                                      </p:cBhvr>
                                      <p:to>
                                        <p:strVal val="visible"/>
                                      </p:to>
                                    </p:set>
                                    <p:animEffect transition="in" filter="wipe(left)">
                                      <p:cBhvr>
                                        <p:cTn id="12" dur="500"/>
                                        <p:tgtEl>
                                          <p:spTgt spid="22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wipe(left)">
                                      <p:cBhvr>
                                        <p:cTn id="17" dur="500"/>
                                        <p:tgtEl>
                                          <p:spTgt spid="225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60"/>
                                        </p:tgtEl>
                                        <p:attrNameLst>
                                          <p:attrName>style.visibility</p:attrName>
                                        </p:attrNameLst>
                                      </p:cBhvr>
                                      <p:to>
                                        <p:strVal val="visible"/>
                                      </p:to>
                                    </p:set>
                                    <p:animEffect transition="in" filter="wipe(left)">
                                      <p:cBhvr>
                                        <p:cTn id="22" dur="500"/>
                                        <p:tgtEl>
                                          <p:spTgt spid="747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80"/>
                                        </p:tgtEl>
                                        <p:attrNameLst>
                                          <p:attrName>style.visibility</p:attrName>
                                        </p:attrNameLst>
                                      </p:cBhvr>
                                      <p:to>
                                        <p:strVal val="visible"/>
                                      </p:to>
                                    </p:set>
                                    <p:animEffect transition="in" filter="wipe(left)">
                                      <p:cBhvr>
                                        <p:cTn id="27" dur="500"/>
                                        <p:tgtEl>
                                          <p:spTgt spid="757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81"/>
                                        </p:tgtEl>
                                        <p:attrNameLst>
                                          <p:attrName>style.visibility</p:attrName>
                                        </p:attrNameLst>
                                      </p:cBhvr>
                                      <p:to>
                                        <p:strVal val="visible"/>
                                      </p:to>
                                    </p:set>
                                    <p:animEffect transition="in" filter="wipe(left)">
                                      <p:cBhvr>
                                        <p:cTn id="37"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bldLvl="0" animBg="1"/>
      <p:bldP spid="22540" grpId="0" bldLvl="0" animBg="1" autoUpdateAnimBg="0"/>
      <p:bldP spid="22541" grpId="0" bldLvl="0" animBg="1"/>
      <p:bldP spid="74760" grpId="0"/>
      <p:bldP spid="75780" grpId="0" bldLvl="0" animBg="1"/>
      <p:bldP spid="757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Text Box 9"/>
          <p:cNvSpPr txBox="1">
            <a:spLocks noChangeArrowheads="1"/>
          </p:cNvSpPr>
          <p:nvPr/>
        </p:nvSpPr>
        <p:spPr bwMode="auto">
          <a:xfrm>
            <a:off x="142875" y="115888"/>
            <a:ext cx="370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rPr>
              <a:t>三、运动学方程</a:t>
            </a:r>
          </a:p>
        </p:txBody>
      </p:sp>
      <p:graphicFrame>
        <p:nvGraphicFramePr>
          <p:cNvPr id="26634" name="Object 10"/>
          <p:cNvGraphicFramePr>
            <a:graphicFrameLocks noChangeAspect="1"/>
          </p:cNvGraphicFramePr>
          <p:nvPr/>
        </p:nvGraphicFramePr>
        <p:xfrm>
          <a:off x="755650" y="2852738"/>
          <a:ext cx="1384300" cy="469900"/>
        </p:xfrm>
        <a:graphic>
          <a:graphicData uri="http://schemas.openxmlformats.org/presentationml/2006/ole">
            <mc:AlternateContent xmlns:mc="http://schemas.openxmlformats.org/markup-compatibility/2006">
              <mc:Choice xmlns:v="urn:schemas-microsoft-com:vml" Requires="v">
                <p:oleObj name="Equation" r:id="rId3" imgW="1828800" imgH="609600" progId="Equation.3">
                  <p:embed/>
                </p:oleObj>
              </mc:Choice>
              <mc:Fallback>
                <p:oleObj name="Equation" r:id="rId3" imgW="1828800" imgH="609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852738"/>
                        <a:ext cx="1384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1"/>
          <p:cNvGraphicFramePr>
            <a:graphicFrameLocks noChangeAspect="1"/>
          </p:cNvGraphicFramePr>
          <p:nvPr/>
        </p:nvGraphicFramePr>
        <p:xfrm>
          <a:off x="2771775" y="2852738"/>
          <a:ext cx="1435100" cy="469900"/>
        </p:xfrm>
        <a:graphic>
          <a:graphicData uri="http://schemas.openxmlformats.org/presentationml/2006/ole">
            <mc:AlternateContent xmlns:mc="http://schemas.openxmlformats.org/markup-compatibility/2006">
              <mc:Choice xmlns:v="urn:schemas-microsoft-com:vml" Requires="v">
                <p:oleObj name="Equation" r:id="rId5" imgW="1905000" imgH="609600" progId="Equation.3">
                  <p:embed/>
                </p:oleObj>
              </mc:Choice>
              <mc:Fallback>
                <p:oleObj name="Equation" r:id="rId5" imgW="1905000" imgH="609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852738"/>
                        <a:ext cx="1435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2"/>
          <p:cNvGraphicFramePr>
            <a:graphicFrameLocks noChangeAspect="1"/>
          </p:cNvGraphicFramePr>
          <p:nvPr/>
        </p:nvGraphicFramePr>
        <p:xfrm>
          <a:off x="5013325" y="2852738"/>
          <a:ext cx="1358900" cy="469900"/>
        </p:xfrm>
        <a:graphic>
          <a:graphicData uri="http://schemas.openxmlformats.org/presentationml/2006/ole">
            <mc:AlternateContent xmlns:mc="http://schemas.openxmlformats.org/markup-compatibility/2006">
              <mc:Choice xmlns:v="urn:schemas-microsoft-com:vml" Requires="v">
                <p:oleObj name="Equation" r:id="rId7" imgW="1803400" imgH="609600" progId="Equation.3">
                  <p:embed/>
                </p:oleObj>
              </mc:Choice>
              <mc:Fallback>
                <p:oleObj name="Equation" r:id="rId7" imgW="1803400" imgH="609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3325" y="2852738"/>
                        <a:ext cx="1358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Text Box 13"/>
          <p:cNvSpPr txBox="1">
            <a:spLocks noChangeArrowheads="1"/>
          </p:cNvSpPr>
          <p:nvPr/>
        </p:nvSpPr>
        <p:spPr bwMode="auto">
          <a:xfrm>
            <a:off x="234950" y="638175"/>
            <a:ext cx="84963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spcBef>
                <a:spcPct val="50000"/>
              </a:spcBef>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在一定的坐标系中，质点的位置随时间按一定规律变化，位置用坐标表示为时间的函数，叫做</a:t>
            </a:r>
            <a:r>
              <a:rPr kumimoji="1" lang="zh-CN" altLang="en-US" sz="2800" b="1" dirty="0">
                <a:solidFill>
                  <a:srgbClr val="FF0000"/>
                </a:solidFill>
                <a:latin typeface="Times New Roman" panose="02020603050405020304" pitchFamily="18" charset="0"/>
              </a:rPr>
              <a:t>运动学方程（</a:t>
            </a:r>
            <a:r>
              <a:rPr kumimoji="1" lang="en-US" altLang="zh-CN" sz="2800" b="1" dirty="0">
                <a:solidFill>
                  <a:srgbClr val="FF0000"/>
                </a:solidFill>
                <a:latin typeface="Times New Roman" panose="02020603050405020304" pitchFamily="18" charset="0"/>
              </a:rPr>
              <a:t>kinematical equation</a:t>
            </a:r>
            <a:r>
              <a:rPr kumimoji="1" lang="zh-CN" altLang="en-US" sz="2800" b="1" dirty="0">
                <a:solidFill>
                  <a:srgbClr val="FF0000"/>
                </a:solidFill>
                <a:latin typeface="Times New Roman" panose="02020603050405020304" pitchFamily="18" charset="0"/>
              </a:rPr>
              <a:t>）。</a:t>
            </a:r>
          </a:p>
        </p:txBody>
      </p:sp>
      <p:sp>
        <p:nvSpPr>
          <p:cNvPr id="26638" name="Text Box 14"/>
          <p:cNvSpPr txBox="1">
            <a:spLocks noChangeArrowheads="1"/>
          </p:cNvSpPr>
          <p:nvPr/>
        </p:nvSpPr>
        <p:spPr bwMode="auto">
          <a:xfrm>
            <a:off x="827088" y="2262188"/>
            <a:ext cx="5132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rPr>
              <a:t>直角坐标系中表示为 </a:t>
            </a:r>
          </a:p>
        </p:txBody>
      </p:sp>
      <p:sp>
        <p:nvSpPr>
          <p:cNvPr id="26639" name="Text Box 15"/>
          <p:cNvSpPr txBox="1">
            <a:spLocks noChangeArrowheads="1"/>
          </p:cNvSpPr>
          <p:nvPr/>
        </p:nvSpPr>
        <p:spPr bwMode="auto">
          <a:xfrm>
            <a:off x="323850" y="4975696"/>
            <a:ext cx="81359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将运动方程中的时间消去，得到质点运动的轨迹方程。</a:t>
            </a:r>
          </a:p>
        </p:txBody>
      </p:sp>
      <p:sp>
        <p:nvSpPr>
          <p:cNvPr id="26640" name="Rectangle 16"/>
          <p:cNvSpPr>
            <a:spLocks noChangeArrowheads="1"/>
          </p:cNvSpPr>
          <p:nvPr/>
        </p:nvSpPr>
        <p:spPr bwMode="auto">
          <a:xfrm>
            <a:off x="1855788" y="5502175"/>
            <a:ext cx="6337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000000"/>
                </a:solidFill>
                <a:latin typeface="Times New Roman" panose="02020603050405020304" pitchFamily="18" charset="0"/>
              </a:rPr>
              <a:t>例如，</a:t>
            </a:r>
            <a:r>
              <a:rPr kumimoji="1" lang="zh-CN" altLang="en-US" sz="2800" b="1" dirty="0">
                <a:solidFill>
                  <a:srgbClr val="000000"/>
                </a:solidFill>
                <a:latin typeface="Times New Roman" panose="02020603050405020304" pitchFamily="18" charset="0"/>
              </a:rPr>
              <a:t>平面运动的轨迹方程可</a:t>
            </a:r>
            <a:r>
              <a:rPr lang="zh-CN" altLang="en-US" sz="2800" b="1" dirty="0">
                <a:solidFill>
                  <a:srgbClr val="000000"/>
                </a:solidFill>
                <a:latin typeface="Times New Roman" panose="02020603050405020304" pitchFamily="18" charset="0"/>
              </a:rPr>
              <a:t>表示为 </a:t>
            </a:r>
          </a:p>
        </p:txBody>
      </p:sp>
      <p:graphicFrame>
        <p:nvGraphicFramePr>
          <p:cNvPr id="26641" name="Object 17"/>
          <p:cNvGraphicFramePr>
            <a:graphicFrameLocks noChangeAspect="1"/>
          </p:cNvGraphicFramePr>
          <p:nvPr/>
        </p:nvGraphicFramePr>
        <p:xfrm>
          <a:off x="2916238" y="6092825"/>
          <a:ext cx="1655762" cy="569913"/>
        </p:xfrm>
        <a:graphic>
          <a:graphicData uri="http://schemas.openxmlformats.org/presentationml/2006/ole">
            <mc:AlternateContent xmlns:mc="http://schemas.openxmlformats.org/markup-compatibility/2006">
              <mc:Choice xmlns:v="urn:schemas-microsoft-com:vml" Requires="v">
                <p:oleObj name="Equation" r:id="rId9" imgW="736600" imgH="203200" progId="Equation.3">
                  <p:embed/>
                </p:oleObj>
              </mc:Choice>
              <mc:Fallback>
                <p:oleObj name="Equation" r:id="rId9" imgW="736600" imgH="2032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6092825"/>
                        <a:ext cx="1655762" cy="569913"/>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39" name="Object 18"/>
          <p:cNvGraphicFramePr>
            <a:graphicFrameLocks noChangeAspect="1"/>
          </p:cNvGraphicFramePr>
          <p:nvPr/>
        </p:nvGraphicFramePr>
        <p:xfrm>
          <a:off x="1835150" y="3567113"/>
          <a:ext cx="1854200" cy="520700"/>
        </p:xfrm>
        <a:graphic>
          <a:graphicData uri="http://schemas.openxmlformats.org/presentationml/2006/ole">
            <mc:AlternateContent xmlns:mc="http://schemas.openxmlformats.org/markup-compatibility/2006">
              <mc:Choice xmlns:v="urn:schemas-microsoft-com:vml" Requires="v">
                <p:oleObj name="Equation" r:id="rId11" imgW="1854200" imgH="520700" progId="Equation.3">
                  <p:embed/>
                </p:oleObj>
              </mc:Choice>
              <mc:Fallback>
                <p:oleObj name="Equation" r:id="rId11" imgW="1854200" imgH="5207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3567113"/>
                        <a:ext cx="1854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9"/>
          <p:cNvGraphicFramePr>
            <a:graphicFrameLocks noChangeAspect="1"/>
          </p:cNvGraphicFramePr>
          <p:nvPr/>
        </p:nvGraphicFramePr>
        <p:xfrm>
          <a:off x="1835150" y="3997325"/>
          <a:ext cx="3251200" cy="1016000"/>
        </p:xfrm>
        <a:graphic>
          <a:graphicData uri="http://schemas.openxmlformats.org/presentationml/2006/ole">
            <mc:AlternateContent xmlns:mc="http://schemas.openxmlformats.org/markup-compatibility/2006">
              <mc:Choice xmlns:v="urn:schemas-microsoft-com:vml" Requires="v">
                <p:oleObj name="Equation" r:id="rId13" imgW="3251200" imgH="1016000" progId="Equation.3">
                  <p:embed/>
                </p:oleObj>
              </mc:Choice>
              <mc:Fallback>
                <p:oleObj name="Equation" r:id="rId13" imgW="3251200" imgH="10160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3997325"/>
                        <a:ext cx="32512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20"/>
          <p:cNvSpPr txBox="1">
            <a:spLocks noChangeArrowheads="1"/>
          </p:cNvSpPr>
          <p:nvPr/>
        </p:nvSpPr>
        <p:spPr bwMode="auto">
          <a:xfrm>
            <a:off x="239713" y="3602038"/>
            <a:ext cx="1655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rPr>
              <a:t>例如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wipe(left)">
                                      <p:cBhvr>
                                        <p:cTn id="7" dur="500"/>
                                        <p:tgtEl>
                                          <p:spTgt spid="266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7"/>
                                        </p:tgtEl>
                                        <p:attrNameLst>
                                          <p:attrName>style.visibility</p:attrName>
                                        </p:attrNameLst>
                                      </p:cBhvr>
                                      <p:to>
                                        <p:strVal val="visible"/>
                                      </p:to>
                                    </p:set>
                                    <p:animEffect transition="in" filter="wipe(left)">
                                      <p:cBhvr>
                                        <p:cTn id="12" dur="500"/>
                                        <p:tgtEl>
                                          <p:spTgt spid="266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8"/>
                                        </p:tgtEl>
                                        <p:attrNameLst>
                                          <p:attrName>style.visibility</p:attrName>
                                        </p:attrNameLst>
                                      </p:cBhvr>
                                      <p:to>
                                        <p:strVal val="visible"/>
                                      </p:to>
                                    </p:set>
                                    <p:animEffect transition="in" filter="wipe(left)">
                                      <p:cBhvr>
                                        <p:cTn id="17" dur="500"/>
                                        <p:tgtEl>
                                          <p:spTgt spid="266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34"/>
                                        </p:tgtEl>
                                        <p:attrNameLst>
                                          <p:attrName>style.visibility</p:attrName>
                                        </p:attrNameLst>
                                      </p:cBhvr>
                                      <p:to>
                                        <p:strVal val="visible"/>
                                      </p:to>
                                    </p:set>
                                    <p:animEffect transition="in" filter="wipe(left)">
                                      <p:cBhvr>
                                        <p:cTn id="22" dur="500"/>
                                        <p:tgtEl>
                                          <p:spTgt spid="26634"/>
                                        </p:tgtEl>
                                      </p:cBhvr>
                                    </p:animEffect>
                                  </p:childTnLst>
                                </p:cTn>
                              </p:par>
                              <p:par>
                                <p:cTn id="23" presetID="22" presetClass="entr" presetSubtype="8" fill="hold" nodeType="withEffect">
                                  <p:stCondLst>
                                    <p:cond delay="0"/>
                                  </p:stCondLst>
                                  <p:childTnLst>
                                    <p:set>
                                      <p:cBhvr>
                                        <p:cTn id="24" dur="1" fill="hold">
                                          <p:stCondLst>
                                            <p:cond delay="0"/>
                                          </p:stCondLst>
                                        </p:cTn>
                                        <p:tgtEl>
                                          <p:spTgt spid="26635"/>
                                        </p:tgtEl>
                                        <p:attrNameLst>
                                          <p:attrName>style.visibility</p:attrName>
                                        </p:attrNameLst>
                                      </p:cBhvr>
                                      <p:to>
                                        <p:strVal val="visible"/>
                                      </p:to>
                                    </p:set>
                                    <p:animEffect transition="in" filter="wipe(left)">
                                      <p:cBhvr>
                                        <p:cTn id="25" dur="500"/>
                                        <p:tgtEl>
                                          <p:spTgt spid="26635"/>
                                        </p:tgtEl>
                                      </p:cBhvr>
                                    </p:animEffect>
                                  </p:childTnLst>
                                </p:cTn>
                              </p:par>
                              <p:par>
                                <p:cTn id="26" presetID="22" presetClass="entr" presetSubtype="8" fill="hold" nodeType="withEffect">
                                  <p:stCondLst>
                                    <p:cond delay="0"/>
                                  </p:stCondLst>
                                  <p:childTnLst>
                                    <p:set>
                                      <p:cBhvr>
                                        <p:cTn id="27" dur="1" fill="hold">
                                          <p:stCondLst>
                                            <p:cond delay="0"/>
                                          </p:stCondLst>
                                        </p:cTn>
                                        <p:tgtEl>
                                          <p:spTgt spid="26636"/>
                                        </p:tgtEl>
                                        <p:attrNameLst>
                                          <p:attrName>style.visibility</p:attrName>
                                        </p:attrNameLst>
                                      </p:cBhvr>
                                      <p:to>
                                        <p:strVal val="visible"/>
                                      </p:to>
                                    </p:set>
                                    <p:animEffect transition="in" filter="wipe(left)">
                                      <p:cBhvr>
                                        <p:cTn id="28" dur="500"/>
                                        <p:tgtEl>
                                          <p:spTgt spid="266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left)">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6639"/>
                                        </p:tgtEl>
                                        <p:attrNameLst>
                                          <p:attrName>style.visibility</p:attrName>
                                        </p:attrNameLst>
                                      </p:cBhvr>
                                      <p:to>
                                        <p:strVal val="visible"/>
                                      </p:to>
                                    </p:set>
                                    <p:animEffect transition="in" filter="wipe(left)">
                                      <p:cBhvr>
                                        <p:cTn id="48" dur="500"/>
                                        <p:tgtEl>
                                          <p:spTgt spid="266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6640"/>
                                        </p:tgtEl>
                                        <p:attrNameLst>
                                          <p:attrName>style.visibility</p:attrName>
                                        </p:attrNameLst>
                                      </p:cBhvr>
                                      <p:to>
                                        <p:strVal val="visible"/>
                                      </p:to>
                                    </p:set>
                                    <p:animEffect transition="in" filter="wipe(left)">
                                      <p:cBhvr>
                                        <p:cTn id="53" dur="500"/>
                                        <p:tgtEl>
                                          <p:spTgt spid="26640"/>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nodeType="clickEffect">
                                  <p:stCondLst>
                                    <p:cond delay="0"/>
                                  </p:stCondLst>
                                  <p:childTnLst>
                                    <p:set>
                                      <p:cBhvr>
                                        <p:cTn id="57" dur="1" fill="hold">
                                          <p:stCondLst>
                                            <p:cond delay="0"/>
                                          </p:stCondLst>
                                        </p:cTn>
                                        <p:tgtEl>
                                          <p:spTgt spid="26641"/>
                                        </p:tgtEl>
                                        <p:attrNameLst>
                                          <p:attrName>style.visibility</p:attrName>
                                        </p:attrNameLst>
                                      </p:cBhvr>
                                      <p:to>
                                        <p:strVal val="visible"/>
                                      </p:to>
                                    </p:set>
                                    <p:animEffect transition="in" filter="strips(upRight)">
                                      <p:cBhvr>
                                        <p:cTn id="58" dur="500"/>
                                        <p:tgtEl>
                                          <p:spTgt spid="26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p:bldP spid="26637" grpId="0"/>
      <p:bldP spid="26638" grpId="0"/>
      <p:bldP spid="26639" grpId="0"/>
      <p:bldP spid="266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179388" y="173038"/>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rPr>
              <a:t>四、位矢</a:t>
            </a:r>
          </a:p>
        </p:txBody>
      </p:sp>
      <p:sp>
        <p:nvSpPr>
          <p:cNvPr id="27652" name="Text Box 4"/>
          <p:cNvSpPr txBox="1">
            <a:spLocks noChangeArrowheads="1"/>
          </p:cNvSpPr>
          <p:nvPr/>
        </p:nvSpPr>
        <p:spPr bwMode="auto">
          <a:xfrm>
            <a:off x="344488" y="692150"/>
            <a:ext cx="849788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pPr>
            <a:r>
              <a:rPr kumimoji="1" lang="zh-CN" altLang="en-US" sz="2800" b="1" dirty="0">
                <a:solidFill>
                  <a:srgbClr val="000000"/>
                </a:solidFill>
                <a:latin typeface="Times New Roman" panose="02020603050405020304" pitchFamily="18" charset="0"/>
              </a:rPr>
              <a:t>从坐标原点指向质点所在位置的有向线段，叫做</a:t>
            </a:r>
            <a:r>
              <a:rPr kumimoji="1" lang="zh-CN" altLang="en-US" sz="2800" b="1" dirty="0">
                <a:solidFill>
                  <a:srgbClr val="FF0000"/>
                </a:solidFill>
                <a:latin typeface="Times New Roman" panose="02020603050405020304" pitchFamily="18" charset="0"/>
              </a:rPr>
              <a:t>位置矢量，简称位矢。</a:t>
            </a:r>
          </a:p>
        </p:txBody>
      </p:sp>
      <p:graphicFrame>
        <p:nvGraphicFramePr>
          <p:cNvPr id="27653" name="Object 5"/>
          <p:cNvGraphicFramePr>
            <a:graphicFrameLocks noChangeAspect="1"/>
          </p:cNvGraphicFramePr>
          <p:nvPr/>
        </p:nvGraphicFramePr>
        <p:xfrm>
          <a:off x="2360613" y="3068638"/>
          <a:ext cx="3724275" cy="792162"/>
        </p:xfrm>
        <a:graphic>
          <a:graphicData uri="http://schemas.openxmlformats.org/presentationml/2006/ole">
            <mc:AlternateContent xmlns:mc="http://schemas.openxmlformats.org/markup-compatibility/2006">
              <mc:Choice xmlns:v="urn:schemas-microsoft-com:vml" Requires="v">
                <p:oleObj name="公式" r:id="rId3" imgW="1371600" imgH="292100" progId="Equation.3">
                  <p:embed/>
                </p:oleObj>
              </mc:Choice>
              <mc:Fallback>
                <p:oleObj name="公式" r:id="rId3" imgW="1371600" imgH="292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3" y="3068638"/>
                        <a:ext cx="372427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9" name="Text Box 11"/>
          <p:cNvSpPr txBox="1">
            <a:spLocks noChangeArrowheads="1"/>
          </p:cNvSpPr>
          <p:nvPr/>
        </p:nvSpPr>
        <p:spPr bwMode="auto">
          <a:xfrm>
            <a:off x="223838" y="1808163"/>
            <a:ext cx="46815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rPr>
              <a:t>直角坐标系中表示为</a:t>
            </a:r>
            <a:r>
              <a:rPr kumimoji="1" lang="zh-CN" altLang="en-US" sz="2800">
                <a:solidFill>
                  <a:srgbClr val="000000"/>
                </a:solidFill>
                <a:latin typeface="Times New Roman" panose="02020603050405020304" pitchFamily="18" charset="0"/>
              </a:rPr>
              <a:t> </a:t>
            </a:r>
          </a:p>
        </p:txBody>
      </p:sp>
      <p:sp>
        <p:nvSpPr>
          <p:cNvPr id="27682" name="Rectangle 34"/>
          <p:cNvSpPr>
            <a:spLocks noChangeArrowheads="1"/>
          </p:cNvSpPr>
          <p:nvPr/>
        </p:nvSpPr>
        <p:spPr bwMode="auto">
          <a:xfrm>
            <a:off x="0" y="3205163"/>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rPr>
              <a:t>位矢的大小为 </a:t>
            </a:r>
          </a:p>
        </p:txBody>
      </p:sp>
      <p:pic>
        <p:nvPicPr>
          <p:cNvPr id="27687" name="Picture 39" descr="图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1150938"/>
            <a:ext cx="27828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3" name="TextBox 1"/>
          <p:cNvSpPr txBox="1">
            <a:spLocks noChangeArrowheads="1"/>
          </p:cNvSpPr>
          <p:nvPr/>
        </p:nvSpPr>
        <p:spPr bwMode="auto">
          <a:xfrm>
            <a:off x="179388" y="5068888"/>
            <a:ext cx="86629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FF0000"/>
                </a:solidFill>
                <a:latin typeface="Times New Roman" panose="02020603050405020304" pitchFamily="18" charset="0"/>
              </a:rPr>
              <a:t>注意：</a:t>
            </a:r>
            <a:r>
              <a:rPr kumimoji="1" lang="zh-CN" altLang="en-US" sz="2800" b="1" dirty="0">
                <a:solidFill>
                  <a:srgbClr val="000000"/>
                </a:solidFill>
                <a:latin typeface="Times New Roman" panose="02020603050405020304" pitchFamily="18" charset="0"/>
              </a:rPr>
              <a:t>位置矢量是矢量，既有大小又有方向单位；        位置矢量具有瞬时性，称瞬时量；位置矢量具有相对性，随位置的不同而不同；单位：米（</a:t>
            </a:r>
            <a:r>
              <a:rPr kumimoji="1" lang="en-US" altLang="zh-CN" sz="2800" b="1" dirty="0">
                <a:solidFill>
                  <a:srgbClr val="000000"/>
                </a:solidFill>
                <a:latin typeface="Times New Roman" panose="02020603050405020304" pitchFamily="18" charset="0"/>
              </a:rPr>
              <a:t>m</a:t>
            </a:r>
            <a:r>
              <a:rPr kumimoji="1" lang="zh-CN" altLang="en-US" sz="2800" b="1" dirty="0">
                <a:solidFill>
                  <a:srgbClr val="000000"/>
                </a:solidFill>
                <a:latin typeface="Times New Roman" panose="02020603050405020304" pitchFamily="18" charset="0"/>
              </a:rPr>
              <a:t>）</a:t>
            </a:r>
            <a:endParaRPr kumimoji="1" lang="en-US" altLang="zh-CN" sz="2800" b="1" dirty="0">
              <a:solidFill>
                <a:srgbClr val="000000"/>
              </a:solidFill>
              <a:latin typeface="Times New Roman" panose="02020603050405020304" pitchFamily="18" charset="0"/>
            </a:endParaRPr>
          </a:p>
        </p:txBody>
      </p:sp>
      <p:sp>
        <p:nvSpPr>
          <p:cNvPr id="12" name="Text Box 35"/>
          <p:cNvSpPr txBox="1">
            <a:spLocks noChangeArrowheads="1"/>
          </p:cNvSpPr>
          <p:nvPr/>
        </p:nvSpPr>
        <p:spPr bwMode="auto">
          <a:xfrm>
            <a:off x="-1588" y="4319588"/>
            <a:ext cx="3529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00"/>
                </a:solidFill>
                <a:latin typeface="Times New Roman" panose="02020603050405020304" pitchFamily="18" charset="0"/>
              </a:rPr>
              <a:t>位矢的方向余弦：</a:t>
            </a:r>
          </a:p>
        </p:txBody>
      </p:sp>
      <p:graphicFrame>
        <p:nvGraphicFramePr>
          <p:cNvPr id="13" name="Object 36"/>
          <p:cNvGraphicFramePr>
            <a:graphicFrameLocks noChangeAspect="1"/>
          </p:cNvGraphicFramePr>
          <p:nvPr/>
        </p:nvGraphicFramePr>
        <p:xfrm>
          <a:off x="2843213" y="4076700"/>
          <a:ext cx="5184775" cy="915988"/>
        </p:xfrm>
        <a:graphic>
          <a:graphicData uri="http://schemas.openxmlformats.org/presentationml/2006/ole">
            <mc:AlternateContent xmlns:mc="http://schemas.openxmlformats.org/markup-compatibility/2006">
              <mc:Choice xmlns:v="urn:schemas-microsoft-com:vml" Requires="v">
                <p:oleObj name="Equation" r:id="rId6" imgW="2070100" imgH="393700" progId="Equation.3">
                  <p:embed/>
                </p:oleObj>
              </mc:Choice>
              <mc:Fallback>
                <p:oleObj name="Equation" r:id="rId6" imgW="2070100" imgH="3937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4076700"/>
                        <a:ext cx="51847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149350" y="2428875"/>
          <a:ext cx="2774950" cy="639763"/>
        </p:xfrm>
        <a:graphic>
          <a:graphicData uri="http://schemas.openxmlformats.org/presentationml/2006/ole">
            <mc:AlternateContent xmlns:mc="http://schemas.openxmlformats.org/markup-compatibility/2006">
              <mc:Choice xmlns:v="urn:schemas-microsoft-com:vml" Requires="v">
                <p:oleObj name="公式" r:id="rId8" imgW="1498600" imgH="317500" progId="Equation.3">
                  <p:embed/>
                </p:oleObj>
              </mc:Choice>
              <mc:Fallback>
                <p:oleObj name="公式" r:id="rId8" imgW="1498600" imgH="3175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2428875"/>
                        <a:ext cx="277495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wipe(left)">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87"/>
                                        </p:tgtEl>
                                        <p:attrNameLst>
                                          <p:attrName>style.visibility</p:attrName>
                                        </p:attrNameLst>
                                      </p:cBhvr>
                                      <p:to>
                                        <p:strVal val="visible"/>
                                      </p:to>
                                    </p:set>
                                    <p:animEffect transition="in" filter="wipe(left)">
                                      <p:cBhvr>
                                        <p:cTn id="12" dur="500"/>
                                        <p:tgtEl>
                                          <p:spTgt spid="276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9"/>
                                        </p:tgtEl>
                                        <p:attrNameLst>
                                          <p:attrName>style.visibility</p:attrName>
                                        </p:attrNameLst>
                                      </p:cBhvr>
                                      <p:to>
                                        <p:strVal val="visible"/>
                                      </p:to>
                                    </p:set>
                                    <p:animEffect transition="in" filter="wipe(left)">
                                      <p:cBhvr>
                                        <p:cTn id="22" dur="500"/>
                                        <p:tgtEl>
                                          <p:spTgt spid="2765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82"/>
                                        </p:tgtEl>
                                        <p:attrNameLst>
                                          <p:attrName>style.visibility</p:attrName>
                                        </p:attrNameLst>
                                      </p:cBhvr>
                                      <p:to>
                                        <p:strVal val="visible"/>
                                      </p:to>
                                    </p:set>
                                    <p:animEffect transition="in" filter="wipe(left)">
                                      <p:cBhvr>
                                        <p:cTn id="32" dur="500"/>
                                        <p:tgtEl>
                                          <p:spTgt spid="276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653"/>
                                        </p:tgtEl>
                                        <p:attrNameLst>
                                          <p:attrName>style.visibility</p:attrName>
                                        </p:attrNameLst>
                                      </p:cBhvr>
                                      <p:to>
                                        <p:strVal val="visible"/>
                                      </p:to>
                                    </p:set>
                                    <p:animEffect transition="in" filter="wipe(left)">
                                      <p:cBhvr>
                                        <p:cTn id="37" dur="500"/>
                                        <p:tgtEl>
                                          <p:spTgt spid="276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833"/>
                                        </p:tgtEl>
                                        <p:attrNameLst>
                                          <p:attrName>style.visibility</p:attrName>
                                        </p:attrNameLst>
                                      </p:cBhvr>
                                      <p:to>
                                        <p:strVal val="visible"/>
                                      </p:to>
                                    </p:set>
                                    <p:animEffect transition="in" filter="wipe(left)">
                                      <p:cBhvr>
                                        <p:cTn id="52"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p:bldP spid="27659" grpId="0"/>
      <p:bldP spid="27682" grpId="0"/>
      <p:bldP spid="77833" grpId="0"/>
      <p:bldP spid="1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3" descr="图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313" y="1365250"/>
            <a:ext cx="33115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Text Box 3"/>
          <p:cNvSpPr txBox="1">
            <a:spLocks noChangeArrowheads="1"/>
          </p:cNvSpPr>
          <p:nvPr/>
        </p:nvSpPr>
        <p:spPr bwMode="auto">
          <a:xfrm>
            <a:off x="152400" y="115888"/>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rPr>
              <a:t>五、位移</a:t>
            </a:r>
          </a:p>
        </p:txBody>
      </p:sp>
      <p:sp>
        <p:nvSpPr>
          <p:cNvPr id="28681" name="Text Box 9"/>
          <p:cNvSpPr txBox="1">
            <a:spLocks noChangeArrowheads="1"/>
          </p:cNvSpPr>
          <p:nvPr/>
        </p:nvSpPr>
        <p:spPr bwMode="auto">
          <a:xfrm>
            <a:off x="152400" y="836613"/>
            <a:ext cx="86423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pPr>
            <a:r>
              <a:rPr kumimoji="1" lang="zh-CN" altLang="en-US" sz="2800" b="1" dirty="0">
                <a:solidFill>
                  <a:srgbClr val="000000"/>
                </a:solidFill>
                <a:latin typeface="Times New Roman" panose="02020603050405020304" pitchFamily="18" charset="0"/>
                <a:sym typeface="Symbol" panose="05050102010706020507" pitchFamily="18" charset="2"/>
              </a:rPr>
              <a:t>把由始点到终点的有向线段定义为质点的</a:t>
            </a:r>
            <a:r>
              <a:rPr kumimoji="1" lang="zh-CN" altLang="en-US" sz="2800" b="1" dirty="0">
                <a:solidFill>
                  <a:srgbClr val="FF0000"/>
                </a:solidFill>
                <a:latin typeface="Times New Roman" panose="02020603050405020304" pitchFamily="18" charset="0"/>
                <a:sym typeface="Symbol" panose="05050102010706020507" pitchFamily="18" charset="2"/>
              </a:rPr>
              <a:t>位移。</a:t>
            </a:r>
            <a:r>
              <a:rPr kumimoji="1" lang="zh-CN" altLang="en-US" sz="2800" b="1" dirty="0">
                <a:solidFill>
                  <a:srgbClr val="000000"/>
                </a:solidFill>
                <a:latin typeface="Times New Roman" panose="02020603050405020304" pitchFamily="18" charset="0"/>
                <a:sym typeface="Symbol" panose="05050102010706020507" pitchFamily="18" charset="2"/>
              </a:rPr>
              <a:t>它是描述质点</a:t>
            </a:r>
            <a:r>
              <a:rPr kumimoji="1" lang="zh-CN" altLang="en-US" sz="2800" b="1" dirty="0">
                <a:solidFill>
                  <a:srgbClr val="FF0000"/>
                </a:solidFill>
                <a:latin typeface="Times New Roman" panose="02020603050405020304" pitchFamily="18" charset="0"/>
                <a:sym typeface="Symbol" panose="05050102010706020507" pitchFamily="18" charset="2"/>
              </a:rPr>
              <a:t>位置变化</a:t>
            </a:r>
            <a:r>
              <a:rPr kumimoji="1" lang="zh-CN" altLang="en-US" sz="2800" b="1" dirty="0">
                <a:solidFill>
                  <a:srgbClr val="000000"/>
                </a:solidFill>
                <a:latin typeface="Times New Roman" panose="02020603050405020304" pitchFamily="18" charset="0"/>
                <a:sym typeface="Symbol" panose="05050102010706020507" pitchFamily="18" charset="2"/>
              </a:rPr>
              <a:t>的物理量。</a:t>
            </a:r>
            <a:endParaRPr kumimoji="1" lang="zh-CN" altLang="en-US" sz="2800" b="1" dirty="0">
              <a:solidFill>
                <a:srgbClr val="000000"/>
              </a:solidFill>
              <a:latin typeface="Times New Roman" panose="02020603050405020304" pitchFamily="18" charset="0"/>
            </a:endParaRPr>
          </a:p>
        </p:txBody>
      </p:sp>
      <p:graphicFrame>
        <p:nvGraphicFramePr>
          <p:cNvPr id="28682" name="Object 10"/>
          <p:cNvGraphicFramePr>
            <a:graphicFrameLocks noChangeAspect="1"/>
          </p:cNvGraphicFramePr>
          <p:nvPr/>
        </p:nvGraphicFramePr>
        <p:xfrm>
          <a:off x="649288" y="2205038"/>
          <a:ext cx="2803525" cy="647700"/>
        </p:xfrm>
        <a:graphic>
          <a:graphicData uri="http://schemas.openxmlformats.org/presentationml/2006/ole">
            <mc:AlternateContent xmlns:mc="http://schemas.openxmlformats.org/markup-compatibility/2006">
              <mc:Choice xmlns:v="urn:schemas-microsoft-com:vml" Requires="v">
                <p:oleObj name="公式" r:id="rId4" imgW="1663700" imgH="381000" progId="Equation.3">
                  <p:embed/>
                </p:oleObj>
              </mc:Choice>
              <mc:Fallback>
                <p:oleObj name="公式" r:id="rId4" imgW="1663700" imgH="3810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88" y="2205038"/>
                        <a:ext cx="2803525" cy="6477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28700" name="Text Box 28"/>
          <p:cNvSpPr txBox="1">
            <a:spLocks noChangeArrowheads="1"/>
          </p:cNvSpPr>
          <p:nvPr/>
        </p:nvSpPr>
        <p:spPr bwMode="auto">
          <a:xfrm>
            <a:off x="401638" y="292258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宋体" panose="02010600030101010101" pitchFamily="2" charset="-122"/>
              </a:rPr>
              <a:t>在直角坐标系中：</a:t>
            </a:r>
            <a:endParaRPr kumimoji="1" lang="zh-CN" altLang="en-US" sz="2400" b="1">
              <a:solidFill>
                <a:srgbClr val="000000"/>
              </a:solidFill>
              <a:latin typeface="宋体" panose="02010600030101010101" pitchFamily="2" charset="-122"/>
            </a:endParaRPr>
          </a:p>
        </p:txBody>
      </p:sp>
      <p:graphicFrame>
        <p:nvGraphicFramePr>
          <p:cNvPr id="28701" name="Object 29"/>
          <p:cNvGraphicFramePr>
            <a:graphicFrameLocks noChangeAspect="1"/>
          </p:cNvGraphicFramePr>
          <p:nvPr/>
        </p:nvGraphicFramePr>
        <p:xfrm>
          <a:off x="684213" y="4292600"/>
          <a:ext cx="2592387" cy="544513"/>
        </p:xfrm>
        <a:graphic>
          <a:graphicData uri="http://schemas.openxmlformats.org/presentationml/2006/ole">
            <mc:AlternateContent xmlns:mc="http://schemas.openxmlformats.org/markup-compatibility/2006">
              <mc:Choice xmlns:v="urn:schemas-microsoft-com:vml" Requires="v">
                <p:oleObj name="公式" r:id="rId6" imgW="1333500" imgH="279400" progId="Equation.3">
                  <p:embed/>
                </p:oleObj>
              </mc:Choice>
              <mc:Fallback>
                <p:oleObj name="公式" r:id="rId6" imgW="1333500" imgH="279400"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292600"/>
                        <a:ext cx="2592387" cy="544513"/>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28702" name="Object 30"/>
          <p:cNvGraphicFramePr>
            <a:graphicFrameLocks noChangeAspect="1"/>
          </p:cNvGraphicFramePr>
          <p:nvPr/>
        </p:nvGraphicFramePr>
        <p:xfrm>
          <a:off x="4781550" y="4638675"/>
          <a:ext cx="3779838" cy="731838"/>
        </p:xfrm>
        <a:graphic>
          <a:graphicData uri="http://schemas.openxmlformats.org/presentationml/2006/ole">
            <mc:AlternateContent xmlns:mc="http://schemas.openxmlformats.org/markup-compatibility/2006">
              <mc:Choice xmlns:v="urn:schemas-microsoft-com:vml" Requires="v">
                <p:oleObj name="公式" r:id="rId8" imgW="1497965" imgH="292100" progId="Equation.3">
                  <p:embed/>
                </p:oleObj>
              </mc:Choice>
              <mc:Fallback>
                <p:oleObj name="公式" r:id="rId8" imgW="1497965" imgH="29210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1550" y="4638675"/>
                        <a:ext cx="3779838" cy="73183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28712" name="Object 40"/>
          <p:cNvGraphicFramePr>
            <a:graphicFrameLocks noChangeAspect="1"/>
          </p:cNvGraphicFramePr>
          <p:nvPr/>
        </p:nvGraphicFramePr>
        <p:xfrm>
          <a:off x="152400" y="3573463"/>
          <a:ext cx="5678488" cy="550862"/>
        </p:xfrm>
        <a:graphic>
          <a:graphicData uri="http://schemas.openxmlformats.org/presentationml/2006/ole">
            <mc:AlternateContent xmlns:mc="http://schemas.openxmlformats.org/markup-compatibility/2006">
              <mc:Choice xmlns:v="urn:schemas-microsoft-com:vml" Requires="v">
                <p:oleObj name="公式" r:id="rId10" imgW="2908300" imgH="279400" progId="Equation.3">
                  <p:embed/>
                </p:oleObj>
              </mc:Choice>
              <mc:Fallback>
                <p:oleObj name="公式" r:id="rId10" imgW="2908300" imgH="279400" progId="Equation.3">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3573463"/>
                        <a:ext cx="5678488" cy="55086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78858" name="矩形 7"/>
          <p:cNvSpPr>
            <a:spLocks noChangeArrowheads="1"/>
          </p:cNvSpPr>
          <p:nvPr/>
        </p:nvSpPr>
        <p:spPr bwMode="auto">
          <a:xfrm>
            <a:off x="152400" y="5197475"/>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dirty="0">
                <a:latin typeface="Times New Roman" panose="02020603050405020304" pitchFamily="18" charset="0"/>
                <a:ea typeface="楷体_GB2312" pitchFamily="49" charset="-122"/>
              </a:rPr>
              <a:t>1. </a:t>
            </a:r>
            <a:r>
              <a:rPr kumimoji="1" lang="zh-CN" altLang="en-US" sz="2000" b="1" dirty="0">
                <a:solidFill>
                  <a:srgbClr val="800000"/>
                </a:solidFill>
                <a:latin typeface="Times New Roman" panose="02020603050405020304" pitchFamily="18" charset="0"/>
                <a:ea typeface="楷体_GB2312" pitchFamily="49" charset="-122"/>
              </a:rPr>
              <a:t>位移</a:t>
            </a:r>
            <a:r>
              <a:rPr kumimoji="1" lang="en-US" altLang="zh-CN" sz="2000" b="1" dirty="0">
                <a:solidFill>
                  <a:srgbClr val="800000"/>
                </a:solidFill>
                <a:latin typeface="Times New Roman" panose="02020603050405020304" pitchFamily="18" charset="0"/>
                <a:ea typeface="楷体_GB2312" pitchFamily="49" charset="-122"/>
              </a:rPr>
              <a:t>:  </a:t>
            </a:r>
            <a:r>
              <a:rPr kumimoji="1" lang="zh-CN" altLang="en-US" sz="2000" b="1" dirty="0">
                <a:latin typeface="Times New Roman" panose="02020603050405020304" pitchFamily="18" charset="0"/>
                <a:ea typeface="楷体_GB2312" pitchFamily="49" charset="-122"/>
              </a:rPr>
              <a:t>矢量性</a:t>
            </a:r>
            <a:r>
              <a:rPr kumimoji="1" lang="en-US" altLang="zh-CN" sz="2000" b="1" dirty="0">
                <a:latin typeface="Times New Roman" panose="02020603050405020304" pitchFamily="18" charset="0"/>
                <a:ea typeface="楷体_GB2312" pitchFamily="49" charset="-122"/>
              </a:rPr>
              <a:t>:  </a:t>
            </a:r>
            <a:r>
              <a:rPr kumimoji="1" lang="zh-CN" altLang="en-US" sz="2000" b="1" dirty="0">
                <a:latin typeface="Times New Roman" panose="02020603050405020304" pitchFamily="18" charset="0"/>
                <a:ea typeface="楷体_GB2312" pitchFamily="49" charset="-122"/>
              </a:rPr>
              <a:t>大小</a:t>
            </a:r>
            <a:r>
              <a:rPr kumimoji="1" lang="en-US" altLang="zh-CN" sz="2000" b="1" dirty="0">
                <a:latin typeface="Times New Roman" panose="02020603050405020304" pitchFamily="18" charset="0"/>
                <a:ea typeface="楷体_GB2312" pitchFamily="49" charset="-122"/>
              </a:rPr>
              <a:t>,</a:t>
            </a:r>
            <a:r>
              <a:rPr kumimoji="1" lang="zh-CN" altLang="en-US" sz="2000" b="1" dirty="0">
                <a:latin typeface="Times New Roman" panose="02020603050405020304" pitchFamily="18" charset="0"/>
                <a:ea typeface="楷体_GB2312" pitchFamily="49" charset="-122"/>
              </a:rPr>
              <a:t>方向</a:t>
            </a:r>
            <a:r>
              <a:rPr kumimoji="1" lang="en-US" altLang="zh-CN" sz="2000" b="1" dirty="0">
                <a:latin typeface="Times New Roman" panose="02020603050405020304" pitchFamily="18" charset="0"/>
                <a:ea typeface="楷体_GB2312" pitchFamily="49" charset="-122"/>
              </a:rPr>
              <a:t>.</a:t>
            </a:r>
          </a:p>
          <a:p>
            <a:r>
              <a:rPr kumimoji="1" lang="zh-CN" altLang="en-US" sz="2000" b="1" dirty="0">
                <a:latin typeface="Times New Roman" panose="02020603050405020304" pitchFamily="18" charset="0"/>
                <a:ea typeface="楷体_GB2312" pitchFamily="49" charset="-122"/>
              </a:rPr>
              <a:t>    </a:t>
            </a:r>
            <a:r>
              <a:rPr kumimoji="1" lang="zh-CN" altLang="en-US" sz="2000" b="1" dirty="0">
                <a:solidFill>
                  <a:srgbClr val="800000"/>
                </a:solidFill>
                <a:latin typeface="Times New Roman" panose="02020603050405020304" pitchFamily="18" charset="0"/>
                <a:ea typeface="楷体_GB2312" pitchFamily="49" charset="-122"/>
              </a:rPr>
              <a:t>位移</a:t>
            </a:r>
            <a:r>
              <a:rPr kumimoji="1" lang="en-US" altLang="zh-CN" sz="2000" b="1" dirty="0">
                <a:solidFill>
                  <a:srgbClr val="800000"/>
                </a:solidFill>
                <a:latin typeface="Times New Roman" panose="02020603050405020304" pitchFamily="18" charset="0"/>
                <a:ea typeface="楷体_GB2312" pitchFamily="49" charset="-122"/>
              </a:rPr>
              <a:t>:  </a:t>
            </a:r>
            <a:r>
              <a:rPr kumimoji="1" lang="zh-CN" altLang="en-US" sz="2000" b="1" dirty="0">
                <a:latin typeface="Times New Roman" panose="02020603050405020304" pitchFamily="18" charset="0"/>
                <a:ea typeface="楷体_GB2312" pitchFamily="49" charset="-122"/>
              </a:rPr>
              <a:t>状态量</a:t>
            </a:r>
            <a:r>
              <a:rPr kumimoji="1" lang="en-US" altLang="zh-CN" sz="2000" b="1" dirty="0">
                <a:latin typeface="Times New Roman" panose="02020603050405020304" pitchFamily="18" charset="0"/>
                <a:ea typeface="楷体_GB2312" pitchFamily="49" charset="-122"/>
              </a:rPr>
              <a:t>,</a:t>
            </a:r>
            <a:r>
              <a:rPr kumimoji="1" lang="zh-CN" altLang="en-US" sz="2000" b="1" dirty="0">
                <a:latin typeface="Times New Roman" panose="02020603050405020304" pitchFamily="18" charset="0"/>
                <a:ea typeface="楷体_GB2312" pitchFamily="49" charset="-122"/>
              </a:rPr>
              <a:t>取决于始末位置</a:t>
            </a:r>
            <a:endParaRPr kumimoji="1" lang="en-US" altLang="zh-CN" sz="2000" b="1" dirty="0">
              <a:latin typeface="Times New Roman" panose="02020603050405020304" pitchFamily="18" charset="0"/>
              <a:ea typeface="楷体_GB2312" pitchFamily="49" charset="-122"/>
            </a:endParaRPr>
          </a:p>
        </p:txBody>
      </p:sp>
      <p:sp>
        <p:nvSpPr>
          <p:cNvPr id="78859" name="矩形 9"/>
          <p:cNvSpPr>
            <a:spLocks noChangeArrowheads="1"/>
          </p:cNvSpPr>
          <p:nvPr/>
        </p:nvSpPr>
        <p:spPr bwMode="auto">
          <a:xfrm>
            <a:off x="152400" y="6021388"/>
            <a:ext cx="629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2000" b="1" dirty="0">
                <a:latin typeface="Times New Roman" panose="02020603050405020304" pitchFamily="18" charset="0"/>
                <a:ea typeface="楷体_GB2312" pitchFamily="49" charset="-122"/>
              </a:rPr>
              <a:t>2.  </a:t>
            </a:r>
            <a:r>
              <a:rPr kumimoji="1" lang="zh-CN" altLang="en-US" sz="2000" b="1" dirty="0">
                <a:latin typeface="Times New Roman" panose="02020603050405020304" pitchFamily="18" charset="0"/>
                <a:ea typeface="楷体_GB2312" pitchFamily="49" charset="-122"/>
              </a:rPr>
              <a:t>位移与路程是不同的概念：</a:t>
            </a:r>
            <a:r>
              <a:rPr kumimoji="1" lang="zh-CN" altLang="en-US" sz="2000" b="1" dirty="0">
                <a:solidFill>
                  <a:srgbClr val="800000"/>
                </a:solidFill>
                <a:latin typeface="Times New Roman" panose="02020603050405020304" pitchFamily="18" charset="0"/>
                <a:ea typeface="楷体_GB2312" pitchFamily="49" charset="-122"/>
              </a:rPr>
              <a:t>路程</a:t>
            </a:r>
            <a:r>
              <a:rPr kumimoji="1" lang="zh-CN" altLang="en-US" sz="2000" b="1" dirty="0">
                <a:latin typeface="Times New Roman" panose="02020603050405020304" pitchFamily="18" charset="0"/>
                <a:ea typeface="楷体_GB2312" pitchFamily="49" charset="-122"/>
              </a:rPr>
              <a:t>是过程量，是标量，指运动轨迹的长度</a:t>
            </a:r>
            <a:r>
              <a:rPr kumimoji="1" lang="el-GR" altLang="zh-CN" sz="2000" b="1" dirty="0">
                <a:latin typeface="Times New Roman" panose="02020603050405020304" pitchFamily="18" charset="0"/>
                <a:ea typeface="楷体_GB2312" pitchFamily="49" charset="-122"/>
              </a:rPr>
              <a:t>Δ</a:t>
            </a:r>
            <a:r>
              <a:rPr kumimoji="1" lang="en-US" altLang="zh-CN" sz="2000" b="1" dirty="0">
                <a:latin typeface="Times New Roman" panose="02020603050405020304" pitchFamily="18" charset="0"/>
                <a:ea typeface="楷体_GB2312" pitchFamily="49" charset="-122"/>
              </a:rPr>
              <a:t>S</a:t>
            </a:r>
            <a:r>
              <a:rPr kumimoji="1" lang="zh-CN" altLang="en-US" sz="2000" b="1" dirty="0">
                <a:latin typeface="Times New Roman" panose="02020603050405020304" pitchFamily="18" charset="0"/>
                <a:ea typeface="楷体_GB2312" pitchFamily="49" charset="-122"/>
              </a:rPr>
              <a:t>。</a:t>
            </a:r>
            <a:endParaRPr kumimoji="1" lang="en-US" altLang="zh-CN" sz="2000" b="1" dirty="0">
              <a:latin typeface="Times New Roman" panose="02020603050405020304" pitchFamily="18" charset="0"/>
              <a:ea typeface="楷体_GB2312" pitchFamily="49" charset="-122"/>
            </a:endParaRPr>
          </a:p>
        </p:txBody>
      </p:sp>
      <p:sp>
        <p:nvSpPr>
          <p:cNvPr id="3" name="弧形 2"/>
          <p:cNvSpPr/>
          <p:nvPr/>
        </p:nvSpPr>
        <p:spPr bwMode="auto">
          <a:xfrm>
            <a:off x="6444208" y="2130500"/>
            <a:ext cx="1157110" cy="1010468"/>
          </a:xfrm>
          <a:prstGeom prst="arc">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左大括号 3"/>
          <p:cNvSpPr/>
          <p:nvPr/>
        </p:nvSpPr>
        <p:spPr bwMode="auto">
          <a:xfrm rot="13854851">
            <a:off x="8091151" y="1677823"/>
            <a:ext cx="174341" cy="1270105"/>
          </a:xfrm>
          <a:prstGeom prst="leftBrace">
            <a:avLst>
              <a:gd name="adj1" fmla="val 8333"/>
              <a:gd name="adj2" fmla="val 47699"/>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TextBox 4"/>
              <p:cNvSpPr txBox="1"/>
              <p:nvPr/>
            </p:nvSpPr>
            <p:spPr>
              <a:xfrm rot="19043069">
                <a:off x="8178322" y="2429819"/>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FF0000"/>
                          </a:solidFill>
                          <a:latin typeface="Cambria Math" panose="02040503050406030204"/>
                        </a:rPr>
                        <m:t>∆</m:t>
                      </m:r>
                      <m:r>
                        <a:rPr lang="en-US" altLang="zh-CN" b="0" i="1" smtClean="0">
                          <a:solidFill>
                            <a:srgbClr val="FF0000"/>
                          </a:solidFill>
                          <a:latin typeface="Cambria Math" panose="02040503050406030204"/>
                        </a:rPr>
                        <m:t>𝑟</m:t>
                      </m:r>
                    </m:oMath>
                  </m:oMathPara>
                </a14:m>
                <a:endParaRPr lang="zh-CN" altLang="en-US"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rot="19043069">
                <a:off x="8178322" y="2429819"/>
                <a:ext cx="489493" cy="369332"/>
              </a:xfrm>
              <a:prstGeom prst="rect">
                <a:avLst/>
              </a:prstGeom>
              <a:blipFill rotWithShape="1">
                <a:blip r:embed="rId12"/>
                <a:stretch>
                  <a:fillRect l="-12356" t="-31719" r="-12311" b="-3161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wipe(left)">
                                      <p:cBhvr>
                                        <p:cTn id="12" dur="500"/>
                                        <p:tgtEl>
                                          <p:spTgt spid="286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82"/>
                                        </p:tgtEl>
                                        <p:attrNameLst>
                                          <p:attrName>style.visibility</p:attrName>
                                        </p:attrNameLst>
                                      </p:cBhvr>
                                      <p:to>
                                        <p:strVal val="visible"/>
                                      </p:to>
                                    </p:set>
                                    <p:animEffect transition="in" filter="wipe(left)">
                                      <p:cBhvr>
                                        <p:cTn id="17" dur="500"/>
                                        <p:tgtEl>
                                          <p:spTgt spid="286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00"/>
                                        </p:tgtEl>
                                        <p:attrNameLst>
                                          <p:attrName>style.visibility</p:attrName>
                                        </p:attrNameLst>
                                      </p:cBhvr>
                                      <p:to>
                                        <p:strVal val="visible"/>
                                      </p:to>
                                    </p:set>
                                    <p:animEffect transition="in" filter="wipe(left)">
                                      <p:cBhvr>
                                        <p:cTn id="22" dur="500"/>
                                        <p:tgtEl>
                                          <p:spTgt spid="287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712"/>
                                        </p:tgtEl>
                                        <p:attrNameLst>
                                          <p:attrName>style.visibility</p:attrName>
                                        </p:attrNameLst>
                                      </p:cBhvr>
                                      <p:to>
                                        <p:strVal val="visible"/>
                                      </p:to>
                                    </p:set>
                                    <p:animEffect transition="in" filter="wipe(left)">
                                      <p:cBhvr>
                                        <p:cTn id="27" dur="500"/>
                                        <p:tgtEl>
                                          <p:spTgt spid="287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701"/>
                                        </p:tgtEl>
                                        <p:attrNameLst>
                                          <p:attrName>style.visibility</p:attrName>
                                        </p:attrNameLst>
                                      </p:cBhvr>
                                      <p:to>
                                        <p:strVal val="visible"/>
                                      </p:to>
                                    </p:set>
                                    <p:animEffect transition="in" filter="wipe(left)">
                                      <p:cBhvr>
                                        <p:cTn id="32" dur="500"/>
                                        <p:tgtEl>
                                          <p:spTgt spid="287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702"/>
                                        </p:tgtEl>
                                        <p:attrNameLst>
                                          <p:attrName>style.visibility</p:attrName>
                                        </p:attrNameLst>
                                      </p:cBhvr>
                                      <p:to>
                                        <p:strVal val="visible"/>
                                      </p:to>
                                    </p:set>
                                    <p:animEffect transition="in" filter="wipe(left)">
                                      <p:cBhvr>
                                        <p:cTn id="37" dur="500"/>
                                        <p:tgtEl>
                                          <p:spTgt spid="2870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8858"/>
                                        </p:tgtEl>
                                        <p:attrNameLst>
                                          <p:attrName>style.visibility</p:attrName>
                                        </p:attrNameLst>
                                      </p:cBhvr>
                                      <p:to>
                                        <p:strVal val="visible"/>
                                      </p:to>
                                    </p:set>
                                    <p:animEffect transition="in" filter="wipe(left)">
                                      <p:cBhvr>
                                        <p:cTn id="42" dur="500"/>
                                        <p:tgtEl>
                                          <p:spTgt spid="788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8859"/>
                                        </p:tgtEl>
                                        <p:attrNameLst>
                                          <p:attrName>style.visibility</p:attrName>
                                        </p:attrNameLst>
                                      </p:cBhvr>
                                      <p:to>
                                        <p:strVal val="visible"/>
                                      </p:to>
                                    </p:set>
                                    <p:animEffect transition="in" filter="wipe(left)">
                                      <p:cBhvr>
                                        <p:cTn id="47" dur="500"/>
                                        <p:tgtEl>
                                          <p:spTgt spid="788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bldLvl="0" animBg="1" autoUpdateAnimBg="0"/>
      <p:bldP spid="28700" grpId="0" autoUpdateAnimBg="0"/>
      <p:bldP spid="78858" grpId="0"/>
      <p:bldP spid="78859" grpId="0"/>
      <p:bldP spid="3" grpId="0" animBg="1"/>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180975" y="188913"/>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rPr>
              <a:t>六、速度</a:t>
            </a:r>
            <a:endParaRPr kumimoji="1" lang="zh-CN" altLang="en-US" sz="2800">
              <a:solidFill>
                <a:srgbClr val="000000"/>
              </a:solidFill>
              <a:latin typeface="Times New Roman" panose="02020603050405020304" pitchFamily="18" charset="0"/>
            </a:endParaRPr>
          </a:p>
        </p:txBody>
      </p:sp>
      <p:sp>
        <p:nvSpPr>
          <p:cNvPr id="30724" name="Text Box 4"/>
          <p:cNvSpPr txBox="1">
            <a:spLocks noChangeArrowheads="1"/>
          </p:cNvSpPr>
          <p:nvPr/>
        </p:nvSpPr>
        <p:spPr bwMode="auto">
          <a:xfrm>
            <a:off x="380329" y="836712"/>
            <a:ext cx="77768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800" b="1" dirty="0"/>
              <a:t>速度是描述质点运动位置和方向</a:t>
            </a:r>
            <a:r>
              <a:rPr lang="zh-CN" altLang="en-US" sz="2800" b="1" dirty="0"/>
              <a:t>随时间</a:t>
            </a:r>
            <a:r>
              <a:rPr lang="zh-CN" altLang="zh-CN" sz="2800" b="1" dirty="0"/>
              <a:t>变化</a:t>
            </a:r>
            <a:r>
              <a:rPr lang="zh-CN" altLang="en-US" sz="2800" b="1" dirty="0"/>
              <a:t>快慢</a:t>
            </a:r>
            <a:r>
              <a:rPr lang="zh-CN" altLang="zh-CN" sz="2800" b="1" dirty="0"/>
              <a:t>程度的物理量。</a:t>
            </a:r>
            <a:endParaRPr lang="zh-CN" altLang="zh-CN" sz="2800" dirty="0"/>
          </a:p>
        </p:txBody>
      </p:sp>
      <p:sp>
        <p:nvSpPr>
          <p:cNvPr id="30730" name="Text Box 10"/>
          <p:cNvSpPr txBox="1">
            <a:spLocks noChangeArrowheads="1"/>
          </p:cNvSpPr>
          <p:nvPr/>
        </p:nvSpPr>
        <p:spPr bwMode="auto">
          <a:xfrm>
            <a:off x="488880" y="1946448"/>
            <a:ext cx="5545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FF"/>
                </a:solidFill>
                <a:latin typeface="Times New Roman" panose="02020603050405020304" pitchFamily="18" charset="0"/>
              </a:rPr>
              <a:t>平均速度（</a:t>
            </a:r>
            <a:r>
              <a:rPr kumimoji="1" lang="en-US" altLang="zh-CN" sz="2800" b="1" dirty="0">
                <a:solidFill>
                  <a:srgbClr val="0000FF"/>
                </a:solidFill>
                <a:latin typeface="Times New Roman" panose="02020603050405020304" pitchFamily="18" charset="0"/>
              </a:rPr>
              <a:t>average velocity</a:t>
            </a:r>
            <a:r>
              <a:rPr kumimoji="1" lang="zh-CN" altLang="en-US" sz="2800" b="1" dirty="0">
                <a:solidFill>
                  <a:srgbClr val="0000FF"/>
                </a:solidFill>
                <a:latin typeface="Times New Roman" panose="02020603050405020304" pitchFamily="18" charset="0"/>
              </a:rPr>
              <a:t>）：</a:t>
            </a:r>
            <a:endParaRPr kumimoji="1" lang="zh-CN" altLang="en-US" sz="2400" dirty="0">
              <a:solidFill>
                <a:srgbClr val="0000FF"/>
              </a:solidFill>
              <a:latin typeface="Times New Roman" panose="02020603050405020304" pitchFamily="18" charset="0"/>
            </a:endParaRPr>
          </a:p>
        </p:txBody>
      </p:sp>
      <p:sp>
        <p:nvSpPr>
          <p:cNvPr id="30732" name="Text Box 12"/>
          <p:cNvSpPr txBox="1">
            <a:spLocks noChangeArrowheads="1"/>
          </p:cNvSpPr>
          <p:nvPr/>
        </p:nvSpPr>
        <p:spPr bwMode="auto">
          <a:xfrm>
            <a:off x="755576" y="5085184"/>
            <a:ext cx="5011747" cy="11255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buFontTx/>
              <a:buBlip>
                <a:blip r:embed="rId2"/>
              </a:buBlip>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平均速度是矢量，其方向与位移的方向相同。</a:t>
            </a:r>
          </a:p>
        </p:txBody>
      </p:sp>
      <p:pic>
        <p:nvPicPr>
          <p:cNvPr id="79878" name="Picture 34" descr="图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945308"/>
            <a:ext cx="3527425"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476375" y="2564904"/>
          <a:ext cx="2341563" cy="1274201"/>
        </p:xfrm>
        <a:graphic>
          <a:graphicData uri="http://schemas.openxmlformats.org/presentationml/2006/ole">
            <mc:AlternateContent xmlns:mc="http://schemas.openxmlformats.org/markup-compatibility/2006">
              <mc:Choice xmlns:v="urn:schemas-microsoft-com:vml" Requires="v">
                <p:oleObj name="Equation" r:id="rId4" imgW="12496800" imgH="10363200" progId="Equation.DSMT4">
                  <p:embed/>
                </p:oleObj>
              </mc:Choice>
              <mc:Fallback>
                <p:oleObj name="Equation" r:id="rId4" imgW="12496800" imgH="10363200" progId="Equation.DSMT4">
                  <p:embed/>
                  <p:pic>
                    <p:nvPicPr>
                      <p:cNvPr id="0" name="Object 4"/>
                      <p:cNvPicPr>
                        <a:picLocks noChangeAspect="1" noChangeArrowheads="1"/>
                      </p:cNvPicPr>
                      <p:nvPr/>
                    </p:nvPicPr>
                    <p:blipFill>
                      <a:blip r:embed="rId5"/>
                      <a:srcRect/>
                      <a:stretch>
                        <a:fillRect/>
                      </a:stretch>
                    </p:blipFill>
                    <p:spPr bwMode="auto">
                      <a:xfrm>
                        <a:off x="1476375" y="2564904"/>
                        <a:ext cx="2341563" cy="1274201"/>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nvGraphicFramePr>
        <p:xfrm>
          <a:off x="971600" y="3952999"/>
          <a:ext cx="3140075" cy="1132185"/>
        </p:xfrm>
        <a:graphic>
          <a:graphicData uri="http://schemas.openxmlformats.org/presentationml/2006/ole">
            <mc:AlternateContent xmlns:mc="http://schemas.openxmlformats.org/markup-compatibility/2006">
              <mc:Choice xmlns:v="urn:schemas-microsoft-com:vml" Requires="v">
                <p:oleObj name="Equation" r:id="rId6" imgW="16764000" imgH="10363200" progId="Equation.DSMT4">
                  <p:embed/>
                </p:oleObj>
              </mc:Choice>
              <mc:Fallback>
                <p:oleObj name="Equation" r:id="rId6" imgW="16764000" imgH="10363200" progId="Equation.DSMT4">
                  <p:embed/>
                  <p:pic>
                    <p:nvPicPr>
                      <p:cNvPr id="0" name="对象 1"/>
                      <p:cNvPicPr>
                        <a:picLocks noChangeAspect="1" noChangeArrowheads="1"/>
                      </p:cNvPicPr>
                      <p:nvPr/>
                    </p:nvPicPr>
                    <p:blipFill>
                      <a:blip r:embed="rId7"/>
                      <a:srcRect/>
                      <a:stretch>
                        <a:fillRect/>
                      </a:stretch>
                    </p:blipFill>
                    <p:spPr bwMode="auto">
                      <a:xfrm>
                        <a:off x="971600" y="3952999"/>
                        <a:ext cx="3140075" cy="113218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left)">
                                      <p:cBhvr>
                                        <p:cTn id="12" dur="500"/>
                                        <p:tgtEl>
                                          <p:spTgt spid="307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9878"/>
                                        </p:tgtEl>
                                        <p:attrNameLst>
                                          <p:attrName>style.visibility</p:attrName>
                                        </p:attrNameLst>
                                      </p:cBhvr>
                                      <p:to>
                                        <p:strVal val="visible"/>
                                      </p:to>
                                    </p:set>
                                    <p:animEffect transition="in" filter="wipe(down)">
                                      <p:cBhvr>
                                        <p:cTn id="17" dur="500"/>
                                        <p:tgtEl>
                                          <p:spTgt spid="798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30"/>
                                        </p:tgtEl>
                                        <p:attrNameLst>
                                          <p:attrName>style.visibility</p:attrName>
                                        </p:attrNameLst>
                                      </p:cBhvr>
                                      <p:to>
                                        <p:strVal val="visible"/>
                                      </p:to>
                                    </p:set>
                                    <p:animEffect transition="in" filter="wipe(left)">
                                      <p:cBhvr>
                                        <p:cTn id="22" dur="500"/>
                                        <p:tgtEl>
                                          <p:spTgt spid="307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32"/>
                                        </p:tgtEl>
                                        <p:attrNameLst>
                                          <p:attrName>style.visibility</p:attrName>
                                        </p:attrNameLst>
                                      </p:cBhvr>
                                      <p:to>
                                        <p:strVal val="visible"/>
                                      </p:to>
                                    </p:set>
                                    <p:animEffect transition="in" filter="wipe(left)">
                                      <p:cBhvr>
                                        <p:cTn id="37"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autoUpdateAnimBg="0"/>
      <p:bldP spid="30730" grpId="0" autoUpdateAnimBg="0"/>
      <p:bldP spid="3073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93556" y="116632"/>
            <a:ext cx="6011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FF"/>
                </a:solidFill>
                <a:latin typeface="Times New Roman" panose="02020603050405020304" pitchFamily="18" charset="0"/>
              </a:rPr>
              <a:t>瞬时速度（</a:t>
            </a:r>
            <a:r>
              <a:rPr kumimoji="1" lang="en-US" altLang="zh-CN" sz="2800" b="1" dirty="0">
                <a:solidFill>
                  <a:srgbClr val="0000FF"/>
                </a:solidFill>
                <a:latin typeface="Times New Roman" panose="02020603050405020304" pitchFamily="18" charset="0"/>
              </a:rPr>
              <a:t>instantaneous velocity</a:t>
            </a:r>
            <a:r>
              <a:rPr kumimoji="1" lang="zh-CN" altLang="en-US" sz="2800" b="1" dirty="0">
                <a:solidFill>
                  <a:srgbClr val="0000FF"/>
                </a:solidFill>
                <a:latin typeface="Times New Roman" panose="02020603050405020304" pitchFamily="18" charset="0"/>
              </a:rPr>
              <a:t>）：</a:t>
            </a:r>
          </a:p>
        </p:txBody>
      </p:sp>
      <p:sp>
        <p:nvSpPr>
          <p:cNvPr id="3" name="Text Box 4"/>
          <p:cNvSpPr txBox="1">
            <a:spLocks noChangeArrowheads="1"/>
          </p:cNvSpPr>
          <p:nvPr/>
        </p:nvSpPr>
        <p:spPr bwMode="auto">
          <a:xfrm>
            <a:off x="30249" y="765098"/>
            <a:ext cx="80693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00"/>
                </a:solidFill>
                <a:latin typeface="Times New Roman" panose="02020603050405020304" pitchFamily="18" charset="0"/>
              </a:rPr>
              <a:t>质点在某一时刻所具有的速度（简称</a:t>
            </a:r>
            <a:r>
              <a:rPr kumimoji="1" lang="zh-CN" altLang="en-US" sz="2800" b="1" dirty="0">
                <a:solidFill>
                  <a:srgbClr val="0000FF"/>
                </a:solidFill>
                <a:latin typeface="Times New Roman" panose="02020603050405020304" pitchFamily="18" charset="0"/>
              </a:rPr>
              <a:t>速度</a:t>
            </a:r>
            <a:r>
              <a:rPr kumimoji="1" lang="zh-CN" altLang="en-US" sz="2800" b="1" dirty="0">
                <a:solidFill>
                  <a:srgbClr val="000000"/>
                </a:solidFill>
                <a:latin typeface="Times New Roman" panose="02020603050405020304" pitchFamily="18" charset="0"/>
              </a:rPr>
              <a:t>）。 </a:t>
            </a:r>
          </a:p>
        </p:txBody>
      </p:sp>
      <p:sp>
        <p:nvSpPr>
          <p:cNvPr id="4" name="Text Box 13"/>
          <p:cNvSpPr txBox="1">
            <a:spLocks noChangeArrowheads="1"/>
          </p:cNvSpPr>
          <p:nvPr/>
        </p:nvSpPr>
        <p:spPr bwMode="auto">
          <a:xfrm>
            <a:off x="17786" y="1418925"/>
            <a:ext cx="6264275" cy="58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spcBef>
                <a:spcPct val="50000"/>
              </a:spcBef>
            </a:pPr>
            <a:r>
              <a:rPr lang="zh-CN" altLang="en-US" sz="2800" b="1" dirty="0">
                <a:latin typeface="+mn-ea"/>
                <a:ea typeface="+mn-ea"/>
              </a:rPr>
              <a:t>当</a:t>
            </a:r>
            <a:r>
              <a:rPr lang="zh-CN" altLang="en-US" sz="2800" b="1" dirty="0">
                <a:latin typeface="+mn-ea"/>
                <a:ea typeface="+mn-ea"/>
                <a:sym typeface="Symbol" panose="05050102010706020507" pitchFamily="18" charset="2"/>
              </a:rPr>
              <a:t></a:t>
            </a:r>
            <a:r>
              <a:rPr lang="zh-CN" altLang="en-US" sz="2800" b="1" dirty="0">
                <a:latin typeface="+mn-ea"/>
                <a:ea typeface="+mn-ea"/>
              </a:rPr>
              <a:t> </a:t>
            </a:r>
            <a:r>
              <a:rPr lang="en-US" altLang="zh-CN" sz="2800" b="1" dirty="0">
                <a:latin typeface="+mn-ea"/>
                <a:ea typeface="+mn-ea"/>
              </a:rPr>
              <a:t>t</a:t>
            </a:r>
            <a:r>
              <a:rPr lang="en-US" altLang="zh-CN" sz="2800" b="1" dirty="0">
                <a:latin typeface="+mn-ea"/>
                <a:ea typeface="+mn-ea"/>
                <a:sym typeface="Symbol" panose="05050102010706020507" pitchFamily="18" charset="2"/>
              </a:rPr>
              <a:t>0</a:t>
            </a:r>
            <a:r>
              <a:rPr lang="zh-CN" altLang="en-US" sz="2800" b="1" dirty="0">
                <a:latin typeface="+mn-ea"/>
                <a:ea typeface="+mn-ea"/>
              </a:rPr>
              <a:t>时，</a:t>
            </a:r>
            <a:r>
              <a:rPr lang="en-US" altLang="zh-CN" sz="2800" b="1" dirty="0">
                <a:latin typeface="+mn-ea"/>
                <a:ea typeface="+mn-ea"/>
              </a:rPr>
              <a:t>P</a:t>
            </a:r>
            <a:r>
              <a:rPr lang="en-US" altLang="zh-CN" sz="2800" b="1" baseline="-25000" dirty="0">
                <a:latin typeface="+mn-ea"/>
                <a:ea typeface="+mn-ea"/>
              </a:rPr>
              <a:t>2</a:t>
            </a:r>
            <a:r>
              <a:rPr lang="zh-CN" altLang="en-US" sz="2800" b="1" dirty="0">
                <a:latin typeface="+mn-ea"/>
                <a:ea typeface="+mn-ea"/>
              </a:rPr>
              <a:t>点向</a:t>
            </a:r>
            <a:r>
              <a:rPr lang="en-US" altLang="zh-CN" sz="2800" b="1" dirty="0">
                <a:latin typeface="+mn-ea"/>
                <a:ea typeface="+mn-ea"/>
              </a:rPr>
              <a:t>P</a:t>
            </a:r>
            <a:r>
              <a:rPr lang="en-US" altLang="zh-CN" sz="2800" b="1" baseline="-25000" dirty="0">
                <a:latin typeface="+mn-ea"/>
                <a:ea typeface="+mn-ea"/>
              </a:rPr>
              <a:t>1</a:t>
            </a:r>
            <a:r>
              <a:rPr lang="zh-CN" altLang="en-US" sz="2800" b="1" dirty="0">
                <a:latin typeface="+mn-ea"/>
                <a:ea typeface="+mn-ea"/>
              </a:rPr>
              <a:t>点无限靠近。</a:t>
            </a:r>
          </a:p>
        </p:txBody>
      </p:sp>
      <p:graphicFrame>
        <p:nvGraphicFramePr>
          <p:cNvPr id="71" name="对象 70"/>
          <p:cNvGraphicFramePr>
            <a:graphicFrameLocks noChangeAspect="1"/>
          </p:cNvGraphicFramePr>
          <p:nvPr/>
        </p:nvGraphicFramePr>
        <p:xfrm>
          <a:off x="4809" y="2268039"/>
          <a:ext cx="4265613" cy="1270000"/>
        </p:xfrm>
        <a:graphic>
          <a:graphicData uri="http://schemas.openxmlformats.org/presentationml/2006/ole">
            <mc:AlternateContent xmlns:mc="http://schemas.openxmlformats.org/markup-compatibility/2006">
              <mc:Choice xmlns:v="urn:schemas-microsoft-com:vml" Requires="v">
                <p:oleObj name="Equation" r:id="rId3" imgW="34442400" imgH="9448800" progId="Equation.DSMT4">
                  <p:embed/>
                </p:oleObj>
              </mc:Choice>
              <mc:Fallback>
                <p:oleObj name="Equation" r:id="rId3" imgW="34442400" imgH="9448800" progId="Equation.DSMT4">
                  <p:embed/>
                  <p:pic>
                    <p:nvPicPr>
                      <p:cNvPr id="0" name="Object 12"/>
                      <p:cNvPicPr>
                        <a:picLocks noChangeAspect="1" noChangeArrowheads="1"/>
                      </p:cNvPicPr>
                      <p:nvPr/>
                    </p:nvPicPr>
                    <p:blipFill>
                      <a:blip r:embed="rId4"/>
                      <a:srcRect/>
                      <a:stretch>
                        <a:fillRect/>
                      </a:stretch>
                    </p:blipFill>
                    <p:spPr bwMode="auto">
                      <a:xfrm>
                        <a:off x="4809" y="2268039"/>
                        <a:ext cx="4265613" cy="1270000"/>
                      </a:xfrm>
                      <a:prstGeom prst="rect">
                        <a:avLst/>
                      </a:prstGeom>
                      <a:solidFill>
                        <a:schemeClr val="bg1"/>
                      </a:solidFill>
                      <a:ln>
                        <a:noFill/>
                      </a:ln>
                      <a:effectLst/>
                    </p:spPr>
                  </p:pic>
                </p:oleObj>
              </mc:Fallback>
            </mc:AlternateContent>
          </a:graphicData>
        </a:graphic>
      </p:graphicFrame>
      <p:graphicFrame>
        <p:nvGraphicFramePr>
          <p:cNvPr id="73" name="对象 72"/>
          <p:cNvGraphicFramePr>
            <a:graphicFrameLocks noChangeAspect="1"/>
          </p:cNvGraphicFramePr>
          <p:nvPr/>
        </p:nvGraphicFramePr>
        <p:xfrm>
          <a:off x="395382" y="3717032"/>
          <a:ext cx="1566863" cy="1209675"/>
        </p:xfrm>
        <a:graphic>
          <a:graphicData uri="http://schemas.openxmlformats.org/presentationml/2006/ole">
            <mc:AlternateContent xmlns:mc="http://schemas.openxmlformats.org/markup-compatibility/2006">
              <mc:Choice xmlns:v="urn:schemas-microsoft-com:vml" Requires="v">
                <p:oleObj name="Equation" r:id="rId5" imgW="8839200" imgH="8534400" progId="Equation.DSMT4">
                  <p:embed/>
                </p:oleObj>
              </mc:Choice>
              <mc:Fallback>
                <p:oleObj name="Equation" r:id="rId5" imgW="8839200" imgH="8534400" progId="Equation.DSMT4">
                  <p:embed/>
                  <p:pic>
                    <p:nvPicPr>
                      <p:cNvPr id="0" name="Object 72"/>
                      <p:cNvPicPr>
                        <a:picLocks noChangeAspect="1" noChangeArrowheads="1"/>
                      </p:cNvPicPr>
                      <p:nvPr/>
                    </p:nvPicPr>
                    <p:blipFill>
                      <a:blip r:embed="rId6"/>
                      <a:srcRect/>
                      <a:stretch>
                        <a:fillRect/>
                      </a:stretch>
                    </p:blipFill>
                    <p:spPr bwMode="auto">
                      <a:xfrm>
                        <a:off x="395382" y="3717032"/>
                        <a:ext cx="1566863" cy="1209675"/>
                      </a:xfrm>
                      <a:prstGeom prst="rect">
                        <a:avLst/>
                      </a:prstGeom>
                      <a:solidFill>
                        <a:schemeClr val="bg1"/>
                      </a:solidFill>
                      <a:ln>
                        <a:noFill/>
                      </a:ln>
                      <a:effectLst/>
                    </p:spPr>
                  </p:pic>
                </p:oleObj>
              </mc:Fallback>
            </mc:AlternateContent>
          </a:graphicData>
        </a:graphic>
      </p:graphicFrame>
      <p:grpSp>
        <p:nvGrpSpPr>
          <p:cNvPr id="75" name="组合 74"/>
          <p:cNvGrpSpPr/>
          <p:nvPr/>
        </p:nvGrpSpPr>
        <p:grpSpPr>
          <a:xfrm>
            <a:off x="4427984" y="1548902"/>
            <a:ext cx="4680520" cy="4221162"/>
            <a:chOff x="4099756" y="1871663"/>
            <a:chExt cx="4864856" cy="4221162"/>
          </a:xfrm>
        </p:grpSpPr>
        <p:grpSp>
          <p:nvGrpSpPr>
            <p:cNvPr id="5" name="Group 91"/>
            <p:cNvGrpSpPr/>
            <p:nvPr/>
          </p:nvGrpSpPr>
          <p:grpSpPr bwMode="auto">
            <a:xfrm>
              <a:off x="4643437" y="2708275"/>
              <a:ext cx="4321175" cy="3384550"/>
              <a:chOff x="2925" y="1706"/>
              <a:chExt cx="2722" cy="2132"/>
            </a:xfrm>
          </p:grpSpPr>
          <p:sp>
            <p:nvSpPr>
              <p:cNvPr id="6" name="Oval 4"/>
              <p:cNvSpPr>
                <a:spLocks noChangeArrowheads="1"/>
              </p:cNvSpPr>
              <p:nvPr/>
            </p:nvSpPr>
            <p:spPr bwMode="auto">
              <a:xfrm>
                <a:off x="3430" y="1994"/>
                <a:ext cx="67" cy="82"/>
              </a:xfrm>
              <a:prstGeom prst="ellipse">
                <a:avLst/>
              </a:prstGeom>
              <a:solidFill>
                <a:srgbClr val="FF3300"/>
              </a:solidFill>
              <a:ln w="952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Text Box 7"/>
              <p:cNvSpPr txBox="1">
                <a:spLocks noChangeArrowheads="1"/>
              </p:cNvSpPr>
              <p:nvPr/>
            </p:nvSpPr>
            <p:spPr bwMode="auto">
              <a:xfrm>
                <a:off x="2925" y="3430"/>
                <a:ext cx="54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en-US" altLang="zh-CN" sz="3200" i="1" dirty="0"/>
                  <a:t> o</a:t>
                </a:r>
              </a:p>
            </p:txBody>
          </p:sp>
          <p:sp>
            <p:nvSpPr>
              <p:cNvPr id="8" name="Freeform 8"/>
              <p:cNvSpPr/>
              <p:nvPr/>
            </p:nvSpPr>
            <p:spPr bwMode="auto">
              <a:xfrm>
                <a:off x="3183" y="1822"/>
                <a:ext cx="2464" cy="1281"/>
              </a:xfrm>
              <a:custGeom>
                <a:avLst/>
                <a:gdLst>
                  <a:gd name="T0" fmla="*/ 0 w 1776"/>
                  <a:gd name="T1" fmla="*/ 668 h 752"/>
                  <a:gd name="T2" fmla="*/ 67 w 1776"/>
                  <a:gd name="T3" fmla="*/ 504 h 752"/>
                  <a:gd name="T4" fmla="*/ 200 w 1776"/>
                  <a:gd name="T5" fmla="*/ 259 h 752"/>
                  <a:gd name="T6" fmla="*/ 666 w 1776"/>
                  <a:gd name="T7" fmla="*/ 14 h 752"/>
                  <a:gd name="T8" fmla="*/ 1199 w 1776"/>
                  <a:gd name="T9" fmla="*/ 177 h 752"/>
                  <a:gd name="T10" fmla="*/ 1532 w 1776"/>
                  <a:gd name="T11" fmla="*/ 422 h 752"/>
                  <a:gd name="T12" fmla="*/ 1931 w 1776"/>
                  <a:gd name="T13" fmla="*/ 913 h 752"/>
                  <a:gd name="T14" fmla="*/ 2198 w 1776"/>
                  <a:gd name="T15" fmla="*/ 1240 h 752"/>
                  <a:gd name="T16" fmla="*/ 2464 w 1776"/>
                  <a:gd name="T17" fmla="*/ 1158 h 7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6" h="752">
                    <a:moveTo>
                      <a:pt x="0" y="392"/>
                    </a:moveTo>
                    <a:cubicBezTo>
                      <a:pt x="12" y="364"/>
                      <a:pt x="24" y="336"/>
                      <a:pt x="48" y="296"/>
                    </a:cubicBezTo>
                    <a:cubicBezTo>
                      <a:pt x="72" y="256"/>
                      <a:pt x="72" y="200"/>
                      <a:pt x="144" y="152"/>
                    </a:cubicBezTo>
                    <a:cubicBezTo>
                      <a:pt x="216" y="104"/>
                      <a:pt x="360" y="16"/>
                      <a:pt x="480" y="8"/>
                    </a:cubicBezTo>
                    <a:cubicBezTo>
                      <a:pt x="600" y="0"/>
                      <a:pt x="760" y="64"/>
                      <a:pt x="864" y="104"/>
                    </a:cubicBezTo>
                    <a:cubicBezTo>
                      <a:pt x="968" y="144"/>
                      <a:pt x="1016" y="176"/>
                      <a:pt x="1104" y="248"/>
                    </a:cubicBezTo>
                    <a:cubicBezTo>
                      <a:pt x="1192" y="320"/>
                      <a:pt x="1312" y="456"/>
                      <a:pt x="1392" y="536"/>
                    </a:cubicBezTo>
                    <a:cubicBezTo>
                      <a:pt x="1472" y="616"/>
                      <a:pt x="1520" y="704"/>
                      <a:pt x="1584" y="728"/>
                    </a:cubicBezTo>
                    <a:cubicBezTo>
                      <a:pt x="1648" y="752"/>
                      <a:pt x="1744" y="688"/>
                      <a:pt x="1776" y="680"/>
                    </a:cubicBezTo>
                  </a:path>
                </a:pathLst>
              </a:cu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0"/>
              <p:cNvSpPr>
                <a:spLocks noChangeArrowheads="1"/>
              </p:cNvSpPr>
              <p:nvPr/>
            </p:nvSpPr>
            <p:spPr bwMode="auto">
              <a:xfrm>
                <a:off x="3038" y="1706"/>
                <a:ext cx="330"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en-US" altLang="zh-CN" sz="2800" b="1" dirty="0"/>
                  <a:t>P</a:t>
                </a:r>
                <a:r>
                  <a:rPr lang="en-US" altLang="zh-CN" sz="2800" b="1" baseline="-25000" dirty="0"/>
                  <a:t>1</a:t>
                </a:r>
              </a:p>
            </p:txBody>
          </p:sp>
          <p:sp>
            <p:nvSpPr>
              <p:cNvPr id="11" name="Line 22"/>
              <p:cNvSpPr>
                <a:spLocks noChangeShapeType="1"/>
              </p:cNvSpPr>
              <p:nvPr/>
            </p:nvSpPr>
            <p:spPr bwMode="auto">
              <a:xfrm flipV="1">
                <a:off x="3183" y="1904"/>
                <a:ext cx="866" cy="1636"/>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24"/>
              <p:cNvSpPr>
                <a:spLocks noChangeArrowheads="1"/>
              </p:cNvSpPr>
              <p:nvPr/>
            </p:nvSpPr>
            <p:spPr bwMode="auto">
              <a:xfrm>
                <a:off x="4049" y="1822"/>
                <a:ext cx="67" cy="82"/>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27"/>
              <p:cNvSpPr>
                <a:spLocks noChangeArrowheads="1"/>
              </p:cNvSpPr>
              <p:nvPr/>
            </p:nvSpPr>
            <p:spPr bwMode="auto">
              <a:xfrm>
                <a:off x="4647" y="2149"/>
                <a:ext cx="67" cy="82"/>
              </a:xfrm>
              <a:prstGeom prst="ellipse">
                <a:avLst/>
              </a:prstGeom>
              <a:solidFill>
                <a:srgbClr val="FF3300"/>
              </a:solidFill>
              <a:ln>
                <a:noFill/>
              </a:ln>
              <a:effectLst/>
              <a:extLst>
                <a:ext uri="{91240B29-F687-4F45-9708-019B960494DF}">
                  <a14:hiddenLine xmlns:a14="http://schemas.microsoft.com/office/drawing/2010/main" w="9525">
                    <a:solidFill>
                      <a:srgbClr val="FFFF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Line 28"/>
              <p:cNvSpPr>
                <a:spLocks noChangeShapeType="1"/>
              </p:cNvSpPr>
              <p:nvPr/>
            </p:nvSpPr>
            <p:spPr bwMode="auto">
              <a:xfrm flipV="1">
                <a:off x="3183" y="2231"/>
                <a:ext cx="1464" cy="1309"/>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Oval 31"/>
              <p:cNvSpPr>
                <a:spLocks noChangeArrowheads="1"/>
              </p:cNvSpPr>
              <p:nvPr/>
            </p:nvSpPr>
            <p:spPr bwMode="auto">
              <a:xfrm>
                <a:off x="4848" y="2313"/>
                <a:ext cx="66" cy="82"/>
              </a:xfrm>
              <a:prstGeom prst="ellipse">
                <a:avLst/>
              </a:prstGeom>
              <a:solidFill>
                <a:srgbClr val="FF3300"/>
              </a:solidFill>
              <a:ln>
                <a:noFill/>
              </a:ln>
              <a:effectLst/>
              <a:extLst>
                <a:ext uri="{91240B29-F687-4F45-9708-019B960494DF}">
                  <a14:hiddenLine xmlns:a14="http://schemas.microsoft.com/office/drawing/2010/main" w="9525">
                    <a:solidFill>
                      <a:srgbClr val="FFFF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Line 32"/>
              <p:cNvSpPr>
                <a:spLocks noChangeShapeType="1"/>
              </p:cNvSpPr>
              <p:nvPr/>
            </p:nvSpPr>
            <p:spPr bwMode="auto">
              <a:xfrm flipV="1">
                <a:off x="3183" y="2395"/>
                <a:ext cx="1665" cy="1145"/>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35"/>
              <p:cNvSpPr>
                <a:spLocks noChangeArrowheads="1"/>
              </p:cNvSpPr>
              <p:nvPr/>
            </p:nvSpPr>
            <p:spPr bwMode="auto">
              <a:xfrm>
                <a:off x="4981" y="2477"/>
                <a:ext cx="67" cy="81"/>
              </a:xfrm>
              <a:prstGeom prst="ellipse">
                <a:avLst/>
              </a:prstGeom>
              <a:solidFill>
                <a:srgbClr val="FF3300"/>
              </a:solidFill>
              <a:ln>
                <a:noFill/>
              </a:ln>
              <a:effectLst/>
              <a:extLst>
                <a:ext uri="{91240B29-F687-4F45-9708-019B960494DF}">
                  <a14:hiddenLine xmlns:a14="http://schemas.microsoft.com/office/drawing/2010/main" w="9525">
                    <a:solidFill>
                      <a:srgbClr val="FFFF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Line 36"/>
              <p:cNvSpPr>
                <a:spLocks noChangeShapeType="1"/>
              </p:cNvSpPr>
              <p:nvPr/>
            </p:nvSpPr>
            <p:spPr bwMode="auto">
              <a:xfrm flipV="1">
                <a:off x="3183" y="2558"/>
                <a:ext cx="1798" cy="982"/>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37"/>
              <p:cNvSpPr>
                <a:spLocks noChangeArrowheads="1"/>
              </p:cNvSpPr>
              <p:nvPr/>
            </p:nvSpPr>
            <p:spPr bwMode="auto">
              <a:xfrm>
                <a:off x="5155" y="2432"/>
                <a:ext cx="456" cy="376"/>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en-US" altLang="zh-CN" sz="2800" b="1" dirty="0"/>
                  <a:t>P</a:t>
                </a:r>
                <a:r>
                  <a:rPr lang="en-US" altLang="zh-CN" sz="2800" b="1" baseline="-25000" dirty="0"/>
                  <a:t>2</a:t>
                </a:r>
              </a:p>
            </p:txBody>
          </p:sp>
          <p:sp>
            <p:nvSpPr>
              <p:cNvPr id="20" name="Oval 39"/>
              <p:cNvSpPr>
                <a:spLocks noChangeArrowheads="1"/>
              </p:cNvSpPr>
              <p:nvPr/>
            </p:nvSpPr>
            <p:spPr bwMode="auto">
              <a:xfrm>
                <a:off x="4448" y="1979"/>
                <a:ext cx="67" cy="82"/>
              </a:xfrm>
              <a:prstGeom prst="ellipse">
                <a:avLst/>
              </a:prstGeom>
              <a:solidFill>
                <a:srgbClr val="FF3300"/>
              </a:solidFill>
              <a:ln>
                <a:noFill/>
              </a:ln>
              <a:effectLst/>
              <a:extLst>
                <a:ext uri="{91240B29-F687-4F45-9708-019B960494DF}">
                  <a14:hiddenLine xmlns:a14="http://schemas.microsoft.com/office/drawing/2010/main" w="9525">
                    <a:solidFill>
                      <a:srgbClr val="FFFF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Line 40"/>
              <p:cNvSpPr>
                <a:spLocks noChangeShapeType="1"/>
              </p:cNvSpPr>
              <p:nvPr/>
            </p:nvSpPr>
            <p:spPr bwMode="auto">
              <a:xfrm flipV="1">
                <a:off x="3183" y="2073"/>
                <a:ext cx="1265" cy="1467"/>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Oval 43"/>
              <p:cNvSpPr>
                <a:spLocks noChangeArrowheads="1"/>
              </p:cNvSpPr>
              <p:nvPr/>
            </p:nvSpPr>
            <p:spPr bwMode="auto">
              <a:xfrm>
                <a:off x="4249" y="1904"/>
                <a:ext cx="66" cy="82"/>
              </a:xfrm>
              <a:prstGeom prst="ellipse">
                <a:avLst/>
              </a:prstGeom>
              <a:solidFill>
                <a:srgbClr val="FF3300"/>
              </a:solidFill>
              <a:ln>
                <a:noFill/>
              </a:ln>
              <a:effectLst/>
              <a:extLst>
                <a:ext uri="{91240B29-F687-4F45-9708-019B960494DF}">
                  <a14:hiddenLine xmlns:a14="http://schemas.microsoft.com/office/drawing/2010/main" w="9525">
                    <a:solidFill>
                      <a:srgbClr val="FFFF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Line 45"/>
              <p:cNvSpPr>
                <a:spLocks noChangeShapeType="1"/>
              </p:cNvSpPr>
              <p:nvPr/>
            </p:nvSpPr>
            <p:spPr bwMode="auto">
              <a:xfrm flipV="1">
                <a:off x="3183" y="1986"/>
                <a:ext cx="1066" cy="1554"/>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Oval 47"/>
              <p:cNvSpPr>
                <a:spLocks noChangeArrowheads="1"/>
              </p:cNvSpPr>
              <p:nvPr/>
            </p:nvSpPr>
            <p:spPr bwMode="auto">
              <a:xfrm>
                <a:off x="3783" y="1822"/>
                <a:ext cx="67" cy="82"/>
              </a:xfrm>
              <a:prstGeom prst="ellipse">
                <a:avLst/>
              </a:prstGeom>
              <a:solidFill>
                <a:srgbClr val="FF3300"/>
              </a:solidFill>
              <a:ln>
                <a:noFill/>
              </a:ln>
              <a:effectLst/>
              <a:extLst>
                <a:ext uri="{91240B29-F687-4F45-9708-019B960494DF}">
                  <a14:hiddenLine xmlns:a14="http://schemas.microsoft.com/office/drawing/2010/main" w="9525">
                    <a:solidFill>
                      <a:srgbClr val="FFFF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Line 48"/>
              <p:cNvSpPr>
                <a:spLocks noChangeShapeType="1"/>
              </p:cNvSpPr>
              <p:nvPr/>
            </p:nvSpPr>
            <p:spPr bwMode="auto">
              <a:xfrm flipV="1">
                <a:off x="3183" y="1904"/>
                <a:ext cx="667" cy="1636"/>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Oval 53"/>
              <p:cNvSpPr>
                <a:spLocks noChangeArrowheads="1"/>
              </p:cNvSpPr>
              <p:nvPr/>
            </p:nvSpPr>
            <p:spPr bwMode="auto">
              <a:xfrm>
                <a:off x="3628" y="1863"/>
                <a:ext cx="67" cy="82"/>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Line 54"/>
              <p:cNvSpPr>
                <a:spLocks noChangeShapeType="1"/>
              </p:cNvSpPr>
              <p:nvPr/>
            </p:nvSpPr>
            <p:spPr bwMode="auto">
              <a:xfrm flipV="1">
                <a:off x="3183" y="1986"/>
                <a:ext cx="466" cy="1554"/>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60"/>
              <p:cNvSpPr>
                <a:spLocks noChangeShapeType="1"/>
              </p:cNvSpPr>
              <p:nvPr/>
            </p:nvSpPr>
            <p:spPr bwMode="auto">
              <a:xfrm rot="111155" flipV="1">
                <a:off x="3188" y="2022"/>
                <a:ext cx="267" cy="1553"/>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65"/>
              <p:cNvSpPr>
                <a:spLocks noChangeArrowheads="1"/>
              </p:cNvSpPr>
              <p:nvPr/>
            </p:nvSpPr>
            <p:spPr bwMode="auto">
              <a:xfrm>
                <a:off x="3440" y="1945"/>
                <a:ext cx="67" cy="82"/>
              </a:xfrm>
              <a:prstGeom prst="ellipse">
                <a:avLst/>
              </a:prstGeom>
              <a:solidFill>
                <a:srgbClr val="FF3300"/>
              </a:solidFill>
              <a:ln>
                <a:noFill/>
              </a:ln>
              <a:effectLst/>
              <a:extLst>
                <a:ext uri="{91240B29-F687-4F45-9708-019B960494DF}">
                  <a14:hiddenLine xmlns:a14="http://schemas.microsoft.com/office/drawing/2010/main" w="9525">
                    <a:solidFill>
                      <a:srgbClr val="FFFF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Line 66"/>
              <p:cNvSpPr>
                <a:spLocks noChangeShapeType="1"/>
              </p:cNvSpPr>
              <p:nvPr/>
            </p:nvSpPr>
            <p:spPr bwMode="auto">
              <a:xfrm flipV="1">
                <a:off x="3169" y="2717"/>
                <a:ext cx="1968" cy="828"/>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2" name="对象 31"/>
            <p:cNvGraphicFramePr>
              <a:graphicFrameLocks noChangeAspect="1"/>
            </p:cNvGraphicFramePr>
            <p:nvPr/>
          </p:nvGraphicFramePr>
          <p:xfrm>
            <a:off x="6294431" y="5157192"/>
            <a:ext cx="1778795" cy="611783"/>
          </p:xfrm>
          <a:graphic>
            <a:graphicData uri="http://schemas.openxmlformats.org/presentationml/2006/ole">
              <mc:AlternateContent xmlns:mc="http://schemas.openxmlformats.org/markup-compatibility/2006">
                <mc:Choice xmlns:v="urn:schemas-microsoft-com:vml" Requires="v">
                  <p:oleObj name="Equation" r:id="rId7" imgW="16154400" imgH="4876800" progId="Equation.DSMT4">
                    <p:embed/>
                  </p:oleObj>
                </mc:Choice>
                <mc:Fallback>
                  <p:oleObj name="Equation" r:id="rId7" imgW="16154400" imgH="4876800" progId="Equation.DSMT4">
                    <p:embed/>
                    <p:pic>
                      <p:nvPicPr>
                        <p:cNvPr id="0" name="图片 93343"/>
                        <p:cNvPicPr/>
                        <p:nvPr/>
                      </p:nvPicPr>
                      <p:blipFill>
                        <a:blip r:embed="rId8"/>
                        <a:stretch>
                          <a:fillRect/>
                        </a:stretch>
                      </p:blipFill>
                      <p:spPr>
                        <a:xfrm>
                          <a:off x="6294431" y="5157192"/>
                          <a:ext cx="1778795" cy="611783"/>
                        </a:xfrm>
                        <a:prstGeom prst="rect">
                          <a:avLst/>
                        </a:prstGeom>
                      </p:spPr>
                    </p:pic>
                  </p:oleObj>
                </mc:Fallback>
              </mc:AlternateContent>
            </a:graphicData>
          </a:graphic>
        </p:graphicFrame>
        <p:graphicFrame>
          <p:nvGraphicFramePr>
            <p:cNvPr id="59" name="对象 58"/>
            <p:cNvGraphicFramePr>
              <a:graphicFrameLocks noChangeAspect="1"/>
            </p:cNvGraphicFramePr>
            <p:nvPr/>
          </p:nvGraphicFramePr>
          <p:xfrm>
            <a:off x="4099756" y="4373693"/>
            <a:ext cx="944488" cy="629659"/>
          </p:xfrm>
          <a:graphic>
            <a:graphicData uri="http://schemas.openxmlformats.org/presentationml/2006/ole">
              <mc:AlternateContent xmlns:mc="http://schemas.openxmlformats.org/markup-compatibility/2006">
                <mc:Choice xmlns:v="urn:schemas-microsoft-com:vml" Requires="v">
                  <p:oleObj name="Equation" r:id="rId9" imgW="7315200" imgH="4876800" progId="Equation.DSMT4">
                    <p:embed/>
                  </p:oleObj>
                </mc:Choice>
                <mc:Fallback>
                  <p:oleObj name="Equation" r:id="rId9" imgW="7315200" imgH="4876800" progId="Equation.DSMT4">
                    <p:embed/>
                    <p:pic>
                      <p:nvPicPr>
                        <p:cNvPr id="0" name="图片 93344"/>
                        <p:cNvPicPr/>
                        <p:nvPr/>
                      </p:nvPicPr>
                      <p:blipFill>
                        <a:blip r:embed="rId10"/>
                        <a:stretch>
                          <a:fillRect/>
                        </a:stretch>
                      </p:blipFill>
                      <p:spPr>
                        <a:xfrm>
                          <a:off x="4099756" y="4373693"/>
                          <a:ext cx="944488" cy="629659"/>
                        </a:xfrm>
                        <a:prstGeom prst="rect">
                          <a:avLst/>
                        </a:prstGeom>
                      </p:spPr>
                    </p:pic>
                  </p:oleObj>
                </mc:Fallback>
              </mc:AlternateContent>
            </a:graphicData>
          </a:graphic>
        </p:graphicFrame>
        <p:graphicFrame>
          <p:nvGraphicFramePr>
            <p:cNvPr id="60" name="对象 59"/>
            <p:cNvGraphicFramePr>
              <a:graphicFrameLocks noChangeAspect="1"/>
            </p:cNvGraphicFramePr>
            <p:nvPr/>
          </p:nvGraphicFramePr>
          <p:xfrm>
            <a:off x="5630862" y="4205353"/>
            <a:ext cx="1009650" cy="657225"/>
          </p:xfrm>
          <a:graphic>
            <a:graphicData uri="http://schemas.openxmlformats.org/presentationml/2006/ole">
              <mc:AlternateContent xmlns:mc="http://schemas.openxmlformats.org/markup-compatibility/2006">
                <mc:Choice xmlns:v="urn:schemas-microsoft-com:vml" Requires="v">
                  <p:oleObj name="Equation" r:id="rId11" imgW="266700" imgH="190500" progId="Equation.DSMT4">
                    <p:embed/>
                  </p:oleObj>
                </mc:Choice>
                <mc:Fallback>
                  <p:oleObj name="Equation" r:id="rId11" imgW="266700" imgH="190500" progId="Equation.DSMT4">
                    <p:embed/>
                    <p:pic>
                      <p:nvPicPr>
                        <p:cNvPr id="0" name="Object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0862" y="4205353"/>
                          <a:ext cx="1009650" cy="657225"/>
                        </a:xfrm>
                        <a:prstGeom prst="rect">
                          <a:avLst/>
                        </a:prstGeom>
                        <a:solidFill>
                          <a:srgbClr val="FF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Line 92"/>
            <p:cNvSpPr>
              <a:spLocks noChangeShapeType="1"/>
            </p:cNvSpPr>
            <p:nvPr/>
          </p:nvSpPr>
          <p:spPr bwMode="auto">
            <a:xfrm>
              <a:off x="5508625" y="3141663"/>
              <a:ext cx="2592388" cy="1223962"/>
            </a:xfrm>
            <a:prstGeom prst="line">
              <a:avLst/>
            </a:prstGeom>
            <a:noFill/>
            <a:ln w="38100">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4" name="对象 73"/>
            <p:cNvGraphicFramePr>
              <a:graphicFrameLocks noChangeAspect="1"/>
            </p:cNvGraphicFramePr>
            <p:nvPr/>
          </p:nvGraphicFramePr>
          <p:xfrm>
            <a:off x="6146800" y="3352800"/>
            <a:ext cx="914400" cy="211138"/>
          </p:xfrm>
          <a:graphic>
            <a:graphicData uri="http://schemas.openxmlformats.org/presentationml/2006/ole">
              <mc:AlternateContent xmlns:mc="http://schemas.openxmlformats.org/markup-compatibility/2006">
                <mc:Choice xmlns:v="urn:schemas-microsoft-com:vml" Requires="v">
                  <p:oleObj name="Equation" r:id="rId13" imgW="3048000" imgH="4572000" progId="Equation.DSMT4">
                    <p:embed/>
                  </p:oleObj>
                </mc:Choice>
                <mc:Fallback>
                  <p:oleObj name="Equation" r:id="rId13" imgW="3048000" imgH="4572000" progId="Equation.DSMT4">
                    <p:embed/>
                    <p:pic>
                      <p:nvPicPr>
                        <p:cNvPr id="0" name="图片 93346"/>
                        <p:cNvPicPr/>
                        <p:nvPr/>
                      </p:nvPicPr>
                      <p:blipFill>
                        <a:blip r:embed="rId14"/>
                        <a:stretch>
                          <a:fillRect/>
                        </a:stretch>
                      </p:blipFill>
                      <p:spPr>
                        <a:xfrm>
                          <a:off x="6146800" y="3352800"/>
                          <a:ext cx="914400" cy="211138"/>
                        </a:xfrm>
                        <a:prstGeom prst="rect">
                          <a:avLst/>
                        </a:prstGeom>
                      </p:spPr>
                    </p:pic>
                  </p:oleObj>
                </mc:Fallback>
              </mc:AlternateContent>
            </a:graphicData>
          </a:graphic>
        </p:graphicFrame>
        <p:sp>
          <p:nvSpPr>
            <p:cNvPr id="76" name="Line 94"/>
            <p:cNvSpPr>
              <a:spLocks noChangeShapeType="1"/>
            </p:cNvSpPr>
            <p:nvPr/>
          </p:nvSpPr>
          <p:spPr bwMode="auto">
            <a:xfrm flipV="1">
              <a:off x="5508625" y="2349500"/>
              <a:ext cx="1296988" cy="792163"/>
            </a:xfrm>
            <a:prstGeom prst="line">
              <a:avLst/>
            </a:prstGeom>
            <a:noFill/>
            <a:ln w="38100">
              <a:solidFill>
                <a:srgbClr val="FF99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7" name="Object 95"/>
            <p:cNvGraphicFramePr>
              <a:graphicFrameLocks noChangeAspect="1"/>
            </p:cNvGraphicFramePr>
            <p:nvPr/>
          </p:nvGraphicFramePr>
          <p:xfrm>
            <a:off x="6804025" y="1871663"/>
            <a:ext cx="642938" cy="765175"/>
          </p:xfrm>
          <a:graphic>
            <a:graphicData uri="http://schemas.openxmlformats.org/presentationml/2006/ole">
              <mc:AlternateContent xmlns:mc="http://schemas.openxmlformats.org/markup-compatibility/2006">
                <mc:Choice xmlns:v="urn:schemas-microsoft-com:vml" Requires="v">
                  <p:oleObj name="Equation" r:id="rId15" imgW="152400" imgH="228600" progId="Equation.DSMT4">
                    <p:embed/>
                  </p:oleObj>
                </mc:Choice>
                <mc:Fallback>
                  <p:oleObj name="Equation" r:id="rId15" imgW="152400" imgH="228600" progId="Equation.DSMT4">
                    <p:embed/>
                    <p:pic>
                      <p:nvPicPr>
                        <p:cNvPr id="0" name="图片 933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4025" y="1871663"/>
                          <a:ext cx="6429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 name="矩形 77"/>
          <p:cNvSpPr/>
          <p:nvPr/>
        </p:nvSpPr>
        <p:spPr>
          <a:xfrm>
            <a:off x="193556" y="5141100"/>
            <a:ext cx="4392612" cy="1384995"/>
          </a:xfrm>
          <a:prstGeom prst="rect">
            <a:avLst/>
          </a:prstGeom>
        </p:spPr>
        <p:txBody>
          <a:bodyPr wrap="square">
            <a:spAutoFit/>
          </a:bodyPr>
          <a:lstStyle/>
          <a:p>
            <a:r>
              <a:rPr lang="zh-CN" altLang="en-US" sz="2800" b="1" dirty="0"/>
              <a:t>平均速度的极限值称为瞬时速度，是位矢对时间的变化率（一阶导数）。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lef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linds(horizontal)">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linds(horizontal)">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left)">
                                      <p:cBhvr>
                                        <p:cTn id="3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p:bldP spid="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99536" y="3446612"/>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00"/>
                </a:solidFill>
                <a:latin typeface="Times New Roman" panose="02020603050405020304" pitchFamily="18" charset="0"/>
              </a:rPr>
              <a:t>速度的大小：</a:t>
            </a:r>
            <a:endParaRPr kumimoji="1" lang="zh-CN" altLang="en-US" sz="2400" dirty="0">
              <a:solidFill>
                <a:srgbClr val="000000"/>
              </a:solidFill>
              <a:latin typeface="Times New Roman" panose="02020603050405020304" pitchFamily="18" charset="0"/>
            </a:endParaRPr>
          </a:p>
        </p:txBody>
      </p:sp>
      <p:graphicFrame>
        <p:nvGraphicFramePr>
          <p:cNvPr id="32772" name="Object 4"/>
          <p:cNvGraphicFramePr>
            <a:graphicFrameLocks noChangeAspect="1"/>
          </p:cNvGraphicFramePr>
          <p:nvPr/>
        </p:nvGraphicFramePr>
        <p:xfrm>
          <a:off x="2771800" y="3263255"/>
          <a:ext cx="4248150" cy="885825"/>
        </p:xfrm>
        <a:graphic>
          <a:graphicData uri="http://schemas.openxmlformats.org/presentationml/2006/ole">
            <mc:AlternateContent xmlns:mc="http://schemas.openxmlformats.org/markup-compatibility/2006">
              <mc:Choice xmlns:v="urn:schemas-microsoft-com:vml" Requires="v">
                <p:oleObj name="公式" r:id="rId2" imgW="1345565" imgH="304800" progId="Equation.3">
                  <p:embed/>
                </p:oleObj>
              </mc:Choice>
              <mc:Fallback>
                <p:oleObj name="公式" r:id="rId2" imgW="1345565" imgH="304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263255"/>
                        <a:ext cx="4248150" cy="8858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76200">
                            <a:solidFill>
                              <a:srgbClr val="99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2775" name="Text Box 7"/>
          <p:cNvSpPr txBox="1">
            <a:spLocks noChangeArrowheads="1"/>
          </p:cNvSpPr>
          <p:nvPr/>
        </p:nvSpPr>
        <p:spPr bwMode="auto">
          <a:xfrm>
            <a:off x="323850" y="389266"/>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rPr>
              <a:t>直角坐标系中：</a:t>
            </a:r>
          </a:p>
        </p:txBody>
      </p:sp>
      <p:sp>
        <p:nvSpPr>
          <p:cNvPr id="80902" name="Text Box 17"/>
          <p:cNvSpPr txBox="1">
            <a:spLocks noChangeArrowheads="1"/>
          </p:cNvSpPr>
          <p:nvPr/>
        </p:nvSpPr>
        <p:spPr bwMode="auto">
          <a:xfrm>
            <a:off x="84932" y="4945740"/>
            <a:ext cx="2347912"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kumimoji="1" lang="zh-CN" altLang="en-US" sz="2800" b="1" dirty="0">
                <a:latin typeface="Times New Roman" panose="02020603050405020304" pitchFamily="18" charset="0"/>
                <a:ea typeface="楷体_GB2312" pitchFamily="49" charset="-122"/>
              </a:rPr>
              <a:t>速度的方向：</a:t>
            </a:r>
            <a:endParaRPr kumimoji="1" lang="en-US" altLang="zh-CN" sz="2800" b="1" dirty="0">
              <a:latin typeface="Times New Roman" panose="02020603050405020304" pitchFamily="18" charset="0"/>
              <a:ea typeface="楷体_GB2312" pitchFamily="49" charset="-122"/>
            </a:endParaRPr>
          </a:p>
        </p:txBody>
      </p:sp>
      <p:sp>
        <p:nvSpPr>
          <p:cNvPr id="3" name="TextBox 2"/>
          <p:cNvSpPr txBox="1">
            <a:spLocks noRot="1" noChangeAspect="1" noMove="1" noResize="1" noEditPoints="1" noAdjustHandles="1" noChangeArrowheads="1" noChangeShapeType="1" noTextEdit="1"/>
          </p:cNvSpPr>
          <p:nvPr/>
        </p:nvSpPr>
        <p:spPr>
          <a:xfrm>
            <a:off x="3529390" y="370827"/>
            <a:ext cx="4196855" cy="587277"/>
          </a:xfrm>
          <a:prstGeom prst="rect">
            <a:avLst/>
          </a:prstGeom>
          <a:blipFill rotWithShape="1">
            <a:blip r:embed="rId4"/>
            <a:stretch>
              <a:fillRect b="-28125"/>
            </a:stretch>
          </a:blipFill>
        </p:spPr>
        <p:txBody>
          <a:bodyPr/>
          <a:lstStyle/>
          <a:p>
            <a:r>
              <a:rPr lang="zh-CN" altLang="en-US">
                <a:noFill/>
              </a:rPr>
              <a:t> </a:t>
            </a:r>
          </a:p>
        </p:txBody>
      </p:sp>
      <p:graphicFrame>
        <p:nvGraphicFramePr>
          <p:cNvPr id="2" name="对象 1"/>
          <p:cNvGraphicFramePr>
            <a:graphicFrameLocks noChangeAspect="1"/>
          </p:cNvGraphicFramePr>
          <p:nvPr/>
        </p:nvGraphicFramePr>
        <p:xfrm>
          <a:off x="696913" y="1599258"/>
          <a:ext cx="7546975" cy="1109662"/>
        </p:xfrm>
        <a:graphic>
          <a:graphicData uri="http://schemas.openxmlformats.org/presentationml/2006/ole">
            <mc:AlternateContent xmlns:mc="http://schemas.openxmlformats.org/markup-compatibility/2006">
              <mc:Choice xmlns:v="urn:schemas-microsoft-com:vml" Requires="v">
                <p:oleObj name="公式" r:id="rId5" imgW="2667000" imgH="393700" progId="Equation.3">
                  <p:embed/>
                </p:oleObj>
              </mc:Choice>
              <mc:Fallback>
                <p:oleObj name="公式" r:id="rId5" imgW="26670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3" y="1599258"/>
                        <a:ext cx="7546975" cy="11096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nvGrpSpPr>
          <p:cNvPr id="5" name="组合 4"/>
          <p:cNvGrpSpPr/>
          <p:nvPr/>
        </p:nvGrpSpPr>
        <p:grpSpPr>
          <a:xfrm>
            <a:off x="2295877" y="4779149"/>
            <a:ext cx="6663879" cy="954107"/>
            <a:chOff x="2660649" y="3189515"/>
            <a:chExt cx="6663879" cy="954107"/>
          </a:xfrm>
        </p:grpSpPr>
        <p:sp>
          <p:nvSpPr>
            <p:cNvPr id="80910" name="矩形 5"/>
            <p:cNvSpPr>
              <a:spLocks noChangeArrowheads="1"/>
            </p:cNvSpPr>
            <p:nvPr/>
          </p:nvSpPr>
          <p:spPr bwMode="auto">
            <a:xfrm>
              <a:off x="2660649" y="3189515"/>
              <a:ext cx="666387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latin typeface="Times New Roman" panose="02020603050405020304" pitchFamily="18" charset="0"/>
                  <a:ea typeface="楷体_GB2312" pitchFamily="49" charset="-122"/>
                </a:rPr>
                <a:t>当                 时位移的极限方向，即该位置的切线方向，指向质点前进的一侧。</a:t>
              </a:r>
            </a:p>
          </p:txBody>
        </p:sp>
        <p:graphicFrame>
          <p:nvGraphicFramePr>
            <p:cNvPr id="23" name="Object 13"/>
            <p:cNvGraphicFramePr>
              <a:graphicFrameLocks noChangeAspect="1"/>
            </p:cNvGraphicFramePr>
            <p:nvPr/>
          </p:nvGraphicFramePr>
          <p:xfrm>
            <a:off x="3352595" y="3221456"/>
            <a:ext cx="1129711" cy="445112"/>
          </p:xfrm>
          <a:graphic>
            <a:graphicData uri="http://schemas.openxmlformats.org/presentationml/2006/ole">
              <mc:AlternateContent xmlns:mc="http://schemas.openxmlformats.org/markup-compatibility/2006">
                <mc:Choice xmlns:v="urn:schemas-microsoft-com:vml" Requires="v">
                  <p:oleObj name="Equation" r:id="rId7" imgW="14630400" imgH="4267200" progId="Equation.DSMT4">
                    <p:embed/>
                  </p:oleObj>
                </mc:Choice>
                <mc:Fallback>
                  <p:oleObj name="Equation" r:id="rId7" imgW="14630400" imgH="4267200" progId="Equation.DSMT4">
                    <p:embed/>
                    <p:pic>
                      <p:nvPicPr>
                        <p:cNvPr id="0" name="图片 81001"/>
                        <p:cNvPicPr>
                          <a:picLocks noChangeAspect="1" noChangeArrowheads="1"/>
                        </p:cNvPicPr>
                        <p:nvPr/>
                      </p:nvPicPr>
                      <p:blipFill>
                        <a:blip r:embed="rId8"/>
                        <a:srcRect/>
                        <a:stretch>
                          <a:fillRect/>
                        </a:stretch>
                      </p:blipFill>
                      <p:spPr bwMode="auto">
                        <a:xfrm>
                          <a:off x="3352595" y="3221456"/>
                          <a:ext cx="1129711" cy="445112"/>
                        </a:xfrm>
                        <a:prstGeom prst="rect">
                          <a:avLst/>
                        </a:prstGeom>
                        <a:noFill/>
                        <a:ln>
                          <a:noFill/>
                        </a:ln>
                        <a:effec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wipe(left)">
                                      <p:cBhvr>
                                        <p:cTn id="7" dur="500"/>
                                        <p:tgtEl>
                                          <p:spTgt spid="327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gtEl>
                                        <p:attrNameLst>
                                          <p:attrName>style.visibility</p:attrName>
                                        </p:attrNameLst>
                                      </p:cBhvr>
                                      <p:to>
                                        <p:strVal val="visible"/>
                                      </p:to>
                                    </p:set>
                                    <p:animEffect transition="in" filter="wipe(left)">
                                      <p:cBhvr>
                                        <p:cTn id="22" dur="500"/>
                                        <p:tgtEl>
                                          <p:spTgt spid="327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72"/>
                                        </p:tgtEl>
                                        <p:attrNameLst>
                                          <p:attrName>style.visibility</p:attrName>
                                        </p:attrNameLst>
                                      </p:cBhvr>
                                      <p:to>
                                        <p:strVal val="visible"/>
                                      </p:to>
                                    </p:set>
                                    <p:animEffect transition="in" filter="wipe(left)">
                                      <p:cBhvr>
                                        <p:cTn id="27" dur="500"/>
                                        <p:tgtEl>
                                          <p:spTgt spid="327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902"/>
                                        </p:tgtEl>
                                        <p:attrNameLst>
                                          <p:attrName>style.visibility</p:attrName>
                                        </p:attrNameLst>
                                      </p:cBhvr>
                                      <p:to>
                                        <p:strVal val="visible"/>
                                      </p:to>
                                    </p:set>
                                    <p:animEffect transition="in" filter="wipe(left)">
                                      <p:cBhvr>
                                        <p:cTn id="32" dur="500"/>
                                        <p:tgtEl>
                                          <p:spTgt spid="809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P spid="32775" grpId="0" autoUpdateAnimBg="0"/>
      <p:bldP spid="8090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43946" y="189434"/>
            <a:ext cx="4032250" cy="519112"/>
          </a:xfrm>
          <a:prstGeom prst="rect">
            <a:avLst/>
          </a:prstGeom>
          <a:solidFill>
            <a:schemeClr val="bg1"/>
          </a:solidFill>
          <a:ln>
            <a:noFill/>
          </a:ln>
          <a:effectLst/>
        </p:spPr>
        <p:txBody>
          <a:bodyP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en-US" altLang="zh-CN" sz="2800" b="1" dirty="0">
                <a:solidFill>
                  <a:srgbClr val="000000"/>
                </a:solidFill>
                <a:latin typeface="黑体" panose="02010609060101010101" pitchFamily="49" charset="-122"/>
                <a:ea typeface="黑体" panose="02010609060101010101" pitchFamily="49" charset="-122"/>
              </a:rPr>
              <a:t> </a:t>
            </a:r>
            <a:r>
              <a:rPr kumimoji="1" lang="zh-CN" altLang="en-US" sz="2800" b="1" dirty="0">
                <a:solidFill>
                  <a:srgbClr val="0000FF"/>
                </a:solidFill>
                <a:latin typeface="Times New Roman" panose="02020603050405020304" pitchFamily="18" charset="0"/>
                <a:ea typeface="+mn-ea"/>
              </a:rPr>
              <a:t>平均速率与瞬时速率</a:t>
            </a:r>
          </a:p>
        </p:txBody>
      </p:sp>
      <p:grpSp>
        <p:nvGrpSpPr>
          <p:cNvPr id="81923" name="Group 5"/>
          <p:cNvGrpSpPr/>
          <p:nvPr/>
        </p:nvGrpSpPr>
        <p:grpSpPr bwMode="auto">
          <a:xfrm>
            <a:off x="556770" y="908720"/>
            <a:ext cx="3371850" cy="1000125"/>
            <a:chOff x="192" y="768"/>
            <a:chExt cx="2124" cy="630"/>
          </a:xfrm>
        </p:grpSpPr>
        <p:sp>
          <p:nvSpPr>
            <p:cNvPr id="10246" name="Text Box 6"/>
            <p:cNvSpPr txBox="1">
              <a:spLocks noChangeArrowheads="1"/>
            </p:cNvSpPr>
            <p:nvPr/>
          </p:nvSpPr>
          <p:spPr bwMode="auto">
            <a:xfrm>
              <a:off x="192" y="912"/>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sz="2800" b="1" dirty="0">
                  <a:solidFill>
                    <a:srgbClr val="0000FF"/>
                  </a:solidFill>
                  <a:latin typeface="Times New Roman" panose="02020603050405020304" pitchFamily="18" charset="0"/>
                  <a:ea typeface="+mn-ea"/>
                </a:rPr>
                <a:t>平均速率</a:t>
              </a:r>
              <a:r>
                <a:rPr kumimoji="1" lang="en-US" altLang="zh-CN" sz="2800" b="1" dirty="0">
                  <a:solidFill>
                    <a:srgbClr val="0000FF"/>
                  </a:solidFill>
                  <a:latin typeface="Times New Roman" panose="02020603050405020304" pitchFamily="18" charset="0"/>
                  <a:ea typeface="+mn-ea"/>
                </a:rPr>
                <a:t>:  </a:t>
              </a:r>
            </a:p>
          </p:txBody>
        </p:sp>
        <p:graphicFrame>
          <p:nvGraphicFramePr>
            <p:cNvPr id="81937" name="Object 7"/>
            <p:cNvGraphicFramePr>
              <a:graphicFrameLocks noChangeAspect="1"/>
            </p:cNvGraphicFramePr>
            <p:nvPr/>
          </p:nvGraphicFramePr>
          <p:xfrm>
            <a:off x="1381" y="768"/>
            <a:ext cx="935" cy="630"/>
          </p:xfrm>
          <a:graphic>
            <a:graphicData uri="http://schemas.openxmlformats.org/presentationml/2006/ole">
              <mc:AlternateContent xmlns:mc="http://schemas.openxmlformats.org/markup-compatibility/2006">
                <mc:Choice xmlns:v="urn:schemas-microsoft-com:vml" Requires="v">
                  <p:oleObj name="Equation" r:id="rId2" imgW="520700" imgH="406400" progId="Equation.DSMT4">
                    <p:embed/>
                  </p:oleObj>
                </mc:Choice>
                <mc:Fallback>
                  <p:oleObj name="Equation" r:id="rId2" imgW="520700" imgH="4064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 y="768"/>
                          <a:ext cx="935"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53" name="Text Box 13"/>
          <p:cNvSpPr txBox="1">
            <a:spLocks noChangeArrowheads="1"/>
          </p:cNvSpPr>
          <p:nvPr/>
        </p:nvSpPr>
        <p:spPr bwMode="auto">
          <a:xfrm>
            <a:off x="556769" y="3933056"/>
            <a:ext cx="2009775" cy="5191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sz="2800" b="1" dirty="0">
                <a:solidFill>
                  <a:srgbClr val="0000FF"/>
                </a:solidFill>
                <a:latin typeface="Times New Roman" panose="02020603050405020304" pitchFamily="18" charset="0"/>
                <a:ea typeface="+mn-ea"/>
              </a:rPr>
              <a:t>瞬时速率：</a:t>
            </a:r>
          </a:p>
        </p:txBody>
      </p:sp>
      <p:sp>
        <p:nvSpPr>
          <p:cNvPr id="81928" name="矩形 2"/>
          <p:cNvSpPr>
            <a:spLocks noChangeArrowheads="1"/>
          </p:cNvSpPr>
          <p:nvPr/>
        </p:nvSpPr>
        <p:spPr bwMode="auto">
          <a:xfrm>
            <a:off x="972634" y="2924944"/>
            <a:ext cx="6207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buFontTx/>
              <a:buBlip>
                <a:blip r:embed="rId4"/>
              </a:buBlip>
            </a:pPr>
            <a:r>
              <a:rPr kumimoji="1" lang="zh-CN" altLang="en-US" sz="2800" b="1" dirty="0">
                <a:latin typeface="Arial" panose="020B0604020202020204" pitchFamily="34" charset="0"/>
              </a:rPr>
              <a:t>平均速度的大小并不等于平均速率。</a:t>
            </a:r>
          </a:p>
        </p:txBody>
      </p:sp>
      <p:sp>
        <p:nvSpPr>
          <p:cNvPr id="4" name="矩形 3"/>
          <p:cNvSpPr/>
          <p:nvPr/>
        </p:nvSpPr>
        <p:spPr>
          <a:xfrm>
            <a:off x="226570" y="4941168"/>
            <a:ext cx="2709862" cy="523875"/>
          </a:xfrm>
          <a:prstGeom prst="rect">
            <a:avLst/>
          </a:prstGeom>
        </p:spPr>
        <p:txBody>
          <a:bodyPr wrap="none">
            <a:spAutoFit/>
          </a:bodyPr>
          <a:lstStyle/>
          <a:p>
            <a:pPr>
              <a:defRPr/>
            </a:pPr>
            <a:r>
              <a:rPr kumimoji="1" lang="zh-CN" altLang="en-US" sz="2800" b="1" dirty="0">
                <a:solidFill>
                  <a:srgbClr val="000000"/>
                </a:solidFill>
                <a:effectLst>
                  <a:outerShdw blurRad="38100" dist="38100" dir="2700000" algn="tl">
                    <a:srgbClr val="C0C0C0"/>
                  </a:outerShdw>
                </a:effectLst>
                <a:latin typeface="+mn-ea"/>
                <a:ea typeface="+mn-ea"/>
              </a:rPr>
              <a:t>瞬时速度的大小</a:t>
            </a:r>
            <a:endParaRPr kumimoji="1" lang="zh-CN" altLang="en-US" sz="2800" b="1" dirty="0">
              <a:solidFill>
                <a:srgbClr val="000000"/>
              </a:solidFill>
              <a:latin typeface="+mn-ea"/>
              <a:ea typeface="+mn-ea"/>
            </a:endParaRPr>
          </a:p>
        </p:txBody>
      </p:sp>
      <p:sp>
        <p:nvSpPr>
          <p:cNvPr id="81935" name="矩形 5"/>
          <p:cNvSpPr>
            <a:spLocks noChangeArrowheads="1"/>
          </p:cNvSpPr>
          <p:nvPr/>
        </p:nvSpPr>
        <p:spPr bwMode="auto">
          <a:xfrm>
            <a:off x="827584" y="6093296"/>
            <a:ext cx="6767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buFontTx/>
              <a:buBlip>
                <a:blip r:embed="rId4"/>
              </a:buBlip>
            </a:pPr>
            <a:r>
              <a:rPr kumimoji="1" lang="zh-CN" altLang="en-US" sz="2800" b="1" dirty="0">
                <a:solidFill>
                  <a:srgbClr val="000000"/>
                </a:solidFill>
                <a:latin typeface="Times New Roman" panose="02020603050405020304" pitchFamily="18" charset="0"/>
              </a:rPr>
              <a:t>（瞬时）速度的大小等于（瞬时）速率。 </a:t>
            </a:r>
          </a:p>
        </p:txBody>
      </p:sp>
      <p:graphicFrame>
        <p:nvGraphicFramePr>
          <p:cNvPr id="23" name="Object 11"/>
          <p:cNvGraphicFramePr>
            <a:graphicFrameLocks noChangeAspect="1"/>
          </p:cNvGraphicFramePr>
          <p:nvPr/>
        </p:nvGraphicFramePr>
        <p:xfrm>
          <a:off x="3542857" y="3692939"/>
          <a:ext cx="3492280" cy="999346"/>
        </p:xfrm>
        <a:graphic>
          <a:graphicData uri="http://schemas.openxmlformats.org/presentationml/2006/ole">
            <mc:AlternateContent xmlns:mc="http://schemas.openxmlformats.org/markup-compatibility/2006">
              <mc:Choice xmlns:v="urn:schemas-microsoft-com:vml" Requires="v">
                <p:oleObj name="Equation" r:id="rId5" imgW="26212800" imgH="9448800" progId="Equation.DSMT4">
                  <p:embed/>
                </p:oleObj>
              </mc:Choice>
              <mc:Fallback>
                <p:oleObj name="Equation" r:id="rId5" imgW="26212800" imgH="9448800" progId="Equation.DSMT4">
                  <p:embed/>
                  <p:pic>
                    <p:nvPicPr>
                      <p:cNvPr id="0" name="图片 81998"/>
                      <p:cNvPicPr>
                        <a:picLocks noChangeAspect="1" noChangeArrowheads="1"/>
                      </p:cNvPicPr>
                      <p:nvPr/>
                    </p:nvPicPr>
                    <p:blipFill>
                      <a:blip r:embed="rId6"/>
                      <a:srcRect/>
                      <a:stretch>
                        <a:fillRect/>
                      </a:stretch>
                    </p:blipFill>
                    <p:spPr bwMode="auto">
                      <a:xfrm>
                        <a:off x="3542857" y="3692939"/>
                        <a:ext cx="3492280" cy="999346"/>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nvGraphicFramePr>
        <p:xfrm>
          <a:off x="3851920" y="4797152"/>
          <a:ext cx="3443288" cy="1081088"/>
        </p:xfrm>
        <a:graphic>
          <a:graphicData uri="http://schemas.openxmlformats.org/presentationml/2006/ole">
            <mc:AlternateContent xmlns:mc="http://schemas.openxmlformats.org/markup-compatibility/2006">
              <mc:Choice xmlns:v="urn:schemas-microsoft-com:vml" Requires="v">
                <p:oleObj name="公式" r:id="rId7" imgW="1981200" imgH="584200" progId="Equation.3">
                  <p:embed/>
                </p:oleObj>
              </mc:Choice>
              <mc:Fallback>
                <p:oleObj name="公式" r:id="rId7" imgW="1981200" imgH="584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920" y="4797152"/>
                        <a:ext cx="3443288"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6"/>
          <p:cNvSpPr txBox="1">
            <a:spLocks noChangeArrowheads="1"/>
          </p:cNvSpPr>
          <p:nvPr/>
        </p:nvSpPr>
        <p:spPr bwMode="auto">
          <a:xfrm>
            <a:off x="226570" y="2037170"/>
            <a:ext cx="24276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平均速度大小</a:t>
            </a:r>
            <a:r>
              <a:rPr kumimoji="1" lang="en-US" altLang="zh-CN" sz="2800" b="1" dirty="0">
                <a:solidFill>
                  <a:srgbClr val="000000"/>
                </a:solidFill>
                <a:latin typeface="Times New Roman" panose="02020603050405020304" pitchFamily="18" charset="0"/>
                <a:ea typeface="楷体_GB2312" pitchFamily="49" charset="-122"/>
              </a:rPr>
              <a:t>:  </a:t>
            </a:r>
          </a:p>
        </p:txBody>
      </p:sp>
      <p:graphicFrame>
        <p:nvGraphicFramePr>
          <p:cNvPr id="7" name="对象 6"/>
          <p:cNvGraphicFramePr>
            <a:graphicFrameLocks noChangeAspect="1"/>
          </p:cNvGraphicFramePr>
          <p:nvPr/>
        </p:nvGraphicFramePr>
        <p:xfrm>
          <a:off x="2779097" y="1880337"/>
          <a:ext cx="2644624" cy="953295"/>
        </p:xfrm>
        <a:graphic>
          <a:graphicData uri="http://schemas.openxmlformats.org/presentationml/2006/ole">
            <mc:AlternateContent xmlns:mc="http://schemas.openxmlformats.org/markup-compatibility/2006">
              <mc:Choice xmlns:v="urn:schemas-microsoft-com:vml" Requires="v">
                <p:oleObj name="Equation" r:id="rId9" imgW="16764000" imgH="10363200" progId="Equation.DSMT4">
                  <p:embed/>
                </p:oleObj>
              </mc:Choice>
              <mc:Fallback>
                <p:oleObj name="Equation" r:id="rId9" imgW="16764000" imgH="10363200" progId="Equation.DSMT4">
                  <p:embed/>
                  <p:pic>
                    <p:nvPicPr>
                      <p:cNvPr id="0" name="对象 3"/>
                      <p:cNvPicPr>
                        <a:picLocks noChangeAspect="1" noChangeArrowheads="1"/>
                      </p:cNvPicPr>
                      <p:nvPr/>
                    </p:nvPicPr>
                    <p:blipFill>
                      <a:blip r:embed="rId10"/>
                      <a:srcRect/>
                      <a:stretch>
                        <a:fillRect/>
                      </a:stretch>
                    </p:blipFill>
                    <p:spPr bwMode="auto">
                      <a:xfrm>
                        <a:off x="2779097" y="1880337"/>
                        <a:ext cx="2644624" cy="953295"/>
                      </a:xfrm>
                      <a:prstGeom prst="rect">
                        <a:avLst/>
                      </a:prstGeom>
                      <a:noFill/>
                      <a:ln>
                        <a:noFill/>
                      </a:ln>
                    </p:spPr>
                  </p:pic>
                </p:oleObj>
              </mc:Fallback>
            </mc:AlternateContent>
          </a:graphicData>
        </a:graphic>
      </p:graphicFrame>
      <p:pic>
        <p:nvPicPr>
          <p:cNvPr id="25" name="Picture 34" descr="图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10374" y="448990"/>
            <a:ext cx="2448272" cy="230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23"/>
                                        </p:tgtEl>
                                        <p:attrNameLst>
                                          <p:attrName>style.visibility</p:attrName>
                                        </p:attrNameLst>
                                      </p:cBhvr>
                                      <p:to>
                                        <p:strVal val="visible"/>
                                      </p:to>
                                    </p:set>
                                    <p:animEffect transition="in" filter="wipe(left)">
                                      <p:cBhvr>
                                        <p:cTn id="12" dur="500"/>
                                        <p:tgtEl>
                                          <p:spTgt spid="81923"/>
                                        </p:tgtEl>
                                      </p:cBhvr>
                                    </p:animEffect>
                                  </p:childTnLst>
                                </p:cTn>
                              </p:par>
                              <p:par>
                                <p:cTn id="13" presetID="2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1928"/>
                                        </p:tgtEl>
                                        <p:attrNameLst>
                                          <p:attrName>style.visibility</p:attrName>
                                        </p:attrNameLst>
                                      </p:cBhvr>
                                      <p:to>
                                        <p:strVal val="visible"/>
                                      </p:to>
                                    </p:set>
                                    <p:animEffect transition="in" filter="wipe(left)">
                                      <p:cBhvr>
                                        <p:cTn id="28" dur="500"/>
                                        <p:tgtEl>
                                          <p:spTgt spid="819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253"/>
                                        </p:tgtEl>
                                        <p:attrNameLst>
                                          <p:attrName>style.visibility</p:attrName>
                                        </p:attrNameLst>
                                      </p:cBhvr>
                                      <p:to>
                                        <p:strVal val="visible"/>
                                      </p:to>
                                    </p:set>
                                    <p:animEffect transition="in" filter="wipe(left)">
                                      <p:cBhvr>
                                        <p:cTn id="33" dur="500"/>
                                        <p:tgtEl>
                                          <p:spTgt spid="10253"/>
                                        </p:tgtEl>
                                      </p:cBhvr>
                                    </p:animEffect>
                                  </p:childTnLst>
                                </p:cTn>
                              </p:par>
                              <p:par>
                                <p:cTn id="34" presetID="22" presetClass="entr" presetSubtype="8"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par>
                                <p:cTn id="42" presetID="22" presetClass="entr" presetSubtype="8"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1935"/>
                                        </p:tgtEl>
                                        <p:attrNameLst>
                                          <p:attrName>style.visibility</p:attrName>
                                        </p:attrNameLst>
                                      </p:cBhvr>
                                      <p:to>
                                        <p:strVal val="visible"/>
                                      </p:to>
                                    </p:set>
                                    <p:animEffect transition="in" filter="wipe(left)">
                                      <p:cBhvr>
                                        <p:cTn id="49" dur="500"/>
                                        <p:tgtEl>
                                          <p:spTgt spid="81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53" grpId="0"/>
      <p:bldP spid="81928" grpId="0"/>
      <p:bldP spid="4" grpId="0"/>
      <p:bldP spid="81935"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p:nvPr/>
        </p:nvGrpSpPr>
        <p:grpSpPr bwMode="auto">
          <a:xfrm>
            <a:off x="107504" y="2784462"/>
            <a:ext cx="5427663" cy="1076586"/>
            <a:chOff x="-562" y="0"/>
            <a:chExt cx="3419" cy="860"/>
          </a:xfrm>
        </p:grpSpPr>
        <p:sp>
          <p:nvSpPr>
            <p:cNvPr id="82969" name="Text Box 3"/>
            <p:cNvSpPr txBox="1">
              <a:spLocks noChangeArrowheads="1"/>
            </p:cNvSpPr>
            <p:nvPr/>
          </p:nvSpPr>
          <p:spPr bwMode="auto">
            <a:xfrm>
              <a:off x="-562" y="0"/>
              <a:ext cx="3419" cy="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buFont typeface="Arial" panose="020B0604020202020204" pitchFamily="34" charset="0"/>
                <a:buNone/>
              </a:pPr>
              <a:r>
                <a:rPr lang="en-US" altLang="zh-CN" sz="2800" b="1" dirty="0">
                  <a:solidFill>
                    <a:srgbClr val="CC0000"/>
                  </a:solidFill>
                  <a:latin typeface="Times New Roman" panose="02020603050405020304" pitchFamily="18" charset="0"/>
                </a:rPr>
                <a:t> </a:t>
              </a:r>
              <a:r>
                <a:rPr lang="zh-CN" altLang="en-US" sz="2800" b="1" dirty="0">
                  <a:solidFill>
                    <a:srgbClr val="CC0000"/>
                  </a:solidFill>
                  <a:latin typeface="Times New Roman" panose="02020603050405020304" pitchFamily="18" charset="0"/>
                </a:rPr>
                <a:t>例 </a:t>
              </a:r>
              <a:r>
                <a:rPr lang="zh-CN" altLang="en-US" sz="2800" b="1" dirty="0">
                  <a:solidFill>
                    <a:srgbClr val="1C1C1C"/>
                  </a:solidFill>
                  <a:latin typeface="Times New Roman" panose="02020603050405020304" pitchFamily="18" charset="0"/>
                </a:rPr>
                <a:t>一运动质点在某瞬时位于位矢               的端点处                  ，速度大小为</a:t>
              </a:r>
            </a:p>
          </p:txBody>
        </p:sp>
        <p:graphicFrame>
          <p:nvGraphicFramePr>
            <p:cNvPr id="82970" name="Object 4"/>
            <p:cNvGraphicFramePr>
              <a:graphicFrameLocks noChangeAspect="1"/>
            </p:cNvGraphicFramePr>
            <p:nvPr/>
          </p:nvGraphicFramePr>
          <p:xfrm>
            <a:off x="442" y="468"/>
            <a:ext cx="841" cy="338"/>
          </p:xfrm>
          <a:graphic>
            <a:graphicData uri="http://schemas.openxmlformats.org/presentationml/2006/ole">
              <mc:AlternateContent xmlns:mc="http://schemas.openxmlformats.org/markup-compatibility/2006">
                <mc:Choice xmlns:v="urn:schemas-microsoft-com:vml" Requires="v">
                  <p:oleObj r:id="rId2" imgW="711835" imgH="304800" progId="Equation.3">
                    <p:embed/>
                  </p:oleObj>
                </mc:Choice>
                <mc:Fallback>
                  <p:oleObj r:id="rId2" imgW="711835" imgH="304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 y="468"/>
                          <a:ext cx="841"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947" name="Object 5"/>
          <p:cNvGraphicFramePr>
            <a:graphicFrameLocks noChangeAspect="1"/>
          </p:cNvGraphicFramePr>
          <p:nvPr/>
        </p:nvGraphicFramePr>
        <p:xfrm>
          <a:off x="1403475" y="4305573"/>
          <a:ext cx="604837" cy="1081087"/>
        </p:xfrm>
        <a:graphic>
          <a:graphicData uri="http://schemas.openxmlformats.org/presentationml/2006/ole">
            <mc:AlternateContent xmlns:mc="http://schemas.openxmlformats.org/markup-compatibility/2006">
              <mc:Choice xmlns:v="urn:schemas-microsoft-com:vml" Requires="v">
                <p:oleObj r:id="rId4" imgW="305435" imgH="610235" progId="Equation.3">
                  <p:embed/>
                </p:oleObj>
              </mc:Choice>
              <mc:Fallback>
                <p:oleObj r:id="rId4" imgW="305435" imgH="61023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475" y="4305573"/>
                        <a:ext cx="604837"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Text Box 6"/>
          <p:cNvSpPr txBox="1">
            <a:spLocks noChangeArrowheads="1"/>
          </p:cNvSpPr>
          <p:nvPr/>
        </p:nvSpPr>
        <p:spPr bwMode="auto">
          <a:xfrm>
            <a:off x="179512" y="4578623"/>
            <a:ext cx="14128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A</a:t>
            </a:r>
            <a:r>
              <a:rPr lang="zh-CN" altLang="en-US" sz="3200" b="1">
                <a:solidFill>
                  <a:srgbClr val="CC0000"/>
                </a:solidFill>
                <a:latin typeface="Times New Roman" panose="02020603050405020304" pitchFamily="18" charset="0"/>
              </a:rPr>
              <a:t>）</a:t>
            </a:r>
          </a:p>
        </p:txBody>
      </p:sp>
      <p:sp>
        <p:nvSpPr>
          <p:cNvPr id="82949" name="Rectangle 7"/>
          <p:cNvSpPr>
            <a:spLocks noChangeArrowheads="1"/>
          </p:cNvSpPr>
          <p:nvPr/>
        </p:nvSpPr>
        <p:spPr bwMode="auto">
          <a:xfrm>
            <a:off x="2632200" y="4505598"/>
            <a:ext cx="13176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B</a:t>
            </a:r>
            <a:r>
              <a:rPr lang="zh-CN" altLang="en-US" sz="3200" b="1">
                <a:solidFill>
                  <a:srgbClr val="CC0000"/>
                </a:solidFill>
                <a:latin typeface="Times New Roman" panose="02020603050405020304" pitchFamily="18" charset="0"/>
              </a:rPr>
              <a:t>）</a:t>
            </a:r>
          </a:p>
        </p:txBody>
      </p:sp>
      <p:graphicFrame>
        <p:nvGraphicFramePr>
          <p:cNvPr id="82950" name="Object 8"/>
          <p:cNvGraphicFramePr>
            <a:graphicFrameLocks noChangeAspect="1"/>
          </p:cNvGraphicFramePr>
          <p:nvPr/>
        </p:nvGraphicFramePr>
        <p:xfrm>
          <a:off x="1230437" y="5497785"/>
          <a:ext cx="896938" cy="1079500"/>
        </p:xfrm>
        <a:graphic>
          <a:graphicData uri="http://schemas.openxmlformats.org/presentationml/2006/ole">
            <mc:AlternateContent xmlns:mc="http://schemas.openxmlformats.org/markup-compatibility/2006">
              <mc:Choice xmlns:v="urn:schemas-microsoft-com:vml" Requires="v">
                <p:oleObj r:id="rId6" imgW="394335" imgH="635635" progId="Equation.3">
                  <p:embed/>
                </p:oleObj>
              </mc:Choice>
              <mc:Fallback>
                <p:oleObj r:id="rId6" imgW="394335" imgH="63563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0437" y="5497785"/>
                        <a:ext cx="896938"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9"/>
          <p:cNvGraphicFramePr>
            <a:graphicFrameLocks noChangeAspect="1"/>
          </p:cNvGraphicFramePr>
          <p:nvPr/>
        </p:nvGraphicFramePr>
        <p:xfrm>
          <a:off x="3638675" y="5423173"/>
          <a:ext cx="3097212" cy="1135062"/>
        </p:xfrm>
        <a:graphic>
          <a:graphicData uri="http://schemas.openxmlformats.org/presentationml/2006/ole">
            <mc:AlternateContent xmlns:mc="http://schemas.openxmlformats.org/markup-compatibility/2006">
              <mc:Choice xmlns:v="urn:schemas-microsoft-com:vml" Requires="v">
                <p:oleObj r:id="rId8" imgW="1600200" imgH="660400" progId="Equation.3">
                  <p:embed/>
                </p:oleObj>
              </mc:Choice>
              <mc:Fallback>
                <p:oleObj r:id="rId8" imgW="1600200" imgH="660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8675" y="5423173"/>
                        <a:ext cx="3097212"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2" name="Rectangle 10"/>
          <p:cNvSpPr>
            <a:spLocks noChangeArrowheads="1"/>
          </p:cNvSpPr>
          <p:nvPr/>
        </p:nvSpPr>
        <p:spPr bwMode="auto">
          <a:xfrm>
            <a:off x="179512" y="5713685"/>
            <a:ext cx="14398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C</a:t>
            </a:r>
            <a:r>
              <a:rPr lang="zh-CN" altLang="en-US" sz="3200" b="1">
                <a:solidFill>
                  <a:srgbClr val="CC0000"/>
                </a:solidFill>
                <a:latin typeface="Times New Roman" panose="02020603050405020304" pitchFamily="18" charset="0"/>
              </a:rPr>
              <a:t>）</a:t>
            </a:r>
          </a:p>
        </p:txBody>
      </p:sp>
      <p:sp>
        <p:nvSpPr>
          <p:cNvPr id="82953" name="Rectangle 11"/>
          <p:cNvSpPr>
            <a:spLocks noChangeArrowheads="1"/>
          </p:cNvSpPr>
          <p:nvPr/>
        </p:nvSpPr>
        <p:spPr bwMode="auto">
          <a:xfrm>
            <a:off x="2611562" y="5713685"/>
            <a:ext cx="15319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D</a:t>
            </a:r>
            <a:r>
              <a:rPr lang="zh-CN" altLang="en-US" sz="3200" b="1">
                <a:solidFill>
                  <a:srgbClr val="CC0000"/>
                </a:solidFill>
                <a:latin typeface="Times New Roman" panose="02020603050405020304" pitchFamily="18" charset="0"/>
              </a:rPr>
              <a:t>）</a:t>
            </a:r>
          </a:p>
        </p:txBody>
      </p:sp>
      <p:graphicFrame>
        <p:nvGraphicFramePr>
          <p:cNvPr id="82954" name="Object 14"/>
          <p:cNvGraphicFramePr>
            <a:graphicFrameLocks noChangeAspect="1"/>
          </p:cNvGraphicFramePr>
          <p:nvPr/>
        </p:nvGraphicFramePr>
        <p:xfrm>
          <a:off x="3768850" y="4230960"/>
          <a:ext cx="612775" cy="1050925"/>
        </p:xfrm>
        <a:graphic>
          <a:graphicData uri="http://schemas.openxmlformats.org/presentationml/2006/ole">
            <mc:AlternateContent xmlns:mc="http://schemas.openxmlformats.org/markup-compatibility/2006">
              <mc:Choice xmlns:v="urn:schemas-microsoft-com:vml" Requires="v">
                <p:oleObj r:id="rId10" imgW="318135" imgH="610235" progId="Equation.3">
                  <p:embed/>
                </p:oleObj>
              </mc:Choice>
              <mc:Fallback>
                <p:oleObj r:id="rId10" imgW="318135" imgH="610235"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8850" y="4230960"/>
                        <a:ext cx="612775"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55" name="Group 19"/>
          <p:cNvGrpSpPr/>
          <p:nvPr/>
        </p:nvGrpSpPr>
        <p:grpSpPr bwMode="auto">
          <a:xfrm>
            <a:off x="5866053" y="2792995"/>
            <a:ext cx="3203575" cy="2643188"/>
            <a:chOff x="0" y="0"/>
            <a:chExt cx="2018" cy="1665"/>
          </a:xfrm>
        </p:grpSpPr>
        <p:sp>
          <p:nvSpPr>
            <p:cNvPr id="82957" name="Freeform 20"/>
            <p:cNvSpPr/>
            <p:nvPr/>
          </p:nvSpPr>
          <p:spPr bwMode="auto">
            <a:xfrm>
              <a:off x="443" y="198"/>
              <a:ext cx="1237" cy="1027"/>
            </a:xfrm>
            <a:custGeom>
              <a:avLst/>
              <a:gdLst>
                <a:gd name="T0" fmla="*/ 0 w 1237"/>
                <a:gd name="T1" fmla="*/ 58 h 1027"/>
                <a:gd name="T2" fmla="*/ 393 w 1237"/>
                <a:gd name="T3" fmla="*/ 3 h 1027"/>
                <a:gd name="T4" fmla="*/ 805 w 1237"/>
                <a:gd name="T5" fmla="*/ 76 h 1027"/>
                <a:gd name="T6" fmla="*/ 1088 w 1237"/>
                <a:gd name="T7" fmla="*/ 323 h 1027"/>
                <a:gd name="T8" fmla="*/ 1207 w 1237"/>
                <a:gd name="T9" fmla="*/ 551 h 1027"/>
                <a:gd name="T10" fmla="*/ 1225 w 1237"/>
                <a:gd name="T11" fmla="*/ 762 h 1027"/>
                <a:gd name="T12" fmla="*/ 1134 w 1237"/>
                <a:gd name="T13" fmla="*/ 1027 h 10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7" h="1027">
                  <a:moveTo>
                    <a:pt x="0" y="58"/>
                  </a:moveTo>
                  <a:cubicBezTo>
                    <a:pt x="65" y="49"/>
                    <a:pt x="259" y="0"/>
                    <a:pt x="393" y="3"/>
                  </a:cubicBezTo>
                  <a:cubicBezTo>
                    <a:pt x="527" y="6"/>
                    <a:pt x="689" y="23"/>
                    <a:pt x="805" y="76"/>
                  </a:cubicBezTo>
                  <a:cubicBezTo>
                    <a:pt x="921" y="129"/>
                    <a:pt x="1021" y="244"/>
                    <a:pt x="1088" y="323"/>
                  </a:cubicBezTo>
                  <a:cubicBezTo>
                    <a:pt x="1155" y="402"/>
                    <a:pt x="1184" y="478"/>
                    <a:pt x="1207" y="551"/>
                  </a:cubicBezTo>
                  <a:cubicBezTo>
                    <a:pt x="1230" y="624"/>
                    <a:pt x="1237" y="683"/>
                    <a:pt x="1225" y="762"/>
                  </a:cubicBezTo>
                  <a:cubicBezTo>
                    <a:pt x="1213" y="841"/>
                    <a:pt x="1153" y="972"/>
                    <a:pt x="1134" y="1027"/>
                  </a:cubicBezTo>
                </a:path>
              </a:pathLst>
            </a:custGeom>
            <a:noFill/>
            <a:ln w="28575" cap="flat" cmpd="sng">
              <a:solidFill>
                <a:srgbClr val="0000FF"/>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2958" name="Line 21"/>
            <p:cNvSpPr>
              <a:spLocks noChangeShapeType="1"/>
            </p:cNvSpPr>
            <p:nvPr/>
          </p:nvSpPr>
          <p:spPr bwMode="auto">
            <a:xfrm flipV="1">
              <a:off x="242" y="480"/>
              <a:ext cx="1257" cy="903"/>
            </a:xfrm>
            <a:prstGeom prst="line">
              <a:avLst/>
            </a:prstGeom>
            <a:noFill/>
            <a:ln w="28575">
              <a:solidFill>
                <a:srgbClr val="D60093"/>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959" name="Object 22"/>
            <p:cNvGraphicFramePr>
              <a:graphicFrameLocks noChangeAspect="1"/>
            </p:cNvGraphicFramePr>
            <p:nvPr/>
          </p:nvGraphicFramePr>
          <p:xfrm>
            <a:off x="923" y="1001"/>
            <a:ext cx="432" cy="376"/>
          </p:xfrm>
          <a:graphic>
            <a:graphicData uri="http://schemas.openxmlformats.org/presentationml/2006/ole">
              <mc:AlternateContent xmlns:mc="http://schemas.openxmlformats.org/markup-compatibility/2006">
                <mc:Choice xmlns:v="urn:schemas-microsoft-com:vml" Requires="v">
                  <p:oleObj r:id="rId12" imgW="280670" imgH="203835" progId="Equation.3">
                    <p:embed/>
                  </p:oleObj>
                </mc:Choice>
                <mc:Fallback>
                  <p:oleObj r:id="rId12" imgW="280670" imgH="203835"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3" y="1001"/>
                          <a:ext cx="432"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0" name="Line 23"/>
            <p:cNvSpPr>
              <a:spLocks noChangeShapeType="1"/>
            </p:cNvSpPr>
            <p:nvPr/>
          </p:nvSpPr>
          <p:spPr bwMode="auto">
            <a:xfrm flipH="1" flipV="1">
              <a:off x="242" y="39"/>
              <a:ext cx="0" cy="1344"/>
            </a:xfrm>
            <a:prstGeom prst="line">
              <a:avLst/>
            </a:prstGeom>
            <a:noFill/>
            <a:ln w="19050">
              <a:solidFill>
                <a:srgbClr val="1C1C1C"/>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1" name="Line 24"/>
            <p:cNvSpPr>
              <a:spLocks noChangeShapeType="1"/>
            </p:cNvSpPr>
            <p:nvPr/>
          </p:nvSpPr>
          <p:spPr bwMode="auto">
            <a:xfrm>
              <a:off x="242" y="1385"/>
              <a:ext cx="1689" cy="1"/>
            </a:xfrm>
            <a:prstGeom prst="line">
              <a:avLst/>
            </a:prstGeom>
            <a:noFill/>
            <a:ln w="19050">
              <a:solidFill>
                <a:srgbClr val="1C1C1C"/>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962" name="Object 25"/>
            <p:cNvGraphicFramePr>
              <a:graphicFrameLocks noChangeAspect="1"/>
            </p:cNvGraphicFramePr>
            <p:nvPr/>
          </p:nvGraphicFramePr>
          <p:xfrm>
            <a:off x="1803" y="1433"/>
            <a:ext cx="215" cy="231"/>
          </p:xfrm>
          <a:graphic>
            <a:graphicData uri="http://schemas.openxmlformats.org/presentationml/2006/ole">
              <mc:AlternateContent xmlns:mc="http://schemas.openxmlformats.org/markup-compatibility/2006">
                <mc:Choice xmlns:v="urn:schemas-microsoft-com:vml" Requires="v">
                  <p:oleObj r:id="rId14" imgW="178435" imgH="191770" progId="Equation.3">
                    <p:embed/>
                  </p:oleObj>
                </mc:Choice>
                <mc:Fallback>
                  <p:oleObj r:id="rId14" imgW="178435" imgH="191770" progId="Equation.3">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03" y="1433"/>
                          <a:ext cx="21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3" name="Object 26"/>
            <p:cNvGraphicFramePr>
              <a:graphicFrameLocks noChangeAspect="1"/>
            </p:cNvGraphicFramePr>
            <p:nvPr/>
          </p:nvGraphicFramePr>
          <p:xfrm>
            <a:off x="2" y="0"/>
            <a:ext cx="278" cy="279"/>
          </p:xfrm>
          <a:graphic>
            <a:graphicData uri="http://schemas.openxmlformats.org/presentationml/2006/ole">
              <mc:AlternateContent xmlns:mc="http://schemas.openxmlformats.org/markup-compatibility/2006">
                <mc:Choice xmlns:v="urn:schemas-microsoft-com:vml" Requires="v">
                  <p:oleObj r:id="rId16" imgW="191135" imgH="242570" progId="Equation.3">
                    <p:embed/>
                  </p:oleObj>
                </mc:Choice>
                <mc:Fallback>
                  <p:oleObj r:id="rId16" imgW="191135" imgH="242570" progId="Equation.3">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 y="0"/>
                          <a:ext cx="278"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4" name="Object 27"/>
            <p:cNvGraphicFramePr>
              <a:graphicFrameLocks noChangeAspect="1"/>
            </p:cNvGraphicFramePr>
            <p:nvPr/>
          </p:nvGraphicFramePr>
          <p:xfrm>
            <a:off x="0" y="1395"/>
            <a:ext cx="245" cy="270"/>
          </p:xfrm>
          <a:graphic>
            <a:graphicData uri="http://schemas.openxmlformats.org/presentationml/2006/ole">
              <mc:AlternateContent xmlns:mc="http://schemas.openxmlformats.org/markup-compatibility/2006">
                <mc:Choice xmlns:v="urn:schemas-microsoft-com:vml" Requires="v">
                  <p:oleObj r:id="rId18" imgW="127635" imgH="140335" progId="Equation.DSMT4">
                    <p:embed/>
                  </p:oleObj>
                </mc:Choice>
                <mc:Fallback>
                  <p:oleObj r:id="rId18" imgW="127635" imgH="140335" progId="Equation.DSMT4">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395"/>
                          <a:ext cx="2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65" name="Line 28"/>
            <p:cNvSpPr>
              <a:spLocks noChangeShapeType="1"/>
            </p:cNvSpPr>
            <p:nvPr/>
          </p:nvSpPr>
          <p:spPr bwMode="auto">
            <a:xfrm flipH="1">
              <a:off x="239" y="489"/>
              <a:ext cx="126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82966" name="Line 29"/>
            <p:cNvSpPr>
              <a:spLocks noChangeShapeType="1"/>
            </p:cNvSpPr>
            <p:nvPr/>
          </p:nvSpPr>
          <p:spPr bwMode="auto">
            <a:xfrm>
              <a:off x="1499" y="471"/>
              <a:ext cx="0" cy="912"/>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graphicFrame>
          <p:nvGraphicFramePr>
            <p:cNvPr id="82967" name="Object 30"/>
            <p:cNvGraphicFramePr>
              <a:graphicFrameLocks noChangeAspect="1"/>
            </p:cNvGraphicFramePr>
            <p:nvPr/>
          </p:nvGraphicFramePr>
          <p:xfrm>
            <a:off x="21" y="384"/>
            <a:ext cx="230" cy="231"/>
          </p:xfrm>
          <a:graphic>
            <a:graphicData uri="http://schemas.openxmlformats.org/presentationml/2006/ole">
              <mc:AlternateContent xmlns:mc="http://schemas.openxmlformats.org/markup-compatibility/2006">
                <mc:Choice xmlns:v="urn:schemas-microsoft-com:vml" Requires="v">
                  <p:oleObj r:id="rId20" imgW="191135" imgH="242570" progId="Equation.3">
                    <p:embed/>
                  </p:oleObj>
                </mc:Choice>
                <mc:Fallback>
                  <p:oleObj r:id="rId20" imgW="191135" imgH="242570"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 y="384"/>
                          <a:ext cx="23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8" name="Object 31"/>
            <p:cNvGraphicFramePr>
              <a:graphicFrameLocks noChangeAspect="1"/>
            </p:cNvGraphicFramePr>
            <p:nvPr/>
          </p:nvGraphicFramePr>
          <p:xfrm>
            <a:off x="1359" y="1385"/>
            <a:ext cx="179" cy="192"/>
          </p:xfrm>
          <a:graphic>
            <a:graphicData uri="http://schemas.openxmlformats.org/presentationml/2006/ole">
              <mc:AlternateContent xmlns:mc="http://schemas.openxmlformats.org/markup-compatibility/2006">
                <mc:Choice xmlns:v="urn:schemas-microsoft-com:vml" Requires="v">
                  <p:oleObj r:id="rId21" imgW="178435" imgH="191770" progId="Equation.3">
                    <p:embed/>
                  </p:oleObj>
                </mc:Choice>
                <mc:Fallback>
                  <p:oleObj r:id="rId21" imgW="178435" imgH="191770"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59" y="1385"/>
                          <a:ext cx="17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43744" name="Picture 32" descr="u=2188773568,2440844590&amp;fm=52&amp;gp=0"/>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68687" y="5812110"/>
            <a:ext cx="1676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50"/>
          <p:cNvSpPr txBox="1">
            <a:spLocks noChangeArrowheads="1"/>
          </p:cNvSpPr>
          <p:nvPr/>
        </p:nvSpPr>
        <p:spPr bwMode="auto">
          <a:xfrm>
            <a:off x="0" y="185912"/>
            <a:ext cx="9144000" cy="954087"/>
          </a:xfrm>
          <a:prstGeom prst="rect">
            <a:avLst/>
          </a:prstGeom>
          <a:solidFill>
            <a:schemeClr val="bg1"/>
          </a:solidFill>
          <a:ln w="9525">
            <a:solidFill>
              <a:schemeClr val="tx1"/>
            </a:solidFill>
            <a:miter lim="800000"/>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latin typeface="Times New Roman" panose="02020603050405020304" pitchFamily="18" charset="0"/>
                <a:ea typeface="楷体_GB2312" pitchFamily="49" charset="-122"/>
              </a:rPr>
              <a:t>讨论：质点做半径为</a:t>
            </a:r>
            <a:r>
              <a:rPr kumimoji="1" lang="en-US" altLang="zh-CN" sz="2800" b="1" i="1">
                <a:latin typeface="Times New Roman" panose="02020603050405020304" pitchFamily="18" charset="0"/>
                <a:ea typeface="楷体_GB2312" pitchFamily="49" charset="-122"/>
              </a:rPr>
              <a:t>R</a:t>
            </a:r>
            <a:r>
              <a:rPr kumimoji="1" lang="zh-CN" altLang="en-US" sz="2800" b="1">
                <a:latin typeface="Times New Roman" panose="02020603050405020304" pitchFamily="18" charset="0"/>
                <a:ea typeface="楷体_GB2312" pitchFamily="49" charset="-122"/>
              </a:rPr>
              <a:t>的匀速圆周运动，每</a:t>
            </a:r>
            <a:r>
              <a:rPr kumimoji="1" lang="en-US" altLang="zh-CN" sz="2800" b="1" i="1">
                <a:latin typeface="Times New Roman" panose="02020603050405020304" pitchFamily="18" charset="0"/>
                <a:ea typeface="楷体_GB2312" pitchFamily="49" charset="-122"/>
              </a:rPr>
              <a:t>T</a:t>
            </a:r>
            <a:r>
              <a:rPr kumimoji="1" lang="zh-CN" altLang="en-US" sz="2800" b="1">
                <a:latin typeface="Times New Roman" panose="02020603050405020304" pitchFamily="18" charset="0"/>
                <a:ea typeface="楷体_GB2312" pitchFamily="49" charset="-122"/>
              </a:rPr>
              <a:t>秒转一圈。在</a:t>
            </a:r>
            <a:r>
              <a:rPr kumimoji="1" lang="en-US" altLang="zh-CN" sz="2800" b="1">
                <a:latin typeface="Times New Roman" panose="02020603050405020304" pitchFamily="18" charset="0"/>
                <a:ea typeface="楷体_GB2312" pitchFamily="49" charset="-122"/>
              </a:rPr>
              <a:t>2T</a:t>
            </a:r>
            <a:r>
              <a:rPr kumimoji="1" lang="zh-CN" altLang="en-US" sz="2800" b="1">
                <a:latin typeface="Times New Roman" panose="02020603050405020304" pitchFamily="18" charset="0"/>
                <a:ea typeface="楷体_GB2312" pitchFamily="49" charset="-122"/>
              </a:rPr>
              <a:t>的时间间隔内其平均速度大小和平均速率大小？</a:t>
            </a:r>
          </a:p>
        </p:txBody>
      </p:sp>
      <p:graphicFrame>
        <p:nvGraphicFramePr>
          <p:cNvPr id="29" name="Object 51"/>
          <p:cNvGraphicFramePr>
            <a:graphicFrameLocks noChangeAspect="1"/>
          </p:cNvGraphicFramePr>
          <p:nvPr/>
        </p:nvGraphicFramePr>
        <p:xfrm>
          <a:off x="1436688" y="1358850"/>
          <a:ext cx="1960562" cy="1030288"/>
        </p:xfrm>
        <a:graphic>
          <a:graphicData uri="http://schemas.openxmlformats.org/presentationml/2006/ole">
            <mc:AlternateContent xmlns:mc="http://schemas.openxmlformats.org/markup-compatibility/2006">
              <mc:Choice xmlns:v="urn:schemas-microsoft-com:vml" Requires="v">
                <p:oleObj name="公式" r:id="rId23" imgW="990600" imgH="508000" progId="Equation.3">
                  <p:embed/>
                </p:oleObj>
              </mc:Choice>
              <mc:Fallback>
                <p:oleObj name="公式" r:id="rId23" imgW="990600" imgH="508000" progId="Equation.3">
                  <p:embed/>
                  <p:pic>
                    <p:nvPicPr>
                      <p:cNvPr id="0" name="图片 8320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36688" y="1358850"/>
                        <a:ext cx="1960562"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52"/>
          <p:cNvGraphicFramePr>
            <a:graphicFrameLocks noChangeAspect="1"/>
          </p:cNvGraphicFramePr>
          <p:nvPr/>
        </p:nvGraphicFramePr>
        <p:xfrm>
          <a:off x="4187825" y="1431875"/>
          <a:ext cx="3824288" cy="989013"/>
        </p:xfrm>
        <a:graphic>
          <a:graphicData uri="http://schemas.openxmlformats.org/presentationml/2006/ole">
            <mc:AlternateContent xmlns:mc="http://schemas.openxmlformats.org/markup-compatibility/2006">
              <mc:Choice xmlns:v="urn:schemas-microsoft-com:vml" Requires="v">
                <p:oleObj name="Equation" r:id="rId25" imgW="2019300" imgH="508000" progId="Equation.DSMT4">
                  <p:embed/>
                </p:oleObj>
              </mc:Choice>
              <mc:Fallback>
                <p:oleObj name="Equation" r:id="rId25" imgW="2019300" imgH="508000" progId="Equation.DSMT4">
                  <p:embed/>
                  <p:pic>
                    <p:nvPicPr>
                      <p:cNvPr id="0" name="图片 8320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87825" y="1431875"/>
                        <a:ext cx="38242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53"/>
          <p:cNvSpPr txBox="1">
            <a:spLocks noChangeArrowheads="1"/>
          </p:cNvSpPr>
          <p:nvPr/>
        </p:nvSpPr>
        <p:spPr bwMode="auto">
          <a:xfrm>
            <a:off x="250825" y="1558875"/>
            <a:ext cx="1008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latin typeface="Times New Roman" panose="02020603050405020304" pitchFamily="18" charset="0"/>
                <a:ea typeface="楷体_GB2312" pitchFamily="49" charset="-122"/>
              </a:rPr>
              <a:t>答</a:t>
            </a:r>
            <a:r>
              <a:rPr kumimoji="1" lang="en-US" altLang="zh-CN" sz="2800" b="1">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ox(i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ox(ou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ou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46"/>
                                        </p:tgtEl>
                                        <p:attrNameLst>
                                          <p:attrName>style.visibility</p:attrName>
                                        </p:attrNameLst>
                                      </p:cBhvr>
                                      <p:to>
                                        <p:strVal val="visible"/>
                                      </p:to>
                                    </p:set>
                                    <p:animEffect transition="in" filter="wipe(left)">
                                      <p:cBhvr>
                                        <p:cTn id="27" dur="500"/>
                                        <p:tgtEl>
                                          <p:spTgt spid="8294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2948"/>
                                        </p:tgtEl>
                                        <p:attrNameLst>
                                          <p:attrName>style.visibility</p:attrName>
                                        </p:attrNameLst>
                                      </p:cBhvr>
                                      <p:to>
                                        <p:strVal val="visible"/>
                                      </p:to>
                                    </p:set>
                                    <p:animEffect transition="in" filter="wipe(left)">
                                      <p:cBhvr>
                                        <p:cTn id="30" dur="500"/>
                                        <p:tgtEl>
                                          <p:spTgt spid="82948"/>
                                        </p:tgtEl>
                                      </p:cBhvr>
                                    </p:animEffect>
                                  </p:childTnLst>
                                </p:cTn>
                              </p:par>
                              <p:par>
                                <p:cTn id="31" presetID="22" presetClass="entr" presetSubtype="8" fill="hold" nodeType="withEffect">
                                  <p:stCondLst>
                                    <p:cond delay="0"/>
                                  </p:stCondLst>
                                  <p:childTnLst>
                                    <p:set>
                                      <p:cBhvr>
                                        <p:cTn id="32" dur="1" fill="hold">
                                          <p:stCondLst>
                                            <p:cond delay="0"/>
                                          </p:stCondLst>
                                        </p:cTn>
                                        <p:tgtEl>
                                          <p:spTgt spid="82947"/>
                                        </p:tgtEl>
                                        <p:attrNameLst>
                                          <p:attrName>style.visibility</p:attrName>
                                        </p:attrNameLst>
                                      </p:cBhvr>
                                      <p:to>
                                        <p:strVal val="visible"/>
                                      </p:to>
                                    </p:set>
                                    <p:animEffect transition="in" filter="wipe(left)">
                                      <p:cBhvr>
                                        <p:cTn id="33" dur="500"/>
                                        <p:tgtEl>
                                          <p:spTgt spid="8294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949"/>
                                        </p:tgtEl>
                                        <p:attrNameLst>
                                          <p:attrName>style.visibility</p:attrName>
                                        </p:attrNameLst>
                                      </p:cBhvr>
                                      <p:to>
                                        <p:strVal val="visible"/>
                                      </p:to>
                                    </p:set>
                                    <p:animEffect transition="in" filter="wipe(left)">
                                      <p:cBhvr>
                                        <p:cTn id="36" dur="500"/>
                                        <p:tgtEl>
                                          <p:spTgt spid="82949"/>
                                        </p:tgtEl>
                                      </p:cBhvr>
                                    </p:animEffect>
                                  </p:childTnLst>
                                </p:cTn>
                              </p:par>
                              <p:par>
                                <p:cTn id="37" presetID="22" presetClass="entr" presetSubtype="8" fill="hold" nodeType="withEffect">
                                  <p:stCondLst>
                                    <p:cond delay="0"/>
                                  </p:stCondLst>
                                  <p:childTnLst>
                                    <p:set>
                                      <p:cBhvr>
                                        <p:cTn id="38" dur="1" fill="hold">
                                          <p:stCondLst>
                                            <p:cond delay="0"/>
                                          </p:stCondLst>
                                        </p:cTn>
                                        <p:tgtEl>
                                          <p:spTgt spid="82954"/>
                                        </p:tgtEl>
                                        <p:attrNameLst>
                                          <p:attrName>style.visibility</p:attrName>
                                        </p:attrNameLst>
                                      </p:cBhvr>
                                      <p:to>
                                        <p:strVal val="visible"/>
                                      </p:to>
                                    </p:set>
                                    <p:animEffect transition="in" filter="wipe(left)">
                                      <p:cBhvr>
                                        <p:cTn id="39" dur="500"/>
                                        <p:tgtEl>
                                          <p:spTgt spid="8295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2952"/>
                                        </p:tgtEl>
                                        <p:attrNameLst>
                                          <p:attrName>style.visibility</p:attrName>
                                        </p:attrNameLst>
                                      </p:cBhvr>
                                      <p:to>
                                        <p:strVal val="visible"/>
                                      </p:to>
                                    </p:set>
                                    <p:animEffect transition="in" filter="wipe(left)">
                                      <p:cBhvr>
                                        <p:cTn id="42" dur="500"/>
                                        <p:tgtEl>
                                          <p:spTgt spid="82952"/>
                                        </p:tgtEl>
                                      </p:cBhvr>
                                    </p:animEffect>
                                  </p:childTnLst>
                                </p:cTn>
                              </p:par>
                              <p:par>
                                <p:cTn id="43" presetID="22" presetClass="entr" presetSubtype="8" fill="hold" nodeType="withEffect">
                                  <p:stCondLst>
                                    <p:cond delay="0"/>
                                  </p:stCondLst>
                                  <p:childTnLst>
                                    <p:set>
                                      <p:cBhvr>
                                        <p:cTn id="44" dur="1" fill="hold">
                                          <p:stCondLst>
                                            <p:cond delay="0"/>
                                          </p:stCondLst>
                                        </p:cTn>
                                        <p:tgtEl>
                                          <p:spTgt spid="82950"/>
                                        </p:tgtEl>
                                        <p:attrNameLst>
                                          <p:attrName>style.visibility</p:attrName>
                                        </p:attrNameLst>
                                      </p:cBhvr>
                                      <p:to>
                                        <p:strVal val="visible"/>
                                      </p:to>
                                    </p:set>
                                    <p:animEffect transition="in" filter="wipe(left)">
                                      <p:cBhvr>
                                        <p:cTn id="45" dur="500"/>
                                        <p:tgtEl>
                                          <p:spTgt spid="82950"/>
                                        </p:tgtEl>
                                      </p:cBhvr>
                                    </p:animEffect>
                                  </p:childTnLst>
                                </p:cTn>
                              </p:par>
                              <p:par>
                                <p:cTn id="46" presetID="22" presetClass="entr" presetSubtype="8" fill="hold" nodeType="withEffect">
                                  <p:stCondLst>
                                    <p:cond delay="0"/>
                                  </p:stCondLst>
                                  <p:childTnLst>
                                    <p:set>
                                      <p:cBhvr>
                                        <p:cTn id="47" dur="1" fill="hold">
                                          <p:stCondLst>
                                            <p:cond delay="0"/>
                                          </p:stCondLst>
                                        </p:cTn>
                                        <p:tgtEl>
                                          <p:spTgt spid="82951"/>
                                        </p:tgtEl>
                                        <p:attrNameLst>
                                          <p:attrName>style.visibility</p:attrName>
                                        </p:attrNameLst>
                                      </p:cBhvr>
                                      <p:to>
                                        <p:strVal val="visible"/>
                                      </p:to>
                                    </p:set>
                                    <p:animEffect transition="in" filter="wipe(left)">
                                      <p:cBhvr>
                                        <p:cTn id="48" dur="500"/>
                                        <p:tgtEl>
                                          <p:spTgt spid="8295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82953"/>
                                        </p:tgtEl>
                                        <p:attrNameLst>
                                          <p:attrName>style.visibility</p:attrName>
                                        </p:attrNameLst>
                                      </p:cBhvr>
                                      <p:to>
                                        <p:strVal val="visible"/>
                                      </p:to>
                                    </p:set>
                                    <p:animEffect transition="in" filter="wipe(left)">
                                      <p:cBhvr>
                                        <p:cTn id="51" dur="500"/>
                                        <p:tgtEl>
                                          <p:spTgt spid="82953"/>
                                        </p:tgtEl>
                                      </p:cBhvr>
                                    </p:animEffect>
                                  </p:childTnLst>
                                </p:cTn>
                              </p:par>
                              <p:par>
                                <p:cTn id="52" presetID="22" presetClass="entr" presetSubtype="8" fill="hold" nodeType="withEffect">
                                  <p:stCondLst>
                                    <p:cond delay="0"/>
                                  </p:stCondLst>
                                  <p:childTnLst>
                                    <p:set>
                                      <p:cBhvr>
                                        <p:cTn id="53" dur="1" fill="hold">
                                          <p:stCondLst>
                                            <p:cond delay="0"/>
                                          </p:stCondLst>
                                        </p:cTn>
                                        <p:tgtEl>
                                          <p:spTgt spid="82955"/>
                                        </p:tgtEl>
                                        <p:attrNameLst>
                                          <p:attrName>style.visibility</p:attrName>
                                        </p:attrNameLst>
                                      </p:cBhvr>
                                      <p:to>
                                        <p:strVal val="visible"/>
                                      </p:to>
                                    </p:set>
                                    <p:animEffect transition="in" filter="wipe(left)">
                                      <p:cBhvr>
                                        <p:cTn id="54" dur="500"/>
                                        <p:tgtEl>
                                          <p:spTgt spid="82955"/>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243744"/>
                                        </p:tgtEl>
                                        <p:attrNameLst>
                                          <p:attrName>style.visibility</p:attrName>
                                        </p:attrNameLst>
                                      </p:cBhvr>
                                      <p:to>
                                        <p:strVal val="visible"/>
                                      </p:to>
                                    </p:set>
                                    <p:animEffect transition="in" filter="randombar(horizontal)">
                                      <p:cBhvr>
                                        <p:cTn id="59" dur="500"/>
                                        <p:tgtEl>
                                          <p:spTgt spid="243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49" grpId="0"/>
      <p:bldP spid="82952" grpId="0"/>
      <p:bldP spid="82953" grpId="0"/>
      <p:bldP spid="28" grpId="0" animBg="1"/>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468313" y="765175"/>
            <a:ext cx="86272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00"/>
                </a:solidFill>
                <a:latin typeface="Times New Roman" panose="02020603050405020304" pitchFamily="18" charset="0"/>
              </a:rPr>
              <a:t>加速度是描述质点速度的大小和方向随时间变化快慢的物理量</a:t>
            </a:r>
            <a:endParaRPr kumimoji="1" lang="zh-CN" altLang="en-US" sz="2800" dirty="0">
              <a:solidFill>
                <a:srgbClr val="000000"/>
              </a:solidFill>
              <a:latin typeface="Times New Roman" panose="02020603050405020304" pitchFamily="18" charset="0"/>
            </a:endParaRPr>
          </a:p>
        </p:txBody>
      </p:sp>
      <p:sp>
        <p:nvSpPr>
          <p:cNvPr id="33800" name="Text Box 8"/>
          <p:cNvSpPr txBox="1">
            <a:spLocks noChangeArrowheads="1"/>
          </p:cNvSpPr>
          <p:nvPr/>
        </p:nvSpPr>
        <p:spPr bwMode="auto">
          <a:xfrm>
            <a:off x="484134" y="1885885"/>
            <a:ext cx="5040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t </a:t>
            </a:r>
            <a:r>
              <a:rPr kumimoji="1" lang="zh-CN" altLang="en-US" sz="2800" b="1" dirty="0">
                <a:solidFill>
                  <a:srgbClr val="000000"/>
                </a:solidFill>
                <a:latin typeface="Times New Roman" panose="02020603050405020304" pitchFamily="18" charset="0"/>
                <a:sym typeface="Symbol" panose="05050102010706020507" pitchFamily="18" charset="2"/>
              </a:rPr>
              <a:t>时间内，速度增量为 </a:t>
            </a:r>
            <a:endParaRPr kumimoji="1" lang="zh-CN" altLang="en-US" sz="2400" dirty="0">
              <a:solidFill>
                <a:srgbClr val="000000"/>
              </a:solidFill>
              <a:latin typeface="Times New Roman" panose="02020603050405020304" pitchFamily="18" charset="0"/>
            </a:endParaRPr>
          </a:p>
        </p:txBody>
      </p:sp>
      <p:graphicFrame>
        <p:nvGraphicFramePr>
          <p:cNvPr id="33801" name="Object 9"/>
          <p:cNvGraphicFramePr>
            <a:graphicFrameLocks noChangeAspect="1"/>
          </p:cNvGraphicFramePr>
          <p:nvPr/>
        </p:nvGraphicFramePr>
        <p:xfrm>
          <a:off x="4781947" y="1885885"/>
          <a:ext cx="2344737" cy="638175"/>
        </p:xfrm>
        <a:graphic>
          <a:graphicData uri="http://schemas.openxmlformats.org/presentationml/2006/ole">
            <mc:AlternateContent xmlns:mc="http://schemas.openxmlformats.org/markup-compatibility/2006">
              <mc:Choice xmlns:v="urn:schemas-microsoft-com:vml" Requires="v">
                <p:oleObj name="公式" r:id="rId2" imgW="1041400" imgH="279400" progId="Equation.3">
                  <p:embed/>
                </p:oleObj>
              </mc:Choice>
              <mc:Fallback>
                <p:oleObj name="公式" r:id="rId2" imgW="1041400" imgH="2794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947" y="1885885"/>
                        <a:ext cx="2344737" cy="6381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3802" name="Text Box 10"/>
          <p:cNvSpPr txBox="1">
            <a:spLocks noChangeArrowheads="1"/>
          </p:cNvSpPr>
          <p:nvPr/>
        </p:nvSpPr>
        <p:spPr bwMode="auto">
          <a:xfrm>
            <a:off x="432594" y="2838450"/>
            <a:ext cx="6408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FF"/>
                </a:solidFill>
                <a:latin typeface="Times New Roman" panose="02020603050405020304" pitchFamily="18" charset="0"/>
              </a:rPr>
              <a:t>平均加速度（</a:t>
            </a:r>
            <a:r>
              <a:rPr kumimoji="1" lang="en-US" altLang="zh-CN" sz="2800" b="1" dirty="0">
                <a:solidFill>
                  <a:srgbClr val="0000FF"/>
                </a:solidFill>
                <a:latin typeface="Times New Roman" panose="02020603050405020304" pitchFamily="18" charset="0"/>
              </a:rPr>
              <a:t>average acceleration</a:t>
            </a:r>
            <a:r>
              <a:rPr kumimoji="1" lang="zh-CN" altLang="en-US" sz="2800" b="1" dirty="0">
                <a:solidFill>
                  <a:srgbClr val="0000FF"/>
                </a:solidFill>
                <a:latin typeface="Times New Roman" panose="02020603050405020304" pitchFamily="18" charset="0"/>
              </a:rPr>
              <a:t>）：</a:t>
            </a:r>
          </a:p>
        </p:txBody>
      </p:sp>
      <p:graphicFrame>
        <p:nvGraphicFramePr>
          <p:cNvPr id="33803" name="Object 11"/>
          <p:cNvGraphicFramePr>
            <a:graphicFrameLocks noChangeAspect="1"/>
          </p:cNvGraphicFramePr>
          <p:nvPr/>
        </p:nvGraphicFramePr>
        <p:xfrm>
          <a:off x="1331640" y="3645024"/>
          <a:ext cx="1492250" cy="1096963"/>
        </p:xfrm>
        <a:graphic>
          <a:graphicData uri="http://schemas.openxmlformats.org/presentationml/2006/ole">
            <mc:AlternateContent xmlns:mc="http://schemas.openxmlformats.org/markup-compatibility/2006">
              <mc:Choice xmlns:v="urn:schemas-microsoft-com:vml" Requires="v">
                <p:oleObj name="公式" r:id="rId4" imgW="495300" imgH="393700" progId="Equation.3">
                  <p:embed/>
                </p:oleObj>
              </mc:Choice>
              <mc:Fallback>
                <p:oleObj name="公式" r:id="rId4" imgW="495300" imgH="3937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645024"/>
                        <a:ext cx="1492250" cy="10969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3829" name="Text Box 37">
            <a:hlinkClick r:id="" action="ppaction://noaction">
              <a:snd r:embed="rId6" name="LOGOFF.WAV"/>
            </a:hlinkClick>
          </p:cNvPr>
          <p:cNvSpPr txBox="1">
            <a:spLocks noChangeArrowheads="1"/>
          </p:cNvSpPr>
          <p:nvPr/>
        </p:nvSpPr>
        <p:spPr bwMode="auto">
          <a:xfrm>
            <a:off x="107950" y="115888"/>
            <a:ext cx="3529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rPr>
              <a:t>七、加速度</a:t>
            </a:r>
          </a:p>
        </p:txBody>
      </p:sp>
      <p:pic>
        <p:nvPicPr>
          <p:cNvPr id="33855" name="Picture 63" descr="图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2031" y="3645024"/>
            <a:ext cx="5171645" cy="2699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7950" y="4994811"/>
            <a:ext cx="3637775" cy="1384995"/>
          </a:xfrm>
          <a:prstGeom prst="rect">
            <a:avLst/>
          </a:prstGeom>
        </p:spPr>
        <p:txBody>
          <a:bodyPr wrap="square">
            <a:spAutoFit/>
          </a:bodyPr>
          <a:lstStyle/>
          <a:p>
            <a:r>
              <a:rPr lang="zh-CN" altLang="en-US" sz="2800" b="1" dirty="0"/>
              <a:t>平均加速度是矢量，方向与速度增量的方向相同。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29"/>
                                        </p:tgtEl>
                                        <p:attrNameLst>
                                          <p:attrName>style.visibility</p:attrName>
                                        </p:attrNameLst>
                                      </p:cBhvr>
                                      <p:to>
                                        <p:strVal val="visible"/>
                                      </p:to>
                                    </p:set>
                                    <p:animEffect transition="in" filter="wipe(left)">
                                      <p:cBhvr>
                                        <p:cTn id="7" dur="1000"/>
                                        <p:tgtEl>
                                          <p:spTgt spid="33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1000"/>
                                        <p:tgtEl>
                                          <p:spTgt spid="337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855"/>
                                        </p:tgtEl>
                                        <p:attrNameLst>
                                          <p:attrName>style.visibility</p:attrName>
                                        </p:attrNameLst>
                                      </p:cBhvr>
                                      <p:to>
                                        <p:strVal val="visible"/>
                                      </p:to>
                                    </p:set>
                                    <p:animEffect transition="in" filter="wipe(left)">
                                      <p:cBhvr>
                                        <p:cTn id="17" dur="500"/>
                                        <p:tgtEl>
                                          <p:spTgt spid="338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00"/>
                                        </p:tgtEl>
                                        <p:attrNameLst>
                                          <p:attrName>style.visibility</p:attrName>
                                        </p:attrNameLst>
                                      </p:cBhvr>
                                      <p:to>
                                        <p:strVal val="visible"/>
                                      </p:to>
                                    </p:set>
                                    <p:animEffect transition="in" filter="wipe(left)">
                                      <p:cBhvr>
                                        <p:cTn id="22" dur="1000"/>
                                        <p:tgtEl>
                                          <p:spTgt spid="338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801"/>
                                        </p:tgtEl>
                                        <p:attrNameLst>
                                          <p:attrName>style.visibility</p:attrName>
                                        </p:attrNameLst>
                                      </p:cBhvr>
                                      <p:to>
                                        <p:strVal val="visible"/>
                                      </p:to>
                                    </p:set>
                                    <p:animEffect transition="in" filter="wipe(left)">
                                      <p:cBhvr>
                                        <p:cTn id="27" dur="1000"/>
                                        <p:tgtEl>
                                          <p:spTgt spid="338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02"/>
                                        </p:tgtEl>
                                        <p:attrNameLst>
                                          <p:attrName>style.visibility</p:attrName>
                                        </p:attrNameLst>
                                      </p:cBhvr>
                                      <p:to>
                                        <p:strVal val="visible"/>
                                      </p:to>
                                    </p:set>
                                    <p:animEffect transition="in" filter="wipe(left)">
                                      <p:cBhvr>
                                        <p:cTn id="32" dur="1000"/>
                                        <p:tgtEl>
                                          <p:spTgt spid="338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803"/>
                                        </p:tgtEl>
                                        <p:attrNameLst>
                                          <p:attrName>style.visibility</p:attrName>
                                        </p:attrNameLst>
                                      </p:cBhvr>
                                      <p:to>
                                        <p:strVal val="visible"/>
                                      </p:to>
                                    </p:set>
                                    <p:animEffect transition="in" filter="wipe(left)">
                                      <p:cBhvr>
                                        <p:cTn id="37" dur="1000"/>
                                        <p:tgtEl>
                                          <p:spTgt spid="338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P spid="33800" grpId="0" autoUpdateAnimBg="0"/>
      <p:bldP spid="33802" grpId="0" autoUpdateAnimBg="0"/>
      <p:bldP spid="33829" grpId="0"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538" name="Picture 11" descr="绪论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588"/>
            <a:ext cx="9145588" cy="685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395288" y="116632"/>
            <a:ext cx="7715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FF"/>
                </a:solidFill>
                <a:latin typeface="Times New Roman" panose="02020603050405020304" pitchFamily="18" charset="0"/>
              </a:rPr>
              <a:t>瞬时加速度（</a:t>
            </a:r>
            <a:r>
              <a:rPr kumimoji="1" lang="en-US" altLang="zh-CN" sz="2800" b="1" dirty="0">
                <a:solidFill>
                  <a:srgbClr val="0000FF"/>
                </a:solidFill>
                <a:latin typeface="Times New Roman" panose="02020603050405020304" pitchFamily="18" charset="0"/>
              </a:rPr>
              <a:t>instantaneous acceleration</a:t>
            </a:r>
            <a:r>
              <a:rPr kumimoji="1" lang="zh-CN" altLang="en-US" sz="2800" b="1" dirty="0">
                <a:solidFill>
                  <a:srgbClr val="0000FF"/>
                </a:solidFill>
                <a:latin typeface="Times New Roman" panose="02020603050405020304" pitchFamily="18" charset="0"/>
              </a:rPr>
              <a:t>）：</a:t>
            </a:r>
          </a:p>
        </p:txBody>
      </p:sp>
      <p:graphicFrame>
        <p:nvGraphicFramePr>
          <p:cNvPr id="34820" name="Object 4"/>
          <p:cNvGraphicFramePr>
            <a:graphicFrameLocks noChangeAspect="1"/>
          </p:cNvGraphicFramePr>
          <p:nvPr/>
        </p:nvGraphicFramePr>
        <p:xfrm>
          <a:off x="1550194" y="1196752"/>
          <a:ext cx="3938587" cy="1122363"/>
        </p:xfrm>
        <a:graphic>
          <a:graphicData uri="http://schemas.openxmlformats.org/presentationml/2006/ole">
            <mc:AlternateContent xmlns:mc="http://schemas.openxmlformats.org/markup-compatibility/2006">
              <mc:Choice xmlns:v="urn:schemas-microsoft-com:vml" Requires="v">
                <p:oleObj name="公式" r:id="rId3" imgW="1930400" imgH="546100" progId="Equation.3">
                  <p:embed/>
                </p:oleObj>
              </mc:Choice>
              <mc:Fallback>
                <p:oleObj name="公式" r:id="rId3" imgW="1930400" imgH="546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194" y="1196752"/>
                        <a:ext cx="3938587" cy="11223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4821" name="Text Box 5"/>
          <p:cNvSpPr txBox="1">
            <a:spLocks noChangeArrowheads="1"/>
          </p:cNvSpPr>
          <p:nvPr/>
        </p:nvSpPr>
        <p:spPr bwMode="auto">
          <a:xfrm>
            <a:off x="0" y="2276872"/>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dirty="0">
                <a:solidFill>
                  <a:srgbClr val="000000"/>
                </a:solidFill>
                <a:latin typeface="Times New Roman" panose="02020603050405020304" pitchFamily="18" charset="0"/>
              </a:rPr>
              <a:t>直角坐标系中：</a:t>
            </a:r>
            <a:endParaRPr kumimoji="1" lang="zh-CN" altLang="en-US" sz="2400" dirty="0">
              <a:solidFill>
                <a:srgbClr val="000000"/>
              </a:solidFill>
              <a:latin typeface="Times New Roman" panose="02020603050405020304" pitchFamily="18" charset="0"/>
            </a:endParaRPr>
          </a:p>
        </p:txBody>
      </p:sp>
      <p:graphicFrame>
        <p:nvGraphicFramePr>
          <p:cNvPr id="34829" name="Object 13"/>
          <p:cNvGraphicFramePr>
            <a:graphicFrameLocks noChangeAspect="1"/>
          </p:cNvGraphicFramePr>
          <p:nvPr/>
        </p:nvGraphicFramePr>
        <p:xfrm>
          <a:off x="1419" y="5301208"/>
          <a:ext cx="3644900" cy="1209675"/>
        </p:xfrm>
        <a:graphic>
          <a:graphicData uri="http://schemas.openxmlformats.org/presentationml/2006/ole">
            <mc:AlternateContent xmlns:mc="http://schemas.openxmlformats.org/markup-compatibility/2006">
              <mc:Choice xmlns:v="urn:schemas-microsoft-com:vml" Requires="v">
                <p:oleObj name="Equation" r:id="rId5" imgW="38709600" imgH="10363200" progId="Equation.DSMT4">
                  <p:embed/>
                </p:oleObj>
              </mc:Choice>
              <mc:Fallback>
                <p:oleObj name="Equation" r:id="rId5" imgW="38709600" imgH="10363200" progId="Equation.DSMT4">
                  <p:embed/>
                  <p:pic>
                    <p:nvPicPr>
                      <p:cNvPr id="0" name="Object 13"/>
                      <p:cNvPicPr>
                        <a:picLocks noChangeAspect="1" noChangeArrowheads="1"/>
                      </p:cNvPicPr>
                      <p:nvPr/>
                    </p:nvPicPr>
                    <p:blipFill>
                      <a:blip r:embed="rId6">
                        <a:lum bright="-100000"/>
                      </a:blip>
                      <a:srcRect/>
                      <a:stretch>
                        <a:fillRect/>
                      </a:stretch>
                    </p:blipFill>
                    <p:spPr bwMode="auto">
                      <a:xfrm>
                        <a:off x="1419" y="5301208"/>
                        <a:ext cx="3644900" cy="1209675"/>
                      </a:xfrm>
                      <a:prstGeom prst="rect">
                        <a:avLst/>
                      </a:prstGeom>
                      <a:noFill/>
                      <a:ln>
                        <a:noFill/>
                      </a:ln>
                      <a:effectLst/>
                    </p:spPr>
                  </p:pic>
                </p:oleObj>
              </mc:Fallback>
            </mc:AlternateContent>
          </a:graphicData>
        </a:graphic>
      </p:graphicFrame>
      <p:graphicFrame>
        <p:nvGraphicFramePr>
          <p:cNvPr id="34830" name="Object 14"/>
          <p:cNvGraphicFramePr>
            <a:graphicFrameLocks noChangeAspect="1"/>
          </p:cNvGraphicFramePr>
          <p:nvPr/>
        </p:nvGraphicFramePr>
        <p:xfrm>
          <a:off x="2281238" y="2852936"/>
          <a:ext cx="4103687" cy="1147763"/>
        </p:xfrm>
        <a:graphic>
          <a:graphicData uri="http://schemas.openxmlformats.org/presentationml/2006/ole">
            <mc:AlternateContent xmlns:mc="http://schemas.openxmlformats.org/markup-compatibility/2006">
              <mc:Choice xmlns:v="urn:schemas-microsoft-com:vml" Requires="v">
                <p:oleObj name="公式" r:id="rId7" imgW="1917700" imgH="533400" progId="Equation.3">
                  <p:embed/>
                </p:oleObj>
              </mc:Choice>
              <mc:Fallback>
                <p:oleObj name="公式" r:id="rId7" imgW="1917700" imgH="533400" progId="Equation.3">
                  <p:embed/>
                  <p:pic>
                    <p:nvPicPr>
                      <p:cNvPr id="0" name="Object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281238" y="2852936"/>
                        <a:ext cx="4103687"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1" name="Object 15"/>
          <p:cNvGraphicFramePr>
            <a:graphicFrameLocks noChangeAspect="1"/>
          </p:cNvGraphicFramePr>
          <p:nvPr/>
        </p:nvGraphicFramePr>
        <p:xfrm>
          <a:off x="1262063" y="4089772"/>
          <a:ext cx="4102100" cy="1168400"/>
        </p:xfrm>
        <a:graphic>
          <a:graphicData uri="http://schemas.openxmlformats.org/presentationml/2006/ole">
            <mc:AlternateContent xmlns:mc="http://schemas.openxmlformats.org/markup-compatibility/2006">
              <mc:Choice xmlns:v="urn:schemas-microsoft-com:vml" Requires="v">
                <p:oleObj name="公式" r:id="rId9" imgW="1473200" imgH="419100" progId="Equation.3">
                  <p:embed/>
                </p:oleObj>
              </mc:Choice>
              <mc:Fallback>
                <p:oleObj name="公式" r:id="rId9" imgW="1473200" imgH="419100" progId="Equation.3">
                  <p:embed/>
                  <p:pic>
                    <p:nvPicPr>
                      <p:cNvPr id="0" name="Object 15"/>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262063" y="4089772"/>
                        <a:ext cx="41021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2" name="Object 16"/>
          <p:cNvGraphicFramePr>
            <a:graphicFrameLocks noChangeAspect="1"/>
          </p:cNvGraphicFramePr>
          <p:nvPr/>
        </p:nvGraphicFramePr>
        <p:xfrm>
          <a:off x="5418138" y="4323134"/>
          <a:ext cx="3060700" cy="749300"/>
        </p:xfrm>
        <a:graphic>
          <a:graphicData uri="http://schemas.openxmlformats.org/presentationml/2006/ole">
            <mc:AlternateContent xmlns:mc="http://schemas.openxmlformats.org/markup-compatibility/2006">
              <mc:Choice xmlns:v="urn:schemas-microsoft-com:vml" Requires="v">
                <p:oleObj name="公式" r:id="rId11" imgW="1091565" imgH="266700" progId="Equation.3">
                  <p:embed/>
                </p:oleObj>
              </mc:Choice>
              <mc:Fallback>
                <p:oleObj name="公式" r:id="rId11" imgW="1091565" imgH="266700" progId="Equation.3">
                  <p:embed/>
                  <p:pic>
                    <p:nvPicPr>
                      <p:cNvPr id="0" name="Object 1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5418138" y="4323134"/>
                        <a:ext cx="30607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3" name="Object 17"/>
          <p:cNvGraphicFramePr>
            <a:graphicFrameLocks noChangeAspect="1"/>
          </p:cNvGraphicFramePr>
          <p:nvPr/>
        </p:nvGraphicFramePr>
        <p:xfrm>
          <a:off x="912813" y="2894211"/>
          <a:ext cx="1366837" cy="1139825"/>
        </p:xfrm>
        <a:graphic>
          <a:graphicData uri="http://schemas.openxmlformats.org/presentationml/2006/ole">
            <mc:AlternateContent xmlns:mc="http://schemas.openxmlformats.org/markup-compatibility/2006">
              <mc:Choice xmlns:v="urn:schemas-microsoft-com:vml" Requires="v">
                <p:oleObj name="Equation" r:id="rId13" imgW="609600" imgH="508000" progId="Equation.3">
                  <p:embed/>
                </p:oleObj>
              </mc:Choice>
              <mc:Fallback>
                <p:oleObj name="Equation" r:id="rId13" imgW="609600" imgH="508000" progId="Equation.3">
                  <p:embed/>
                  <p:pic>
                    <p:nvPicPr>
                      <p:cNvPr id="0" name="Object 17"/>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912813" y="2894211"/>
                        <a:ext cx="1366837"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173008" y="692696"/>
            <a:ext cx="8856984" cy="523220"/>
          </a:xfrm>
          <a:prstGeom prst="rect">
            <a:avLst/>
          </a:prstGeom>
        </p:spPr>
        <p:txBody>
          <a:bodyPr wrap="square">
            <a:spAutoFit/>
          </a:bodyPr>
          <a:lstStyle/>
          <a:p>
            <a:r>
              <a:rPr lang="zh-CN" altLang="en-US" sz="2800" b="1" dirty="0"/>
              <a:t>与瞬时速度定义相类似，瞬时加速度是一个极限值</a:t>
            </a:r>
          </a:p>
        </p:txBody>
      </p:sp>
      <p:graphicFrame>
        <p:nvGraphicFramePr>
          <p:cNvPr id="11" name="Object 10"/>
          <p:cNvGraphicFramePr>
            <a:graphicFrameLocks noChangeAspect="1"/>
          </p:cNvGraphicFramePr>
          <p:nvPr/>
        </p:nvGraphicFramePr>
        <p:xfrm>
          <a:off x="2827635" y="5373688"/>
          <a:ext cx="3184525" cy="990600"/>
        </p:xfrm>
        <a:graphic>
          <a:graphicData uri="http://schemas.openxmlformats.org/presentationml/2006/ole">
            <mc:AlternateContent xmlns:mc="http://schemas.openxmlformats.org/markup-compatibility/2006">
              <mc:Choice xmlns:v="urn:schemas-microsoft-com:vml" Requires="v">
                <p:oleObj name="Equation" r:id="rId15" imgW="27736800" imgH="10058400" progId="Equation.DSMT4">
                  <p:embed/>
                </p:oleObj>
              </mc:Choice>
              <mc:Fallback>
                <p:oleObj name="Equation" r:id="rId15" imgW="27736800" imgH="10058400" progId="Equation.DSMT4">
                  <p:embed/>
                  <p:pic>
                    <p:nvPicPr>
                      <p:cNvPr id="0" name="图片 85139"/>
                      <p:cNvPicPr>
                        <a:picLocks noChangeAspect="1" noChangeArrowheads="1"/>
                      </p:cNvPicPr>
                      <p:nvPr/>
                    </p:nvPicPr>
                    <p:blipFill>
                      <a:blip r:embed="rId16"/>
                      <a:srcRect/>
                      <a:stretch>
                        <a:fillRect/>
                      </a:stretch>
                    </p:blipFill>
                    <p:spPr bwMode="auto">
                      <a:xfrm>
                        <a:off x="2827635" y="5373688"/>
                        <a:ext cx="31845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5972175" y="5303415"/>
          <a:ext cx="3171825" cy="1077913"/>
        </p:xfrm>
        <a:graphic>
          <a:graphicData uri="http://schemas.openxmlformats.org/presentationml/2006/ole">
            <mc:AlternateContent xmlns:mc="http://schemas.openxmlformats.org/markup-compatibility/2006">
              <mc:Choice xmlns:v="urn:schemas-microsoft-com:vml" Requires="v">
                <p:oleObj name="Equation" r:id="rId17" imgW="24688800" imgH="9753600" progId="Equation.DSMT4">
                  <p:embed/>
                </p:oleObj>
              </mc:Choice>
              <mc:Fallback>
                <p:oleObj name="Equation" r:id="rId17" imgW="24688800" imgH="9753600" progId="Equation.DSMT4">
                  <p:embed/>
                  <p:pic>
                    <p:nvPicPr>
                      <p:cNvPr id="0" name="图片 85140"/>
                      <p:cNvPicPr>
                        <a:picLocks noChangeAspect="1" noChangeArrowheads="1"/>
                      </p:cNvPicPr>
                      <p:nvPr/>
                    </p:nvPicPr>
                    <p:blipFill>
                      <a:blip r:embed="rId18"/>
                      <a:srcRect/>
                      <a:stretch>
                        <a:fillRect/>
                      </a:stretch>
                    </p:blipFill>
                    <p:spPr bwMode="auto">
                      <a:xfrm>
                        <a:off x="5972175" y="5303415"/>
                        <a:ext cx="317182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left)">
                                      <p:cBhvr>
                                        <p:cTn id="7" dur="1000"/>
                                        <p:tgtEl>
                                          <p:spTgt spid="34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wipe(left)">
                                      <p:cBhvr>
                                        <p:cTn id="17" dur="1000"/>
                                        <p:tgtEl>
                                          <p:spTgt spid="348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left)">
                                      <p:cBhvr>
                                        <p:cTn id="22" dur="10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33"/>
                                        </p:tgtEl>
                                        <p:attrNameLst>
                                          <p:attrName>style.visibility</p:attrName>
                                        </p:attrNameLst>
                                      </p:cBhvr>
                                      <p:to>
                                        <p:strVal val="visible"/>
                                      </p:to>
                                    </p:set>
                                    <p:animEffect transition="in" filter="wipe(left)">
                                      <p:cBhvr>
                                        <p:cTn id="27" dur="500"/>
                                        <p:tgtEl>
                                          <p:spTgt spid="348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30"/>
                                        </p:tgtEl>
                                        <p:attrNameLst>
                                          <p:attrName>style.visibility</p:attrName>
                                        </p:attrNameLst>
                                      </p:cBhvr>
                                      <p:to>
                                        <p:strVal val="visible"/>
                                      </p:to>
                                    </p:set>
                                    <p:animEffect transition="in" filter="wipe(left)">
                                      <p:cBhvr>
                                        <p:cTn id="32" dur="500"/>
                                        <p:tgtEl>
                                          <p:spTgt spid="348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831"/>
                                        </p:tgtEl>
                                        <p:attrNameLst>
                                          <p:attrName>style.visibility</p:attrName>
                                        </p:attrNameLst>
                                      </p:cBhvr>
                                      <p:to>
                                        <p:strVal val="visible"/>
                                      </p:to>
                                    </p:set>
                                    <p:animEffect transition="in" filter="wipe(left)">
                                      <p:cBhvr>
                                        <p:cTn id="37" dur="500"/>
                                        <p:tgtEl>
                                          <p:spTgt spid="348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832"/>
                                        </p:tgtEl>
                                        <p:attrNameLst>
                                          <p:attrName>style.visibility</p:attrName>
                                        </p:attrNameLst>
                                      </p:cBhvr>
                                      <p:to>
                                        <p:strVal val="visible"/>
                                      </p:to>
                                    </p:set>
                                    <p:animEffect transition="in" filter="wipe(left)">
                                      <p:cBhvr>
                                        <p:cTn id="42" dur="500"/>
                                        <p:tgtEl>
                                          <p:spTgt spid="348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829"/>
                                        </p:tgtEl>
                                        <p:attrNameLst>
                                          <p:attrName>style.visibility</p:attrName>
                                        </p:attrNameLst>
                                      </p:cBhvr>
                                      <p:to>
                                        <p:strVal val="visible"/>
                                      </p:to>
                                    </p:set>
                                    <p:animEffect transition="in" filter="wipe(left)">
                                      <p:cBhvr>
                                        <p:cTn id="47" dur="500"/>
                                        <p:tgtEl>
                                          <p:spTgt spid="34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1" grpId="0" autoUpdateAnimBg="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8" name="Object 8"/>
          <p:cNvGraphicFramePr>
            <a:graphicFrameLocks noChangeAspect="1"/>
          </p:cNvGraphicFramePr>
          <p:nvPr/>
        </p:nvGraphicFramePr>
        <p:xfrm>
          <a:off x="2774950" y="158750"/>
          <a:ext cx="3640138" cy="790575"/>
        </p:xfrm>
        <a:graphic>
          <a:graphicData uri="http://schemas.openxmlformats.org/presentationml/2006/ole">
            <mc:AlternateContent xmlns:mc="http://schemas.openxmlformats.org/markup-compatibility/2006">
              <mc:Choice xmlns:v="urn:schemas-microsoft-com:vml" Requires="v">
                <p:oleObj name="公式" r:id="rId2" imgW="1396365" imgH="304800" progId="Equation.3">
                  <p:embed/>
                </p:oleObj>
              </mc:Choice>
              <mc:Fallback>
                <p:oleObj name="公式" r:id="rId2" imgW="1396365" imgH="3048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50" y="158750"/>
                        <a:ext cx="3640138" cy="790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86019" name="Text Box 9"/>
          <p:cNvSpPr txBox="1">
            <a:spLocks noChangeArrowheads="1"/>
          </p:cNvSpPr>
          <p:nvPr/>
        </p:nvSpPr>
        <p:spPr bwMode="auto">
          <a:xfrm>
            <a:off x="179388" y="260350"/>
            <a:ext cx="3455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rPr>
              <a:t>加速度的</a:t>
            </a:r>
            <a:r>
              <a:rPr kumimoji="1" lang="zh-CN" altLang="en-US" sz="2800" b="1">
                <a:solidFill>
                  <a:srgbClr val="FF0000"/>
                </a:solidFill>
                <a:latin typeface="Times New Roman" panose="02020603050405020304" pitchFamily="18" charset="0"/>
              </a:rPr>
              <a:t>大小：</a:t>
            </a:r>
          </a:p>
        </p:txBody>
      </p:sp>
      <p:grpSp>
        <p:nvGrpSpPr>
          <p:cNvPr id="35873" name="Group 33"/>
          <p:cNvGrpSpPr/>
          <p:nvPr/>
        </p:nvGrpSpPr>
        <p:grpSpPr bwMode="auto">
          <a:xfrm>
            <a:off x="165100" y="1327153"/>
            <a:ext cx="8583364" cy="968376"/>
            <a:chOff x="150" y="1652"/>
            <a:chExt cx="5307" cy="610"/>
          </a:xfrm>
        </p:grpSpPr>
        <p:sp>
          <p:nvSpPr>
            <p:cNvPr id="86034" name="Text Box 7"/>
            <p:cNvSpPr txBox="1">
              <a:spLocks noChangeArrowheads="1"/>
            </p:cNvSpPr>
            <p:nvPr/>
          </p:nvSpPr>
          <p:spPr bwMode="auto">
            <a:xfrm>
              <a:off x="150" y="1661"/>
              <a:ext cx="530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kumimoji="1" lang="zh-CN" altLang="en-US" sz="2800" b="1" dirty="0">
                  <a:solidFill>
                    <a:srgbClr val="000000"/>
                  </a:solidFill>
                  <a:latin typeface="Times New Roman" panose="02020603050405020304" pitchFamily="18" charset="0"/>
                </a:rPr>
                <a:t>加速度的</a:t>
              </a:r>
              <a:r>
                <a:rPr kumimoji="1" lang="zh-CN" altLang="en-US" sz="2800" b="1" dirty="0">
                  <a:solidFill>
                    <a:srgbClr val="FF0000"/>
                  </a:solidFill>
                  <a:latin typeface="Times New Roman" panose="02020603050405020304" pitchFamily="18" charset="0"/>
                </a:rPr>
                <a:t>方向</a:t>
              </a:r>
              <a:r>
                <a:rPr kumimoji="1" lang="zh-CN" altLang="en-US" sz="2800" b="1" dirty="0">
                  <a:solidFill>
                    <a:srgbClr val="000000"/>
                  </a:solidFill>
                  <a:latin typeface="Times New Roman" panose="02020603050405020304" pitchFamily="18" charset="0"/>
                </a:rPr>
                <a:t>就是时间</a:t>
              </a:r>
              <a:r>
                <a:rPr kumimoji="1" lang="zh-CN" altLang="en-US"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t</a:t>
              </a:r>
              <a:r>
                <a:rPr kumimoji="1" lang="zh-CN" altLang="en-US" sz="2800" b="1" dirty="0">
                  <a:solidFill>
                    <a:srgbClr val="000000"/>
                  </a:solidFill>
                  <a:latin typeface="Times New Roman" panose="02020603050405020304" pitchFamily="18" charset="0"/>
                  <a:sym typeface="Symbol" panose="05050102010706020507" pitchFamily="18" charset="2"/>
                </a:rPr>
                <a:t>趋近于零时，速度增量    的极限方向，加速度与速度的方向一般不同。</a:t>
              </a:r>
              <a:endParaRPr lang="zh-CN" altLang="en-US" sz="2800" b="1" dirty="0">
                <a:solidFill>
                  <a:srgbClr val="000000"/>
                </a:solidFill>
                <a:latin typeface="Times New Roman" panose="02020603050405020304" pitchFamily="18" charset="0"/>
              </a:endParaRPr>
            </a:p>
          </p:txBody>
        </p:sp>
        <p:graphicFrame>
          <p:nvGraphicFramePr>
            <p:cNvPr id="86035" name="Object 10"/>
            <p:cNvGraphicFramePr>
              <a:graphicFrameLocks noChangeAspect="1"/>
            </p:cNvGraphicFramePr>
            <p:nvPr/>
          </p:nvGraphicFramePr>
          <p:xfrm>
            <a:off x="4834" y="1652"/>
            <a:ext cx="383" cy="296"/>
          </p:xfrm>
          <a:graphic>
            <a:graphicData uri="http://schemas.openxmlformats.org/presentationml/2006/ole">
              <mc:AlternateContent xmlns:mc="http://schemas.openxmlformats.org/markup-compatibility/2006">
                <mc:Choice xmlns:v="urn:schemas-microsoft-com:vml" Requires="v">
                  <p:oleObj name="公式" r:id="rId4" imgW="292100" imgH="228600" progId="Equation.3">
                    <p:embed/>
                  </p:oleObj>
                </mc:Choice>
                <mc:Fallback>
                  <p:oleObj name="公式" r:id="rId4" imgW="292100" imgH="228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4" y="1652"/>
                          <a:ext cx="383" cy="2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sp>
        <p:nvSpPr>
          <p:cNvPr id="35851" name="Rectangle 11"/>
          <p:cNvSpPr>
            <a:spLocks noChangeArrowheads="1"/>
          </p:cNvSpPr>
          <p:nvPr/>
        </p:nvSpPr>
        <p:spPr bwMode="auto">
          <a:xfrm>
            <a:off x="250825" y="30099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kumimoji="1" lang="zh-CN" altLang="en-US" sz="2800" b="1">
                <a:solidFill>
                  <a:srgbClr val="000000"/>
                </a:solidFill>
                <a:latin typeface="Times New Roman" panose="02020603050405020304" pitchFamily="18" charset="0"/>
                <a:sym typeface="Symbol" panose="05050102010706020507" pitchFamily="18" charset="2"/>
              </a:rPr>
              <a:t>加速度与速度的夹角为</a:t>
            </a:r>
            <a:r>
              <a:rPr kumimoji="1" lang="en-US" altLang="zh-CN" sz="2800" b="1">
                <a:solidFill>
                  <a:srgbClr val="000000"/>
                </a:solidFill>
                <a:latin typeface="Times New Roman" panose="02020603050405020304" pitchFamily="18" charset="0"/>
                <a:sym typeface="Symbol" panose="05050102010706020507" pitchFamily="18" charset="2"/>
              </a:rPr>
              <a:t>0</a:t>
            </a:r>
            <a:r>
              <a:rPr kumimoji="1" lang="zh-CN" altLang="en-US" sz="2800" b="1">
                <a:solidFill>
                  <a:srgbClr val="000000"/>
                </a:solidFill>
                <a:latin typeface="Times New Roman" panose="02020603050405020304" pitchFamily="18" charset="0"/>
                <a:sym typeface="Symbol" panose="05050102010706020507" pitchFamily="18" charset="2"/>
              </a:rPr>
              <a:t>或</a:t>
            </a:r>
            <a:r>
              <a:rPr kumimoji="1" lang="en-US" altLang="zh-CN" sz="2800" b="1">
                <a:solidFill>
                  <a:srgbClr val="000000"/>
                </a:solidFill>
                <a:latin typeface="Times New Roman" panose="02020603050405020304" pitchFamily="18" charset="0"/>
                <a:sym typeface="Symbol" panose="05050102010706020507" pitchFamily="18" charset="2"/>
              </a:rPr>
              <a:t>180</a:t>
            </a:r>
            <a:r>
              <a:rPr kumimoji="1" lang="zh-CN" altLang="en-US" sz="2800" b="1">
                <a:solidFill>
                  <a:srgbClr val="000000"/>
                </a:solidFill>
                <a:latin typeface="Times New Roman" panose="02020603050405020304" pitchFamily="18" charset="0"/>
                <a:sym typeface="Symbol" panose="05050102010706020507" pitchFamily="18" charset="2"/>
              </a:rPr>
              <a:t>，质点做直线运动。</a:t>
            </a:r>
          </a:p>
        </p:txBody>
      </p:sp>
      <p:sp>
        <p:nvSpPr>
          <p:cNvPr id="35852" name="Rectangle 12"/>
          <p:cNvSpPr>
            <a:spLocks noChangeArrowheads="1"/>
          </p:cNvSpPr>
          <p:nvPr/>
        </p:nvSpPr>
        <p:spPr bwMode="auto">
          <a:xfrm>
            <a:off x="295275" y="3529013"/>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kumimoji="1" lang="zh-CN" altLang="en-US" sz="2800" b="1">
                <a:solidFill>
                  <a:srgbClr val="000000"/>
                </a:solidFill>
                <a:latin typeface="Times New Roman" panose="02020603050405020304" pitchFamily="18" charset="0"/>
                <a:sym typeface="Symbol" panose="05050102010706020507" pitchFamily="18" charset="2"/>
              </a:rPr>
              <a:t>加速度与速度的夹角等于</a:t>
            </a:r>
            <a:r>
              <a:rPr kumimoji="1" lang="en-US" altLang="zh-CN" sz="2800" b="1">
                <a:solidFill>
                  <a:srgbClr val="000000"/>
                </a:solidFill>
                <a:latin typeface="Times New Roman" panose="02020603050405020304" pitchFamily="18" charset="0"/>
                <a:sym typeface="Symbol" panose="05050102010706020507" pitchFamily="18" charset="2"/>
              </a:rPr>
              <a:t>90</a:t>
            </a:r>
            <a:r>
              <a:rPr kumimoji="1" lang="zh-CN" altLang="en-US" sz="2800" b="1">
                <a:solidFill>
                  <a:srgbClr val="000000"/>
                </a:solidFill>
                <a:latin typeface="Times New Roman" panose="02020603050405020304" pitchFamily="18" charset="0"/>
                <a:sym typeface="Symbol" panose="05050102010706020507" pitchFamily="18" charset="2"/>
              </a:rPr>
              <a:t>，质点做圆周运动。</a:t>
            </a:r>
          </a:p>
        </p:txBody>
      </p:sp>
      <p:pic>
        <p:nvPicPr>
          <p:cNvPr id="35874" name="Picture 34" descr="图1－9(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963" y="4221163"/>
            <a:ext cx="25527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5" name="Picture 35" descr="图1－8(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7888" y="4048125"/>
            <a:ext cx="17049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6" name="Picture 36" descr="图1－8(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4695825"/>
            <a:ext cx="1800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wipe(left)">
                                      <p:cBhvr>
                                        <p:cTn id="7" dur="1000"/>
                                        <p:tgtEl>
                                          <p:spTgt spid="358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73"/>
                                        </p:tgtEl>
                                        <p:attrNameLst>
                                          <p:attrName>style.visibility</p:attrName>
                                        </p:attrNameLst>
                                      </p:cBhvr>
                                      <p:to>
                                        <p:strVal val="visible"/>
                                      </p:to>
                                    </p:set>
                                    <p:animEffect transition="in" filter="wipe(left)">
                                      <p:cBhvr>
                                        <p:cTn id="12" dur="500"/>
                                        <p:tgtEl>
                                          <p:spTgt spid="358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51"/>
                                        </p:tgtEl>
                                        <p:attrNameLst>
                                          <p:attrName>style.visibility</p:attrName>
                                        </p:attrNameLst>
                                      </p:cBhvr>
                                      <p:to>
                                        <p:strVal val="visible"/>
                                      </p:to>
                                    </p:set>
                                    <p:animEffect transition="in" filter="wipe(left)">
                                      <p:cBhvr>
                                        <p:cTn id="17" dur="500"/>
                                        <p:tgtEl>
                                          <p:spTgt spid="3585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87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87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852"/>
                                        </p:tgtEl>
                                        <p:attrNameLst>
                                          <p:attrName>style.visibility</p:attrName>
                                        </p:attrNameLst>
                                      </p:cBhvr>
                                      <p:to>
                                        <p:strVal val="visible"/>
                                      </p:to>
                                    </p:set>
                                    <p:animEffect transition="in" filter="wipe(left)">
                                      <p:cBhvr>
                                        <p:cTn id="28" dur="500"/>
                                        <p:tgtEl>
                                          <p:spTgt spid="3585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1" grpId="0" autoUpdateAnimBg="0"/>
      <p:bldP spid="358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468313" y="765175"/>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sym typeface="Symbol" panose="05050102010706020507" pitchFamily="18" charset="2"/>
              </a:rPr>
              <a:t>加速度与速度的夹角大于</a:t>
            </a:r>
            <a:r>
              <a:rPr kumimoji="1" lang="en-US" altLang="zh-CN" sz="2800" b="1">
                <a:solidFill>
                  <a:srgbClr val="000000"/>
                </a:solidFill>
                <a:latin typeface="Times New Roman" panose="02020603050405020304" pitchFamily="18" charset="0"/>
                <a:sym typeface="Symbol" panose="05050102010706020507" pitchFamily="18" charset="2"/>
              </a:rPr>
              <a:t>90</a:t>
            </a:r>
            <a:r>
              <a:rPr kumimoji="1" lang="zh-CN" altLang="en-US" sz="2800" b="1">
                <a:solidFill>
                  <a:srgbClr val="000000"/>
                </a:solidFill>
                <a:latin typeface="Times New Roman" panose="02020603050405020304" pitchFamily="18" charset="0"/>
                <a:sym typeface="Symbol" panose="05050102010706020507" pitchFamily="18" charset="2"/>
              </a:rPr>
              <a:t>，速率减小。</a:t>
            </a:r>
          </a:p>
        </p:txBody>
      </p:sp>
      <p:sp>
        <p:nvSpPr>
          <p:cNvPr id="87043" name="Rectangle 4"/>
          <p:cNvSpPr>
            <a:spLocks noChangeArrowheads="1"/>
          </p:cNvSpPr>
          <p:nvPr/>
        </p:nvSpPr>
        <p:spPr bwMode="auto">
          <a:xfrm>
            <a:off x="468313" y="115888"/>
            <a:ext cx="723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sym typeface="Symbol" panose="05050102010706020507" pitchFamily="18" charset="2"/>
              </a:rPr>
              <a:t>加速度与速度的夹角小于</a:t>
            </a:r>
            <a:r>
              <a:rPr kumimoji="1" lang="en-US" altLang="zh-CN" sz="2800" b="1">
                <a:solidFill>
                  <a:srgbClr val="000000"/>
                </a:solidFill>
                <a:latin typeface="Times New Roman" panose="02020603050405020304" pitchFamily="18" charset="0"/>
                <a:sym typeface="Symbol" panose="05050102010706020507" pitchFamily="18" charset="2"/>
              </a:rPr>
              <a:t>90</a:t>
            </a:r>
            <a:r>
              <a:rPr kumimoji="1" lang="zh-CN" altLang="en-US" sz="2800" b="1">
                <a:solidFill>
                  <a:srgbClr val="000000"/>
                </a:solidFill>
                <a:latin typeface="Times New Roman" panose="02020603050405020304" pitchFamily="18" charset="0"/>
                <a:sym typeface="Symbol" panose="05050102010706020507" pitchFamily="18" charset="2"/>
              </a:rPr>
              <a:t>，速率增大。</a:t>
            </a:r>
          </a:p>
        </p:txBody>
      </p:sp>
      <p:sp>
        <p:nvSpPr>
          <p:cNvPr id="36888" name="Text Box 24"/>
          <p:cNvSpPr txBox="1">
            <a:spLocks noChangeArrowheads="1"/>
          </p:cNvSpPr>
          <p:nvPr/>
        </p:nvSpPr>
        <p:spPr bwMode="auto">
          <a:xfrm>
            <a:off x="468313" y="3573463"/>
            <a:ext cx="84248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sz="2600" b="1">
                <a:solidFill>
                  <a:srgbClr val="000000"/>
                </a:solidFill>
                <a:latin typeface="Times New Roman" panose="02020603050405020304" pitchFamily="18" charset="0"/>
              </a:rPr>
              <a:t>质点做曲线运动时，加速度总是指向轨迹曲线凹的一边</a:t>
            </a:r>
          </a:p>
        </p:txBody>
      </p:sp>
      <p:pic>
        <p:nvPicPr>
          <p:cNvPr id="36891" name="Picture 27" descr="图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267200"/>
            <a:ext cx="4419600"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2" name="Picture 28" descr="图1－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719263"/>
            <a:ext cx="3094037"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3" name="Picture 29" descr="图1－9(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412875"/>
            <a:ext cx="30972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6867"/>
                                        </p:tgtEl>
                                        <p:attrNameLst>
                                          <p:attrName>style.visibility</p:attrName>
                                        </p:attrNameLst>
                                      </p:cBhvr>
                                      <p:to>
                                        <p:strVal val="visible"/>
                                      </p:to>
                                    </p:set>
                                    <p:animEffect transition="in" filter="wipe(left)">
                                      <p:cBhvr>
                                        <p:cTn id="11" dur="500"/>
                                        <p:tgtEl>
                                          <p:spTgt spid="3686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68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888"/>
                                        </p:tgtEl>
                                        <p:attrNameLst>
                                          <p:attrName>style.visibility</p:attrName>
                                        </p:attrNameLst>
                                      </p:cBhvr>
                                      <p:to>
                                        <p:strVal val="visible"/>
                                      </p:to>
                                    </p:set>
                                    <p:animEffect transition="in" filter="wipe(left)">
                                      <p:cBhvr>
                                        <p:cTn id="20" dur="500"/>
                                        <p:tgtEl>
                                          <p:spTgt spid="3688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8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495300" y="764704"/>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mn-ea"/>
                <a:ea typeface="+mn-ea"/>
              </a:rPr>
              <a:t>质点的运动学方程为</a:t>
            </a:r>
            <a:r>
              <a:rPr lang="en-US" altLang="zh-CN" sz="2800" b="1" i="1" dirty="0">
                <a:latin typeface="+mn-ea"/>
                <a:ea typeface="+mn-ea"/>
              </a:rPr>
              <a:t>x= </a:t>
            </a:r>
            <a:r>
              <a:rPr lang="en-US" altLang="zh-CN" sz="2800" b="1" dirty="0">
                <a:latin typeface="+mn-ea"/>
                <a:ea typeface="+mn-ea"/>
              </a:rPr>
              <a:t>6</a:t>
            </a:r>
            <a:r>
              <a:rPr lang="en-US" altLang="zh-CN" sz="2800" b="1" i="1" dirty="0">
                <a:latin typeface="+mn-ea"/>
                <a:ea typeface="+mn-ea"/>
              </a:rPr>
              <a:t>+</a:t>
            </a:r>
            <a:r>
              <a:rPr lang="en-US" altLang="zh-CN" sz="2800" b="1" dirty="0">
                <a:latin typeface="+mn-ea"/>
                <a:ea typeface="+mn-ea"/>
              </a:rPr>
              <a:t>3</a:t>
            </a:r>
            <a:r>
              <a:rPr lang="en-US" altLang="zh-CN" sz="2800" b="1" i="1" dirty="0">
                <a:latin typeface="+mn-ea"/>
                <a:ea typeface="+mn-ea"/>
              </a:rPr>
              <a:t>t-</a:t>
            </a:r>
            <a:r>
              <a:rPr lang="en-US" altLang="zh-CN" sz="2800" b="1" dirty="0">
                <a:latin typeface="+mn-ea"/>
                <a:ea typeface="+mn-ea"/>
              </a:rPr>
              <a:t>5</a:t>
            </a:r>
            <a:r>
              <a:rPr lang="en-US" altLang="zh-CN" sz="2800" b="1" i="1" dirty="0">
                <a:latin typeface="+mn-ea"/>
                <a:ea typeface="+mn-ea"/>
              </a:rPr>
              <a:t>t</a:t>
            </a:r>
            <a:r>
              <a:rPr lang="en-US" altLang="zh-CN" sz="2800" b="1" baseline="30000" dirty="0">
                <a:latin typeface="+mn-ea"/>
                <a:ea typeface="+mn-ea"/>
              </a:rPr>
              <a:t>3</a:t>
            </a:r>
            <a:r>
              <a:rPr lang="en-US" altLang="zh-CN" sz="2800" b="1" dirty="0">
                <a:latin typeface="+mn-ea"/>
                <a:ea typeface="+mn-ea"/>
              </a:rPr>
              <a:t>(SI),</a:t>
            </a:r>
            <a:r>
              <a:rPr lang="zh-CN" altLang="en-US" sz="2800" b="1" dirty="0">
                <a:latin typeface="+mn-ea"/>
                <a:ea typeface="+mn-ea"/>
              </a:rPr>
              <a:t>判断正误</a:t>
            </a:r>
            <a:r>
              <a:rPr lang="en-US" altLang="zh-CN" sz="2800" b="1" dirty="0">
                <a:latin typeface="+mn-ea"/>
                <a:ea typeface="+mn-ea"/>
              </a:rPr>
              <a:t>:</a:t>
            </a:r>
          </a:p>
        </p:txBody>
      </p:sp>
      <p:sp>
        <p:nvSpPr>
          <p:cNvPr id="3" name="Rectangle 24"/>
          <p:cNvSpPr>
            <a:spLocks noChangeArrowheads="1"/>
          </p:cNvSpPr>
          <p:nvPr/>
        </p:nvSpPr>
        <p:spPr bwMode="auto">
          <a:xfrm>
            <a:off x="1187450" y="2132856"/>
            <a:ext cx="6256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mn-ea"/>
                <a:ea typeface="+mn-ea"/>
              </a:rPr>
              <a:t>质点作匀加速直线运动，加速度为正</a:t>
            </a:r>
            <a:r>
              <a:rPr lang="zh-CN" altLang="en-US" sz="2800" b="1" dirty="0">
                <a:solidFill>
                  <a:srgbClr val="FFFFFF"/>
                </a:solidFill>
                <a:latin typeface="楷体_GB2312" pitchFamily="49" charset="-122"/>
                <a:ea typeface="楷体_GB2312" pitchFamily="49" charset="-122"/>
              </a:rPr>
              <a:t>。</a:t>
            </a:r>
          </a:p>
        </p:txBody>
      </p:sp>
      <p:sp>
        <p:nvSpPr>
          <p:cNvPr id="4" name="Rectangle 25"/>
          <p:cNvSpPr>
            <a:spLocks noChangeArrowheads="1"/>
          </p:cNvSpPr>
          <p:nvPr/>
        </p:nvSpPr>
        <p:spPr bwMode="auto">
          <a:xfrm>
            <a:off x="1187450" y="3356992"/>
            <a:ext cx="6256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mn-ea"/>
                <a:ea typeface="+mn-ea"/>
              </a:rPr>
              <a:t>质点作匀加速直线运动，加速度为负</a:t>
            </a:r>
            <a:r>
              <a:rPr lang="zh-CN" altLang="en-US" sz="2800" b="1" dirty="0">
                <a:solidFill>
                  <a:srgbClr val="FFFFFF"/>
                </a:solidFill>
                <a:latin typeface="楷体_GB2312" pitchFamily="49" charset="-122"/>
                <a:ea typeface="楷体_GB2312" pitchFamily="49" charset="-122"/>
              </a:rPr>
              <a:t>。</a:t>
            </a:r>
          </a:p>
        </p:txBody>
      </p:sp>
      <p:sp>
        <p:nvSpPr>
          <p:cNvPr id="5" name="Rectangle 26"/>
          <p:cNvSpPr>
            <a:spLocks noChangeArrowheads="1"/>
          </p:cNvSpPr>
          <p:nvPr/>
        </p:nvSpPr>
        <p:spPr bwMode="auto">
          <a:xfrm>
            <a:off x="1187450" y="4437112"/>
            <a:ext cx="6256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mn-ea"/>
                <a:ea typeface="+mn-ea"/>
              </a:rPr>
              <a:t>质点作变加速直线运动，加速度为正</a:t>
            </a:r>
            <a:r>
              <a:rPr lang="zh-CN" altLang="en-US" sz="2800" b="1" dirty="0">
                <a:solidFill>
                  <a:srgbClr val="FFFFFF"/>
                </a:solidFill>
                <a:latin typeface="楷体_GB2312" pitchFamily="49" charset="-122"/>
                <a:ea typeface="楷体_GB2312" pitchFamily="49" charset="-122"/>
              </a:rPr>
              <a:t>。</a:t>
            </a:r>
          </a:p>
        </p:txBody>
      </p:sp>
      <p:sp>
        <p:nvSpPr>
          <p:cNvPr id="6" name="Rectangle 27"/>
          <p:cNvSpPr>
            <a:spLocks noChangeArrowheads="1"/>
          </p:cNvSpPr>
          <p:nvPr/>
        </p:nvSpPr>
        <p:spPr bwMode="auto">
          <a:xfrm>
            <a:off x="1187450" y="5589240"/>
            <a:ext cx="6256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mn-ea"/>
                <a:ea typeface="+mn-ea"/>
              </a:rPr>
              <a:t>质点作变加速直线运动，加速度为负</a:t>
            </a:r>
            <a:r>
              <a:rPr lang="zh-CN" altLang="en-US" sz="2800" b="1" dirty="0">
                <a:solidFill>
                  <a:srgbClr val="FFFFFF"/>
                </a:solidFill>
                <a:latin typeface="楷体_GB2312" pitchFamily="49" charset="-122"/>
                <a:ea typeface="楷体_GB2312" pitchFamily="49" charset="-122"/>
              </a:rPr>
              <a:t>。</a:t>
            </a:r>
          </a:p>
        </p:txBody>
      </p:sp>
      <p:grpSp>
        <p:nvGrpSpPr>
          <p:cNvPr id="7" name="Group 63"/>
          <p:cNvGrpSpPr/>
          <p:nvPr/>
        </p:nvGrpSpPr>
        <p:grpSpPr bwMode="auto">
          <a:xfrm>
            <a:off x="7394575" y="5719415"/>
            <a:ext cx="457200" cy="304800"/>
            <a:chOff x="4658" y="3765"/>
            <a:chExt cx="288" cy="192"/>
          </a:xfrm>
        </p:grpSpPr>
        <p:sp>
          <p:nvSpPr>
            <p:cNvPr id="8" name="Line 29"/>
            <p:cNvSpPr>
              <a:spLocks noChangeShapeType="1"/>
            </p:cNvSpPr>
            <p:nvPr/>
          </p:nvSpPr>
          <p:spPr bwMode="auto">
            <a:xfrm>
              <a:off x="4658" y="3765"/>
              <a:ext cx="41" cy="19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sp>
          <p:nvSpPr>
            <p:cNvPr id="9" name="Line 30"/>
            <p:cNvSpPr>
              <a:spLocks noChangeShapeType="1"/>
            </p:cNvSpPr>
            <p:nvPr/>
          </p:nvSpPr>
          <p:spPr bwMode="auto">
            <a:xfrm flipV="1">
              <a:off x="4699" y="3765"/>
              <a:ext cx="247" cy="19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grpSp>
      <p:grpSp>
        <p:nvGrpSpPr>
          <p:cNvPr id="10" name="Group 60"/>
          <p:cNvGrpSpPr/>
          <p:nvPr/>
        </p:nvGrpSpPr>
        <p:grpSpPr bwMode="auto">
          <a:xfrm>
            <a:off x="7242175" y="2347169"/>
            <a:ext cx="457200" cy="381000"/>
            <a:chOff x="4562" y="2613"/>
            <a:chExt cx="288" cy="240"/>
          </a:xfrm>
        </p:grpSpPr>
        <p:sp>
          <p:nvSpPr>
            <p:cNvPr id="11" name="Line 32"/>
            <p:cNvSpPr>
              <a:spLocks noChangeShapeType="1"/>
            </p:cNvSpPr>
            <p:nvPr/>
          </p:nvSpPr>
          <p:spPr bwMode="auto">
            <a:xfrm flipH="1">
              <a:off x="4658" y="2613"/>
              <a:ext cx="96" cy="24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sp>
          <p:nvSpPr>
            <p:cNvPr id="12" name="Line 33"/>
            <p:cNvSpPr>
              <a:spLocks noChangeShapeType="1"/>
            </p:cNvSpPr>
            <p:nvPr/>
          </p:nvSpPr>
          <p:spPr bwMode="auto">
            <a:xfrm>
              <a:off x="4562" y="2613"/>
              <a:ext cx="288" cy="2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grpSp>
      <p:grpSp>
        <p:nvGrpSpPr>
          <p:cNvPr id="13" name="Group 61"/>
          <p:cNvGrpSpPr/>
          <p:nvPr/>
        </p:nvGrpSpPr>
        <p:grpSpPr bwMode="auto">
          <a:xfrm>
            <a:off x="7242175" y="3509392"/>
            <a:ext cx="457200" cy="381000"/>
            <a:chOff x="4562" y="2997"/>
            <a:chExt cx="288" cy="240"/>
          </a:xfrm>
        </p:grpSpPr>
        <p:sp>
          <p:nvSpPr>
            <p:cNvPr id="14" name="Line 35"/>
            <p:cNvSpPr>
              <a:spLocks noChangeShapeType="1"/>
            </p:cNvSpPr>
            <p:nvPr/>
          </p:nvSpPr>
          <p:spPr bwMode="auto">
            <a:xfrm flipH="1">
              <a:off x="4658" y="2997"/>
              <a:ext cx="96" cy="24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sp>
          <p:nvSpPr>
            <p:cNvPr id="15" name="Line 36"/>
            <p:cNvSpPr>
              <a:spLocks noChangeShapeType="1"/>
            </p:cNvSpPr>
            <p:nvPr/>
          </p:nvSpPr>
          <p:spPr bwMode="auto">
            <a:xfrm>
              <a:off x="4562" y="2997"/>
              <a:ext cx="288" cy="2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grpSp>
      <p:grpSp>
        <p:nvGrpSpPr>
          <p:cNvPr id="16" name="Group 62"/>
          <p:cNvGrpSpPr/>
          <p:nvPr/>
        </p:nvGrpSpPr>
        <p:grpSpPr bwMode="auto">
          <a:xfrm>
            <a:off x="7318375" y="4589512"/>
            <a:ext cx="457200" cy="381000"/>
            <a:chOff x="4610" y="3381"/>
            <a:chExt cx="288" cy="240"/>
          </a:xfrm>
        </p:grpSpPr>
        <p:sp>
          <p:nvSpPr>
            <p:cNvPr id="17" name="Line 38"/>
            <p:cNvSpPr>
              <a:spLocks noChangeShapeType="1"/>
            </p:cNvSpPr>
            <p:nvPr/>
          </p:nvSpPr>
          <p:spPr bwMode="auto">
            <a:xfrm flipH="1">
              <a:off x="4706" y="3381"/>
              <a:ext cx="96" cy="24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sp>
          <p:nvSpPr>
            <p:cNvPr id="18" name="Line 39"/>
            <p:cNvSpPr>
              <a:spLocks noChangeShapeType="1"/>
            </p:cNvSpPr>
            <p:nvPr/>
          </p:nvSpPr>
          <p:spPr bwMode="auto">
            <a:xfrm>
              <a:off x="4610" y="3381"/>
              <a:ext cx="288" cy="2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28600" y="152400"/>
            <a:ext cx="8915400"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32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a:t>
            </a:r>
            <a:r>
              <a:rPr kumimoji="1" lang="zh-CN" altLang="en-US" sz="2800" b="1">
                <a:solidFill>
                  <a:srgbClr val="000000"/>
                </a:solidFill>
                <a:latin typeface="Times New Roman" panose="02020603050405020304" pitchFamily="18" charset="0"/>
                <a:ea typeface="楷体_GB2312" pitchFamily="49" charset="-122"/>
              </a:rPr>
              <a:t>设质点沿</a:t>
            </a:r>
            <a:r>
              <a:rPr kumimoji="1" lang="en-US" altLang="zh-CN" sz="2800" b="1">
                <a:solidFill>
                  <a:srgbClr val="000000"/>
                </a:solidFill>
                <a:latin typeface="Times New Roman" panose="02020603050405020304" pitchFamily="18" charset="0"/>
                <a:ea typeface="楷体_GB2312" pitchFamily="49" charset="-122"/>
              </a:rPr>
              <a:t>x</a:t>
            </a:r>
            <a:r>
              <a:rPr kumimoji="1" lang="zh-CN" altLang="en-US" sz="2800" b="1">
                <a:solidFill>
                  <a:srgbClr val="000000"/>
                </a:solidFill>
                <a:latin typeface="Times New Roman" panose="02020603050405020304" pitchFamily="18" charset="0"/>
                <a:ea typeface="楷体_GB2312" pitchFamily="49" charset="-122"/>
              </a:rPr>
              <a:t>轴作直线运动，</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a:solidFill>
                  <a:srgbClr val="000000"/>
                </a:solidFill>
                <a:latin typeface="Times New Roman" panose="02020603050405020304" pitchFamily="18" charset="0"/>
                <a:ea typeface="楷体_GB2312" pitchFamily="49" charset="-122"/>
              </a:rPr>
              <a:t>=2</a:t>
            </a:r>
            <a:r>
              <a:rPr kumimoji="1" lang="en-US" altLang="zh-CN" sz="2800" b="1" i="1">
                <a:solidFill>
                  <a:srgbClr val="000000"/>
                </a:solidFill>
                <a:latin typeface="Times New Roman" panose="02020603050405020304" pitchFamily="18" charset="0"/>
                <a:ea typeface="楷体_GB2312" pitchFamily="49" charset="-122"/>
              </a:rPr>
              <a:t>t</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t</a:t>
            </a:r>
            <a:r>
              <a:rPr kumimoji="1" lang="en-US" altLang="zh-CN" sz="2800" b="1">
                <a:solidFill>
                  <a:srgbClr val="000000"/>
                </a:solidFill>
                <a:latin typeface="Times New Roman" panose="02020603050405020304" pitchFamily="18" charset="0"/>
                <a:ea typeface="楷体_GB2312" pitchFamily="49" charset="-122"/>
              </a:rPr>
              <a:t>=0</a:t>
            </a:r>
            <a:r>
              <a:rPr kumimoji="1" lang="zh-CN" altLang="en-US" sz="2800" b="1">
                <a:solidFill>
                  <a:srgbClr val="000000"/>
                </a:solidFill>
                <a:latin typeface="Times New Roman" panose="02020603050405020304" pitchFamily="18" charset="0"/>
                <a:ea typeface="楷体_GB2312" pitchFamily="49" charset="-122"/>
              </a:rPr>
              <a:t>时 </a:t>
            </a:r>
            <a:r>
              <a:rPr kumimoji="1" lang="en-US" altLang="zh-CN" sz="2800" b="1" i="1">
                <a:solidFill>
                  <a:srgbClr val="000000"/>
                </a:solidFill>
                <a:latin typeface="Times New Roman" panose="02020603050405020304" pitchFamily="18" charset="0"/>
                <a:ea typeface="楷体_GB2312" pitchFamily="49" charset="-122"/>
              </a:rPr>
              <a:t>x</a:t>
            </a:r>
            <a:r>
              <a:rPr kumimoji="1" lang="en-US" altLang="zh-CN" sz="1600" b="1">
                <a:solidFill>
                  <a:srgbClr val="000000"/>
                </a:solidFill>
                <a:latin typeface="Times New Roman" panose="02020603050405020304" pitchFamily="18" charset="0"/>
                <a:ea typeface="楷体_GB2312" pitchFamily="49" charset="-122"/>
              </a:rPr>
              <a:t>0</a:t>
            </a:r>
            <a:r>
              <a:rPr kumimoji="1" lang="en-US" altLang="zh-CN" sz="2800" b="1">
                <a:solidFill>
                  <a:srgbClr val="000000"/>
                </a:solidFill>
                <a:latin typeface="Times New Roman" panose="02020603050405020304" pitchFamily="18" charset="0"/>
                <a:ea typeface="楷体_GB2312" pitchFamily="49" charset="-122"/>
              </a:rPr>
              <a:t>=0</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v</a:t>
            </a:r>
            <a:r>
              <a:rPr kumimoji="1" lang="en-US" altLang="zh-CN" sz="1600" b="1">
                <a:solidFill>
                  <a:srgbClr val="000000"/>
                </a:solidFill>
                <a:latin typeface="Times New Roman" panose="02020603050405020304" pitchFamily="18" charset="0"/>
                <a:ea typeface="楷体_GB2312" pitchFamily="49" charset="-122"/>
              </a:rPr>
              <a:t>0</a:t>
            </a:r>
            <a:r>
              <a:rPr kumimoji="1" lang="en-US" altLang="zh-CN" sz="2800" b="1">
                <a:solidFill>
                  <a:srgbClr val="000000"/>
                </a:solidFill>
                <a:latin typeface="Times New Roman" panose="02020603050405020304" pitchFamily="18" charset="0"/>
                <a:ea typeface="楷体_GB2312" pitchFamily="49" charset="-122"/>
              </a:rPr>
              <a:t>=0</a:t>
            </a:r>
            <a:r>
              <a:rPr kumimoji="1" lang="zh-CN" altLang="en-US" sz="2800" b="1">
                <a:solidFill>
                  <a:srgbClr val="000000"/>
                </a:solidFill>
                <a:latin typeface="Times New Roman" panose="02020603050405020304" pitchFamily="18" charset="0"/>
                <a:ea typeface="楷体_GB2312" pitchFamily="49" charset="-122"/>
              </a:rPr>
              <a:t>试求</a:t>
            </a:r>
            <a:r>
              <a:rPr kumimoji="1" lang="en-US" altLang="zh-CN" sz="2800" b="1">
                <a:solidFill>
                  <a:srgbClr val="000000"/>
                </a:solidFill>
                <a:latin typeface="Times New Roman" panose="02020603050405020304" pitchFamily="18" charset="0"/>
                <a:ea typeface="楷体_GB2312" pitchFamily="49" charset="-122"/>
              </a:rPr>
              <a:t>: t=2s</a:t>
            </a:r>
            <a:r>
              <a:rPr kumimoji="1" lang="zh-CN" altLang="en-US" sz="2800" b="1">
                <a:solidFill>
                  <a:srgbClr val="000000"/>
                </a:solidFill>
                <a:latin typeface="Times New Roman" panose="02020603050405020304" pitchFamily="18" charset="0"/>
                <a:ea typeface="楷体_GB2312" pitchFamily="49" charset="-122"/>
              </a:rPr>
              <a:t>时质点的速度和位置。</a:t>
            </a:r>
          </a:p>
        </p:txBody>
      </p:sp>
      <p:graphicFrame>
        <p:nvGraphicFramePr>
          <p:cNvPr id="19459" name="Object 3"/>
          <p:cNvGraphicFramePr>
            <a:graphicFrameLocks noChangeAspect="1"/>
          </p:cNvGraphicFramePr>
          <p:nvPr/>
        </p:nvGraphicFramePr>
        <p:xfrm>
          <a:off x="636588" y="2251075"/>
          <a:ext cx="2689225" cy="484188"/>
        </p:xfrm>
        <a:graphic>
          <a:graphicData uri="http://schemas.openxmlformats.org/presentationml/2006/ole">
            <mc:AlternateContent xmlns:mc="http://schemas.openxmlformats.org/markup-compatibility/2006">
              <mc:Choice xmlns:v="urn:schemas-microsoft-com:vml" Requires="v">
                <p:oleObj name="公式" r:id="rId2" imgW="977265" imgH="177800" progId="Equation.3">
                  <p:embed/>
                </p:oleObj>
              </mc:Choice>
              <mc:Fallback>
                <p:oleObj name="公式" r:id="rId2" imgW="977265" imgH="177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2251075"/>
                        <a:ext cx="268922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Text Box 4"/>
          <p:cNvSpPr txBox="1">
            <a:spLocks noChangeArrowheads="1"/>
          </p:cNvSpPr>
          <p:nvPr/>
        </p:nvSpPr>
        <p:spPr bwMode="auto">
          <a:xfrm>
            <a:off x="3505200" y="2286000"/>
            <a:ext cx="23272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ea typeface="楷体_GB2312" pitchFamily="49" charset="-122"/>
              </a:rPr>
              <a:t>对两边积分：</a:t>
            </a:r>
          </a:p>
        </p:txBody>
      </p:sp>
      <p:graphicFrame>
        <p:nvGraphicFramePr>
          <p:cNvPr id="19461" name="Object 5"/>
          <p:cNvGraphicFramePr>
            <a:graphicFrameLocks noChangeAspect="1"/>
          </p:cNvGraphicFramePr>
          <p:nvPr/>
        </p:nvGraphicFramePr>
        <p:xfrm>
          <a:off x="333375" y="2895600"/>
          <a:ext cx="6197600" cy="822325"/>
        </p:xfrm>
        <a:graphic>
          <a:graphicData uri="http://schemas.openxmlformats.org/presentationml/2006/ole">
            <mc:AlternateContent xmlns:mc="http://schemas.openxmlformats.org/markup-compatibility/2006">
              <mc:Choice xmlns:v="urn:schemas-microsoft-com:vml" Requires="v">
                <p:oleObj name="公式" r:id="rId4" imgW="2451100" imgH="330200" progId="Equation.3">
                  <p:embed/>
                </p:oleObj>
              </mc:Choice>
              <mc:Fallback>
                <p:oleObj name="公式" r:id="rId4" imgW="2451100" imgH="330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2895600"/>
                        <a:ext cx="61976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300038" y="3717925"/>
          <a:ext cx="8385175" cy="1066800"/>
        </p:xfrm>
        <a:graphic>
          <a:graphicData uri="http://schemas.openxmlformats.org/presentationml/2006/ole">
            <mc:AlternateContent xmlns:mc="http://schemas.openxmlformats.org/markup-compatibility/2006">
              <mc:Choice xmlns:v="urn:schemas-microsoft-com:vml" Requires="v">
                <p:oleObj name="公式" r:id="rId6" imgW="3238500" imgH="406400" progId="Equation.3">
                  <p:embed/>
                </p:oleObj>
              </mc:Choice>
              <mc:Fallback>
                <p:oleObj name="公式" r:id="rId6" imgW="3238500" imgH="406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8" y="3717925"/>
                        <a:ext cx="838517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Text Box 7"/>
          <p:cNvSpPr txBox="1">
            <a:spLocks noChangeArrowheads="1"/>
          </p:cNvSpPr>
          <p:nvPr/>
        </p:nvSpPr>
        <p:spPr bwMode="auto">
          <a:xfrm>
            <a:off x="609600" y="4876800"/>
            <a:ext cx="45116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ea typeface="楷体_GB2312" pitchFamily="49" charset="-122"/>
              </a:rPr>
              <a:t>把</a:t>
            </a:r>
            <a:r>
              <a:rPr kumimoji="1" lang="en-US" altLang="zh-CN" sz="2800" b="1">
                <a:solidFill>
                  <a:srgbClr val="000000"/>
                </a:solidFill>
                <a:latin typeface="Times New Roman" panose="02020603050405020304" pitchFamily="18" charset="0"/>
                <a:ea typeface="楷体_GB2312" pitchFamily="49" charset="-122"/>
              </a:rPr>
              <a:t>t=2s</a:t>
            </a:r>
            <a:r>
              <a:rPr kumimoji="1" lang="zh-CN" altLang="en-US" sz="2800" b="1">
                <a:solidFill>
                  <a:srgbClr val="000000"/>
                </a:solidFill>
                <a:latin typeface="Times New Roman" panose="02020603050405020304" pitchFamily="18" charset="0"/>
                <a:ea typeface="楷体_GB2312" pitchFamily="49" charset="-122"/>
              </a:rPr>
              <a:t>分别代入</a:t>
            </a:r>
            <a:r>
              <a:rPr kumimoji="1" lang="en-US" altLang="zh-CN" sz="2800" b="1">
                <a:solidFill>
                  <a:srgbClr val="000000"/>
                </a:solidFill>
                <a:latin typeface="Times New Roman" panose="02020603050405020304" pitchFamily="18" charset="0"/>
                <a:ea typeface="楷体_GB2312" pitchFamily="49" charset="-122"/>
              </a:rPr>
              <a:t>(1)</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(2)</a:t>
            </a:r>
            <a:r>
              <a:rPr kumimoji="1" lang="zh-CN" altLang="en-US" sz="2800" b="1">
                <a:solidFill>
                  <a:srgbClr val="000000"/>
                </a:solidFill>
                <a:latin typeface="Times New Roman" panose="02020603050405020304" pitchFamily="18" charset="0"/>
                <a:ea typeface="楷体_GB2312" pitchFamily="49" charset="-122"/>
              </a:rPr>
              <a:t>得：</a:t>
            </a:r>
          </a:p>
        </p:txBody>
      </p:sp>
      <p:graphicFrame>
        <p:nvGraphicFramePr>
          <p:cNvPr id="19464" name="Object 8"/>
          <p:cNvGraphicFramePr>
            <a:graphicFrameLocks noChangeAspect="1"/>
          </p:cNvGraphicFramePr>
          <p:nvPr/>
        </p:nvGraphicFramePr>
        <p:xfrm>
          <a:off x="430213" y="5486400"/>
          <a:ext cx="6089650" cy="850900"/>
        </p:xfrm>
        <a:graphic>
          <a:graphicData uri="http://schemas.openxmlformats.org/presentationml/2006/ole">
            <mc:AlternateContent xmlns:mc="http://schemas.openxmlformats.org/markup-compatibility/2006">
              <mc:Choice xmlns:v="urn:schemas-microsoft-com:vml" Requires="v">
                <p:oleObj name="公式" r:id="rId8" imgW="2171700" imgH="304800" progId="Equation.3">
                  <p:embed/>
                </p:oleObj>
              </mc:Choice>
              <mc:Fallback>
                <p:oleObj name="公式" r:id="rId8" imgW="2171700" imgH="304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213" y="5486400"/>
                        <a:ext cx="608965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Text Box 9"/>
          <p:cNvSpPr txBox="1">
            <a:spLocks noChangeArrowheads="1"/>
          </p:cNvSpPr>
          <p:nvPr/>
        </p:nvSpPr>
        <p:spPr bwMode="auto">
          <a:xfrm>
            <a:off x="228600" y="1371600"/>
            <a:ext cx="1828800" cy="579438"/>
          </a:xfrm>
          <a:prstGeom prst="rect">
            <a:avLst/>
          </a:prstGeom>
          <a:solidFill>
            <a:schemeClr val="accent1"/>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kumimoji="1" lang="zh-CN" altLang="en-US" sz="3200" b="1">
                <a:solidFill>
                  <a:srgbClr val="000000"/>
                </a:solidFill>
                <a:latin typeface="Times New Roman" panose="02020603050405020304" pitchFamily="18" charset="0"/>
                <a:ea typeface="楷体_GB2312" pitchFamily="49" charset="-122"/>
              </a:rPr>
              <a:t>解</a:t>
            </a:r>
            <a:r>
              <a:rPr kumimoji="1" lang="zh-CN" altLang="en-US" sz="2800" b="1">
                <a:solidFill>
                  <a:srgbClr val="000000"/>
                </a:solidFill>
                <a:latin typeface="Times New Roman" panose="02020603050405020304" pitchFamily="18" charset="0"/>
                <a:ea typeface="楷体_GB2312" pitchFamily="49" charset="-122"/>
              </a:rPr>
              <a:t>：分析</a:t>
            </a:r>
          </a:p>
        </p:txBody>
      </p:sp>
      <p:grpSp>
        <p:nvGrpSpPr>
          <p:cNvPr id="19466" name="Group 10"/>
          <p:cNvGrpSpPr/>
          <p:nvPr/>
        </p:nvGrpSpPr>
        <p:grpSpPr bwMode="auto">
          <a:xfrm>
            <a:off x="6248400" y="685800"/>
            <a:ext cx="2590800" cy="595313"/>
            <a:chOff x="3936" y="432"/>
            <a:chExt cx="1632" cy="375"/>
          </a:xfrm>
        </p:grpSpPr>
        <p:sp>
          <p:nvSpPr>
            <p:cNvPr id="88083" name="Line 11"/>
            <p:cNvSpPr>
              <a:spLocks noChangeShapeType="1"/>
            </p:cNvSpPr>
            <p:nvPr/>
          </p:nvSpPr>
          <p:spPr bwMode="auto">
            <a:xfrm>
              <a:off x="3936" y="432"/>
              <a:ext cx="1632" cy="0"/>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88084" name="Text Box 12"/>
            <p:cNvSpPr txBox="1">
              <a:spLocks noChangeArrowheads="1"/>
            </p:cNvSpPr>
            <p:nvPr/>
          </p:nvSpPr>
          <p:spPr bwMode="auto">
            <a:xfrm>
              <a:off x="4032" y="480"/>
              <a:ext cx="1440"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kumimoji="1" lang="zh-CN" altLang="en-US" sz="2800" b="1">
                  <a:solidFill>
                    <a:srgbClr val="CC3300"/>
                  </a:solidFill>
                  <a:latin typeface="Times New Roman" panose="02020603050405020304" pitchFamily="18" charset="0"/>
                  <a:ea typeface="楷体_GB2312" pitchFamily="49" charset="-122"/>
                </a:rPr>
                <a:t>初始条件</a:t>
              </a:r>
            </a:p>
          </p:txBody>
        </p:sp>
      </p:grpSp>
      <p:graphicFrame>
        <p:nvGraphicFramePr>
          <p:cNvPr id="19469" name="Object 13"/>
          <p:cNvGraphicFramePr>
            <a:graphicFrameLocks noChangeAspect="1"/>
          </p:cNvGraphicFramePr>
          <p:nvPr/>
        </p:nvGraphicFramePr>
        <p:xfrm>
          <a:off x="6324600" y="1371600"/>
          <a:ext cx="2343150" cy="1031875"/>
        </p:xfrm>
        <a:graphic>
          <a:graphicData uri="http://schemas.openxmlformats.org/presentationml/2006/ole">
            <mc:AlternateContent xmlns:mc="http://schemas.openxmlformats.org/markup-compatibility/2006">
              <mc:Choice xmlns:v="urn:schemas-microsoft-com:vml" Requires="v">
                <p:oleObj name="公式" r:id="rId10" imgW="1104265" imgH="406400" progId="Equation.3">
                  <p:embed/>
                </p:oleObj>
              </mc:Choice>
              <mc:Fallback>
                <p:oleObj name="公式" r:id="rId10" imgW="1104265" imgH="4064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1371600"/>
                        <a:ext cx="2343150" cy="1031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70" name="Group 14"/>
          <p:cNvGrpSpPr/>
          <p:nvPr/>
        </p:nvGrpSpPr>
        <p:grpSpPr bwMode="auto">
          <a:xfrm>
            <a:off x="6823075" y="1585913"/>
            <a:ext cx="1066800" cy="609600"/>
            <a:chOff x="4298" y="999"/>
            <a:chExt cx="672" cy="384"/>
          </a:xfrm>
        </p:grpSpPr>
        <p:sp>
          <p:nvSpPr>
            <p:cNvPr id="88081" name="Line 15"/>
            <p:cNvSpPr>
              <a:spLocks noChangeShapeType="1"/>
            </p:cNvSpPr>
            <p:nvPr/>
          </p:nvSpPr>
          <p:spPr bwMode="auto">
            <a:xfrm flipV="1">
              <a:off x="4346" y="999"/>
              <a:ext cx="576" cy="384"/>
            </a:xfrm>
            <a:prstGeom prst="line">
              <a:avLst/>
            </a:prstGeom>
            <a:noFill/>
            <a:ln w="2857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88082" name="Line 16"/>
            <p:cNvSpPr>
              <a:spLocks noChangeShapeType="1"/>
            </p:cNvSpPr>
            <p:nvPr/>
          </p:nvSpPr>
          <p:spPr bwMode="auto">
            <a:xfrm flipH="1" flipV="1">
              <a:off x="4298" y="999"/>
              <a:ext cx="672" cy="384"/>
            </a:xfrm>
            <a:prstGeom prst="line">
              <a:avLst/>
            </a:prstGeom>
            <a:noFill/>
            <a:ln w="2857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19473" name="Text Box 17"/>
          <p:cNvSpPr txBox="1">
            <a:spLocks noChangeArrowheads="1"/>
          </p:cNvSpPr>
          <p:nvPr/>
        </p:nvSpPr>
        <p:spPr bwMode="auto">
          <a:xfrm>
            <a:off x="7086600" y="1447800"/>
            <a:ext cx="8747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kumimoji="1" lang="zh-CN" altLang="en-US" sz="5400" b="1">
                <a:solidFill>
                  <a:srgbClr val="CC0099"/>
                </a:solidFill>
                <a:latin typeface="Times New Roman" panose="02020603050405020304" pitchFamily="18" charset="0"/>
                <a:ea typeface="楷体_GB2312" pitchFamily="49" charset="-122"/>
              </a:rPr>
              <a:t>？</a:t>
            </a:r>
            <a:endParaRPr kumimoji="1" lang="zh-CN" altLang="en-US">
              <a:solidFill>
                <a:srgbClr val="000000"/>
              </a:solidFill>
              <a:latin typeface="Times New Roman" panose="02020603050405020304" pitchFamily="18" charset="0"/>
              <a:ea typeface="楷体_GB2312" pitchFamily="49" charset="-122"/>
            </a:endParaRPr>
          </a:p>
        </p:txBody>
      </p:sp>
      <p:sp>
        <p:nvSpPr>
          <p:cNvPr id="19474" name="Rectangle 18"/>
          <p:cNvSpPr>
            <a:spLocks noChangeArrowheads="1"/>
          </p:cNvSpPr>
          <p:nvPr/>
        </p:nvSpPr>
        <p:spPr bwMode="auto">
          <a:xfrm>
            <a:off x="6248400" y="1447800"/>
            <a:ext cx="2590800" cy="914400"/>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solidFill>
                <a:srgbClr val="000000"/>
              </a:solidFill>
              <a:latin typeface="Arial" panose="020B0604020202020204" pitchFamily="34" charset="0"/>
            </a:endParaRPr>
          </a:p>
        </p:txBody>
      </p:sp>
      <p:graphicFrame>
        <p:nvGraphicFramePr>
          <p:cNvPr id="19475" name="Object 19"/>
          <p:cNvGraphicFramePr>
            <a:graphicFrameLocks noChangeAspect="1"/>
          </p:cNvGraphicFramePr>
          <p:nvPr/>
        </p:nvGraphicFramePr>
        <p:xfrm>
          <a:off x="2079625" y="1268413"/>
          <a:ext cx="2971800" cy="942975"/>
        </p:xfrm>
        <a:graphic>
          <a:graphicData uri="http://schemas.openxmlformats.org/presentationml/2006/ole">
            <mc:AlternateContent xmlns:mc="http://schemas.openxmlformats.org/markup-compatibility/2006">
              <mc:Choice xmlns:v="urn:schemas-microsoft-com:vml" Requires="v">
                <p:oleObj name="公式" r:id="rId12" imgW="1256665" imgH="406400" progId="Equation.3">
                  <p:embed/>
                </p:oleObj>
              </mc:Choice>
              <mc:Fallback>
                <p:oleObj name="公式" r:id="rId12" imgW="1256665" imgH="40640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9625" y="1268413"/>
                        <a:ext cx="2971800" cy="942975"/>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6" name="Text Box 20"/>
          <p:cNvSpPr txBox="1">
            <a:spLocks noChangeArrowheads="1"/>
          </p:cNvSpPr>
          <p:nvPr/>
        </p:nvSpPr>
        <p:spPr bwMode="auto">
          <a:xfrm>
            <a:off x="5651500" y="1196975"/>
            <a:ext cx="3297238" cy="1373188"/>
          </a:xfrm>
          <a:prstGeom prst="rect">
            <a:avLst/>
          </a:prstGeom>
          <a:solidFill>
            <a:srgbClr val="FFCCCC"/>
          </a:solidFill>
          <a:ln>
            <a:noFill/>
          </a:ln>
          <a:effectLst/>
          <a:extLs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ea typeface="楷体_GB2312" pitchFamily="49" charset="-122"/>
              </a:rPr>
              <a:t>注意：一维问题不用矢量箭头，以正负表示方向。</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ox(out)">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box(out)">
                                      <p:cBhvr>
                                        <p:cTn id="12" dur="500"/>
                                        <p:tgtEl>
                                          <p:spTgt spid="194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9466"/>
                                        </p:tgtEl>
                                        <p:attrNameLst>
                                          <p:attrName>style.visibility</p:attrName>
                                        </p:attrNameLst>
                                      </p:cBhvr>
                                      <p:to>
                                        <p:strVal val="visible"/>
                                      </p:to>
                                    </p:set>
                                    <p:animEffect transition="in" filter="box(out)">
                                      <p:cBhvr>
                                        <p:cTn id="17" dur="500"/>
                                        <p:tgtEl>
                                          <p:spTgt spid="194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9469"/>
                                        </p:tgtEl>
                                        <p:attrNameLst>
                                          <p:attrName>style.visibility</p:attrName>
                                        </p:attrNameLst>
                                      </p:cBhvr>
                                      <p:to>
                                        <p:strVal val="visible"/>
                                      </p:to>
                                    </p:set>
                                    <p:animEffect transition="in" filter="box(out)">
                                      <p:cBhvr>
                                        <p:cTn id="22" dur="500"/>
                                        <p:tgtEl>
                                          <p:spTgt spid="1946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animEffect transition="in" filter="box(out)">
                                      <p:cBhvr>
                                        <p:cTn id="27" dur="500"/>
                                        <p:tgtEl>
                                          <p:spTgt spid="194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box(out)">
                                      <p:cBhvr>
                                        <p:cTn id="32" dur="500"/>
                                        <p:tgtEl>
                                          <p:spTgt spid="1947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9475"/>
                                        </p:tgtEl>
                                        <p:attrNameLst>
                                          <p:attrName>style.visibility</p:attrName>
                                        </p:attrNameLst>
                                      </p:cBhvr>
                                      <p:to>
                                        <p:strVal val="visible"/>
                                      </p:to>
                                    </p:set>
                                    <p:animEffect transition="in" filter="box(out)">
                                      <p:cBhvr>
                                        <p:cTn id="37" dur="500"/>
                                        <p:tgtEl>
                                          <p:spTgt spid="1947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9474"/>
                                        </p:tgtEl>
                                        <p:attrNameLst>
                                          <p:attrName>style.visibility</p:attrName>
                                        </p:attrNameLst>
                                      </p:cBhvr>
                                      <p:to>
                                        <p:strVal val="visible"/>
                                      </p:to>
                                    </p:set>
                                    <p:animEffect transition="in" filter="box(out)">
                                      <p:cBhvr>
                                        <p:cTn id="42" dur="500"/>
                                        <p:tgtEl>
                                          <p:spTgt spid="1947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9476"/>
                                        </p:tgtEl>
                                        <p:attrNameLst>
                                          <p:attrName>style.visibility</p:attrName>
                                        </p:attrNameLst>
                                      </p:cBhvr>
                                      <p:to>
                                        <p:strVal val="visible"/>
                                      </p:to>
                                    </p:set>
                                    <p:animEffect transition="in" filter="box(out)">
                                      <p:cBhvr>
                                        <p:cTn id="47" dur="500"/>
                                        <p:tgtEl>
                                          <p:spTgt spid="1947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9459"/>
                                        </p:tgtEl>
                                        <p:attrNameLst>
                                          <p:attrName>style.visibility</p:attrName>
                                        </p:attrNameLst>
                                      </p:cBhvr>
                                      <p:to>
                                        <p:strVal val="visible"/>
                                      </p:to>
                                    </p:set>
                                    <p:animEffect transition="in" filter="box(out)">
                                      <p:cBhvr>
                                        <p:cTn id="52" dur="500"/>
                                        <p:tgtEl>
                                          <p:spTgt spid="1945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9460"/>
                                        </p:tgtEl>
                                        <p:attrNameLst>
                                          <p:attrName>style.visibility</p:attrName>
                                        </p:attrNameLst>
                                      </p:cBhvr>
                                      <p:to>
                                        <p:strVal val="visible"/>
                                      </p:to>
                                    </p:set>
                                    <p:animEffect transition="in" filter="box(out)">
                                      <p:cBhvr>
                                        <p:cTn id="57" dur="500"/>
                                        <p:tgtEl>
                                          <p:spTgt spid="19460"/>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9461"/>
                                        </p:tgtEl>
                                        <p:attrNameLst>
                                          <p:attrName>style.visibility</p:attrName>
                                        </p:attrNameLst>
                                      </p:cBhvr>
                                      <p:to>
                                        <p:strVal val="visible"/>
                                      </p:to>
                                    </p:set>
                                    <p:animEffect transition="in" filter="box(out)">
                                      <p:cBhvr>
                                        <p:cTn id="62" dur="500"/>
                                        <p:tgtEl>
                                          <p:spTgt spid="1946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9462"/>
                                        </p:tgtEl>
                                        <p:attrNameLst>
                                          <p:attrName>style.visibility</p:attrName>
                                        </p:attrNameLst>
                                      </p:cBhvr>
                                      <p:to>
                                        <p:strVal val="visible"/>
                                      </p:to>
                                    </p:set>
                                    <p:animEffect transition="in" filter="box(out)">
                                      <p:cBhvr>
                                        <p:cTn id="67" dur="500"/>
                                        <p:tgtEl>
                                          <p:spTgt spid="19462"/>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9463"/>
                                        </p:tgtEl>
                                        <p:attrNameLst>
                                          <p:attrName>style.visibility</p:attrName>
                                        </p:attrNameLst>
                                      </p:cBhvr>
                                      <p:to>
                                        <p:strVal val="visible"/>
                                      </p:to>
                                    </p:set>
                                    <p:animEffect transition="in" filter="box(out)">
                                      <p:cBhvr>
                                        <p:cTn id="72" dur="500"/>
                                        <p:tgtEl>
                                          <p:spTgt spid="1946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19464"/>
                                        </p:tgtEl>
                                        <p:attrNameLst>
                                          <p:attrName>style.visibility</p:attrName>
                                        </p:attrNameLst>
                                      </p:cBhvr>
                                      <p:to>
                                        <p:strVal val="visible"/>
                                      </p:to>
                                    </p:set>
                                    <p:animEffect transition="in" filter="box(out)">
                                      <p:cBhvr>
                                        <p:cTn id="77"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0" grpId="0" autoUpdateAnimBg="0"/>
      <p:bldP spid="19463" grpId="0" autoUpdateAnimBg="0"/>
      <p:bldP spid="19465" grpId="0" animBg="1" autoUpdateAnimBg="0"/>
      <p:bldP spid="19473" grpId="0" autoUpdateAnimBg="0"/>
      <p:bldP spid="19474" grpId="0" animBg="1"/>
      <p:bldP spid="1947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50825" y="1268413"/>
            <a:ext cx="1998663" cy="5794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rPr>
              <a:t>解</a:t>
            </a:r>
            <a:r>
              <a:rPr kumimoji="1" lang="zh-CN" altLang="en-US" sz="2800" b="1">
                <a:solidFill>
                  <a:srgbClr val="000000"/>
                </a:solidFill>
                <a:latin typeface="Times New Roman" panose="02020603050405020304" pitchFamily="18" charset="0"/>
                <a:ea typeface="黑体" panose="02010609060101010101" pitchFamily="49" charset="-122"/>
              </a:rPr>
              <a:t>：分析</a:t>
            </a:r>
          </a:p>
        </p:txBody>
      </p:sp>
      <p:graphicFrame>
        <p:nvGraphicFramePr>
          <p:cNvPr id="20483" name="Object 3"/>
          <p:cNvGraphicFramePr>
            <a:graphicFrameLocks noChangeAspect="1"/>
          </p:cNvGraphicFramePr>
          <p:nvPr/>
        </p:nvGraphicFramePr>
        <p:xfrm>
          <a:off x="2674938" y="1125538"/>
          <a:ext cx="4319587" cy="866775"/>
        </p:xfrm>
        <a:graphic>
          <a:graphicData uri="http://schemas.openxmlformats.org/presentationml/2006/ole">
            <mc:AlternateContent xmlns:mc="http://schemas.openxmlformats.org/markup-compatibility/2006">
              <mc:Choice xmlns:v="urn:schemas-microsoft-com:vml" Requires="v">
                <p:oleObj name="公式" r:id="rId2" imgW="2094865" imgH="406400" progId="Equation.3">
                  <p:embed/>
                </p:oleObj>
              </mc:Choice>
              <mc:Fallback>
                <p:oleObj name="公式" r:id="rId2" imgW="2094865" imgH="406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1125538"/>
                        <a:ext cx="4319587"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4"/>
          <p:cNvSpPr txBox="1">
            <a:spLocks noChangeArrowheads="1"/>
          </p:cNvSpPr>
          <p:nvPr/>
        </p:nvSpPr>
        <p:spPr bwMode="auto">
          <a:xfrm>
            <a:off x="1258888" y="1916113"/>
            <a:ext cx="3487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ea typeface="楷体_GB2312" pitchFamily="49" charset="-122"/>
              </a:rPr>
              <a:t>可应用微分变换：</a:t>
            </a:r>
          </a:p>
        </p:txBody>
      </p:sp>
      <p:graphicFrame>
        <p:nvGraphicFramePr>
          <p:cNvPr id="20485" name="Object 5"/>
          <p:cNvGraphicFramePr>
            <a:graphicFrameLocks noChangeAspect="1"/>
          </p:cNvGraphicFramePr>
          <p:nvPr/>
        </p:nvGraphicFramePr>
        <p:xfrm>
          <a:off x="1254125" y="2473325"/>
          <a:ext cx="3282950" cy="979488"/>
        </p:xfrm>
        <a:graphic>
          <a:graphicData uri="http://schemas.openxmlformats.org/presentationml/2006/ole">
            <mc:AlternateContent xmlns:mc="http://schemas.openxmlformats.org/markup-compatibility/2006">
              <mc:Choice xmlns:v="urn:schemas-microsoft-com:vml" Requires="v">
                <p:oleObj name="公式" r:id="rId4" imgW="1523365" imgH="406400" progId="Equation.3">
                  <p:embed/>
                </p:oleObj>
              </mc:Choice>
              <mc:Fallback>
                <p:oleObj name="公式" r:id="rId4" imgW="1523365" imgH="406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2473325"/>
                        <a:ext cx="3282950" cy="9794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5370513" y="1989138"/>
          <a:ext cx="3073400" cy="609600"/>
        </p:xfrm>
        <a:graphic>
          <a:graphicData uri="http://schemas.openxmlformats.org/presentationml/2006/ole">
            <mc:AlternateContent xmlns:mc="http://schemas.openxmlformats.org/markup-compatibility/2006">
              <mc:Choice xmlns:v="urn:schemas-microsoft-com:vml" Requires="v">
                <p:oleObj name="公式" r:id="rId6" imgW="901065" imgH="203200" progId="Equation.3">
                  <p:embed/>
                </p:oleObj>
              </mc:Choice>
              <mc:Fallback>
                <p:oleObj name="公式" r:id="rId6" imgW="901065" imgH="203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0513" y="1989138"/>
                        <a:ext cx="3073400" cy="609600"/>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p:cNvGraphicFramePr>
            <a:graphicFrameLocks noChangeAspect="1"/>
          </p:cNvGraphicFramePr>
          <p:nvPr/>
        </p:nvGraphicFramePr>
        <p:xfrm>
          <a:off x="582613" y="3573463"/>
          <a:ext cx="3373437" cy="757237"/>
        </p:xfrm>
        <a:graphic>
          <a:graphicData uri="http://schemas.openxmlformats.org/presentationml/2006/ole">
            <mc:AlternateContent xmlns:mc="http://schemas.openxmlformats.org/markup-compatibility/2006">
              <mc:Choice xmlns:v="urn:schemas-microsoft-com:vml" Requires="v">
                <p:oleObj name="公式" r:id="rId8" imgW="1498600" imgH="330200" progId="Equation.3">
                  <p:embed/>
                </p:oleObj>
              </mc:Choice>
              <mc:Fallback>
                <p:oleObj name="公式" r:id="rId8" imgW="1498600" imgH="330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613" y="3573463"/>
                        <a:ext cx="3373437"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p:cNvGraphicFramePr>
            <a:graphicFrameLocks noChangeAspect="1"/>
          </p:cNvGraphicFramePr>
          <p:nvPr/>
        </p:nvGraphicFramePr>
        <p:xfrm>
          <a:off x="4052888" y="3500438"/>
          <a:ext cx="2463800" cy="963612"/>
        </p:xfrm>
        <a:graphic>
          <a:graphicData uri="http://schemas.openxmlformats.org/presentationml/2006/ole">
            <mc:AlternateContent xmlns:mc="http://schemas.openxmlformats.org/markup-compatibility/2006">
              <mc:Choice xmlns:v="urn:schemas-microsoft-com:vml" Requires="v">
                <p:oleObj name="公式" r:id="rId10" imgW="1193165" imgH="406400" progId="Equation.3">
                  <p:embed/>
                </p:oleObj>
              </mc:Choice>
              <mc:Fallback>
                <p:oleObj name="公式" r:id="rId10" imgW="1193165" imgH="4064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2888" y="3500438"/>
                        <a:ext cx="24638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9"/>
          <p:cNvGraphicFramePr>
            <a:graphicFrameLocks noChangeAspect="1"/>
          </p:cNvGraphicFramePr>
          <p:nvPr/>
        </p:nvGraphicFramePr>
        <p:xfrm>
          <a:off x="6516688" y="3644900"/>
          <a:ext cx="2468562" cy="663575"/>
        </p:xfrm>
        <a:graphic>
          <a:graphicData uri="http://schemas.openxmlformats.org/presentationml/2006/ole">
            <mc:AlternateContent xmlns:mc="http://schemas.openxmlformats.org/markup-compatibility/2006">
              <mc:Choice xmlns:v="urn:schemas-microsoft-com:vml" Requires="v">
                <p:oleObj name="公式" r:id="rId12" imgW="1054100" imgH="254000" progId="Equation.3">
                  <p:embed/>
                </p:oleObj>
              </mc:Choice>
              <mc:Fallback>
                <p:oleObj name="公式" r:id="rId12" imgW="1054100" imgH="2540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6688" y="3644900"/>
                        <a:ext cx="246856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Text Box 10"/>
          <p:cNvSpPr txBox="1">
            <a:spLocks noChangeArrowheads="1"/>
          </p:cNvSpPr>
          <p:nvPr/>
        </p:nvSpPr>
        <p:spPr bwMode="auto">
          <a:xfrm>
            <a:off x="468313" y="4602163"/>
            <a:ext cx="6376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3200" b="1">
                <a:solidFill>
                  <a:srgbClr val="FF0066"/>
                </a:solidFill>
                <a:latin typeface="Times New Roman" panose="02020603050405020304" pitchFamily="18" charset="0"/>
                <a:ea typeface="楷体_GB2312" pitchFamily="49" charset="-122"/>
              </a:rPr>
              <a:t>注意</a:t>
            </a:r>
            <a:r>
              <a:rPr kumimoji="1" lang="en-US" altLang="zh-CN"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Times New Roman" panose="02020603050405020304" pitchFamily="18" charset="0"/>
                <a:ea typeface="楷体_GB2312" pitchFamily="49" charset="-122"/>
              </a:rPr>
              <a:t>当已知</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Book Antiqua" panose="02040602050305030304" pitchFamily="18" charset="0"/>
                <a:ea typeface="楷体_GB2312" pitchFamily="49" charset="-122"/>
              </a:rPr>
              <a:t>v</a:t>
            </a:r>
            <a:r>
              <a:rPr kumimoji="1" lang="en-US" altLang="zh-CN"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Times New Roman" panose="02020603050405020304" pitchFamily="18" charset="0"/>
                <a:ea typeface="楷体_GB2312" pitchFamily="49" charset="-122"/>
              </a:rPr>
              <a:t>时，也可采用此方法。</a:t>
            </a:r>
          </a:p>
        </p:txBody>
      </p:sp>
      <p:graphicFrame>
        <p:nvGraphicFramePr>
          <p:cNvPr id="20491" name="Object 11"/>
          <p:cNvGraphicFramePr>
            <a:graphicFrameLocks noChangeAspect="1"/>
          </p:cNvGraphicFramePr>
          <p:nvPr/>
        </p:nvGraphicFramePr>
        <p:xfrm>
          <a:off x="477838" y="5229225"/>
          <a:ext cx="5381625" cy="1038225"/>
        </p:xfrm>
        <a:graphic>
          <a:graphicData uri="http://schemas.openxmlformats.org/presentationml/2006/ole">
            <mc:AlternateContent xmlns:mc="http://schemas.openxmlformats.org/markup-compatibility/2006">
              <mc:Choice xmlns:v="urn:schemas-microsoft-com:vml" Requires="v">
                <p:oleObj name="公式" r:id="rId14" imgW="2209800" imgH="431800" progId="Equation.3">
                  <p:embed/>
                </p:oleObj>
              </mc:Choice>
              <mc:Fallback>
                <p:oleObj name="公式" r:id="rId14" imgW="2209800" imgH="4318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838" y="5229225"/>
                        <a:ext cx="5381625" cy="1038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100" name="Group 12"/>
          <p:cNvGrpSpPr/>
          <p:nvPr/>
        </p:nvGrpSpPr>
        <p:grpSpPr bwMode="auto">
          <a:xfrm>
            <a:off x="533400" y="0"/>
            <a:ext cx="6991350" cy="1236663"/>
            <a:chOff x="336" y="0"/>
            <a:chExt cx="4300" cy="779"/>
          </a:xfrm>
        </p:grpSpPr>
        <p:sp>
          <p:nvSpPr>
            <p:cNvPr id="20493" name="Text Box 13"/>
            <p:cNvSpPr txBox="1">
              <a:spLocks noChangeArrowheads="1"/>
            </p:cNvSpPr>
            <p:nvPr/>
          </p:nvSpPr>
          <p:spPr bwMode="auto">
            <a:xfrm>
              <a:off x="336" y="0"/>
              <a:ext cx="332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a:t>
              </a:r>
              <a:r>
                <a:rPr kumimoji="1" lang="zh-CN" altLang="en-US" sz="2800" b="1">
                  <a:solidFill>
                    <a:srgbClr val="000000"/>
                  </a:solidFill>
                  <a:latin typeface="Times New Roman" panose="02020603050405020304" pitchFamily="18" charset="0"/>
                  <a:ea typeface="楷体_GB2312" pitchFamily="49" charset="-122"/>
                </a:rPr>
                <a:t>一质点作沿</a:t>
              </a:r>
              <a:r>
                <a:rPr kumimoji="1" lang="en-US" altLang="zh-CN" sz="2800" b="1">
                  <a:solidFill>
                    <a:srgbClr val="000000"/>
                  </a:solidFill>
                  <a:latin typeface="Times New Roman" panose="02020603050405020304" pitchFamily="18" charset="0"/>
                  <a:ea typeface="楷体_GB2312" pitchFamily="49" charset="-122"/>
                </a:rPr>
                <a:t>x</a:t>
              </a:r>
              <a:r>
                <a:rPr kumimoji="1" lang="zh-CN" altLang="en-US" sz="2800" b="1">
                  <a:solidFill>
                    <a:srgbClr val="000000"/>
                  </a:solidFill>
                  <a:latin typeface="Times New Roman" panose="02020603050405020304" pitchFamily="18" charset="0"/>
                  <a:ea typeface="楷体_GB2312" pitchFamily="49" charset="-122"/>
                </a:rPr>
                <a:t>轴运动，已知：</a:t>
              </a:r>
            </a:p>
          </p:txBody>
        </p:sp>
        <p:graphicFrame>
          <p:nvGraphicFramePr>
            <p:cNvPr id="89104" name="Object 14"/>
            <p:cNvGraphicFramePr>
              <a:graphicFrameLocks noChangeAspect="1"/>
            </p:cNvGraphicFramePr>
            <p:nvPr/>
          </p:nvGraphicFramePr>
          <p:xfrm>
            <a:off x="3552" y="0"/>
            <a:ext cx="1084" cy="361"/>
          </p:xfrm>
          <a:graphic>
            <a:graphicData uri="http://schemas.openxmlformats.org/presentationml/2006/ole">
              <mc:AlternateContent xmlns:mc="http://schemas.openxmlformats.org/markup-compatibility/2006">
                <mc:Choice xmlns:v="urn:schemas-microsoft-com:vml" Requires="v">
                  <p:oleObj name="公式" r:id="rId16" imgW="698500" imgH="203200" progId="Equation.3">
                    <p:embed/>
                  </p:oleObj>
                </mc:Choice>
                <mc:Fallback>
                  <p:oleObj name="公式" r:id="rId16" imgW="698500" imgH="20320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2" y="0"/>
                          <a:ext cx="108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5" name="Object 15"/>
            <p:cNvGraphicFramePr>
              <a:graphicFrameLocks noChangeAspect="1"/>
            </p:cNvGraphicFramePr>
            <p:nvPr/>
          </p:nvGraphicFramePr>
          <p:xfrm>
            <a:off x="760" y="377"/>
            <a:ext cx="3667" cy="402"/>
          </p:xfrm>
          <a:graphic>
            <a:graphicData uri="http://schemas.openxmlformats.org/presentationml/2006/ole">
              <mc:AlternateContent xmlns:mc="http://schemas.openxmlformats.org/markup-compatibility/2006">
                <mc:Choice xmlns:v="urn:schemas-microsoft-com:vml" Requires="v">
                  <p:oleObj name="公式" r:id="rId18" imgW="2540000" imgH="241300" progId="Equation.3">
                    <p:embed/>
                  </p:oleObj>
                </mc:Choice>
                <mc:Fallback>
                  <p:oleObj name="公式" r:id="rId18" imgW="2540000" imgH="241300" progId="Equation.3">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0" y="377"/>
                          <a:ext cx="3667"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6" name="Line 16"/>
            <p:cNvSpPr>
              <a:spLocks noChangeShapeType="1"/>
            </p:cNvSpPr>
            <p:nvPr/>
          </p:nvSpPr>
          <p:spPr bwMode="auto">
            <a:xfrm>
              <a:off x="3600" y="336"/>
              <a:ext cx="960" cy="0"/>
            </a:xfrm>
            <a:prstGeom prst="line">
              <a:avLst/>
            </a:prstGeom>
            <a:noFill/>
            <a:ln w="2857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20497" name="Rectangle 17"/>
          <p:cNvSpPr>
            <a:spLocks noChangeArrowheads="1"/>
          </p:cNvSpPr>
          <p:nvPr/>
        </p:nvSpPr>
        <p:spPr bwMode="auto">
          <a:xfrm>
            <a:off x="2916238" y="5229225"/>
            <a:ext cx="1752600" cy="1066800"/>
          </a:xfrm>
          <a:prstGeom prst="rect">
            <a:avLst/>
          </a:prstGeom>
          <a:noFill/>
          <a:ln w="25400">
            <a:solidFill>
              <a:srgbClr val="CC0000"/>
            </a:solidFill>
            <a:miter lim="800000"/>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solidFill>
                <a:srgbClr val="000000"/>
              </a:solidFill>
              <a:latin typeface="Arial" panose="020B0604020202020204" pitchFamily="34" charset="0"/>
            </a:endParaRPr>
          </a:p>
        </p:txBody>
      </p:sp>
      <p:sp>
        <p:nvSpPr>
          <p:cNvPr id="20498" name="Text Box 18"/>
          <p:cNvSpPr txBox="1">
            <a:spLocks noChangeArrowheads="1"/>
          </p:cNvSpPr>
          <p:nvPr/>
        </p:nvSpPr>
        <p:spPr bwMode="auto">
          <a:xfrm>
            <a:off x="6011863" y="5229225"/>
            <a:ext cx="27717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FF"/>
                </a:solidFill>
                <a:latin typeface="Times New Roman" panose="02020603050405020304" pitchFamily="18" charset="0"/>
                <a:ea typeface="黑体" panose="02010609060101010101" pitchFamily="49" charset="-122"/>
              </a:rPr>
              <a:t>讨论：</a:t>
            </a:r>
            <a:r>
              <a:rPr kumimoji="1" lang="zh-CN" altLang="en-US" sz="2800" b="1">
                <a:solidFill>
                  <a:srgbClr val="000000"/>
                </a:solidFill>
                <a:latin typeface="Times New Roman" panose="02020603050405020304" pitchFamily="18" charset="0"/>
                <a:ea typeface="楷体_GB2312" pitchFamily="49" charset="-122"/>
              </a:rPr>
              <a:t>当初始条件改变时，</a:t>
            </a:r>
            <a:r>
              <a:rPr kumimoji="1" lang="en-US" altLang="zh-CN" sz="2800" b="1">
                <a:solidFill>
                  <a:srgbClr val="000000"/>
                </a:solidFill>
                <a:latin typeface="Times New Roman" panose="02020603050405020304" pitchFamily="18" charset="0"/>
                <a:ea typeface="楷体_GB2312" pitchFamily="49" charset="-122"/>
              </a:rPr>
              <a:t>…</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left)">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ipe(left)">
                                      <p:cBhvr>
                                        <p:cTn id="17" dur="5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5"/>
                                        </p:tgtEl>
                                        <p:attrNameLst>
                                          <p:attrName>style.visibility</p:attrName>
                                        </p:attrNameLst>
                                      </p:cBhvr>
                                      <p:to>
                                        <p:strVal val="visible"/>
                                      </p:to>
                                    </p:set>
                                    <p:animEffect transition="in" filter="wipe(left)">
                                      <p:cBhvr>
                                        <p:cTn id="22" dur="500"/>
                                        <p:tgtEl>
                                          <p:spTgt spid="204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486"/>
                                        </p:tgtEl>
                                        <p:attrNameLst>
                                          <p:attrName>style.visibility</p:attrName>
                                        </p:attrNameLst>
                                      </p:cBhvr>
                                      <p:to>
                                        <p:strVal val="visible"/>
                                      </p:to>
                                    </p:set>
                                    <p:animEffect transition="in" filter="wipe(left)">
                                      <p:cBhvr>
                                        <p:cTn id="27" dur="500"/>
                                        <p:tgtEl>
                                          <p:spTgt spid="204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487"/>
                                        </p:tgtEl>
                                        <p:attrNameLst>
                                          <p:attrName>style.visibility</p:attrName>
                                        </p:attrNameLst>
                                      </p:cBhvr>
                                      <p:to>
                                        <p:strVal val="visible"/>
                                      </p:to>
                                    </p:set>
                                    <p:animEffect transition="in" filter="wipe(left)">
                                      <p:cBhvr>
                                        <p:cTn id="32" dur="500"/>
                                        <p:tgtEl>
                                          <p:spTgt spid="204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wipe(left)">
                                      <p:cBhvr>
                                        <p:cTn id="37" dur="500"/>
                                        <p:tgtEl>
                                          <p:spTgt spid="204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489"/>
                                        </p:tgtEl>
                                        <p:attrNameLst>
                                          <p:attrName>style.visibility</p:attrName>
                                        </p:attrNameLst>
                                      </p:cBhvr>
                                      <p:to>
                                        <p:strVal val="visible"/>
                                      </p:to>
                                    </p:set>
                                    <p:animEffect transition="in" filter="wipe(left)">
                                      <p:cBhvr>
                                        <p:cTn id="42" dur="500"/>
                                        <p:tgtEl>
                                          <p:spTgt spid="204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490"/>
                                        </p:tgtEl>
                                        <p:attrNameLst>
                                          <p:attrName>style.visibility</p:attrName>
                                        </p:attrNameLst>
                                      </p:cBhvr>
                                      <p:to>
                                        <p:strVal val="visible"/>
                                      </p:to>
                                    </p:set>
                                    <p:animEffect transition="in" filter="wipe(left)">
                                      <p:cBhvr>
                                        <p:cTn id="47" dur="500"/>
                                        <p:tgtEl>
                                          <p:spTgt spid="204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491"/>
                                        </p:tgtEl>
                                        <p:attrNameLst>
                                          <p:attrName>style.visibility</p:attrName>
                                        </p:attrNameLst>
                                      </p:cBhvr>
                                      <p:to>
                                        <p:strVal val="visible"/>
                                      </p:to>
                                    </p:set>
                                    <p:animEffect transition="in" filter="wipe(left)">
                                      <p:cBhvr>
                                        <p:cTn id="52" dur="500"/>
                                        <p:tgtEl>
                                          <p:spTgt spid="2049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0497"/>
                                        </p:tgtEl>
                                        <p:attrNameLst>
                                          <p:attrName>style.visibility</p:attrName>
                                        </p:attrNameLst>
                                      </p:cBhvr>
                                      <p:to>
                                        <p:strVal val="visible"/>
                                      </p:to>
                                    </p:set>
                                    <p:animEffect transition="in" filter="box(in)">
                                      <p:cBhvr>
                                        <p:cTn id="57" dur="500"/>
                                        <p:tgtEl>
                                          <p:spTgt spid="2049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0498"/>
                                        </p:tgtEl>
                                        <p:attrNameLst>
                                          <p:attrName>style.visibility</p:attrName>
                                        </p:attrNameLst>
                                      </p:cBhvr>
                                      <p:to>
                                        <p:strVal val="visible"/>
                                      </p:to>
                                    </p:set>
                                    <p:animEffect transition="in" filter="box(out)">
                                      <p:cBhvr>
                                        <p:cTn id="62" dur="500"/>
                                        <p:tgtEl>
                                          <p:spTgt spid="2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utoUpdateAnimBg="0"/>
      <p:bldP spid="20484" grpId="0" autoUpdateAnimBg="0"/>
      <p:bldP spid="20490" grpId="0" autoUpdateAnimBg="0"/>
      <p:bldP spid="20497" grpId="0" animBg="1"/>
      <p:bldP spid="2049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850" y="0"/>
            <a:ext cx="8507413"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fontAlgn="b">
              <a:spcBef>
                <a:spcPct val="50000"/>
              </a:spcBef>
            </a:pPr>
            <a:r>
              <a:rPr kumimoji="1" lang="zh-CN" altLang="en-US" sz="3200" b="1">
                <a:solidFill>
                  <a:srgbClr val="0000FF"/>
                </a:solidFill>
                <a:latin typeface="黑体" panose="02010609060101010101" pitchFamily="49" charset="-122"/>
                <a:ea typeface="黑体" panose="02010609060101010101" pitchFamily="49" charset="-122"/>
              </a:rPr>
              <a:t>例</a:t>
            </a:r>
            <a:r>
              <a:rPr kumimoji="1" lang="en-US" altLang="zh-CN" sz="3200" b="1">
                <a:solidFill>
                  <a:srgbClr val="0000FF"/>
                </a:solidFill>
                <a:latin typeface="黑体" panose="02010609060101010101" pitchFamily="49" charset="-122"/>
                <a:ea typeface="黑体" panose="02010609060101010101" pitchFamily="49" charset="-122"/>
              </a:rPr>
              <a:t>:</a:t>
            </a:r>
            <a:r>
              <a:rPr kumimoji="1" lang="zh-CN" altLang="en-US" sz="2800" b="1">
                <a:solidFill>
                  <a:srgbClr val="000000"/>
                </a:solidFill>
                <a:latin typeface="楷体_GB2312" pitchFamily="49" charset="-122"/>
                <a:ea typeface="楷体_GB2312" pitchFamily="49" charset="-122"/>
              </a:rPr>
              <a:t>一艘游艇的质量为</a:t>
            </a:r>
            <a:r>
              <a:rPr kumimoji="1" lang="en-US" altLang="zh-CN" sz="2800" b="1" i="1">
                <a:solidFill>
                  <a:srgbClr val="000000"/>
                </a:solidFill>
                <a:latin typeface="Times New Roman" panose="02020603050405020304" pitchFamily="18" charset="0"/>
                <a:ea typeface="楷体_GB2312" pitchFamily="49" charset="-122"/>
                <a:cs typeface="Times New Roman" panose="02020603050405020304" pitchFamily="18" charset="0"/>
              </a:rPr>
              <a:t>m</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以速度</a:t>
            </a:r>
            <a:r>
              <a:rPr kumimoji="1" lang="en-US" altLang="zh-CN" sz="2800" b="1" i="1">
                <a:solidFill>
                  <a:srgbClr val="000000"/>
                </a:solidFill>
                <a:latin typeface="Book Antiqua" panose="02040602050305030304" pitchFamily="18" charset="0"/>
                <a:ea typeface="楷体_GB2312" pitchFamily="49" charset="-122"/>
              </a:rPr>
              <a:t>v</a:t>
            </a:r>
            <a:r>
              <a:rPr kumimoji="1" lang="en-US" altLang="zh-CN" sz="2800" b="1" baseline="-30000">
                <a:solidFill>
                  <a:srgbClr val="000000"/>
                </a:solidFill>
                <a:latin typeface="楷体_GB2312" pitchFamily="49" charset="-122"/>
                <a:ea typeface="楷体_GB2312" pitchFamily="49" charset="-122"/>
              </a:rPr>
              <a:t>0</a:t>
            </a:r>
            <a:r>
              <a:rPr kumimoji="1" lang="zh-CN" altLang="en-US" sz="2800" b="1">
                <a:solidFill>
                  <a:srgbClr val="000000"/>
                </a:solidFill>
                <a:latin typeface="楷体_GB2312" pitchFamily="49" charset="-122"/>
                <a:ea typeface="楷体_GB2312" pitchFamily="49" charset="-122"/>
              </a:rPr>
              <a:t>沿直线在水面上运动</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在关闭发动机后作减速运动</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设水的阻力与速度的平方成正比</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求此后当移动距离为</a:t>
            </a:r>
            <a:r>
              <a:rPr kumimoji="1" lang="en-US" altLang="zh-CN" sz="2800" b="1" i="1">
                <a:solidFill>
                  <a:srgbClr val="000000"/>
                </a:solidFill>
                <a:latin typeface="Times New Roman" panose="02020603050405020304" pitchFamily="18" charset="0"/>
                <a:ea typeface="楷体_GB2312" pitchFamily="49" charset="-122"/>
              </a:rPr>
              <a:t>x</a:t>
            </a:r>
            <a:r>
              <a:rPr kumimoji="1" lang="zh-CN" altLang="en-US" sz="2800" b="1">
                <a:solidFill>
                  <a:srgbClr val="000000"/>
                </a:solidFill>
                <a:latin typeface="楷体_GB2312" pitchFamily="49" charset="-122"/>
                <a:ea typeface="楷体_GB2312" pitchFamily="49" charset="-122"/>
              </a:rPr>
              <a:t>时的游艇速度</a:t>
            </a:r>
            <a:r>
              <a:rPr kumimoji="1" lang="en-US" altLang="zh-CN" sz="2800" b="1">
                <a:solidFill>
                  <a:srgbClr val="000000"/>
                </a:solidFill>
                <a:latin typeface="楷体_GB2312" pitchFamily="49" charset="-122"/>
                <a:ea typeface="楷体_GB2312" pitchFamily="49" charset="-122"/>
              </a:rPr>
              <a:t>.</a:t>
            </a:r>
          </a:p>
        </p:txBody>
      </p:sp>
      <p:sp>
        <p:nvSpPr>
          <p:cNvPr id="21507" name="Text Box 3"/>
          <p:cNvSpPr txBox="1">
            <a:spLocks noChangeArrowheads="1"/>
          </p:cNvSpPr>
          <p:nvPr/>
        </p:nvSpPr>
        <p:spPr bwMode="auto">
          <a:xfrm>
            <a:off x="539750" y="1484313"/>
            <a:ext cx="1905000" cy="519112"/>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宋体" panose="02010600030101010101" pitchFamily="2" charset="-122"/>
              </a:rPr>
              <a:t>解：分析</a:t>
            </a:r>
            <a:endParaRPr kumimoji="1" lang="zh-CN" altLang="en-US" sz="2800" b="1">
              <a:solidFill>
                <a:srgbClr val="000000"/>
              </a:solidFill>
              <a:latin typeface="Times New Roman" panose="02020603050405020304" pitchFamily="18" charset="0"/>
              <a:ea typeface="楷体_GB2312" pitchFamily="49" charset="-122"/>
            </a:endParaRPr>
          </a:p>
        </p:txBody>
      </p:sp>
      <p:graphicFrame>
        <p:nvGraphicFramePr>
          <p:cNvPr id="21508" name="Object 4"/>
          <p:cNvGraphicFramePr>
            <a:graphicFrameLocks noChangeAspect="1"/>
          </p:cNvGraphicFramePr>
          <p:nvPr/>
        </p:nvGraphicFramePr>
        <p:xfrm>
          <a:off x="539750" y="2060575"/>
          <a:ext cx="2514600" cy="1046163"/>
        </p:xfrm>
        <a:graphic>
          <a:graphicData uri="http://schemas.openxmlformats.org/presentationml/2006/ole">
            <mc:AlternateContent xmlns:mc="http://schemas.openxmlformats.org/markup-compatibility/2006">
              <mc:Choice xmlns:v="urn:schemas-microsoft-com:vml" Requires="v">
                <p:oleObj name="Equation" r:id="rId2" imgW="1002665" imgH="406400" progId="Equation.3">
                  <p:embed/>
                </p:oleObj>
              </mc:Choice>
              <mc:Fallback>
                <p:oleObj name="Equation" r:id="rId2" imgW="1002665" imgH="406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251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509" name="Group 5"/>
          <p:cNvGrpSpPr/>
          <p:nvPr/>
        </p:nvGrpSpPr>
        <p:grpSpPr bwMode="auto">
          <a:xfrm>
            <a:off x="684213" y="3068638"/>
            <a:ext cx="2640012" cy="1171575"/>
            <a:chOff x="508" y="2288"/>
            <a:chExt cx="1663" cy="738"/>
          </a:xfrm>
        </p:grpSpPr>
        <p:graphicFrame>
          <p:nvGraphicFramePr>
            <p:cNvPr id="90146" name="Object 6"/>
            <p:cNvGraphicFramePr>
              <a:graphicFrameLocks noChangeAspect="1"/>
            </p:cNvGraphicFramePr>
            <p:nvPr/>
          </p:nvGraphicFramePr>
          <p:xfrm>
            <a:off x="508" y="2288"/>
            <a:ext cx="836" cy="712"/>
          </p:xfrm>
          <a:graphic>
            <a:graphicData uri="http://schemas.openxmlformats.org/presentationml/2006/ole">
              <mc:AlternateContent xmlns:mc="http://schemas.openxmlformats.org/markup-compatibility/2006">
                <mc:Choice xmlns:v="urn:schemas-microsoft-com:vml" Requires="v">
                  <p:oleObj name="公式" r:id="rId4" imgW="469900" imgH="406400" progId="Equation.3">
                    <p:embed/>
                  </p:oleObj>
                </mc:Choice>
                <mc:Fallback>
                  <p:oleObj name="公式" r:id="rId4" imgW="469900" imgH="406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 y="2288"/>
                          <a:ext cx="83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7" name="Object 7"/>
            <p:cNvGraphicFramePr>
              <a:graphicFrameLocks noChangeAspect="1"/>
            </p:cNvGraphicFramePr>
            <p:nvPr/>
          </p:nvGraphicFramePr>
          <p:xfrm>
            <a:off x="1382" y="2352"/>
            <a:ext cx="789" cy="674"/>
          </p:xfrm>
          <a:graphic>
            <a:graphicData uri="http://schemas.openxmlformats.org/presentationml/2006/ole">
              <mc:AlternateContent xmlns:mc="http://schemas.openxmlformats.org/markup-compatibility/2006">
                <mc:Choice xmlns:v="urn:schemas-microsoft-com:vml" Requires="v">
                  <p:oleObj name="公式" r:id="rId6" imgW="469900" imgH="406400" progId="Equation.3">
                    <p:embed/>
                  </p:oleObj>
                </mc:Choice>
                <mc:Fallback>
                  <p:oleObj name="公式" r:id="rId6" imgW="469900" imgH="406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2" y="2352"/>
                          <a:ext cx="789"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512" name="Object 8"/>
          <p:cNvGraphicFramePr>
            <a:graphicFrameLocks noChangeAspect="1"/>
          </p:cNvGraphicFramePr>
          <p:nvPr/>
        </p:nvGraphicFramePr>
        <p:xfrm>
          <a:off x="593725" y="4292600"/>
          <a:ext cx="3235325" cy="1119188"/>
        </p:xfrm>
        <a:graphic>
          <a:graphicData uri="http://schemas.openxmlformats.org/presentationml/2006/ole">
            <mc:AlternateContent xmlns:mc="http://schemas.openxmlformats.org/markup-compatibility/2006">
              <mc:Choice xmlns:v="urn:schemas-microsoft-com:vml" Requires="v">
                <p:oleObj name="公式" r:id="rId8" imgW="1167765" imgH="406400" progId="Equation.3">
                  <p:embed/>
                </p:oleObj>
              </mc:Choice>
              <mc:Fallback>
                <p:oleObj name="公式" r:id="rId8" imgW="1167765" imgH="4064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725" y="4292600"/>
                        <a:ext cx="3235325"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9"/>
          <p:cNvGraphicFramePr>
            <a:graphicFrameLocks noChangeAspect="1"/>
          </p:cNvGraphicFramePr>
          <p:nvPr/>
        </p:nvGraphicFramePr>
        <p:xfrm>
          <a:off x="4211638" y="5084763"/>
          <a:ext cx="3702050" cy="1114425"/>
        </p:xfrm>
        <a:graphic>
          <a:graphicData uri="http://schemas.openxmlformats.org/presentationml/2006/ole">
            <mc:AlternateContent xmlns:mc="http://schemas.openxmlformats.org/markup-compatibility/2006">
              <mc:Choice xmlns:v="urn:schemas-microsoft-com:vml" Requires="v">
                <p:oleObj name="Equation" r:id="rId10" imgW="1078865" imgH="355600" progId="Equation.3">
                  <p:embed/>
                </p:oleObj>
              </mc:Choice>
              <mc:Fallback>
                <p:oleObj name="Equation" r:id="rId10" imgW="1078865" imgH="355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638" y="5084763"/>
                        <a:ext cx="3702050" cy="1114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Text Box 10"/>
          <p:cNvSpPr txBox="1">
            <a:spLocks noChangeArrowheads="1"/>
          </p:cNvSpPr>
          <p:nvPr/>
        </p:nvSpPr>
        <p:spPr bwMode="auto">
          <a:xfrm>
            <a:off x="2700338" y="1484313"/>
            <a:ext cx="51054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宋体" panose="02010600030101010101" pitchFamily="2" charset="-122"/>
              </a:rPr>
              <a:t>水的阻力可表示为</a:t>
            </a:r>
            <a:r>
              <a:rPr kumimoji="1" lang="zh-CN" altLang="en-US" sz="2800" b="1" baseline="30000">
                <a:solidFill>
                  <a:srgbClr val="000000"/>
                </a:solidFill>
                <a:latin typeface="宋体" panose="02010600030101010101" pitchFamily="2" charset="-122"/>
              </a:rPr>
              <a:t> </a:t>
            </a:r>
            <a:r>
              <a:rPr kumimoji="1" lang="en-US" altLang="zh-CN" sz="2800" b="1" i="1">
                <a:solidFill>
                  <a:srgbClr val="000000"/>
                </a:solidFill>
                <a:latin typeface="Times New Roman" panose="02020603050405020304" pitchFamily="18" charset="0"/>
              </a:rPr>
              <a:t>f</a:t>
            </a:r>
            <a:r>
              <a:rPr kumimoji="1" lang="en-US" altLang="zh-CN" sz="2800" b="1" i="1" baseline="30000">
                <a:solidFill>
                  <a:srgbClr val="000000"/>
                </a:solidFill>
                <a:latin typeface="Times New Roman" panose="02020603050405020304" pitchFamily="18" charset="0"/>
              </a:rPr>
              <a:t> </a:t>
            </a:r>
            <a:r>
              <a:rPr kumimoji="1" lang="en-US" altLang="zh-CN" sz="2800" b="1">
                <a:solidFill>
                  <a:srgbClr val="000000"/>
                </a:solidFill>
                <a:latin typeface="宋体" panose="02010600030101010101" pitchFamily="2" charset="-122"/>
                <a:sym typeface="Symbol" panose="05050102010706020507" pitchFamily="18" charset="2"/>
              </a:rPr>
              <a:t></a:t>
            </a:r>
            <a:r>
              <a:rPr kumimoji="1" lang="en-US" altLang="zh-CN" sz="2800" b="1" baseline="30000">
                <a:solidFill>
                  <a:srgbClr val="000000"/>
                </a:solidFill>
                <a:latin typeface="宋体" panose="02010600030101010101" pitchFamily="2" charset="-122"/>
              </a:rPr>
              <a:t> </a:t>
            </a:r>
            <a:r>
              <a:rPr kumimoji="1" lang="en-US" altLang="zh-CN" sz="2800" b="1">
                <a:solidFill>
                  <a:srgbClr val="000000"/>
                </a:solidFill>
                <a:latin typeface="宋体" panose="02010600030101010101" pitchFamily="2" charset="-122"/>
                <a:sym typeface="Symbol" panose="05050102010706020507" pitchFamily="18" charset="2"/>
              </a:rPr>
              <a:t></a:t>
            </a:r>
            <a:r>
              <a:rPr kumimoji="1" lang="en-US" altLang="zh-CN" sz="2800" b="1" i="1">
                <a:solidFill>
                  <a:srgbClr val="000000"/>
                </a:solidFill>
                <a:latin typeface="Times New Roman" panose="02020603050405020304" pitchFamily="18" charset="0"/>
              </a:rPr>
              <a:t>k</a:t>
            </a:r>
            <a:r>
              <a:rPr kumimoji="1" lang="en-US" altLang="zh-CN" sz="2800" b="1" i="1">
                <a:solidFill>
                  <a:srgbClr val="000000"/>
                </a:solidFill>
                <a:latin typeface="Book Antiqua" panose="02040602050305030304" pitchFamily="18" charset="0"/>
              </a:rPr>
              <a:t>v</a:t>
            </a:r>
            <a:r>
              <a:rPr kumimoji="1" lang="en-US" altLang="zh-CN" sz="2800" b="1" baseline="30000">
                <a:solidFill>
                  <a:srgbClr val="000000"/>
                </a:solidFill>
                <a:latin typeface="宋体" panose="02010600030101010101" pitchFamily="2" charset="-122"/>
              </a:rPr>
              <a:t>2</a:t>
            </a:r>
            <a:r>
              <a:rPr kumimoji="1" lang="en-US" altLang="zh-CN" sz="2800" b="1">
                <a:solidFill>
                  <a:srgbClr val="000000"/>
                </a:solidFill>
                <a:latin typeface="Times New Roman" panose="02020603050405020304" pitchFamily="18" charset="0"/>
                <a:ea typeface="楷体_GB2312" pitchFamily="49" charset="-122"/>
              </a:rPr>
              <a:t> </a:t>
            </a:r>
          </a:p>
        </p:txBody>
      </p:sp>
      <p:grpSp>
        <p:nvGrpSpPr>
          <p:cNvPr id="21515" name="Group 11"/>
          <p:cNvGrpSpPr/>
          <p:nvPr/>
        </p:nvGrpSpPr>
        <p:grpSpPr bwMode="auto">
          <a:xfrm>
            <a:off x="3851275" y="2205038"/>
            <a:ext cx="2570163" cy="1017587"/>
            <a:chOff x="2400" y="1719"/>
            <a:chExt cx="1482" cy="575"/>
          </a:xfrm>
        </p:grpSpPr>
        <p:graphicFrame>
          <p:nvGraphicFramePr>
            <p:cNvPr id="90144" name="Object 12"/>
            <p:cNvGraphicFramePr>
              <a:graphicFrameLocks noChangeAspect="1"/>
            </p:cNvGraphicFramePr>
            <p:nvPr/>
          </p:nvGraphicFramePr>
          <p:xfrm>
            <a:off x="3063" y="1719"/>
            <a:ext cx="819" cy="575"/>
          </p:xfrm>
          <a:graphic>
            <a:graphicData uri="http://schemas.openxmlformats.org/presentationml/2006/ole">
              <mc:AlternateContent xmlns:mc="http://schemas.openxmlformats.org/markup-compatibility/2006">
                <mc:Choice xmlns:v="urn:schemas-microsoft-com:vml" Requires="v">
                  <p:oleObj name="公式" r:id="rId12" imgW="571500" imgH="406400" progId="Equation.3">
                    <p:embed/>
                  </p:oleObj>
                </mc:Choice>
                <mc:Fallback>
                  <p:oleObj name="公式" r:id="rId12" imgW="571500" imgH="4064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3" y="1719"/>
                          <a:ext cx="819" cy="575"/>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45" name="Text Box 13"/>
            <p:cNvSpPr txBox="1">
              <a:spLocks noChangeArrowheads="1"/>
            </p:cNvSpPr>
            <p:nvPr/>
          </p:nvSpPr>
          <p:spPr bwMode="auto">
            <a:xfrm>
              <a:off x="2400" y="1824"/>
              <a:ext cx="912"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ea typeface="楷体_GB2312" pitchFamily="49" charset="-122"/>
                </a:rPr>
                <a:t>因为</a:t>
              </a:r>
            </a:p>
          </p:txBody>
        </p:sp>
      </p:grpSp>
      <p:grpSp>
        <p:nvGrpSpPr>
          <p:cNvPr id="21518" name="Group 14"/>
          <p:cNvGrpSpPr/>
          <p:nvPr/>
        </p:nvGrpSpPr>
        <p:grpSpPr bwMode="auto">
          <a:xfrm>
            <a:off x="4716463" y="3573463"/>
            <a:ext cx="3887787" cy="1298575"/>
            <a:chOff x="2971" y="2251"/>
            <a:chExt cx="2449" cy="818"/>
          </a:xfrm>
        </p:grpSpPr>
        <p:sp>
          <p:nvSpPr>
            <p:cNvPr id="90124" name="Rectangle 15" descr="波浪线"/>
            <p:cNvSpPr>
              <a:spLocks noChangeArrowheads="1"/>
            </p:cNvSpPr>
            <p:nvPr/>
          </p:nvSpPr>
          <p:spPr bwMode="auto">
            <a:xfrm>
              <a:off x="3107" y="2303"/>
              <a:ext cx="1814" cy="227"/>
            </a:xfrm>
            <a:prstGeom prst="rect">
              <a:avLst/>
            </a:prstGeom>
            <a:pattFill prst="wave">
              <a:fgClr>
                <a:srgbClr val="6699FF"/>
              </a:fgClr>
              <a:bgClr>
                <a:schemeClr val="bg1"/>
              </a:bgClr>
            </a:pattFill>
            <a:ln>
              <a:noFill/>
            </a:ln>
            <a:effectLst/>
            <a:extLst>
              <a:ext uri="{91240B29-F687-4F45-9708-019B960494DF}">
                <a14:hiddenLine xmlns:a14="http://schemas.microsoft.com/office/drawing/2010/main" w="2857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solidFill>
                  <a:srgbClr val="000000"/>
                </a:solidFill>
                <a:latin typeface="Arial" panose="020B0604020202020204" pitchFamily="34" charset="0"/>
              </a:endParaRPr>
            </a:p>
          </p:txBody>
        </p:sp>
        <p:sp>
          <p:nvSpPr>
            <p:cNvPr id="90125" name="Line 16"/>
            <p:cNvSpPr>
              <a:spLocks noChangeShapeType="1"/>
            </p:cNvSpPr>
            <p:nvPr/>
          </p:nvSpPr>
          <p:spPr bwMode="auto">
            <a:xfrm>
              <a:off x="3243" y="2391"/>
              <a:ext cx="1996" cy="17"/>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26" name="Oval 17"/>
            <p:cNvSpPr>
              <a:spLocks noChangeArrowheads="1"/>
            </p:cNvSpPr>
            <p:nvPr/>
          </p:nvSpPr>
          <p:spPr bwMode="auto">
            <a:xfrm>
              <a:off x="3243" y="2363"/>
              <a:ext cx="46" cy="46"/>
            </a:xfrm>
            <a:prstGeom prst="ellipse">
              <a:avLst/>
            </a:prstGeom>
            <a:solidFill>
              <a:schemeClr val="accent1"/>
            </a:solidFill>
            <a:ln w="25400">
              <a:solidFill>
                <a:schemeClr val="tx1"/>
              </a:solidFill>
              <a:rou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solidFill>
                  <a:srgbClr val="000000"/>
                </a:solidFill>
                <a:latin typeface="Arial" panose="020B0604020202020204" pitchFamily="34" charset="0"/>
              </a:endParaRPr>
            </a:p>
          </p:txBody>
        </p:sp>
        <p:sp>
          <p:nvSpPr>
            <p:cNvPr id="90127" name="Text Box 18"/>
            <p:cNvSpPr txBox="1">
              <a:spLocks noChangeArrowheads="1"/>
            </p:cNvSpPr>
            <p:nvPr/>
          </p:nvSpPr>
          <p:spPr bwMode="auto">
            <a:xfrm>
              <a:off x="3696" y="252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2800" b="1" i="1">
                  <a:solidFill>
                    <a:srgbClr val="990033"/>
                  </a:solidFill>
                  <a:latin typeface="Times New Roman" panose="02020603050405020304" pitchFamily="18" charset="0"/>
                  <a:ea typeface="楷体_GB2312" pitchFamily="49" charset="-122"/>
                </a:rPr>
                <a:t>x</a:t>
              </a:r>
              <a:endParaRPr kumimoji="1" lang="en-US" altLang="zh-CN" sz="2800" b="1">
                <a:solidFill>
                  <a:srgbClr val="990033"/>
                </a:solidFill>
                <a:latin typeface="Times New Roman" panose="02020603050405020304" pitchFamily="18" charset="0"/>
                <a:ea typeface="楷体_GB2312" pitchFamily="49" charset="-122"/>
              </a:endParaRPr>
            </a:p>
          </p:txBody>
        </p:sp>
        <p:sp>
          <p:nvSpPr>
            <p:cNvPr id="90128" name="Text Box 19"/>
            <p:cNvSpPr txBox="1">
              <a:spLocks noChangeArrowheads="1"/>
            </p:cNvSpPr>
            <p:nvPr/>
          </p:nvSpPr>
          <p:spPr bwMode="auto">
            <a:xfrm>
              <a:off x="3016" y="2523"/>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2800" b="1" i="1">
                  <a:solidFill>
                    <a:srgbClr val="000000"/>
                  </a:solidFill>
                  <a:latin typeface="Times New Roman" panose="02020603050405020304" pitchFamily="18" charset="0"/>
                  <a:ea typeface="楷体_GB2312" pitchFamily="49" charset="-122"/>
                </a:rPr>
                <a:t>t</a:t>
              </a:r>
              <a:r>
                <a:rPr kumimoji="1" lang="en-US" altLang="zh-CN" sz="2800" b="1">
                  <a:solidFill>
                    <a:srgbClr val="000000"/>
                  </a:solidFill>
                  <a:latin typeface="Times New Roman" panose="02020603050405020304" pitchFamily="18" charset="0"/>
                  <a:ea typeface="楷体_GB2312" pitchFamily="49" charset="-122"/>
                </a:rPr>
                <a:t>=0</a:t>
              </a:r>
            </a:p>
          </p:txBody>
        </p:sp>
        <p:sp>
          <p:nvSpPr>
            <p:cNvPr id="90129" name="Text Box 20"/>
            <p:cNvSpPr txBox="1">
              <a:spLocks noChangeArrowheads="1"/>
            </p:cNvSpPr>
            <p:nvPr/>
          </p:nvSpPr>
          <p:spPr bwMode="auto">
            <a:xfrm>
              <a:off x="2971" y="2704"/>
              <a:ext cx="8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3200" b="1" i="1">
                  <a:solidFill>
                    <a:srgbClr val="000000"/>
                  </a:solidFill>
                  <a:latin typeface="Book Antiqua" panose="02040602050305030304" pitchFamily="18" charset="0"/>
                  <a:ea typeface="楷体_GB2312" pitchFamily="49" charset="-122"/>
                </a:rPr>
                <a:t>v</a:t>
              </a:r>
              <a:r>
                <a:rPr kumimoji="1" lang="en-US" altLang="zh-CN" sz="2800" b="1" i="1">
                  <a:solidFill>
                    <a:srgbClr val="000000"/>
                  </a:solidFill>
                  <a:latin typeface="Book Antiqua" panose="02040602050305030304" pitchFamily="18" charset="0"/>
                  <a:ea typeface="楷体_GB2312" pitchFamily="49" charset="-122"/>
                </a:rPr>
                <a:t>=</a:t>
              </a:r>
              <a:r>
                <a:rPr kumimoji="1" lang="en-US" altLang="zh-CN" sz="3200" b="1" i="1">
                  <a:solidFill>
                    <a:srgbClr val="000000"/>
                  </a:solidFill>
                  <a:latin typeface="Book Antiqua" panose="02040602050305030304" pitchFamily="18" charset="0"/>
                  <a:ea typeface="楷体_GB2312" pitchFamily="49" charset="-122"/>
                </a:rPr>
                <a:t>v</a:t>
              </a:r>
              <a:r>
                <a:rPr kumimoji="1" lang="en-US" altLang="zh-CN" b="1">
                  <a:solidFill>
                    <a:srgbClr val="000000"/>
                  </a:solidFill>
                  <a:latin typeface="Times New Roman" panose="02020603050405020304" pitchFamily="18" charset="0"/>
                  <a:ea typeface="楷体_GB2312" pitchFamily="49" charset="-122"/>
                </a:rPr>
                <a:t>0</a:t>
              </a:r>
            </a:p>
          </p:txBody>
        </p:sp>
        <p:grpSp>
          <p:nvGrpSpPr>
            <p:cNvPr id="90130" name="Group 21"/>
            <p:cNvGrpSpPr/>
            <p:nvPr/>
          </p:nvGrpSpPr>
          <p:grpSpPr bwMode="auto">
            <a:xfrm>
              <a:off x="4513" y="2296"/>
              <a:ext cx="272" cy="66"/>
              <a:chOff x="779" y="1737"/>
              <a:chExt cx="3167" cy="1216"/>
            </a:xfrm>
          </p:grpSpPr>
          <p:sp>
            <p:nvSpPr>
              <p:cNvPr id="90142" name="Freeform 22"/>
              <p:cNvSpPr/>
              <p:nvPr/>
            </p:nvSpPr>
            <p:spPr bwMode="auto">
              <a:xfrm>
                <a:off x="839" y="2069"/>
                <a:ext cx="3084" cy="884"/>
              </a:xfrm>
              <a:custGeom>
                <a:avLst/>
                <a:gdLst>
                  <a:gd name="T0" fmla="*/ 0 w 3084"/>
                  <a:gd name="T1" fmla="*/ 227 h 884"/>
                  <a:gd name="T2" fmla="*/ 91 w 3084"/>
                  <a:gd name="T3" fmla="*/ 726 h 884"/>
                  <a:gd name="T4" fmla="*/ 363 w 3084"/>
                  <a:gd name="T5" fmla="*/ 862 h 884"/>
                  <a:gd name="T6" fmla="*/ 1225 w 3084"/>
                  <a:gd name="T7" fmla="*/ 816 h 884"/>
                  <a:gd name="T8" fmla="*/ 2404 w 3084"/>
                  <a:gd name="T9" fmla="*/ 454 h 884"/>
                  <a:gd name="T10" fmla="*/ 3084 w 3084"/>
                  <a:gd name="T11" fmla="*/ 0 h 884"/>
                  <a:gd name="T12" fmla="*/ 0 w 3084"/>
                  <a:gd name="T13" fmla="*/ 227 h 8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84" h="884">
                    <a:moveTo>
                      <a:pt x="0" y="227"/>
                    </a:moveTo>
                    <a:cubicBezTo>
                      <a:pt x="15" y="423"/>
                      <a:pt x="31" y="620"/>
                      <a:pt x="91" y="726"/>
                    </a:cubicBezTo>
                    <a:cubicBezTo>
                      <a:pt x="151" y="832"/>
                      <a:pt x="174" y="847"/>
                      <a:pt x="363" y="862"/>
                    </a:cubicBezTo>
                    <a:cubicBezTo>
                      <a:pt x="552" y="877"/>
                      <a:pt x="885" y="884"/>
                      <a:pt x="1225" y="816"/>
                    </a:cubicBezTo>
                    <a:cubicBezTo>
                      <a:pt x="1565" y="748"/>
                      <a:pt x="2094" y="590"/>
                      <a:pt x="2404" y="454"/>
                    </a:cubicBezTo>
                    <a:cubicBezTo>
                      <a:pt x="2714" y="318"/>
                      <a:pt x="2971" y="76"/>
                      <a:pt x="3084" y="0"/>
                    </a:cubicBezTo>
                    <a:cubicBezTo>
                      <a:pt x="3084" y="0"/>
                      <a:pt x="0" y="227"/>
                      <a:pt x="0" y="227"/>
                    </a:cubicBezTo>
                    <a:close/>
                  </a:path>
                </a:pathLst>
              </a:custGeom>
              <a:gradFill rotWithShape="1">
                <a:gsLst>
                  <a:gs pos="0">
                    <a:srgbClr val="FF9966"/>
                  </a:gs>
                  <a:gs pos="50000">
                    <a:srgbClr val="FFCBB1"/>
                  </a:gs>
                  <a:gs pos="100000">
                    <a:srgbClr val="FF9966"/>
                  </a:gs>
                </a:gsLst>
                <a:lin ang="5400000" scaled="1"/>
              </a:gradFill>
              <a:ln w="19050" cap="flat" cmpd="sng">
                <a:solidFill>
                  <a:srgbClr val="FF9966"/>
                </a:solidFill>
                <a:prstDash val="solid"/>
                <a:round/>
                <a:headEnd type="none" w="med" len="me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43" name="Freeform 23"/>
              <p:cNvSpPr/>
              <p:nvPr/>
            </p:nvSpPr>
            <p:spPr bwMode="auto">
              <a:xfrm>
                <a:off x="779" y="1737"/>
                <a:ext cx="3167" cy="763"/>
              </a:xfrm>
              <a:custGeom>
                <a:avLst/>
                <a:gdLst>
                  <a:gd name="T0" fmla="*/ 105 w 3167"/>
                  <a:gd name="T1" fmla="*/ 332 h 763"/>
                  <a:gd name="T2" fmla="*/ 151 w 3167"/>
                  <a:gd name="T3" fmla="*/ 695 h 763"/>
                  <a:gd name="T4" fmla="*/ 1012 w 3167"/>
                  <a:gd name="T5" fmla="*/ 741 h 763"/>
                  <a:gd name="T6" fmla="*/ 2146 w 3167"/>
                  <a:gd name="T7" fmla="*/ 604 h 763"/>
                  <a:gd name="T8" fmla="*/ 3099 w 3167"/>
                  <a:gd name="T9" fmla="*/ 332 h 763"/>
                  <a:gd name="T10" fmla="*/ 2555 w 3167"/>
                  <a:gd name="T11" fmla="*/ 151 h 763"/>
                  <a:gd name="T12" fmla="*/ 1557 w 3167"/>
                  <a:gd name="T13" fmla="*/ 15 h 763"/>
                  <a:gd name="T14" fmla="*/ 468 w 3167"/>
                  <a:gd name="T15" fmla="*/ 60 h 763"/>
                  <a:gd name="T16" fmla="*/ 105 w 3167"/>
                  <a:gd name="T17" fmla="*/ 332 h 7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67" h="763">
                    <a:moveTo>
                      <a:pt x="105" y="332"/>
                    </a:moveTo>
                    <a:cubicBezTo>
                      <a:pt x="52" y="438"/>
                      <a:pt x="0" y="627"/>
                      <a:pt x="151" y="695"/>
                    </a:cubicBezTo>
                    <a:cubicBezTo>
                      <a:pt x="302" y="763"/>
                      <a:pt x="680" y="756"/>
                      <a:pt x="1012" y="741"/>
                    </a:cubicBezTo>
                    <a:cubicBezTo>
                      <a:pt x="1344" y="726"/>
                      <a:pt x="1798" y="672"/>
                      <a:pt x="2146" y="604"/>
                    </a:cubicBezTo>
                    <a:cubicBezTo>
                      <a:pt x="2494" y="536"/>
                      <a:pt x="3031" y="407"/>
                      <a:pt x="3099" y="332"/>
                    </a:cubicBezTo>
                    <a:cubicBezTo>
                      <a:pt x="3167" y="257"/>
                      <a:pt x="2812" y="204"/>
                      <a:pt x="2555" y="151"/>
                    </a:cubicBezTo>
                    <a:cubicBezTo>
                      <a:pt x="2298" y="98"/>
                      <a:pt x="1905" y="30"/>
                      <a:pt x="1557" y="15"/>
                    </a:cubicBezTo>
                    <a:cubicBezTo>
                      <a:pt x="1209" y="0"/>
                      <a:pt x="710" y="15"/>
                      <a:pt x="468" y="60"/>
                    </a:cubicBezTo>
                    <a:cubicBezTo>
                      <a:pt x="226" y="105"/>
                      <a:pt x="158" y="226"/>
                      <a:pt x="105" y="332"/>
                    </a:cubicBezTo>
                    <a:close/>
                  </a:path>
                </a:pathLst>
              </a:custGeom>
              <a:gradFill rotWithShape="1">
                <a:gsLst>
                  <a:gs pos="0">
                    <a:srgbClr val="FFEAD5"/>
                  </a:gs>
                  <a:gs pos="50000">
                    <a:srgbClr val="FFCC99"/>
                  </a:gs>
                  <a:gs pos="100000">
                    <a:srgbClr val="FFEAD5"/>
                  </a:gs>
                </a:gsLst>
                <a:lin ang="5400000" scaled="1"/>
              </a:gradFill>
              <a:ln w="19050" cap="flat" cmpd="sng">
                <a:solidFill>
                  <a:srgbClr val="FF9966"/>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0131" name="Text Box 24"/>
            <p:cNvSpPr txBox="1">
              <a:spLocks noChangeArrowheads="1"/>
            </p:cNvSpPr>
            <p:nvPr/>
          </p:nvSpPr>
          <p:spPr bwMode="auto">
            <a:xfrm>
              <a:off x="4468" y="2408"/>
              <a:ext cx="8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3200" b="1" i="1">
                  <a:solidFill>
                    <a:srgbClr val="000000"/>
                  </a:solidFill>
                  <a:latin typeface="Book Antiqua" panose="02040602050305030304" pitchFamily="18" charset="0"/>
                  <a:ea typeface="楷体_GB2312" pitchFamily="49" charset="-122"/>
                </a:rPr>
                <a:t>v</a:t>
              </a:r>
              <a:r>
                <a:rPr kumimoji="1" lang="en-US" altLang="zh-CN" sz="2800" b="1" i="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0</a:t>
              </a:r>
              <a:endParaRPr kumimoji="1" lang="en-US" altLang="zh-CN" b="1">
                <a:solidFill>
                  <a:srgbClr val="000000"/>
                </a:solidFill>
                <a:latin typeface="Times New Roman" panose="02020603050405020304" pitchFamily="18" charset="0"/>
                <a:ea typeface="楷体_GB2312" pitchFamily="49" charset="-122"/>
              </a:endParaRPr>
            </a:p>
          </p:txBody>
        </p:sp>
        <p:sp>
          <p:nvSpPr>
            <p:cNvPr id="90132" name="Text Box 25"/>
            <p:cNvSpPr txBox="1">
              <a:spLocks noChangeArrowheads="1"/>
            </p:cNvSpPr>
            <p:nvPr/>
          </p:nvSpPr>
          <p:spPr bwMode="auto">
            <a:xfrm>
              <a:off x="5103" y="232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2800" b="1" i="1">
                  <a:solidFill>
                    <a:srgbClr val="000000"/>
                  </a:solidFill>
                  <a:latin typeface="Times New Roman" panose="02020603050405020304" pitchFamily="18" charset="0"/>
                  <a:ea typeface="楷体_GB2312" pitchFamily="49" charset="-122"/>
                </a:rPr>
                <a:t>x</a:t>
              </a:r>
            </a:p>
          </p:txBody>
        </p:sp>
        <p:grpSp>
          <p:nvGrpSpPr>
            <p:cNvPr id="90133" name="Group 26"/>
            <p:cNvGrpSpPr/>
            <p:nvPr/>
          </p:nvGrpSpPr>
          <p:grpSpPr bwMode="auto">
            <a:xfrm>
              <a:off x="4014" y="2296"/>
              <a:ext cx="272" cy="70"/>
              <a:chOff x="779" y="1737"/>
              <a:chExt cx="3167" cy="1216"/>
            </a:xfrm>
          </p:grpSpPr>
          <p:sp>
            <p:nvSpPr>
              <p:cNvPr id="90140" name="Freeform 27"/>
              <p:cNvSpPr/>
              <p:nvPr/>
            </p:nvSpPr>
            <p:spPr bwMode="auto">
              <a:xfrm>
                <a:off x="839" y="2069"/>
                <a:ext cx="3084" cy="884"/>
              </a:xfrm>
              <a:custGeom>
                <a:avLst/>
                <a:gdLst>
                  <a:gd name="T0" fmla="*/ 0 w 3084"/>
                  <a:gd name="T1" fmla="*/ 227 h 884"/>
                  <a:gd name="T2" fmla="*/ 91 w 3084"/>
                  <a:gd name="T3" fmla="*/ 726 h 884"/>
                  <a:gd name="T4" fmla="*/ 363 w 3084"/>
                  <a:gd name="T5" fmla="*/ 862 h 884"/>
                  <a:gd name="T6" fmla="*/ 1225 w 3084"/>
                  <a:gd name="T7" fmla="*/ 816 h 884"/>
                  <a:gd name="T8" fmla="*/ 2404 w 3084"/>
                  <a:gd name="T9" fmla="*/ 454 h 884"/>
                  <a:gd name="T10" fmla="*/ 3084 w 3084"/>
                  <a:gd name="T11" fmla="*/ 0 h 884"/>
                  <a:gd name="T12" fmla="*/ 0 w 3084"/>
                  <a:gd name="T13" fmla="*/ 227 h 8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84" h="884">
                    <a:moveTo>
                      <a:pt x="0" y="227"/>
                    </a:moveTo>
                    <a:cubicBezTo>
                      <a:pt x="15" y="423"/>
                      <a:pt x="31" y="620"/>
                      <a:pt x="91" y="726"/>
                    </a:cubicBezTo>
                    <a:cubicBezTo>
                      <a:pt x="151" y="832"/>
                      <a:pt x="174" y="847"/>
                      <a:pt x="363" y="862"/>
                    </a:cubicBezTo>
                    <a:cubicBezTo>
                      <a:pt x="552" y="877"/>
                      <a:pt x="885" y="884"/>
                      <a:pt x="1225" y="816"/>
                    </a:cubicBezTo>
                    <a:cubicBezTo>
                      <a:pt x="1565" y="748"/>
                      <a:pt x="2094" y="590"/>
                      <a:pt x="2404" y="454"/>
                    </a:cubicBezTo>
                    <a:cubicBezTo>
                      <a:pt x="2714" y="318"/>
                      <a:pt x="2971" y="76"/>
                      <a:pt x="3084" y="0"/>
                    </a:cubicBezTo>
                    <a:cubicBezTo>
                      <a:pt x="3084" y="0"/>
                      <a:pt x="0" y="227"/>
                      <a:pt x="0" y="227"/>
                    </a:cubicBezTo>
                    <a:close/>
                  </a:path>
                </a:pathLst>
              </a:custGeom>
              <a:gradFill rotWithShape="1">
                <a:gsLst>
                  <a:gs pos="0">
                    <a:srgbClr val="FF9966"/>
                  </a:gs>
                  <a:gs pos="50000">
                    <a:srgbClr val="FFCBB1"/>
                  </a:gs>
                  <a:gs pos="100000">
                    <a:srgbClr val="FF9966"/>
                  </a:gs>
                </a:gsLst>
                <a:lin ang="5400000" scaled="1"/>
              </a:gradFill>
              <a:ln w="19050" cap="flat" cmpd="sng">
                <a:solidFill>
                  <a:srgbClr val="FF9966"/>
                </a:solidFill>
                <a:prstDash val="solid"/>
                <a:round/>
                <a:headEnd type="none" w="med" len="me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41" name="Freeform 28"/>
              <p:cNvSpPr/>
              <p:nvPr/>
            </p:nvSpPr>
            <p:spPr bwMode="auto">
              <a:xfrm>
                <a:off x="779" y="1737"/>
                <a:ext cx="3167" cy="763"/>
              </a:xfrm>
              <a:custGeom>
                <a:avLst/>
                <a:gdLst>
                  <a:gd name="T0" fmla="*/ 105 w 3167"/>
                  <a:gd name="T1" fmla="*/ 332 h 763"/>
                  <a:gd name="T2" fmla="*/ 151 w 3167"/>
                  <a:gd name="T3" fmla="*/ 695 h 763"/>
                  <a:gd name="T4" fmla="*/ 1012 w 3167"/>
                  <a:gd name="T5" fmla="*/ 741 h 763"/>
                  <a:gd name="T6" fmla="*/ 2146 w 3167"/>
                  <a:gd name="T7" fmla="*/ 604 h 763"/>
                  <a:gd name="T8" fmla="*/ 3099 w 3167"/>
                  <a:gd name="T9" fmla="*/ 332 h 763"/>
                  <a:gd name="T10" fmla="*/ 2555 w 3167"/>
                  <a:gd name="T11" fmla="*/ 151 h 763"/>
                  <a:gd name="T12" fmla="*/ 1557 w 3167"/>
                  <a:gd name="T13" fmla="*/ 15 h 763"/>
                  <a:gd name="T14" fmla="*/ 468 w 3167"/>
                  <a:gd name="T15" fmla="*/ 60 h 763"/>
                  <a:gd name="T16" fmla="*/ 105 w 3167"/>
                  <a:gd name="T17" fmla="*/ 332 h 7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67" h="763">
                    <a:moveTo>
                      <a:pt x="105" y="332"/>
                    </a:moveTo>
                    <a:cubicBezTo>
                      <a:pt x="52" y="438"/>
                      <a:pt x="0" y="627"/>
                      <a:pt x="151" y="695"/>
                    </a:cubicBezTo>
                    <a:cubicBezTo>
                      <a:pt x="302" y="763"/>
                      <a:pt x="680" y="756"/>
                      <a:pt x="1012" y="741"/>
                    </a:cubicBezTo>
                    <a:cubicBezTo>
                      <a:pt x="1344" y="726"/>
                      <a:pt x="1798" y="672"/>
                      <a:pt x="2146" y="604"/>
                    </a:cubicBezTo>
                    <a:cubicBezTo>
                      <a:pt x="2494" y="536"/>
                      <a:pt x="3031" y="407"/>
                      <a:pt x="3099" y="332"/>
                    </a:cubicBezTo>
                    <a:cubicBezTo>
                      <a:pt x="3167" y="257"/>
                      <a:pt x="2812" y="204"/>
                      <a:pt x="2555" y="151"/>
                    </a:cubicBezTo>
                    <a:cubicBezTo>
                      <a:pt x="2298" y="98"/>
                      <a:pt x="1905" y="30"/>
                      <a:pt x="1557" y="15"/>
                    </a:cubicBezTo>
                    <a:cubicBezTo>
                      <a:pt x="1209" y="0"/>
                      <a:pt x="710" y="15"/>
                      <a:pt x="468" y="60"/>
                    </a:cubicBezTo>
                    <a:cubicBezTo>
                      <a:pt x="226" y="105"/>
                      <a:pt x="158" y="226"/>
                      <a:pt x="105" y="332"/>
                    </a:cubicBezTo>
                    <a:close/>
                  </a:path>
                </a:pathLst>
              </a:custGeom>
              <a:gradFill rotWithShape="1">
                <a:gsLst>
                  <a:gs pos="0">
                    <a:srgbClr val="FFEAD5"/>
                  </a:gs>
                  <a:gs pos="50000">
                    <a:srgbClr val="FFCC99"/>
                  </a:gs>
                  <a:gs pos="100000">
                    <a:srgbClr val="FFEAD5"/>
                  </a:gs>
                </a:gsLst>
                <a:lin ang="5400000" scaled="1"/>
              </a:gradFill>
              <a:ln w="19050" cap="flat" cmpd="sng">
                <a:solidFill>
                  <a:srgbClr val="FF9966"/>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0134" name="Group 29"/>
            <p:cNvGrpSpPr/>
            <p:nvPr/>
          </p:nvGrpSpPr>
          <p:grpSpPr bwMode="auto">
            <a:xfrm>
              <a:off x="3198" y="2275"/>
              <a:ext cx="272" cy="70"/>
              <a:chOff x="779" y="1737"/>
              <a:chExt cx="3167" cy="1216"/>
            </a:xfrm>
          </p:grpSpPr>
          <p:sp>
            <p:nvSpPr>
              <p:cNvPr id="90138" name="Freeform 30"/>
              <p:cNvSpPr/>
              <p:nvPr/>
            </p:nvSpPr>
            <p:spPr bwMode="auto">
              <a:xfrm>
                <a:off x="839" y="2069"/>
                <a:ext cx="3084" cy="884"/>
              </a:xfrm>
              <a:custGeom>
                <a:avLst/>
                <a:gdLst>
                  <a:gd name="T0" fmla="*/ 0 w 3084"/>
                  <a:gd name="T1" fmla="*/ 227 h 884"/>
                  <a:gd name="T2" fmla="*/ 91 w 3084"/>
                  <a:gd name="T3" fmla="*/ 726 h 884"/>
                  <a:gd name="T4" fmla="*/ 363 w 3084"/>
                  <a:gd name="T5" fmla="*/ 862 h 884"/>
                  <a:gd name="T6" fmla="*/ 1225 w 3084"/>
                  <a:gd name="T7" fmla="*/ 816 h 884"/>
                  <a:gd name="T8" fmla="*/ 2404 w 3084"/>
                  <a:gd name="T9" fmla="*/ 454 h 884"/>
                  <a:gd name="T10" fmla="*/ 3084 w 3084"/>
                  <a:gd name="T11" fmla="*/ 0 h 884"/>
                  <a:gd name="T12" fmla="*/ 0 w 3084"/>
                  <a:gd name="T13" fmla="*/ 227 h 8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84" h="884">
                    <a:moveTo>
                      <a:pt x="0" y="227"/>
                    </a:moveTo>
                    <a:cubicBezTo>
                      <a:pt x="15" y="423"/>
                      <a:pt x="31" y="620"/>
                      <a:pt x="91" y="726"/>
                    </a:cubicBezTo>
                    <a:cubicBezTo>
                      <a:pt x="151" y="832"/>
                      <a:pt x="174" y="847"/>
                      <a:pt x="363" y="862"/>
                    </a:cubicBezTo>
                    <a:cubicBezTo>
                      <a:pt x="552" y="877"/>
                      <a:pt x="885" y="884"/>
                      <a:pt x="1225" y="816"/>
                    </a:cubicBezTo>
                    <a:cubicBezTo>
                      <a:pt x="1565" y="748"/>
                      <a:pt x="2094" y="590"/>
                      <a:pt x="2404" y="454"/>
                    </a:cubicBezTo>
                    <a:cubicBezTo>
                      <a:pt x="2714" y="318"/>
                      <a:pt x="2971" y="76"/>
                      <a:pt x="3084" y="0"/>
                    </a:cubicBezTo>
                    <a:cubicBezTo>
                      <a:pt x="3084" y="0"/>
                      <a:pt x="0" y="227"/>
                      <a:pt x="0" y="227"/>
                    </a:cubicBezTo>
                    <a:close/>
                  </a:path>
                </a:pathLst>
              </a:custGeom>
              <a:gradFill rotWithShape="1">
                <a:gsLst>
                  <a:gs pos="0">
                    <a:srgbClr val="FF9966"/>
                  </a:gs>
                  <a:gs pos="50000">
                    <a:srgbClr val="FFCBB1"/>
                  </a:gs>
                  <a:gs pos="100000">
                    <a:srgbClr val="FF9966"/>
                  </a:gs>
                </a:gsLst>
                <a:lin ang="5400000" scaled="1"/>
              </a:gradFill>
              <a:ln w="19050" cap="flat" cmpd="sng">
                <a:solidFill>
                  <a:srgbClr val="FF9966"/>
                </a:solidFill>
                <a:prstDash val="solid"/>
                <a:round/>
                <a:headEnd type="none" w="med" len="me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9" name="Freeform 31"/>
              <p:cNvSpPr/>
              <p:nvPr/>
            </p:nvSpPr>
            <p:spPr bwMode="auto">
              <a:xfrm>
                <a:off x="779" y="1737"/>
                <a:ext cx="3167" cy="763"/>
              </a:xfrm>
              <a:custGeom>
                <a:avLst/>
                <a:gdLst>
                  <a:gd name="T0" fmla="*/ 105 w 3167"/>
                  <a:gd name="T1" fmla="*/ 332 h 763"/>
                  <a:gd name="T2" fmla="*/ 151 w 3167"/>
                  <a:gd name="T3" fmla="*/ 695 h 763"/>
                  <a:gd name="T4" fmla="*/ 1012 w 3167"/>
                  <a:gd name="T5" fmla="*/ 741 h 763"/>
                  <a:gd name="T6" fmla="*/ 2146 w 3167"/>
                  <a:gd name="T7" fmla="*/ 604 h 763"/>
                  <a:gd name="T8" fmla="*/ 3099 w 3167"/>
                  <a:gd name="T9" fmla="*/ 332 h 763"/>
                  <a:gd name="T10" fmla="*/ 2555 w 3167"/>
                  <a:gd name="T11" fmla="*/ 151 h 763"/>
                  <a:gd name="T12" fmla="*/ 1557 w 3167"/>
                  <a:gd name="T13" fmla="*/ 15 h 763"/>
                  <a:gd name="T14" fmla="*/ 468 w 3167"/>
                  <a:gd name="T15" fmla="*/ 60 h 763"/>
                  <a:gd name="T16" fmla="*/ 105 w 3167"/>
                  <a:gd name="T17" fmla="*/ 332 h 7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67" h="763">
                    <a:moveTo>
                      <a:pt x="105" y="332"/>
                    </a:moveTo>
                    <a:cubicBezTo>
                      <a:pt x="52" y="438"/>
                      <a:pt x="0" y="627"/>
                      <a:pt x="151" y="695"/>
                    </a:cubicBezTo>
                    <a:cubicBezTo>
                      <a:pt x="302" y="763"/>
                      <a:pt x="680" y="756"/>
                      <a:pt x="1012" y="741"/>
                    </a:cubicBezTo>
                    <a:cubicBezTo>
                      <a:pt x="1344" y="726"/>
                      <a:pt x="1798" y="672"/>
                      <a:pt x="2146" y="604"/>
                    </a:cubicBezTo>
                    <a:cubicBezTo>
                      <a:pt x="2494" y="536"/>
                      <a:pt x="3031" y="407"/>
                      <a:pt x="3099" y="332"/>
                    </a:cubicBezTo>
                    <a:cubicBezTo>
                      <a:pt x="3167" y="257"/>
                      <a:pt x="2812" y="204"/>
                      <a:pt x="2555" y="151"/>
                    </a:cubicBezTo>
                    <a:cubicBezTo>
                      <a:pt x="2298" y="98"/>
                      <a:pt x="1905" y="30"/>
                      <a:pt x="1557" y="15"/>
                    </a:cubicBezTo>
                    <a:cubicBezTo>
                      <a:pt x="1209" y="0"/>
                      <a:pt x="710" y="15"/>
                      <a:pt x="468" y="60"/>
                    </a:cubicBezTo>
                    <a:cubicBezTo>
                      <a:pt x="226" y="105"/>
                      <a:pt x="158" y="226"/>
                      <a:pt x="105" y="332"/>
                    </a:cubicBezTo>
                    <a:close/>
                  </a:path>
                </a:pathLst>
              </a:custGeom>
              <a:gradFill rotWithShape="1">
                <a:gsLst>
                  <a:gs pos="0">
                    <a:srgbClr val="FFEAD5"/>
                  </a:gs>
                  <a:gs pos="50000">
                    <a:srgbClr val="FFCC99"/>
                  </a:gs>
                  <a:gs pos="100000">
                    <a:srgbClr val="FFEAD5"/>
                  </a:gs>
                </a:gsLst>
                <a:lin ang="5400000" scaled="1"/>
              </a:gradFill>
              <a:ln w="19050" cap="flat" cmpd="sng">
                <a:solidFill>
                  <a:srgbClr val="FF9966"/>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0135" name="AutoShape 32"/>
            <p:cNvSpPr/>
            <p:nvPr/>
          </p:nvSpPr>
          <p:spPr bwMode="auto">
            <a:xfrm rot="16200000" flipV="1">
              <a:off x="3651" y="2069"/>
              <a:ext cx="182" cy="907"/>
            </a:xfrm>
            <a:prstGeom prst="leftBrace">
              <a:avLst>
                <a:gd name="adj1" fmla="val 41529"/>
                <a:gd name="adj2" fmla="val 50000"/>
              </a:avLst>
            </a:prstGeom>
            <a:noFill/>
            <a:ln w="25400">
              <a:solidFill>
                <a:schemeClr val="tx1"/>
              </a:solidFill>
              <a:rou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solidFill>
                  <a:srgbClr val="000000"/>
                </a:solidFill>
                <a:latin typeface="Arial" panose="020B0604020202020204" pitchFamily="34" charset="0"/>
              </a:endParaRPr>
            </a:p>
          </p:txBody>
        </p:sp>
        <p:sp>
          <p:nvSpPr>
            <p:cNvPr id="90136" name="Text Box 33"/>
            <p:cNvSpPr txBox="1">
              <a:spLocks noChangeArrowheads="1"/>
            </p:cNvSpPr>
            <p:nvPr/>
          </p:nvSpPr>
          <p:spPr bwMode="auto">
            <a:xfrm>
              <a:off x="3061" y="225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2800" b="1">
                  <a:solidFill>
                    <a:srgbClr val="000000"/>
                  </a:solidFill>
                  <a:latin typeface="Times New Roman" panose="02020603050405020304" pitchFamily="18" charset="0"/>
                  <a:ea typeface="楷体_GB2312" pitchFamily="49" charset="-122"/>
                </a:rPr>
                <a:t>o</a:t>
              </a:r>
            </a:p>
          </p:txBody>
        </p:sp>
        <p:sp>
          <p:nvSpPr>
            <p:cNvPr id="90137" name="Text Box 34"/>
            <p:cNvSpPr txBox="1">
              <a:spLocks noChangeArrowheads="1"/>
            </p:cNvSpPr>
            <p:nvPr/>
          </p:nvSpPr>
          <p:spPr bwMode="auto">
            <a:xfrm>
              <a:off x="3696" y="2675"/>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3200" b="1" i="1">
                  <a:solidFill>
                    <a:srgbClr val="990033"/>
                  </a:solidFill>
                  <a:latin typeface="Times New Roman" panose="02020603050405020304" pitchFamily="18" charset="0"/>
                  <a:ea typeface="楷体_GB2312" pitchFamily="49" charset="-122"/>
                </a:rPr>
                <a:t>v</a:t>
              </a:r>
              <a:endParaRPr kumimoji="1" lang="en-US" altLang="zh-CN" b="1">
                <a:solidFill>
                  <a:srgbClr val="990033"/>
                </a:solidFill>
                <a:latin typeface="Times New Roman" panose="02020603050405020304" pitchFamily="18" charset="0"/>
                <a:ea typeface="楷体_GB2312" pitchFamily="49" charset="-122"/>
              </a:endParaRPr>
            </a:p>
          </p:txBody>
        </p:sp>
      </p:grpSp>
      <p:graphicFrame>
        <p:nvGraphicFramePr>
          <p:cNvPr id="21539" name="Object 35"/>
          <p:cNvGraphicFramePr>
            <a:graphicFrameLocks noChangeAspect="1"/>
          </p:cNvGraphicFramePr>
          <p:nvPr/>
        </p:nvGraphicFramePr>
        <p:xfrm>
          <a:off x="900113" y="5373688"/>
          <a:ext cx="2416175" cy="1208087"/>
        </p:xfrm>
        <a:graphic>
          <a:graphicData uri="http://schemas.openxmlformats.org/presentationml/2006/ole">
            <mc:AlternateContent xmlns:mc="http://schemas.openxmlformats.org/markup-compatibility/2006">
              <mc:Choice xmlns:v="urn:schemas-microsoft-com:vml" Requires="v">
                <p:oleObj name="公式" r:id="rId14" imgW="812165" imgH="444500" progId="Equation.3">
                  <p:embed/>
                </p:oleObj>
              </mc:Choice>
              <mc:Fallback>
                <p:oleObj name="公式" r:id="rId14" imgW="812165" imgH="444500" progId="Equation.3">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5373688"/>
                        <a:ext cx="241617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ox(out)">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ox(out)">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18"/>
                                        </p:tgtEl>
                                        <p:attrNameLst>
                                          <p:attrName>style.visibility</p:attrName>
                                        </p:attrNameLst>
                                      </p:cBhvr>
                                      <p:to>
                                        <p:strVal val="visible"/>
                                      </p:to>
                                    </p:set>
                                    <p:animEffect transition="in" filter="box(in)">
                                      <p:cBhvr>
                                        <p:cTn id="17" dur="500"/>
                                        <p:tgtEl>
                                          <p:spTgt spid="215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514"/>
                                        </p:tgtEl>
                                        <p:attrNameLst>
                                          <p:attrName>style.visibility</p:attrName>
                                        </p:attrNameLst>
                                      </p:cBhvr>
                                      <p:to>
                                        <p:strVal val="visible"/>
                                      </p:to>
                                    </p:set>
                                    <p:animEffect transition="in" filter="box(out)">
                                      <p:cBhvr>
                                        <p:cTn id="22" dur="500"/>
                                        <p:tgtEl>
                                          <p:spTgt spid="215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1508"/>
                                        </p:tgtEl>
                                        <p:attrNameLst>
                                          <p:attrName>style.visibility</p:attrName>
                                        </p:attrNameLst>
                                      </p:cBhvr>
                                      <p:to>
                                        <p:strVal val="visible"/>
                                      </p:to>
                                    </p:set>
                                    <p:animEffect transition="in" filter="box(out)">
                                      <p:cBhvr>
                                        <p:cTn id="27" dur="500"/>
                                        <p:tgtEl>
                                          <p:spTgt spid="2150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1515"/>
                                        </p:tgtEl>
                                        <p:attrNameLst>
                                          <p:attrName>style.visibility</p:attrName>
                                        </p:attrNameLst>
                                      </p:cBhvr>
                                      <p:to>
                                        <p:strVal val="visible"/>
                                      </p:to>
                                    </p:set>
                                    <p:animEffect transition="in" filter="box(out)">
                                      <p:cBhvr>
                                        <p:cTn id="32" dur="500"/>
                                        <p:tgtEl>
                                          <p:spTgt spid="215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box(out)">
                                      <p:cBhvr>
                                        <p:cTn id="37" dur="500"/>
                                        <p:tgtEl>
                                          <p:spTgt spid="2150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1512"/>
                                        </p:tgtEl>
                                        <p:attrNameLst>
                                          <p:attrName>style.visibility</p:attrName>
                                        </p:attrNameLst>
                                      </p:cBhvr>
                                      <p:to>
                                        <p:strVal val="visible"/>
                                      </p:to>
                                    </p:set>
                                    <p:animEffect transition="in" filter="box(out)">
                                      <p:cBhvr>
                                        <p:cTn id="42" dur="500"/>
                                        <p:tgtEl>
                                          <p:spTgt spid="2151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1539"/>
                                        </p:tgtEl>
                                        <p:attrNameLst>
                                          <p:attrName>style.visibility</p:attrName>
                                        </p:attrNameLst>
                                      </p:cBhvr>
                                      <p:to>
                                        <p:strVal val="visible"/>
                                      </p:to>
                                    </p:set>
                                    <p:animEffect transition="in" filter="box(out)">
                                      <p:cBhvr>
                                        <p:cTn id="47" dur="500"/>
                                        <p:tgtEl>
                                          <p:spTgt spid="2153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1513"/>
                                        </p:tgtEl>
                                        <p:attrNameLst>
                                          <p:attrName>style.visibility</p:attrName>
                                        </p:attrNameLst>
                                      </p:cBhvr>
                                      <p:to>
                                        <p:strVal val="visible"/>
                                      </p:to>
                                    </p:set>
                                    <p:animEffect transition="in" filter="box(out)">
                                      <p:cBhvr>
                                        <p:cTn id="52"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autoUpdateAnimBg="0"/>
      <p:bldP spid="2151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2786063" y="115888"/>
            <a:ext cx="365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defRPr/>
            </a:pPr>
            <a:r>
              <a:rPr kumimoji="1" lang="zh-CN" altLang="en-US" sz="3200" b="1" u="sng" dirty="0">
                <a:solidFill>
                  <a:srgbClr val="FF00FF"/>
                </a:solidFill>
                <a:effectLst>
                  <a:outerShdw blurRad="38100" dist="38100" dir="2700000" algn="tl">
                    <a:srgbClr val="C0C0C0"/>
                  </a:outerShdw>
                </a:effectLst>
                <a:latin typeface="Times New Roman" panose="02020603050405020304" pitchFamily="18" charset="0"/>
                <a:ea typeface="楷体_GB2312" pitchFamily="49" charset="-122"/>
              </a:rPr>
              <a:t>运动学知识点小结</a:t>
            </a:r>
          </a:p>
        </p:txBody>
      </p:sp>
      <p:graphicFrame>
        <p:nvGraphicFramePr>
          <p:cNvPr id="91139" name="Object 3"/>
          <p:cNvGraphicFramePr>
            <a:graphicFrameLocks noChangeAspect="1"/>
          </p:cNvGraphicFramePr>
          <p:nvPr/>
        </p:nvGraphicFramePr>
        <p:xfrm>
          <a:off x="3200400" y="1828800"/>
          <a:ext cx="2932113" cy="477838"/>
        </p:xfrm>
        <a:graphic>
          <a:graphicData uri="http://schemas.openxmlformats.org/presentationml/2006/ole">
            <mc:AlternateContent xmlns:mc="http://schemas.openxmlformats.org/markup-compatibility/2006">
              <mc:Choice xmlns:v="urn:schemas-microsoft-com:vml" Requires="v">
                <p:oleObj name="Equation" r:id="rId2" imgW="1765300" imgH="292100" progId="Equation.3">
                  <p:embed/>
                </p:oleObj>
              </mc:Choice>
              <mc:Fallback>
                <p:oleObj name="Equation" r:id="rId2" imgW="1765300" imgH="2921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828800"/>
                        <a:ext cx="2932113"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0" name="Rectangle 4"/>
          <p:cNvSpPr>
            <a:spLocks noChangeArrowheads="1"/>
          </p:cNvSpPr>
          <p:nvPr/>
        </p:nvSpPr>
        <p:spPr bwMode="auto">
          <a:xfrm>
            <a:off x="914400" y="17526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8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位移</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矢量</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p>
        </p:txBody>
      </p:sp>
      <p:sp>
        <p:nvSpPr>
          <p:cNvPr id="91141" name="Rectangle 5"/>
          <p:cNvSpPr>
            <a:spLocks noChangeArrowheads="1"/>
          </p:cNvSpPr>
          <p:nvPr/>
        </p:nvSpPr>
        <p:spPr bwMode="auto">
          <a:xfrm>
            <a:off x="990600" y="2514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sz="2400" b="1">
                <a:solidFill>
                  <a:srgbClr val="000000"/>
                </a:solidFill>
                <a:latin typeface="Times New Roman" panose="02020603050405020304" pitchFamily="18" charset="0"/>
                <a:ea typeface="楷体_GB2312" pitchFamily="49" charset="-122"/>
              </a:rPr>
              <a:t>速度</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矢量</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p>
        </p:txBody>
      </p:sp>
      <p:sp>
        <p:nvSpPr>
          <p:cNvPr id="91142" name="Rectangle 6"/>
          <p:cNvSpPr>
            <a:spLocks noChangeArrowheads="1"/>
          </p:cNvSpPr>
          <p:nvPr/>
        </p:nvSpPr>
        <p:spPr bwMode="auto">
          <a:xfrm>
            <a:off x="762000" y="32766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sz="2400" b="1">
                <a:solidFill>
                  <a:srgbClr val="000000"/>
                </a:solidFill>
                <a:latin typeface="Times New Roman" panose="02020603050405020304" pitchFamily="18" charset="0"/>
                <a:ea typeface="楷体_GB2312" pitchFamily="49" charset="-122"/>
              </a:rPr>
              <a:t>加速度</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矢量</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p>
        </p:txBody>
      </p:sp>
      <p:sp>
        <p:nvSpPr>
          <p:cNvPr id="91143" name="Text Box 7"/>
          <p:cNvSpPr txBox="1">
            <a:spLocks noChangeArrowheads="1"/>
          </p:cNvSpPr>
          <p:nvPr/>
        </p:nvSpPr>
        <p:spPr bwMode="auto">
          <a:xfrm>
            <a:off x="228600" y="762000"/>
            <a:ext cx="40767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4" tIns="38097" rIns="76194" bIns="38097">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a:solidFill>
                  <a:srgbClr val="000000"/>
                </a:solidFill>
                <a:latin typeface="Times New Roman" panose="02020603050405020304" pitchFamily="18" charset="0"/>
                <a:ea typeface="楷体_GB2312" pitchFamily="49" charset="-122"/>
              </a:rPr>
              <a:t>1</a:t>
            </a:r>
            <a:r>
              <a:rPr kumimoji="1" lang="zh-CN" altLang="en-US" sz="2400" b="1">
                <a:solidFill>
                  <a:srgbClr val="000000"/>
                </a:solidFill>
                <a:latin typeface="Times New Roman" panose="02020603050405020304" pitchFamily="18" charset="0"/>
                <a:ea typeface="楷体_GB2312" pitchFamily="49" charset="-122"/>
              </a:rPr>
              <a:t>、 描述质点运动的物理量：</a:t>
            </a:r>
          </a:p>
        </p:txBody>
      </p:sp>
      <p:graphicFrame>
        <p:nvGraphicFramePr>
          <p:cNvPr id="91144" name="Object 8"/>
          <p:cNvGraphicFramePr>
            <a:graphicFrameLocks noChangeAspect="1"/>
          </p:cNvGraphicFramePr>
          <p:nvPr/>
        </p:nvGraphicFramePr>
        <p:xfrm>
          <a:off x="3276600" y="1160463"/>
          <a:ext cx="2352675" cy="515937"/>
        </p:xfrm>
        <a:graphic>
          <a:graphicData uri="http://schemas.openxmlformats.org/presentationml/2006/ole">
            <mc:AlternateContent xmlns:mc="http://schemas.openxmlformats.org/markup-compatibility/2006">
              <mc:Choice xmlns:v="urn:schemas-microsoft-com:vml" Requires="v">
                <p:oleObj name="Equation" r:id="rId4" imgW="1308100" imgH="292100" progId="Equation.3">
                  <p:embed/>
                </p:oleObj>
              </mc:Choice>
              <mc:Fallback>
                <p:oleObj name="Equation" r:id="rId4" imgW="1308100" imgH="2921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160463"/>
                        <a:ext cx="235267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5" name="Rectangle 9"/>
          <p:cNvSpPr>
            <a:spLocks noChangeArrowheads="1"/>
          </p:cNvSpPr>
          <p:nvPr/>
        </p:nvSpPr>
        <p:spPr bwMode="auto">
          <a:xfrm>
            <a:off x="990600" y="1219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sz="2400" b="1">
                <a:solidFill>
                  <a:srgbClr val="000000"/>
                </a:solidFill>
                <a:latin typeface="Times New Roman" panose="02020603050405020304" pitchFamily="18" charset="0"/>
                <a:ea typeface="楷体_GB2312" pitchFamily="49" charset="-122"/>
              </a:rPr>
              <a:t>位矢</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矢量</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p>
        </p:txBody>
      </p:sp>
      <p:graphicFrame>
        <p:nvGraphicFramePr>
          <p:cNvPr id="91146" name="Object 10"/>
          <p:cNvGraphicFramePr>
            <a:graphicFrameLocks noChangeAspect="1"/>
          </p:cNvGraphicFramePr>
          <p:nvPr/>
        </p:nvGraphicFramePr>
        <p:xfrm>
          <a:off x="3048000" y="2286000"/>
          <a:ext cx="4179888" cy="776288"/>
        </p:xfrm>
        <a:graphic>
          <a:graphicData uri="http://schemas.openxmlformats.org/presentationml/2006/ole">
            <mc:AlternateContent xmlns:mc="http://schemas.openxmlformats.org/markup-compatibility/2006">
              <mc:Choice xmlns:v="urn:schemas-microsoft-com:vml" Requires="v">
                <p:oleObj name="Equation" r:id="rId6" imgW="1815465" imgH="393700" progId="Equation.3">
                  <p:embed/>
                </p:oleObj>
              </mc:Choice>
              <mc:Fallback>
                <p:oleObj name="Equation" r:id="rId6" imgW="1815465" imgH="3937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286000"/>
                        <a:ext cx="4179888" cy="776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7" name="Object 11"/>
          <p:cNvGraphicFramePr>
            <a:graphicFrameLocks noChangeAspect="1"/>
          </p:cNvGraphicFramePr>
          <p:nvPr/>
        </p:nvGraphicFramePr>
        <p:xfrm>
          <a:off x="2963863" y="3048000"/>
          <a:ext cx="5494337" cy="904875"/>
        </p:xfrm>
        <a:graphic>
          <a:graphicData uri="http://schemas.openxmlformats.org/presentationml/2006/ole">
            <mc:AlternateContent xmlns:mc="http://schemas.openxmlformats.org/markup-compatibility/2006">
              <mc:Choice xmlns:v="urn:schemas-microsoft-com:vml" Requires="v">
                <p:oleObj name="Equation" r:id="rId8" imgW="2400300" imgH="419100" progId="Equation.3">
                  <p:embed/>
                </p:oleObj>
              </mc:Choice>
              <mc:Fallback>
                <p:oleObj name="Equation" r:id="rId8" imgW="2400300" imgH="4191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3863" y="3048000"/>
                        <a:ext cx="5494337" cy="904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8" name="Rectangle 12"/>
          <p:cNvSpPr>
            <a:spLocks noChangeArrowheads="1"/>
          </p:cNvSpPr>
          <p:nvPr/>
        </p:nvSpPr>
        <p:spPr bwMode="auto">
          <a:xfrm>
            <a:off x="304800" y="3971925"/>
            <a:ext cx="372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ea typeface="楷体_GB2312" pitchFamily="49" charset="-122"/>
              </a:rPr>
              <a:t>2</a:t>
            </a:r>
            <a:r>
              <a:rPr kumimoji="1" lang="zh-CN" altLang="en-US" sz="2400" b="1">
                <a:solidFill>
                  <a:srgbClr val="000000"/>
                </a:solidFill>
                <a:latin typeface="Times New Roman" panose="02020603050405020304" pitchFamily="18" charset="0"/>
                <a:ea typeface="楷体_GB2312" pitchFamily="49" charset="-122"/>
              </a:rPr>
              <a:t>、运动学中的两类问题：</a:t>
            </a:r>
          </a:p>
        </p:txBody>
      </p:sp>
      <p:grpSp>
        <p:nvGrpSpPr>
          <p:cNvPr id="91149" name="Group 13"/>
          <p:cNvGrpSpPr/>
          <p:nvPr/>
        </p:nvGrpSpPr>
        <p:grpSpPr bwMode="auto">
          <a:xfrm>
            <a:off x="762000" y="5419725"/>
            <a:ext cx="6248400" cy="828675"/>
            <a:chOff x="432" y="3360"/>
            <a:chExt cx="3936" cy="522"/>
          </a:xfrm>
        </p:grpSpPr>
        <p:sp>
          <p:nvSpPr>
            <p:cNvPr id="91154" name="Rectangle 14"/>
            <p:cNvSpPr>
              <a:spLocks noChangeArrowheads="1"/>
            </p:cNvSpPr>
            <p:nvPr/>
          </p:nvSpPr>
          <p:spPr bwMode="auto">
            <a:xfrm>
              <a:off x="432" y="3360"/>
              <a:ext cx="3936"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a:solidFill>
                    <a:srgbClr val="000000"/>
                  </a:solidFill>
                  <a:latin typeface="Times New Roman" panose="02020603050405020304" pitchFamily="18" charset="0"/>
                  <a:ea typeface="黑体" panose="02010609060101010101" pitchFamily="49" charset="-122"/>
                </a:rPr>
                <a:t>2</a:t>
              </a:r>
              <a:r>
                <a:rPr kumimoji="1" lang="zh-CN" altLang="en-US" sz="2400" b="1">
                  <a:solidFill>
                    <a:srgbClr val="000000"/>
                  </a:solidFill>
                  <a:latin typeface="Times New Roman" panose="02020603050405020304" pitchFamily="18" charset="0"/>
                  <a:ea typeface="黑体" panose="02010609060101010101" pitchFamily="49" charset="-122"/>
                </a:rPr>
                <a:t>）</a:t>
              </a:r>
              <a:r>
                <a:rPr kumimoji="1" lang="zh-CN" altLang="en-US" sz="2400" b="1">
                  <a:solidFill>
                    <a:srgbClr val="000000"/>
                  </a:solidFill>
                  <a:latin typeface="Times New Roman" panose="02020603050405020304" pitchFamily="18" charset="0"/>
                  <a:ea typeface="楷体_GB2312" pitchFamily="49" charset="-122"/>
                </a:rPr>
                <a:t>已知：    及初值条件。      </a:t>
              </a:r>
            </a:p>
            <a:p>
              <a:r>
                <a:rPr kumimoji="1" lang="zh-CN" altLang="en-US" sz="2400" b="1">
                  <a:solidFill>
                    <a:srgbClr val="000000"/>
                  </a:solidFill>
                  <a:latin typeface="Times New Roman" panose="02020603050405020304" pitchFamily="18" charset="0"/>
                  <a:ea typeface="楷体_GB2312" pitchFamily="49" charset="-122"/>
                </a:rPr>
                <a:t>      求：                                 解法：积分。</a:t>
              </a:r>
            </a:p>
          </p:txBody>
        </p:sp>
        <p:graphicFrame>
          <p:nvGraphicFramePr>
            <p:cNvPr id="91155" name="Object 15"/>
            <p:cNvGraphicFramePr>
              <a:graphicFrameLocks noChangeAspect="1"/>
            </p:cNvGraphicFramePr>
            <p:nvPr/>
          </p:nvGraphicFramePr>
          <p:xfrm>
            <a:off x="1278" y="3360"/>
            <a:ext cx="306" cy="254"/>
          </p:xfrm>
          <a:graphic>
            <a:graphicData uri="http://schemas.openxmlformats.org/presentationml/2006/ole">
              <mc:AlternateContent xmlns:mc="http://schemas.openxmlformats.org/markup-compatibility/2006">
                <mc:Choice xmlns:v="urn:schemas-microsoft-com:vml" Requires="v">
                  <p:oleObj name="Equation" r:id="rId10" imgW="127000" imgH="165100" progId="Equation.3">
                    <p:embed/>
                  </p:oleObj>
                </mc:Choice>
                <mc:Fallback>
                  <p:oleObj name="Equation" r:id="rId10" imgW="127000" imgH="1651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8" y="3360"/>
                          <a:ext cx="30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6" name="Object 16"/>
            <p:cNvGraphicFramePr>
              <a:graphicFrameLocks noChangeAspect="1"/>
            </p:cNvGraphicFramePr>
            <p:nvPr/>
          </p:nvGraphicFramePr>
          <p:xfrm>
            <a:off x="1344" y="3600"/>
            <a:ext cx="1089" cy="282"/>
          </p:xfrm>
          <a:graphic>
            <a:graphicData uri="http://schemas.openxmlformats.org/presentationml/2006/ole">
              <mc:AlternateContent xmlns:mc="http://schemas.openxmlformats.org/markup-compatibility/2006">
                <mc:Choice xmlns:v="urn:schemas-microsoft-com:vml" Requires="v">
                  <p:oleObj name="Equation" r:id="rId12" imgW="711200" imgH="228600" progId="Equation.3">
                    <p:embed/>
                  </p:oleObj>
                </mc:Choice>
                <mc:Fallback>
                  <p:oleObj name="Equation" r:id="rId12" imgW="711200" imgH="2286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4" y="3600"/>
                          <a:ext cx="108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1150" name="Group 17"/>
          <p:cNvGrpSpPr/>
          <p:nvPr/>
        </p:nvGrpSpPr>
        <p:grpSpPr bwMode="auto">
          <a:xfrm>
            <a:off x="762000" y="4419600"/>
            <a:ext cx="7772400" cy="838200"/>
            <a:chOff x="336" y="2736"/>
            <a:chExt cx="4896" cy="528"/>
          </a:xfrm>
        </p:grpSpPr>
        <p:graphicFrame>
          <p:nvGraphicFramePr>
            <p:cNvPr id="91151" name="Object 18"/>
            <p:cNvGraphicFramePr>
              <a:graphicFrameLocks noChangeAspect="1"/>
            </p:cNvGraphicFramePr>
            <p:nvPr/>
          </p:nvGraphicFramePr>
          <p:xfrm>
            <a:off x="2600" y="2736"/>
            <a:ext cx="788" cy="315"/>
          </p:xfrm>
          <a:graphic>
            <a:graphicData uri="http://schemas.openxmlformats.org/presentationml/2006/ole">
              <mc:AlternateContent xmlns:mc="http://schemas.openxmlformats.org/markup-compatibility/2006">
                <mc:Choice xmlns:v="urn:schemas-microsoft-com:vml" Requires="v">
                  <p:oleObj name="Equation" r:id="rId14" imgW="508000" imgH="203200" progId="Equation.3">
                    <p:embed/>
                  </p:oleObj>
                </mc:Choice>
                <mc:Fallback>
                  <p:oleObj name="Equation" r:id="rId14" imgW="508000" imgH="203200"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0" y="2736"/>
                          <a:ext cx="788"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2" name="Object 19"/>
            <p:cNvGraphicFramePr>
              <a:graphicFrameLocks noChangeAspect="1"/>
            </p:cNvGraphicFramePr>
            <p:nvPr/>
          </p:nvGraphicFramePr>
          <p:xfrm>
            <a:off x="1074" y="2960"/>
            <a:ext cx="837" cy="304"/>
          </p:xfrm>
          <a:graphic>
            <a:graphicData uri="http://schemas.openxmlformats.org/presentationml/2006/ole">
              <mc:AlternateContent xmlns:mc="http://schemas.openxmlformats.org/markup-compatibility/2006">
                <mc:Choice xmlns:v="urn:schemas-microsoft-com:vml" Requires="v">
                  <p:oleObj name="Equation" r:id="rId16" imgW="558800" imgH="203200" progId="Equation.3">
                    <p:embed/>
                  </p:oleObj>
                </mc:Choice>
                <mc:Fallback>
                  <p:oleObj name="Equation" r:id="rId16" imgW="558800" imgH="20320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4" y="2960"/>
                          <a:ext cx="83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3" name="Rectangle 20"/>
            <p:cNvSpPr>
              <a:spLocks noChangeArrowheads="1"/>
            </p:cNvSpPr>
            <p:nvPr/>
          </p:nvSpPr>
          <p:spPr bwMode="auto">
            <a:xfrm>
              <a:off x="336" y="2736"/>
              <a:ext cx="489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a:solidFill>
                    <a:srgbClr val="000000"/>
                  </a:solidFill>
                  <a:latin typeface="Times New Roman" panose="02020603050405020304" pitchFamily="18" charset="0"/>
                  <a:ea typeface="楷体_GB2312" pitchFamily="49" charset="-122"/>
                </a:rPr>
                <a:t>1) </a:t>
              </a:r>
              <a:r>
                <a:rPr kumimoji="1" lang="zh-CN" altLang="en-US" sz="2400" b="1">
                  <a:solidFill>
                    <a:srgbClr val="000000"/>
                  </a:solidFill>
                  <a:latin typeface="Times New Roman" panose="02020603050405020304" pitchFamily="18" charset="0"/>
                  <a:ea typeface="楷体_GB2312" pitchFamily="49" charset="-122"/>
                </a:rPr>
                <a:t>已知：质点运动学方程                 。</a:t>
              </a:r>
            </a:p>
            <a:p>
              <a:r>
                <a:rPr kumimoji="1" lang="zh-CN" altLang="en-US" sz="2400" b="1">
                  <a:solidFill>
                    <a:srgbClr val="000000"/>
                  </a:solidFill>
                  <a:latin typeface="Times New Roman" panose="02020603050405020304" pitchFamily="18" charset="0"/>
                  <a:ea typeface="楷体_GB2312" pitchFamily="49" charset="-122"/>
                </a:rPr>
                <a:t>     求：                   及轨迹方程等。         解法：求导。</a:t>
              </a: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76400" y="59436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2800">
                <a:solidFill>
                  <a:srgbClr val="FF0000"/>
                </a:solidFill>
                <a:latin typeface="Times New Roman" panose="02020603050405020304" pitchFamily="18" charset="0"/>
                <a:ea typeface="华文中宋" panose="02010600040101010101" pitchFamily="2" charset="-122"/>
              </a:rPr>
              <a:t>运动方程是运动学问题的核心。</a:t>
            </a:r>
          </a:p>
        </p:txBody>
      </p:sp>
      <p:sp>
        <p:nvSpPr>
          <p:cNvPr id="92163" name="Text Box 3"/>
          <p:cNvSpPr txBox="1">
            <a:spLocks noChangeArrowheads="1"/>
          </p:cNvSpPr>
          <p:nvPr/>
        </p:nvSpPr>
        <p:spPr bwMode="auto">
          <a:xfrm>
            <a:off x="539750" y="14922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Bef>
                <a:spcPct val="50000"/>
              </a:spcBef>
              <a:buFont typeface="Arial" panose="020B0604020202020204" pitchFamily="34" charset="0"/>
              <a:buNone/>
            </a:pPr>
            <a:r>
              <a:rPr lang="en-US" altLang="zh-CN" sz="2800">
                <a:solidFill>
                  <a:srgbClr val="000066"/>
                </a:solidFill>
                <a:latin typeface="华文中宋" panose="02010600040101010101" pitchFamily="2" charset="-122"/>
                <a:ea typeface="华文中宋" panose="02010600040101010101" pitchFamily="2" charset="-122"/>
                <a:sym typeface="Symbol" panose="05050102010706020507" pitchFamily="18" charset="2"/>
              </a:rPr>
              <a:t>⑴</a:t>
            </a:r>
            <a:r>
              <a:rPr lang="zh-CN" altLang="en-US" sz="2800">
                <a:solidFill>
                  <a:srgbClr val="000066"/>
                </a:solidFill>
                <a:latin typeface="华文中宋" panose="02010600040101010101" pitchFamily="2" charset="-122"/>
                <a:ea typeface="华文中宋" panose="02010600040101010101" pitchFamily="2" charset="-122"/>
              </a:rPr>
              <a:t>已知运动方程，求质点任意时刻的位置、速度以及加速度（微分法）</a:t>
            </a:r>
          </a:p>
        </p:txBody>
      </p:sp>
      <p:sp>
        <p:nvSpPr>
          <p:cNvPr id="92164" name="Text Box 4"/>
          <p:cNvSpPr txBox="1">
            <a:spLocks noChangeArrowheads="1"/>
          </p:cNvSpPr>
          <p:nvPr/>
        </p:nvSpPr>
        <p:spPr bwMode="auto">
          <a:xfrm>
            <a:off x="457200" y="37338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2800">
                <a:solidFill>
                  <a:srgbClr val="000066"/>
                </a:solidFill>
                <a:latin typeface="楷体_GB2312" pitchFamily="49" charset="-122"/>
                <a:ea typeface="华文中宋" panose="02010600040101010101" pitchFamily="2" charset="-122"/>
                <a:sym typeface="Symbol" panose="05050102010706020507" pitchFamily="18" charset="2"/>
              </a:rPr>
              <a:t>⑵</a:t>
            </a:r>
            <a:r>
              <a:rPr lang="zh-CN" altLang="en-US" sz="2800">
                <a:solidFill>
                  <a:srgbClr val="000066"/>
                </a:solidFill>
                <a:latin typeface="Times New Roman" panose="02020603050405020304" pitchFamily="18" charset="0"/>
                <a:ea typeface="华文中宋" panose="02010600040101010101" pitchFamily="2" charset="-122"/>
              </a:rPr>
              <a:t>已知运动质点的速度函数或加速度函数，以及初始条件，求质点的运动方程（积分法）</a:t>
            </a:r>
          </a:p>
        </p:txBody>
      </p:sp>
      <p:sp>
        <p:nvSpPr>
          <p:cNvPr id="92165" name="Text Box 5"/>
          <p:cNvSpPr txBox="1">
            <a:spLocks noChangeArrowheads="1"/>
          </p:cNvSpPr>
          <p:nvPr/>
        </p:nvSpPr>
        <p:spPr bwMode="auto">
          <a:xfrm>
            <a:off x="2268538" y="549275"/>
            <a:ext cx="52562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3600" b="1">
                <a:solidFill>
                  <a:srgbClr val="CC0000"/>
                </a:solidFill>
                <a:latin typeface="宋体" panose="02010600030101010101" pitchFamily="2" charset="-122"/>
              </a:rPr>
              <a:t>运动学的两大类问题</a:t>
            </a:r>
          </a:p>
          <a:p>
            <a:pPr>
              <a:buFont typeface="Arial" panose="020B0604020202020204" pitchFamily="34" charset="0"/>
              <a:buNone/>
            </a:pPr>
            <a:r>
              <a:rPr lang="zh-CN" altLang="en-US" sz="3600" b="1">
                <a:solidFill>
                  <a:srgbClr val="CC0000"/>
                </a:solidFill>
                <a:latin typeface="宋体" panose="02010600030101010101" pitchFamily="2" charset="-122"/>
              </a:rPr>
              <a:t>             </a:t>
            </a:r>
          </a:p>
        </p:txBody>
      </p:sp>
      <p:graphicFrame>
        <p:nvGraphicFramePr>
          <p:cNvPr id="92166" name="Object 6"/>
          <p:cNvGraphicFramePr>
            <a:graphicFrameLocks noChangeAspect="1"/>
          </p:cNvGraphicFramePr>
          <p:nvPr/>
        </p:nvGraphicFramePr>
        <p:xfrm>
          <a:off x="211138" y="2514600"/>
          <a:ext cx="8780462" cy="965200"/>
        </p:xfrm>
        <a:graphic>
          <a:graphicData uri="http://schemas.openxmlformats.org/presentationml/2006/ole">
            <mc:AlternateContent xmlns:mc="http://schemas.openxmlformats.org/markup-compatibility/2006">
              <mc:Choice xmlns:v="urn:schemas-microsoft-com:vml" Requires="v">
                <p:oleObj r:id="rId3" imgW="4279900" imgH="457200" progId="Equation.3">
                  <p:embed/>
                </p:oleObj>
              </mc:Choice>
              <mc:Fallback>
                <p:oleObj r:id="rId3" imgW="42799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8" y="2514600"/>
                        <a:ext cx="8780462" cy="965200"/>
                      </a:xfrm>
                      <a:prstGeom prst="rect">
                        <a:avLst/>
                      </a:prstGeom>
                      <a:noFill/>
                      <a:ln w="38100" cmpd="dbl">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7" name="Object 7"/>
          <p:cNvGraphicFramePr>
            <a:graphicFrameLocks noChangeAspect="1"/>
          </p:cNvGraphicFramePr>
          <p:nvPr/>
        </p:nvGraphicFramePr>
        <p:xfrm>
          <a:off x="900113" y="4953000"/>
          <a:ext cx="7327900" cy="723900"/>
        </p:xfrm>
        <a:graphic>
          <a:graphicData uri="http://schemas.openxmlformats.org/presentationml/2006/ole">
            <mc:AlternateContent xmlns:mc="http://schemas.openxmlformats.org/markup-compatibility/2006">
              <mc:Choice xmlns:v="urn:schemas-microsoft-com:vml" Requires="v">
                <p:oleObj r:id="rId5" imgW="3568700" imgH="342900" progId="Equation.3">
                  <p:embed/>
                </p:oleObj>
              </mc:Choice>
              <mc:Fallback>
                <p:oleObj r:id="rId5" imgW="3568700" imgH="342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953000"/>
                        <a:ext cx="7327900" cy="723900"/>
                      </a:xfrm>
                      <a:prstGeom prst="rect">
                        <a:avLst/>
                      </a:prstGeom>
                      <a:noFill/>
                      <a:ln w="38100" cmpd="dbl">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p:transition advTm="20842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395288" y="1628775"/>
            <a:ext cx="86756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rPr>
              <a:t>物：物质的结构、性质；理：物质的运动、变化规律。</a:t>
            </a:r>
            <a:endParaRPr lang="en-US" altLang="zh-CN" sz="2800" b="1">
              <a:solidFill>
                <a:srgbClr val="000000"/>
              </a:solidFill>
              <a:latin typeface="Times New Roman" panose="02020603050405020304" pitchFamily="18" charset="0"/>
            </a:endParaRPr>
          </a:p>
        </p:txBody>
      </p:sp>
      <p:sp>
        <p:nvSpPr>
          <p:cNvPr id="2060" name="Text Box 12"/>
          <p:cNvSpPr txBox="1">
            <a:spLocks noChangeArrowheads="1"/>
          </p:cNvSpPr>
          <p:nvPr/>
        </p:nvSpPr>
        <p:spPr bwMode="auto">
          <a:xfrm>
            <a:off x="296863" y="3871913"/>
            <a:ext cx="8774112"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800" b="1">
                <a:solidFill>
                  <a:srgbClr val="000000"/>
                </a:solidFill>
                <a:latin typeface="Times New Roman" panose="02020603050405020304" pitchFamily="18" charset="0"/>
              </a:rPr>
              <a:t>研究对象：机械运动、分子热运动、电磁运动、原子和原子核内的运动、其它微观粒子运动。</a:t>
            </a:r>
          </a:p>
        </p:txBody>
      </p:sp>
      <p:sp>
        <p:nvSpPr>
          <p:cNvPr id="2062" name="Text Box 14"/>
          <p:cNvSpPr txBox="1">
            <a:spLocks noChangeArrowheads="1"/>
          </p:cNvSpPr>
          <p:nvPr/>
        </p:nvSpPr>
        <p:spPr bwMode="auto">
          <a:xfrm>
            <a:off x="260350" y="1016000"/>
            <a:ext cx="54737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a:solidFill>
                  <a:srgbClr val="000000"/>
                </a:solidFill>
                <a:latin typeface="Times New Roman" panose="02020603050405020304" pitchFamily="18" charset="0"/>
              </a:rPr>
              <a:t>1. </a:t>
            </a:r>
            <a:r>
              <a:rPr lang="zh-CN" altLang="en-US" sz="2800" b="1">
                <a:solidFill>
                  <a:srgbClr val="000000"/>
                </a:solidFill>
                <a:latin typeface="Times New Roman" panose="02020603050405020304" pitchFamily="18" charset="0"/>
              </a:rPr>
              <a:t>什么是物理学</a:t>
            </a:r>
            <a:r>
              <a:rPr lang="en-US" altLang="zh-CN" sz="2800" b="1">
                <a:solidFill>
                  <a:srgbClr val="000000"/>
                </a:solidFill>
                <a:latin typeface="Times New Roman" panose="02020603050405020304" pitchFamily="18" charset="0"/>
              </a:rPr>
              <a:t>(physics)</a:t>
            </a:r>
            <a:r>
              <a:rPr lang="zh-CN" altLang="en-US" sz="2800" b="1">
                <a:solidFill>
                  <a:srgbClr val="000000"/>
                </a:solidFill>
                <a:latin typeface="Times New Roman" panose="02020603050405020304" pitchFamily="18" charset="0"/>
              </a:rPr>
              <a:t>？</a:t>
            </a:r>
          </a:p>
        </p:txBody>
      </p:sp>
      <p:sp>
        <p:nvSpPr>
          <p:cNvPr id="66565" name="TextBox 1"/>
          <p:cNvSpPr txBox="1">
            <a:spLocks noChangeArrowheads="1"/>
          </p:cNvSpPr>
          <p:nvPr/>
        </p:nvSpPr>
        <p:spPr bwMode="auto">
          <a:xfrm>
            <a:off x="395288" y="317500"/>
            <a:ext cx="481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a:solidFill>
                  <a:srgbClr val="FF0000"/>
                </a:solidFill>
                <a:latin typeface="Times New Roman" panose="02020603050405020304" pitchFamily="18" charset="0"/>
              </a:rPr>
              <a:t>一、 物理学及其研究对象</a:t>
            </a:r>
          </a:p>
        </p:txBody>
      </p:sp>
      <p:sp>
        <p:nvSpPr>
          <p:cNvPr id="8" name="Text Box 14"/>
          <p:cNvSpPr txBox="1">
            <a:spLocks noChangeArrowheads="1"/>
          </p:cNvSpPr>
          <p:nvPr/>
        </p:nvSpPr>
        <p:spPr bwMode="auto">
          <a:xfrm>
            <a:off x="260350" y="3338513"/>
            <a:ext cx="54737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a:solidFill>
                  <a:srgbClr val="000000"/>
                </a:solidFill>
                <a:latin typeface="Times New Roman" panose="02020603050405020304" pitchFamily="18" charset="0"/>
              </a:rPr>
              <a:t>2. </a:t>
            </a:r>
            <a:r>
              <a:rPr lang="zh-CN" altLang="en-US" sz="2800" b="1">
                <a:solidFill>
                  <a:srgbClr val="000000"/>
                </a:solidFill>
                <a:latin typeface="Times New Roman" panose="02020603050405020304" pitchFamily="18" charset="0"/>
              </a:rPr>
              <a:t>物理学的研究对象与范围</a:t>
            </a:r>
          </a:p>
        </p:txBody>
      </p:sp>
      <p:sp>
        <p:nvSpPr>
          <p:cNvPr id="3" name="矩形 2"/>
          <p:cNvSpPr>
            <a:spLocks noChangeArrowheads="1"/>
          </p:cNvSpPr>
          <p:nvPr/>
        </p:nvSpPr>
        <p:spPr bwMode="auto">
          <a:xfrm>
            <a:off x="395288" y="2276475"/>
            <a:ext cx="8785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rPr>
              <a:t>物理学是研究物质的运动形态与相互作用的基本规律的科学。</a:t>
            </a:r>
          </a:p>
        </p:txBody>
      </p:sp>
      <p:sp>
        <p:nvSpPr>
          <p:cNvPr id="18" name="Text Box 8"/>
          <p:cNvSpPr txBox="1">
            <a:spLocks noChangeArrowheads="1"/>
          </p:cNvSpPr>
          <p:nvPr/>
        </p:nvSpPr>
        <p:spPr bwMode="auto">
          <a:xfrm>
            <a:off x="296863" y="5254625"/>
            <a:ext cx="80195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000000"/>
                </a:solidFill>
                <a:latin typeface="Times New Roman" panose="02020603050405020304" pitchFamily="18" charset="0"/>
              </a:rPr>
              <a:t>研究范围：空间尺度：质子</a:t>
            </a:r>
            <a:r>
              <a:rPr lang="en-US" altLang="zh-CN" sz="2800" b="1" dirty="0">
                <a:solidFill>
                  <a:srgbClr val="000000"/>
                </a:solidFill>
                <a:latin typeface="Times New Roman" panose="02020603050405020304" pitchFamily="18" charset="0"/>
              </a:rPr>
              <a:t>10</a:t>
            </a:r>
            <a:r>
              <a:rPr lang="en-US" altLang="zh-CN" sz="2800" b="1" baseline="30000" dirty="0">
                <a:solidFill>
                  <a:srgbClr val="000000"/>
                </a:solidFill>
                <a:latin typeface="Times New Roman" panose="02020603050405020304" pitchFamily="18" charset="0"/>
              </a:rPr>
              <a:t>-15</a:t>
            </a:r>
            <a:r>
              <a:rPr lang="en-US" altLang="zh-CN" sz="2800" b="1" dirty="0">
                <a:solidFill>
                  <a:srgbClr val="000000"/>
                </a:solidFill>
                <a:latin typeface="Times New Roman" panose="02020603050405020304" pitchFamily="18" charset="0"/>
              </a:rPr>
              <a:t>m~</a:t>
            </a:r>
            <a:r>
              <a:rPr lang="zh-CN" altLang="en-US" sz="2800" b="1" dirty="0">
                <a:solidFill>
                  <a:srgbClr val="000000"/>
                </a:solidFill>
                <a:latin typeface="Times New Roman" panose="02020603050405020304" pitchFamily="18" charset="0"/>
              </a:rPr>
              <a:t>宇宙</a:t>
            </a:r>
            <a:r>
              <a:rPr lang="en-US" altLang="zh-CN" sz="2800" b="1" dirty="0">
                <a:solidFill>
                  <a:srgbClr val="000000"/>
                </a:solidFill>
                <a:latin typeface="Times New Roman" panose="02020603050405020304" pitchFamily="18" charset="0"/>
              </a:rPr>
              <a:t>10</a:t>
            </a:r>
            <a:r>
              <a:rPr lang="en-US" altLang="zh-CN" sz="2800" b="1" baseline="30000" dirty="0">
                <a:solidFill>
                  <a:srgbClr val="000000"/>
                </a:solidFill>
                <a:latin typeface="Times New Roman" panose="02020603050405020304" pitchFamily="18" charset="0"/>
              </a:rPr>
              <a:t>27</a:t>
            </a:r>
            <a:r>
              <a:rPr lang="en-US" altLang="zh-CN" sz="2800" b="1" dirty="0">
                <a:solidFill>
                  <a:srgbClr val="000000"/>
                </a:solidFill>
                <a:latin typeface="Times New Roman" panose="02020603050405020304" pitchFamily="18" charset="0"/>
              </a:rPr>
              <a:t>m</a:t>
            </a:r>
            <a:endParaRPr lang="zh-CN" altLang="en-US" sz="2800" b="1" dirty="0">
              <a:solidFill>
                <a:srgbClr val="000000"/>
              </a:solidFill>
              <a:latin typeface="Times New Roman" panose="02020603050405020304" pitchFamily="18" charset="0"/>
            </a:endParaRPr>
          </a:p>
        </p:txBody>
      </p:sp>
      <p:sp>
        <p:nvSpPr>
          <p:cNvPr id="19" name="Text Box 9"/>
          <p:cNvSpPr txBox="1">
            <a:spLocks noChangeArrowheads="1"/>
          </p:cNvSpPr>
          <p:nvPr/>
        </p:nvSpPr>
        <p:spPr bwMode="auto">
          <a:xfrm>
            <a:off x="1784350" y="5858659"/>
            <a:ext cx="71081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000000"/>
                </a:solidFill>
                <a:latin typeface="Times New Roman" panose="02020603050405020304" pitchFamily="18" charset="0"/>
              </a:rPr>
              <a:t>时间尺度：硬</a:t>
            </a:r>
            <a:r>
              <a:rPr lang="el-GR" altLang="zh-CN" sz="2800" b="1" dirty="0">
                <a:solidFill>
                  <a:srgbClr val="000000"/>
                </a:solidFill>
                <a:latin typeface="Times New Roman" panose="02020603050405020304" pitchFamily="18" charset="0"/>
              </a:rPr>
              <a:t>γ</a:t>
            </a:r>
            <a:r>
              <a:rPr lang="zh-CN" altLang="en-US" sz="2800" b="1" dirty="0">
                <a:solidFill>
                  <a:srgbClr val="000000"/>
                </a:solidFill>
                <a:latin typeface="Times New Roman" panose="02020603050405020304" pitchFamily="18" charset="0"/>
              </a:rPr>
              <a:t>射线周期</a:t>
            </a:r>
            <a:r>
              <a:rPr lang="en-US" altLang="zh-CN" sz="2800" b="1" dirty="0">
                <a:solidFill>
                  <a:srgbClr val="000000"/>
                </a:solidFill>
                <a:latin typeface="Times New Roman" panose="02020603050405020304" pitchFamily="18" charset="0"/>
              </a:rPr>
              <a:t>10</a:t>
            </a:r>
            <a:r>
              <a:rPr lang="en-US" altLang="zh-CN" sz="2800" b="1" baseline="30000" dirty="0">
                <a:solidFill>
                  <a:srgbClr val="000000"/>
                </a:solidFill>
                <a:latin typeface="Times New Roman" panose="02020603050405020304" pitchFamily="18" charset="0"/>
              </a:rPr>
              <a:t>-27</a:t>
            </a:r>
            <a:r>
              <a:rPr lang="en-US" altLang="zh-CN" sz="2800" b="1" dirty="0">
                <a:solidFill>
                  <a:srgbClr val="000000"/>
                </a:solidFill>
                <a:latin typeface="Times New Roman" panose="02020603050405020304" pitchFamily="18" charset="0"/>
              </a:rPr>
              <a:t>s~</a:t>
            </a:r>
            <a:r>
              <a:rPr lang="zh-CN" altLang="en-US" sz="2800" b="1" dirty="0">
                <a:solidFill>
                  <a:srgbClr val="000000"/>
                </a:solidFill>
                <a:latin typeface="Times New Roman" panose="02020603050405020304" pitchFamily="18" charset="0"/>
              </a:rPr>
              <a:t>宇宙年龄</a:t>
            </a:r>
            <a:r>
              <a:rPr lang="en-US" altLang="zh-CN" sz="2800" b="1" dirty="0">
                <a:solidFill>
                  <a:srgbClr val="000000"/>
                </a:solidFill>
                <a:latin typeface="Times New Roman" panose="02020603050405020304" pitchFamily="18" charset="0"/>
              </a:rPr>
              <a:t>10</a:t>
            </a:r>
            <a:r>
              <a:rPr lang="en-US" altLang="zh-CN" sz="2800" b="1" baseline="30000" dirty="0">
                <a:solidFill>
                  <a:srgbClr val="000000"/>
                </a:solidFill>
                <a:latin typeface="Times New Roman" panose="02020603050405020304" pitchFamily="18" charset="0"/>
              </a:rPr>
              <a:t>18</a:t>
            </a:r>
            <a:r>
              <a:rPr lang="en-US" altLang="zh-CN" sz="2800" b="1" dirty="0">
                <a:solidFill>
                  <a:srgbClr val="000000"/>
                </a:solidFill>
                <a:latin typeface="Times New Roman" panose="02020603050405020304" pitchFamily="18" charset="0"/>
              </a:rPr>
              <a:t>s</a:t>
            </a:r>
            <a:endParaRPr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62"/>
                                        </p:tgtEl>
                                        <p:attrNameLst>
                                          <p:attrName>style.visibility</p:attrName>
                                        </p:attrNameLst>
                                      </p:cBhvr>
                                      <p:to>
                                        <p:strVal val="visible"/>
                                      </p:to>
                                    </p:set>
                                    <p:animEffect transition="in" filter="wipe(left)">
                                      <p:cBhvr>
                                        <p:cTn id="7" dur="500"/>
                                        <p:tgtEl>
                                          <p:spTgt spid="20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9"/>
                                        </p:tgtEl>
                                        <p:attrNameLst>
                                          <p:attrName>style.visibility</p:attrName>
                                        </p:attrNameLst>
                                      </p:cBhvr>
                                      <p:to>
                                        <p:strVal val="visible"/>
                                      </p:to>
                                    </p:set>
                                    <p:animEffect transition="in" filter="wipe(left)">
                                      <p:cBhvr>
                                        <p:cTn id="12" dur="500"/>
                                        <p:tgtEl>
                                          <p:spTgt spid="20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wipe(left)">
                                      <p:cBhvr>
                                        <p:cTn id="22" dur="500"/>
                                        <p:tgtEl>
                                          <p:spTgt spid="206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p:bldP spid="2060" grpId="0"/>
      <p:bldP spid="2062" grpId="0"/>
      <p:bldP spid="8" grpId="0"/>
      <p:bldP spid="3"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260350" y="404813"/>
            <a:ext cx="54737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a:solidFill>
                  <a:srgbClr val="000000"/>
                </a:solidFill>
                <a:latin typeface="Times New Roman" panose="02020603050405020304" pitchFamily="18" charset="0"/>
              </a:rPr>
              <a:t>3. </a:t>
            </a:r>
            <a:r>
              <a:rPr lang="zh-CN" altLang="en-US" sz="2800" b="1">
                <a:solidFill>
                  <a:srgbClr val="000000"/>
                </a:solidFill>
                <a:latin typeface="Times New Roman" panose="02020603050405020304" pitchFamily="18" charset="0"/>
              </a:rPr>
              <a:t>物理学的分类</a:t>
            </a:r>
          </a:p>
        </p:txBody>
      </p:sp>
      <p:sp>
        <p:nvSpPr>
          <p:cNvPr id="5" name="Text Box 12"/>
          <p:cNvSpPr txBox="1">
            <a:spLocks noChangeArrowheads="1"/>
          </p:cNvSpPr>
          <p:nvPr/>
        </p:nvSpPr>
        <p:spPr bwMode="auto">
          <a:xfrm>
            <a:off x="107950" y="927100"/>
            <a:ext cx="8548688"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800" b="1" dirty="0">
                <a:solidFill>
                  <a:srgbClr val="000000"/>
                </a:solidFill>
                <a:latin typeface="Times New Roman" panose="02020603050405020304" pitchFamily="18" charset="0"/>
              </a:rPr>
              <a:t>经典物理：力学、热学、电磁学、光学、原子物理</a:t>
            </a:r>
            <a:endParaRPr lang="en-US" altLang="zh-CN" sz="2800" b="1" dirty="0">
              <a:solidFill>
                <a:srgbClr val="000000"/>
              </a:solidFill>
              <a:latin typeface="Times New Roman" panose="02020603050405020304" pitchFamily="18" charset="0"/>
            </a:endParaRPr>
          </a:p>
          <a:p>
            <a:pPr>
              <a:lnSpc>
                <a:spcPct val="130000"/>
              </a:lnSpc>
            </a:pPr>
            <a:r>
              <a:rPr lang="zh-CN" altLang="en-US" sz="2800" b="1" dirty="0">
                <a:solidFill>
                  <a:srgbClr val="000000"/>
                </a:solidFill>
                <a:latin typeface="Times New Roman" panose="02020603050405020304" pitchFamily="18" charset="0"/>
              </a:rPr>
              <a:t>近代物理：相对论和量子力学</a:t>
            </a:r>
          </a:p>
        </p:txBody>
      </p:sp>
      <p:graphicFrame>
        <p:nvGraphicFramePr>
          <p:cNvPr id="10" name="Object 7"/>
          <p:cNvGraphicFramePr>
            <a:graphicFrameLocks noChangeAspect="1"/>
          </p:cNvGraphicFramePr>
          <p:nvPr/>
        </p:nvGraphicFramePr>
        <p:xfrm>
          <a:off x="780479" y="5264150"/>
          <a:ext cx="8328025" cy="468313"/>
        </p:xfrm>
        <a:graphic>
          <a:graphicData uri="http://schemas.openxmlformats.org/presentationml/2006/ole">
            <mc:AlternateContent xmlns:mc="http://schemas.openxmlformats.org/markup-compatibility/2006">
              <mc:Choice xmlns:v="urn:schemas-microsoft-com:vml" Requires="v">
                <p:oleObj name="Equation" r:id="rId2" imgW="3822700" imgH="215900" progId="Equation.DSMT4">
                  <p:embed/>
                </p:oleObj>
              </mc:Choice>
              <mc:Fallback>
                <p:oleObj name="Equation" r:id="rId2" imgW="3822700" imgH="215900" progId="Equation.DSMT4">
                  <p:embed/>
                  <p:pic>
                    <p:nvPicPr>
                      <p:cNvPr id="0" name="图片 962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79" y="5264150"/>
                        <a:ext cx="832802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8"/>
          <p:cNvGraphicFramePr>
            <a:graphicFrameLocks noChangeAspect="1"/>
          </p:cNvGraphicFramePr>
          <p:nvPr/>
        </p:nvGraphicFramePr>
        <p:xfrm>
          <a:off x="721742" y="5998145"/>
          <a:ext cx="8386762" cy="454025"/>
        </p:xfrm>
        <a:graphic>
          <a:graphicData uri="http://schemas.openxmlformats.org/presentationml/2006/ole">
            <mc:AlternateContent xmlns:mc="http://schemas.openxmlformats.org/markup-compatibility/2006">
              <mc:Choice xmlns:v="urn:schemas-microsoft-com:vml" Requires="v">
                <p:oleObj name="公式" r:id="rId4" imgW="3784600" imgH="215900" progId="Equation.3">
                  <p:embed/>
                </p:oleObj>
              </mc:Choice>
              <mc:Fallback>
                <p:oleObj name="公式" r:id="rId4" imgW="3784600" imgH="215900" progId="Equation.3">
                  <p:embed/>
                  <p:pic>
                    <p:nvPicPr>
                      <p:cNvPr id="0" name="图片 962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42" y="5998145"/>
                        <a:ext cx="83867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2105025" y="459955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sz="2800" b="1">
              <a:solidFill>
                <a:srgbClr val="000000"/>
              </a:solidFill>
              <a:latin typeface="Times New Roman" panose="02020603050405020304" pitchFamily="18" charset="0"/>
            </a:endParaRPr>
          </a:p>
        </p:txBody>
      </p:sp>
      <p:sp>
        <p:nvSpPr>
          <p:cNvPr id="14" name="Text Box 15"/>
          <p:cNvSpPr txBox="1">
            <a:spLocks noChangeArrowheads="1"/>
          </p:cNvSpPr>
          <p:nvPr/>
        </p:nvSpPr>
        <p:spPr bwMode="auto">
          <a:xfrm>
            <a:off x="250825" y="2996183"/>
            <a:ext cx="87137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pPr>
            <a:r>
              <a:rPr lang="en-US" altLang="zh-CN" sz="2800" b="1">
                <a:solidFill>
                  <a:srgbClr val="000000"/>
                </a:solidFill>
                <a:latin typeface="Times New Roman" panose="02020603050405020304" pitchFamily="18" charset="0"/>
              </a:rPr>
              <a:t>1. </a:t>
            </a:r>
            <a:r>
              <a:rPr lang="zh-CN" altLang="en-US" sz="2800" b="1">
                <a:solidFill>
                  <a:srgbClr val="000000"/>
                </a:solidFill>
                <a:latin typeface="Times New Roman" panose="02020603050405020304" pitchFamily="18" charset="0"/>
              </a:rPr>
              <a:t>物理学是人类认识自然、优化自然、造福于人类最有活力的带头学科。</a:t>
            </a:r>
          </a:p>
        </p:txBody>
      </p:sp>
      <p:sp>
        <p:nvSpPr>
          <p:cNvPr id="15" name="Text Box 16"/>
          <p:cNvSpPr txBox="1">
            <a:spLocks noChangeArrowheads="1"/>
          </p:cNvSpPr>
          <p:nvPr/>
        </p:nvSpPr>
        <p:spPr bwMode="auto">
          <a:xfrm>
            <a:off x="250825" y="4364608"/>
            <a:ext cx="820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2800" b="1" dirty="0">
                <a:solidFill>
                  <a:srgbClr val="000000"/>
                </a:solidFill>
                <a:latin typeface="Times New Roman" panose="02020603050405020304" pitchFamily="18" charset="0"/>
              </a:rPr>
              <a:t>2. </a:t>
            </a:r>
            <a:r>
              <a:rPr lang="zh-CN" altLang="en-US" sz="2800" b="1" dirty="0">
                <a:solidFill>
                  <a:srgbClr val="000000"/>
                </a:solidFill>
                <a:latin typeface="Times New Roman" panose="02020603050405020304" pitchFamily="18" charset="0"/>
              </a:rPr>
              <a:t>物理学是其他科学和绝大部分技术发展的基础。</a:t>
            </a:r>
          </a:p>
        </p:txBody>
      </p:sp>
      <p:sp>
        <p:nvSpPr>
          <p:cNvPr id="17" name="TextBox 9"/>
          <p:cNvSpPr txBox="1">
            <a:spLocks noChangeArrowheads="1"/>
          </p:cNvSpPr>
          <p:nvPr/>
        </p:nvSpPr>
        <p:spPr bwMode="auto">
          <a:xfrm>
            <a:off x="200025" y="2277045"/>
            <a:ext cx="44069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a:solidFill>
                  <a:srgbClr val="FF0000"/>
                </a:solidFill>
                <a:latin typeface="Times New Roman" panose="02020603050405020304" pitchFamily="18" charset="0"/>
              </a:rPr>
              <a:t>二、 学习物理学的意义</a:t>
            </a:r>
          </a:p>
        </p:txBody>
      </p:sp>
      <p:sp>
        <p:nvSpPr>
          <p:cNvPr id="2" name="TextBox 1"/>
          <p:cNvSpPr txBox="1"/>
          <p:nvPr/>
        </p:nvSpPr>
        <p:spPr>
          <a:xfrm>
            <a:off x="-108520" y="5210036"/>
            <a:ext cx="1085554" cy="523220"/>
          </a:xfrm>
          <a:prstGeom prst="rect">
            <a:avLst/>
          </a:prstGeom>
          <a:noFill/>
        </p:spPr>
        <p:txBody>
          <a:bodyPr wrap="none" rtlCol="0">
            <a:spAutoFit/>
          </a:bodyPr>
          <a:lstStyle/>
          <a:p>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a:t>
            </a:r>
          </a:p>
        </p:txBody>
      </p:sp>
      <p:sp>
        <p:nvSpPr>
          <p:cNvPr id="18" name="TextBox 17"/>
          <p:cNvSpPr txBox="1"/>
          <p:nvPr/>
        </p:nvSpPr>
        <p:spPr>
          <a:xfrm>
            <a:off x="-108520" y="5930116"/>
            <a:ext cx="1085554" cy="523220"/>
          </a:xfrm>
          <a:prstGeom prst="rect">
            <a:avLst/>
          </a:prstGeom>
          <a:noFill/>
        </p:spPr>
        <p:txBody>
          <a:bodyPr wrap="none" rtlCol="0">
            <a:spAutoFit/>
          </a:bodyPr>
          <a:lstStyle/>
          <a:p>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7" grpId="0"/>
      <p:bldP spid="2"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73050" y="2132856"/>
            <a:ext cx="39950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a:solidFill>
                  <a:srgbClr val="FF0000"/>
                </a:solidFill>
                <a:latin typeface="Times New Roman" panose="02020603050405020304" pitchFamily="18" charset="0"/>
              </a:rPr>
              <a:t>三、 怎样学习物理学</a:t>
            </a:r>
          </a:p>
        </p:txBody>
      </p:sp>
      <p:sp>
        <p:nvSpPr>
          <p:cNvPr id="3" name="Text Box 14"/>
          <p:cNvSpPr txBox="1">
            <a:spLocks noChangeArrowheads="1"/>
          </p:cNvSpPr>
          <p:nvPr/>
        </p:nvSpPr>
        <p:spPr bwMode="auto">
          <a:xfrm>
            <a:off x="184150" y="2801194"/>
            <a:ext cx="8396288"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a:solidFill>
                  <a:srgbClr val="000000"/>
                </a:solidFill>
                <a:latin typeface="Times New Roman" panose="02020603050405020304" pitchFamily="18" charset="0"/>
              </a:rPr>
              <a:t>1. </a:t>
            </a:r>
            <a:r>
              <a:rPr lang="zh-CN" altLang="en-US" sz="2800" b="1">
                <a:solidFill>
                  <a:srgbClr val="000000"/>
                </a:solidFill>
                <a:latin typeface="Times New Roman" panose="02020603050405020304" pitchFamily="18" charset="0"/>
              </a:rPr>
              <a:t>普通物理是最实际、最具体的一门学科。下功夫做到理论联系实际。</a:t>
            </a:r>
          </a:p>
        </p:txBody>
      </p:sp>
      <p:sp>
        <p:nvSpPr>
          <p:cNvPr id="4" name="Text Box 14"/>
          <p:cNvSpPr txBox="1">
            <a:spLocks noChangeArrowheads="1"/>
          </p:cNvSpPr>
          <p:nvPr/>
        </p:nvSpPr>
        <p:spPr bwMode="auto">
          <a:xfrm>
            <a:off x="193040" y="3933190"/>
            <a:ext cx="898969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dirty="0">
                <a:solidFill>
                  <a:srgbClr val="000000"/>
                </a:solidFill>
                <a:latin typeface="Times New Roman" panose="02020603050405020304" pitchFamily="18" charset="0"/>
              </a:rPr>
              <a:t>2. </a:t>
            </a:r>
            <a:r>
              <a:rPr lang="zh-CN" altLang="en-US" sz="2800" b="1" dirty="0">
                <a:solidFill>
                  <a:srgbClr val="000000"/>
                </a:solidFill>
                <a:latin typeface="Times New Roman" panose="02020603050405020304" pitchFamily="18" charset="0"/>
              </a:rPr>
              <a:t>大学物理</a:t>
            </a:r>
            <a:r>
              <a:rPr lang="en-US" altLang="zh-CN" sz="2800" b="1" dirty="0">
                <a:solidFill>
                  <a:srgbClr val="000000"/>
                </a:solidFill>
                <a:latin typeface="Times New Roman" panose="02020603050405020304" pitchFamily="18" charset="0"/>
              </a:rPr>
              <a:t>C</a:t>
            </a:r>
            <a:r>
              <a:rPr lang="zh-CN" altLang="en-US" sz="2800" b="1" dirty="0">
                <a:solidFill>
                  <a:srgbClr val="000000"/>
                </a:solidFill>
                <a:latin typeface="Times New Roman" panose="02020603050405020304" pitchFamily="18" charset="0"/>
              </a:rPr>
              <a:t>教学内容包括：</a:t>
            </a:r>
            <a:endParaRPr lang="en-US" altLang="zh-CN" sz="2800" b="1" dirty="0">
              <a:solidFill>
                <a:srgbClr val="000000"/>
              </a:solidFill>
              <a:latin typeface="Times New Roman" panose="02020603050405020304" pitchFamily="18" charset="0"/>
            </a:endParaRPr>
          </a:p>
          <a:p>
            <a:pPr>
              <a:buSzPct val="150000"/>
            </a:pPr>
            <a:endParaRPr lang="zh-CN" altLang="en-US" sz="2000" b="1" dirty="0">
              <a:solidFill>
                <a:srgbClr val="000000"/>
              </a:solidFill>
              <a:latin typeface="Times New Roman" panose="02020603050405020304" pitchFamily="18" charset="0"/>
            </a:endParaRPr>
          </a:p>
        </p:txBody>
      </p:sp>
      <p:sp>
        <p:nvSpPr>
          <p:cNvPr id="5" name="Text Box 14"/>
          <p:cNvSpPr txBox="1">
            <a:spLocks noChangeArrowheads="1"/>
          </p:cNvSpPr>
          <p:nvPr/>
        </p:nvSpPr>
        <p:spPr bwMode="auto">
          <a:xfrm>
            <a:off x="107950" y="5373489"/>
            <a:ext cx="8834437"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dirty="0">
                <a:solidFill>
                  <a:srgbClr val="000000"/>
                </a:solidFill>
                <a:latin typeface="Times New Roman" panose="02020603050405020304" pitchFamily="18" charset="0"/>
              </a:rPr>
              <a:t>  3. </a:t>
            </a:r>
            <a:r>
              <a:rPr lang="zh-CN" altLang="en-US" sz="2800" b="1" dirty="0">
                <a:solidFill>
                  <a:srgbClr val="000000"/>
                </a:solidFill>
                <a:latin typeface="Times New Roman" panose="02020603050405020304" pitchFamily="18" charset="0"/>
              </a:rPr>
              <a:t>物理教学采用循环式教学：</a:t>
            </a:r>
            <a:endParaRPr lang="en-US" altLang="zh-CN" sz="2800" b="1" dirty="0">
              <a:solidFill>
                <a:srgbClr val="000000"/>
              </a:solidFill>
              <a:latin typeface="Times New Roman" panose="02020603050405020304" pitchFamily="18" charset="0"/>
            </a:endParaRPr>
          </a:p>
          <a:p>
            <a:pPr>
              <a:buSzPct val="150000"/>
            </a:pPr>
            <a:r>
              <a:rPr lang="en-US" altLang="zh-CN" sz="28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小学的自然到大学物理，知识循环学习，内容不断增  广加深，数学工具变化：算术、初等数学、高等数学</a:t>
            </a:r>
          </a:p>
        </p:txBody>
      </p:sp>
      <p:graphicFrame>
        <p:nvGraphicFramePr>
          <p:cNvPr id="7" name="对象 6"/>
          <p:cNvGraphicFramePr>
            <a:graphicFrameLocks noChangeAspect="1"/>
          </p:cNvGraphicFramePr>
          <p:nvPr/>
        </p:nvGraphicFramePr>
        <p:xfrm>
          <a:off x="971624" y="457508"/>
          <a:ext cx="7416800" cy="422275"/>
        </p:xfrm>
        <a:graphic>
          <a:graphicData uri="http://schemas.openxmlformats.org/presentationml/2006/ole">
            <mc:AlternateContent xmlns:mc="http://schemas.openxmlformats.org/markup-compatibility/2006">
              <mc:Choice xmlns:v="urn:schemas-microsoft-com:vml" Requires="v">
                <p:oleObj name="公式" r:id="rId2" imgW="4178300" imgH="254000" progId="Equation.3">
                  <p:embed/>
                </p:oleObj>
              </mc:Choice>
              <mc:Fallback>
                <p:oleObj name="公式" r:id="rId2" imgW="4178300" imgH="2540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24" y="457508"/>
                        <a:ext cx="74168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7"/>
          <p:cNvSpPr txBox="1">
            <a:spLocks noChangeArrowheads="1"/>
          </p:cNvSpPr>
          <p:nvPr/>
        </p:nvSpPr>
        <p:spPr bwMode="auto">
          <a:xfrm>
            <a:off x="323528" y="1181696"/>
            <a:ext cx="7200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2800" b="1" dirty="0">
                <a:solidFill>
                  <a:srgbClr val="000000"/>
                </a:solidFill>
                <a:latin typeface="Times New Roman" panose="02020603050405020304" pitchFamily="18" charset="0"/>
              </a:rPr>
              <a:t>3. </a:t>
            </a:r>
            <a:r>
              <a:rPr lang="zh-CN" altLang="en-US" sz="2800" b="1" dirty="0">
                <a:solidFill>
                  <a:srgbClr val="000000"/>
                </a:solidFill>
                <a:latin typeface="Times New Roman" panose="02020603050405020304" pitchFamily="18" charset="0"/>
              </a:rPr>
              <a:t>物理学是人才培养所必需的基础理论。</a:t>
            </a:r>
          </a:p>
        </p:txBody>
      </p:sp>
      <p:sp>
        <p:nvSpPr>
          <p:cNvPr id="9" name="TextBox 8"/>
          <p:cNvSpPr txBox="1"/>
          <p:nvPr/>
        </p:nvSpPr>
        <p:spPr>
          <a:xfrm>
            <a:off x="30062" y="385500"/>
            <a:ext cx="1085554" cy="523220"/>
          </a:xfrm>
          <a:prstGeom prst="rect">
            <a:avLst/>
          </a:prstGeom>
          <a:noFill/>
        </p:spPr>
        <p:txBody>
          <a:bodyPr wrap="none" rtlCol="0">
            <a:spAutoFit/>
          </a:bodyPr>
          <a:lstStyle/>
          <a:p>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3</a:t>
            </a:r>
            <a:r>
              <a:rPr lang="zh-CN" altLang="en-US" sz="2800" b="1" dirty="0">
                <a:solidFill>
                  <a:srgbClr val="000000"/>
                </a:solidFill>
                <a:latin typeface="Times New Roman" panose="02020603050405020304" pitchFamily="18" charset="0"/>
              </a:rPr>
              <a:t>）</a:t>
            </a:r>
          </a:p>
        </p:txBody>
      </p:sp>
      <p:sp>
        <p:nvSpPr>
          <p:cNvPr id="10" name="文本框 9"/>
          <p:cNvSpPr txBox="1"/>
          <p:nvPr/>
        </p:nvSpPr>
        <p:spPr>
          <a:xfrm>
            <a:off x="277495" y="4498975"/>
            <a:ext cx="8460740" cy="829945"/>
          </a:xfrm>
          <a:prstGeom prst="rect">
            <a:avLst/>
          </a:prstGeom>
          <a:noFill/>
        </p:spPr>
        <p:txBody>
          <a:bodyPr wrap="square" rtlCol="0" anchor="t">
            <a:spAutoFit/>
          </a:bodyPr>
          <a:lstStyle/>
          <a:p>
            <a:pPr>
              <a:buSzPct val="150000"/>
            </a:pPr>
            <a:r>
              <a:rPr lang="en-US" altLang="zh-CN" sz="2400" b="1" dirty="0">
                <a:solidFill>
                  <a:srgbClr val="000000"/>
                </a:solidFill>
                <a:latin typeface="Times New Roman" panose="02020603050405020304" pitchFamily="18" charset="0"/>
                <a:sym typeface="+mn-ea"/>
              </a:rPr>
              <a:t>       </a:t>
            </a:r>
            <a:r>
              <a:rPr lang="zh-CN" altLang="en-US" sz="2400" b="1" dirty="0">
                <a:solidFill>
                  <a:srgbClr val="000000"/>
                </a:solidFill>
                <a:latin typeface="Times New Roman" panose="02020603050405020304" pitchFamily="18" charset="0"/>
                <a:sym typeface="+mn-ea"/>
              </a:rPr>
              <a:t>经典力学、相对论、热学、振动和波、电磁学、波动光学、物理前沿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P spid="5" grpId="0" bldLvl="0" animBg="1"/>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107950" y="341313"/>
            <a:ext cx="8785225"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a:solidFill>
                  <a:srgbClr val="000000"/>
                </a:solidFill>
                <a:latin typeface="Times New Roman" panose="02020603050405020304" pitchFamily="18" charset="0"/>
              </a:rPr>
              <a:t>4. </a:t>
            </a:r>
            <a:r>
              <a:rPr lang="zh-CN" altLang="en-US" sz="2800" b="1">
                <a:solidFill>
                  <a:srgbClr val="000000"/>
                </a:solidFill>
                <a:latin typeface="Times New Roman" panose="02020603050405020304" pitchFamily="18" charset="0"/>
              </a:rPr>
              <a:t>学习大学物理的方法</a:t>
            </a:r>
            <a:endParaRPr lang="en-US" altLang="zh-CN" sz="2800" b="1">
              <a:solidFill>
                <a:srgbClr val="000000"/>
              </a:solidFill>
              <a:latin typeface="Times New Roman" panose="02020603050405020304" pitchFamily="18" charset="0"/>
            </a:endParaRPr>
          </a:p>
          <a:p>
            <a:pPr>
              <a:buSzPct val="150000"/>
            </a:pPr>
            <a:r>
              <a:rPr lang="zh-CN" altLang="en-US" sz="2800" b="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）从作题为主转向学习为主，考试时达标性的考试。</a:t>
            </a:r>
            <a:endParaRPr lang="en-US" altLang="zh-CN" sz="2800" b="1">
              <a:solidFill>
                <a:srgbClr val="000000"/>
              </a:solidFill>
              <a:latin typeface="Times New Roman" panose="02020603050405020304" pitchFamily="18" charset="0"/>
            </a:endParaRPr>
          </a:p>
          <a:p>
            <a:pPr>
              <a:buSzPct val="150000"/>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）要学会抓重点，注意重点和难点不一定重合。</a:t>
            </a:r>
            <a:endParaRPr lang="en-US" altLang="zh-CN" sz="2800" b="1">
              <a:solidFill>
                <a:srgbClr val="000000"/>
              </a:solidFill>
              <a:latin typeface="Times New Roman" panose="02020603050405020304" pitchFamily="18" charset="0"/>
            </a:endParaRPr>
          </a:p>
          <a:p>
            <a:pPr>
              <a:buSzPct val="150000"/>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）时间紧任务重，进度较快，</a:t>
            </a:r>
            <a:r>
              <a:rPr lang="zh-CN" altLang="en-US" sz="2800" b="1">
                <a:solidFill>
                  <a:srgbClr val="FF0000"/>
                </a:solidFill>
                <a:latin typeface="Times New Roman" panose="02020603050405020304" pitchFamily="18" charset="0"/>
              </a:rPr>
              <a:t>预习复习很重要</a:t>
            </a:r>
            <a:r>
              <a:rPr lang="zh-CN" altLang="en-US" sz="2800" b="1">
                <a:solidFill>
                  <a:srgbClr val="000000"/>
                </a:solidFill>
                <a:latin typeface="Times New Roman" panose="02020603050405020304" pitchFamily="18" charset="0"/>
              </a:rPr>
              <a:t>！！！</a:t>
            </a:r>
            <a:endParaRPr lang="en-US" altLang="zh-CN" sz="2800" b="1">
              <a:solidFill>
                <a:srgbClr val="000000"/>
              </a:solidFill>
              <a:latin typeface="Times New Roman" panose="02020603050405020304" pitchFamily="18" charset="0"/>
            </a:endParaRPr>
          </a:p>
          <a:p>
            <a:pPr>
              <a:buSzPct val="150000"/>
            </a:pPr>
            <a:r>
              <a:rPr lang="zh-CN" altLang="en-US" sz="2800" b="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4</a:t>
            </a:r>
            <a:r>
              <a:rPr lang="zh-CN" altLang="en-US" sz="2800" b="1">
                <a:solidFill>
                  <a:srgbClr val="000000"/>
                </a:solidFill>
                <a:latin typeface="Times New Roman" panose="02020603050405020304" pitchFamily="18" charset="0"/>
              </a:rPr>
              <a:t>）参考书：普通物理学</a:t>
            </a:r>
            <a:r>
              <a:rPr lang="en-US" altLang="zh-CN" sz="2800" b="1">
                <a:solidFill>
                  <a:srgbClr val="000000"/>
                </a:solidFill>
                <a:latin typeface="Times New Roman" panose="02020603050405020304" pitchFamily="18" charset="0"/>
              </a:rPr>
              <a:t>1-6</a:t>
            </a:r>
            <a:r>
              <a:rPr lang="zh-CN" altLang="en-US" sz="2800" b="1">
                <a:solidFill>
                  <a:srgbClr val="000000"/>
                </a:solidFill>
                <a:latin typeface="Times New Roman" panose="02020603050405020304" pitchFamily="18" charset="0"/>
              </a:rPr>
              <a:t>版，程守洙</a:t>
            </a:r>
          </a:p>
        </p:txBody>
      </p:sp>
      <p:sp>
        <p:nvSpPr>
          <p:cNvPr id="3" name="Text Box 14"/>
          <p:cNvSpPr txBox="1">
            <a:spLocks noChangeArrowheads="1"/>
          </p:cNvSpPr>
          <p:nvPr/>
        </p:nvSpPr>
        <p:spPr bwMode="auto">
          <a:xfrm>
            <a:off x="179388" y="2997200"/>
            <a:ext cx="83978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SzPct val="150000"/>
            </a:pPr>
            <a:r>
              <a:rPr lang="en-US" altLang="zh-CN" sz="2800" b="1">
                <a:solidFill>
                  <a:srgbClr val="000000"/>
                </a:solidFill>
                <a:latin typeface="Times New Roman" panose="02020603050405020304" pitchFamily="18" charset="0"/>
              </a:rPr>
              <a:t>5. </a:t>
            </a:r>
            <a:r>
              <a:rPr lang="zh-CN" altLang="en-US" sz="2800" b="1">
                <a:solidFill>
                  <a:srgbClr val="000000"/>
                </a:solidFill>
                <a:latin typeface="Times New Roman" panose="02020603050405020304" pitchFamily="18" charset="0"/>
              </a:rPr>
              <a:t>大学物理与中学物理的区别</a:t>
            </a:r>
            <a:endParaRPr lang="en-US" altLang="zh-CN" sz="2800" b="1">
              <a:solidFill>
                <a:srgbClr val="000000"/>
              </a:solidFill>
              <a:latin typeface="Times New Roman" panose="02020603050405020304" pitchFamily="18" charset="0"/>
            </a:endParaRPr>
          </a:p>
          <a:p>
            <a:pPr>
              <a:spcBef>
                <a:spcPts val="1200"/>
              </a:spcBef>
              <a:spcAft>
                <a:spcPts val="1200"/>
              </a:spcAft>
              <a:buSzPct val="150000"/>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主要是两条：</a:t>
            </a:r>
            <a:r>
              <a:rPr lang="zh-CN" altLang="en-US" sz="2800" b="1">
                <a:solidFill>
                  <a:srgbClr val="FF0000"/>
                </a:solidFill>
                <a:latin typeface="Times New Roman" panose="02020603050405020304" pitchFamily="18" charset="0"/>
              </a:rPr>
              <a:t>矢量性，高等数学</a:t>
            </a:r>
            <a:endParaRPr lang="en-US" altLang="zh-CN" sz="2800" b="1">
              <a:solidFill>
                <a:srgbClr val="000000"/>
              </a:solidFill>
              <a:latin typeface="Times New Roman" panose="02020603050405020304" pitchFamily="18" charset="0"/>
            </a:endParaRPr>
          </a:p>
          <a:p>
            <a:pPr>
              <a:buSzPct val="150000"/>
            </a:pP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）范围增大，概念加深甚至修改，不是简单重复</a:t>
            </a:r>
            <a:endParaRPr lang="en-US" altLang="zh-CN" sz="2800" b="1">
              <a:solidFill>
                <a:srgbClr val="000000"/>
              </a:solidFill>
              <a:latin typeface="Times New Roman" panose="02020603050405020304" pitchFamily="18" charset="0"/>
            </a:endParaRPr>
          </a:p>
          <a:p>
            <a:pPr>
              <a:buSzPct val="150000"/>
            </a:pP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）明确物理过程，强调参考系，处理问题必须在  同一个参考系中讨论。</a:t>
            </a:r>
            <a:endParaRPr lang="en-US" altLang="zh-CN" sz="2800" b="1">
              <a:solidFill>
                <a:srgbClr val="000000"/>
              </a:solidFill>
              <a:latin typeface="Times New Roman" panose="02020603050405020304" pitchFamily="18" charset="0"/>
            </a:endParaRPr>
          </a:p>
          <a:p>
            <a:pPr>
              <a:buSzPct val="150000"/>
            </a:pP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）中学主要研究常量，大学主要研究变量、</a:t>
            </a:r>
            <a:endParaRPr lang="en-US" altLang="zh-CN" sz="2800" b="1">
              <a:solidFill>
                <a:srgbClr val="000000"/>
              </a:solidFill>
              <a:latin typeface="Times New Roman" panose="02020603050405020304" pitchFamily="18" charset="0"/>
            </a:endParaRPr>
          </a:p>
          <a:p>
            <a:pPr>
              <a:buSzPct val="150000"/>
            </a:pP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4</a:t>
            </a:r>
            <a:r>
              <a:rPr lang="zh-CN" altLang="en-US" sz="2800" b="1">
                <a:solidFill>
                  <a:srgbClr val="000000"/>
                </a:solidFill>
                <a:latin typeface="Times New Roman" panose="02020603050405020304" pitchFamily="18" charset="0"/>
              </a:rPr>
              <a:t>）搞清楚物理概念，强调用矢量，高等数学解题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p:cNvSpPr txBox="1">
            <a:spLocks noChangeArrowheads="1"/>
          </p:cNvSpPr>
          <p:nvPr/>
        </p:nvSpPr>
        <p:spPr bwMode="auto">
          <a:xfrm>
            <a:off x="179388" y="333375"/>
            <a:ext cx="275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a:solidFill>
                  <a:srgbClr val="FF0000"/>
                </a:solidFill>
                <a:latin typeface="Times New Roman" panose="02020603050405020304" pitchFamily="18" charset="0"/>
              </a:rPr>
              <a:t>四、 几点要求</a:t>
            </a:r>
          </a:p>
        </p:txBody>
      </p:sp>
      <p:sp>
        <p:nvSpPr>
          <p:cNvPr id="3" name="矩形 2"/>
          <p:cNvSpPr/>
          <p:nvPr/>
        </p:nvSpPr>
        <p:spPr>
          <a:xfrm>
            <a:off x="395288" y="1196975"/>
            <a:ext cx="8403590" cy="4954270"/>
          </a:xfrm>
          <a:prstGeom prst="rect">
            <a:avLst/>
          </a:prstGeom>
        </p:spPr>
        <p:txBody>
          <a:bodyPr wrap="none">
            <a:spAutoFit/>
          </a:bodyPr>
          <a:lstStyle/>
          <a:p>
            <a:pPr>
              <a:buSzPct val="150000"/>
              <a:defRPr/>
            </a:pPr>
            <a:r>
              <a:rPr lang="en-US" altLang="zh-CN" sz="2800" b="1" dirty="0">
                <a:solidFill>
                  <a:srgbClr val="000000"/>
                </a:solidFill>
                <a:latin typeface="Times New Roman" panose="02020603050405020304" pitchFamily="18" charset="0"/>
                <a:ea typeface="+mn-ea"/>
              </a:rPr>
              <a:t>1. </a:t>
            </a:r>
            <a:r>
              <a:rPr lang="zh-CN" altLang="en-US" sz="2800" b="1" dirty="0">
                <a:solidFill>
                  <a:srgbClr val="000000"/>
                </a:solidFill>
                <a:latin typeface="Times New Roman" panose="02020603050405020304" pitchFamily="18" charset="0"/>
                <a:ea typeface="+mn-ea"/>
              </a:rPr>
              <a:t>课前认真预习</a:t>
            </a:r>
            <a:endParaRPr lang="en-US" altLang="zh-CN" sz="2800" b="1" dirty="0">
              <a:solidFill>
                <a:srgbClr val="000000"/>
              </a:solidFill>
              <a:latin typeface="Times New Roman" panose="02020603050405020304" pitchFamily="18" charset="0"/>
              <a:ea typeface="+mn-ea"/>
            </a:endParaRPr>
          </a:p>
          <a:p>
            <a:pPr>
              <a:buSzPct val="150000"/>
              <a:defRPr/>
            </a:pPr>
            <a:endParaRPr lang="en-US" altLang="zh-CN" sz="2800" b="1" dirty="0">
              <a:solidFill>
                <a:srgbClr val="000000"/>
              </a:solidFill>
              <a:latin typeface="Times New Roman" panose="02020603050405020304" pitchFamily="18" charset="0"/>
              <a:ea typeface="+mn-ea"/>
            </a:endParaRPr>
          </a:p>
          <a:p>
            <a:pPr>
              <a:buSzPct val="150000"/>
              <a:defRPr/>
            </a:pPr>
            <a:r>
              <a:rPr lang="en-US" altLang="zh-CN" sz="2800" b="1" dirty="0">
                <a:solidFill>
                  <a:srgbClr val="000000"/>
                </a:solidFill>
                <a:latin typeface="Times New Roman" panose="02020603050405020304" pitchFamily="18" charset="0"/>
                <a:ea typeface="+mn-ea"/>
              </a:rPr>
              <a:t>2. </a:t>
            </a:r>
            <a:r>
              <a:rPr lang="zh-CN" altLang="en-US" sz="2800" b="1" dirty="0">
                <a:solidFill>
                  <a:srgbClr val="000000"/>
                </a:solidFill>
                <a:latin typeface="Times New Roman" panose="02020603050405020304" pitchFamily="18" charset="0"/>
                <a:ea typeface="+mn-ea"/>
              </a:rPr>
              <a:t>上课认真听讲，记笔记</a:t>
            </a:r>
            <a:endParaRPr lang="en-US" altLang="zh-CN" sz="2800" b="1" dirty="0">
              <a:solidFill>
                <a:srgbClr val="000000"/>
              </a:solidFill>
              <a:latin typeface="Times New Roman" panose="02020603050405020304" pitchFamily="18" charset="0"/>
              <a:ea typeface="+mn-ea"/>
            </a:endParaRPr>
          </a:p>
          <a:p>
            <a:pPr>
              <a:buSzPct val="150000"/>
              <a:defRPr/>
            </a:pPr>
            <a:endParaRPr lang="en-US" altLang="zh-CN" sz="2800" b="1" dirty="0">
              <a:solidFill>
                <a:srgbClr val="000000"/>
              </a:solidFill>
              <a:latin typeface="Times New Roman" panose="02020603050405020304" pitchFamily="18" charset="0"/>
              <a:ea typeface="+mn-ea"/>
            </a:endParaRPr>
          </a:p>
          <a:p>
            <a:pPr>
              <a:buSzPct val="150000"/>
              <a:defRPr/>
            </a:pPr>
            <a:r>
              <a:rPr lang="en-US" altLang="zh-CN" sz="2800" b="1" dirty="0">
                <a:solidFill>
                  <a:srgbClr val="000000"/>
                </a:solidFill>
                <a:latin typeface="Times New Roman" panose="02020603050405020304" pitchFamily="18" charset="0"/>
                <a:ea typeface="+mn-ea"/>
              </a:rPr>
              <a:t>3. </a:t>
            </a:r>
            <a:r>
              <a:rPr lang="zh-CN" altLang="en-US" sz="2800" b="1" dirty="0">
                <a:solidFill>
                  <a:srgbClr val="000000"/>
                </a:solidFill>
                <a:latin typeface="Times New Roman" panose="02020603050405020304" pitchFamily="18" charset="0"/>
                <a:ea typeface="+mn-ea"/>
              </a:rPr>
              <a:t>课后认真复习，作业独立完成</a:t>
            </a:r>
            <a:endParaRPr lang="en-US" altLang="zh-CN" sz="2800" b="1" dirty="0">
              <a:solidFill>
                <a:srgbClr val="000000"/>
              </a:solidFill>
              <a:latin typeface="Times New Roman" panose="02020603050405020304" pitchFamily="18" charset="0"/>
              <a:ea typeface="+mn-ea"/>
            </a:endParaRPr>
          </a:p>
          <a:p>
            <a:pPr>
              <a:buSzPct val="150000"/>
              <a:defRPr/>
            </a:pPr>
            <a:endParaRPr lang="en-US" altLang="zh-CN" sz="2800" b="1" dirty="0">
              <a:solidFill>
                <a:srgbClr val="000000"/>
              </a:solidFill>
              <a:latin typeface="Times New Roman" panose="02020603050405020304" pitchFamily="18" charset="0"/>
              <a:ea typeface="+mn-ea"/>
            </a:endParaRPr>
          </a:p>
          <a:p>
            <a:pPr>
              <a:buSzPct val="150000"/>
              <a:defRPr/>
            </a:pPr>
            <a:r>
              <a:rPr lang="en-US" altLang="zh-CN" sz="2800" b="1" dirty="0">
                <a:solidFill>
                  <a:srgbClr val="000000"/>
                </a:solidFill>
                <a:latin typeface="Times New Roman" panose="02020603050405020304" pitchFamily="18" charset="0"/>
                <a:ea typeface="+mn-ea"/>
              </a:rPr>
              <a:t>4. </a:t>
            </a:r>
            <a:r>
              <a:rPr lang="zh-CN" altLang="en-US" sz="2800" b="1" dirty="0">
                <a:solidFill>
                  <a:srgbClr val="000000"/>
                </a:solidFill>
                <a:latin typeface="Times New Roman" panose="02020603050405020304" pitchFamily="18" charset="0"/>
                <a:ea typeface="+mn-ea"/>
              </a:rPr>
              <a:t>一些基本的概念要求记住，重要的公式要求会推导</a:t>
            </a:r>
            <a:endParaRPr lang="en-US" altLang="zh-CN" sz="2800" b="1" dirty="0">
              <a:solidFill>
                <a:srgbClr val="000000"/>
              </a:solidFill>
              <a:latin typeface="Times New Roman" panose="02020603050405020304" pitchFamily="18" charset="0"/>
              <a:ea typeface="+mn-ea"/>
            </a:endParaRPr>
          </a:p>
          <a:p>
            <a:pPr>
              <a:buSzPct val="150000"/>
              <a:defRPr/>
            </a:pPr>
            <a:endParaRPr lang="en-US" altLang="zh-CN" sz="2800" b="1" dirty="0">
              <a:solidFill>
                <a:srgbClr val="000000"/>
              </a:solidFill>
              <a:latin typeface="Times New Roman" panose="02020603050405020304" pitchFamily="18" charset="0"/>
              <a:ea typeface="+mn-ea"/>
            </a:endParaRPr>
          </a:p>
          <a:p>
            <a:pPr>
              <a:buSzPct val="150000"/>
              <a:defRPr/>
            </a:pPr>
            <a:r>
              <a:rPr lang="en-US" altLang="zh-CN" sz="2800" b="1" dirty="0">
                <a:solidFill>
                  <a:srgbClr val="000000"/>
                </a:solidFill>
                <a:latin typeface="Times New Roman" panose="02020603050405020304" pitchFamily="18" charset="0"/>
                <a:ea typeface="+mn-ea"/>
              </a:rPr>
              <a:t>5.</a:t>
            </a:r>
            <a:r>
              <a:rPr lang="zh-CN" altLang="en-US" sz="2800" b="1" dirty="0">
                <a:solidFill>
                  <a:srgbClr val="000000"/>
                </a:solidFill>
                <a:latin typeface="Times New Roman" panose="02020603050405020304" pitchFamily="18" charset="0"/>
                <a:ea typeface="+mn-ea"/>
              </a:rPr>
              <a:t>有平时成绩（出勤率，交作业，实验报告等）</a:t>
            </a:r>
          </a:p>
          <a:p>
            <a:pPr>
              <a:buSzPct val="150000"/>
              <a:defRPr/>
            </a:pPr>
            <a:endParaRPr lang="en-US" altLang="zh-CN" sz="2800" b="1" dirty="0">
              <a:solidFill>
                <a:srgbClr val="000000"/>
              </a:solidFill>
              <a:latin typeface="Times New Roman" panose="02020603050405020304" pitchFamily="18" charset="0"/>
              <a:ea typeface="+mn-ea"/>
            </a:endParaRPr>
          </a:p>
          <a:p>
            <a:pPr marL="342900" indent="-342900">
              <a:buSzPct val="150000"/>
              <a:buFontTx/>
              <a:buAutoNum type="arabicPeriod"/>
              <a:defRPr/>
            </a:pPr>
            <a:endParaRPr lang="en-US" altLang="zh-CN" b="1" dirty="0">
              <a:solidFill>
                <a:srgbClr val="000000"/>
              </a:solidFill>
              <a:latin typeface="Times New Roman" panose="02020603050405020304" pitchFamily="18" charset="0"/>
              <a:ea typeface="+mn-ea"/>
            </a:endParaRPr>
          </a:p>
          <a:p>
            <a:pPr marL="342900" indent="-342900">
              <a:buSzPct val="150000"/>
              <a:buFontTx/>
              <a:buAutoNum type="arabicPeriod"/>
              <a:defRPr/>
            </a:pPr>
            <a:endParaRPr lang="en-US" altLang="zh-CN" b="1" dirty="0">
              <a:solidFill>
                <a:srgbClr val="000000"/>
              </a:solidFill>
              <a:latin typeface="Times New Roman" panose="02020603050405020304"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284163" y="3947255"/>
            <a:ext cx="8524875"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defRPr/>
            </a:pPr>
            <a:r>
              <a:rPr kumimoji="1" lang="zh-CN" altLang="en-US" sz="2800" b="1" dirty="0">
                <a:solidFill>
                  <a:srgbClr val="A50021"/>
                </a:solidFill>
                <a:latin typeface="+mn-ea"/>
                <a:ea typeface="+mn-ea"/>
              </a:rPr>
              <a:t>机械运动</a:t>
            </a:r>
            <a:r>
              <a:rPr kumimoji="1" lang="en-US" altLang="zh-CN" sz="2800" b="1" dirty="0">
                <a:solidFill>
                  <a:srgbClr val="000000"/>
                </a:solidFill>
                <a:latin typeface="+mn-ea"/>
                <a:ea typeface="+mn-ea"/>
              </a:rPr>
              <a:t>---</a:t>
            </a:r>
            <a:r>
              <a:rPr kumimoji="1" lang="zh-CN" altLang="en-US" sz="2800" b="1" dirty="0">
                <a:solidFill>
                  <a:srgbClr val="000000"/>
                </a:solidFill>
                <a:latin typeface="+mn-ea"/>
                <a:ea typeface="+mn-ea"/>
              </a:rPr>
              <a:t>一个物体相对于另一个物体的位置，或者一个物体的某些部分相对于其他部分的位置，随时间而变化的过程。</a:t>
            </a:r>
            <a:endParaRPr kumimoji="1" lang="en-US" altLang="zh-CN" sz="2800" b="1" dirty="0">
              <a:solidFill>
                <a:srgbClr val="000000"/>
              </a:solidFill>
              <a:latin typeface="+mn-ea"/>
              <a:ea typeface="+mn-ea"/>
            </a:endParaRPr>
          </a:p>
        </p:txBody>
      </p:sp>
      <p:sp>
        <p:nvSpPr>
          <p:cNvPr id="71683" name="Text Box 10"/>
          <p:cNvSpPr txBox="1">
            <a:spLocks noChangeArrowheads="1"/>
          </p:cNvSpPr>
          <p:nvPr/>
        </p:nvSpPr>
        <p:spPr bwMode="auto">
          <a:xfrm>
            <a:off x="2663825" y="258763"/>
            <a:ext cx="3816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sz="3200" b="1">
                <a:solidFill>
                  <a:srgbClr val="000000"/>
                </a:solidFill>
                <a:latin typeface="Times New Roman" panose="02020603050405020304" pitchFamily="18" charset="0"/>
              </a:rPr>
              <a:t>第一章  力和运动</a:t>
            </a:r>
          </a:p>
        </p:txBody>
      </p:sp>
      <p:sp>
        <p:nvSpPr>
          <p:cNvPr id="2" name="矩形 1"/>
          <p:cNvSpPr/>
          <p:nvPr/>
        </p:nvSpPr>
        <p:spPr>
          <a:xfrm>
            <a:off x="150813" y="5805488"/>
            <a:ext cx="8813800" cy="522287"/>
          </a:xfrm>
          <a:prstGeom prst="rect">
            <a:avLst/>
          </a:prstGeom>
        </p:spPr>
        <p:txBody>
          <a:bodyPr>
            <a:spAutoFit/>
          </a:bodyPr>
          <a:lstStyle/>
          <a:p>
            <a:pPr>
              <a:defRPr/>
            </a:pPr>
            <a:r>
              <a:rPr kumimoji="1" lang="zh-CN" altLang="en-US" sz="2800" b="1" dirty="0">
                <a:solidFill>
                  <a:srgbClr val="A50021"/>
                </a:solidFill>
                <a:latin typeface="+mn-ea"/>
                <a:ea typeface="+mn-ea"/>
              </a:rPr>
              <a:t>经典力学（牛顿力学）</a:t>
            </a:r>
            <a:r>
              <a:rPr kumimoji="1" lang="zh-CN" altLang="en-US" sz="2800" b="1" dirty="0">
                <a:solidFill>
                  <a:srgbClr val="000000"/>
                </a:solidFill>
                <a:latin typeface="+mn-ea"/>
                <a:ea typeface="+mn-ea"/>
              </a:rPr>
              <a:t>：研究物体机械运动规律的学科 </a:t>
            </a:r>
          </a:p>
        </p:txBody>
      </p:sp>
      <p:sp>
        <p:nvSpPr>
          <p:cNvPr id="10" name="Text Box 4"/>
          <p:cNvSpPr txBox="1">
            <a:spLocks noChangeArrowheads="1"/>
          </p:cNvSpPr>
          <p:nvPr/>
        </p:nvSpPr>
        <p:spPr bwMode="auto">
          <a:xfrm>
            <a:off x="284163" y="1855565"/>
            <a:ext cx="685800"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fontAlgn="auto">
              <a:spcBef>
                <a:spcPct val="50000"/>
              </a:spcBef>
              <a:spcAft>
                <a:spcPts val="0"/>
              </a:spcAft>
              <a:defRPr/>
            </a:pPr>
            <a:r>
              <a:rPr kumimoji="1" lang="zh-CN" altLang="en-US" sz="2800" b="1" dirty="0">
                <a:solidFill>
                  <a:srgbClr val="A50021"/>
                </a:solidFill>
                <a:effectLst>
                  <a:outerShdw blurRad="38100" dist="38100" dir="2700000" algn="tl">
                    <a:srgbClr val="C0C0C0"/>
                  </a:outerShdw>
                </a:effectLst>
                <a:latin typeface="+mn-ea"/>
                <a:ea typeface="+mn-ea"/>
              </a:rPr>
              <a:t>力学</a:t>
            </a:r>
          </a:p>
        </p:txBody>
      </p:sp>
      <p:sp>
        <p:nvSpPr>
          <p:cNvPr id="11" name="AutoShape 5"/>
          <p:cNvSpPr/>
          <p:nvPr/>
        </p:nvSpPr>
        <p:spPr bwMode="auto">
          <a:xfrm>
            <a:off x="817563" y="1417415"/>
            <a:ext cx="457200" cy="1905000"/>
          </a:xfrm>
          <a:prstGeom prst="leftBrace">
            <a:avLst>
              <a:gd name="adj1" fmla="val 34722"/>
              <a:gd name="adj2" fmla="val 50000"/>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latin typeface="Arial" panose="020B0604020202020204" pitchFamily="34" charset="0"/>
            </a:endParaRPr>
          </a:p>
        </p:txBody>
      </p:sp>
      <p:sp>
        <p:nvSpPr>
          <p:cNvPr id="12" name="Text Box 6"/>
          <p:cNvSpPr txBox="1">
            <a:spLocks noChangeArrowheads="1"/>
          </p:cNvSpPr>
          <p:nvPr/>
        </p:nvSpPr>
        <p:spPr bwMode="auto">
          <a:xfrm>
            <a:off x="1309688" y="1196752"/>
            <a:ext cx="69246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auto">
              <a:spcBef>
                <a:spcPct val="50000"/>
              </a:spcBef>
              <a:spcAft>
                <a:spcPts val="0"/>
              </a:spcAft>
              <a:defRPr/>
            </a:pPr>
            <a:r>
              <a:rPr kumimoji="1" lang="zh-CN" altLang="en-US" sz="2800" b="1" dirty="0">
                <a:latin typeface="+mn-ea"/>
                <a:ea typeface="+mn-ea"/>
              </a:rPr>
              <a:t>经典力学</a:t>
            </a:r>
            <a:r>
              <a:rPr kumimoji="1" lang="en-US" altLang="zh-CN" sz="2800" b="1" dirty="0">
                <a:latin typeface="+mn-ea"/>
                <a:ea typeface="+mn-ea"/>
              </a:rPr>
              <a:t>---</a:t>
            </a:r>
            <a:r>
              <a:rPr kumimoji="1" lang="zh-CN" altLang="en-US" sz="2800" b="1" dirty="0">
                <a:latin typeface="+mn-ea"/>
                <a:ea typeface="+mn-ea"/>
              </a:rPr>
              <a:t>适用低速，宏观物体</a:t>
            </a:r>
          </a:p>
        </p:txBody>
      </p:sp>
      <p:sp>
        <p:nvSpPr>
          <p:cNvPr id="13" name="Text Box 7"/>
          <p:cNvSpPr txBox="1">
            <a:spLocks noChangeArrowheads="1"/>
          </p:cNvSpPr>
          <p:nvPr/>
        </p:nvSpPr>
        <p:spPr bwMode="auto">
          <a:xfrm>
            <a:off x="1216025" y="2107977"/>
            <a:ext cx="73167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auto">
              <a:spcBef>
                <a:spcPct val="50000"/>
              </a:spcBef>
              <a:spcAft>
                <a:spcPts val="0"/>
              </a:spcAft>
              <a:defRPr/>
            </a:pPr>
            <a:r>
              <a:rPr kumimoji="1" lang="zh-CN" altLang="en-US" sz="2800" b="1" dirty="0">
                <a:latin typeface="+mn-ea"/>
                <a:ea typeface="+mn-ea"/>
              </a:rPr>
              <a:t>相对论力学</a:t>
            </a:r>
            <a:r>
              <a:rPr kumimoji="1" lang="en-US" altLang="zh-CN" sz="2800" b="1" dirty="0">
                <a:latin typeface="+mn-ea"/>
                <a:ea typeface="+mn-ea"/>
              </a:rPr>
              <a:t>---</a:t>
            </a:r>
            <a:r>
              <a:rPr kumimoji="1" lang="zh-CN" altLang="en-US" sz="2800" b="1" dirty="0">
                <a:latin typeface="+mn-ea"/>
                <a:ea typeface="+mn-ea"/>
              </a:rPr>
              <a:t>适用高速 </a:t>
            </a:r>
            <a:r>
              <a:rPr kumimoji="1" lang="en-US" altLang="zh-CN" sz="2800" b="1" dirty="0">
                <a:latin typeface="+mn-ea"/>
                <a:ea typeface="+mn-ea"/>
              </a:rPr>
              <a:t>;</a:t>
            </a:r>
            <a:r>
              <a:rPr kumimoji="1" lang="zh-CN" altLang="en-US" sz="2800" b="1" u="sng" dirty="0">
                <a:latin typeface="+mn-ea"/>
                <a:ea typeface="+mn-ea"/>
              </a:rPr>
              <a:t>宏观</a:t>
            </a:r>
            <a:r>
              <a:rPr kumimoji="1" lang="en-US" altLang="zh-CN" sz="2800" b="1" u="sng" dirty="0">
                <a:latin typeface="+mn-ea"/>
                <a:ea typeface="+mn-ea"/>
              </a:rPr>
              <a:t>,</a:t>
            </a:r>
            <a:r>
              <a:rPr kumimoji="1" lang="zh-CN" altLang="en-US" sz="2800" b="1" u="sng" dirty="0">
                <a:latin typeface="+mn-ea"/>
                <a:ea typeface="+mn-ea"/>
              </a:rPr>
              <a:t>微观物体</a:t>
            </a:r>
          </a:p>
        </p:txBody>
      </p:sp>
      <p:sp>
        <p:nvSpPr>
          <p:cNvPr id="14" name="Text Box 8"/>
          <p:cNvSpPr txBox="1">
            <a:spLocks noChangeArrowheads="1"/>
          </p:cNvSpPr>
          <p:nvPr/>
        </p:nvSpPr>
        <p:spPr bwMode="auto">
          <a:xfrm>
            <a:off x="1322388" y="2908077"/>
            <a:ext cx="4724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auto">
              <a:spcBef>
                <a:spcPts val="0"/>
              </a:spcBef>
              <a:spcAft>
                <a:spcPts val="0"/>
              </a:spcAft>
              <a:defRPr/>
            </a:pPr>
            <a:r>
              <a:rPr kumimoji="1" lang="zh-CN" altLang="en-US" sz="2800" b="1" dirty="0">
                <a:latin typeface="+mn-ea"/>
                <a:ea typeface="+mn-ea"/>
              </a:rPr>
              <a:t>量子力学</a:t>
            </a:r>
            <a:r>
              <a:rPr kumimoji="1" lang="en-US" altLang="zh-CN" sz="2800" b="1" dirty="0">
                <a:latin typeface="+mn-ea"/>
                <a:ea typeface="+mn-ea"/>
              </a:rPr>
              <a:t>---</a:t>
            </a:r>
            <a:r>
              <a:rPr kumimoji="1" lang="zh-CN" altLang="en-US" sz="2800" b="1" dirty="0">
                <a:latin typeface="+mn-ea"/>
                <a:ea typeface="+mn-ea"/>
              </a:rPr>
              <a:t>适用微观物体</a:t>
            </a:r>
          </a:p>
        </p:txBody>
      </p:sp>
    </p:spTree>
  </p:cSld>
  <p:clrMapOvr>
    <a:masterClrMapping/>
  </p:clrMapOvr>
  <p:transition spd="slow">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 Box 11"/>
          <p:cNvSpPr txBox="1">
            <a:spLocks noChangeArrowheads="1"/>
          </p:cNvSpPr>
          <p:nvPr/>
        </p:nvSpPr>
        <p:spPr bwMode="auto">
          <a:xfrm>
            <a:off x="107950" y="908685"/>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kumimoji="1" lang="zh-CN" altLang="en-US" sz="2800" b="1">
                <a:solidFill>
                  <a:srgbClr val="000000"/>
                </a:solidFill>
                <a:latin typeface="Times New Roman" panose="02020603050405020304" pitchFamily="18" charset="0"/>
              </a:rPr>
              <a:t>一、质点</a:t>
            </a:r>
            <a:endParaRPr kumimoji="1" lang="zh-CN" altLang="en-US" sz="2800">
              <a:solidFill>
                <a:srgbClr val="000000"/>
              </a:solidFill>
              <a:latin typeface="Times New Roman" panose="02020603050405020304" pitchFamily="18" charset="0"/>
            </a:endParaRPr>
          </a:p>
        </p:txBody>
      </p:sp>
      <p:sp>
        <p:nvSpPr>
          <p:cNvPr id="18444" name="Text Box 12"/>
          <p:cNvSpPr txBox="1">
            <a:spLocks noChangeArrowheads="1"/>
          </p:cNvSpPr>
          <p:nvPr/>
        </p:nvSpPr>
        <p:spPr bwMode="auto">
          <a:xfrm>
            <a:off x="323850" y="1412875"/>
            <a:ext cx="84248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pPr>
            <a:r>
              <a:rPr kumimoji="1" lang="zh-CN" altLang="en-US" sz="2800" b="1" dirty="0">
                <a:solidFill>
                  <a:srgbClr val="FF0000"/>
                </a:solidFill>
                <a:latin typeface="宋体" panose="02010600030101010101" pitchFamily="2" charset="-122"/>
              </a:rPr>
              <a:t>质点（</a:t>
            </a:r>
            <a:r>
              <a:rPr kumimoji="1" lang="en-US" altLang="zh-CN" sz="2800" b="1" dirty="0">
                <a:solidFill>
                  <a:srgbClr val="FF0000"/>
                </a:solidFill>
                <a:latin typeface="Times New Roman" panose="02020603050405020304" pitchFamily="18" charset="0"/>
              </a:rPr>
              <a:t>mass point</a:t>
            </a:r>
            <a:r>
              <a:rPr kumimoji="1" lang="zh-CN" altLang="en-US" sz="2800" b="1" dirty="0">
                <a:solidFill>
                  <a:srgbClr val="FF0000"/>
                </a:solidFill>
                <a:latin typeface="Times New Roman" panose="02020603050405020304" pitchFamily="18" charset="0"/>
              </a:rPr>
              <a:t>，</a:t>
            </a:r>
            <a:r>
              <a:rPr kumimoji="1" lang="en-US" altLang="zh-CN" sz="2800" b="1" dirty="0">
                <a:solidFill>
                  <a:srgbClr val="FF0000"/>
                </a:solidFill>
                <a:latin typeface="Times New Roman" panose="02020603050405020304" pitchFamily="18" charset="0"/>
              </a:rPr>
              <a:t>particle</a:t>
            </a:r>
            <a:r>
              <a:rPr kumimoji="1" lang="zh-CN" altLang="en-US" sz="2800" b="1" dirty="0">
                <a:solidFill>
                  <a:srgbClr val="FF0000"/>
                </a:solidFill>
                <a:latin typeface="宋体" panose="02010600030101010101" pitchFamily="2" charset="-122"/>
              </a:rPr>
              <a:t>）：</a:t>
            </a:r>
            <a:r>
              <a:rPr kumimoji="1" lang="zh-CN" altLang="en-US" sz="2800" b="1" dirty="0">
                <a:solidFill>
                  <a:srgbClr val="000000"/>
                </a:solidFill>
                <a:latin typeface="宋体" panose="02010600030101010101" pitchFamily="2" charset="-122"/>
              </a:rPr>
              <a:t>具有质量但忽略其形状和大小的</a:t>
            </a:r>
            <a:r>
              <a:rPr kumimoji="1" lang="zh-CN" altLang="en-US" sz="2800" b="1" dirty="0">
                <a:solidFill>
                  <a:srgbClr val="000000"/>
                </a:solidFill>
                <a:latin typeface="Times New Roman" panose="02020603050405020304" pitchFamily="18" charset="0"/>
              </a:rPr>
              <a:t>理想物体（</a:t>
            </a:r>
            <a:r>
              <a:rPr kumimoji="1" lang="zh-CN" altLang="en-US" sz="2800" b="1" dirty="0">
                <a:solidFill>
                  <a:srgbClr val="000000"/>
                </a:solidFill>
                <a:latin typeface="宋体" panose="02010600030101010101" pitchFamily="2" charset="-122"/>
              </a:rPr>
              <a:t>几何点）。</a:t>
            </a:r>
          </a:p>
        </p:txBody>
      </p:sp>
      <p:sp>
        <p:nvSpPr>
          <p:cNvPr id="72708" name="Text Box 13"/>
          <p:cNvSpPr txBox="1">
            <a:spLocks noChangeArrowheads="1"/>
          </p:cNvSpPr>
          <p:nvPr/>
        </p:nvSpPr>
        <p:spPr bwMode="auto">
          <a:xfrm>
            <a:off x="2413000" y="188640"/>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2800" b="1" dirty="0">
                <a:solidFill>
                  <a:srgbClr val="000000"/>
                </a:solidFill>
                <a:latin typeface="Times New Roman" panose="02020603050405020304" pitchFamily="18" charset="0"/>
              </a:rPr>
              <a:t>§1-1 </a:t>
            </a:r>
            <a:r>
              <a:rPr lang="zh-CN" altLang="en-US" sz="2800" b="1" dirty="0">
                <a:solidFill>
                  <a:srgbClr val="000000"/>
                </a:solidFill>
                <a:latin typeface="Times New Roman" panose="02020603050405020304" pitchFamily="18" charset="0"/>
              </a:rPr>
              <a:t>质点运动的描述</a:t>
            </a:r>
          </a:p>
        </p:txBody>
      </p:sp>
      <p:sp>
        <p:nvSpPr>
          <p:cNvPr id="3" name="Rectangle 12"/>
          <p:cNvSpPr>
            <a:spLocks noChangeArrowheads="1"/>
          </p:cNvSpPr>
          <p:nvPr>
            <p:custDataLst>
              <p:tags r:id="rId1"/>
            </p:custDataLst>
          </p:nvPr>
        </p:nvSpPr>
        <p:spPr bwMode="auto">
          <a:xfrm>
            <a:off x="189865" y="2708910"/>
            <a:ext cx="8766175"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kumimoji="1" lang="zh-CN" altLang="en-US" sz="2800" b="1">
                <a:solidFill>
                  <a:srgbClr val="0000FF"/>
                </a:solidFill>
                <a:latin typeface="宋体" panose="02010600030101010101" pitchFamily="2" charset="-122"/>
              </a:rPr>
              <a:t>研究地球公转：</a:t>
            </a:r>
            <a:r>
              <a:rPr kumimoji="1" lang="zh-CN" altLang="en-US" sz="2400" b="1" dirty="0">
                <a:solidFill>
                  <a:srgbClr val="000000"/>
                </a:solidFill>
                <a:latin typeface="Times New Roman" panose="02020603050405020304" pitchFamily="18" charset="0"/>
                <a:sym typeface="+mn-ea"/>
              </a:rPr>
              <a:t>地球上各点的公转速度相差很小，忽略地球自身尺寸的影响，作为质点处理。</a:t>
            </a:r>
          </a:p>
        </p:txBody>
      </p:sp>
      <p:sp>
        <p:nvSpPr>
          <p:cNvPr id="73735" name="Rectangle 7"/>
          <p:cNvSpPr>
            <a:spLocks noChangeArrowheads="1"/>
          </p:cNvSpPr>
          <p:nvPr>
            <p:custDataLst>
              <p:tags r:id="rId2"/>
            </p:custDataLst>
          </p:nvPr>
        </p:nvSpPr>
        <p:spPr bwMode="auto">
          <a:xfrm>
            <a:off x="160020" y="3789045"/>
            <a:ext cx="8714105"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0000FF"/>
                </a:solidFill>
                <a:latin typeface="宋体" panose="02010600030101010101" pitchFamily="2" charset="-122"/>
              </a:rPr>
              <a:t>研究地球自转：</a:t>
            </a:r>
            <a:r>
              <a:rPr kumimoji="1" lang="zh-CN" altLang="en-US" sz="2400" b="1" dirty="0">
                <a:solidFill>
                  <a:srgbClr val="000000"/>
                </a:solidFill>
                <a:latin typeface="宋体" panose="02010600030101010101" pitchFamily="2" charset="-122"/>
                <a:sym typeface="+mn-ea"/>
              </a:rPr>
              <a:t>地球上各点的速度相差很大，因此，地球自身的大小和形状不能忽略，这时不能作为质点处理。</a:t>
            </a:r>
            <a:endParaRPr kumimoji="1" lang="zh-CN" altLang="en-US" sz="2400" b="1" dirty="0">
              <a:solidFill>
                <a:srgbClr val="000000"/>
              </a:solidFill>
              <a:latin typeface="宋体" panose="02010600030101010101" pitchFamily="2" charset="-122"/>
            </a:endParaRPr>
          </a:p>
        </p:txBody>
      </p:sp>
      <p:sp>
        <p:nvSpPr>
          <p:cNvPr id="10" name="TextBox 1"/>
          <p:cNvSpPr txBox="1">
            <a:spLocks noChangeArrowheads="1"/>
          </p:cNvSpPr>
          <p:nvPr/>
        </p:nvSpPr>
        <p:spPr bwMode="auto">
          <a:xfrm>
            <a:off x="251460" y="5013181"/>
            <a:ext cx="85693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FF0000"/>
                </a:solidFill>
                <a:latin typeface="Arial" panose="020B0604020202020204" pitchFamily="34" charset="0"/>
              </a:rPr>
              <a:t>说明</a:t>
            </a:r>
            <a:r>
              <a:rPr lang="zh-CN" altLang="en-US" sz="2800" b="1" dirty="0">
                <a:solidFill>
                  <a:srgbClr val="FF0000"/>
                </a:solidFill>
                <a:latin typeface="Arial" panose="020B0604020202020204" pitchFamily="34" charset="0"/>
                <a:sym typeface="Wingdings" panose="05000000000000000000" pitchFamily="2" charset="2"/>
              </a:rPr>
              <a:t>：</a:t>
            </a:r>
            <a:r>
              <a:rPr lang="zh-CN" altLang="en-US" sz="2800" b="1" dirty="0">
                <a:latin typeface="Arial" panose="020B0604020202020204" pitchFamily="34" charset="0"/>
                <a:sym typeface="Wingdings" panose="05000000000000000000" pitchFamily="2" charset="2"/>
              </a:rPr>
              <a:t>（</a:t>
            </a:r>
            <a:r>
              <a:rPr lang="en-US" altLang="zh-CN" sz="2800" b="1" dirty="0">
                <a:latin typeface="Arial" panose="020B0604020202020204" pitchFamily="34" charset="0"/>
                <a:sym typeface="Wingdings" panose="05000000000000000000" pitchFamily="2" charset="2"/>
              </a:rPr>
              <a:t>1</a:t>
            </a:r>
            <a:r>
              <a:rPr lang="zh-CN" altLang="en-US" sz="2800" b="1" dirty="0">
                <a:latin typeface="Arial" panose="020B0604020202020204" pitchFamily="34" charset="0"/>
                <a:sym typeface="Wingdings" panose="05000000000000000000" pitchFamily="2" charset="2"/>
              </a:rPr>
              <a:t>）可以作为质点处理的物体条件：大小和形状对运动没有影响或是影响可以忽略。</a:t>
            </a:r>
            <a:endParaRPr lang="en-US" altLang="zh-CN" sz="2800" b="1" dirty="0">
              <a:latin typeface="Arial" panose="020B0604020202020204" pitchFamily="34" charset="0"/>
              <a:sym typeface="Wingdings" panose="05000000000000000000" pitchFamily="2" charset="2"/>
            </a:endParaRPr>
          </a:p>
          <a:p>
            <a:r>
              <a:rPr lang="en-US" altLang="zh-CN" sz="2800" b="1" dirty="0">
                <a:latin typeface="Arial" panose="020B0604020202020204" pitchFamily="34" charset="0"/>
                <a:sym typeface="Wingdings" panose="05000000000000000000" pitchFamily="2" charset="2"/>
              </a:rPr>
              <a:t>            </a:t>
            </a:r>
            <a:r>
              <a:rPr lang="zh-CN" altLang="en-US" sz="2800" b="1" dirty="0">
                <a:latin typeface="Arial" panose="020B0604020202020204" pitchFamily="34" charset="0"/>
                <a:sym typeface="Wingdings" panose="05000000000000000000" pitchFamily="2" charset="2"/>
              </a:rPr>
              <a:t>（</a:t>
            </a:r>
            <a:r>
              <a:rPr lang="en-US" altLang="zh-CN" sz="2800" b="1" dirty="0">
                <a:latin typeface="Arial" panose="020B0604020202020204" pitchFamily="34" charset="0"/>
                <a:sym typeface="Wingdings" panose="05000000000000000000" pitchFamily="2" charset="2"/>
              </a:rPr>
              <a:t>2</a:t>
            </a:r>
            <a:r>
              <a:rPr lang="zh-CN" altLang="en-US" sz="2800" b="1" dirty="0">
                <a:latin typeface="Arial" panose="020B0604020202020204" pitchFamily="34" charset="0"/>
                <a:sym typeface="Wingdings" panose="05000000000000000000" pitchFamily="2" charset="2"/>
              </a:rPr>
              <a:t>）质点是一个理想模型，不是实际的物体。</a:t>
            </a:r>
            <a:endParaRPr lang="en-US" altLang="zh-CN" sz="2800" b="1" dirty="0">
              <a:latin typeface="Arial" panose="020B0604020202020204" pitchFamily="34" charset="0"/>
              <a:sym typeface="Wingdings" panose="05000000000000000000" pitchFamily="2" charset="2"/>
            </a:endParaRPr>
          </a:p>
          <a:p>
            <a:r>
              <a:rPr lang="en-US" altLang="zh-CN" sz="2800" b="1" dirty="0">
                <a:latin typeface="Arial" panose="020B0604020202020204" pitchFamily="34" charset="0"/>
                <a:sym typeface="Wingdings" panose="05000000000000000000" pitchFamily="2" charset="2"/>
              </a:rPr>
              <a:t>            </a:t>
            </a:r>
            <a:r>
              <a:rPr lang="zh-CN" altLang="en-US" sz="2800" b="1" dirty="0">
                <a:latin typeface="Arial" panose="020B0604020202020204" pitchFamily="34" charset="0"/>
                <a:sym typeface="Wingdings" panose="05000000000000000000" pitchFamily="2" charset="2"/>
              </a:rPr>
              <a:t>（</a:t>
            </a:r>
            <a:r>
              <a:rPr lang="en-US" altLang="zh-CN" sz="2800" b="1" dirty="0">
                <a:latin typeface="Arial" panose="020B0604020202020204" pitchFamily="34" charset="0"/>
                <a:sym typeface="Wingdings" panose="05000000000000000000" pitchFamily="2" charset="2"/>
              </a:rPr>
              <a:t>3</a:t>
            </a:r>
            <a:r>
              <a:rPr lang="zh-CN" altLang="en-US" sz="2800" b="1" dirty="0">
                <a:latin typeface="Arial" panose="020B0604020202020204" pitchFamily="34" charset="0"/>
                <a:sym typeface="Wingdings" panose="05000000000000000000" pitchFamily="2" charset="2"/>
              </a:rPr>
              <a:t>）质点的选取是相对的。</a:t>
            </a:r>
            <a:endParaRPr lang="zh-CN" altLang="en-US" sz="2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wipe(left)">
                                      <p:cBhvr>
                                        <p:cTn id="7" dur="500"/>
                                        <p:tgtEl>
                                          <p:spTgt spid="7270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43"/>
                                        </p:tgtEl>
                                        <p:attrNameLst>
                                          <p:attrName>style.visibility</p:attrName>
                                        </p:attrNameLst>
                                      </p:cBhvr>
                                      <p:to>
                                        <p:strVal val="visible"/>
                                      </p:to>
                                    </p:set>
                                    <p:animEffect transition="in" filter="wipe(left)">
                                      <p:cBhvr>
                                        <p:cTn id="10" dur="1000"/>
                                        <p:tgtEl>
                                          <p:spTgt spid="184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444"/>
                                        </p:tgtEl>
                                        <p:attrNameLst>
                                          <p:attrName>style.visibility</p:attrName>
                                        </p:attrNameLst>
                                      </p:cBhvr>
                                      <p:to>
                                        <p:strVal val="visible"/>
                                      </p:to>
                                    </p:set>
                                    <p:animEffect transition="in" filter="wipe(left)">
                                      <p:cBhvr>
                                        <p:cTn id="15" dur="1000"/>
                                        <p:tgtEl>
                                          <p:spTgt spid="184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3735"/>
                                        </p:tgtEl>
                                        <p:attrNameLst>
                                          <p:attrName>style.visibility</p:attrName>
                                        </p:attrNameLst>
                                      </p:cBhvr>
                                      <p:to>
                                        <p:strVal val="visible"/>
                                      </p:to>
                                    </p:set>
                                    <p:animEffect transition="in" filter="wipe(left)">
                                      <p:cBhvr>
                                        <p:cTn id="25" dur="500"/>
                                        <p:tgtEl>
                                          <p:spTgt spid="7373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bldLvl="0" animBg="1"/>
      <p:bldP spid="18444" grpId="0" bldLvl="0" animBg="1"/>
      <p:bldP spid="72708" grpId="0"/>
      <p:bldP spid="3" grpId="0" bldLvl="0" animBg="1" autoUpdateAnimBg="0"/>
      <p:bldP spid="73735" grpId="0" bldLvl="0"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VmMjY0YzIwNTBiNTZmOTQ0OGQ3YzlmYmFhMDc0M2YifQ=="/>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31.75000000000006,&quot;left&quot;:27.375039370078742,&quot;top&quot;:6.289055118110236,&quot;width&quot;:667.1249606299212}"/>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31.75000000000006,&quot;left&quot;:27.375039370078742,&quot;top&quot;:6.289055118110236,&quot;width&quot;:667.1249606299212}"/>
</p:tagLst>
</file>

<file path=ppt/tags/tag4.xml><?xml version="1.0" encoding="utf-8"?>
<p:tagLst xmlns:a="http://schemas.openxmlformats.org/drawingml/2006/main" xmlns:r="http://schemas.openxmlformats.org/officeDocument/2006/relationships" xmlns:p="http://schemas.openxmlformats.org/presentationml/2006/main">
  <p:tag name="TIMING" val="|22.6|0.0|33.8|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3">
  <a:themeElements>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hapter-3">
  <a:themeElements>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1978</Words>
  <Application>Microsoft Office PowerPoint</Application>
  <PresentationFormat>全屏显示(4:3)</PresentationFormat>
  <Paragraphs>192</Paragraphs>
  <Slides>28</Slides>
  <Notes>10</Notes>
  <HiddenSlides>0</HiddenSlides>
  <MMClips>0</MMClips>
  <ScaleCrop>false</ScaleCrop>
  <HeadingPairs>
    <vt:vector size="8" baseType="variant">
      <vt:variant>
        <vt:lpstr>已用的字体</vt:lpstr>
      </vt:variant>
      <vt:variant>
        <vt:i4>9</vt:i4>
      </vt:variant>
      <vt:variant>
        <vt:lpstr>主题</vt:lpstr>
      </vt:variant>
      <vt:variant>
        <vt:i4>8</vt:i4>
      </vt:variant>
      <vt:variant>
        <vt:lpstr>嵌入 OLE 服务器</vt:lpstr>
      </vt:variant>
      <vt:variant>
        <vt:i4>4</vt:i4>
      </vt:variant>
      <vt:variant>
        <vt:lpstr>幻灯片标题</vt:lpstr>
      </vt:variant>
      <vt:variant>
        <vt:i4>28</vt:i4>
      </vt:variant>
    </vt:vector>
  </HeadingPairs>
  <TitlesOfParts>
    <vt:vector size="49" baseType="lpstr">
      <vt:lpstr>黑体</vt:lpstr>
      <vt:lpstr>华文中宋</vt:lpstr>
      <vt:lpstr>楷体_GB2312</vt:lpstr>
      <vt:lpstr>宋体</vt:lpstr>
      <vt:lpstr>Arial</vt:lpstr>
      <vt:lpstr>Book Antiqua</vt:lpstr>
      <vt:lpstr>Calibri</vt:lpstr>
      <vt:lpstr>Cambria Math</vt:lpstr>
      <vt:lpstr>Times New Roman</vt:lpstr>
      <vt:lpstr>Office 主题​​</vt:lpstr>
      <vt:lpstr>chapter-3</vt:lpstr>
      <vt:lpstr>默认设计模板</vt:lpstr>
      <vt:lpstr>1_chapter-3</vt:lpstr>
      <vt:lpstr>1_默认设计模板</vt:lpstr>
      <vt:lpstr>2_默认设计模板</vt:lpstr>
      <vt:lpstr>3_默认设计模板</vt:lpstr>
      <vt:lpstr>4_默认设计模板</vt:lpstr>
      <vt:lpstr>Equation</vt:lpstr>
      <vt:lpstr>公式</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wyp</dc:creator>
  <cp:lastModifiedBy>yaping wang</cp:lastModifiedBy>
  <cp:revision>91</cp:revision>
  <dcterms:created xsi:type="dcterms:W3CDTF">2016-02-20T03:47:00Z</dcterms:created>
  <dcterms:modified xsi:type="dcterms:W3CDTF">2024-02-26T01:25:49Z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BFA444582CFD4845AB6812CD4E199E0B_12</vt:lpwstr>
  </property>
</Properties>
</file>