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9" r:id="rId3"/>
    <p:sldId id="260" r:id="rId4"/>
    <p:sldId id="261" r:id="rId5"/>
    <p:sldId id="262" r:id="rId6"/>
    <p:sldId id="263" r:id="rId7"/>
    <p:sldId id="282" r:id="rId8"/>
    <p:sldId id="266" r:id="rId9"/>
    <p:sldId id="267" r:id="rId10"/>
    <p:sldId id="268" r:id="rId11"/>
    <p:sldId id="269" r:id="rId12"/>
    <p:sldId id="270" r:id="rId13"/>
    <p:sldId id="271" r:id="rId14"/>
    <p:sldId id="272" r:id="rId15"/>
    <p:sldId id="273" r:id="rId16"/>
    <p:sldId id="279" r:id="rId17"/>
    <p:sldId id="280" r:id="rId18"/>
    <p:sldId id="281" r:id="rId19"/>
    <p:sldId id="283" r:id="rId20"/>
    <p:sldId id="302" r:id="rId21"/>
    <p:sldId id="299" r:id="rId22"/>
    <p:sldId id="300" r:id="rId23"/>
    <p:sldId id="301" r:id="rId2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16">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19B7"/>
    <a:srgbClr val="9933FF"/>
    <a:srgbClr val="6B52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280" y="76"/>
      </p:cViewPr>
      <p:guideLst>
        <p:guide orient="horz" pos="3716"/>
        <p:guide pos="28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E0FE9D-2FBF-4309-8646-2A47ABC23451}" type="datetimeFigureOut">
              <a:rPr lang="zh-CN" altLang="en-US" smtClean="0"/>
              <a:t>2024/2/26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981B7-8065-4EAE-852A-BEFBBBF0126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B981B7-8065-4EAE-852A-BEFBBBF01266}" type="slidenum">
              <a:rPr lang="zh-CN" altLang="en-US" smtClean="0"/>
              <a:t>4</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39CE1F9-C066-4DDB-93F8-F6623AD08C0A}" type="datetimeFigureOut">
              <a:rPr lang="zh-CN" altLang="en-US" smtClean="0"/>
              <a:t>2024/2/26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76692B-D01E-4B02-9B53-9F0421A59CE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9CE1F9-C066-4DDB-93F8-F6623AD08C0A}" type="datetimeFigureOut">
              <a:rPr lang="zh-CN" altLang="en-US" smtClean="0"/>
              <a:t>2024/2/26</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76692B-D01E-4B02-9B53-9F0421A59CE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47.bin"/><Relationship Id="rId1" Type="http://schemas.openxmlformats.org/officeDocument/2006/relationships/slideLayout" Target="../slideLayouts/slideLayout7.xml"/><Relationship Id="rId6" Type="http://schemas.openxmlformats.org/officeDocument/2006/relationships/oleObject" Target="../embeddings/oleObject49.bin"/><Relationship Id="rId5" Type="http://schemas.openxmlformats.org/officeDocument/2006/relationships/image" Target="../media/image48.wmf"/><Relationship Id="rId4" Type="http://schemas.openxmlformats.org/officeDocument/2006/relationships/oleObject" Target="../embeddings/oleObject48.bin"/><Relationship Id="rId9" Type="http://schemas.openxmlformats.org/officeDocument/2006/relationships/image" Target="../media/image50.wmf"/></Relationships>
</file>

<file path=ppt/slides/_rels/slide11.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51.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52.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oleObject" Target="../embeddings/oleObject59.bin"/><Relationship Id="rId18" Type="http://schemas.openxmlformats.org/officeDocument/2006/relationships/image" Target="../media/image60.wmf"/><Relationship Id="rId3" Type="http://schemas.openxmlformats.org/officeDocument/2006/relationships/image" Target="../media/image53.wmf"/><Relationship Id="rId7" Type="http://schemas.openxmlformats.org/officeDocument/2006/relationships/image" Target="../media/image55.wmf"/><Relationship Id="rId12" Type="http://schemas.openxmlformats.org/officeDocument/2006/relationships/image" Target="../media/image57.wmf"/><Relationship Id="rId17" Type="http://schemas.openxmlformats.org/officeDocument/2006/relationships/oleObject" Target="../embeddings/oleObject61.bin"/><Relationship Id="rId2" Type="http://schemas.openxmlformats.org/officeDocument/2006/relationships/oleObject" Target="../embeddings/oleObject53.bin"/><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oleObject" Target="../embeddings/oleObject58.bin"/><Relationship Id="rId5" Type="http://schemas.openxmlformats.org/officeDocument/2006/relationships/image" Target="../media/image54.wmf"/><Relationship Id="rId15" Type="http://schemas.openxmlformats.org/officeDocument/2006/relationships/oleObject" Target="../embeddings/oleObject60.bin"/><Relationship Id="rId10" Type="http://schemas.openxmlformats.org/officeDocument/2006/relationships/image" Target="../media/image56.wmf"/><Relationship Id="rId19" Type="http://schemas.openxmlformats.org/officeDocument/2006/relationships/oleObject" Target="../embeddings/oleObject62.bin"/><Relationship Id="rId4" Type="http://schemas.openxmlformats.org/officeDocument/2006/relationships/oleObject" Target="../embeddings/oleObject54.bin"/><Relationship Id="rId9" Type="http://schemas.openxmlformats.org/officeDocument/2006/relationships/oleObject" Target="../embeddings/oleObject57.bin"/><Relationship Id="rId14" Type="http://schemas.openxmlformats.org/officeDocument/2006/relationships/image" Target="../media/image58.wmf"/></Relationships>
</file>

<file path=ppt/slides/_rels/slide14.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6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5.wmf"/><Relationship Id="rId12" Type="http://schemas.openxmlformats.org/officeDocument/2006/relationships/oleObject" Target="../embeddings/oleObject69.bin"/><Relationship Id="rId2"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image" Target="../media/image67.wmf"/><Relationship Id="rId5" Type="http://schemas.openxmlformats.org/officeDocument/2006/relationships/image" Target="../media/image64.wmf"/><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66.wmf"/></Relationships>
</file>

<file path=ppt/slides/_rels/slide16.xml.rels><?xml version="1.0" encoding="UTF-8" standalone="yes"?>
<Relationships xmlns="http://schemas.openxmlformats.org/package/2006/relationships"><Relationship Id="rId3" Type="http://schemas.openxmlformats.org/officeDocument/2006/relationships/image" Target="../media/image69.wmf"/><Relationship Id="rId7" Type="http://schemas.openxmlformats.org/officeDocument/2006/relationships/image" Target="../media/image71.wmf"/><Relationship Id="rId2"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72.bin"/><Relationship Id="rId5" Type="http://schemas.openxmlformats.org/officeDocument/2006/relationships/image" Target="../media/image70.wmf"/><Relationship Id="rId4"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6.bin"/><Relationship Id="rId13" Type="http://schemas.openxmlformats.org/officeDocument/2006/relationships/image" Target="../media/image77.wmf"/><Relationship Id="rId18" Type="http://schemas.openxmlformats.org/officeDocument/2006/relationships/oleObject" Target="../embeddings/oleObject81.bin"/><Relationship Id="rId3" Type="http://schemas.openxmlformats.org/officeDocument/2006/relationships/image" Target="../media/image72.wmf"/><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78.bin"/><Relationship Id="rId17" Type="http://schemas.openxmlformats.org/officeDocument/2006/relationships/image" Target="../media/image79.wmf"/><Relationship Id="rId2" Type="http://schemas.openxmlformats.org/officeDocument/2006/relationships/oleObject" Target="../embeddings/oleObject73.bin"/><Relationship Id="rId16" Type="http://schemas.openxmlformats.org/officeDocument/2006/relationships/oleObject" Target="../embeddings/oleObject80.bin"/><Relationship Id="rId20" Type="http://schemas.openxmlformats.org/officeDocument/2006/relationships/oleObject" Target="../embeddings/oleObject82.bin"/><Relationship Id="rId1" Type="http://schemas.openxmlformats.org/officeDocument/2006/relationships/slideLayout" Target="../slideLayouts/slideLayout7.xml"/><Relationship Id="rId6" Type="http://schemas.openxmlformats.org/officeDocument/2006/relationships/oleObject" Target="../embeddings/oleObject75.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2.wmf"/><Relationship Id="rId10" Type="http://schemas.openxmlformats.org/officeDocument/2006/relationships/oleObject" Target="../embeddings/oleObject77.bin"/><Relationship Id="rId19" Type="http://schemas.openxmlformats.org/officeDocument/2006/relationships/image" Target="../media/image80.wmf"/><Relationship Id="rId4" Type="http://schemas.openxmlformats.org/officeDocument/2006/relationships/oleObject" Target="../embeddings/oleObject74.bin"/><Relationship Id="rId9" Type="http://schemas.openxmlformats.org/officeDocument/2006/relationships/image" Target="../media/image75.wmf"/><Relationship Id="rId14" Type="http://schemas.openxmlformats.org/officeDocument/2006/relationships/oleObject" Target="../embeddings/oleObject79.bin"/><Relationship Id="rId22" Type="http://schemas.openxmlformats.org/officeDocument/2006/relationships/oleObject" Target="../embeddings/oleObject83.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image" Target="../media/image88.wmf"/><Relationship Id="rId3" Type="http://schemas.openxmlformats.org/officeDocument/2006/relationships/image" Target="../media/image83.wmf"/><Relationship Id="rId7" Type="http://schemas.openxmlformats.org/officeDocument/2006/relationships/image" Target="../media/image85.wmf"/><Relationship Id="rId12" Type="http://schemas.openxmlformats.org/officeDocument/2006/relationships/oleObject" Target="../embeddings/oleObject89.bin"/><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11" Type="http://schemas.openxmlformats.org/officeDocument/2006/relationships/image" Target="../media/image87.wmf"/><Relationship Id="rId5" Type="http://schemas.openxmlformats.org/officeDocument/2006/relationships/image" Target="../media/image84.wmf"/><Relationship Id="rId15" Type="http://schemas.openxmlformats.org/officeDocument/2006/relationships/image" Target="../media/image89.wmf"/><Relationship Id="rId10" Type="http://schemas.openxmlformats.org/officeDocument/2006/relationships/oleObject" Target="../embeddings/oleObject88.bin"/><Relationship Id="rId4" Type="http://schemas.openxmlformats.org/officeDocument/2006/relationships/oleObject" Target="../embeddings/oleObject85.bin"/><Relationship Id="rId9" Type="http://schemas.openxmlformats.org/officeDocument/2006/relationships/image" Target="../media/image86.wmf"/><Relationship Id="rId14" Type="http://schemas.openxmlformats.org/officeDocument/2006/relationships/oleObject" Target="../embeddings/oleObject9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65.wmf"/><Relationship Id="rId3" Type="http://schemas.openxmlformats.org/officeDocument/2006/relationships/image" Target="../media/image90.wmf"/><Relationship Id="rId7" Type="http://schemas.openxmlformats.org/officeDocument/2006/relationships/image" Target="../media/image92.w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1.xml"/><Relationship Id="rId6" Type="http://schemas.openxmlformats.org/officeDocument/2006/relationships/oleObject" Target="../embeddings/oleObject93.bin"/><Relationship Id="rId11" Type="http://schemas.openxmlformats.org/officeDocument/2006/relationships/image" Target="../media/image63.wmf"/><Relationship Id="rId5" Type="http://schemas.openxmlformats.org/officeDocument/2006/relationships/image" Target="../media/image91.wmf"/><Relationship Id="rId15" Type="http://schemas.openxmlformats.org/officeDocument/2006/relationships/image" Target="../media/image93.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49.wmf"/><Relationship Id="rId14" Type="http://schemas.openxmlformats.org/officeDocument/2006/relationships/oleObject" Target="../embeddings/oleObject9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6.wmf"/><Relationship Id="rId3" Type="http://schemas.openxmlformats.org/officeDocument/2006/relationships/image" Target="../media/image1.wmf"/><Relationship Id="rId7" Type="http://schemas.openxmlformats.org/officeDocument/2006/relationships/image" Target="../media/image3.wmf"/><Relationship Id="rId12" Type="http://schemas.openxmlformats.org/officeDocument/2006/relationships/oleObject" Target="../embeddings/oleObject6.bin"/><Relationship Id="rId17" Type="http://schemas.openxmlformats.org/officeDocument/2006/relationships/image" Target="../media/image8.wmf"/><Relationship Id="rId2" Type="http://schemas.openxmlformats.org/officeDocument/2006/relationships/oleObject" Target="../embeddings/oleObject1.bin"/><Relationship Id="rId16"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wmf"/><Relationship Id="rId14" Type="http://schemas.openxmlformats.org/officeDocument/2006/relationships/oleObject" Target="../embeddings/oleObject7.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99.wmf"/><Relationship Id="rId3" Type="http://schemas.openxmlformats.org/officeDocument/2006/relationships/image" Target="../media/image94.wmf"/><Relationship Id="rId7" Type="http://schemas.openxmlformats.org/officeDocument/2006/relationships/image" Target="../media/image96.wmf"/><Relationship Id="rId12" Type="http://schemas.openxmlformats.org/officeDocument/2006/relationships/oleObject" Target="../embeddings/oleObject103.bin"/><Relationship Id="rId17" Type="http://schemas.openxmlformats.org/officeDocument/2006/relationships/image" Target="../media/image101.wmf"/><Relationship Id="rId2" Type="http://schemas.openxmlformats.org/officeDocument/2006/relationships/oleObject" Target="../embeddings/oleObject98.bin"/><Relationship Id="rId16"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0.bin"/><Relationship Id="rId11" Type="http://schemas.openxmlformats.org/officeDocument/2006/relationships/image" Target="../media/image98.wmf"/><Relationship Id="rId5" Type="http://schemas.openxmlformats.org/officeDocument/2006/relationships/image" Target="../media/image95.wmf"/><Relationship Id="rId15" Type="http://schemas.openxmlformats.org/officeDocument/2006/relationships/image" Target="../media/image100.wmf"/><Relationship Id="rId10" Type="http://schemas.openxmlformats.org/officeDocument/2006/relationships/oleObject" Target="../embeddings/oleObject102.bin"/><Relationship Id="rId4" Type="http://schemas.openxmlformats.org/officeDocument/2006/relationships/oleObject" Target="../embeddings/oleObject99.bin"/><Relationship Id="rId9" Type="http://schemas.openxmlformats.org/officeDocument/2006/relationships/image" Target="../media/image97.wmf"/><Relationship Id="rId14" Type="http://schemas.openxmlformats.org/officeDocument/2006/relationships/oleObject" Target="../embeddings/oleObject10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07.wmf"/><Relationship Id="rId18" Type="http://schemas.openxmlformats.org/officeDocument/2006/relationships/oleObject" Target="../embeddings/oleObject114.bin"/><Relationship Id="rId3" Type="http://schemas.openxmlformats.org/officeDocument/2006/relationships/image" Target="../media/image102.wmf"/><Relationship Id="rId21" Type="http://schemas.openxmlformats.org/officeDocument/2006/relationships/image" Target="../media/image111.wmf"/><Relationship Id="rId7" Type="http://schemas.openxmlformats.org/officeDocument/2006/relationships/image" Target="../media/image104.wmf"/><Relationship Id="rId12" Type="http://schemas.openxmlformats.org/officeDocument/2006/relationships/oleObject" Target="../embeddings/oleObject111.bin"/><Relationship Id="rId17" Type="http://schemas.openxmlformats.org/officeDocument/2006/relationships/image" Target="../media/image109.wmf"/><Relationship Id="rId2" Type="http://schemas.openxmlformats.org/officeDocument/2006/relationships/oleObject" Target="../embeddings/oleObject106.bin"/><Relationship Id="rId16" Type="http://schemas.openxmlformats.org/officeDocument/2006/relationships/oleObject" Target="../embeddings/oleObject113.bin"/><Relationship Id="rId20" Type="http://schemas.openxmlformats.org/officeDocument/2006/relationships/oleObject" Target="../embeddings/oleObject115.bin"/><Relationship Id="rId1" Type="http://schemas.openxmlformats.org/officeDocument/2006/relationships/slideLayout" Target="../slideLayouts/slideLayout7.xml"/><Relationship Id="rId6" Type="http://schemas.openxmlformats.org/officeDocument/2006/relationships/oleObject" Target="../embeddings/oleObject108.bin"/><Relationship Id="rId11" Type="http://schemas.openxmlformats.org/officeDocument/2006/relationships/image" Target="../media/image106.wmf"/><Relationship Id="rId5" Type="http://schemas.openxmlformats.org/officeDocument/2006/relationships/image" Target="../media/image103.wmf"/><Relationship Id="rId15" Type="http://schemas.openxmlformats.org/officeDocument/2006/relationships/image" Target="../media/image108.wmf"/><Relationship Id="rId23" Type="http://schemas.openxmlformats.org/officeDocument/2006/relationships/image" Target="../media/image112.wmf"/><Relationship Id="rId10" Type="http://schemas.openxmlformats.org/officeDocument/2006/relationships/oleObject" Target="../embeddings/oleObject110.bin"/><Relationship Id="rId19" Type="http://schemas.openxmlformats.org/officeDocument/2006/relationships/image" Target="../media/image110.wmf"/><Relationship Id="rId4" Type="http://schemas.openxmlformats.org/officeDocument/2006/relationships/oleObject" Target="../embeddings/oleObject107.bin"/><Relationship Id="rId9" Type="http://schemas.openxmlformats.org/officeDocument/2006/relationships/image" Target="../media/image105.wmf"/><Relationship Id="rId14" Type="http://schemas.openxmlformats.org/officeDocument/2006/relationships/oleObject" Target="../embeddings/oleObject112.bin"/><Relationship Id="rId22" Type="http://schemas.openxmlformats.org/officeDocument/2006/relationships/oleObject" Target="../embeddings/oleObject116.bin"/></Relationships>
</file>

<file path=ppt/slides/_rels/slide22.xml.rels><?xml version="1.0" encoding="UTF-8" standalone="yes"?>
<Relationships xmlns="http://schemas.openxmlformats.org/package/2006/relationships"><Relationship Id="rId8" Type="http://schemas.openxmlformats.org/officeDocument/2006/relationships/image" Target="../media/image116.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image" Target="../media/image113.jpeg"/><Relationship Id="rId1" Type="http://schemas.openxmlformats.org/officeDocument/2006/relationships/slideLayout" Target="../slideLayouts/slideLayout7.xml"/><Relationship Id="rId6" Type="http://schemas.openxmlformats.org/officeDocument/2006/relationships/image" Target="../media/image115.wmf"/><Relationship Id="rId5" Type="http://schemas.openxmlformats.org/officeDocument/2006/relationships/oleObject" Target="../embeddings/oleObject118.bin"/><Relationship Id="rId10" Type="http://schemas.openxmlformats.org/officeDocument/2006/relationships/image" Target="../media/image117.wmf"/><Relationship Id="rId4" Type="http://schemas.openxmlformats.org/officeDocument/2006/relationships/image" Target="../media/image114.wmf"/><Relationship Id="rId9" Type="http://schemas.openxmlformats.org/officeDocument/2006/relationships/oleObject" Target="../embeddings/oleObject120.bin"/></Relationships>
</file>

<file path=ppt/slides/_rels/slide23.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20.wmf"/><Relationship Id="rId5" Type="http://schemas.openxmlformats.org/officeDocument/2006/relationships/oleObject" Target="../embeddings/oleObject122.bin"/><Relationship Id="rId4" Type="http://schemas.openxmlformats.org/officeDocument/2006/relationships/image" Target="../media/image119.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14.bin"/><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2.wmf"/><Relationship Id="rId14" Type="http://schemas.openxmlformats.org/officeDocument/2006/relationships/oleObject" Target="../embeddings/oleObject15.bin"/></Relationships>
</file>

<file path=ppt/slides/_rels/slide4.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1.bin"/><Relationship Id="rId18" Type="http://schemas.openxmlformats.org/officeDocument/2006/relationships/image" Target="../media/image23.wmf"/><Relationship Id="rId3" Type="http://schemas.openxmlformats.org/officeDocument/2006/relationships/oleObject" Target="../embeddings/oleObject16.bin"/><Relationship Id="rId21" Type="http://schemas.openxmlformats.org/officeDocument/2006/relationships/oleObject" Target="../embeddings/oleObject25.bin"/><Relationship Id="rId7" Type="http://schemas.openxmlformats.org/officeDocument/2006/relationships/oleObject" Target="../embeddings/oleObject18.bin"/><Relationship Id="rId12" Type="http://schemas.openxmlformats.org/officeDocument/2006/relationships/image" Target="../media/image20.wmf"/><Relationship Id="rId17" Type="http://schemas.openxmlformats.org/officeDocument/2006/relationships/oleObject" Target="../embeddings/oleObject23.bin"/><Relationship Id="rId2" Type="http://schemas.openxmlformats.org/officeDocument/2006/relationships/notesSlide" Target="../notesSlides/notesSlide1.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slideLayout" Target="../slideLayouts/slideLayout7.xml"/><Relationship Id="rId6" Type="http://schemas.openxmlformats.org/officeDocument/2006/relationships/image" Target="../media/image17.wmf"/><Relationship Id="rId11" Type="http://schemas.openxmlformats.org/officeDocument/2006/relationships/oleObject" Target="../embeddings/oleObject20.bin"/><Relationship Id="rId24" Type="http://schemas.openxmlformats.org/officeDocument/2006/relationships/image" Target="../media/image26.wmf"/><Relationship Id="rId5" Type="http://schemas.openxmlformats.org/officeDocument/2006/relationships/oleObject" Target="../embeddings/oleObject17.bin"/><Relationship Id="rId15" Type="http://schemas.openxmlformats.org/officeDocument/2006/relationships/oleObject" Target="../embeddings/oleObject22.bin"/><Relationship Id="rId23" Type="http://schemas.openxmlformats.org/officeDocument/2006/relationships/oleObject" Target="../embeddings/oleObject26.bin"/><Relationship Id="rId10" Type="http://schemas.openxmlformats.org/officeDocument/2006/relationships/image" Target="../media/image19.wmf"/><Relationship Id="rId19" Type="http://schemas.openxmlformats.org/officeDocument/2006/relationships/oleObject" Target="../embeddings/oleObject24.bin"/><Relationship Id="rId4" Type="http://schemas.openxmlformats.org/officeDocument/2006/relationships/image" Target="../media/image16.wmf"/><Relationship Id="rId9" Type="http://schemas.openxmlformats.org/officeDocument/2006/relationships/oleObject" Target="../embeddings/oleObject19.bin"/><Relationship Id="rId14" Type="http://schemas.openxmlformats.org/officeDocument/2006/relationships/image" Target="../media/image21.wmf"/><Relationship Id="rId22" Type="http://schemas.openxmlformats.org/officeDocument/2006/relationships/image" Target="../media/image25.w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2.wmf"/><Relationship Id="rId18" Type="http://schemas.openxmlformats.org/officeDocument/2006/relationships/oleObject" Target="../embeddings/oleObject35.bin"/><Relationship Id="rId3" Type="http://schemas.openxmlformats.org/officeDocument/2006/relationships/image" Target="../media/image27.wmf"/><Relationship Id="rId21" Type="http://schemas.openxmlformats.org/officeDocument/2006/relationships/image" Target="../media/image36.wmf"/><Relationship Id="rId7" Type="http://schemas.openxmlformats.org/officeDocument/2006/relationships/image" Target="../media/image29.wmf"/><Relationship Id="rId12" Type="http://schemas.openxmlformats.org/officeDocument/2006/relationships/oleObject" Target="../embeddings/oleObject32.bin"/><Relationship Id="rId17" Type="http://schemas.openxmlformats.org/officeDocument/2006/relationships/image" Target="../media/image34.wmf"/><Relationship Id="rId25" Type="http://schemas.openxmlformats.org/officeDocument/2006/relationships/image" Target="../media/image38.wmf"/><Relationship Id="rId2" Type="http://schemas.openxmlformats.org/officeDocument/2006/relationships/oleObject" Target="../embeddings/oleObject27.bin"/><Relationship Id="rId16" Type="http://schemas.openxmlformats.org/officeDocument/2006/relationships/oleObject" Target="../embeddings/oleObject34.bin"/><Relationship Id="rId20" Type="http://schemas.openxmlformats.org/officeDocument/2006/relationships/oleObject" Target="../embeddings/oleObject36.bin"/><Relationship Id="rId1" Type="http://schemas.openxmlformats.org/officeDocument/2006/relationships/slideLayout" Target="../slideLayouts/slideLayout7.xml"/><Relationship Id="rId6" Type="http://schemas.openxmlformats.org/officeDocument/2006/relationships/oleObject" Target="../embeddings/oleObject29.bin"/><Relationship Id="rId11" Type="http://schemas.openxmlformats.org/officeDocument/2006/relationships/image" Target="../media/image31.wmf"/><Relationship Id="rId24" Type="http://schemas.openxmlformats.org/officeDocument/2006/relationships/oleObject" Target="../embeddings/oleObject38.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10" Type="http://schemas.openxmlformats.org/officeDocument/2006/relationships/oleObject" Target="../embeddings/oleObject31.bin"/><Relationship Id="rId19" Type="http://schemas.openxmlformats.org/officeDocument/2006/relationships/image" Target="../media/image35.wmf"/><Relationship Id="rId4" Type="http://schemas.openxmlformats.org/officeDocument/2006/relationships/oleObject" Target="../embeddings/oleObject28.bin"/><Relationship Id="rId9" Type="http://schemas.openxmlformats.org/officeDocument/2006/relationships/image" Target="../media/image30.wmf"/><Relationship Id="rId14" Type="http://schemas.openxmlformats.org/officeDocument/2006/relationships/oleObject" Target="../embeddings/oleObject33.bin"/><Relationship Id="rId22"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9.bin"/><Relationship Id="rId1" Type="http://schemas.openxmlformats.org/officeDocument/2006/relationships/slideLayout" Target="../slideLayouts/slideLayout7.xml"/><Relationship Id="rId6" Type="http://schemas.openxmlformats.org/officeDocument/2006/relationships/oleObject" Target="../embeddings/oleObject41.bin"/><Relationship Id="rId11" Type="http://schemas.openxmlformats.org/officeDocument/2006/relationships/image" Target="../media/image43.wmf"/><Relationship Id="rId5" Type="http://schemas.openxmlformats.org/officeDocument/2006/relationships/image" Target="../media/image40.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4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5" Type="http://schemas.openxmlformats.org/officeDocument/2006/relationships/image" Target="../media/image45.wmf"/><Relationship Id="rId4" Type="http://schemas.openxmlformats.org/officeDocument/2006/relationships/oleObject" Target="../embeddings/oleObject45.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1592086" y="836712"/>
            <a:ext cx="6629400" cy="64135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b="1" dirty="0">
                <a:latin typeface="宋体" panose="02010600030101010101" pitchFamily="2" charset="-122"/>
              </a:rPr>
              <a:t>§1-</a:t>
            </a:r>
            <a:r>
              <a:rPr lang="en-US" altLang="zh-CN" sz="3600" b="1" dirty="0">
                <a:latin typeface="宋体" panose="02010600030101010101" pitchFamily="2" charset="-122"/>
              </a:rPr>
              <a:t>2</a:t>
            </a:r>
            <a:r>
              <a:rPr lang="zh-CN" altLang="zh-CN" sz="3600" b="1" dirty="0">
                <a:latin typeface="宋体" panose="02010600030101010101" pitchFamily="2" charset="-122"/>
              </a:rPr>
              <a:t>  圆周运动及其描述</a:t>
            </a:r>
          </a:p>
        </p:txBody>
      </p:sp>
      <p:sp>
        <p:nvSpPr>
          <p:cNvPr id="5" name="矩形 4"/>
          <p:cNvSpPr/>
          <p:nvPr/>
        </p:nvSpPr>
        <p:spPr>
          <a:xfrm>
            <a:off x="647056" y="2420888"/>
            <a:ext cx="8029400" cy="2554545"/>
          </a:xfrm>
          <a:prstGeom prst="rect">
            <a:avLst/>
          </a:prstGeom>
        </p:spPr>
        <p:txBody>
          <a:bodyPr wrap="square">
            <a:spAutoFit/>
          </a:bodyPr>
          <a:lstStyle/>
          <a:p>
            <a:r>
              <a:rPr lang="zh-CN" altLang="en-US" sz="3200" b="1" dirty="0"/>
              <a:t>    在一般圆周运动中，质点速度的大小和方</a:t>
            </a:r>
            <a:endParaRPr lang="en-US" altLang="zh-CN" sz="3200" b="1" dirty="0"/>
          </a:p>
          <a:p>
            <a:endParaRPr lang="en-US" altLang="zh-CN" sz="3200" b="1" dirty="0"/>
          </a:p>
          <a:p>
            <a:r>
              <a:rPr lang="zh-CN" altLang="en-US" sz="3200" b="1" dirty="0"/>
              <a:t>向都在改变，即存在加速度。采用</a:t>
            </a:r>
            <a:r>
              <a:rPr lang="zh-CN" altLang="en-US" sz="3200" b="1" dirty="0">
                <a:solidFill>
                  <a:srgbClr val="FF0000"/>
                </a:solidFill>
              </a:rPr>
              <a:t>自然坐标</a:t>
            </a:r>
            <a:endParaRPr lang="en-US" altLang="zh-CN" sz="3200" b="1" dirty="0">
              <a:solidFill>
                <a:srgbClr val="FF0000"/>
              </a:solidFill>
            </a:endParaRPr>
          </a:p>
          <a:p>
            <a:endParaRPr lang="en-US" altLang="zh-CN" sz="3200" b="1" dirty="0">
              <a:solidFill>
                <a:srgbClr val="FF0000"/>
              </a:solidFill>
            </a:endParaRPr>
          </a:p>
          <a:p>
            <a:r>
              <a:rPr lang="zh-CN" altLang="en-US" sz="3200" b="1" dirty="0">
                <a:solidFill>
                  <a:srgbClr val="FF0000"/>
                </a:solidFill>
              </a:rPr>
              <a:t>系</a:t>
            </a:r>
            <a:r>
              <a:rPr lang="zh-CN" altLang="en-US" sz="3200" b="1" dirty="0"/>
              <a:t>，可以更好地理解加速度的物理意义。</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96913" y="3516313"/>
            <a:ext cx="1612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dirty="0">
                <a:solidFill>
                  <a:srgbClr val="FF0000"/>
                </a:solidFill>
                <a:latin typeface="楷体_GB2312" pitchFamily="49" charset="-122"/>
                <a:ea typeface="楷体_GB2312" pitchFamily="49" charset="-122"/>
              </a:rPr>
              <a:t>角速度为</a:t>
            </a:r>
          </a:p>
        </p:txBody>
      </p:sp>
      <p:graphicFrame>
        <p:nvGraphicFramePr>
          <p:cNvPr id="3" name="Object 3"/>
          <p:cNvGraphicFramePr>
            <a:graphicFrameLocks noChangeAspect="1"/>
          </p:cNvGraphicFramePr>
          <p:nvPr/>
        </p:nvGraphicFramePr>
        <p:xfrm>
          <a:off x="3049588" y="3213100"/>
          <a:ext cx="1608137" cy="1047750"/>
        </p:xfrm>
        <a:graphic>
          <a:graphicData uri="http://schemas.openxmlformats.org/presentationml/2006/ole">
            <mc:AlternateContent xmlns:mc="http://schemas.openxmlformats.org/markup-compatibility/2006">
              <mc:Choice xmlns:v="urn:schemas-microsoft-com:vml" Requires="v">
                <p:oleObj name="Equation" r:id="rId2" imgW="21031200" imgH="13716000" progId="Equation.DSMT4">
                  <p:embed/>
                </p:oleObj>
              </mc:Choice>
              <mc:Fallback>
                <p:oleObj name="Equation" r:id="rId2" imgW="21031200" imgH="13716000" progId="Equation.DSMT4">
                  <p:embed/>
                  <p:pic>
                    <p:nvPicPr>
                      <p:cNvPr id="0" name="图片 10337"/>
                      <p:cNvPicPr>
                        <a:picLocks noChangeAspect="1" noChangeArrowheads="1"/>
                      </p:cNvPicPr>
                      <p:nvPr/>
                    </p:nvPicPr>
                    <p:blipFill>
                      <a:blip r:embed="rId3"/>
                      <a:srcRect/>
                      <a:stretch>
                        <a:fillRect/>
                      </a:stretch>
                    </p:blipFill>
                    <p:spPr bwMode="auto">
                      <a:xfrm>
                        <a:off x="3049588" y="3213100"/>
                        <a:ext cx="1608137" cy="104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4"/>
          <p:cNvGraphicFramePr>
            <a:graphicFrameLocks noChangeAspect="1"/>
          </p:cNvGraphicFramePr>
          <p:nvPr/>
        </p:nvGraphicFramePr>
        <p:xfrm>
          <a:off x="4627563" y="3141663"/>
          <a:ext cx="1117600" cy="1152525"/>
        </p:xfrm>
        <a:graphic>
          <a:graphicData uri="http://schemas.openxmlformats.org/presentationml/2006/ole">
            <mc:AlternateContent xmlns:mc="http://schemas.openxmlformats.org/markup-compatibility/2006">
              <mc:Choice xmlns:v="urn:schemas-microsoft-com:vml" Requires="v">
                <p:oleObj name="Equation" r:id="rId4" imgW="9144000" imgH="9448800" progId="Equation.DSMT4">
                  <p:embed/>
                </p:oleObj>
              </mc:Choice>
              <mc:Fallback>
                <p:oleObj name="Equation" r:id="rId4" imgW="9144000" imgH="9448800" progId="Equation.DSMT4">
                  <p:embed/>
                  <p:pic>
                    <p:nvPicPr>
                      <p:cNvPr id="0" name="图片 10338"/>
                      <p:cNvPicPr>
                        <a:picLocks noChangeAspect="1" noChangeArrowheads="1"/>
                      </p:cNvPicPr>
                      <p:nvPr/>
                    </p:nvPicPr>
                    <p:blipFill>
                      <a:blip r:embed="rId5"/>
                      <a:srcRect/>
                      <a:stretch>
                        <a:fillRect/>
                      </a:stretch>
                    </p:blipFill>
                    <p:spPr bwMode="auto">
                      <a:xfrm>
                        <a:off x="4627563" y="3141663"/>
                        <a:ext cx="1117600" cy="1152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5"/>
          <p:cNvSpPr>
            <a:spLocks noChangeArrowheads="1"/>
          </p:cNvSpPr>
          <p:nvPr/>
        </p:nvSpPr>
        <p:spPr bwMode="auto">
          <a:xfrm>
            <a:off x="700088" y="4506913"/>
            <a:ext cx="19700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dirty="0">
                <a:solidFill>
                  <a:srgbClr val="FF0000"/>
                </a:solidFill>
                <a:latin typeface="楷体_GB2312" pitchFamily="49" charset="-122"/>
                <a:ea typeface="楷体_GB2312" pitchFamily="49" charset="-122"/>
                <a:sym typeface="Symbol" panose="05050102010706020507" pitchFamily="18" charset="2"/>
              </a:rPr>
              <a:t>角加速度</a:t>
            </a:r>
            <a:r>
              <a:rPr lang="zh-CN" altLang="zh-CN" sz="2800" b="1" dirty="0">
                <a:solidFill>
                  <a:srgbClr val="FF0000"/>
                </a:solidFill>
                <a:latin typeface="楷体_GB2312" pitchFamily="49" charset="-122"/>
                <a:ea typeface="楷体_GB2312" pitchFamily="49" charset="-122"/>
              </a:rPr>
              <a:t>为</a:t>
            </a:r>
          </a:p>
        </p:txBody>
      </p:sp>
      <p:graphicFrame>
        <p:nvGraphicFramePr>
          <p:cNvPr id="6" name="Object 6"/>
          <p:cNvGraphicFramePr>
            <a:graphicFrameLocks noChangeAspect="1"/>
          </p:cNvGraphicFramePr>
          <p:nvPr/>
        </p:nvGraphicFramePr>
        <p:xfrm>
          <a:off x="2814638" y="4365625"/>
          <a:ext cx="2293937" cy="965200"/>
        </p:xfrm>
        <a:graphic>
          <a:graphicData uri="http://schemas.openxmlformats.org/presentationml/2006/ole">
            <mc:AlternateContent xmlns:mc="http://schemas.openxmlformats.org/markup-compatibility/2006">
              <mc:Choice xmlns:v="urn:schemas-microsoft-com:vml" Requires="v">
                <p:oleObj name="Equation" r:id="rId6" imgW="22555200" imgH="10058400" progId="Equation.DSMT4">
                  <p:embed/>
                </p:oleObj>
              </mc:Choice>
              <mc:Fallback>
                <p:oleObj name="Equation" r:id="rId6" imgW="22555200" imgH="10058400" progId="Equation.DSMT4">
                  <p:embed/>
                  <p:pic>
                    <p:nvPicPr>
                      <p:cNvPr id="0" name="图片 10339"/>
                      <p:cNvPicPr>
                        <a:picLocks noChangeAspect="1" noChangeArrowheads="1"/>
                      </p:cNvPicPr>
                      <p:nvPr/>
                    </p:nvPicPr>
                    <p:blipFill>
                      <a:blip r:embed="rId7"/>
                      <a:srcRect/>
                      <a:stretch>
                        <a:fillRect/>
                      </a:stretch>
                    </p:blipFill>
                    <p:spPr bwMode="auto">
                      <a:xfrm>
                        <a:off x="2814638" y="4365625"/>
                        <a:ext cx="2293937"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7"/>
          <p:cNvSpPr>
            <a:spLocks noChangeArrowheads="1"/>
          </p:cNvSpPr>
          <p:nvPr/>
        </p:nvSpPr>
        <p:spPr bwMode="auto">
          <a:xfrm>
            <a:off x="2124075" y="5373688"/>
            <a:ext cx="6767513"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800" b="1" dirty="0">
                <a:latin typeface="楷体_GB2312" pitchFamily="49" charset="-122"/>
                <a:ea typeface="楷体_GB2312" pitchFamily="49" charset="-122"/>
                <a:sym typeface="Symbol" panose="05050102010706020507" pitchFamily="18" charset="2"/>
              </a:rPr>
              <a:t>角速度</a:t>
            </a:r>
            <a:r>
              <a:rPr lang="zh-CN" altLang="en-US" sz="2800" b="1" dirty="0">
                <a:solidFill>
                  <a:srgbClr val="FF0000"/>
                </a:solidFill>
                <a:latin typeface="楷体_GB2312" pitchFamily="49" charset="-122"/>
                <a:ea typeface="楷体_GB2312" pitchFamily="49" charset="-122"/>
                <a:sym typeface="Symbol" panose="05050102010706020507" pitchFamily="18" charset="2"/>
              </a:rPr>
              <a:t>单位</a:t>
            </a:r>
            <a:r>
              <a:rPr lang="zh-CN" altLang="en-US" sz="2800" b="1" dirty="0">
                <a:latin typeface="楷体_GB2312" pitchFamily="49" charset="-122"/>
                <a:ea typeface="楷体_GB2312" pitchFamily="49" charset="-122"/>
                <a:sym typeface="Symbol" panose="05050102010706020507" pitchFamily="18" charset="2"/>
              </a:rPr>
              <a:t>：    弧度/秒(rads</a:t>
            </a:r>
            <a:r>
              <a:rPr lang="zh-CN" altLang="en-US" sz="2800" b="1" baseline="30000" dirty="0">
                <a:latin typeface="楷体_GB2312" pitchFamily="49" charset="-122"/>
                <a:ea typeface="楷体_GB2312" pitchFamily="49" charset="-122"/>
                <a:sym typeface="Symbol" panose="05050102010706020507" pitchFamily="18" charset="2"/>
              </a:rPr>
              <a:t>-1</a:t>
            </a:r>
            <a:r>
              <a:rPr lang="zh-CN" altLang="en-US" sz="2800" b="1" dirty="0">
                <a:latin typeface="楷体_GB2312" pitchFamily="49" charset="-122"/>
                <a:ea typeface="楷体_GB2312" pitchFamily="49" charset="-122"/>
                <a:sym typeface="Symbol" panose="05050102010706020507" pitchFamily="18" charset="2"/>
              </a:rPr>
              <a:t>)</a:t>
            </a:r>
          </a:p>
          <a:p>
            <a:pPr algn="just">
              <a:lnSpc>
                <a:spcPct val="130000"/>
              </a:lnSpc>
            </a:pPr>
            <a:r>
              <a:rPr lang="zh-CN" altLang="en-US" sz="2800" b="1" dirty="0">
                <a:latin typeface="楷体_GB2312" pitchFamily="49" charset="-122"/>
                <a:ea typeface="楷体_GB2312" pitchFamily="49" charset="-122"/>
                <a:sym typeface="Symbol" panose="05050102010706020507" pitchFamily="18" charset="2"/>
              </a:rPr>
              <a:t>角加速度</a:t>
            </a:r>
            <a:r>
              <a:rPr lang="zh-CN" altLang="en-US" sz="2800" b="1" dirty="0">
                <a:solidFill>
                  <a:srgbClr val="FF0000"/>
                </a:solidFill>
                <a:latin typeface="楷体_GB2312" pitchFamily="49" charset="-122"/>
                <a:ea typeface="楷体_GB2312" pitchFamily="49" charset="-122"/>
                <a:sym typeface="Symbol" panose="05050102010706020507" pitchFamily="18" charset="2"/>
              </a:rPr>
              <a:t>单位</a:t>
            </a:r>
            <a:r>
              <a:rPr lang="zh-CN" altLang="en-US" sz="2800" b="1" dirty="0">
                <a:latin typeface="楷体_GB2312" pitchFamily="49" charset="-122"/>
                <a:ea typeface="楷体_GB2312" pitchFamily="49" charset="-122"/>
                <a:sym typeface="Symbol" panose="05050102010706020507" pitchFamily="18" charset="2"/>
              </a:rPr>
              <a:t>： 弧度/平方秒(rad s</a:t>
            </a:r>
            <a:r>
              <a:rPr lang="zh-CN" altLang="en-US" sz="2800" b="1" baseline="30000" dirty="0">
                <a:latin typeface="楷体_GB2312" pitchFamily="49" charset="-122"/>
                <a:ea typeface="楷体_GB2312" pitchFamily="49" charset="-122"/>
                <a:sym typeface="Symbol" panose="05050102010706020507" pitchFamily="18" charset="2"/>
              </a:rPr>
              <a:t>-2</a:t>
            </a:r>
            <a:r>
              <a:rPr lang="zh-CN" altLang="en-US" sz="2800" b="1" dirty="0">
                <a:latin typeface="楷体_GB2312" pitchFamily="49" charset="-122"/>
                <a:ea typeface="楷体_GB2312" pitchFamily="49" charset="-122"/>
                <a:sym typeface="Symbol" panose="05050102010706020507" pitchFamily="18" charset="2"/>
              </a:rPr>
              <a:t>)</a:t>
            </a:r>
          </a:p>
        </p:txBody>
      </p:sp>
      <p:grpSp>
        <p:nvGrpSpPr>
          <p:cNvPr id="8" name="Group 8"/>
          <p:cNvGrpSpPr/>
          <p:nvPr/>
        </p:nvGrpSpPr>
        <p:grpSpPr bwMode="auto">
          <a:xfrm>
            <a:off x="511175" y="1311275"/>
            <a:ext cx="5356225" cy="1889125"/>
            <a:chOff x="0" y="0"/>
            <a:chExt cx="3374" cy="1190"/>
          </a:xfrm>
        </p:grpSpPr>
        <p:sp>
          <p:nvSpPr>
            <p:cNvPr id="9" name="Rectangle 9"/>
            <p:cNvSpPr>
              <a:spLocks noChangeArrowheads="1"/>
            </p:cNvSpPr>
            <p:nvPr/>
          </p:nvSpPr>
          <p:spPr bwMode="auto">
            <a:xfrm>
              <a:off x="18" y="0"/>
              <a:ext cx="244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a:ea typeface="楷体_GB2312" pitchFamily="49" charset="-122"/>
                </a:rPr>
                <a:t>角位置为</a:t>
              </a:r>
              <a:r>
                <a:rPr lang="zh-CN" altLang="zh-CN" sz="2800" b="1" i="1">
                  <a:solidFill>
                    <a:schemeClr val="tx2"/>
                  </a:solidFill>
                  <a:ea typeface="楷体_GB2312" pitchFamily="49" charset="-122"/>
                </a:rPr>
                <a:t> </a:t>
              </a:r>
              <a:r>
                <a:rPr lang="zh-CN" altLang="zh-CN" sz="2800" i="1">
                  <a:solidFill>
                    <a:schemeClr val="tx2"/>
                  </a:solidFill>
                  <a:latin typeface="楷体_GB2312" pitchFamily="49" charset="-122"/>
                  <a:ea typeface="楷体_GB2312" pitchFamily="49" charset="-122"/>
                  <a:sym typeface="Symbol" panose="05050102010706020507" pitchFamily="18" charset="2"/>
                </a:rPr>
                <a:t></a:t>
              </a:r>
            </a:p>
          </p:txBody>
        </p:sp>
        <p:sp>
          <p:nvSpPr>
            <p:cNvPr id="10" name="Rectangle 10"/>
            <p:cNvSpPr>
              <a:spLocks noChangeArrowheads="1"/>
            </p:cNvSpPr>
            <p:nvPr/>
          </p:nvSpPr>
          <p:spPr bwMode="auto">
            <a:xfrm>
              <a:off x="18" y="427"/>
              <a:ext cx="335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a:ea typeface="楷体_GB2312" pitchFamily="49" charset="-122"/>
                </a:rPr>
                <a:t>角位移为</a:t>
              </a:r>
              <a:r>
                <a:rPr lang="zh-CN" altLang="zh-CN" sz="2800" b="1">
                  <a:solidFill>
                    <a:schemeClr val="accent2"/>
                  </a:solidFill>
                  <a:ea typeface="楷体_GB2312" pitchFamily="49" charset="-122"/>
                  <a:sym typeface="Symbol" panose="05050102010706020507" pitchFamily="18" charset="2"/>
                </a:rPr>
                <a:t></a:t>
              </a:r>
              <a:r>
                <a:rPr lang="zh-CN" altLang="zh-CN" sz="2800" i="1">
                  <a:solidFill>
                    <a:schemeClr val="accent2"/>
                  </a:solidFill>
                  <a:ea typeface="楷体_GB2312" pitchFamily="49" charset="-122"/>
                </a:rPr>
                <a:t> </a:t>
              </a:r>
              <a:r>
                <a:rPr lang="zh-CN" altLang="zh-CN" sz="2800" i="1">
                  <a:solidFill>
                    <a:schemeClr val="accent2"/>
                  </a:solidFill>
                  <a:ea typeface="楷体_GB2312" pitchFamily="49" charset="-122"/>
                  <a:sym typeface="Symbol" panose="05050102010706020507" pitchFamily="18" charset="2"/>
                </a:rPr>
                <a:t> </a:t>
              </a:r>
              <a:r>
                <a:rPr lang="zh-CN" altLang="zh-CN" sz="2800" b="1">
                  <a:solidFill>
                    <a:schemeClr val="accent2"/>
                  </a:solidFill>
                  <a:ea typeface="楷体_GB2312" pitchFamily="49" charset="-122"/>
                  <a:sym typeface="Symbol" panose="05050102010706020507" pitchFamily="18" charset="2"/>
                </a:rPr>
                <a:t>  ( 规定逆时针为正)</a:t>
              </a:r>
            </a:p>
          </p:txBody>
        </p:sp>
        <p:sp>
          <p:nvSpPr>
            <p:cNvPr id="11" name="Rectangle 11"/>
            <p:cNvSpPr>
              <a:spLocks noChangeArrowheads="1"/>
            </p:cNvSpPr>
            <p:nvPr/>
          </p:nvSpPr>
          <p:spPr bwMode="auto">
            <a:xfrm>
              <a:off x="0" y="835"/>
              <a:ext cx="18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a:ea typeface="楷体_GB2312" pitchFamily="49" charset="-122"/>
                </a:rPr>
                <a:t>平均角速度为</a:t>
              </a:r>
              <a:endParaRPr lang="zh-CN" altLang="zh-CN" sz="2800" b="1">
                <a:ea typeface="楷体_GB2312" pitchFamily="49" charset="-122"/>
                <a:sym typeface="Symbol" panose="05050102010706020507" pitchFamily="18" charset="2"/>
              </a:endParaRPr>
            </a:p>
          </p:txBody>
        </p:sp>
        <p:graphicFrame>
          <p:nvGraphicFramePr>
            <p:cNvPr id="12" name="Object 12"/>
            <p:cNvGraphicFramePr>
              <a:graphicFrameLocks noChangeAspect="1"/>
            </p:cNvGraphicFramePr>
            <p:nvPr/>
          </p:nvGraphicFramePr>
          <p:xfrm>
            <a:off x="1459" y="847"/>
            <a:ext cx="1502" cy="343"/>
          </p:xfrm>
          <a:graphic>
            <a:graphicData uri="http://schemas.openxmlformats.org/presentationml/2006/ole">
              <mc:AlternateContent xmlns:mc="http://schemas.openxmlformats.org/markup-compatibility/2006">
                <mc:Choice xmlns:v="urn:schemas-microsoft-com:vml" Requires="v">
                  <p:oleObj name="Equation" r:id="rId8" imgW="15240000" imgH="5181600" progId="Equation.DSMT4">
                    <p:embed/>
                  </p:oleObj>
                </mc:Choice>
                <mc:Fallback>
                  <p:oleObj name="Equation" r:id="rId8" imgW="15240000" imgH="5181600" progId="Equation.DSMT4">
                    <p:embed/>
                    <p:pic>
                      <p:nvPicPr>
                        <p:cNvPr id="0" name="图片 10340"/>
                        <p:cNvPicPr>
                          <a:picLocks noChangeAspect="1" noChangeArrowheads="1"/>
                        </p:cNvPicPr>
                        <p:nvPr/>
                      </p:nvPicPr>
                      <p:blipFill>
                        <a:blip r:embed="rId9"/>
                        <a:srcRect/>
                        <a:stretch>
                          <a:fillRect/>
                        </a:stretch>
                      </p:blipFill>
                      <p:spPr bwMode="auto">
                        <a:xfrm>
                          <a:off x="1459" y="847"/>
                          <a:ext cx="1502"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 name="Rectangle 13"/>
          <p:cNvSpPr>
            <a:spLocks noChangeArrowheads="1"/>
          </p:cNvSpPr>
          <p:nvPr/>
        </p:nvSpPr>
        <p:spPr bwMode="auto">
          <a:xfrm>
            <a:off x="900113" y="549275"/>
            <a:ext cx="5722937" cy="519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latin typeface="楷体_GB2312" pitchFamily="49" charset="-122"/>
                <a:ea typeface="楷体_GB2312" pitchFamily="49" charset="-122"/>
              </a:rPr>
              <a:t>如图:以ox轴为参考方向，则质点的</a:t>
            </a:r>
          </a:p>
        </p:txBody>
      </p:sp>
      <p:grpSp>
        <p:nvGrpSpPr>
          <p:cNvPr id="36" name="组合 35"/>
          <p:cNvGrpSpPr/>
          <p:nvPr/>
        </p:nvGrpSpPr>
        <p:grpSpPr>
          <a:xfrm>
            <a:off x="5435600" y="1052513"/>
            <a:ext cx="3505200" cy="3200400"/>
            <a:chOff x="5435600" y="1052513"/>
            <a:chExt cx="3505200" cy="3200400"/>
          </a:xfrm>
        </p:grpSpPr>
        <p:grpSp>
          <p:nvGrpSpPr>
            <p:cNvPr id="37" name="Group 3"/>
            <p:cNvGrpSpPr/>
            <p:nvPr/>
          </p:nvGrpSpPr>
          <p:grpSpPr bwMode="auto">
            <a:xfrm>
              <a:off x="5435600" y="1052513"/>
              <a:ext cx="3505200" cy="3200400"/>
              <a:chOff x="0" y="0"/>
              <a:chExt cx="2208" cy="2016"/>
            </a:xfrm>
          </p:grpSpPr>
          <p:sp>
            <p:nvSpPr>
              <p:cNvPr id="52" name="Oval 4"/>
              <p:cNvSpPr>
                <a:spLocks noChangeArrowheads="1"/>
              </p:cNvSpPr>
              <p:nvPr/>
            </p:nvSpPr>
            <p:spPr bwMode="auto">
              <a:xfrm>
                <a:off x="240" y="432"/>
                <a:ext cx="1392" cy="1392"/>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
              <p:cNvSpPr>
                <a:spLocks noChangeShapeType="1"/>
              </p:cNvSpPr>
              <p:nvPr/>
            </p:nvSpPr>
            <p:spPr bwMode="auto">
              <a:xfrm>
                <a:off x="0" y="1152"/>
                <a:ext cx="2016" cy="0"/>
              </a:xfrm>
              <a:prstGeom prst="line">
                <a:avLst/>
              </a:prstGeom>
              <a:noFill/>
              <a:ln w="317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flipV="1">
                <a:off x="960" y="96"/>
                <a:ext cx="0" cy="1920"/>
              </a:xfrm>
              <a:prstGeom prst="line">
                <a:avLst/>
              </a:prstGeom>
              <a:noFill/>
              <a:ln w="317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768" y="105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o</a:t>
                </a:r>
              </a:p>
            </p:txBody>
          </p:sp>
          <p:sp>
            <p:nvSpPr>
              <p:cNvPr id="56" name="Text Box 8"/>
              <p:cNvSpPr txBox="1">
                <a:spLocks noChangeArrowheads="1"/>
              </p:cNvSpPr>
              <p:nvPr/>
            </p:nvSpPr>
            <p:spPr bwMode="auto">
              <a:xfrm>
                <a:off x="1872" y="115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x</a:t>
                </a:r>
              </a:p>
            </p:txBody>
          </p:sp>
          <p:sp>
            <p:nvSpPr>
              <p:cNvPr id="57" name="Text Box 9"/>
              <p:cNvSpPr txBox="1">
                <a:spLocks noChangeArrowheads="1"/>
              </p:cNvSpPr>
              <p:nvPr/>
            </p:nvSpPr>
            <p:spPr bwMode="auto">
              <a:xfrm>
                <a:off x="1008" y="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y</a:t>
                </a:r>
              </a:p>
            </p:txBody>
          </p:sp>
        </p:grpSp>
        <p:grpSp>
          <p:nvGrpSpPr>
            <p:cNvPr id="38" name="Group 11"/>
            <p:cNvGrpSpPr/>
            <p:nvPr/>
          </p:nvGrpSpPr>
          <p:grpSpPr bwMode="auto">
            <a:xfrm>
              <a:off x="7416800" y="2424113"/>
              <a:ext cx="381000" cy="463550"/>
              <a:chOff x="0" y="0"/>
              <a:chExt cx="240" cy="292"/>
            </a:xfrm>
          </p:grpSpPr>
          <p:sp>
            <p:nvSpPr>
              <p:cNvPr id="50" name="Rectangle 12"/>
              <p:cNvSpPr>
                <a:spLocks noChangeArrowheads="1"/>
              </p:cNvSpPr>
              <p:nvPr/>
            </p:nvSpPr>
            <p:spPr bwMode="auto">
              <a:xfrm>
                <a:off x="48" y="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dirty="0">
                    <a:solidFill>
                      <a:srgbClr val="0070C0"/>
                    </a:solidFill>
                    <a:ea typeface="楷体_GB2312" pitchFamily="49" charset="-122"/>
                    <a:sym typeface="Symbol" panose="05050102010706020507" pitchFamily="18" charset="2"/>
                  </a:rPr>
                  <a:t></a:t>
                </a:r>
              </a:p>
            </p:txBody>
          </p:sp>
          <p:sp>
            <p:nvSpPr>
              <p:cNvPr id="51" name="Arc 13"/>
              <p:cNvSpPr/>
              <p:nvPr/>
            </p:nvSpPr>
            <p:spPr bwMode="auto">
              <a:xfrm>
                <a:off x="0" y="97"/>
                <a:ext cx="96" cy="195"/>
              </a:xfrm>
              <a:custGeom>
                <a:avLst/>
                <a:gdLst>
                  <a:gd name="G0" fmla="+- 0 0 0"/>
                  <a:gd name="G1" fmla="+- 21600 0 0"/>
                  <a:gd name="G2" fmla="+- 21600 0 0"/>
                  <a:gd name="T0" fmla="*/ 0 w 21600"/>
                  <a:gd name="T1" fmla="*/ 0 h 29313"/>
                  <a:gd name="T2" fmla="*/ 20176 w 21600"/>
                  <a:gd name="T3" fmla="*/ 29313 h 29313"/>
                  <a:gd name="T4" fmla="*/ 0 w 21600"/>
                  <a:gd name="T5" fmla="*/ 21600 h 29313"/>
                </a:gdLst>
                <a:ahLst/>
                <a:cxnLst>
                  <a:cxn ang="0">
                    <a:pos x="T0" y="T1"/>
                  </a:cxn>
                  <a:cxn ang="0">
                    <a:pos x="T2" y="T3"/>
                  </a:cxn>
                  <a:cxn ang="0">
                    <a:pos x="T4" y="T5"/>
                  </a:cxn>
                </a:cxnLst>
                <a:rect l="0" t="0" r="r" b="b"/>
                <a:pathLst>
                  <a:path w="21600" h="29313" fill="none" extrusionOk="0">
                    <a:moveTo>
                      <a:pt x="-1" y="0"/>
                    </a:moveTo>
                    <a:cubicBezTo>
                      <a:pt x="11929" y="0"/>
                      <a:pt x="21600" y="9670"/>
                      <a:pt x="21600" y="21600"/>
                    </a:cubicBezTo>
                    <a:cubicBezTo>
                      <a:pt x="21600" y="24236"/>
                      <a:pt x="21117" y="26850"/>
                      <a:pt x="20175" y="29312"/>
                    </a:cubicBezTo>
                  </a:path>
                  <a:path w="21600" h="29313" stroke="0" extrusionOk="0">
                    <a:moveTo>
                      <a:pt x="-1" y="0"/>
                    </a:moveTo>
                    <a:cubicBezTo>
                      <a:pt x="11929" y="0"/>
                      <a:pt x="21600" y="9670"/>
                      <a:pt x="21600" y="21600"/>
                    </a:cubicBezTo>
                    <a:cubicBezTo>
                      <a:pt x="21600" y="24236"/>
                      <a:pt x="21117" y="26850"/>
                      <a:pt x="20175" y="29312"/>
                    </a:cubicBezTo>
                    <a:lnTo>
                      <a:pt x="0" y="21600"/>
                    </a:lnTo>
                    <a:close/>
                  </a:path>
                </a:pathLst>
              </a:custGeom>
              <a:noFill/>
              <a:ln w="28575"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9" name="Group 14"/>
            <p:cNvGrpSpPr/>
            <p:nvPr/>
          </p:nvGrpSpPr>
          <p:grpSpPr bwMode="auto">
            <a:xfrm>
              <a:off x="7223125" y="2036763"/>
              <a:ext cx="530225" cy="687387"/>
              <a:chOff x="0" y="0"/>
              <a:chExt cx="334" cy="433"/>
            </a:xfrm>
          </p:grpSpPr>
          <p:sp>
            <p:nvSpPr>
              <p:cNvPr id="48" name="Rectangle 15"/>
              <p:cNvSpPr>
                <a:spLocks noChangeArrowheads="1"/>
              </p:cNvSpPr>
              <p:nvPr/>
            </p:nvSpPr>
            <p:spPr bwMode="auto">
              <a:xfrm>
                <a:off x="0" y="0"/>
                <a:ext cx="3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chemeClr val="accent2"/>
                    </a:solidFill>
                    <a:ea typeface="楷体_GB2312" pitchFamily="49" charset="-122"/>
                    <a:sym typeface="Symbol" panose="05050102010706020507" pitchFamily="18" charset="2"/>
                  </a:rPr>
                  <a:t></a:t>
                </a:r>
              </a:p>
            </p:txBody>
          </p:sp>
          <p:sp>
            <p:nvSpPr>
              <p:cNvPr id="49" name="Arc 16"/>
              <p:cNvSpPr/>
              <p:nvPr/>
            </p:nvSpPr>
            <p:spPr bwMode="auto">
              <a:xfrm>
                <a:off x="0" y="241"/>
                <a:ext cx="76" cy="192"/>
              </a:xfrm>
              <a:custGeom>
                <a:avLst/>
                <a:gdLst>
                  <a:gd name="G0" fmla="+- 0 0 0"/>
                  <a:gd name="G1" fmla="+- 21600 0 0"/>
                  <a:gd name="G2" fmla="+- 21600 0 0"/>
                  <a:gd name="T0" fmla="*/ 0 w 17165"/>
                  <a:gd name="T1" fmla="*/ 0 h 21600"/>
                  <a:gd name="T2" fmla="*/ 17165 w 17165"/>
                  <a:gd name="T3" fmla="*/ 8488 h 21600"/>
                  <a:gd name="T4" fmla="*/ 0 w 17165"/>
                  <a:gd name="T5" fmla="*/ 21600 h 21600"/>
                </a:gdLst>
                <a:ahLst/>
                <a:cxnLst>
                  <a:cxn ang="0">
                    <a:pos x="T0" y="T1"/>
                  </a:cxn>
                  <a:cxn ang="0">
                    <a:pos x="T2" y="T3"/>
                  </a:cxn>
                  <a:cxn ang="0">
                    <a:pos x="T4" y="T5"/>
                  </a:cxn>
                </a:cxnLst>
                <a:rect l="0" t="0" r="r" b="b"/>
                <a:pathLst>
                  <a:path w="17165" h="21600" fill="none" extrusionOk="0">
                    <a:moveTo>
                      <a:pt x="-1" y="0"/>
                    </a:moveTo>
                    <a:cubicBezTo>
                      <a:pt x="6731" y="0"/>
                      <a:pt x="13078" y="3138"/>
                      <a:pt x="17164" y="8488"/>
                    </a:cubicBezTo>
                  </a:path>
                  <a:path w="17165" h="21600" stroke="0" extrusionOk="0">
                    <a:moveTo>
                      <a:pt x="-1" y="0"/>
                    </a:moveTo>
                    <a:cubicBezTo>
                      <a:pt x="6731" y="0"/>
                      <a:pt x="13078" y="3138"/>
                      <a:pt x="17164" y="8488"/>
                    </a:cubicBezTo>
                    <a:lnTo>
                      <a:pt x="0" y="21600"/>
                    </a:lnTo>
                    <a:close/>
                  </a:path>
                </a:pathLst>
              </a:custGeom>
              <a:noFill/>
              <a:ln w="9525" cmpd="sng">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17"/>
            <p:cNvGrpSpPr/>
            <p:nvPr/>
          </p:nvGrpSpPr>
          <p:grpSpPr bwMode="auto">
            <a:xfrm>
              <a:off x="6959600" y="2043113"/>
              <a:ext cx="1550988" cy="838200"/>
              <a:chOff x="0" y="0"/>
              <a:chExt cx="977" cy="528"/>
            </a:xfrm>
          </p:grpSpPr>
          <p:sp>
            <p:nvSpPr>
              <p:cNvPr id="45" name="Oval 18"/>
              <p:cNvSpPr>
                <a:spLocks noChangeArrowheads="1"/>
              </p:cNvSpPr>
              <p:nvPr/>
            </p:nvSpPr>
            <p:spPr bwMode="auto">
              <a:xfrm>
                <a:off x="528" y="96"/>
                <a:ext cx="68" cy="68"/>
              </a:xfrm>
              <a:prstGeom prst="ellipse">
                <a:avLst/>
              </a:prstGeom>
              <a:noFill/>
              <a:ln w="31750" cmpd="sng">
                <a:solidFill>
                  <a:srgbClr val="FF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19"/>
              <p:cNvSpPr>
                <a:spLocks noChangeShapeType="1"/>
              </p:cNvSpPr>
              <p:nvPr/>
            </p:nvSpPr>
            <p:spPr bwMode="auto">
              <a:xfrm flipV="1">
                <a:off x="0" y="96"/>
                <a:ext cx="576" cy="432"/>
              </a:xfrm>
              <a:prstGeom prst="line">
                <a:avLst/>
              </a:prstGeom>
              <a:noFill/>
              <a:ln w="28575" cmpd="sng">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Rectangle 20"/>
              <p:cNvSpPr>
                <a:spLocks noChangeArrowheads="1"/>
              </p:cNvSpPr>
              <p:nvPr/>
            </p:nvSpPr>
            <p:spPr bwMode="auto">
              <a:xfrm>
                <a:off x="576" y="0"/>
                <a:ext cx="401" cy="233"/>
              </a:xfrm>
              <a:prstGeom prst="rect">
                <a:avLst/>
              </a:prstGeom>
              <a:noFill/>
              <a:ln w="9525">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dirty="0">
                    <a:solidFill>
                      <a:srgbClr val="0070C0"/>
                    </a:solidFill>
                    <a:ea typeface="楷体_GB2312" pitchFamily="49" charset="-122"/>
                  </a:rPr>
                  <a:t>A：t</a:t>
                </a:r>
              </a:p>
            </p:txBody>
          </p:sp>
        </p:grpSp>
        <p:grpSp>
          <p:nvGrpSpPr>
            <p:cNvPr id="41" name="Group 21"/>
            <p:cNvGrpSpPr/>
            <p:nvPr/>
          </p:nvGrpSpPr>
          <p:grpSpPr bwMode="auto">
            <a:xfrm>
              <a:off x="6959600" y="1509713"/>
              <a:ext cx="1981200" cy="1371600"/>
              <a:chOff x="0" y="0"/>
              <a:chExt cx="1248" cy="864"/>
            </a:xfrm>
          </p:grpSpPr>
          <p:sp>
            <p:nvSpPr>
              <p:cNvPr id="42" name="Oval 22"/>
              <p:cNvSpPr>
                <a:spLocks noChangeArrowheads="1"/>
              </p:cNvSpPr>
              <p:nvPr/>
            </p:nvSpPr>
            <p:spPr bwMode="auto">
              <a:xfrm>
                <a:off x="288" y="192"/>
                <a:ext cx="68" cy="68"/>
              </a:xfrm>
              <a:prstGeom prst="ellipse">
                <a:avLst/>
              </a:prstGeom>
              <a:noFill/>
              <a:ln w="25400" cmpd="sng">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23"/>
              <p:cNvSpPr>
                <a:spLocks noChangeShapeType="1"/>
              </p:cNvSpPr>
              <p:nvPr/>
            </p:nvSpPr>
            <p:spPr bwMode="auto">
              <a:xfrm flipV="1">
                <a:off x="0" y="192"/>
                <a:ext cx="336" cy="672"/>
              </a:xfrm>
              <a:prstGeom prst="line">
                <a:avLst/>
              </a:prstGeom>
              <a:noFill/>
              <a:ln w="25400" cmpd="sng">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Rectangle 24"/>
              <p:cNvSpPr>
                <a:spLocks noChangeArrowheads="1"/>
              </p:cNvSpPr>
              <p:nvPr/>
            </p:nvSpPr>
            <p:spPr bwMode="auto">
              <a:xfrm>
                <a:off x="407" y="0"/>
                <a:ext cx="8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chemeClr val="accent2"/>
                    </a:solidFill>
                    <a:ea typeface="楷体_GB2312" pitchFamily="49" charset="-122"/>
                  </a:rPr>
                  <a:t>B：t+</a:t>
                </a:r>
                <a:r>
                  <a:rPr lang="zh-CN" altLang="zh-CN" b="1">
                    <a:solidFill>
                      <a:schemeClr val="accent2"/>
                    </a:solidFill>
                    <a:ea typeface="楷体_GB2312" pitchFamily="49" charset="-122"/>
                    <a:sym typeface="Symbol" panose="05050102010706020507" pitchFamily="18" charset="2"/>
                  </a:rPr>
                  <a:t>t</a:t>
                </a:r>
                <a:r>
                  <a:rPr lang="zh-CN" altLang="zh-CN" b="1">
                    <a:solidFill>
                      <a:schemeClr val="accent2"/>
                    </a:solidFill>
                    <a:ea typeface="楷体_GB2312" pitchFamily="49" charset="-122"/>
                  </a:rPr>
                  <a:t> </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linds(horizontal)">
                                      <p:cBhvr>
                                        <p:cTn id="25" dur="500"/>
                                        <p:tgtEl>
                                          <p:spTgt spid="5"/>
                                        </p:tgtEl>
                                      </p:cBhvr>
                                    </p:animEffect>
                                  </p:childTnLst>
                                </p:cTn>
                              </p:par>
                              <p:par>
                                <p:cTn id="26" presetID="3" presetClass="entr" presetSubtype="1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linds(horizont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 grpId="0" autoUpdateAnimBg="0"/>
      <p:bldP spid="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330325" y="1412875"/>
            <a:ext cx="3529013"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zh-CN" altLang="en-US" sz="2800" b="1" i="1">
                <a:ea typeface="楷体_GB2312" pitchFamily="49" charset="-122"/>
                <a:sym typeface="Symbol" panose="05050102010706020507" pitchFamily="18" charset="2"/>
              </a:rPr>
              <a:t> </a:t>
            </a:r>
            <a:r>
              <a:rPr lang="zh-CN" altLang="en-US" sz="2800" b="1">
                <a:ea typeface="楷体_GB2312" pitchFamily="49" charset="-122"/>
                <a:sym typeface="Symbol" panose="05050102010706020507" pitchFamily="18" charset="2"/>
              </a:rPr>
              <a:t>等于零</a:t>
            </a:r>
          </a:p>
          <a:p>
            <a:pPr algn="just">
              <a:lnSpc>
                <a:spcPct val="150000"/>
              </a:lnSpc>
            </a:pPr>
            <a:r>
              <a:rPr lang="zh-CN" altLang="en-US" sz="2800" b="1" i="1">
                <a:ea typeface="楷体_GB2312" pitchFamily="49" charset="-122"/>
                <a:sym typeface="Symbol" panose="05050102010706020507" pitchFamily="18" charset="2"/>
              </a:rPr>
              <a:t> </a:t>
            </a:r>
            <a:r>
              <a:rPr lang="zh-CN" altLang="en-US" sz="2800" b="1">
                <a:ea typeface="楷体_GB2312" pitchFamily="49" charset="-122"/>
                <a:sym typeface="Symbol" panose="05050102010706020507" pitchFamily="18" charset="2"/>
              </a:rPr>
              <a:t>不等于零但为常数</a:t>
            </a:r>
          </a:p>
          <a:p>
            <a:pPr algn="just">
              <a:lnSpc>
                <a:spcPct val="150000"/>
              </a:lnSpc>
            </a:pPr>
            <a:r>
              <a:rPr lang="zh-CN" altLang="en-US" sz="2800" b="1" i="1">
                <a:ea typeface="楷体_GB2312" pitchFamily="49" charset="-122"/>
                <a:sym typeface="Symbol" panose="05050102010706020507" pitchFamily="18" charset="2"/>
              </a:rPr>
              <a:t> </a:t>
            </a:r>
            <a:r>
              <a:rPr lang="zh-CN" altLang="en-US" sz="2800" b="1">
                <a:ea typeface="楷体_GB2312" pitchFamily="49" charset="-122"/>
                <a:sym typeface="Symbol" panose="05050102010706020507" pitchFamily="18" charset="2"/>
              </a:rPr>
              <a:t>随时间变化</a:t>
            </a:r>
          </a:p>
        </p:txBody>
      </p:sp>
      <p:sp>
        <p:nvSpPr>
          <p:cNvPr id="3" name="Rectangle 3"/>
          <p:cNvSpPr>
            <a:spLocks noChangeArrowheads="1"/>
          </p:cNvSpPr>
          <p:nvPr/>
        </p:nvSpPr>
        <p:spPr bwMode="auto">
          <a:xfrm>
            <a:off x="755650" y="836613"/>
            <a:ext cx="4968875"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r>
              <a:rPr lang="zh-CN" altLang="en-US" sz="2800" b="1">
                <a:latin typeface="楷体_GB2312" pitchFamily="49" charset="-122"/>
                <a:ea typeface="楷体_GB2312" pitchFamily="49" charset="-122"/>
                <a:sym typeface="Symbol" panose="05050102010706020507" pitchFamily="18" charset="2"/>
              </a:rPr>
              <a:t>(1)角加速度对运动的影响：</a:t>
            </a:r>
          </a:p>
        </p:txBody>
      </p:sp>
      <p:sp>
        <p:nvSpPr>
          <p:cNvPr id="4" name="Rectangle 4"/>
          <p:cNvSpPr>
            <a:spLocks noChangeArrowheads="1"/>
          </p:cNvSpPr>
          <p:nvPr/>
        </p:nvSpPr>
        <p:spPr bwMode="auto">
          <a:xfrm>
            <a:off x="468313" y="188913"/>
            <a:ext cx="1511300" cy="57943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en-US" sz="3200" b="1" dirty="0">
                <a:sym typeface="Symbol" panose="05050102010706020507" pitchFamily="18" charset="2"/>
              </a:rPr>
              <a:t>讨论：</a:t>
            </a:r>
          </a:p>
        </p:txBody>
      </p:sp>
      <p:sp>
        <p:nvSpPr>
          <p:cNvPr id="5" name="Rectangle 5"/>
          <p:cNvSpPr>
            <a:spLocks noChangeArrowheads="1"/>
          </p:cNvSpPr>
          <p:nvPr/>
        </p:nvSpPr>
        <p:spPr bwMode="auto">
          <a:xfrm>
            <a:off x="4716463" y="1541463"/>
            <a:ext cx="3398837"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dirty="0">
                <a:solidFill>
                  <a:srgbClr val="FF0000"/>
                </a:solidFill>
                <a:ea typeface="楷体_GB2312" pitchFamily="49" charset="-122"/>
                <a:sym typeface="Symbol" panose="05050102010706020507" pitchFamily="18" charset="2"/>
              </a:rPr>
              <a:t>质点作匀速圆周运动</a:t>
            </a:r>
          </a:p>
        </p:txBody>
      </p:sp>
      <p:sp>
        <p:nvSpPr>
          <p:cNvPr id="6" name="Rectangle 6"/>
          <p:cNvSpPr>
            <a:spLocks noChangeArrowheads="1"/>
          </p:cNvSpPr>
          <p:nvPr/>
        </p:nvSpPr>
        <p:spPr bwMode="auto">
          <a:xfrm>
            <a:off x="4716463" y="2203450"/>
            <a:ext cx="3756025" cy="519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dirty="0">
                <a:solidFill>
                  <a:srgbClr val="FF0000"/>
                </a:solidFill>
                <a:ea typeface="楷体_GB2312" pitchFamily="49" charset="-122"/>
                <a:sym typeface="Symbol" panose="05050102010706020507" pitchFamily="18" charset="2"/>
              </a:rPr>
              <a:t>质点作匀变速圆周运动</a:t>
            </a:r>
          </a:p>
        </p:txBody>
      </p:sp>
      <p:sp>
        <p:nvSpPr>
          <p:cNvPr id="7" name="Rectangle 7"/>
          <p:cNvSpPr>
            <a:spLocks noChangeArrowheads="1"/>
          </p:cNvSpPr>
          <p:nvPr/>
        </p:nvSpPr>
        <p:spPr bwMode="auto">
          <a:xfrm>
            <a:off x="4716463" y="2852738"/>
            <a:ext cx="3756025"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2800" b="1" dirty="0">
                <a:solidFill>
                  <a:srgbClr val="FF0000"/>
                </a:solidFill>
                <a:ea typeface="楷体_GB2312" pitchFamily="49" charset="-122"/>
                <a:sym typeface="Symbol" panose="05050102010706020507" pitchFamily="18" charset="2"/>
              </a:rPr>
              <a:t>质点作一般的圆周运动</a:t>
            </a:r>
          </a:p>
        </p:txBody>
      </p:sp>
      <p:graphicFrame>
        <p:nvGraphicFramePr>
          <p:cNvPr id="8" name="Object 8"/>
          <p:cNvGraphicFramePr>
            <a:graphicFrameLocks noChangeAspect="1"/>
          </p:cNvGraphicFramePr>
          <p:nvPr/>
        </p:nvGraphicFramePr>
        <p:xfrm>
          <a:off x="1919288" y="4724400"/>
          <a:ext cx="4587875" cy="1852613"/>
        </p:xfrm>
        <a:graphic>
          <a:graphicData uri="http://schemas.openxmlformats.org/presentationml/2006/ole">
            <mc:AlternateContent xmlns:mc="http://schemas.openxmlformats.org/markup-compatibility/2006">
              <mc:Choice xmlns:v="urn:schemas-microsoft-com:vml" Requires="v">
                <p:oleObj name="Equation" r:id="rId2" imgW="34442400" imgH="17678400" progId="Equation.DSMT4">
                  <p:embed/>
                </p:oleObj>
              </mc:Choice>
              <mc:Fallback>
                <p:oleObj name="Equation" r:id="rId2" imgW="34442400" imgH="17678400" progId="Equation.DSMT4">
                  <p:embed/>
                  <p:pic>
                    <p:nvPicPr>
                      <p:cNvPr id="0" name="图片 11288"/>
                      <p:cNvPicPr>
                        <a:picLocks noChangeAspect="1" noChangeArrowheads="1"/>
                      </p:cNvPicPr>
                      <p:nvPr/>
                    </p:nvPicPr>
                    <p:blipFill>
                      <a:blip r:embed="rId3"/>
                      <a:srcRect/>
                      <a:stretch>
                        <a:fillRect/>
                      </a:stretch>
                    </p:blipFill>
                    <p:spPr bwMode="auto">
                      <a:xfrm>
                        <a:off x="1919288" y="4724400"/>
                        <a:ext cx="4587875" cy="185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9"/>
          <p:cNvSpPr>
            <a:spLocks noChangeArrowheads="1"/>
          </p:cNvSpPr>
          <p:nvPr/>
        </p:nvSpPr>
        <p:spPr bwMode="auto">
          <a:xfrm>
            <a:off x="611188" y="3378200"/>
            <a:ext cx="76327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sz="2800" b="1" dirty="0">
                <a:ea typeface="楷体_GB2312" pitchFamily="49" charset="-122"/>
                <a:sym typeface="Symbol" panose="05050102010706020507" pitchFamily="18" charset="2"/>
              </a:rPr>
              <a:t>(2)  质点作</a:t>
            </a:r>
            <a:r>
              <a:rPr lang="zh-CN" altLang="en-US" sz="2800" b="1" dirty="0">
                <a:solidFill>
                  <a:srgbClr val="FF0000"/>
                </a:solidFill>
                <a:ea typeface="楷体_GB2312" pitchFamily="49" charset="-122"/>
                <a:sym typeface="Symbol" panose="05050102010706020507" pitchFamily="18" charset="2"/>
              </a:rPr>
              <a:t>匀变速圆周</a:t>
            </a:r>
            <a:r>
              <a:rPr lang="zh-CN" altLang="en-US" sz="2800" b="1" dirty="0">
                <a:ea typeface="楷体_GB2312" pitchFamily="49" charset="-122"/>
                <a:sym typeface="Symbol" panose="05050102010706020507" pitchFamily="18" charset="2"/>
              </a:rPr>
              <a:t>运动时的</a:t>
            </a:r>
          </a:p>
          <a:p>
            <a:pPr algn="l">
              <a:lnSpc>
                <a:spcPct val="130000"/>
              </a:lnSpc>
            </a:pPr>
            <a:r>
              <a:rPr lang="zh-CN" altLang="en-US" sz="2800" b="1" dirty="0">
                <a:ea typeface="楷体_GB2312" pitchFamily="49" charset="-122"/>
                <a:sym typeface="Symbol" panose="05050102010706020507" pitchFamily="18" charset="2"/>
              </a:rPr>
              <a:t>             </a:t>
            </a:r>
            <a:r>
              <a:rPr lang="zh-CN" altLang="en-US" sz="2800" b="1" dirty="0">
                <a:solidFill>
                  <a:srgbClr val="FF0000"/>
                </a:solidFill>
                <a:ea typeface="楷体_GB2312" pitchFamily="49" charset="-122"/>
                <a:sym typeface="Symbol" panose="05050102010706020507" pitchFamily="18" charset="2"/>
              </a:rPr>
              <a:t>角速度、角位移与角加速度</a:t>
            </a:r>
            <a:r>
              <a:rPr lang="zh-CN" altLang="en-US" sz="2800" b="1" dirty="0">
                <a:ea typeface="楷体_GB2312" pitchFamily="49" charset="-122"/>
                <a:sym typeface="Symbol" panose="05050102010706020507" pitchFamily="18" charset="2"/>
              </a:rPr>
              <a:t>的关系式为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blinds(horizontal)">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5" grpId="0" autoUpdateAnimBg="0"/>
      <p:bldP spid="6" grpId="0" autoUpdateAnimBg="0"/>
      <p:bldP spid="7" grpId="0" autoUpdateAnimBg="0"/>
      <p:bldP spid="9"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1157511" y="1441450"/>
          <a:ext cx="5646737" cy="2225675"/>
        </p:xfrm>
        <a:graphic>
          <a:graphicData uri="http://schemas.openxmlformats.org/presentationml/2006/ole">
            <mc:AlternateContent xmlns:mc="http://schemas.openxmlformats.org/markup-compatibility/2006">
              <mc:Choice xmlns:v="urn:schemas-microsoft-com:vml" Requires="v">
                <p:oleObj name="Equation" r:id="rId2" imgW="32308800" imgH="17678400" progId="Equation.DSMT4">
                  <p:embed/>
                </p:oleObj>
              </mc:Choice>
              <mc:Fallback>
                <p:oleObj name="Equation" r:id="rId2" imgW="32308800" imgH="17678400" progId="Equation.DSMT4">
                  <p:embed/>
                  <p:pic>
                    <p:nvPicPr>
                      <p:cNvPr id="0" name="图片 12311"/>
                      <p:cNvPicPr>
                        <a:picLocks noChangeAspect="1" noChangeArrowheads="1"/>
                      </p:cNvPicPr>
                      <p:nvPr/>
                    </p:nvPicPr>
                    <p:blipFill>
                      <a:blip r:embed="rId3"/>
                      <a:srcRect/>
                      <a:stretch>
                        <a:fillRect/>
                      </a:stretch>
                    </p:blipFill>
                    <p:spPr bwMode="auto">
                      <a:xfrm>
                        <a:off x="1157511" y="1441450"/>
                        <a:ext cx="5646737" cy="222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Rectangle 3"/>
          <p:cNvSpPr>
            <a:spLocks noChangeArrowheads="1"/>
          </p:cNvSpPr>
          <p:nvPr/>
        </p:nvSpPr>
        <p:spPr bwMode="auto">
          <a:xfrm>
            <a:off x="684213" y="476250"/>
            <a:ext cx="6624637" cy="664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800" b="1" dirty="0">
                <a:latin typeface="楷体_GB2312" pitchFamily="49" charset="-122"/>
                <a:ea typeface="楷体_GB2312" pitchFamily="49" charset="-122"/>
                <a:sym typeface="Symbol" panose="05050102010706020507" pitchFamily="18" charset="2"/>
              </a:rPr>
              <a:t>与匀变速直线运动的几个关系式</a:t>
            </a:r>
            <a:r>
              <a:rPr lang="zh-CN" altLang="en-US" sz="2800" b="1" dirty="0">
                <a:ea typeface="楷体_GB2312" pitchFamily="49" charset="-122"/>
                <a:sym typeface="Symbol" panose="05050102010706020507" pitchFamily="18" charset="2"/>
              </a:rPr>
              <a:t>比较</a:t>
            </a:r>
          </a:p>
        </p:txBody>
      </p:sp>
      <p:sp>
        <p:nvSpPr>
          <p:cNvPr id="4" name="Rectangle 4"/>
          <p:cNvSpPr>
            <a:spLocks noChangeArrowheads="1"/>
          </p:cNvSpPr>
          <p:nvPr/>
        </p:nvSpPr>
        <p:spPr bwMode="auto">
          <a:xfrm>
            <a:off x="1403648" y="4437112"/>
            <a:ext cx="6696075" cy="1922065"/>
          </a:xfrm>
          <a:prstGeom prst="rect">
            <a:avLst/>
          </a:prstGeom>
          <a:noFill/>
          <a:ln w="9525" cmpd="sng">
            <a:solidFill>
              <a:schemeClr val="accent1"/>
            </a:solidFill>
            <a:miter lim="800000"/>
          </a:ln>
          <a:effectLst>
            <a:outerShdw dist="107763" dir="189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txBody>
          <a:bodyPr>
            <a:spAutoFit/>
          </a:bodyPr>
          <a:lstStyle/>
          <a:p>
            <a:pPr algn="just">
              <a:lnSpc>
                <a:spcPct val="130000"/>
              </a:lnSpc>
            </a:pPr>
            <a:r>
              <a:rPr lang="zh-CN" altLang="en-US" sz="3200" b="1" dirty="0">
                <a:solidFill>
                  <a:srgbClr val="FFF96D"/>
                </a:solidFill>
                <a:latin typeface="楷体_GB2312" pitchFamily="49" charset="-122"/>
                <a:ea typeface="楷体_GB2312" pitchFamily="49" charset="-122"/>
                <a:sym typeface="Symbol" panose="05050102010706020507" pitchFamily="18" charset="2"/>
              </a:rPr>
              <a:t>   </a:t>
            </a:r>
            <a:r>
              <a:rPr lang="zh-CN" altLang="en-US" sz="3200" b="1" dirty="0">
                <a:solidFill>
                  <a:srgbClr val="FF0000"/>
                </a:solidFill>
                <a:latin typeface="楷体_GB2312" pitchFamily="49" charset="-122"/>
                <a:ea typeface="楷体_GB2312" pitchFamily="49" charset="-122"/>
                <a:sym typeface="Symbol" panose="05050102010706020507" pitchFamily="18" charset="2"/>
              </a:rPr>
              <a:t>两者数学形式完全相同,说明用角量描述,可把平面圆周运动转化为一维运动形式，从而简化问题。</a:t>
            </a:r>
          </a:p>
        </p:txBody>
      </p:sp>
      <p:sp>
        <p:nvSpPr>
          <p:cNvPr id="5" name="Rectangle 5"/>
          <p:cNvSpPr>
            <a:spLocks noChangeArrowheads="1"/>
          </p:cNvSpPr>
          <p:nvPr/>
        </p:nvSpPr>
        <p:spPr bwMode="auto">
          <a:xfrm>
            <a:off x="539750" y="3717699"/>
            <a:ext cx="1000125" cy="57943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en-US" sz="3200" b="1" dirty="0">
                <a:solidFill>
                  <a:srgbClr val="FF0000"/>
                </a:solidFill>
                <a:ea typeface="楷体_GB2312" pitchFamily="49" charset="-122"/>
                <a:sym typeface="Symbol" panose="05050102010706020507" pitchFamily="18" charset="2"/>
              </a:rPr>
              <a:t>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Object 12"/>
          <p:cNvGraphicFramePr>
            <a:graphicFrameLocks noChangeAspect="1"/>
          </p:cNvGraphicFramePr>
          <p:nvPr/>
        </p:nvGraphicFramePr>
        <p:xfrm>
          <a:off x="1057275" y="1844824"/>
          <a:ext cx="3143250" cy="1798638"/>
        </p:xfrm>
        <a:graphic>
          <a:graphicData uri="http://schemas.openxmlformats.org/presentationml/2006/ole">
            <mc:AlternateContent xmlns:mc="http://schemas.openxmlformats.org/markup-compatibility/2006">
              <mc:Choice xmlns:v="urn:schemas-microsoft-com:vml" Requires="v">
                <p:oleObj name="Equation" r:id="rId2" imgW="32308800" imgH="17678400" progId="Equation.DSMT4">
                  <p:embed/>
                </p:oleObj>
              </mc:Choice>
              <mc:Fallback>
                <p:oleObj name="Equation" r:id="rId2" imgW="32308800" imgH="17678400" progId="Equation.DSMT4">
                  <p:embed/>
                  <p:pic>
                    <p:nvPicPr>
                      <p:cNvPr id="0" name="图片 13542"/>
                      <p:cNvPicPr>
                        <a:picLocks noChangeAspect="1" noChangeArrowheads="1"/>
                      </p:cNvPicPr>
                      <p:nvPr/>
                    </p:nvPicPr>
                    <p:blipFill>
                      <a:blip r:embed="rId3"/>
                      <a:srcRect/>
                      <a:stretch>
                        <a:fillRect/>
                      </a:stretch>
                    </p:blipFill>
                    <p:spPr bwMode="auto">
                      <a:xfrm>
                        <a:off x="1057275" y="1844824"/>
                        <a:ext cx="3143250"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13"/>
          <p:cNvGraphicFramePr>
            <a:graphicFrameLocks noChangeAspect="1"/>
          </p:cNvGraphicFramePr>
          <p:nvPr/>
        </p:nvGraphicFramePr>
        <p:xfrm>
          <a:off x="5145405" y="1915795"/>
          <a:ext cx="3227705" cy="1727835"/>
        </p:xfrm>
        <a:graphic>
          <a:graphicData uri="http://schemas.openxmlformats.org/presentationml/2006/ole">
            <mc:AlternateContent xmlns:mc="http://schemas.openxmlformats.org/markup-compatibility/2006">
              <mc:Choice xmlns:v="urn:schemas-microsoft-com:vml" Requires="v">
                <p:oleObj name="Equation" r:id="rId4" imgW="1397000" imgH="736600" progId="Equation.DSMT4">
                  <p:embed/>
                </p:oleObj>
              </mc:Choice>
              <mc:Fallback>
                <p:oleObj name="Equation" r:id="rId4" imgW="1397000" imgH="736600" progId="Equation.DSMT4">
                  <p:embed/>
                  <p:pic>
                    <p:nvPicPr>
                      <p:cNvPr id="0" name="图片 13543"/>
                      <p:cNvPicPr>
                        <a:picLocks noChangeAspect="1" noChangeArrowheads="1"/>
                      </p:cNvPicPr>
                      <p:nvPr/>
                    </p:nvPicPr>
                    <p:blipFill>
                      <a:blip r:embed="rId5"/>
                      <a:srcRect/>
                      <a:stretch>
                        <a:fillRect/>
                      </a:stretch>
                    </p:blipFill>
                    <p:spPr bwMode="auto">
                      <a:xfrm>
                        <a:off x="5145405" y="1915795"/>
                        <a:ext cx="3227705" cy="17278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 name="Group 14"/>
          <p:cNvGrpSpPr/>
          <p:nvPr/>
        </p:nvGrpSpPr>
        <p:grpSpPr bwMode="auto">
          <a:xfrm>
            <a:off x="251520" y="184585"/>
            <a:ext cx="8640960" cy="1384301"/>
            <a:chOff x="0" y="48"/>
            <a:chExt cx="4704" cy="872"/>
          </a:xfrm>
        </p:grpSpPr>
        <p:grpSp>
          <p:nvGrpSpPr>
            <p:cNvPr id="15" name="Group 15"/>
            <p:cNvGrpSpPr/>
            <p:nvPr/>
          </p:nvGrpSpPr>
          <p:grpSpPr bwMode="auto">
            <a:xfrm>
              <a:off x="0" y="48"/>
              <a:ext cx="4704" cy="872"/>
              <a:chOff x="0" y="48"/>
              <a:chExt cx="4704" cy="872"/>
            </a:xfrm>
          </p:grpSpPr>
          <p:sp>
            <p:nvSpPr>
              <p:cNvPr id="17" name="Text Box 16"/>
              <p:cNvSpPr txBox="1">
                <a:spLocks noChangeArrowheads="1"/>
              </p:cNvSpPr>
              <p:nvPr/>
            </p:nvSpPr>
            <p:spPr bwMode="auto">
              <a:xfrm>
                <a:off x="624" y="48"/>
                <a:ext cx="4080" cy="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spcBef>
                    <a:spcPct val="50000"/>
                  </a:spcBef>
                </a:pPr>
                <a:r>
                  <a:rPr lang="zh-CN" altLang="zh-CN" sz="2800" b="1" dirty="0">
                    <a:latin typeface="楷体_GB2312" pitchFamily="49" charset="-122"/>
                    <a:ea typeface="楷体_GB2312" pitchFamily="49" charset="-122"/>
                  </a:rPr>
                  <a:t>用类比方法写出用角量表示的圆周运动公式</a:t>
                </a:r>
                <a:r>
                  <a:rPr lang="zh-CN" altLang="en-US" sz="2800" b="1" dirty="0">
                    <a:latin typeface="楷体_GB2312" pitchFamily="49" charset="-122"/>
                    <a:ea typeface="楷体_GB2312" pitchFamily="49" charset="-122"/>
                  </a:rPr>
                  <a:t>。</a:t>
                </a:r>
                <a:r>
                  <a:rPr lang="en-US" altLang="zh-CN" sz="2800" b="1" dirty="0">
                    <a:latin typeface="楷体_GB2312" pitchFamily="49" charset="-122"/>
                    <a:ea typeface="楷体_GB2312" pitchFamily="49" charset="-122"/>
                  </a:rPr>
                  <a:t>(1) </a:t>
                </a:r>
                <a:r>
                  <a:rPr lang="zh-CN"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sym typeface="Symbol" panose="05050102010706020507" pitchFamily="18" charset="2"/>
                  </a:rPr>
                  <a:t>= 恒量</a:t>
                </a:r>
                <a:r>
                  <a:rPr lang="en-US" altLang="zh-CN" sz="2800" b="1" dirty="0">
                    <a:latin typeface="楷体_GB2312" pitchFamily="49" charset="-122"/>
                    <a:ea typeface="楷体_GB2312" pitchFamily="49" charset="-122"/>
                    <a:sym typeface="Symbol" panose="05050102010706020507" pitchFamily="18" charset="2"/>
                  </a:rPr>
                  <a:t> </a:t>
                </a:r>
                <a:r>
                  <a:rPr lang="zh-CN" altLang="zh-CN" sz="2800" b="1" dirty="0">
                    <a:latin typeface="楷体_GB2312" pitchFamily="49" charset="-122"/>
                    <a:ea typeface="楷体_GB2312" pitchFamily="49" charset="-122"/>
                    <a:sym typeface="Symbol" panose="05050102010706020507" pitchFamily="18" charset="2"/>
                  </a:rPr>
                  <a:t>时的形式</a:t>
                </a:r>
                <a:r>
                  <a:rPr lang="en-US" altLang="zh-CN" sz="2800" b="1" dirty="0">
                    <a:latin typeface="楷体_GB2312" pitchFamily="49" charset="-122"/>
                    <a:ea typeface="楷体_GB2312" pitchFamily="49" charset="-122"/>
                    <a:sym typeface="Symbol" panose="05050102010706020507" pitchFamily="18" charset="2"/>
                  </a:rPr>
                  <a:t>(2)</a:t>
                </a:r>
                <a:r>
                  <a:rPr lang="zh-CN" altLang="zh-CN" sz="2800" b="1" dirty="0">
                    <a:latin typeface="楷体_GB2312" pitchFamily="49" charset="-122"/>
                    <a:ea typeface="楷体_GB2312" pitchFamily="49" charset="-122"/>
                  </a:rPr>
                  <a:t> </a:t>
                </a:r>
                <a:r>
                  <a:rPr lang="en-US" altLang="zh-CN" sz="2800" b="1" dirty="0">
                    <a:latin typeface="楷体_GB2312" pitchFamily="49" charset="-122"/>
                    <a:ea typeface="楷体_GB2312" pitchFamily="49" charset="-122"/>
                  </a:rPr>
                  <a:t>  </a:t>
                </a:r>
                <a:r>
                  <a:rPr lang="zh-CN" altLang="zh-CN" sz="2800" b="1" dirty="0">
                    <a:latin typeface="楷体_GB2312" pitchFamily="49" charset="-122"/>
                    <a:ea typeface="楷体_GB2312" pitchFamily="49" charset="-122"/>
                    <a:sym typeface="Symbol" panose="05050102010706020507" pitchFamily="18" charset="2"/>
                  </a:rPr>
                  <a:t>=</a:t>
                </a:r>
                <a:r>
                  <a:rPr lang="zh-CN" altLang="en-US" sz="2800" b="1" dirty="0">
                    <a:latin typeface="楷体_GB2312" pitchFamily="49" charset="-122"/>
                    <a:ea typeface="楷体_GB2312" pitchFamily="49" charset="-122"/>
                    <a:sym typeface="Symbol" panose="05050102010706020507" pitchFamily="18" charset="2"/>
                  </a:rPr>
                  <a:t>变</a:t>
                </a:r>
                <a:r>
                  <a:rPr lang="zh-CN" altLang="zh-CN" sz="2800" b="1" dirty="0">
                    <a:latin typeface="楷体_GB2312" pitchFamily="49" charset="-122"/>
                    <a:ea typeface="楷体_GB2312" pitchFamily="49" charset="-122"/>
                    <a:sym typeface="Symbol" panose="05050102010706020507" pitchFamily="18" charset="2"/>
                  </a:rPr>
                  <a:t>量</a:t>
                </a:r>
                <a:r>
                  <a:rPr lang="en-US" altLang="zh-CN" sz="2800" b="1" dirty="0">
                    <a:latin typeface="楷体_GB2312" pitchFamily="49" charset="-122"/>
                    <a:ea typeface="楷体_GB2312" pitchFamily="49" charset="-122"/>
                    <a:sym typeface="Symbol" panose="05050102010706020507" pitchFamily="18" charset="2"/>
                  </a:rPr>
                  <a:t> </a:t>
                </a:r>
                <a:r>
                  <a:rPr lang="zh-CN" altLang="zh-CN" sz="2800" b="1" dirty="0">
                    <a:latin typeface="楷体_GB2312" pitchFamily="49" charset="-122"/>
                    <a:ea typeface="楷体_GB2312" pitchFamily="49" charset="-122"/>
                    <a:sym typeface="Symbol" panose="05050102010706020507" pitchFamily="18" charset="2"/>
                  </a:rPr>
                  <a:t>时的形式</a:t>
                </a:r>
                <a:endParaRPr lang="zh-CN" altLang="zh-CN" sz="2800" b="1" dirty="0">
                  <a:latin typeface="楷体_GB2312" pitchFamily="49" charset="-122"/>
                  <a:ea typeface="楷体_GB2312" pitchFamily="49" charset="-122"/>
                </a:endParaRPr>
              </a:p>
            </p:txBody>
          </p:sp>
          <p:sp>
            <p:nvSpPr>
              <p:cNvPr id="18" name="Text Box 17"/>
              <p:cNvSpPr txBox="1">
                <a:spLocks noChangeArrowheads="1"/>
              </p:cNvSpPr>
              <p:nvPr/>
            </p:nvSpPr>
            <p:spPr bwMode="auto">
              <a:xfrm>
                <a:off x="0" y="70"/>
                <a:ext cx="721" cy="36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l">
                  <a:spcBef>
                    <a:spcPct val="50000"/>
                  </a:spcBef>
                </a:pPr>
                <a:r>
                  <a:rPr lang="zh-CN" altLang="zh-CN" sz="3200" b="1" dirty="0">
                    <a:solidFill>
                      <a:srgbClr val="FF0000"/>
                    </a:solidFill>
                    <a:latin typeface="楷体_GB2312" pitchFamily="49" charset="-122"/>
                    <a:ea typeface="楷体_GB2312" pitchFamily="49" charset="-122"/>
                  </a:rPr>
                  <a:t>思考:</a:t>
                </a:r>
              </a:p>
            </p:txBody>
          </p:sp>
        </p:grpSp>
        <p:graphicFrame>
          <p:nvGraphicFramePr>
            <p:cNvPr id="16" name="Object 18"/>
            <p:cNvGraphicFramePr>
              <a:graphicFrameLocks noChangeAspect="1"/>
            </p:cNvGraphicFramePr>
            <p:nvPr>
              <p:extLst>
                <p:ext uri="{D42A27DB-BD31-4B8C-83A1-F6EECF244321}">
                  <p14:modId xmlns:p14="http://schemas.microsoft.com/office/powerpoint/2010/main" val="600027322"/>
                </p:ext>
              </p:extLst>
            </p:nvPr>
          </p:nvGraphicFramePr>
          <p:xfrm>
            <a:off x="902" y="572"/>
            <a:ext cx="279" cy="291"/>
          </p:xfrm>
          <a:graphic>
            <a:graphicData uri="http://schemas.openxmlformats.org/presentationml/2006/ole">
              <mc:AlternateContent xmlns:mc="http://schemas.openxmlformats.org/markup-compatibility/2006">
                <mc:Choice xmlns:v="urn:schemas-microsoft-com:vml" Requires="v">
                  <p:oleObj name="Equation" r:id="rId6" imgW="3657600" imgH="3352800" progId="Equation.DSMT4">
                    <p:embed/>
                  </p:oleObj>
                </mc:Choice>
                <mc:Fallback>
                  <p:oleObj name="Equation" r:id="rId6" imgW="3657600" imgH="3352800" progId="Equation.DSMT4">
                    <p:embed/>
                    <p:pic>
                      <p:nvPicPr>
                        <p:cNvPr id="0" name="图片 13544"/>
                        <p:cNvPicPr>
                          <a:picLocks noChangeAspect="1" noChangeArrowheads="1"/>
                        </p:cNvPicPr>
                        <p:nvPr/>
                      </p:nvPicPr>
                      <p:blipFill>
                        <a:blip r:embed="rId7"/>
                        <a:srcRect/>
                        <a:stretch>
                          <a:fillRect/>
                        </a:stretch>
                      </p:blipFill>
                      <p:spPr bwMode="auto">
                        <a:xfrm>
                          <a:off x="902" y="572"/>
                          <a:ext cx="279" cy="291"/>
                        </a:xfrm>
                        <a:prstGeom prst="rect">
                          <a:avLst/>
                        </a:prstGeom>
                        <a:noFill/>
                        <a:ln>
                          <a:noFill/>
                        </a:ln>
                        <a:effectLst/>
                      </p:spPr>
                    </p:pic>
                  </p:oleObj>
                </mc:Fallback>
              </mc:AlternateContent>
            </a:graphicData>
          </a:graphic>
        </p:graphicFrame>
      </p:grpSp>
      <p:graphicFrame>
        <p:nvGraphicFramePr>
          <p:cNvPr id="21" name="Object 18"/>
          <p:cNvGraphicFramePr>
            <a:graphicFrameLocks noChangeAspect="1"/>
          </p:cNvGraphicFramePr>
          <p:nvPr>
            <p:extLst>
              <p:ext uri="{D42A27DB-BD31-4B8C-83A1-F6EECF244321}">
                <p14:modId xmlns:p14="http://schemas.microsoft.com/office/powerpoint/2010/main" val="2353436999"/>
              </p:ext>
            </p:extLst>
          </p:nvPr>
        </p:nvGraphicFramePr>
        <p:xfrm>
          <a:off x="5242547" y="1016435"/>
          <a:ext cx="504825" cy="461963"/>
        </p:xfrm>
        <a:graphic>
          <a:graphicData uri="http://schemas.openxmlformats.org/presentationml/2006/ole">
            <mc:AlternateContent xmlns:mc="http://schemas.openxmlformats.org/markup-compatibility/2006">
              <mc:Choice xmlns:v="urn:schemas-microsoft-com:vml" Requires="v">
                <p:oleObj name="Equation" r:id="rId8" imgW="3657600" imgH="3352800" progId="Equation.DSMT4">
                  <p:embed/>
                </p:oleObj>
              </mc:Choice>
              <mc:Fallback>
                <p:oleObj name="Equation" r:id="rId8" imgW="3657600" imgH="3352800" progId="Equation.DSMT4">
                  <p:embed/>
                  <p:pic>
                    <p:nvPicPr>
                      <p:cNvPr id="0" name="图片 13545"/>
                      <p:cNvPicPr>
                        <a:picLocks noChangeAspect="1" noChangeArrowheads="1"/>
                      </p:cNvPicPr>
                      <p:nvPr/>
                    </p:nvPicPr>
                    <p:blipFill>
                      <a:blip r:embed="rId7"/>
                      <a:srcRect/>
                      <a:stretch>
                        <a:fillRect/>
                      </a:stretch>
                    </p:blipFill>
                    <p:spPr bwMode="auto">
                      <a:xfrm>
                        <a:off x="5242547" y="1016435"/>
                        <a:ext cx="5048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 name="AutoShape 3"/>
          <p:cNvSpPr/>
          <p:nvPr/>
        </p:nvSpPr>
        <p:spPr bwMode="auto">
          <a:xfrm>
            <a:off x="3727450" y="4284240"/>
            <a:ext cx="304800" cy="1828800"/>
          </a:xfrm>
          <a:prstGeom prst="rightBrace">
            <a:avLst>
              <a:gd name="adj1" fmla="val 50000"/>
              <a:gd name="adj2" fmla="val 48176"/>
            </a:avLst>
          </a:prstGeom>
          <a:noFill/>
          <a:ln w="28575" cmpd="sng">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nvGrpSpPr>
          <p:cNvPr id="23" name="组合 22"/>
          <p:cNvGrpSpPr/>
          <p:nvPr/>
        </p:nvGrpSpPr>
        <p:grpSpPr>
          <a:xfrm>
            <a:off x="938212" y="3979440"/>
            <a:ext cx="3490913" cy="2401888"/>
            <a:chOff x="938212" y="1879600"/>
            <a:chExt cx="3490913" cy="2401888"/>
          </a:xfrm>
        </p:grpSpPr>
        <p:graphicFrame>
          <p:nvGraphicFramePr>
            <p:cNvPr id="24" name="Object 6"/>
            <p:cNvGraphicFramePr>
              <a:graphicFrameLocks noChangeAspect="1"/>
            </p:cNvGraphicFramePr>
            <p:nvPr/>
          </p:nvGraphicFramePr>
          <p:xfrm>
            <a:off x="1439862" y="2717800"/>
            <a:ext cx="2432050" cy="700088"/>
          </p:xfrm>
          <a:graphic>
            <a:graphicData uri="http://schemas.openxmlformats.org/presentationml/2006/ole">
              <mc:AlternateContent xmlns:mc="http://schemas.openxmlformats.org/markup-compatibility/2006">
                <mc:Choice xmlns:v="urn:schemas-microsoft-com:vml" Requires="v">
                  <p:oleObj name="Equation" r:id="rId9" imgW="24993600" imgH="7924800" progId="Equation.DSMT4">
                    <p:embed/>
                  </p:oleObj>
                </mc:Choice>
                <mc:Fallback>
                  <p:oleObj name="Equation" r:id="rId9" imgW="24993600" imgH="7924800" progId="Equation.DSMT4">
                    <p:embed/>
                    <p:pic>
                      <p:nvPicPr>
                        <p:cNvPr id="0" name="图片 13546"/>
                        <p:cNvPicPr>
                          <a:picLocks noChangeAspect="1" noChangeArrowheads="1"/>
                        </p:cNvPicPr>
                        <p:nvPr/>
                      </p:nvPicPr>
                      <p:blipFill>
                        <a:blip r:embed="rId10"/>
                        <a:srcRect/>
                        <a:stretch>
                          <a:fillRect/>
                        </a:stretch>
                      </p:blipFill>
                      <p:spPr bwMode="auto">
                        <a:xfrm>
                          <a:off x="1439862" y="2717800"/>
                          <a:ext cx="243205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 name="Object 7"/>
            <p:cNvGraphicFramePr>
              <a:graphicFrameLocks noChangeAspect="1"/>
            </p:cNvGraphicFramePr>
            <p:nvPr/>
          </p:nvGraphicFramePr>
          <p:xfrm>
            <a:off x="938212" y="3479800"/>
            <a:ext cx="3490913" cy="801688"/>
          </p:xfrm>
          <a:graphic>
            <a:graphicData uri="http://schemas.openxmlformats.org/presentationml/2006/ole">
              <mc:AlternateContent xmlns:mc="http://schemas.openxmlformats.org/markup-compatibility/2006">
                <mc:Choice xmlns:v="urn:schemas-microsoft-com:vml" Requires="v">
                  <p:oleObj name="Equation" r:id="rId11" imgW="33528000" imgH="8534400" progId="Equation.DSMT4">
                    <p:embed/>
                  </p:oleObj>
                </mc:Choice>
                <mc:Fallback>
                  <p:oleObj name="Equation" r:id="rId11" imgW="33528000" imgH="8534400" progId="Equation.DSMT4">
                    <p:embed/>
                    <p:pic>
                      <p:nvPicPr>
                        <p:cNvPr id="0" name="图片 13547"/>
                        <p:cNvPicPr>
                          <a:picLocks noChangeAspect="1" noChangeArrowheads="1"/>
                        </p:cNvPicPr>
                        <p:nvPr/>
                      </p:nvPicPr>
                      <p:blipFill>
                        <a:blip r:embed="rId12"/>
                        <a:srcRect/>
                        <a:stretch>
                          <a:fillRect/>
                        </a:stretch>
                      </p:blipFill>
                      <p:spPr bwMode="auto">
                        <a:xfrm>
                          <a:off x="938212" y="3479800"/>
                          <a:ext cx="3490913" cy="80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 name="Object 8"/>
            <p:cNvGraphicFramePr>
              <a:graphicFrameLocks noChangeAspect="1"/>
            </p:cNvGraphicFramePr>
            <p:nvPr/>
          </p:nvGraphicFramePr>
          <p:xfrm>
            <a:off x="1430337" y="1879600"/>
            <a:ext cx="2374900" cy="690563"/>
          </p:xfrm>
          <a:graphic>
            <a:graphicData uri="http://schemas.openxmlformats.org/presentationml/2006/ole">
              <mc:AlternateContent xmlns:mc="http://schemas.openxmlformats.org/markup-compatibility/2006">
                <mc:Choice xmlns:v="urn:schemas-microsoft-com:vml" Requires="v">
                  <p:oleObj name="Equation" r:id="rId13" imgW="24688800" imgH="7924800" progId="Equation.DSMT4">
                    <p:embed/>
                  </p:oleObj>
                </mc:Choice>
                <mc:Fallback>
                  <p:oleObj name="Equation" r:id="rId13" imgW="24688800" imgH="7924800" progId="Equation.DSMT4">
                    <p:embed/>
                    <p:pic>
                      <p:nvPicPr>
                        <p:cNvPr id="0" name="图片 13548"/>
                        <p:cNvPicPr>
                          <a:picLocks noChangeAspect="1" noChangeArrowheads="1"/>
                        </p:cNvPicPr>
                        <p:nvPr/>
                      </p:nvPicPr>
                      <p:blipFill>
                        <a:blip r:embed="rId14"/>
                        <a:srcRect/>
                        <a:stretch>
                          <a:fillRect/>
                        </a:stretch>
                      </p:blipFill>
                      <p:spPr bwMode="auto">
                        <a:xfrm>
                          <a:off x="1430337" y="1879600"/>
                          <a:ext cx="2374900"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7" name="组合 26"/>
          <p:cNvGrpSpPr/>
          <p:nvPr/>
        </p:nvGrpSpPr>
        <p:grpSpPr>
          <a:xfrm>
            <a:off x="5209540" y="4177030"/>
            <a:ext cx="3709670" cy="2247265"/>
            <a:chOff x="4294187" y="1955800"/>
            <a:chExt cx="4103688" cy="2134023"/>
          </a:xfrm>
        </p:grpSpPr>
        <p:graphicFrame>
          <p:nvGraphicFramePr>
            <p:cNvPr id="28" name="Object 9"/>
            <p:cNvGraphicFramePr>
              <a:graphicFrameLocks noChangeAspect="1"/>
            </p:cNvGraphicFramePr>
            <p:nvPr/>
          </p:nvGraphicFramePr>
          <p:xfrm>
            <a:off x="4294187" y="1955800"/>
            <a:ext cx="2909888" cy="665163"/>
          </p:xfrm>
          <a:graphic>
            <a:graphicData uri="http://schemas.openxmlformats.org/presentationml/2006/ole">
              <mc:AlternateContent xmlns:mc="http://schemas.openxmlformats.org/markup-compatibility/2006">
                <mc:Choice xmlns:v="urn:schemas-microsoft-com:vml" Requires="v">
                  <p:oleObj name="Equation" r:id="rId15" imgW="26822400" imgH="7924800" progId="Equation.DSMT4">
                    <p:embed/>
                  </p:oleObj>
                </mc:Choice>
                <mc:Fallback>
                  <p:oleObj name="Equation" r:id="rId15" imgW="26822400" imgH="7924800" progId="Equation.DSMT4">
                    <p:embed/>
                    <p:pic>
                      <p:nvPicPr>
                        <p:cNvPr id="0" name="图片 13549"/>
                        <p:cNvPicPr>
                          <a:picLocks noChangeAspect="1" noChangeArrowheads="1"/>
                        </p:cNvPicPr>
                        <p:nvPr/>
                      </p:nvPicPr>
                      <p:blipFill>
                        <a:blip r:embed="rId16"/>
                        <a:srcRect/>
                        <a:stretch>
                          <a:fillRect/>
                        </a:stretch>
                      </p:blipFill>
                      <p:spPr bwMode="auto">
                        <a:xfrm>
                          <a:off x="4294187" y="1955800"/>
                          <a:ext cx="2909888" cy="665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 name="Object 10"/>
            <p:cNvGraphicFramePr>
              <a:graphicFrameLocks noChangeAspect="1"/>
            </p:cNvGraphicFramePr>
            <p:nvPr/>
          </p:nvGraphicFramePr>
          <p:xfrm>
            <a:off x="4330700" y="2652713"/>
            <a:ext cx="2881313" cy="674688"/>
          </p:xfrm>
          <a:graphic>
            <a:graphicData uri="http://schemas.openxmlformats.org/presentationml/2006/ole">
              <mc:AlternateContent xmlns:mc="http://schemas.openxmlformats.org/markup-compatibility/2006">
                <mc:Choice xmlns:v="urn:schemas-microsoft-com:vml" Requires="v">
                  <p:oleObj name="Equation" r:id="rId17" imgW="26212800" imgH="7924800" progId="Equation.DSMT4">
                    <p:embed/>
                  </p:oleObj>
                </mc:Choice>
                <mc:Fallback>
                  <p:oleObj name="Equation" r:id="rId17" imgW="26212800" imgH="7924800" progId="Equation.DSMT4">
                    <p:embed/>
                    <p:pic>
                      <p:nvPicPr>
                        <p:cNvPr id="0" name="图片 13550"/>
                        <p:cNvPicPr>
                          <a:picLocks noChangeAspect="1" noChangeArrowheads="1"/>
                        </p:cNvPicPr>
                        <p:nvPr/>
                      </p:nvPicPr>
                      <p:blipFill>
                        <a:blip r:embed="rId18"/>
                        <a:srcRect/>
                        <a:stretch>
                          <a:fillRect/>
                        </a:stretch>
                      </p:blipFill>
                      <p:spPr bwMode="auto">
                        <a:xfrm>
                          <a:off x="4330700" y="2652713"/>
                          <a:ext cx="2881313"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11"/>
            <p:cNvGraphicFramePr>
              <a:graphicFrameLocks noChangeAspect="1"/>
            </p:cNvGraphicFramePr>
            <p:nvPr/>
          </p:nvGraphicFramePr>
          <p:xfrm>
            <a:off x="4318000" y="3362748"/>
            <a:ext cx="4079875" cy="727075"/>
          </p:xfrm>
          <a:graphic>
            <a:graphicData uri="http://schemas.openxmlformats.org/presentationml/2006/ole">
              <mc:AlternateContent xmlns:mc="http://schemas.openxmlformats.org/markup-compatibility/2006">
                <mc:Choice xmlns:v="urn:schemas-microsoft-com:vml" Requires="v">
                  <p:oleObj name="Equation" r:id="rId19" imgW="36880800" imgH="8534400" progId="Equation.DSMT4">
                    <p:embed/>
                  </p:oleObj>
                </mc:Choice>
                <mc:Fallback>
                  <p:oleObj name="Equation" r:id="rId19" imgW="36880800" imgH="8534400" progId="Equation.DSMT4">
                    <p:embed/>
                    <p:pic>
                      <p:nvPicPr>
                        <p:cNvPr id="0" name="图片 13551"/>
                        <p:cNvPicPr>
                          <a:picLocks noChangeAspect="1" noChangeArrowheads="1"/>
                        </p:cNvPicPr>
                        <p:nvPr/>
                      </p:nvPicPr>
                      <p:blipFill>
                        <a:blip r:embed="rId20"/>
                        <a:srcRect/>
                        <a:stretch>
                          <a:fillRect/>
                        </a:stretch>
                      </p:blipFill>
                      <p:spPr bwMode="auto">
                        <a:xfrm>
                          <a:off x="4318000" y="3362748"/>
                          <a:ext cx="4079875"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wipe(down)">
                                      <p:cBhvr>
                                        <p:cTn id="20" dur="500"/>
                                        <p:tgtEl>
                                          <p:spTgt spid="2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left)">
                                      <p:cBhvr>
                                        <p:cTn id="2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288" y="260350"/>
            <a:ext cx="5715000"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sz="3200" b="1" dirty="0">
                <a:latin typeface="宋体" panose="02010600030101010101" pitchFamily="2" charset="-122"/>
              </a:rPr>
              <a:t>3.线量与角量之间的关系</a:t>
            </a:r>
          </a:p>
        </p:txBody>
      </p:sp>
      <p:sp>
        <p:nvSpPr>
          <p:cNvPr id="3" name="Rectangle 3"/>
          <p:cNvSpPr>
            <a:spLocks noChangeArrowheads="1"/>
          </p:cNvSpPr>
          <p:nvPr/>
        </p:nvSpPr>
        <p:spPr bwMode="auto">
          <a:xfrm>
            <a:off x="304800" y="958850"/>
            <a:ext cx="85344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zh-CN" altLang="en-US" sz="2800" b="1" dirty="0">
                <a:ea typeface="楷体_GB2312" pitchFamily="49" charset="-122"/>
                <a:sym typeface="Symbol" panose="05050102010706020507" pitchFamily="18" charset="2"/>
              </a:rPr>
              <a:t>        圆周运动既可以用速度、加速度描述，也可以用角速度、角加速度描述，二者应有一定的对应关系。</a:t>
            </a:r>
            <a:endParaRPr lang="zh-CN" altLang="en-US" sz="2800" b="1" i="1" dirty="0">
              <a:ea typeface="楷体_GB2312" pitchFamily="49" charset="-122"/>
              <a:sym typeface="Symbol" panose="05050102010706020507" pitchFamily="18" charset="2"/>
            </a:endParaRPr>
          </a:p>
        </p:txBody>
      </p:sp>
      <p:grpSp>
        <p:nvGrpSpPr>
          <p:cNvPr id="4" name="Group 4"/>
          <p:cNvGrpSpPr/>
          <p:nvPr/>
        </p:nvGrpSpPr>
        <p:grpSpPr bwMode="auto">
          <a:xfrm>
            <a:off x="5292725" y="2708275"/>
            <a:ext cx="3657600" cy="3306763"/>
            <a:chOff x="0" y="0"/>
            <a:chExt cx="2304" cy="2083"/>
          </a:xfrm>
        </p:grpSpPr>
        <p:sp>
          <p:nvSpPr>
            <p:cNvPr id="5" name="Rectangle 5"/>
            <p:cNvSpPr>
              <a:spLocks noChangeArrowheads="1"/>
            </p:cNvSpPr>
            <p:nvPr/>
          </p:nvSpPr>
          <p:spPr bwMode="auto">
            <a:xfrm>
              <a:off x="96" y="774"/>
              <a:ext cx="278"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a:ea typeface="楷体_GB2312" pitchFamily="49" charset="-122"/>
                  <a:sym typeface="Symbol" panose="05050102010706020507" pitchFamily="18" charset="2"/>
                </a:rPr>
                <a:t>R</a:t>
              </a:r>
            </a:p>
          </p:txBody>
        </p:sp>
        <p:sp>
          <p:nvSpPr>
            <p:cNvPr id="6" name="Arc 6"/>
            <p:cNvSpPr/>
            <p:nvPr/>
          </p:nvSpPr>
          <p:spPr bwMode="auto">
            <a:xfrm>
              <a:off x="144" y="409"/>
              <a:ext cx="1536" cy="1674"/>
            </a:xfrm>
            <a:custGeom>
              <a:avLst/>
              <a:gdLst>
                <a:gd name="G0" fmla="+- 7377 0 0"/>
                <a:gd name="G1" fmla="+- 21600 0 0"/>
                <a:gd name="G2" fmla="+- 21600 0 0"/>
                <a:gd name="T0" fmla="*/ 0 w 28977"/>
                <a:gd name="T1" fmla="*/ 1299 h 28862"/>
                <a:gd name="T2" fmla="*/ 27720 w 28977"/>
                <a:gd name="T3" fmla="*/ 28862 h 28862"/>
                <a:gd name="T4" fmla="*/ 7377 w 28977"/>
                <a:gd name="T5" fmla="*/ 21600 h 28862"/>
              </a:gdLst>
              <a:ahLst/>
              <a:cxnLst>
                <a:cxn ang="0">
                  <a:pos x="T0" y="T1"/>
                </a:cxn>
                <a:cxn ang="0">
                  <a:pos x="T2" y="T3"/>
                </a:cxn>
                <a:cxn ang="0">
                  <a:pos x="T4" y="T5"/>
                </a:cxn>
              </a:cxnLst>
              <a:rect l="0" t="0" r="r" b="b"/>
              <a:pathLst>
                <a:path w="28977" h="28862" fill="none" extrusionOk="0">
                  <a:moveTo>
                    <a:pt x="-1" y="1298"/>
                  </a:moveTo>
                  <a:cubicBezTo>
                    <a:pt x="2364" y="439"/>
                    <a:pt x="4861" y="-1"/>
                    <a:pt x="7377" y="0"/>
                  </a:cubicBezTo>
                  <a:cubicBezTo>
                    <a:pt x="19306" y="0"/>
                    <a:pt x="28977" y="9670"/>
                    <a:pt x="28977" y="21600"/>
                  </a:cubicBezTo>
                  <a:cubicBezTo>
                    <a:pt x="28977" y="24074"/>
                    <a:pt x="28551" y="26531"/>
                    <a:pt x="27719" y="28861"/>
                  </a:cubicBezTo>
                </a:path>
                <a:path w="28977" h="28862" stroke="0" extrusionOk="0">
                  <a:moveTo>
                    <a:pt x="-1" y="1298"/>
                  </a:moveTo>
                  <a:cubicBezTo>
                    <a:pt x="2364" y="439"/>
                    <a:pt x="4861" y="-1"/>
                    <a:pt x="7377" y="0"/>
                  </a:cubicBezTo>
                  <a:cubicBezTo>
                    <a:pt x="19306" y="0"/>
                    <a:pt x="28977" y="9670"/>
                    <a:pt x="28977" y="21600"/>
                  </a:cubicBezTo>
                  <a:cubicBezTo>
                    <a:pt x="28977" y="24074"/>
                    <a:pt x="28551" y="26531"/>
                    <a:pt x="27719" y="28861"/>
                  </a:cubicBezTo>
                  <a:lnTo>
                    <a:pt x="7377" y="21600"/>
                  </a:lnTo>
                  <a:close/>
                </a:path>
              </a:pathLst>
            </a:cu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Line 7"/>
            <p:cNvSpPr>
              <a:spLocks noChangeShapeType="1"/>
            </p:cNvSpPr>
            <p:nvPr/>
          </p:nvSpPr>
          <p:spPr bwMode="auto">
            <a:xfrm>
              <a:off x="240" y="1753"/>
              <a:ext cx="2064" cy="0"/>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8"/>
            <p:cNvSpPr>
              <a:spLocks noChangeArrowheads="1"/>
            </p:cNvSpPr>
            <p:nvPr/>
          </p:nvSpPr>
          <p:spPr bwMode="auto">
            <a:xfrm>
              <a:off x="0" y="1588"/>
              <a:ext cx="290"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a:ea typeface="楷体_GB2312" pitchFamily="49" charset="-122"/>
                  <a:sym typeface="Symbol" panose="05050102010706020507" pitchFamily="18" charset="2"/>
                </a:rPr>
                <a:t>O</a:t>
              </a:r>
            </a:p>
          </p:txBody>
        </p:sp>
        <p:sp>
          <p:nvSpPr>
            <p:cNvPr id="9" name="Rectangle 9"/>
            <p:cNvSpPr>
              <a:spLocks noChangeArrowheads="1"/>
            </p:cNvSpPr>
            <p:nvPr/>
          </p:nvSpPr>
          <p:spPr bwMode="auto">
            <a:xfrm>
              <a:off x="2041" y="1270"/>
              <a:ext cx="228"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a:ea typeface="楷体_GB2312" pitchFamily="49" charset="-122"/>
                  <a:sym typeface="Symbol" panose="05050102010706020507" pitchFamily="18" charset="2"/>
                </a:rPr>
                <a:t>x</a:t>
              </a:r>
            </a:p>
          </p:txBody>
        </p:sp>
        <p:sp>
          <p:nvSpPr>
            <p:cNvPr id="10" name="Arc 10"/>
            <p:cNvSpPr/>
            <p:nvPr/>
          </p:nvSpPr>
          <p:spPr bwMode="auto">
            <a:xfrm rot="16039821" flipV="1">
              <a:off x="1088" y="272"/>
              <a:ext cx="1270" cy="726"/>
            </a:xfrm>
            <a:custGeom>
              <a:avLst/>
              <a:gdLst>
                <a:gd name="G0" fmla="+- 0 0 0"/>
                <a:gd name="G1" fmla="+- 20267 0 0"/>
                <a:gd name="G2" fmla="+- 21600 0 0"/>
                <a:gd name="T0" fmla="*/ 7472 w 21600"/>
                <a:gd name="T1" fmla="*/ 0 h 20267"/>
                <a:gd name="T2" fmla="*/ 21600 w 21600"/>
                <a:gd name="T3" fmla="*/ 20267 h 20267"/>
                <a:gd name="T4" fmla="*/ 0 w 21600"/>
                <a:gd name="T5" fmla="*/ 20267 h 20267"/>
              </a:gdLst>
              <a:ahLst/>
              <a:cxnLst>
                <a:cxn ang="0">
                  <a:pos x="T0" y="T1"/>
                </a:cxn>
                <a:cxn ang="0">
                  <a:pos x="T2" y="T3"/>
                </a:cxn>
                <a:cxn ang="0">
                  <a:pos x="T4" y="T5"/>
                </a:cxn>
              </a:cxnLst>
              <a:rect l="0" t="0" r="r" b="b"/>
              <a:pathLst>
                <a:path w="21600" h="20267" fill="none" extrusionOk="0">
                  <a:moveTo>
                    <a:pt x="7471" y="0"/>
                  </a:moveTo>
                  <a:cubicBezTo>
                    <a:pt x="15961" y="3130"/>
                    <a:pt x="21600" y="11219"/>
                    <a:pt x="21600" y="20267"/>
                  </a:cubicBezTo>
                </a:path>
                <a:path w="21600" h="20267" stroke="0" extrusionOk="0">
                  <a:moveTo>
                    <a:pt x="7471" y="0"/>
                  </a:moveTo>
                  <a:cubicBezTo>
                    <a:pt x="15961" y="3130"/>
                    <a:pt x="21600" y="11219"/>
                    <a:pt x="21600" y="20267"/>
                  </a:cubicBezTo>
                  <a:lnTo>
                    <a:pt x="0" y="20267"/>
                  </a:lnTo>
                  <a:close/>
                </a:path>
              </a:pathLst>
            </a:custGeom>
            <a:noFill/>
            <a:ln w="38100" cmpd="sng">
              <a:solidFill>
                <a:schemeClr val="tx1"/>
              </a:solidFill>
              <a:roun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flipH="1">
              <a:off x="240" y="451"/>
              <a:ext cx="144" cy="129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2"/>
            <p:cNvSpPr>
              <a:spLocks noChangeArrowheads="1"/>
            </p:cNvSpPr>
            <p:nvPr/>
          </p:nvSpPr>
          <p:spPr bwMode="auto">
            <a:xfrm>
              <a:off x="499" y="1353"/>
              <a:ext cx="233"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en-US" sz="2800" b="1">
                  <a:ea typeface="楷体_GB2312" pitchFamily="49" charset="-122"/>
                  <a:sym typeface="Symbol" panose="05050102010706020507" pitchFamily="18" charset="2"/>
                </a:rPr>
                <a:t></a:t>
              </a:r>
            </a:p>
          </p:txBody>
        </p:sp>
        <p:sp>
          <p:nvSpPr>
            <p:cNvPr id="13" name="Arc 13"/>
            <p:cNvSpPr/>
            <p:nvPr/>
          </p:nvSpPr>
          <p:spPr bwMode="auto">
            <a:xfrm rot="1588222">
              <a:off x="489" y="1311"/>
              <a:ext cx="384" cy="38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cmpd="sng">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a:solidFill>
                  <a:srgbClr val="FF0000"/>
                </a:solidFill>
              </a:endParaRPr>
            </a:p>
          </p:txBody>
        </p:sp>
        <p:sp>
          <p:nvSpPr>
            <p:cNvPr id="14" name="Rectangle 14"/>
            <p:cNvSpPr>
              <a:spLocks noChangeArrowheads="1"/>
            </p:cNvSpPr>
            <p:nvPr/>
          </p:nvSpPr>
          <p:spPr bwMode="auto">
            <a:xfrm>
              <a:off x="780" y="1152"/>
              <a:ext cx="656" cy="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en-US" sz="2800" b="1" dirty="0">
                  <a:solidFill>
                    <a:srgbClr val="FF0000"/>
                  </a:solidFill>
                  <a:ea typeface="楷体_GB2312" pitchFamily="49" charset="-122"/>
                  <a:sym typeface="Symbol" panose="05050102010706020507" pitchFamily="18" charset="2"/>
                </a:rPr>
                <a:t> +</a:t>
              </a:r>
            </a:p>
          </p:txBody>
        </p:sp>
        <p:sp>
          <p:nvSpPr>
            <p:cNvPr id="15" name="Rectangle 15"/>
            <p:cNvSpPr>
              <a:spLocks noChangeArrowheads="1"/>
            </p:cNvSpPr>
            <p:nvPr/>
          </p:nvSpPr>
          <p:spPr bwMode="auto">
            <a:xfrm>
              <a:off x="1545" y="618"/>
              <a:ext cx="34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en-US" sz="2800" b="1">
                  <a:ea typeface="楷体_GB2312" pitchFamily="49" charset="-122"/>
                  <a:sym typeface="Symbol" panose="05050102010706020507" pitchFamily="18" charset="2"/>
                </a:rPr>
                <a:t></a:t>
              </a:r>
              <a:r>
                <a:rPr lang="zh-CN" altLang="en-US" sz="2800" b="1" baseline="-25000">
                  <a:ea typeface="楷体_GB2312" pitchFamily="49" charset="-122"/>
                  <a:sym typeface="Symbol" panose="05050102010706020507" pitchFamily="18" charset="2"/>
                </a:rPr>
                <a:t>0</a:t>
              </a:r>
              <a:endParaRPr lang="zh-CN" altLang="en-US" sz="2800" b="1">
                <a:ea typeface="楷体_GB2312" pitchFamily="49" charset="-122"/>
                <a:sym typeface="Symbol" panose="05050102010706020507" pitchFamily="18" charset="2"/>
              </a:endParaRPr>
            </a:p>
          </p:txBody>
        </p:sp>
        <p:sp>
          <p:nvSpPr>
            <p:cNvPr id="16" name="Rectangle 16"/>
            <p:cNvSpPr>
              <a:spLocks noChangeArrowheads="1"/>
            </p:cNvSpPr>
            <p:nvPr/>
          </p:nvSpPr>
          <p:spPr bwMode="auto">
            <a:xfrm>
              <a:off x="1113" y="234"/>
              <a:ext cx="765"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en-US" sz="2800" b="1">
                  <a:ea typeface="楷体_GB2312" pitchFamily="49" charset="-122"/>
                  <a:sym typeface="Symbol" panose="05050102010706020507" pitchFamily="18" charset="2"/>
                </a:rPr>
                <a:t></a:t>
              </a:r>
              <a:r>
                <a:rPr lang="zh-CN" altLang="en-US" sz="2800" b="1" baseline="-25000">
                  <a:ea typeface="楷体_GB2312" pitchFamily="49" charset="-122"/>
                  <a:sym typeface="Symbol" panose="05050102010706020507" pitchFamily="18" charset="2"/>
                </a:rPr>
                <a:t>0</a:t>
              </a:r>
              <a:r>
                <a:rPr lang="zh-CN" altLang="en-US" sz="2800" b="1">
                  <a:ea typeface="楷体_GB2312" pitchFamily="49" charset="-122"/>
                  <a:sym typeface="Symbol" panose="05050102010706020507" pitchFamily="18" charset="2"/>
                </a:rPr>
                <a:t>+</a:t>
              </a:r>
            </a:p>
          </p:txBody>
        </p:sp>
        <p:sp>
          <p:nvSpPr>
            <p:cNvPr id="17" name="Oval 17"/>
            <p:cNvSpPr>
              <a:spLocks noChangeArrowheads="1"/>
            </p:cNvSpPr>
            <p:nvPr/>
          </p:nvSpPr>
          <p:spPr bwMode="auto">
            <a:xfrm>
              <a:off x="1017" y="495"/>
              <a:ext cx="96" cy="96"/>
            </a:xfrm>
            <a:prstGeom prst="ellipse">
              <a:avLst/>
            </a:prstGeom>
            <a:solidFill>
              <a:schemeClr val="accent2"/>
            </a:solidFill>
            <a:ln w="31750" cmpd="sng">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flipV="1">
              <a:off x="249" y="591"/>
              <a:ext cx="768" cy="1152"/>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19"/>
            <p:cNvSpPr>
              <a:spLocks noChangeArrowheads="1"/>
            </p:cNvSpPr>
            <p:nvPr/>
          </p:nvSpPr>
          <p:spPr bwMode="auto">
            <a:xfrm>
              <a:off x="998" y="0"/>
              <a:ext cx="531" cy="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en-US" sz="2800" b="1" dirty="0">
                  <a:solidFill>
                    <a:srgbClr val="FF0000"/>
                  </a:solidFill>
                  <a:ea typeface="楷体_GB2312" pitchFamily="49" charset="-122"/>
                  <a:sym typeface="Symbol" panose="05050102010706020507" pitchFamily="18" charset="2"/>
                </a:rPr>
                <a:t>t+t</a:t>
              </a:r>
            </a:p>
          </p:txBody>
        </p:sp>
        <p:sp>
          <p:nvSpPr>
            <p:cNvPr id="20" name="Rectangle 20"/>
            <p:cNvSpPr>
              <a:spLocks noChangeArrowheads="1"/>
            </p:cNvSpPr>
            <p:nvPr/>
          </p:nvSpPr>
          <p:spPr bwMode="auto">
            <a:xfrm>
              <a:off x="729" y="338"/>
              <a:ext cx="265"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a:ea typeface="楷体_GB2312" pitchFamily="49" charset="-122"/>
                  <a:sym typeface="Symbol" panose="05050102010706020507" pitchFamily="18" charset="2"/>
                </a:rPr>
                <a:t>B</a:t>
              </a:r>
            </a:p>
          </p:txBody>
        </p:sp>
        <p:sp>
          <p:nvSpPr>
            <p:cNvPr id="21" name="Oval 21"/>
            <p:cNvSpPr>
              <a:spLocks noChangeArrowheads="1"/>
            </p:cNvSpPr>
            <p:nvPr/>
          </p:nvSpPr>
          <p:spPr bwMode="auto">
            <a:xfrm>
              <a:off x="1449" y="927"/>
              <a:ext cx="96" cy="96"/>
            </a:xfrm>
            <a:prstGeom prst="ellipse">
              <a:avLst/>
            </a:prstGeom>
            <a:solidFill>
              <a:schemeClr val="accent2"/>
            </a:solidFill>
            <a:ln w="31750" cmpd="sng">
              <a:solidFill>
                <a:schemeClr val="hlink"/>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2"/>
            <p:cNvSpPr>
              <a:spLocks noChangeShapeType="1"/>
            </p:cNvSpPr>
            <p:nvPr/>
          </p:nvSpPr>
          <p:spPr bwMode="auto">
            <a:xfrm flipV="1">
              <a:off x="249" y="975"/>
              <a:ext cx="1200" cy="768"/>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Rectangle 23"/>
            <p:cNvSpPr>
              <a:spLocks noChangeArrowheads="1"/>
            </p:cNvSpPr>
            <p:nvPr/>
          </p:nvSpPr>
          <p:spPr bwMode="auto">
            <a:xfrm>
              <a:off x="1641" y="818"/>
              <a:ext cx="195"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dirty="0">
                  <a:solidFill>
                    <a:srgbClr val="FF0000"/>
                  </a:solidFill>
                  <a:ea typeface="楷体_GB2312" pitchFamily="49" charset="-122"/>
                  <a:sym typeface="Symbol" panose="05050102010706020507" pitchFamily="18" charset="2"/>
                </a:rPr>
                <a:t>t</a:t>
              </a:r>
            </a:p>
          </p:txBody>
        </p:sp>
        <p:sp>
          <p:nvSpPr>
            <p:cNvPr id="24" name="Rectangle 24"/>
            <p:cNvSpPr>
              <a:spLocks noChangeArrowheads="1"/>
            </p:cNvSpPr>
            <p:nvPr/>
          </p:nvSpPr>
          <p:spPr bwMode="auto">
            <a:xfrm>
              <a:off x="1161" y="674"/>
              <a:ext cx="278"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50000"/>
                </a:lnSpc>
              </a:pPr>
              <a:r>
                <a:rPr lang="zh-CN" altLang="zh-CN" sz="2800" b="1">
                  <a:ea typeface="楷体_GB2312" pitchFamily="49" charset="-122"/>
                  <a:sym typeface="Symbol" panose="05050102010706020507" pitchFamily="18" charset="2"/>
                </a:rPr>
                <a:t>A</a:t>
              </a:r>
            </a:p>
          </p:txBody>
        </p:sp>
      </p:grpSp>
      <p:sp>
        <p:nvSpPr>
          <p:cNvPr id="25" name="Rectangle 25"/>
          <p:cNvSpPr>
            <a:spLocks noChangeArrowheads="1"/>
          </p:cNvSpPr>
          <p:nvPr/>
        </p:nvSpPr>
        <p:spPr bwMode="auto">
          <a:xfrm>
            <a:off x="468313" y="2622550"/>
            <a:ext cx="4471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dirty="0">
                <a:latin typeface="楷体_GB2312" pitchFamily="49" charset="-122"/>
                <a:ea typeface="楷体_GB2312" pitchFamily="49" charset="-122"/>
                <a:sym typeface="Symbol" panose="05050102010706020507" pitchFamily="18" charset="2"/>
              </a:rPr>
              <a:t>图示  一质点作圆周运动</a:t>
            </a:r>
            <a:r>
              <a:rPr lang="zh-CN" altLang="en-US" sz="2800" b="1" dirty="0">
                <a:solidFill>
                  <a:srgbClr val="7019B7"/>
                </a:solidFill>
                <a:latin typeface="楷体_GB2312" pitchFamily="49" charset="-122"/>
                <a:ea typeface="楷体_GB2312" pitchFamily="49" charset="-122"/>
                <a:sym typeface="Symbol" panose="05050102010706020507" pitchFamily="18" charset="2"/>
              </a:rPr>
              <a:t>：</a:t>
            </a:r>
          </a:p>
        </p:txBody>
      </p:sp>
      <p:sp>
        <p:nvSpPr>
          <p:cNvPr id="26" name="Rectangle 26"/>
          <p:cNvSpPr>
            <a:spLocks noChangeArrowheads="1"/>
          </p:cNvSpPr>
          <p:nvPr/>
        </p:nvSpPr>
        <p:spPr bwMode="auto">
          <a:xfrm>
            <a:off x="323850" y="3141663"/>
            <a:ext cx="449580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pPr>
            <a:r>
              <a:rPr lang="zh-CN" altLang="en-US" sz="2800" b="1">
                <a:ea typeface="楷体_GB2312" pitchFamily="49" charset="-122"/>
                <a:sym typeface="Symbol" panose="05050102010706020507" pitchFamily="18" charset="2"/>
              </a:rPr>
              <a:t>        在</a:t>
            </a:r>
            <a:r>
              <a:rPr lang="zh-CN" altLang="en-US" sz="2800" b="1" i="1">
                <a:ea typeface="楷体_GB2312" pitchFamily="49" charset="-122"/>
                <a:sym typeface="Symbol" panose="05050102010706020507" pitchFamily="18" charset="2"/>
              </a:rPr>
              <a:t>t </a:t>
            </a:r>
            <a:r>
              <a:rPr lang="zh-CN" altLang="en-US" sz="2800" b="1">
                <a:ea typeface="楷体_GB2312" pitchFamily="49" charset="-122"/>
                <a:sym typeface="Symbol" panose="05050102010706020507" pitchFamily="18" charset="2"/>
              </a:rPr>
              <a:t>时间内，质点的角位移为</a:t>
            </a:r>
            <a:r>
              <a:rPr lang="zh-CN" altLang="en-US" sz="2800" b="1" i="1">
                <a:ea typeface="楷体_GB2312" pitchFamily="49" charset="-122"/>
                <a:sym typeface="Symbol" panose="05050102010706020507" pitchFamily="18" charset="2"/>
              </a:rPr>
              <a:t></a:t>
            </a:r>
            <a:r>
              <a:rPr lang="zh-CN" altLang="en-US" sz="2800" b="1">
                <a:ea typeface="楷体_GB2312" pitchFamily="49" charset="-122"/>
                <a:sym typeface="Symbol" panose="05050102010706020507" pitchFamily="18" charset="2"/>
              </a:rPr>
              <a:t>，则</a:t>
            </a:r>
            <a:r>
              <a:rPr lang="zh-CN" altLang="en-US" sz="2800" b="1" i="1">
                <a:ea typeface="楷体_GB2312" pitchFamily="49" charset="-122"/>
                <a:sym typeface="Symbol" panose="05050102010706020507" pitchFamily="18" charset="2"/>
              </a:rPr>
              <a:t>A、B</a:t>
            </a:r>
            <a:r>
              <a:rPr lang="zh-CN" altLang="en-US" sz="2800" b="1">
                <a:ea typeface="楷体_GB2312" pitchFamily="49" charset="-122"/>
                <a:sym typeface="Symbol" panose="05050102010706020507" pitchFamily="18" charset="2"/>
              </a:rPr>
              <a:t>间的有向线段与弧将满足下面的关系:</a:t>
            </a:r>
          </a:p>
        </p:txBody>
      </p:sp>
      <p:graphicFrame>
        <p:nvGraphicFramePr>
          <p:cNvPr id="27" name="Object 27"/>
          <p:cNvGraphicFramePr/>
          <p:nvPr/>
        </p:nvGraphicFramePr>
        <p:xfrm>
          <a:off x="733425" y="5857875"/>
          <a:ext cx="4005263" cy="688975"/>
        </p:xfrm>
        <a:graphic>
          <a:graphicData uri="http://schemas.openxmlformats.org/presentationml/2006/ole">
            <mc:AlternateContent xmlns:mc="http://schemas.openxmlformats.org/markup-compatibility/2006">
              <mc:Choice xmlns:v="urn:schemas-microsoft-com:vml" Requires="v">
                <p:oleObj name="Equation" r:id="rId2" imgW="27736800" imgH="7620000" progId="Equation.DSMT4">
                  <p:embed/>
                </p:oleObj>
              </mc:Choice>
              <mc:Fallback>
                <p:oleObj name="Equation" r:id="rId2" imgW="27736800" imgH="7620000" progId="Equation.DSMT4">
                  <p:embed/>
                  <p:pic>
                    <p:nvPicPr>
                      <p:cNvPr id="0" name="图片 14360"/>
                      <p:cNvPicPr preferRelativeResize="0">
                        <a:picLocks noChangeArrowheads="1"/>
                      </p:cNvPicPr>
                      <p:nvPr/>
                    </p:nvPicPr>
                    <p:blipFill>
                      <a:blip r:embed="rId3"/>
                      <a:srcRect/>
                      <a:stretch>
                        <a:fillRect/>
                      </a:stretch>
                    </p:blipFill>
                    <p:spPr bwMode="auto">
                      <a:xfrm>
                        <a:off x="733425" y="5857875"/>
                        <a:ext cx="4005263" cy="6889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blinds(horizontal)">
                                      <p:cBhvr>
                                        <p:cTn id="15" dur="500"/>
                                        <p:tgtEl>
                                          <p:spTgt spid="2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linds(horizontal)">
                                      <p:cBhvr>
                                        <p:cTn id="20" dur="500"/>
                                        <p:tgtEl>
                                          <p:spTgt spid="26"/>
                                        </p:tgtEl>
                                      </p:cBhvr>
                                    </p:animEffect>
                                  </p:childTnLst>
                                </p:cTn>
                              </p:par>
                              <p:par>
                                <p:cTn id="21" presetID="3" presetClass="entr" presetSubtype="1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blinds(horizontal)">
                                      <p:cBhvr>
                                        <p:cTn id="23"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25" grpId="0" autoUpdateAnimBg="0"/>
      <p:bldP spid="26"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373698" y="1511618"/>
            <a:ext cx="6645274" cy="1050926"/>
            <a:chOff x="0" y="0"/>
            <a:chExt cx="4186" cy="662"/>
          </a:xfrm>
        </p:grpSpPr>
        <p:sp>
          <p:nvSpPr>
            <p:cNvPr id="3" name="Rectangle 3"/>
            <p:cNvSpPr>
              <a:spLocks noChangeArrowheads="1"/>
            </p:cNvSpPr>
            <p:nvPr/>
          </p:nvSpPr>
          <p:spPr bwMode="auto">
            <a:xfrm>
              <a:off x="0" y="0"/>
              <a:ext cx="2722" cy="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400" b="1" dirty="0">
                  <a:ea typeface="楷体_GB2312" pitchFamily="49" charset="-122"/>
                  <a:sym typeface="Symbol" panose="05050102010706020507" pitchFamily="18" charset="2"/>
                </a:rPr>
                <a:t>两边同除以t，得到速度与角速度之间的关系：</a:t>
              </a:r>
              <a:endParaRPr lang="zh-CN" altLang="en-US" sz="2400" b="1" i="1" dirty="0">
                <a:latin typeface="楷体_GB2312" pitchFamily="49" charset="-122"/>
                <a:ea typeface="楷体_GB2312" pitchFamily="49" charset="-122"/>
                <a:sym typeface="Symbol" panose="05050102010706020507" pitchFamily="18" charset="2"/>
              </a:endParaRPr>
            </a:p>
          </p:txBody>
        </p:sp>
        <p:graphicFrame>
          <p:nvGraphicFramePr>
            <p:cNvPr id="4" name="Object 4"/>
            <p:cNvGraphicFramePr>
              <a:graphicFrameLocks noChangeAspect="1"/>
            </p:cNvGraphicFramePr>
            <p:nvPr/>
          </p:nvGraphicFramePr>
          <p:xfrm>
            <a:off x="3254" y="201"/>
            <a:ext cx="932" cy="344"/>
          </p:xfrm>
          <a:graphic>
            <a:graphicData uri="http://schemas.openxmlformats.org/presentationml/2006/ole">
              <mc:AlternateContent xmlns:mc="http://schemas.openxmlformats.org/markup-compatibility/2006">
                <mc:Choice xmlns:v="urn:schemas-microsoft-com:vml" Requires="v">
                  <p:oleObj name="Equation" r:id="rId2" imgW="11582400" imgH="4267200" progId="Equation.DSMT4">
                    <p:embed/>
                  </p:oleObj>
                </mc:Choice>
                <mc:Fallback>
                  <p:oleObj name="Equation" r:id="rId2" imgW="11582400" imgH="4267200" progId="Equation.DSMT4">
                    <p:embed/>
                    <p:pic>
                      <p:nvPicPr>
                        <p:cNvPr id="0" name="图片 15499"/>
                        <p:cNvPicPr>
                          <a:picLocks noChangeAspect="1" noChangeArrowheads="1"/>
                        </p:cNvPicPr>
                        <p:nvPr/>
                      </p:nvPicPr>
                      <p:blipFill>
                        <a:blip r:embed="rId3"/>
                        <a:srcRect/>
                        <a:stretch>
                          <a:fillRect/>
                        </a:stretch>
                      </p:blipFill>
                      <p:spPr bwMode="auto">
                        <a:xfrm>
                          <a:off x="3254" y="201"/>
                          <a:ext cx="932"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 name="Object 5"/>
          <p:cNvGraphicFramePr/>
          <p:nvPr/>
        </p:nvGraphicFramePr>
        <p:xfrm>
          <a:off x="2246630" y="405130"/>
          <a:ext cx="4041775" cy="863600"/>
        </p:xfrm>
        <a:graphic>
          <a:graphicData uri="http://schemas.openxmlformats.org/presentationml/2006/ole">
            <mc:AlternateContent xmlns:mc="http://schemas.openxmlformats.org/markup-compatibility/2006">
              <mc:Choice xmlns:v="urn:schemas-microsoft-com:vml" Requires="v">
                <p:oleObj name="Equation" r:id="rId4" imgW="27736800" imgH="7620000" progId="Equation.DSMT4">
                  <p:embed/>
                </p:oleObj>
              </mc:Choice>
              <mc:Fallback>
                <p:oleObj name="Equation" r:id="rId4" imgW="27736800" imgH="7620000" progId="Equation.DSMT4">
                  <p:embed/>
                  <p:pic>
                    <p:nvPicPr>
                      <p:cNvPr id="0" name="图片 15500"/>
                      <p:cNvPicPr preferRelativeResize="0">
                        <a:picLocks noChangeArrowheads="1"/>
                      </p:cNvPicPr>
                      <p:nvPr/>
                    </p:nvPicPr>
                    <p:blipFill>
                      <a:blip r:embed="rId5"/>
                      <a:srcRect/>
                      <a:stretch>
                        <a:fillRect/>
                      </a:stretch>
                    </p:blipFill>
                    <p:spPr bwMode="auto">
                      <a:xfrm>
                        <a:off x="2246630" y="405130"/>
                        <a:ext cx="4041775" cy="8636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6"/>
          <p:cNvGrpSpPr/>
          <p:nvPr/>
        </p:nvGrpSpPr>
        <p:grpSpPr bwMode="auto">
          <a:xfrm>
            <a:off x="323850" y="2921318"/>
            <a:ext cx="6862763" cy="1014413"/>
            <a:chOff x="0" y="0"/>
            <a:chExt cx="4323" cy="639"/>
          </a:xfrm>
        </p:grpSpPr>
        <p:sp>
          <p:nvSpPr>
            <p:cNvPr id="7" name="Rectangle 7"/>
            <p:cNvSpPr>
              <a:spLocks noChangeArrowheads="1"/>
            </p:cNvSpPr>
            <p:nvPr/>
          </p:nvSpPr>
          <p:spPr bwMode="auto">
            <a:xfrm>
              <a:off x="0" y="0"/>
              <a:ext cx="3085" cy="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en-US" sz="2400" b="1" dirty="0">
                  <a:ea typeface="楷体_GB2312" pitchFamily="49" charset="-122"/>
                  <a:sym typeface="Symbol" panose="05050102010706020507" pitchFamily="18" charset="2"/>
                </a:rPr>
                <a:t>将上式两端对时间求导，得到切向加速度与角加速度之间的关系：</a:t>
              </a:r>
            </a:p>
          </p:txBody>
        </p:sp>
        <p:graphicFrame>
          <p:nvGraphicFramePr>
            <p:cNvPr id="8" name="Object 8"/>
            <p:cNvGraphicFramePr>
              <a:graphicFrameLocks noChangeAspect="1"/>
            </p:cNvGraphicFramePr>
            <p:nvPr/>
          </p:nvGraphicFramePr>
          <p:xfrm>
            <a:off x="3254" y="181"/>
            <a:ext cx="1069" cy="458"/>
          </p:xfrm>
          <a:graphic>
            <a:graphicData uri="http://schemas.openxmlformats.org/presentationml/2006/ole">
              <mc:AlternateContent xmlns:mc="http://schemas.openxmlformats.org/markup-compatibility/2006">
                <mc:Choice xmlns:v="urn:schemas-microsoft-com:vml" Requires="v">
                  <p:oleObj name="Equation" r:id="rId6" imgW="12801600" imgH="5486400" progId="Equation.DSMT4">
                    <p:embed/>
                  </p:oleObj>
                </mc:Choice>
                <mc:Fallback>
                  <p:oleObj name="Equation" r:id="rId6" imgW="12801600" imgH="5486400" progId="Equation.DSMT4">
                    <p:embed/>
                    <p:pic>
                      <p:nvPicPr>
                        <p:cNvPr id="0" name="图片 15501"/>
                        <p:cNvPicPr>
                          <a:picLocks noChangeAspect="1" noChangeArrowheads="1"/>
                        </p:cNvPicPr>
                        <p:nvPr/>
                      </p:nvPicPr>
                      <p:blipFill>
                        <a:blip r:embed="rId7"/>
                        <a:srcRect/>
                        <a:stretch>
                          <a:fillRect/>
                        </a:stretch>
                      </p:blipFill>
                      <p:spPr bwMode="auto">
                        <a:xfrm>
                          <a:off x="3254" y="181"/>
                          <a:ext cx="1069" cy="4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9"/>
          <p:cNvGrpSpPr/>
          <p:nvPr/>
        </p:nvGrpSpPr>
        <p:grpSpPr bwMode="auto">
          <a:xfrm>
            <a:off x="323850" y="4325620"/>
            <a:ext cx="6661151" cy="1447800"/>
            <a:chOff x="0" y="0"/>
            <a:chExt cx="4196" cy="912"/>
          </a:xfrm>
        </p:grpSpPr>
        <p:graphicFrame>
          <p:nvGraphicFramePr>
            <p:cNvPr id="10" name="Object 10"/>
            <p:cNvGraphicFramePr>
              <a:graphicFrameLocks noChangeAspect="1"/>
            </p:cNvGraphicFramePr>
            <p:nvPr/>
          </p:nvGraphicFramePr>
          <p:xfrm>
            <a:off x="2555" y="592"/>
            <a:ext cx="144" cy="320"/>
          </p:xfrm>
          <a:graphic>
            <a:graphicData uri="http://schemas.openxmlformats.org/presentationml/2006/ole">
              <mc:AlternateContent xmlns:mc="http://schemas.openxmlformats.org/markup-compatibility/2006">
                <mc:Choice xmlns:v="urn:schemas-microsoft-com:vml" Requires="v">
                  <p:oleObj r:id="rId8" imgW="228600" imgH="508635" progId="Equation.3">
                    <p:embed/>
                  </p:oleObj>
                </mc:Choice>
                <mc:Fallback>
                  <p:oleObj r:id="rId8" imgW="228600" imgH="508635" progId="Equation.3">
                    <p:embed/>
                    <p:pic>
                      <p:nvPicPr>
                        <p:cNvPr id="0" name="图片 155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 y="592"/>
                          <a:ext cx="144"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11"/>
            <p:cNvSpPr>
              <a:spLocks noChangeArrowheads="1"/>
            </p:cNvSpPr>
            <p:nvPr/>
          </p:nvSpPr>
          <p:spPr bwMode="auto">
            <a:xfrm>
              <a:off x="0" y="0"/>
              <a:ext cx="3039" cy="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buClrTx/>
                <a:buSzTx/>
                <a:buFontTx/>
              </a:pPr>
              <a:r>
                <a:rPr lang="zh-CN" altLang="en-US" sz="2400" b="1" dirty="0">
                  <a:ea typeface="楷体_GB2312" pitchFamily="49" charset="-122"/>
                  <a:sym typeface="Symbol" panose="05050102010706020507" pitchFamily="18" charset="2"/>
                </a:rPr>
                <a:t>将速度与角速度的关系代入法向加速度的定义式，得到法向加速度与角速度之间的关系：</a:t>
              </a:r>
            </a:p>
          </p:txBody>
        </p:sp>
        <p:graphicFrame>
          <p:nvGraphicFramePr>
            <p:cNvPr id="12" name="Object 12"/>
            <p:cNvGraphicFramePr>
              <a:graphicFrameLocks noChangeAspect="1"/>
            </p:cNvGraphicFramePr>
            <p:nvPr/>
          </p:nvGraphicFramePr>
          <p:xfrm>
            <a:off x="3243" y="46"/>
            <a:ext cx="953" cy="748"/>
          </p:xfrm>
          <a:graphic>
            <a:graphicData uri="http://schemas.openxmlformats.org/presentationml/2006/ole">
              <mc:AlternateContent xmlns:mc="http://schemas.openxmlformats.org/markup-compatibility/2006">
                <mc:Choice xmlns:v="urn:schemas-microsoft-com:vml" Requires="v">
                  <p:oleObj name="Equation" r:id="rId10" imgW="12496800" imgH="10058400" progId="Equation.DSMT4">
                    <p:embed/>
                  </p:oleObj>
                </mc:Choice>
                <mc:Fallback>
                  <p:oleObj name="Equation" r:id="rId10" imgW="12496800" imgH="10058400" progId="Equation.DSMT4">
                    <p:embed/>
                    <p:pic>
                      <p:nvPicPr>
                        <p:cNvPr id="0" name="图片 15503"/>
                        <p:cNvPicPr>
                          <a:picLocks noChangeAspect="1" noChangeArrowheads="1"/>
                        </p:cNvPicPr>
                        <p:nvPr/>
                      </p:nvPicPr>
                      <p:blipFill>
                        <a:blip r:embed="rId11"/>
                        <a:srcRect/>
                        <a:stretch>
                          <a:fillRect/>
                        </a:stretch>
                      </p:blipFill>
                      <p:spPr bwMode="auto">
                        <a:xfrm>
                          <a:off x="3243" y="46"/>
                          <a:ext cx="953" cy="7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 name="Object 13"/>
          <p:cNvGraphicFramePr>
            <a:graphicFrameLocks noChangeAspect="1"/>
          </p:cNvGraphicFramePr>
          <p:nvPr/>
        </p:nvGraphicFramePr>
        <p:xfrm>
          <a:off x="7018338" y="4703177"/>
          <a:ext cx="1230312" cy="577850"/>
        </p:xfrm>
        <a:graphic>
          <a:graphicData uri="http://schemas.openxmlformats.org/presentationml/2006/ole">
            <mc:AlternateContent xmlns:mc="http://schemas.openxmlformats.org/markup-compatibility/2006">
              <mc:Choice xmlns:v="urn:schemas-microsoft-com:vml" Requires="v">
                <p:oleObj name="Equation" r:id="rId12" imgW="10363200" imgH="4876800" progId="Equation.DSMT4">
                  <p:embed/>
                </p:oleObj>
              </mc:Choice>
              <mc:Fallback>
                <p:oleObj name="Equation" r:id="rId12" imgW="10363200" imgH="4876800" progId="Equation.DSMT4">
                  <p:embed/>
                  <p:pic>
                    <p:nvPicPr>
                      <p:cNvPr id="0" name="图片 15504"/>
                      <p:cNvPicPr>
                        <a:picLocks noChangeAspect="1" noChangeArrowheads="1"/>
                      </p:cNvPicPr>
                      <p:nvPr/>
                    </p:nvPicPr>
                    <p:blipFill>
                      <a:blip r:embed="rId13"/>
                      <a:srcRect/>
                      <a:stretch>
                        <a:fillRect/>
                      </a:stretch>
                    </p:blipFill>
                    <p:spPr bwMode="auto">
                      <a:xfrm>
                        <a:off x="7018338" y="4703177"/>
                        <a:ext cx="1230312"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685800" y="5105400"/>
            <a:ext cx="48006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zh-CN" sz="2800" b="1">
                <a:ea typeface="楷体_GB2312" pitchFamily="49" charset="-122"/>
              </a:rPr>
              <a:t>        在</a:t>
            </a:r>
            <a:r>
              <a:rPr lang="zh-CN" altLang="zh-CN" sz="2800" b="1" i="1">
                <a:ea typeface="楷体_GB2312" pitchFamily="49" charset="-122"/>
              </a:rPr>
              <a:t>t </a:t>
            </a:r>
            <a:r>
              <a:rPr lang="zh-CN" altLang="zh-CN" sz="2800" b="1">
                <a:ea typeface="楷体_GB2312" pitchFamily="49" charset="-122"/>
              </a:rPr>
              <a:t>时刻，质点运动到位置 s 处。</a:t>
            </a:r>
          </a:p>
        </p:txBody>
      </p:sp>
      <p:grpSp>
        <p:nvGrpSpPr>
          <p:cNvPr id="3" name="Group 3"/>
          <p:cNvGrpSpPr/>
          <p:nvPr/>
        </p:nvGrpSpPr>
        <p:grpSpPr bwMode="auto">
          <a:xfrm>
            <a:off x="395288" y="404813"/>
            <a:ext cx="8458200" cy="3335337"/>
            <a:chOff x="0" y="0"/>
            <a:chExt cx="5328" cy="2101"/>
          </a:xfrm>
        </p:grpSpPr>
        <p:sp>
          <p:nvSpPr>
            <p:cNvPr id="4" name="Text Box 4"/>
            <p:cNvSpPr txBox="1">
              <a:spLocks noChangeArrowheads="1"/>
            </p:cNvSpPr>
            <p:nvPr/>
          </p:nvSpPr>
          <p:spPr bwMode="auto">
            <a:xfrm>
              <a:off x="87" y="779"/>
              <a:ext cx="5088" cy="1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a:ea typeface="楷体_GB2312" pitchFamily="49" charset="-122"/>
                </a:rPr>
                <a:t>       （1） </a:t>
              </a:r>
              <a:r>
                <a:rPr lang="zh-CN" altLang="zh-CN" sz="2800" b="1" i="1">
                  <a:ea typeface="楷体_GB2312" pitchFamily="49" charset="-122"/>
                </a:rPr>
                <a:t>t  </a:t>
              </a:r>
              <a:r>
                <a:rPr lang="zh-CN" altLang="zh-CN" sz="2800" b="1">
                  <a:ea typeface="楷体_GB2312" pitchFamily="49" charset="-122"/>
                </a:rPr>
                <a:t>时刻质点的总加速度的大小；</a:t>
              </a:r>
            </a:p>
            <a:p>
              <a:pPr algn="l">
                <a:lnSpc>
                  <a:spcPct val="120000"/>
                </a:lnSpc>
              </a:pPr>
              <a:r>
                <a:rPr lang="zh-CN" altLang="zh-CN" sz="2800" b="1">
                  <a:ea typeface="楷体_GB2312" pitchFamily="49" charset="-122"/>
                </a:rPr>
                <a:t>       （2） </a:t>
              </a:r>
              <a:r>
                <a:rPr lang="zh-CN" altLang="zh-CN" sz="2800" b="1" i="1">
                  <a:ea typeface="楷体_GB2312" pitchFamily="49" charset="-122"/>
                </a:rPr>
                <a:t>t </a:t>
              </a:r>
              <a:r>
                <a:rPr lang="zh-CN" altLang="zh-CN" sz="2800" b="1">
                  <a:ea typeface="楷体_GB2312" pitchFamily="49" charset="-122"/>
                </a:rPr>
                <a:t>为何值时，总加速度的大小为</a:t>
              </a:r>
              <a:r>
                <a:rPr lang="zh-CN" altLang="zh-CN" sz="2800" b="1" i="1">
                  <a:ea typeface="楷体_GB2312" pitchFamily="49" charset="-122"/>
                </a:rPr>
                <a:t>b </a:t>
              </a:r>
              <a:r>
                <a:rPr lang="zh-CN" altLang="zh-CN" sz="2800" b="1">
                  <a:ea typeface="楷体_GB2312" pitchFamily="49" charset="-122"/>
                </a:rPr>
                <a:t>；</a:t>
              </a:r>
            </a:p>
            <a:p>
              <a:pPr algn="l">
                <a:lnSpc>
                  <a:spcPct val="125000"/>
                </a:lnSpc>
              </a:pPr>
              <a:r>
                <a:rPr lang="zh-CN" altLang="zh-CN" sz="2800" b="1">
                  <a:ea typeface="楷体_GB2312" pitchFamily="49" charset="-122"/>
                </a:rPr>
                <a:t>       （3）当总加速度大小为</a:t>
              </a:r>
              <a:r>
                <a:rPr lang="zh-CN" altLang="zh-CN" sz="2800" b="1" i="1">
                  <a:ea typeface="楷体_GB2312" pitchFamily="49" charset="-122"/>
                </a:rPr>
                <a:t>b </a:t>
              </a:r>
              <a:r>
                <a:rPr lang="zh-CN" altLang="zh-CN" sz="2800" b="1">
                  <a:ea typeface="楷体_GB2312" pitchFamily="49" charset="-122"/>
                </a:rPr>
                <a:t>时，质点沿圆周运行了多少圈。</a:t>
              </a:r>
            </a:p>
          </p:txBody>
        </p:sp>
        <p:sp>
          <p:nvSpPr>
            <p:cNvPr id="5" name="Rectangle 5"/>
            <p:cNvSpPr>
              <a:spLocks noChangeArrowheads="1"/>
            </p:cNvSpPr>
            <p:nvPr/>
          </p:nvSpPr>
          <p:spPr bwMode="auto">
            <a:xfrm>
              <a:off x="0" y="0"/>
              <a:ext cx="5328"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3200" b="1" dirty="0">
                  <a:ea typeface="楷体_GB2312" pitchFamily="49" charset="-122"/>
                </a:rPr>
                <a:t>例题</a:t>
              </a:r>
              <a:r>
                <a:rPr lang="zh-CN" altLang="zh-CN" sz="2800" b="1" dirty="0">
                  <a:solidFill>
                    <a:srgbClr val="FFFF00"/>
                  </a:solidFill>
                  <a:ea typeface="楷体_GB2312" pitchFamily="49" charset="-122"/>
                </a:rPr>
                <a:t> </a:t>
              </a:r>
              <a:r>
                <a:rPr lang="zh-CN" altLang="zh-CN" sz="2800" b="1" dirty="0">
                  <a:ea typeface="楷体_GB2312" pitchFamily="49" charset="-122"/>
                </a:rPr>
                <a:t>  一质点沿半径为R的圆周按规律</a:t>
              </a:r>
            </a:p>
            <a:p>
              <a:pPr algn="l">
                <a:lnSpc>
                  <a:spcPct val="75000"/>
                </a:lnSpc>
                <a:spcBef>
                  <a:spcPct val="50000"/>
                </a:spcBef>
              </a:pPr>
              <a:r>
                <a:rPr lang="zh-CN" altLang="zh-CN" sz="2800" b="1" dirty="0">
                  <a:ea typeface="楷体_GB2312" pitchFamily="49" charset="-122"/>
                </a:rPr>
                <a:t>           </a:t>
              </a:r>
              <a:r>
                <a:rPr lang="zh-CN" altLang="zh-CN" sz="2800" b="1" i="1" dirty="0">
                  <a:ea typeface="楷体_GB2312" pitchFamily="49" charset="-122"/>
                </a:rPr>
                <a:t> </a:t>
              </a:r>
              <a:r>
                <a:rPr lang="zh-CN" altLang="zh-CN" sz="2800" b="1" dirty="0">
                  <a:ea typeface="楷体_GB2312" pitchFamily="49" charset="-122"/>
                </a:rPr>
                <a:t>运动，</a:t>
              </a:r>
              <a:r>
                <a:rPr lang="zh-CN" altLang="zh-CN" sz="2800" b="1" i="1" dirty="0">
                  <a:ea typeface="楷体_GB2312" pitchFamily="49" charset="-122"/>
                </a:rPr>
                <a:t>v</a:t>
              </a:r>
              <a:r>
                <a:rPr lang="zh-CN" altLang="zh-CN" sz="2800" b="1" i="1" baseline="-25000" dirty="0">
                  <a:ea typeface="楷体_GB2312" pitchFamily="49" charset="-122"/>
                </a:rPr>
                <a:t>0</a:t>
              </a:r>
              <a:r>
                <a:rPr lang="zh-CN" altLang="zh-CN" sz="2800" b="1" i="1" dirty="0">
                  <a:ea typeface="楷体_GB2312" pitchFamily="49" charset="-122"/>
                </a:rPr>
                <a:t>、b</a:t>
              </a:r>
              <a:r>
                <a:rPr lang="zh-CN" altLang="zh-CN" sz="2800" b="1" dirty="0">
                  <a:ea typeface="楷体_GB2312" pitchFamily="49" charset="-122"/>
                </a:rPr>
                <a:t>都是正的常量。求：</a:t>
              </a:r>
            </a:p>
          </p:txBody>
        </p:sp>
        <p:graphicFrame>
          <p:nvGraphicFramePr>
            <p:cNvPr id="6" name="Object 6"/>
            <p:cNvGraphicFramePr>
              <a:graphicFrameLocks noChangeAspect="1"/>
            </p:cNvGraphicFramePr>
            <p:nvPr/>
          </p:nvGraphicFramePr>
          <p:xfrm>
            <a:off x="3866" y="38"/>
            <a:ext cx="1340" cy="333"/>
          </p:xfrm>
          <a:graphic>
            <a:graphicData uri="http://schemas.openxmlformats.org/presentationml/2006/ole">
              <mc:AlternateContent xmlns:mc="http://schemas.openxmlformats.org/markup-compatibility/2006">
                <mc:Choice xmlns:v="urn:schemas-microsoft-com:vml" Requires="v">
                  <p:oleObj name="Equation" r:id="rId2" imgW="23164800" imgH="5791200" progId="Equation.DSMT4">
                    <p:embed/>
                  </p:oleObj>
                </mc:Choice>
                <mc:Fallback>
                  <p:oleObj name="Equation" r:id="rId2" imgW="23164800" imgH="5791200" progId="Equation.DSMT4">
                    <p:embed/>
                    <p:pic>
                      <p:nvPicPr>
                        <p:cNvPr id="0" name="图片 20541"/>
                        <p:cNvPicPr>
                          <a:picLocks noChangeAspect="1" noChangeArrowheads="1"/>
                        </p:cNvPicPr>
                        <p:nvPr/>
                      </p:nvPicPr>
                      <p:blipFill>
                        <a:blip r:embed="rId3"/>
                        <a:srcRect/>
                        <a:stretch>
                          <a:fillRect/>
                        </a:stretch>
                      </p:blipFill>
                      <p:spPr bwMode="auto">
                        <a:xfrm>
                          <a:off x="3866" y="38"/>
                          <a:ext cx="1340" cy="3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 name="Rectangle 7"/>
          <p:cNvSpPr>
            <a:spLocks noChangeArrowheads="1"/>
          </p:cNvSpPr>
          <p:nvPr/>
        </p:nvSpPr>
        <p:spPr bwMode="auto">
          <a:xfrm>
            <a:off x="1258888" y="3860800"/>
            <a:ext cx="46482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pPr>
            <a:r>
              <a:rPr lang="zh-CN" altLang="zh-CN" sz="2800" b="1">
                <a:ea typeface="楷体_GB2312" pitchFamily="49" charset="-122"/>
              </a:rPr>
              <a:t>先作图如右，</a:t>
            </a:r>
            <a:r>
              <a:rPr lang="zh-CN" altLang="zh-CN" sz="2800" b="1" i="1">
                <a:ea typeface="楷体_GB2312" pitchFamily="49" charset="-122"/>
              </a:rPr>
              <a:t>t </a:t>
            </a:r>
            <a:r>
              <a:rPr lang="zh-CN" altLang="zh-CN" sz="2800" b="1">
                <a:ea typeface="楷体_GB2312" pitchFamily="49" charset="-122"/>
              </a:rPr>
              <a:t>= 0 时，质点位于</a:t>
            </a:r>
            <a:r>
              <a:rPr lang="zh-CN" altLang="zh-CN" sz="2800" b="1" i="1">
                <a:ea typeface="楷体_GB2312" pitchFamily="49" charset="-122"/>
              </a:rPr>
              <a:t>s </a:t>
            </a:r>
            <a:r>
              <a:rPr lang="zh-CN" altLang="zh-CN" sz="2800" b="1">
                <a:ea typeface="楷体_GB2312" pitchFamily="49" charset="-122"/>
              </a:rPr>
              <a:t>= 0 的p点处。</a:t>
            </a:r>
          </a:p>
        </p:txBody>
      </p:sp>
      <p:sp>
        <p:nvSpPr>
          <p:cNvPr id="8" name="Rectangle 8"/>
          <p:cNvSpPr>
            <a:spLocks noChangeArrowheads="1"/>
          </p:cNvSpPr>
          <p:nvPr/>
        </p:nvSpPr>
        <p:spPr bwMode="auto">
          <a:xfrm>
            <a:off x="539750" y="3860800"/>
            <a:ext cx="898525" cy="519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解：</a:t>
            </a:r>
          </a:p>
        </p:txBody>
      </p:sp>
      <p:grpSp>
        <p:nvGrpSpPr>
          <p:cNvPr id="9" name="Group 9"/>
          <p:cNvGrpSpPr/>
          <p:nvPr/>
        </p:nvGrpSpPr>
        <p:grpSpPr bwMode="auto">
          <a:xfrm>
            <a:off x="6234113" y="4076700"/>
            <a:ext cx="2514600" cy="2057400"/>
            <a:chOff x="0" y="0"/>
            <a:chExt cx="1584" cy="1296"/>
          </a:xfrm>
        </p:grpSpPr>
        <p:sp>
          <p:nvSpPr>
            <p:cNvPr id="10" name="Line 10"/>
            <p:cNvSpPr>
              <a:spLocks noChangeShapeType="1"/>
            </p:cNvSpPr>
            <p:nvPr/>
          </p:nvSpPr>
          <p:spPr bwMode="auto">
            <a:xfrm>
              <a:off x="576" y="624"/>
              <a:ext cx="0" cy="672"/>
            </a:xfrm>
            <a:prstGeom prst="line">
              <a:avLst/>
            </a:prstGeom>
            <a:noFill/>
            <a:ln w="31750"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11"/>
            <p:cNvSpPr>
              <a:spLocks noChangeShapeType="1"/>
            </p:cNvSpPr>
            <p:nvPr/>
          </p:nvSpPr>
          <p:spPr bwMode="auto">
            <a:xfrm>
              <a:off x="576" y="624"/>
              <a:ext cx="1008" cy="0"/>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2"/>
            <p:cNvSpPr>
              <a:spLocks noChangeArrowheads="1"/>
            </p:cNvSpPr>
            <p:nvPr/>
          </p:nvSpPr>
          <p:spPr bwMode="auto">
            <a:xfrm>
              <a:off x="305" y="816"/>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ea typeface="楷体_GB2312" pitchFamily="49" charset="-122"/>
                </a:rPr>
                <a:t>R</a:t>
              </a:r>
            </a:p>
          </p:txBody>
        </p:sp>
        <p:sp>
          <p:nvSpPr>
            <p:cNvPr id="13" name="Oval 13"/>
            <p:cNvSpPr>
              <a:spLocks noChangeArrowheads="1"/>
            </p:cNvSpPr>
            <p:nvPr/>
          </p:nvSpPr>
          <p:spPr bwMode="auto">
            <a:xfrm>
              <a:off x="0" y="0"/>
              <a:ext cx="1200" cy="1296"/>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14"/>
            <p:cNvSpPr>
              <a:spLocks noChangeArrowheads="1"/>
            </p:cNvSpPr>
            <p:nvPr/>
          </p:nvSpPr>
          <p:spPr bwMode="auto">
            <a:xfrm>
              <a:off x="305" y="445"/>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600" b="1" i="1">
                  <a:ea typeface="楷体_GB2312" pitchFamily="49" charset="-122"/>
                </a:rPr>
                <a:t>o</a:t>
              </a:r>
              <a:endParaRPr lang="zh-CN" altLang="zh-CN" sz="3600" b="1">
                <a:ea typeface="楷体_GB2312" pitchFamily="49" charset="-122"/>
              </a:endParaRPr>
            </a:p>
          </p:txBody>
        </p:sp>
        <p:sp>
          <p:nvSpPr>
            <p:cNvPr id="15" name="Oval 15"/>
            <p:cNvSpPr>
              <a:spLocks noChangeArrowheads="1"/>
            </p:cNvSpPr>
            <p:nvPr/>
          </p:nvSpPr>
          <p:spPr bwMode="auto">
            <a:xfrm>
              <a:off x="1178" y="576"/>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6"/>
            <p:cNvSpPr txBox="1">
              <a:spLocks noChangeArrowheads="1"/>
            </p:cNvSpPr>
            <p:nvPr/>
          </p:nvSpPr>
          <p:spPr bwMode="auto">
            <a:xfrm>
              <a:off x="1257" y="622"/>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t>P</a:t>
              </a:r>
            </a:p>
          </p:txBody>
        </p:sp>
      </p:grpSp>
      <p:grpSp>
        <p:nvGrpSpPr>
          <p:cNvPr id="17" name="Group 17"/>
          <p:cNvGrpSpPr/>
          <p:nvPr/>
        </p:nvGrpSpPr>
        <p:grpSpPr bwMode="auto">
          <a:xfrm>
            <a:off x="5722938" y="3500438"/>
            <a:ext cx="2952750" cy="1784350"/>
            <a:chOff x="0" y="0"/>
            <a:chExt cx="1860" cy="1124"/>
          </a:xfrm>
        </p:grpSpPr>
        <p:sp>
          <p:nvSpPr>
            <p:cNvPr id="18" name="Oval 18"/>
            <p:cNvSpPr>
              <a:spLocks noChangeArrowheads="1"/>
            </p:cNvSpPr>
            <p:nvPr/>
          </p:nvSpPr>
          <p:spPr bwMode="auto">
            <a:xfrm>
              <a:off x="545" y="457"/>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409" y="136"/>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200">
                  <a:ea typeface="楷体_GB2312" pitchFamily="49" charset="-122"/>
                </a:rPr>
                <a:t>s</a:t>
              </a:r>
            </a:p>
          </p:txBody>
        </p:sp>
        <p:sp>
          <p:nvSpPr>
            <p:cNvPr id="20" name="Line 20"/>
            <p:cNvSpPr>
              <a:spLocks noChangeShapeType="1"/>
            </p:cNvSpPr>
            <p:nvPr/>
          </p:nvSpPr>
          <p:spPr bwMode="auto">
            <a:xfrm flipH="1" flipV="1">
              <a:off x="593" y="505"/>
              <a:ext cx="336" cy="480"/>
            </a:xfrm>
            <a:prstGeom prst="line">
              <a:avLst/>
            </a:prstGeom>
            <a:noFill/>
            <a:ln w="28575"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1"/>
            <p:cNvSpPr>
              <a:spLocks noChangeShapeType="1"/>
            </p:cNvSpPr>
            <p:nvPr/>
          </p:nvSpPr>
          <p:spPr bwMode="auto">
            <a:xfrm>
              <a:off x="586" y="505"/>
              <a:ext cx="253" cy="342"/>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2"/>
            <p:cNvSpPr>
              <a:spLocks noChangeShapeType="1"/>
            </p:cNvSpPr>
            <p:nvPr/>
          </p:nvSpPr>
          <p:spPr bwMode="auto">
            <a:xfrm flipH="1">
              <a:off x="204" y="484"/>
              <a:ext cx="362" cy="317"/>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 name="Object 23"/>
            <p:cNvGraphicFramePr>
              <a:graphicFrameLocks noChangeAspect="1"/>
            </p:cNvGraphicFramePr>
            <p:nvPr/>
          </p:nvGraphicFramePr>
          <p:xfrm>
            <a:off x="0" y="710"/>
            <a:ext cx="253" cy="414"/>
          </p:xfrm>
          <a:graphic>
            <a:graphicData uri="http://schemas.openxmlformats.org/presentationml/2006/ole">
              <mc:AlternateContent xmlns:mc="http://schemas.openxmlformats.org/markup-compatibility/2006">
                <mc:Choice xmlns:v="urn:schemas-microsoft-com:vml" Requires="v">
                  <p:oleObj name="Equation" r:id="rId4" imgW="3352800" imgH="5486400" progId="Equation.DSMT4">
                    <p:embed/>
                  </p:oleObj>
                </mc:Choice>
                <mc:Fallback>
                  <p:oleObj name="Equation" r:id="rId4" imgW="3352800" imgH="5486400" progId="Equation.DSMT4">
                    <p:embed/>
                    <p:pic>
                      <p:nvPicPr>
                        <p:cNvPr id="0" name="图片 20542"/>
                        <p:cNvPicPr>
                          <a:picLocks noChangeAspect="1" noChangeArrowheads="1"/>
                        </p:cNvPicPr>
                        <p:nvPr/>
                      </p:nvPicPr>
                      <p:blipFill>
                        <a:blip r:embed="rId5"/>
                        <a:srcRect/>
                        <a:stretch>
                          <a:fillRect/>
                        </a:stretch>
                      </p:blipFill>
                      <p:spPr bwMode="auto">
                        <a:xfrm>
                          <a:off x="0" y="710"/>
                          <a:ext cx="253"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 name="Object 24"/>
            <p:cNvGraphicFramePr>
              <a:graphicFrameLocks noChangeAspect="1"/>
            </p:cNvGraphicFramePr>
            <p:nvPr/>
          </p:nvGraphicFramePr>
          <p:xfrm>
            <a:off x="499" y="654"/>
            <a:ext cx="276" cy="414"/>
          </p:xfrm>
          <a:graphic>
            <a:graphicData uri="http://schemas.openxmlformats.org/presentationml/2006/ole">
              <mc:AlternateContent xmlns:mc="http://schemas.openxmlformats.org/markup-compatibility/2006">
                <mc:Choice xmlns:v="urn:schemas-microsoft-com:vml" Requires="v">
                  <p:oleObj name="Equation" r:id="rId6" imgW="3657600" imgH="5486400" progId="Equation.DSMT4">
                    <p:embed/>
                  </p:oleObj>
                </mc:Choice>
                <mc:Fallback>
                  <p:oleObj name="Equation" r:id="rId6" imgW="3657600" imgH="5486400" progId="Equation.DSMT4">
                    <p:embed/>
                    <p:pic>
                      <p:nvPicPr>
                        <p:cNvPr id="0" name="图片 20543"/>
                        <p:cNvPicPr>
                          <a:picLocks noChangeAspect="1" noChangeArrowheads="1"/>
                        </p:cNvPicPr>
                        <p:nvPr/>
                      </p:nvPicPr>
                      <p:blipFill>
                        <a:blip r:embed="rId7"/>
                        <a:srcRect/>
                        <a:stretch>
                          <a:fillRect/>
                        </a:stretch>
                      </p:blipFill>
                      <p:spPr bwMode="auto">
                        <a:xfrm>
                          <a:off x="499" y="654"/>
                          <a:ext cx="2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未知"/>
            <p:cNvSpPr/>
            <p:nvPr/>
          </p:nvSpPr>
          <p:spPr bwMode="auto">
            <a:xfrm>
              <a:off x="772" y="0"/>
              <a:ext cx="1088" cy="725"/>
            </a:xfrm>
            <a:custGeom>
              <a:avLst/>
              <a:gdLst>
                <a:gd name="T0" fmla="*/ 0 w 1179"/>
                <a:gd name="T1" fmla="*/ 15 h 877"/>
                <a:gd name="T2" fmla="*/ 272 w 1179"/>
                <a:gd name="T3" fmla="*/ 15 h 877"/>
                <a:gd name="T4" fmla="*/ 589 w 1179"/>
                <a:gd name="T5" fmla="*/ 106 h 877"/>
                <a:gd name="T6" fmla="*/ 862 w 1179"/>
                <a:gd name="T7" fmla="*/ 288 h 877"/>
                <a:gd name="T8" fmla="*/ 1088 w 1179"/>
                <a:gd name="T9" fmla="*/ 605 h 877"/>
                <a:gd name="T10" fmla="*/ 1179 w 1179"/>
                <a:gd name="T11" fmla="*/ 877 h 877"/>
              </a:gdLst>
              <a:ahLst/>
              <a:cxnLst>
                <a:cxn ang="0">
                  <a:pos x="T0" y="T1"/>
                </a:cxn>
                <a:cxn ang="0">
                  <a:pos x="T2" y="T3"/>
                </a:cxn>
                <a:cxn ang="0">
                  <a:pos x="T4" y="T5"/>
                </a:cxn>
                <a:cxn ang="0">
                  <a:pos x="T6" y="T7"/>
                </a:cxn>
                <a:cxn ang="0">
                  <a:pos x="T8" y="T9"/>
                </a:cxn>
                <a:cxn ang="0">
                  <a:pos x="T10" y="T11"/>
                </a:cxn>
              </a:cxnLst>
              <a:rect l="0" t="0" r="r" b="b"/>
              <a:pathLst>
                <a:path w="1179" h="877">
                  <a:moveTo>
                    <a:pt x="0" y="15"/>
                  </a:moveTo>
                  <a:cubicBezTo>
                    <a:pt x="87" y="7"/>
                    <a:pt x="174" y="0"/>
                    <a:pt x="272" y="15"/>
                  </a:cubicBezTo>
                  <a:cubicBezTo>
                    <a:pt x="370" y="30"/>
                    <a:pt x="491" y="61"/>
                    <a:pt x="589" y="106"/>
                  </a:cubicBezTo>
                  <a:cubicBezTo>
                    <a:pt x="687" y="151"/>
                    <a:pt x="779" y="205"/>
                    <a:pt x="862" y="288"/>
                  </a:cubicBezTo>
                  <a:cubicBezTo>
                    <a:pt x="945" y="371"/>
                    <a:pt x="1035" y="507"/>
                    <a:pt x="1088" y="605"/>
                  </a:cubicBezTo>
                  <a:cubicBezTo>
                    <a:pt x="1141" y="703"/>
                    <a:pt x="1160" y="790"/>
                    <a:pt x="1179" y="877"/>
                  </a:cubicBezTo>
                </a:path>
              </a:pathLst>
            </a:custGeom>
            <a:noFill/>
            <a:ln w="28575" cap="flat" cmpd="sng">
              <a:solidFill>
                <a:srgbClr val="FFCC00"/>
              </a:solidFill>
              <a:round/>
              <a:headEnd type="arrow" w="med" len="me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par>
                                <p:cTn id="11" presetID="3" presetClass="entr" presetSubtype="1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7" grpId="0" autoUpdateAnimBg="0"/>
      <p:bldP spid="8"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84138" y="4581525"/>
            <a:ext cx="5641974" cy="1960563"/>
            <a:chOff x="0" y="0"/>
            <a:chExt cx="3554" cy="1235"/>
          </a:xfrm>
        </p:grpSpPr>
        <p:sp>
          <p:nvSpPr>
            <p:cNvPr id="3" name="Rectangle 3"/>
            <p:cNvSpPr>
              <a:spLocks noChangeArrowheads="1"/>
            </p:cNvSpPr>
            <p:nvPr/>
          </p:nvSpPr>
          <p:spPr bwMode="auto">
            <a:xfrm>
              <a:off x="0" y="0"/>
              <a:ext cx="27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zh-CN" sz="2800" b="1">
                  <a:ea typeface="楷体_GB2312" pitchFamily="49" charset="-122"/>
                </a:rPr>
                <a:t>（2）令</a:t>
              </a:r>
              <a:r>
                <a:rPr lang="zh-CN" altLang="zh-CN" sz="2800" b="1" i="1">
                  <a:ea typeface="楷体_GB2312" pitchFamily="49" charset="-122"/>
                </a:rPr>
                <a:t>a </a:t>
              </a:r>
              <a:r>
                <a:rPr lang="zh-CN" altLang="zh-CN" sz="2800" b="1">
                  <a:ea typeface="楷体_GB2312" pitchFamily="49" charset="-122"/>
                </a:rPr>
                <a:t>= b ，即</a:t>
              </a:r>
            </a:p>
          </p:txBody>
        </p:sp>
        <p:graphicFrame>
          <p:nvGraphicFramePr>
            <p:cNvPr id="4" name="Object 4"/>
            <p:cNvGraphicFramePr>
              <a:graphicFrameLocks noChangeAspect="1"/>
            </p:cNvGraphicFramePr>
            <p:nvPr/>
          </p:nvGraphicFramePr>
          <p:xfrm>
            <a:off x="376" y="418"/>
            <a:ext cx="3178" cy="817"/>
          </p:xfrm>
          <a:graphic>
            <a:graphicData uri="http://schemas.openxmlformats.org/presentationml/2006/ole">
              <mc:AlternateContent xmlns:mc="http://schemas.openxmlformats.org/markup-compatibility/2006">
                <mc:Choice xmlns:v="urn:schemas-microsoft-com:vml" Requires="v">
                  <p:oleObj name="Equation" r:id="rId2" imgW="41452800" imgH="11277600" progId="Equation.DSMT4">
                    <p:embed/>
                  </p:oleObj>
                </mc:Choice>
                <mc:Fallback>
                  <p:oleObj name="Equation" r:id="rId2" imgW="41452800" imgH="11277600" progId="Equation.DSMT4">
                    <p:embed/>
                    <p:pic>
                      <p:nvPicPr>
                        <p:cNvPr id="0" name="图片 21725"/>
                        <p:cNvPicPr>
                          <a:picLocks noChangeAspect="1" noChangeArrowheads="1"/>
                        </p:cNvPicPr>
                        <p:nvPr/>
                      </p:nvPicPr>
                      <p:blipFill>
                        <a:blip r:embed="rId3"/>
                        <a:srcRect/>
                        <a:stretch>
                          <a:fillRect/>
                        </a:stretch>
                      </p:blipFill>
                      <p:spPr bwMode="auto">
                        <a:xfrm>
                          <a:off x="376" y="418"/>
                          <a:ext cx="3178" cy="8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 name="Rectangle 5"/>
          <p:cNvSpPr>
            <a:spLocks noChangeArrowheads="1"/>
          </p:cNvSpPr>
          <p:nvPr/>
        </p:nvSpPr>
        <p:spPr bwMode="auto">
          <a:xfrm>
            <a:off x="133350" y="471488"/>
            <a:ext cx="8686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a:ea typeface="楷体_GB2312" pitchFamily="49" charset="-122"/>
              </a:rPr>
              <a:t>（1）t 时刻切向加速度、法向加速度及加速度大小:</a:t>
            </a:r>
          </a:p>
        </p:txBody>
      </p:sp>
      <p:grpSp>
        <p:nvGrpSpPr>
          <p:cNvPr id="6" name="Group 6"/>
          <p:cNvGrpSpPr>
            <a:grpSpLocks noChangeAspect="1"/>
          </p:cNvGrpSpPr>
          <p:nvPr/>
        </p:nvGrpSpPr>
        <p:grpSpPr bwMode="auto">
          <a:xfrm>
            <a:off x="1116013" y="908050"/>
            <a:ext cx="4800600" cy="2274888"/>
            <a:chOff x="0" y="0"/>
            <a:chExt cx="3024" cy="1433"/>
          </a:xfrm>
        </p:grpSpPr>
        <p:graphicFrame>
          <p:nvGraphicFramePr>
            <p:cNvPr id="7" name="Object 7"/>
            <p:cNvGraphicFramePr>
              <a:graphicFrameLocks noChangeAspect="1"/>
            </p:cNvGraphicFramePr>
            <p:nvPr/>
          </p:nvGraphicFramePr>
          <p:xfrm>
            <a:off x="561" y="46"/>
            <a:ext cx="843" cy="624"/>
          </p:xfrm>
          <a:graphic>
            <a:graphicData uri="http://schemas.openxmlformats.org/presentationml/2006/ole">
              <mc:AlternateContent xmlns:mc="http://schemas.openxmlformats.org/markup-compatibility/2006">
                <mc:Choice xmlns:v="urn:schemas-microsoft-com:vml" Requires="v">
                  <p:oleObj name="Equation" r:id="rId4" imgW="8229600" imgH="9448800" progId="Equation.DSMT4">
                    <p:embed/>
                  </p:oleObj>
                </mc:Choice>
                <mc:Fallback>
                  <p:oleObj name="Equation" r:id="rId4" imgW="8229600" imgH="9448800" progId="Equation.DSMT4">
                    <p:embed/>
                    <p:pic>
                      <p:nvPicPr>
                        <p:cNvPr id="0" name="图片 21726"/>
                        <p:cNvPicPr>
                          <a:picLocks noChangeAspect="1" noChangeArrowheads="1"/>
                        </p:cNvPicPr>
                        <p:nvPr/>
                      </p:nvPicPr>
                      <p:blipFill>
                        <a:blip r:embed="rId5"/>
                        <a:srcRect/>
                        <a:stretch>
                          <a:fillRect/>
                        </a:stretch>
                      </p:blipFill>
                      <p:spPr bwMode="auto">
                        <a:xfrm>
                          <a:off x="561" y="46"/>
                          <a:ext cx="843"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1377" y="0"/>
            <a:ext cx="962" cy="672"/>
          </p:xfrm>
          <a:graphic>
            <a:graphicData uri="http://schemas.openxmlformats.org/presentationml/2006/ole">
              <mc:AlternateContent xmlns:mc="http://schemas.openxmlformats.org/markup-compatibility/2006">
                <mc:Choice xmlns:v="urn:schemas-microsoft-com:vml" Requires="v">
                  <p:oleObj name="Equation" r:id="rId6" imgW="9753600" imgH="10058400" progId="Equation.DSMT4">
                    <p:embed/>
                  </p:oleObj>
                </mc:Choice>
                <mc:Fallback>
                  <p:oleObj name="Equation" r:id="rId6" imgW="9753600" imgH="10058400" progId="Equation.DSMT4">
                    <p:embed/>
                    <p:pic>
                      <p:nvPicPr>
                        <p:cNvPr id="0" name="图片 21727"/>
                        <p:cNvPicPr>
                          <a:picLocks noChangeAspect="1" noChangeArrowheads="1"/>
                        </p:cNvPicPr>
                        <p:nvPr/>
                      </p:nvPicPr>
                      <p:blipFill>
                        <a:blip r:embed="rId7"/>
                        <a:srcRect/>
                        <a:stretch>
                          <a:fillRect/>
                        </a:stretch>
                      </p:blipFill>
                      <p:spPr bwMode="auto">
                        <a:xfrm>
                          <a:off x="1377" y="0"/>
                          <a:ext cx="962" cy="6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0" y="164"/>
            <a:ext cx="798" cy="1152"/>
          </p:xfrm>
          <a:graphic>
            <a:graphicData uri="http://schemas.openxmlformats.org/presentationml/2006/ole">
              <mc:AlternateContent xmlns:mc="http://schemas.openxmlformats.org/markup-compatibility/2006">
                <mc:Choice xmlns:v="urn:schemas-microsoft-com:vml" Requires="v">
                  <p:oleObj name="Equation" r:id="rId8" imgW="6400800" imgH="17068800" progId="Equation.DSMT4">
                    <p:embed/>
                  </p:oleObj>
                </mc:Choice>
                <mc:Fallback>
                  <p:oleObj name="Equation" r:id="rId8" imgW="6400800" imgH="17068800" progId="Equation.DSMT4">
                    <p:embed/>
                    <p:pic>
                      <p:nvPicPr>
                        <p:cNvPr id="0" name="图片 21728"/>
                        <p:cNvPicPr>
                          <a:picLocks noChangeAspect="1" noChangeArrowheads="1"/>
                        </p:cNvPicPr>
                        <p:nvPr/>
                      </p:nvPicPr>
                      <p:blipFill>
                        <a:blip r:embed="rId9"/>
                        <a:srcRect/>
                        <a:stretch>
                          <a:fillRect/>
                        </a:stretch>
                      </p:blipFill>
                      <p:spPr bwMode="auto">
                        <a:xfrm>
                          <a:off x="0" y="164"/>
                          <a:ext cx="798" cy="1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624" y="713"/>
            <a:ext cx="765" cy="720"/>
          </p:xfrm>
          <a:graphic>
            <a:graphicData uri="http://schemas.openxmlformats.org/presentationml/2006/ole">
              <mc:AlternateContent xmlns:mc="http://schemas.openxmlformats.org/markup-compatibility/2006">
                <mc:Choice xmlns:v="urn:schemas-microsoft-com:vml" Requires="v">
                  <p:oleObj name="Equation" r:id="rId10" imgW="7924800" imgH="10058400" progId="Equation.DSMT4">
                    <p:embed/>
                  </p:oleObj>
                </mc:Choice>
                <mc:Fallback>
                  <p:oleObj name="Equation" r:id="rId10" imgW="7924800" imgH="10058400" progId="Equation.DSMT4">
                    <p:embed/>
                    <p:pic>
                      <p:nvPicPr>
                        <p:cNvPr id="0" name="图片 21729"/>
                        <p:cNvPicPr>
                          <a:picLocks noChangeAspect="1" noChangeArrowheads="1"/>
                        </p:cNvPicPr>
                        <p:nvPr/>
                      </p:nvPicPr>
                      <p:blipFill>
                        <a:blip r:embed="rId11"/>
                        <a:srcRect/>
                        <a:stretch>
                          <a:fillRect/>
                        </a:stretch>
                      </p:blipFill>
                      <p:spPr bwMode="auto">
                        <a:xfrm>
                          <a:off x="624" y="713"/>
                          <a:ext cx="765" cy="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2352" y="182"/>
            <a:ext cx="672" cy="299"/>
          </p:xfrm>
          <a:graphic>
            <a:graphicData uri="http://schemas.openxmlformats.org/presentationml/2006/ole">
              <mc:AlternateContent xmlns:mc="http://schemas.openxmlformats.org/markup-compatibility/2006">
                <mc:Choice xmlns:v="urn:schemas-microsoft-com:vml" Requires="v">
                  <p:oleObj name="Equation" r:id="rId12" imgW="7924800" imgH="4267200" progId="Equation.DSMT4">
                    <p:embed/>
                  </p:oleObj>
                </mc:Choice>
                <mc:Fallback>
                  <p:oleObj name="Equation" r:id="rId12" imgW="7924800" imgH="4267200" progId="Equation.DSMT4">
                    <p:embed/>
                    <p:pic>
                      <p:nvPicPr>
                        <p:cNvPr id="0" name="图片 21730"/>
                        <p:cNvPicPr>
                          <a:picLocks noChangeAspect="1" noChangeArrowheads="1"/>
                        </p:cNvPicPr>
                        <p:nvPr/>
                      </p:nvPicPr>
                      <p:blipFill>
                        <a:blip r:embed="rId13"/>
                        <a:srcRect/>
                        <a:stretch>
                          <a:fillRect/>
                        </a:stretch>
                      </p:blipFill>
                      <p:spPr bwMode="auto">
                        <a:xfrm>
                          <a:off x="2352" y="182"/>
                          <a:ext cx="672"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2"/>
            <p:cNvGraphicFramePr>
              <a:graphicFrameLocks noChangeAspect="1"/>
            </p:cNvGraphicFramePr>
            <p:nvPr/>
          </p:nvGraphicFramePr>
          <p:xfrm>
            <a:off x="1368" y="809"/>
            <a:ext cx="1440" cy="576"/>
          </p:xfrm>
          <a:graphic>
            <a:graphicData uri="http://schemas.openxmlformats.org/presentationml/2006/ole">
              <mc:AlternateContent xmlns:mc="http://schemas.openxmlformats.org/markup-compatibility/2006">
                <mc:Choice xmlns:v="urn:schemas-microsoft-com:vml" Requires="v">
                  <p:oleObj name="Equation" r:id="rId14" imgW="18288000" imgH="10058400" progId="Equation.DSMT4">
                    <p:embed/>
                  </p:oleObj>
                </mc:Choice>
                <mc:Fallback>
                  <p:oleObj name="Equation" r:id="rId14" imgW="18288000" imgH="10058400" progId="Equation.DSMT4">
                    <p:embed/>
                    <p:pic>
                      <p:nvPicPr>
                        <p:cNvPr id="0" name="图片 21731"/>
                        <p:cNvPicPr>
                          <a:picLocks noChangeAspect="1" noChangeArrowheads="1"/>
                        </p:cNvPicPr>
                        <p:nvPr/>
                      </p:nvPicPr>
                      <p:blipFill>
                        <a:blip r:embed="rId15"/>
                        <a:srcRect/>
                        <a:stretch>
                          <a:fillRect/>
                        </a:stretch>
                      </p:blipFill>
                      <p:spPr bwMode="auto">
                        <a:xfrm>
                          <a:off x="1368" y="809"/>
                          <a:ext cx="1440"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 name="Group 13"/>
          <p:cNvGrpSpPr>
            <a:grpSpLocks noChangeAspect="1"/>
          </p:cNvGrpSpPr>
          <p:nvPr/>
        </p:nvGrpSpPr>
        <p:grpSpPr bwMode="auto">
          <a:xfrm>
            <a:off x="803275" y="3409950"/>
            <a:ext cx="5027613" cy="968375"/>
            <a:chOff x="-22" y="-8"/>
            <a:chExt cx="3167" cy="610"/>
          </a:xfrm>
        </p:grpSpPr>
        <p:graphicFrame>
          <p:nvGraphicFramePr>
            <p:cNvPr id="14" name="Object 14"/>
            <p:cNvGraphicFramePr>
              <a:graphicFrameLocks noChangeAspect="1"/>
            </p:cNvGraphicFramePr>
            <p:nvPr/>
          </p:nvGraphicFramePr>
          <p:xfrm>
            <a:off x="-22" y="59"/>
            <a:ext cx="1485" cy="476"/>
          </p:xfrm>
          <a:graphic>
            <a:graphicData uri="http://schemas.openxmlformats.org/presentationml/2006/ole">
              <mc:AlternateContent xmlns:mc="http://schemas.openxmlformats.org/markup-compatibility/2006">
                <mc:Choice xmlns:v="urn:schemas-microsoft-com:vml" Requires="v">
                  <p:oleObj name="Equation" r:id="rId16" imgW="20421600" imgH="7010400" progId="Equation.DSMT4">
                    <p:embed/>
                  </p:oleObj>
                </mc:Choice>
                <mc:Fallback>
                  <p:oleObj name="Equation" r:id="rId16" imgW="20421600" imgH="7010400" progId="Equation.DSMT4">
                    <p:embed/>
                    <p:pic>
                      <p:nvPicPr>
                        <p:cNvPr id="0" name="图片 21732"/>
                        <p:cNvPicPr>
                          <a:picLocks noChangeAspect="1" noChangeArrowheads="1"/>
                        </p:cNvPicPr>
                        <p:nvPr/>
                      </p:nvPicPr>
                      <p:blipFill>
                        <a:blip r:embed="rId17"/>
                        <a:srcRect/>
                        <a:stretch>
                          <a:fillRect/>
                        </a:stretch>
                      </p:blipFill>
                      <p:spPr bwMode="auto">
                        <a:xfrm>
                          <a:off x="-22" y="59"/>
                          <a:ext cx="1485" cy="4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5"/>
            <p:cNvGraphicFramePr>
              <a:graphicFrameLocks noChangeAspect="1"/>
            </p:cNvGraphicFramePr>
            <p:nvPr/>
          </p:nvGraphicFramePr>
          <p:xfrm>
            <a:off x="1559" y="-8"/>
            <a:ext cx="1586" cy="610"/>
          </p:xfrm>
          <a:graphic>
            <a:graphicData uri="http://schemas.openxmlformats.org/presentationml/2006/ole">
              <mc:AlternateContent xmlns:mc="http://schemas.openxmlformats.org/markup-compatibility/2006">
                <mc:Choice xmlns:v="urn:schemas-microsoft-com:vml" Requires="v">
                  <p:oleObj name="Equation" r:id="rId18" imgW="32918400" imgH="11277600" progId="Equation.DSMT4">
                    <p:embed/>
                  </p:oleObj>
                </mc:Choice>
                <mc:Fallback>
                  <p:oleObj name="Equation" r:id="rId18" imgW="32918400" imgH="11277600" progId="Equation.DSMT4">
                    <p:embed/>
                    <p:pic>
                      <p:nvPicPr>
                        <p:cNvPr id="0" name="图片 21733"/>
                        <p:cNvPicPr>
                          <a:picLocks noChangeAspect="1" noChangeArrowheads="1"/>
                        </p:cNvPicPr>
                        <p:nvPr/>
                      </p:nvPicPr>
                      <p:blipFill>
                        <a:blip r:embed="rId19"/>
                        <a:srcRect/>
                        <a:stretch>
                          <a:fillRect/>
                        </a:stretch>
                      </p:blipFill>
                      <p:spPr bwMode="auto">
                        <a:xfrm>
                          <a:off x="1559" y="-8"/>
                          <a:ext cx="1586" cy="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6" name="Group 16"/>
          <p:cNvGrpSpPr/>
          <p:nvPr/>
        </p:nvGrpSpPr>
        <p:grpSpPr bwMode="auto">
          <a:xfrm>
            <a:off x="5722938" y="3500438"/>
            <a:ext cx="3025775" cy="2633662"/>
            <a:chOff x="0" y="0"/>
            <a:chExt cx="1906" cy="1659"/>
          </a:xfrm>
        </p:grpSpPr>
        <p:sp>
          <p:nvSpPr>
            <p:cNvPr id="17" name="Line 17"/>
            <p:cNvSpPr>
              <a:spLocks noChangeShapeType="1"/>
            </p:cNvSpPr>
            <p:nvPr/>
          </p:nvSpPr>
          <p:spPr bwMode="auto">
            <a:xfrm>
              <a:off x="898" y="987"/>
              <a:ext cx="0" cy="672"/>
            </a:xfrm>
            <a:prstGeom prst="line">
              <a:avLst/>
            </a:prstGeom>
            <a:noFill/>
            <a:ln w="31750"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8"/>
            <p:cNvSpPr>
              <a:spLocks noChangeShapeType="1"/>
            </p:cNvSpPr>
            <p:nvPr/>
          </p:nvSpPr>
          <p:spPr bwMode="auto">
            <a:xfrm>
              <a:off x="898" y="987"/>
              <a:ext cx="1008" cy="0"/>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9"/>
            <p:cNvSpPr>
              <a:spLocks noChangeArrowheads="1"/>
            </p:cNvSpPr>
            <p:nvPr/>
          </p:nvSpPr>
          <p:spPr bwMode="auto">
            <a:xfrm>
              <a:off x="627" y="1179"/>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ea typeface="楷体_GB2312" pitchFamily="49" charset="-122"/>
                </a:rPr>
                <a:t>R</a:t>
              </a:r>
            </a:p>
          </p:txBody>
        </p:sp>
        <p:sp>
          <p:nvSpPr>
            <p:cNvPr id="20" name="Oval 20"/>
            <p:cNvSpPr>
              <a:spLocks noChangeArrowheads="1"/>
            </p:cNvSpPr>
            <p:nvPr/>
          </p:nvSpPr>
          <p:spPr bwMode="auto">
            <a:xfrm>
              <a:off x="322" y="363"/>
              <a:ext cx="1200" cy="1296"/>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Rectangle 21"/>
            <p:cNvSpPr>
              <a:spLocks noChangeArrowheads="1"/>
            </p:cNvSpPr>
            <p:nvPr/>
          </p:nvSpPr>
          <p:spPr bwMode="auto">
            <a:xfrm>
              <a:off x="627" y="8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600" b="1" i="1">
                  <a:ea typeface="楷体_GB2312" pitchFamily="49" charset="-122"/>
                </a:rPr>
                <a:t>o</a:t>
              </a:r>
              <a:endParaRPr lang="zh-CN" altLang="zh-CN" sz="3600" b="1">
                <a:ea typeface="楷体_GB2312" pitchFamily="49" charset="-122"/>
              </a:endParaRPr>
            </a:p>
          </p:txBody>
        </p:sp>
        <p:sp>
          <p:nvSpPr>
            <p:cNvPr id="22" name="Oval 22"/>
            <p:cNvSpPr>
              <a:spLocks noChangeArrowheads="1"/>
            </p:cNvSpPr>
            <p:nvPr/>
          </p:nvSpPr>
          <p:spPr bwMode="auto">
            <a:xfrm>
              <a:off x="1500" y="939"/>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Text Box 23"/>
            <p:cNvSpPr txBox="1">
              <a:spLocks noChangeArrowheads="1"/>
            </p:cNvSpPr>
            <p:nvPr/>
          </p:nvSpPr>
          <p:spPr bwMode="auto">
            <a:xfrm>
              <a:off x="1579" y="985"/>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t>P</a:t>
              </a:r>
            </a:p>
          </p:txBody>
        </p:sp>
        <p:sp>
          <p:nvSpPr>
            <p:cNvPr id="24" name="Oval 24"/>
            <p:cNvSpPr>
              <a:spLocks noChangeArrowheads="1"/>
            </p:cNvSpPr>
            <p:nvPr/>
          </p:nvSpPr>
          <p:spPr bwMode="auto">
            <a:xfrm>
              <a:off x="545" y="457"/>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Rectangle 25"/>
            <p:cNvSpPr>
              <a:spLocks noChangeArrowheads="1"/>
            </p:cNvSpPr>
            <p:nvPr/>
          </p:nvSpPr>
          <p:spPr bwMode="auto">
            <a:xfrm>
              <a:off x="409" y="136"/>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200">
                  <a:ea typeface="楷体_GB2312" pitchFamily="49" charset="-122"/>
                </a:rPr>
                <a:t>s</a:t>
              </a:r>
            </a:p>
          </p:txBody>
        </p:sp>
        <p:sp>
          <p:nvSpPr>
            <p:cNvPr id="26" name="Line 26"/>
            <p:cNvSpPr>
              <a:spLocks noChangeShapeType="1"/>
            </p:cNvSpPr>
            <p:nvPr/>
          </p:nvSpPr>
          <p:spPr bwMode="auto">
            <a:xfrm flipH="1" flipV="1">
              <a:off x="593" y="505"/>
              <a:ext cx="336" cy="480"/>
            </a:xfrm>
            <a:prstGeom prst="line">
              <a:avLst/>
            </a:prstGeom>
            <a:noFill/>
            <a:ln w="28575"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7"/>
            <p:cNvSpPr>
              <a:spLocks noChangeShapeType="1"/>
            </p:cNvSpPr>
            <p:nvPr/>
          </p:nvSpPr>
          <p:spPr bwMode="auto">
            <a:xfrm>
              <a:off x="586" y="505"/>
              <a:ext cx="253" cy="342"/>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8"/>
            <p:cNvSpPr>
              <a:spLocks noChangeShapeType="1"/>
            </p:cNvSpPr>
            <p:nvPr/>
          </p:nvSpPr>
          <p:spPr bwMode="auto">
            <a:xfrm flipH="1">
              <a:off x="204" y="484"/>
              <a:ext cx="362" cy="317"/>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9" name="Object 29"/>
            <p:cNvGraphicFramePr>
              <a:graphicFrameLocks noChangeAspect="1"/>
            </p:cNvGraphicFramePr>
            <p:nvPr/>
          </p:nvGraphicFramePr>
          <p:xfrm>
            <a:off x="0" y="710"/>
            <a:ext cx="253" cy="414"/>
          </p:xfrm>
          <a:graphic>
            <a:graphicData uri="http://schemas.openxmlformats.org/presentationml/2006/ole">
              <mc:AlternateContent xmlns:mc="http://schemas.openxmlformats.org/markup-compatibility/2006">
                <mc:Choice xmlns:v="urn:schemas-microsoft-com:vml" Requires="v">
                  <p:oleObj name="Equation" r:id="rId20" imgW="3352800" imgH="5486400" progId="Equation.DSMT4">
                    <p:embed/>
                  </p:oleObj>
                </mc:Choice>
                <mc:Fallback>
                  <p:oleObj name="Equation" r:id="rId20" imgW="3352800" imgH="5486400" progId="Equation.DSMT4">
                    <p:embed/>
                    <p:pic>
                      <p:nvPicPr>
                        <p:cNvPr id="0" name="图片 21734"/>
                        <p:cNvPicPr>
                          <a:picLocks noChangeAspect="1" noChangeArrowheads="1"/>
                        </p:cNvPicPr>
                        <p:nvPr/>
                      </p:nvPicPr>
                      <p:blipFill>
                        <a:blip r:embed="rId21"/>
                        <a:srcRect/>
                        <a:stretch>
                          <a:fillRect/>
                        </a:stretch>
                      </p:blipFill>
                      <p:spPr bwMode="auto">
                        <a:xfrm>
                          <a:off x="0" y="710"/>
                          <a:ext cx="253"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 name="Object 30"/>
            <p:cNvGraphicFramePr>
              <a:graphicFrameLocks noChangeAspect="1"/>
            </p:cNvGraphicFramePr>
            <p:nvPr/>
          </p:nvGraphicFramePr>
          <p:xfrm>
            <a:off x="499" y="654"/>
            <a:ext cx="276" cy="414"/>
          </p:xfrm>
          <a:graphic>
            <a:graphicData uri="http://schemas.openxmlformats.org/presentationml/2006/ole">
              <mc:AlternateContent xmlns:mc="http://schemas.openxmlformats.org/markup-compatibility/2006">
                <mc:Choice xmlns:v="urn:schemas-microsoft-com:vml" Requires="v">
                  <p:oleObj name="Equation" r:id="rId22" imgW="3657600" imgH="5486400" progId="Equation.DSMT4">
                    <p:embed/>
                  </p:oleObj>
                </mc:Choice>
                <mc:Fallback>
                  <p:oleObj name="Equation" r:id="rId22" imgW="3657600" imgH="5486400" progId="Equation.DSMT4">
                    <p:embed/>
                    <p:pic>
                      <p:nvPicPr>
                        <p:cNvPr id="0" name="图片 21735"/>
                        <p:cNvPicPr>
                          <a:picLocks noChangeAspect="1" noChangeArrowheads="1"/>
                        </p:cNvPicPr>
                        <p:nvPr/>
                      </p:nvPicPr>
                      <p:blipFill>
                        <a:blip r:embed="rId23"/>
                        <a:srcRect/>
                        <a:stretch>
                          <a:fillRect/>
                        </a:stretch>
                      </p:blipFill>
                      <p:spPr bwMode="auto">
                        <a:xfrm>
                          <a:off x="499" y="654"/>
                          <a:ext cx="2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 name="未知"/>
            <p:cNvSpPr/>
            <p:nvPr/>
          </p:nvSpPr>
          <p:spPr bwMode="auto">
            <a:xfrm>
              <a:off x="772" y="0"/>
              <a:ext cx="1088" cy="725"/>
            </a:xfrm>
            <a:custGeom>
              <a:avLst/>
              <a:gdLst>
                <a:gd name="T0" fmla="*/ 0 w 1179"/>
                <a:gd name="T1" fmla="*/ 15 h 877"/>
                <a:gd name="T2" fmla="*/ 272 w 1179"/>
                <a:gd name="T3" fmla="*/ 15 h 877"/>
                <a:gd name="T4" fmla="*/ 589 w 1179"/>
                <a:gd name="T5" fmla="*/ 106 h 877"/>
                <a:gd name="T6" fmla="*/ 862 w 1179"/>
                <a:gd name="T7" fmla="*/ 288 h 877"/>
                <a:gd name="T8" fmla="*/ 1088 w 1179"/>
                <a:gd name="T9" fmla="*/ 605 h 877"/>
                <a:gd name="T10" fmla="*/ 1179 w 1179"/>
                <a:gd name="T11" fmla="*/ 877 h 877"/>
              </a:gdLst>
              <a:ahLst/>
              <a:cxnLst>
                <a:cxn ang="0">
                  <a:pos x="T0" y="T1"/>
                </a:cxn>
                <a:cxn ang="0">
                  <a:pos x="T2" y="T3"/>
                </a:cxn>
                <a:cxn ang="0">
                  <a:pos x="T4" y="T5"/>
                </a:cxn>
                <a:cxn ang="0">
                  <a:pos x="T6" y="T7"/>
                </a:cxn>
                <a:cxn ang="0">
                  <a:pos x="T8" y="T9"/>
                </a:cxn>
                <a:cxn ang="0">
                  <a:pos x="T10" y="T11"/>
                </a:cxn>
              </a:cxnLst>
              <a:rect l="0" t="0" r="r" b="b"/>
              <a:pathLst>
                <a:path w="1179" h="877">
                  <a:moveTo>
                    <a:pt x="0" y="15"/>
                  </a:moveTo>
                  <a:cubicBezTo>
                    <a:pt x="87" y="7"/>
                    <a:pt x="174" y="0"/>
                    <a:pt x="272" y="15"/>
                  </a:cubicBezTo>
                  <a:cubicBezTo>
                    <a:pt x="370" y="30"/>
                    <a:pt x="491" y="61"/>
                    <a:pt x="589" y="106"/>
                  </a:cubicBezTo>
                  <a:cubicBezTo>
                    <a:pt x="687" y="151"/>
                    <a:pt x="779" y="205"/>
                    <a:pt x="862" y="288"/>
                  </a:cubicBezTo>
                  <a:cubicBezTo>
                    <a:pt x="945" y="371"/>
                    <a:pt x="1035" y="507"/>
                    <a:pt x="1088" y="605"/>
                  </a:cubicBezTo>
                  <a:cubicBezTo>
                    <a:pt x="1141" y="703"/>
                    <a:pt x="1160" y="790"/>
                    <a:pt x="1179" y="877"/>
                  </a:cubicBezTo>
                </a:path>
              </a:pathLst>
            </a:custGeom>
            <a:noFill/>
            <a:ln w="28575" cap="flat" cmpd="sng">
              <a:solidFill>
                <a:srgbClr val="FFCC00"/>
              </a:solidFill>
              <a:round/>
              <a:headEnd type="arrow" w="med" len="me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linds(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858838" y="457200"/>
            <a:ext cx="4173537" cy="914400"/>
            <a:chOff x="0" y="0"/>
            <a:chExt cx="2629" cy="576"/>
          </a:xfrm>
        </p:grpSpPr>
        <p:graphicFrame>
          <p:nvGraphicFramePr>
            <p:cNvPr id="3" name="Object 3"/>
            <p:cNvGraphicFramePr>
              <a:graphicFrameLocks noChangeAspect="1"/>
            </p:cNvGraphicFramePr>
            <p:nvPr/>
          </p:nvGraphicFramePr>
          <p:xfrm>
            <a:off x="1137" y="0"/>
            <a:ext cx="1492" cy="576"/>
          </p:xfrm>
          <a:graphic>
            <a:graphicData uri="http://schemas.openxmlformats.org/presentationml/2006/ole">
              <mc:AlternateContent xmlns:mc="http://schemas.openxmlformats.org/markup-compatibility/2006">
                <mc:Choice xmlns:v="urn:schemas-microsoft-com:vml" Requires="v">
                  <p:oleObj name="Equation" r:id="rId2" imgW="13716000" imgH="5486400" progId="Equation.DSMT4">
                    <p:embed/>
                  </p:oleObj>
                </mc:Choice>
                <mc:Fallback>
                  <p:oleObj name="Equation" r:id="rId2" imgW="13716000" imgH="5486400" progId="Equation.DSMT4">
                    <p:embed/>
                    <p:pic>
                      <p:nvPicPr>
                        <p:cNvPr id="0" name="图片 22669"/>
                        <p:cNvPicPr>
                          <a:picLocks noChangeAspect="1" noChangeArrowheads="1"/>
                        </p:cNvPicPr>
                        <p:nvPr/>
                      </p:nvPicPr>
                      <p:blipFill>
                        <a:blip r:embed="rId3"/>
                        <a:srcRect/>
                        <a:stretch>
                          <a:fillRect/>
                        </a:stretch>
                      </p:blipFill>
                      <p:spPr bwMode="auto">
                        <a:xfrm>
                          <a:off x="1137" y="0"/>
                          <a:ext cx="1492"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0" y="111"/>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dirty="0">
                  <a:ea typeface="楷体_GB2312" pitchFamily="49" charset="-122"/>
                </a:rPr>
                <a:t>得</a:t>
              </a:r>
            </a:p>
          </p:txBody>
        </p:sp>
      </p:grpSp>
      <p:grpSp>
        <p:nvGrpSpPr>
          <p:cNvPr id="5" name="Group 5"/>
          <p:cNvGrpSpPr/>
          <p:nvPr/>
        </p:nvGrpSpPr>
        <p:grpSpPr bwMode="auto">
          <a:xfrm>
            <a:off x="609600" y="1412875"/>
            <a:ext cx="8001000" cy="2819400"/>
            <a:chOff x="0" y="0"/>
            <a:chExt cx="5040" cy="1776"/>
          </a:xfrm>
        </p:grpSpPr>
        <p:sp>
          <p:nvSpPr>
            <p:cNvPr id="6" name="Rectangle 6"/>
            <p:cNvSpPr>
              <a:spLocks noChangeArrowheads="1"/>
            </p:cNvSpPr>
            <p:nvPr/>
          </p:nvSpPr>
          <p:spPr bwMode="auto">
            <a:xfrm>
              <a:off x="0" y="0"/>
              <a:ext cx="5040" cy="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a:ea typeface="楷体_GB2312" pitchFamily="49" charset="-122"/>
                </a:rPr>
                <a:t>（3）</a:t>
              </a:r>
              <a:r>
                <a:rPr lang="zh-CN" altLang="zh-CN" sz="2800" b="1">
                  <a:ea typeface="楷体_GB2312" pitchFamily="49" charset="-122"/>
                </a:rPr>
                <a:t>当</a:t>
              </a:r>
              <a:r>
                <a:rPr lang="zh-CN" altLang="zh-CN" sz="2800" b="1" i="1">
                  <a:ea typeface="楷体_GB2312" pitchFamily="49" charset="-122"/>
                </a:rPr>
                <a:t>a </a:t>
              </a:r>
              <a:r>
                <a:rPr lang="zh-CN" altLang="zh-CN" sz="2800" b="1">
                  <a:ea typeface="楷体_GB2312" pitchFamily="49" charset="-122"/>
                </a:rPr>
                <a:t>= b 时，t = </a:t>
              </a:r>
              <a:r>
                <a:rPr lang="zh-CN" altLang="zh-CN" sz="2800" b="1" i="1">
                  <a:ea typeface="楷体_GB2312" pitchFamily="49" charset="-122"/>
                </a:rPr>
                <a:t>v</a:t>
              </a:r>
              <a:r>
                <a:rPr lang="zh-CN" altLang="zh-CN" sz="2800" b="1" baseline="-25000">
                  <a:ea typeface="楷体_GB2312" pitchFamily="49" charset="-122"/>
                </a:rPr>
                <a:t>0</a:t>
              </a:r>
              <a:r>
                <a:rPr lang="zh-CN" altLang="zh-CN" sz="2800" b="1">
                  <a:ea typeface="楷体_GB2312" pitchFamily="49" charset="-122"/>
                </a:rPr>
                <a:t>/b ，由此可求得质点历经   </a:t>
              </a:r>
            </a:p>
            <a:p>
              <a:pPr algn="just">
                <a:lnSpc>
                  <a:spcPct val="130000"/>
                </a:lnSpc>
              </a:pPr>
              <a:r>
                <a:rPr lang="zh-CN" altLang="zh-CN" sz="2800" b="1">
                  <a:ea typeface="楷体_GB2312" pitchFamily="49" charset="-122"/>
                </a:rPr>
                <a:t>          的弧长为 </a:t>
              </a:r>
            </a:p>
          </p:txBody>
        </p:sp>
        <p:graphicFrame>
          <p:nvGraphicFramePr>
            <p:cNvPr id="7" name="Object 7"/>
            <p:cNvGraphicFramePr>
              <a:graphicFrameLocks noChangeAspect="1"/>
            </p:cNvGraphicFramePr>
            <p:nvPr/>
          </p:nvGraphicFramePr>
          <p:xfrm>
            <a:off x="635" y="720"/>
            <a:ext cx="2269" cy="499"/>
          </p:xfrm>
          <a:graphic>
            <a:graphicData uri="http://schemas.openxmlformats.org/presentationml/2006/ole">
              <mc:AlternateContent xmlns:mc="http://schemas.openxmlformats.org/markup-compatibility/2006">
                <mc:Choice xmlns:v="urn:schemas-microsoft-com:vml" Requires="v">
                  <p:oleObj name="Equation" r:id="rId4" imgW="23164800" imgH="5791200" progId="Equation.DSMT4">
                    <p:embed/>
                  </p:oleObj>
                </mc:Choice>
                <mc:Fallback>
                  <p:oleObj name="Equation" r:id="rId4" imgW="23164800" imgH="5791200" progId="Equation.DSMT4">
                    <p:embed/>
                    <p:pic>
                      <p:nvPicPr>
                        <p:cNvPr id="0" name="图片 22670"/>
                        <p:cNvPicPr>
                          <a:picLocks noChangeAspect="1" noChangeArrowheads="1"/>
                        </p:cNvPicPr>
                        <p:nvPr/>
                      </p:nvPicPr>
                      <p:blipFill>
                        <a:blip r:embed="rId5"/>
                        <a:srcRect/>
                        <a:stretch>
                          <a:fillRect/>
                        </a:stretch>
                      </p:blipFill>
                      <p:spPr bwMode="auto">
                        <a:xfrm>
                          <a:off x="635" y="720"/>
                          <a:ext cx="2269"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8"/>
            <p:cNvGraphicFramePr>
              <a:graphicFrameLocks noChangeAspect="1"/>
            </p:cNvGraphicFramePr>
            <p:nvPr/>
          </p:nvGraphicFramePr>
          <p:xfrm>
            <a:off x="917" y="1296"/>
            <a:ext cx="1296" cy="480"/>
          </p:xfrm>
          <a:graphic>
            <a:graphicData uri="http://schemas.openxmlformats.org/presentationml/2006/ole">
              <mc:AlternateContent xmlns:mc="http://schemas.openxmlformats.org/markup-compatibility/2006">
                <mc:Choice xmlns:v="urn:schemas-microsoft-com:vml" Requires="v">
                  <p:oleObj name="Equation" r:id="rId6" imgW="13716000" imgH="5791200" progId="Equation.DSMT4">
                    <p:embed/>
                  </p:oleObj>
                </mc:Choice>
                <mc:Fallback>
                  <p:oleObj name="Equation" r:id="rId6" imgW="13716000" imgH="5791200" progId="Equation.DSMT4">
                    <p:embed/>
                    <p:pic>
                      <p:nvPicPr>
                        <p:cNvPr id="0" name="图片 22671"/>
                        <p:cNvPicPr>
                          <a:picLocks noChangeAspect="1" noChangeArrowheads="1"/>
                        </p:cNvPicPr>
                        <p:nvPr/>
                      </p:nvPicPr>
                      <p:blipFill>
                        <a:blip r:embed="rId7"/>
                        <a:srcRect/>
                        <a:stretch>
                          <a:fillRect/>
                        </a:stretch>
                      </p:blipFill>
                      <p:spPr bwMode="auto">
                        <a:xfrm>
                          <a:off x="917" y="1296"/>
                          <a:ext cx="1296" cy="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9"/>
          <p:cNvGrpSpPr/>
          <p:nvPr/>
        </p:nvGrpSpPr>
        <p:grpSpPr bwMode="auto">
          <a:xfrm>
            <a:off x="768350" y="4322763"/>
            <a:ext cx="4470400" cy="1955800"/>
            <a:chOff x="0" y="0"/>
            <a:chExt cx="2816" cy="1232"/>
          </a:xfrm>
        </p:grpSpPr>
        <p:grpSp>
          <p:nvGrpSpPr>
            <p:cNvPr id="10" name="Group 10"/>
            <p:cNvGrpSpPr/>
            <p:nvPr/>
          </p:nvGrpSpPr>
          <p:grpSpPr bwMode="auto">
            <a:xfrm>
              <a:off x="0" y="0"/>
              <a:ext cx="2816" cy="1232"/>
              <a:chOff x="0" y="0"/>
              <a:chExt cx="2816" cy="1232"/>
            </a:xfrm>
          </p:grpSpPr>
          <p:sp>
            <p:nvSpPr>
              <p:cNvPr id="12" name="Rectangle 11"/>
              <p:cNvSpPr>
                <a:spLocks noChangeArrowheads="1"/>
              </p:cNvSpPr>
              <p:nvPr/>
            </p:nvSpPr>
            <p:spPr bwMode="auto">
              <a:xfrm>
                <a:off x="0" y="0"/>
                <a:ext cx="2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a:ea typeface="楷体_GB2312" pitchFamily="49" charset="-122"/>
                  </a:rPr>
                  <a:t>它与圆周长之比即为圈数：</a:t>
                </a:r>
              </a:p>
            </p:txBody>
          </p:sp>
          <p:graphicFrame>
            <p:nvGraphicFramePr>
              <p:cNvPr id="13" name="Object 12"/>
              <p:cNvGraphicFramePr>
                <a:graphicFrameLocks noChangeAspect="1"/>
              </p:cNvGraphicFramePr>
              <p:nvPr/>
            </p:nvGraphicFramePr>
            <p:xfrm>
              <a:off x="476" y="471"/>
              <a:ext cx="1200" cy="761"/>
            </p:xfrm>
            <a:graphic>
              <a:graphicData uri="http://schemas.openxmlformats.org/presentationml/2006/ole">
                <mc:AlternateContent xmlns:mc="http://schemas.openxmlformats.org/markup-compatibility/2006">
                  <mc:Choice xmlns:v="urn:schemas-microsoft-com:vml" Requires="v">
                    <p:oleObj name="Equation" r:id="rId8" imgW="14020800" imgH="9448800" progId="Equation.DSMT4">
                      <p:embed/>
                    </p:oleObj>
                  </mc:Choice>
                  <mc:Fallback>
                    <p:oleObj name="Equation" r:id="rId8" imgW="14020800" imgH="9448800" progId="Equation.DSMT4">
                      <p:embed/>
                      <p:pic>
                        <p:nvPicPr>
                          <p:cNvPr id="0" name="图片 22672"/>
                          <p:cNvPicPr>
                            <a:picLocks noChangeAspect="1" noChangeArrowheads="1"/>
                          </p:cNvPicPr>
                          <p:nvPr/>
                        </p:nvPicPr>
                        <p:blipFill>
                          <a:blip r:embed="rId9"/>
                          <a:srcRect/>
                          <a:stretch>
                            <a:fillRect/>
                          </a:stretch>
                        </p:blipFill>
                        <p:spPr bwMode="auto">
                          <a:xfrm>
                            <a:off x="476" y="471"/>
                            <a:ext cx="1200" cy="7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13"/>
            <p:cNvGraphicFramePr>
              <a:graphicFrameLocks noChangeAspect="1"/>
            </p:cNvGraphicFramePr>
            <p:nvPr/>
          </p:nvGraphicFramePr>
          <p:xfrm>
            <a:off x="1724" y="471"/>
            <a:ext cx="1008" cy="758"/>
          </p:xfrm>
          <a:graphic>
            <a:graphicData uri="http://schemas.openxmlformats.org/presentationml/2006/ole">
              <mc:AlternateContent xmlns:mc="http://schemas.openxmlformats.org/markup-compatibility/2006">
                <mc:Choice xmlns:v="urn:schemas-microsoft-com:vml" Requires="v">
                  <p:oleObj name="Equation" r:id="rId10" imgW="13106400" imgH="10058400" progId="Equation.DSMT4">
                    <p:embed/>
                  </p:oleObj>
                </mc:Choice>
                <mc:Fallback>
                  <p:oleObj name="Equation" r:id="rId10" imgW="13106400" imgH="10058400" progId="Equation.DSMT4">
                    <p:embed/>
                    <p:pic>
                      <p:nvPicPr>
                        <p:cNvPr id="0" name="图片 22673"/>
                        <p:cNvPicPr>
                          <a:picLocks noChangeAspect="1" noChangeArrowheads="1"/>
                        </p:cNvPicPr>
                        <p:nvPr/>
                      </p:nvPicPr>
                      <p:blipFill>
                        <a:blip r:embed="rId11"/>
                        <a:srcRect/>
                        <a:stretch>
                          <a:fillRect/>
                        </a:stretch>
                      </p:blipFill>
                      <p:spPr bwMode="auto">
                        <a:xfrm>
                          <a:off x="1724" y="471"/>
                          <a:ext cx="1008" cy="7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2" name="Group 16"/>
          <p:cNvGrpSpPr/>
          <p:nvPr/>
        </p:nvGrpSpPr>
        <p:grpSpPr bwMode="auto">
          <a:xfrm>
            <a:off x="5722938" y="3500438"/>
            <a:ext cx="3025775" cy="2633662"/>
            <a:chOff x="0" y="0"/>
            <a:chExt cx="1906" cy="1659"/>
          </a:xfrm>
        </p:grpSpPr>
        <p:sp>
          <p:nvSpPr>
            <p:cNvPr id="33" name="Line 17"/>
            <p:cNvSpPr>
              <a:spLocks noChangeShapeType="1"/>
            </p:cNvSpPr>
            <p:nvPr/>
          </p:nvSpPr>
          <p:spPr bwMode="auto">
            <a:xfrm>
              <a:off x="898" y="987"/>
              <a:ext cx="0" cy="672"/>
            </a:xfrm>
            <a:prstGeom prst="line">
              <a:avLst/>
            </a:prstGeom>
            <a:noFill/>
            <a:ln w="31750" cmpd="sng">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8"/>
            <p:cNvSpPr>
              <a:spLocks noChangeShapeType="1"/>
            </p:cNvSpPr>
            <p:nvPr/>
          </p:nvSpPr>
          <p:spPr bwMode="auto">
            <a:xfrm>
              <a:off x="898" y="987"/>
              <a:ext cx="1008" cy="0"/>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19"/>
            <p:cNvSpPr>
              <a:spLocks noChangeArrowheads="1"/>
            </p:cNvSpPr>
            <p:nvPr/>
          </p:nvSpPr>
          <p:spPr bwMode="auto">
            <a:xfrm>
              <a:off x="627" y="1179"/>
              <a:ext cx="2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a:ea typeface="楷体_GB2312" pitchFamily="49" charset="-122"/>
                </a:rPr>
                <a:t>R</a:t>
              </a:r>
            </a:p>
          </p:txBody>
        </p:sp>
        <p:sp>
          <p:nvSpPr>
            <p:cNvPr id="36" name="Oval 20"/>
            <p:cNvSpPr>
              <a:spLocks noChangeArrowheads="1"/>
            </p:cNvSpPr>
            <p:nvPr/>
          </p:nvSpPr>
          <p:spPr bwMode="auto">
            <a:xfrm>
              <a:off x="322" y="363"/>
              <a:ext cx="1200" cy="1296"/>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21"/>
            <p:cNvSpPr>
              <a:spLocks noChangeArrowheads="1"/>
            </p:cNvSpPr>
            <p:nvPr/>
          </p:nvSpPr>
          <p:spPr bwMode="auto">
            <a:xfrm>
              <a:off x="627" y="808"/>
              <a:ext cx="260"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600" b="1" i="1">
                  <a:ea typeface="楷体_GB2312" pitchFamily="49" charset="-122"/>
                </a:rPr>
                <a:t>o</a:t>
              </a:r>
              <a:endParaRPr lang="zh-CN" altLang="zh-CN" sz="3600" b="1">
                <a:ea typeface="楷体_GB2312" pitchFamily="49" charset="-122"/>
              </a:endParaRPr>
            </a:p>
          </p:txBody>
        </p:sp>
        <p:sp>
          <p:nvSpPr>
            <p:cNvPr id="38" name="Oval 22"/>
            <p:cNvSpPr>
              <a:spLocks noChangeArrowheads="1"/>
            </p:cNvSpPr>
            <p:nvPr/>
          </p:nvSpPr>
          <p:spPr bwMode="auto">
            <a:xfrm>
              <a:off x="1500" y="939"/>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Text Box 23"/>
            <p:cNvSpPr txBox="1">
              <a:spLocks noChangeArrowheads="1"/>
            </p:cNvSpPr>
            <p:nvPr/>
          </p:nvSpPr>
          <p:spPr bwMode="auto">
            <a:xfrm>
              <a:off x="1579" y="985"/>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b="1"/>
                <a:t>P</a:t>
              </a:r>
            </a:p>
          </p:txBody>
        </p:sp>
        <p:sp>
          <p:nvSpPr>
            <p:cNvPr id="40" name="Oval 24"/>
            <p:cNvSpPr>
              <a:spLocks noChangeArrowheads="1"/>
            </p:cNvSpPr>
            <p:nvPr/>
          </p:nvSpPr>
          <p:spPr bwMode="auto">
            <a:xfrm>
              <a:off x="545" y="457"/>
              <a:ext cx="79" cy="79"/>
            </a:xfrm>
            <a:prstGeom prst="ellipse">
              <a:avLst/>
            </a:prstGeom>
            <a:solidFill>
              <a:srgbClr val="FFCC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25"/>
            <p:cNvSpPr>
              <a:spLocks noChangeArrowheads="1"/>
            </p:cNvSpPr>
            <p:nvPr/>
          </p:nvSpPr>
          <p:spPr bwMode="auto">
            <a:xfrm>
              <a:off x="409" y="136"/>
              <a:ext cx="216"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3200">
                  <a:ea typeface="楷体_GB2312" pitchFamily="49" charset="-122"/>
                </a:rPr>
                <a:t>s</a:t>
              </a:r>
            </a:p>
          </p:txBody>
        </p:sp>
        <p:sp>
          <p:nvSpPr>
            <p:cNvPr id="42" name="Line 26"/>
            <p:cNvSpPr>
              <a:spLocks noChangeShapeType="1"/>
            </p:cNvSpPr>
            <p:nvPr/>
          </p:nvSpPr>
          <p:spPr bwMode="auto">
            <a:xfrm flipH="1" flipV="1">
              <a:off x="593" y="505"/>
              <a:ext cx="336" cy="480"/>
            </a:xfrm>
            <a:prstGeom prst="line">
              <a:avLst/>
            </a:prstGeom>
            <a:noFill/>
            <a:ln w="28575" cmpd="sng">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27"/>
            <p:cNvSpPr>
              <a:spLocks noChangeShapeType="1"/>
            </p:cNvSpPr>
            <p:nvPr/>
          </p:nvSpPr>
          <p:spPr bwMode="auto">
            <a:xfrm>
              <a:off x="586" y="505"/>
              <a:ext cx="253" cy="342"/>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28"/>
            <p:cNvSpPr>
              <a:spLocks noChangeShapeType="1"/>
            </p:cNvSpPr>
            <p:nvPr/>
          </p:nvSpPr>
          <p:spPr bwMode="auto">
            <a:xfrm flipH="1">
              <a:off x="204" y="484"/>
              <a:ext cx="362" cy="317"/>
            </a:xfrm>
            <a:prstGeom prst="line">
              <a:avLst/>
            </a:prstGeom>
            <a:noFill/>
            <a:ln w="38100"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5" name="Object 29"/>
            <p:cNvGraphicFramePr>
              <a:graphicFrameLocks noChangeAspect="1"/>
            </p:cNvGraphicFramePr>
            <p:nvPr/>
          </p:nvGraphicFramePr>
          <p:xfrm>
            <a:off x="0" y="710"/>
            <a:ext cx="253" cy="414"/>
          </p:xfrm>
          <a:graphic>
            <a:graphicData uri="http://schemas.openxmlformats.org/presentationml/2006/ole">
              <mc:AlternateContent xmlns:mc="http://schemas.openxmlformats.org/markup-compatibility/2006">
                <mc:Choice xmlns:v="urn:schemas-microsoft-com:vml" Requires="v">
                  <p:oleObj name="Equation" r:id="rId12" imgW="3352800" imgH="5486400" progId="Equation.DSMT4">
                    <p:embed/>
                  </p:oleObj>
                </mc:Choice>
                <mc:Fallback>
                  <p:oleObj name="Equation" r:id="rId12" imgW="3352800" imgH="5486400" progId="Equation.DSMT4">
                    <p:embed/>
                    <p:pic>
                      <p:nvPicPr>
                        <p:cNvPr id="0" name="图片 22674"/>
                        <p:cNvPicPr>
                          <a:picLocks noChangeAspect="1" noChangeArrowheads="1"/>
                        </p:cNvPicPr>
                        <p:nvPr/>
                      </p:nvPicPr>
                      <p:blipFill>
                        <a:blip r:embed="rId13"/>
                        <a:srcRect/>
                        <a:stretch>
                          <a:fillRect/>
                        </a:stretch>
                      </p:blipFill>
                      <p:spPr bwMode="auto">
                        <a:xfrm>
                          <a:off x="0" y="710"/>
                          <a:ext cx="253"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 name="Object 30"/>
            <p:cNvGraphicFramePr>
              <a:graphicFrameLocks noChangeAspect="1"/>
            </p:cNvGraphicFramePr>
            <p:nvPr/>
          </p:nvGraphicFramePr>
          <p:xfrm>
            <a:off x="499" y="654"/>
            <a:ext cx="276" cy="414"/>
          </p:xfrm>
          <a:graphic>
            <a:graphicData uri="http://schemas.openxmlformats.org/presentationml/2006/ole">
              <mc:AlternateContent xmlns:mc="http://schemas.openxmlformats.org/markup-compatibility/2006">
                <mc:Choice xmlns:v="urn:schemas-microsoft-com:vml" Requires="v">
                  <p:oleObj name="Equation" r:id="rId14" imgW="3657600" imgH="5486400" progId="Equation.DSMT4">
                    <p:embed/>
                  </p:oleObj>
                </mc:Choice>
                <mc:Fallback>
                  <p:oleObj name="Equation" r:id="rId14" imgW="3657600" imgH="5486400" progId="Equation.DSMT4">
                    <p:embed/>
                    <p:pic>
                      <p:nvPicPr>
                        <p:cNvPr id="0" name="图片 22675"/>
                        <p:cNvPicPr>
                          <a:picLocks noChangeAspect="1" noChangeArrowheads="1"/>
                        </p:cNvPicPr>
                        <p:nvPr/>
                      </p:nvPicPr>
                      <p:blipFill>
                        <a:blip r:embed="rId15"/>
                        <a:srcRect/>
                        <a:stretch>
                          <a:fillRect/>
                        </a:stretch>
                      </p:blipFill>
                      <p:spPr bwMode="auto">
                        <a:xfrm>
                          <a:off x="499" y="654"/>
                          <a:ext cx="276" cy="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 name="未知"/>
            <p:cNvSpPr/>
            <p:nvPr/>
          </p:nvSpPr>
          <p:spPr bwMode="auto">
            <a:xfrm>
              <a:off x="772" y="0"/>
              <a:ext cx="1088" cy="725"/>
            </a:xfrm>
            <a:custGeom>
              <a:avLst/>
              <a:gdLst>
                <a:gd name="T0" fmla="*/ 0 w 1179"/>
                <a:gd name="T1" fmla="*/ 15 h 877"/>
                <a:gd name="T2" fmla="*/ 272 w 1179"/>
                <a:gd name="T3" fmla="*/ 15 h 877"/>
                <a:gd name="T4" fmla="*/ 589 w 1179"/>
                <a:gd name="T5" fmla="*/ 106 h 877"/>
                <a:gd name="T6" fmla="*/ 862 w 1179"/>
                <a:gd name="T7" fmla="*/ 288 h 877"/>
                <a:gd name="T8" fmla="*/ 1088 w 1179"/>
                <a:gd name="T9" fmla="*/ 605 h 877"/>
                <a:gd name="T10" fmla="*/ 1179 w 1179"/>
                <a:gd name="T11" fmla="*/ 877 h 877"/>
              </a:gdLst>
              <a:ahLst/>
              <a:cxnLst>
                <a:cxn ang="0">
                  <a:pos x="T0" y="T1"/>
                </a:cxn>
                <a:cxn ang="0">
                  <a:pos x="T2" y="T3"/>
                </a:cxn>
                <a:cxn ang="0">
                  <a:pos x="T4" y="T5"/>
                </a:cxn>
                <a:cxn ang="0">
                  <a:pos x="T6" y="T7"/>
                </a:cxn>
                <a:cxn ang="0">
                  <a:pos x="T8" y="T9"/>
                </a:cxn>
                <a:cxn ang="0">
                  <a:pos x="T10" y="T11"/>
                </a:cxn>
              </a:cxnLst>
              <a:rect l="0" t="0" r="r" b="b"/>
              <a:pathLst>
                <a:path w="1179" h="877">
                  <a:moveTo>
                    <a:pt x="0" y="15"/>
                  </a:moveTo>
                  <a:cubicBezTo>
                    <a:pt x="87" y="7"/>
                    <a:pt x="174" y="0"/>
                    <a:pt x="272" y="15"/>
                  </a:cubicBezTo>
                  <a:cubicBezTo>
                    <a:pt x="370" y="30"/>
                    <a:pt x="491" y="61"/>
                    <a:pt x="589" y="106"/>
                  </a:cubicBezTo>
                  <a:cubicBezTo>
                    <a:pt x="687" y="151"/>
                    <a:pt x="779" y="205"/>
                    <a:pt x="862" y="288"/>
                  </a:cubicBezTo>
                  <a:cubicBezTo>
                    <a:pt x="945" y="371"/>
                    <a:pt x="1035" y="507"/>
                    <a:pt x="1088" y="605"/>
                  </a:cubicBezTo>
                  <a:cubicBezTo>
                    <a:pt x="1141" y="703"/>
                    <a:pt x="1160" y="790"/>
                    <a:pt x="1179" y="877"/>
                  </a:cubicBezTo>
                </a:path>
              </a:pathLst>
            </a:custGeom>
            <a:noFill/>
            <a:ln w="28575" cap="flat" cmpd="sng">
              <a:solidFill>
                <a:srgbClr val="FFCC00"/>
              </a:solidFill>
              <a:round/>
              <a:headEnd type="arrow" w="med" len="me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27068" y="836712"/>
            <a:ext cx="8693405" cy="498598"/>
          </a:xfrm>
          <a:prstGeom prst="rect">
            <a:avLst/>
          </a:prstGeom>
        </p:spPr>
        <p:txBody>
          <a:bodyPr wrap="none">
            <a:spAutoFit/>
          </a:bodyPr>
          <a:lstStyle/>
          <a:p>
            <a:pPr algn="just">
              <a:lnSpc>
                <a:spcPct val="110000"/>
              </a:lnSpc>
            </a:pPr>
            <a:r>
              <a:rPr lang="en-US" altLang="zh-CN" sz="2400" b="1" dirty="0">
                <a:solidFill>
                  <a:prstClr val="black"/>
                </a:solidFill>
                <a:ea typeface="楷体_GB2312" pitchFamily="49" charset="-122"/>
              </a:rPr>
              <a:t>1</a:t>
            </a:r>
            <a:r>
              <a:rPr lang="zh-CN" altLang="en-US" sz="2400" b="1" dirty="0">
                <a:solidFill>
                  <a:prstClr val="black"/>
                </a:solidFill>
                <a:ea typeface="楷体_GB2312" pitchFamily="49" charset="-122"/>
              </a:rPr>
              <a:t>、</a:t>
            </a:r>
            <a:r>
              <a:rPr lang="zh-CN" altLang="zh-CN" sz="2400" b="1" dirty="0">
                <a:solidFill>
                  <a:prstClr val="black"/>
                </a:solidFill>
                <a:ea typeface="楷体_GB2312" pitchFamily="49" charset="-122"/>
              </a:rPr>
              <a:t>圆周运动</a:t>
            </a:r>
            <a:r>
              <a:rPr lang="zh-CN" altLang="en-US" sz="2400" b="1" dirty="0">
                <a:solidFill>
                  <a:prstClr val="black"/>
                </a:solidFill>
                <a:ea typeface="楷体_GB2312" pitchFamily="49" charset="-122"/>
              </a:rPr>
              <a:t>在自然坐标系下</a:t>
            </a:r>
            <a:r>
              <a:rPr lang="zh-CN" altLang="zh-CN" sz="2400" b="1" dirty="0">
                <a:solidFill>
                  <a:prstClr val="black"/>
                </a:solidFill>
                <a:ea typeface="楷体_GB2312" pitchFamily="49" charset="-122"/>
              </a:rPr>
              <a:t>的加速度可分解为两个正交分量：</a:t>
            </a:r>
          </a:p>
        </p:txBody>
      </p:sp>
      <p:graphicFrame>
        <p:nvGraphicFramePr>
          <p:cNvPr id="5" name="Object 27">
            <a:hlinkClick r:id="" action="ppaction://noaction" highlightClick="1"/>
          </p:cNvPr>
          <p:cNvGraphicFramePr>
            <a:graphicFrameLocks noChangeAspect="1"/>
          </p:cNvGraphicFramePr>
          <p:nvPr/>
        </p:nvGraphicFramePr>
        <p:xfrm>
          <a:off x="2265363" y="1377950"/>
          <a:ext cx="1638300" cy="1144588"/>
        </p:xfrm>
        <a:graphic>
          <a:graphicData uri="http://schemas.openxmlformats.org/presentationml/2006/ole">
            <mc:AlternateContent xmlns:mc="http://schemas.openxmlformats.org/markup-compatibility/2006">
              <mc:Choice xmlns:v="urn:schemas-microsoft-com:vml" Requires="v">
                <p:oleObj name="Equation" r:id="rId2" imgW="12192000" imgH="8534400" progId="Equation.DSMT4">
                  <p:embed/>
                </p:oleObj>
              </mc:Choice>
              <mc:Fallback>
                <p:oleObj name="Equation" r:id="rId2" imgW="12192000" imgH="8534400" progId="Equation.DSMT4">
                  <p:embed/>
                  <p:pic>
                    <p:nvPicPr>
                      <p:cNvPr id="0" name="图片 23657"/>
                      <p:cNvPicPr>
                        <a:picLocks noChangeAspect="1" noChangeArrowheads="1"/>
                      </p:cNvPicPr>
                      <p:nvPr/>
                    </p:nvPicPr>
                    <p:blipFill>
                      <a:blip r:embed="rId3"/>
                      <a:srcRect/>
                      <a:stretch>
                        <a:fillRect/>
                      </a:stretch>
                    </p:blipFill>
                    <p:spPr bwMode="auto">
                      <a:xfrm>
                        <a:off x="2265363" y="1377950"/>
                        <a:ext cx="1638300" cy="1144588"/>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8">
            <a:hlinkClick r:id="" action="ppaction://noaction" highlightClick="1"/>
          </p:cNvPr>
          <p:cNvGraphicFramePr>
            <a:graphicFrameLocks noChangeAspect="1"/>
          </p:cNvGraphicFramePr>
          <p:nvPr/>
        </p:nvGraphicFramePr>
        <p:xfrm>
          <a:off x="6443663" y="1331894"/>
          <a:ext cx="1689100" cy="1201737"/>
        </p:xfrm>
        <a:graphic>
          <a:graphicData uri="http://schemas.openxmlformats.org/presentationml/2006/ole">
            <mc:AlternateContent xmlns:mc="http://schemas.openxmlformats.org/markup-compatibility/2006">
              <mc:Choice xmlns:v="urn:schemas-microsoft-com:vml" Requires="v">
                <p:oleObj name="Equation" r:id="rId4" imgW="12496800" imgH="8839200" progId="Equation.DSMT4">
                  <p:embed/>
                </p:oleObj>
              </mc:Choice>
              <mc:Fallback>
                <p:oleObj name="Equation" r:id="rId4" imgW="12496800" imgH="8839200" progId="Equation.DSMT4">
                  <p:embed/>
                  <p:pic>
                    <p:nvPicPr>
                      <p:cNvPr id="0" name="图片 23658"/>
                      <p:cNvPicPr>
                        <a:picLocks noChangeAspect="1" noChangeArrowheads="1"/>
                      </p:cNvPicPr>
                      <p:nvPr/>
                    </p:nvPicPr>
                    <p:blipFill>
                      <a:blip r:embed="rId5"/>
                      <a:srcRect/>
                      <a:stretch>
                        <a:fillRect/>
                      </a:stretch>
                    </p:blipFill>
                    <p:spPr bwMode="auto">
                      <a:xfrm>
                        <a:off x="6443663" y="1331894"/>
                        <a:ext cx="1689100" cy="120173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矩形 6"/>
          <p:cNvSpPr/>
          <p:nvPr/>
        </p:nvSpPr>
        <p:spPr>
          <a:xfrm>
            <a:off x="411312" y="1732815"/>
            <a:ext cx="1731564" cy="461665"/>
          </a:xfrm>
          <a:prstGeom prst="rect">
            <a:avLst/>
          </a:prstGeom>
        </p:spPr>
        <p:txBody>
          <a:bodyPr wrap="none">
            <a:spAutoFit/>
          </a:bodyPr>
          <a:lstStyle/>
          <a:p>
            <a:r>
              <a:rPr lang="zh-CN" altLang="zh-CN" sz="2400" b="1" dirty="0">
                <a:solidFill>
                  <a:prstClr val="black"/>
                </a:solidFill>
                <a:ea typeface="楷体_GB2312" pitchFamily="49" charset="-122"/>
              </a:rPr>
              <a:t>切向加速度</a:t>
            </a:r>
            <a:endParaRPr lang="zh-CN" altLang="en-US" sz="2400" dirty="0">
              <a:solidFill>
                <a:prstClr val="black"/>
              </a:solidFill>
            </a:endParaRPr>
          </a:p>
        </p:txBody>
      </p:sp>
      <p:sp>
        <p:nvSpPr>
          <p:cNvPr id="8" name="矩形 7"/>
          <p:cNvSpPr/>
          <p:nvPr/>
        </p:nvSpPr>
        <p:spPr>
          <a:xfrm>
            <a:off x="4582750" y="1732815"/>
            <a:ext cx="1731564" cy="461665"/>
          </a:xfrm>
          <a:prstGeom prst="rect">
            <a:avLst/>
          </a:prstGeom>
        </p:spPr>
        <p:txBody>
          <a:bodyPr wrap="none">
            <a:spAutoFit/>
          </a:bodyPr>
          <a:lstStyle/>
          <a:p>
            <a:r>
              <a:rPr lang="zh-CN" altLang="zh-CN" sz="2400" b="1" dirty="0">
                <a:solidFill>
                  <a:prstClr val="black"/>
                </a:solidFill>
                <a:ea typeface="楷体_GB2312" pitchFamily="49" charset="-122"/>
              </a:rPr>
              <a:t>法向加速度</a:t>
            </a:r>
            <a:endParaRPr lang="zh-CN" altLang="en-US" sz="2400" dirty="0">
              <a:solidFill>
                <a:prstClr val="black"/>
              </a:solidFill>
            </a:endParaRPr>
          </a:p>
        </p:txBody>
      </p:sp>
      <p:sp>
        <p:nvSpPr>
          <p:cNvPr id="9" name="Rectangle 2"/>
          <p:cNvSpPr>
            <a:spLocks noChangeArrowheads="1"/>
          </p:cNvSpPr>
          <p:nvPr/>
        </p:nvSpPr>
        <p:spPr bwMode="auto">
          <a:xfrm>
            <a:off x="273496" y="4263876"/>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solidFill>
                  <a:srgbClr val="FF0000"/>
                </a:solidFill>
                <a:latin typeface="楷体_GB2312" pitchFamily="49" charset="-122"/>
                <a:ea typeface="楷体_GB2312" pitchFamily="49" charset="-122"/>
              </a:rPr>
              <a:t>角速度为</a:t>
            </a:r>
          </a:p>
        </p:txBody>
      </p:sp>
      <p:graphicFrame>
        <p:nvGraphicFramePr>
          <p:cNvPr id="11" name="Object 4"/>
          <p:cNvGraphicFramePr>
            <a:graphicFrameLocks noChangeAspect="1"/>
          </p:cNvGraphicFramePr>
          <p:nvPr/>
        </p:nvGraphicFramePr>
        <p:xfrm>
          <a:off x="2252661" y="4005064"/>
          <a:ext cx="1599259" cy="950045"/>
        </p:xfrm>
        <a:graphic>
          <a:graphicData uri="http://schemas.openxmlformats.org/presentationml/2006/ole">
            <mc:AlternateContent xmlns:mc="http://schemas.openxmlformats.org/markup-compatibility/2006">
              <mc:Choice xmlns:v="urn:schemas-microsoft-com:vml" Requires="v">
                <p:oleObj name="Equation" r:id="rId6" imgW="12496800" imgH="9448800" progId="Equation.DSMT4">
                  <p:embed/>
                </p:oleObj>
              </mc:Choice>
              <mc:Fallback>
                <p:oleObj name="Equation" r:id="rId6" imgW="12496800" imgH="9448800" progId="Equation.DSMT4">
                  <p:embed/>
                  <p:pic>
                    <p:nvPicPr>
                      <p:cNvPr id="0" name="图片 23659"/>
                      <p:cNvPicPr>
                        <a:picLocks noChangeAspect="1" noChangeArrowheads="1"/>
                      </p:cNvPicPr>
                      <p:nvPr/>
                    </p:nvPicPr>
                    <p:blipFill>
                      <a:blip r:embed="rId7"/>
                      <a:srcRect/>
                      <a:stretch>
                        <a:fillRect/>
                      </a:stretch>
                    </p:blipFill>
                    <p:spPr bwMode="auto">
                      <a:xfrm>
                        <a:off x="2252661" y="4005064"/>
                        <a:ext cx="1599259" cy="950045"/>
                      </a:xfrm>
                      <a:prstGeom prst="rect">
                        <a:avLst/>
                      </a:prstGeom>
                      <a:noFill/>
                      <a:ln>
                        <a:noFill/>
                      </a:ln>
                      <a:effectLst/>
                    </p:spPr>
                  </p:pic>
                </p:oleObj>
              </mc:Fallback>
            </mc:AlternateContent>
          </a:graphicData>
        </a:graphic>
      </p:graphicFrame>
      <p:sp>
        <p:nvSpPr>
          <p:cNvPr id="12" name="Rectangle 5"/>
          <p:cNvSpPr>
            <a:spLocks noChangeArrowheads="1"/>
          </p:cNvSpPr>
          <p:nvPr/>
        </p:nvSpPr>
        <p:spPr bwMode="auto">
          <a:xfrm>
            <a:off x="4352604" y="4263876"/>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400" b="1" dirty="0">
                <a:solidFill>
                  <a:srgbClr val="FF0000"/>
                </a:solidFill>
                <a:latin typeface="楷体_GB2312" pitchFamily="49" charset="-122"/>
                <a:ea typeface="楷体_GB2312" pitchFamily="49" charset="-122"/>
                <a:sym typeface="Symbol" panose="05050102010706020507" pitchFamily="18" charset="2"/>
              </a:rPr>
              <a:t>角加速度</a:t>
            </a:r>
            <a:r>
              <a:rPr lang="zh-CN" altLang="zh-CN" sz="2400" b="1" dirty="0">
                <a:solidFill>
                  <a:srgbClr val="FF0000"/>
                </a:solidFill>
                <a:latin typeface="楷体_GB2312" pitchFamily="49" charset="-122"/>
                <a:ea typeface="楷体_GB2312" pitchFamily="49" charset="-122"/>
              </a:rPr>
              <a:t>为</a:t>
            </a:r>
          </a:p>
        </p:txBody>
      </p:sp>
      <p:graphicFrame>
        <p:nvGraphicFramePr>
          <p:cNvPr id="13" name="Object 6"/>
          <p:cNvGraphicFramePr>
            <a:graphicFrameLocks noChangeAspect="1"/>
          </p:cNvGraphicFramePr>
          <p:nvPr/>
        </p:nvGraphicFramePr>
        <p:xfrm>
          <a:off x="6444208" y="3933056"/>
          <a:ext cx="2293937" cy="965200"/>
        </p:xfrm>
        <a:graphic>
          <a:graphicData uri="http://schemas.openxmlformats.org/presentationml/2006/ole">
            <mc:AlternateContent xmlns:mc="http://schemas.openxmlformats.org/markup-compatibility/2006">
              <mc:Choice xmlns:v="urn:schemas-microsoft-com:vml" Requires="v">
                <p:oleObj name="Equation" r:id="rId8" imgW="22555200" imgH="10058400" progId="Equation.DSMT4">
                  <p:embed/>
                </p:oleObj>
              </mc:Choice>
              <mc:Fallback>
                <p:oleObj name="Equation" r:id="rId8" imgW="22555200" imgH="10058400" progId="Equation.DSMT4">
                  <p:embed/>
                  <p:pic>
                    <p:nvPicPr>
                      <p:cNvPr id="0" name="图片 23660"/>
                      <p:cNvPicPr>
                        <a:picLocks noChangeAspect="1" noChangeArrowheads="1"/>
                      </p:cNvPicPr>
                      <p:nvPr/>
                    </p:nvPicPr>
                    <p:blipFill>
                      <a:blip r:embed="rId9"/>
                      <a:srcRect/>
                      <a:stretch>
                        <a:fillRect/>
                      </a:stretch>
                    </p:blipFill>
                    <p:spPr bwMode="auto">
                      <a:xfrm>
                        <a:off x="6444208" y="3933056"/>
                        <a:ext cx="2293937" cy="965200"/>
                      </a:xfrm>
                      <a:prstGeom prst="rect">
                        <a:avLst/>
                      </a:prstGeom>
                      <a:noFill/>
                      <a:ln>
                        <a:noFill/>
                      </a:ln>
                      <a:effectLst/>
                    </p:spPr>
                  </p:pic>
                </p:oleObj>
              </mc:Fallback>
            </mc:AlternateContent>
          </a:graphicData>
        </a:graphic>
      </p:graphicFrame>
      <p:grpSp>
        <p:nvGrpSpPr>
          <p:cNvPr id="14" name="Group 8"/>
          <p:cNvGrpSpPr/>
          <p:nvPr/>
        </p:nvGrpSpPr>
        <p:grpSpPr bwMode="auto">
          <a:xfrm>
            <a:off x="244457" y="3356992"/>
            <a:ext cx="7997826" cy="461963"/>
            <a:chOff x="18" y="0"/>
            <a:chExt cx="5038" cy="291"/>
          </a:xfrm>
        </p:grpSpPr>
        <p:sp>
          <p:nvSpPr>
            <p:cNvPr id="15" name="Rectangle 9"/>
            <p:cNvSpPr>
              <a:spLocks noChangeArrowheads="1"/>
            </p:cNvSpPr>
            <p:nvPr/>
          </p:nvSpPr>
          <p:spPr bwMode="auto">
            <a:xfrm>
              <a:off x="18" y="0"/>
              <a:ext cx="244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solidFill>
                    <a:prstClr val="black"/>
                  </a:solidFill>
                  <a:ea typeface="楷体_GB2312" pitchFamily="49" charset="-122"/>
                </a:rPr>
                <a:t>角位置为</a:t>
              </a:r>
              <a:r>
                <a:rPr lang="zh-CN" altLang="zh-CN" sz="2400" b="1" i="1" dirty="0">
                  <a:solidFill>
                    <a:srgbClr val="1F497D"/>
                  </a:solidFill>
                  <a:ea typeface="楷体_GB2312" pitchFamily="49" charset="-122"/>
                </a:rPr>
                <a:t> </a:t>
              </a:r>
              <a:r>
                <a:rPr lang="zh-CN" altLang="zh-CN" sz="2400" i="1" dirty="0">
                  <a:solidFill>
                    <a:srgbClr val="1F497D"/>
                  </a:solidFill>
                  <a:latin typeface="楷体_GB2312" pitchFamily="49" charset="-122"/>
                  <a:ea typeface="楷体_GB2312" pitchFamily="49" charset="-122"/>
                  <a:sym typeface="Symbol" panose="05050102010706020507" pitchFamily="18" charset="2"/>
                </a:rPr>
                <a:t></a:t>
              </a:r>
            </a:p>
          </p:txBody>
        </p:sp>
        <p:sp>
          <p:nvSpPr>
            <p:cNvPr id="16" name="Rectangle 10"/>
            <p:cNvSpPr>
              <a:spLocks noChangeArrowheads="1"/>
            </p:cNvSpPr>
            <p:nvPr/>
          </p:nvSpPr>
          <p:spPr bwMode="auto">
            <a:xfrm>
              <a:off x="1700" y="0"/>
              <a:ext cx="335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400" b="1" dirty="0">
                  <a:solidFill>
                    <a:prstClr val="black"/>
                  </a:solidFill>
                  <a:ea typeface="楷体_GB2312" pitchFamily="49" charset="-122"/>
                </a:rPr>
                <a:t>角位移为</a:t>
              </a:r>
              <a:r>
                <a:rPr lang="zh-CN" altLang="zh-CN" sz="2400" b="1" dirty="0">
                  <a:solidFill>
                    <a:srgbClr val="C0504D"/>
                  </a:solidFill>
                  <a:ea typeface="楷体_GB2312" pitchFamily="49" charset="-122"/>
                  <a:sym typeface="Symbol" panose="05050102010706020507" pitchFamily="18" charset="2"/>
                </a:rPr>
                <a:t></a:t>
              </a:r>
              <a:r>
                <a:rPr lang="zh-CN" altLang="zh-CN" sz="2400" i="1" dirty="0">
                  <a:solidFill>
                    <a:srgbClr val="C0504D"/>
                  </a:solidFill>
                  <a:ea typeface="楷体_GB2312" pitchFamily="49" charset="-122"/>
                </a:rPr>
                <a:t> </a:t>
              </a:r>
              <a:r>
                <a:rPr lang="zh-CN" altLang="zh-CN" sz="2400" i="1" dirty="0">
                  <a:solidFill>
                    <a:srgbClr val="C0504D"/>
                  </a:solidFill>
                  <a:ea typeface="楷体_GB2312" pitchFamily="49" charset="-122"/>
                  <a:sym typeface="Symbol" panose="05050102010706020507" pitchFamily="18" charset="2"/>
                </a:rPr>
                <a:t> </a:t>
              </a:r>
              <a:r>
                <a:rPr lang="zh-CN" altLang="zh-CN" sz="2400" b="1" dirty="0">
                  <a:solidFill>
                    <a:srgbClr val="C0504D"/>
                  </a:solidFill>
                  <a:ea typeface="楷体_GB2312" pitchFamily="49" charset="-122"/>
                  <a:sym typeface="Symbol" panose="05050102010706020507" pitchFamily="18" charset="2"/>
                </a:rPr>
                <a:t>  ( 规定逆时针为正)</a:t>
              </a:r>
            </a:p>
          </p:txBody>
        </p:sp>
      </p:grpSp>
      <p:graphicFrame>
        <p:nvGraphicFramePr>
          <p:cNvPr id="21" name="Object 4"/>
          <p:cNvGraphicFramePr>
            <a:graphicFrameLocks noChangeAspect="1"/>
          </p:cNvGraphicFramePr>
          <p:nvPr/>
        </p:nvGraphicFramePr>
        <p:xfrm>
          <a:off x="473199" y="5785260"/>
          <a:ext cx="1479550" cy="546100"/>
        </p:xfrm>
        <a:graphic>
          <a:graphicData uri="http://schemas.openxmlformats.org/presentationml/2006/ole">
            <mc:AlternateContent xmlns:mc="http://schemas.openxmlformats.org/markup-compatibility/2006">
              <mc:Choice xmlns:v="urn:schemas-microsoft-com:vml" Requires="v">
                <p:oleObj name="Equation" r:id="rId10" imgW="11582400" imgH="4267200" progId="Equation.DSMT4">
                  <p:embed/>
                </p:oleObj>
              </mc:Choice>
              <mc:Fallback>
                <p:oleObj name="Equation" r:id="rId10" imgW="11582400" imgH="4267200" progId="Equation.DSMT4">
                  <p:embed/>
                  <p:pic>
                    <p:nvPicPr>
                      <p:cNvPr id="0" name="图片 23661"/>
                      <p:cNvPicPr>
                        <a:picLocks noChangeAspect="1" noChangeArrowheads="1"/>
                      </p:cNvPicPr>
                      <p:nvPr/>
                    </p:nvPicPr>
                    <p:blipFill>
                      <a:blip r:embed="rId11"/>
                      <a:srcRect/>
                      <a:stretch>
                        <a:fillRect/>
                      </a:stretch>
                    </p:blipFill>
                    <p:spPr bwMode="auto">
                      <a:xfrm>
                        <a:off x="473199" y="5785260"/>
                        <a:ext cx="147955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 name="Object 8"/>
          <p:cNvGraphicFramePr>
            <a:graphicFrameLocks noChangeAspect="1"/>
          </p:cNvGraphicFramePr>
          <p:nvPr/>
        </p:nvGraphicFramePr>
        <p:xfrm>
          <a:off x="3347864" y="5805488"/>
          <a:ext cx="1697038" cy="727075"/>
        </p:xfrm>
        <a:graphic>
          <a:graphicData uri="http://schemas.openxmlformats.org/presentationml/2006/ole">
            <mc:AlternateContent xmlns:mc="http://schemas.openxmlformats.org/markup-compatibility/2006">
              <mc:Choice xmlns:v="urn:schemas-microsoft-com:vml" Requires="v">
                <p:oleObj name="Equation" r:id="rId12" imgW="12801600" imgH="5486400" progId="Equation.DSMT4">
                  <p:embed/>
                </p:oleObj>
              </mc:Choice>
              <mc:Fallback>
                <p:oleObj name="Equation" r:id="rId12" imgW="12801600" imgH="5486400" progId="Equation.DSMT4">
                  <p:embed/>
                  <p:pic>
                    <p:nvPicPr>
                      <p:cNvPr id="0" name="图片 23662"/>
                      <p:cNvPicPr>
                        <a:picLocks noChangeAspect="1" noChangeArrowheads="1"/>
                      </p:cNvPicPr>
                      <p:nvPr/>
                    </p:nvPicPr>
                    <p:blipFill>
                      <a:blip r:embed="rId13"/>
                      <a:srcRect/>
                      <a:stretch>
                        <a:fillRect/>
                      </a:stretch>
                    </p:blipFill>
                    <p:spPr bwMode="auto">
                      <a:xfrm>
                        <a:off x="3347864" y="5805488"/>
                        <a:ext cx="1697038"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 name="Object 12"/>
          <p:cNvGraphicFramePr>
            <a:graphicFrameLocks noChangeAspect="1"/>
          </p:cNvGraphicFramePr>
          <p:nvPr/>
        </p:nvGraphicFramePr>
        <p:xfrm>
          <a:off x="5929594" y="5409902"/>
          <a:ext cx="2730500" cy="1187450"/>
        </p:xfrm>
        <a:graphic>
          <a:graphicData uri="http://schemas.openxmlformats.org/presentationml/2006/ole">
            <mc:AlternateContent xmlns:mc="http://schemas.openxmlformats.org/markup-compatibility/2006">
              <mc:Choice xmlns:v="urn:schemas-microsoft-com:vml" Requires="v">
                <p:oleObj name="Equation" r:id="rId14" imgW="22555200" imgH="10058400" progId="Equation.DSMT4">
                  <p:embed/>
                </p:oleObj>
              </mc:Choice>
              <mc:Fallback>
                <p:oleObj name="Equation" r:id="rId14" imgW="22555200" imgH="10058400" progId="Equation.DSMT4">
                  <p:embed/>
                  <p:pic>
                    <p:nvPicPr>
                      <p:cNvPr id="0" name="图片 23663"/>
                      <p:cNvPicPr>
                        <a:picLocks noChangeAspect="1" noChangeArrowheads="1"/>
                      </p:cNvPicPr>
                      <p:nvPr/>
                    </p:nvPicPr>
                    <p:blipFill>
                      <a:blip r:embed="rId15"/>
                      <a:srcRect/>
                      <a:stretch>
                        <a:fillRect/>
                      </a:stretch>
                    </p:blipFill>
                    <p:spPr bwMode="auto">
                      <a:xfrm>
                        <a:off x="5929594" y="5409902"/>
                        <a:ext cx="2730500" cy="1187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矩形 24"/>
          <p:cNvSpPr/>
          <p:nvPr/>
        </p:nvSpPr>
        <p:spPr>
          <a:xfrm>
            <a:off x="251520" y="5179579"/>
            <a:ext cx="4052713" cy="461665"/>
          </a:xfrm>
          <a:prstGeom prst="rect">
            <a:avLst/>
          </a:prstGeom>
        </p:spPr>
        <p:txBody>
          <a:bodyPr wrap="none">
            <a:spAutoFit/>
          </a:bodyPr>
          <a:lstStyle/>
          <a:p>
            <a:r>
              <a:rPr lang="en-US" altLang="zh-CN" sz="2400" b="1" dirty="0">
                <a:solidFill>
                  <a:prstClr val="black"/>
                </a:solidFill>
                <a:ea typeface="楷体_GB2312" pitchFamily="49" charset="-122"/>
              </a:rPr>
              <a:t>3</a:t>
            </a:r>
            <a:r>
              <a:rPr lang="zh-CN" altLang="en-US" sz="2400" b="1" dirty="0">
                <a:solidFill>
                  <a:prstClr val="black"/>
                </a:solidFill>
                <a:ea typeface="楷体_GB2312" pitchFamily="49" charset="-122"/>
              </a:rPr>
              <a:t>、</a:t>
            </a:r>
            <a:r>
              <a:rPr lang="zh-CN" altLang="zh-CN" sz="2400" b="1" dirty="0">
                <a:solidFill>
                  <a:prstClr val="black"/>
                </a:solidFill>
                <a:ea typeface="楷体_GB2312" pitchFamily="49" charset="-122"/>
              </a:rPr>
              <a:t>线量与角量之间的关系</a:t>
            </a:r>
            <a:r>
              <a:rPr lang="zh-CN" altLang="en-US" sz="2400" b="1" dirty="0">
                <a:solidFill>
                  <a:prstClr val="black"/>
                </a:solidFill>
                <a:ea typeface="楷体_GB2312" pitchFamily="49" charset="-122"/>
              </a:rPr>
              <a:t>：</a:t>
            </a:r>
            <a:endParaRPr lang="zh-CN" altLang="zh-CN" sz="2400" b="1" dirty="0">
              <a:solidFill>
                <a:prstClr val="black"/>
              </a:solidFill>
              <a:ea typeface="楷体_GB2312" pitchFamily="49" charset="-122"/>
            </a:endParaRPr>
          </a:p>
        </p:txBody>
      </p:sp>
      <p:sp>
        <p:nvSpPr>
          <p:cNvPr id="26" name="Rectangle 2"/>
          <p:cNvSpPr>
            <a:spLocks noChangeArrowheads="1"/>
          </p:cNvSpPr>
          <p:nvPr/>
        </p:nvSpPr>
        <p:spPr bwMode="auto">
          <a:xfrm>
            <a:off x="2786063" y="115888"/>
            <a:ext cx="3657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20000"/>
              </a:spcBef>
              <a:spcAft>
                <a:spcPct val="0"/>
              </a:spcAft>
              <a:defRPr/>
            </a:pPr>
            <a:r>
              <a:rPr kumimoji="1" lang="zh-CN" altLang="en-US" sz="3200" b="1" u="sng" dirty="0">
                <a:solidFill>
                  <a:srgbClr val="FF00FF"/>
                </a:solidFill>
                <a:effectLst>
                  <a:outerShdw blurRad="38100" dist="38100" dir="2700000" algn="tl">
                    <a:srgbClr val="C0C0C0"/>
                  </a:outerShdw>
                </a:effectLst>
                <a:latin typeface="Times New Roman" panose="02020603050405020304" pitchFamily="18" charset="0"/>
                <a:ea typeface="楷体_GB2312" pitchFamily="49" charset="-122"/>
              </a:rPr>
              <a:t>小结</a:t>
            </a:r>
          </a:p>
        </p:txBody>
      </p:sp>
      <p:sp>
        <p:nvSpPr>
          <p:cNvPr id="27" name="矩形 26"/>
          <p:cNvSpPr/>
          <p:nvPr/>
        </p:nvSpPr>
        <p:spPr>
          <a:xfrm>
            <a:off x="179512" y="2607295"/>
            <a:ext cx="3653564" cy="461665"/>
          </a:xfrm>
          <a:prstGeom prst="rect">
            <a:avLst/>
          </a:prstGeom>
        </p:spPr>
        <p:txBody>
          <a:bodyPr wrap="none">
            <a:spAutoFit/>
          </a:bodyPr>
          <a:lstStyle/>
          <a:p>
            <a:r>
              <a:rPr lang="zh-CN" altLang="zh-CN" sz="2400" b="1" dirty="0">
                <a:solidFill>
                  <a:prstClr val="black"/>
                </a:solidFill>
                <a:ea typeface="楷体_GB2312" pitchFamily="49" charset="-122"/>
              </a:rPr>
              <a:t>2.  圆周运动的角量描述</a:t>
            </a:r>
            <a:r>
              <a:rPr lang="zh-CN" altLang="en-US" sz="2400" b="1" dirty="0">
                <a:solidFill>
                  <a:prstClr val="black"/>
                </a:solidFill>
                <a:ea typeface="楷体_GB2312" pitchFamily="49" charset="-122"/>
              </a:rPr>
              <a:t>：</a:t>
            </a:r>
            <a:endParaRPr lang="zh-CN" altLang="zh-CN" sz="2400" b="1" dirty="0">
              <a:solidFill>
                <a:prstClr val="black"/>
              </a:solidFill>
              <a:ea typeface="楷体_GB2312"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0451" y="0"/>
            <a:ext cx="5958408" cy="584775"/>
          </a:xfrm>
          <a:prstGeom prst="rect">
            <a:avLst/>
          </a:prstGeom>
        </p:spPr>
        <p:txBody>
          <a:bodyPr wrap="square">
            <a:spAutoFit/>
          </a:bodyPr>
          <a:lstStyle/>
          <a:p>
            <a:pPr lvl="0" fontAlgn="base">
              <a:spcBef>
                <a:spcPct val="0"/>
              </a:spcBef>
              <a:spcAft>
                <a:spcPct val="0"/>
              </a:spcAft>
            </a:pPr>
            <a:r>
              <a:rPr lang="zh-CN" altLang="zh-CN" sz="3200" b="1" dirty="0">
                <a:latin typeface="宋体" panose="02010600030101010101" pitchFamily="2" charset="-122"/>
                <a:ea typeface="宋体" panose="02010600030101010101" pitchFamily="2" charset="-122"/>
              </a:rPr>
              <a:t>1. 切向加速度和法向加速度</a:t>
            </a:r>
          </a:p>
        </p:txBody>
      </p:sp>
      <p:sp>
        <p:nvSpPr>
          <p:cNvPr id="3" name="Text Box 2"/>
          <p:cNvSpPr txBox="1">
            <a:spLocks noChangeArrowheads="1"/>
          </p:cNvSpPr>
          <p:nvPr/>
        </p:nvSpPr>
        <p:spPr bwMode="auto">
          <a:xfrm>
            <a:off x="395536" y="1412404"/>
            <a:ext cx="4392612" cy="2893100"/>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spcBef>
                <a:spcPct val="50000"/>
              </a:spcBef>
            </a:pPr>
            <a:r>
              <a:rPr lang="zh-CN" altLang="zh-CN" sz="2800" b="1" dirty="0">
                <a:ea typeface="楷体_GB2312" pitchFamily="49" charset="-122"/>
              </a:rPr>
              <a:t>        在运动轨道上任一点建立</a:t>
            </a:r>
            <a:r>
              <a:rPr lang="zh-CN" altLang="zh-CN" sz="2800" b="1" dirty="0">
                <a:solidFill>
                  <a:srgbClr val="FF0000"/>
                </a:solidFill>
                <a:ea typeface="楷体_GB2312" pitchFamily="49" charset="-122"/>
              </a:rPr>
              <a:t>正交坐标系,</a:t>
            </a:r>
            <a:r>
              <a:rPr lang="zh-CN" altLang="zh-CN" sz="2800" b="1" dirty="0">
                <a:ea typeface="楷体_GB2312" pitchFamily="49" charset="-122"/>
              </a:rPr>
              <a:t>其一根坐标轴沿轨道切线方向,正方向为运动的前进方向</a:t>
            </a:r>
            <a:r>
              <a:rPr lang="zh-CN" altLang="en-US" sz="2800" b="1" dirty="0">
                <a:ea typeface="楷体_GB2312" pitchFamily="49" charset="-122"/>
              </a:rPr>
              <a:t>，相应的单位矢量为     表示 </a:t>
            </a:r>
            <a:r>
              <a:rPr lang="zh-CN" altLang="zh-CN" sz="2800" b="1" dirty="0">
                <a:ea typeface="楷体_GB2312" pitchFamily="49" charset="-122"/>
              </a:rPr>
              <a:t>；</a:t>
            </a:r>
          </a:p>
        </p:txBody>
      </p:sp>
      <p:sp>
        <p:nvSpPr>
          <p:cNvPr id="5" name="Rectangle 4"/>
          <p:cNvSpPr>
            <a:spLocks noChangeArrowheads="1"/>
          </p:cNvSpPr>
          <p:nvPr/>
        </p:nvSpPr>
        <p:spPr bwMode="auto">
          <a:xfrm>
            <a:off x="438149" y="6150248"/>
            <a:ext cx="8569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2800" b="1" dirty="0">
                <a:ea typeface="楷体_GB2312" pitchFamily="49" charset="-122"/>
              </a:rPr>
              <a:t>显然，轨迹上各点处，自然坐标轴的方位不断变化。</a:t>
            </a:r>
          </a:p>
        </p:txBody>
      </p:sp>
      <p:sp>
        <p:nvSpPr>
          <p:cNvPr id="6" name="Text Box 5"/>
          <p:cNvSpPr txBox="1">
            <a:spLocks noChangeArrowheads="1"/>
          </p:cNvSpPr>
          <p:nvPr/>
        </p:nvSpPr>
        <p:spPr bwMode="auto">
          <a:xfrm>
            <a:off x="755650" y="764704"/>
            <a:ext cx="3967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dirty="0">
                <a:latin typeface="宋体" panose="02010600030101010101" pitchFamily="2" charset="-122"/>
              </a:rPr>
              <a:t>1.1  自然坐标系</a:t>
            </a:r>
          </a:p>
        </p:txBody>
      </p:sp>
      <p:grpSp>
        <p:nvGrpSpPr>
          <p:cNvPr id="25" name="组合 24"/>
          <p:cNvGrpSpPr/>
          <p:nvPr/>
        </p:nvGrpSpPr>
        <p:grpSpPr>
          <a:xfrm>
            <a:off x="5220072" y="1484784"/>
            <a:ext cx="3352800" cy="2663825"/>
            <a:chOff x="5322888" y="2133600"/>
            <a:chExt cx="3352800" cy="2663825"/>
          </a:xfrm>
        </p:grpSpPr>
        <p:sp>
          <p:nvSpPr>
            <p:cNvPr id="4" name="未知"/>
            <p:cNvSpPr/>
            <p:nvPr/>
          </p:nvSpPr>
          <p:spPr bwMode="auto">
            <a:xfrm>
              <a:off x="5322888" y="2578100"/>
              <a:ext cx="3352800" cy="1417638"/>
            </a:xfrm>
            <a:custGeom>
              <a:avLst/>
              <a:gdLst>
                <a:gd name="T0" fmla="*/ 0 w 2440"/>
                <a:gd name="T1" fmla="*/ 568 h 720"/>
                <a:gd name="T2" fmla="*/ 240 w 2440"/>
                <a:gd name="T3" fmla="*/ 472 h 720"/>
                <a:gd name="T4" fmla="*/ 528 w 2440"/>
                <a:gd name="T5" fmla="*/ 40 h 720"/>
                <a:gd name="T6" fmla="*/ 1104 w 2440"/>
                <a:gd name="T7" fmla="*/ 712 h 720"/>
                <a:gd name="T8" fmla="*/ 1584 w 2440"/>
                <a:gd name="T9" fmla="*/ 88 h 720"/>
                <a:gd name="T10" fmla="*/ 2304 w 2440"/>
                <a:gd name="T11" fmla="*/ 376 h 720"/>
                <a:gd name="T12" fmla="*/ 2400 w 2440"/>
                <a:gd name="T13" fmla="*/ 424 h 720"/>
              </a:gdLst>
              <a:ahLst/>
              <a:cxnLst>
                <a:cxn ang="0">
                  <a:pos x="T0" y="T1"/>
                </a:cxn>
                <a:cxn ang="0">
                  <a:pos x="T2" y="T3"/>
                </a:cxn>
                <a:cxn ang="0">
                  <a:pos x="T4" y="T5"/>
                </a:cxn>
                <a:cxn ang="0">
                  <a:pos x="T6" y="T7"/>
                </a:cxn>
                <a:cxn ang="0">
                  <a:pos x="T8" y="T9"/>
                </a:cxn>
                <a:cxn ang="0">
                  <a:pos x="T10" y="T11"/>
                </a:cxn>
                <a:cxn ang="0">
                  <a:pos x="T12" y="T13"/>
                </a:cxn>
              </a:cxnLst>
              <a:rect l="0" t="0" r="r" b="b"/>
              <a:pathLst>
                <a:path w="2440" h="720">
                  <a:moveTo>
                    <a:pt x="0" y="568"/>
                  </a:moveTo>
                  <a:cubicBezTo>
                    <a:pt x="76" y="564"/>
                    <a:pt x="152" y="560"/>
                    <a:pt x="240" y="472"/>
                  </a:cubicBezTo>
                  <a:cubicBezTo>
                    <a:pt x="328" y="384"/>
                    <a:pt x="384" y="0"/>
                    <a:pt x="528" y="40"/>
                  </a:cubicBezTo>
                  <a:cubicBezTo>
                    <a:pt x="672" y="80"/>
                    <a:pt x="928" y="704"/>
                    <a:pt x="1104" y="712"/>
                  </a:cubicBezTo>
                  <a:cubicBezTo>
                    <a:pt x="1280" y="720"/>
                    <a:pt x="1384" y="144"/>
                    <a:pt x="1584" y="88"/>
                  </a:cubicBezTo>
                  <a:cubicBezTo>
                    <a:pt x="1784" y="32"/>
                    <a:pt x="2168" y="320"/>
                    <a:pt x="2304" y="376"/>
                  </a:cubicBezTo>
                  <a:cubicBezTo>
                    <a:pt x="2440" y="432"/>
                    <a:pt x="2420" y="428"/>
                    <a:pt x="2400" y="424"/>
                  </a:cubicBezTo>
                </a:path>
              </a:pathLst>
            </a:cu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Group 7"/>
            <p:cNvGrpSpPr/>
            <p:nvPr/>
          </p:nvGrpSpPr>
          <p:grpSpPr bwMode="auto">
            <a:xfrm>
              <a:off x="6588125" y="2565400"/>
              <a:ext cx="987425" cy="2232025"/>
              <a:chOff x="0" y="0"/>
              <a:chExt cx="622" cy="1406"/>
            </a:xfrm>
          </p:grpSpPr>
          <p:sp>
            <p:nvSpPr>
              <p:cNvPr id="8" name="Line 8"/>
              <p:cNvSpPr>
                <a:spLocks noChangeShapeType="1"/>
              </p:cNvSpPr>
              <p:nvPr/>
            </p:nvSpPr>
            <p:spPr bwMode="auto">
              <a:xfrm>
                <a:off x="147" y="887"/>
                <a:ext cx="371" cy="0"/>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9"/>
              <p:cNvSpPr>
                <a:spLocks noChangeShapeType="1"/>
              </p:cNvSpPr>
              <p:nvPr/>
            </p:nvSpPr>
            <p:spPr bwMode="auto">
              <a:xfrm flipV="1">
                <a:off x="147" y="411"/>
                <a:ext cx="0" cy="476"/>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 name="Object 10"/>
              <p:cNvGraphicFramePr>
                <a:graphicFrameLocks noChangeAspect="1"/>
              </p:cNvGraphicFramePr>
              <p:nvPr/>
            </p:nvGraphicFramePr>
            <p:xfrm>
              <a:off x="0" y="0"/>
              <a:ext cx="238" cy="427"/>
            </p:xfrm>
            <a:graphic>
              <a:graphicData uri="http://schemas.openxmlformats.org/presentationml/2006/ole">
                <mc:AlternateContent xmlns:mc="http://schemas.openxmlformats.org/markup-compatibility/2006">
                  <mc:Choice xmlns:v="urn:schemas-microsoft-com:vml" Requires="v">
                    <p:oleObj name="Equation" r:id="rId2" imgW="3962400" imgH="5486400" progId="Equation.DSMT4">
                      <p:embed/>
                    </p:oleObj>
                  </mc:Choice>
                  <mc:Fallback>
                    <p:oleObj name="Equation" r:id="rId2" imgW="3962400" imgH="5486400" progId="Equation.DSMT4">
                      <p:embed/>
                      <p:pic>
                        <p:nvPicPr>
                          <p:cNvPr id="0" name="图片 3287"/>
                          <p:cNvPicPr>
                            <a:picLocks noChangeAspect="1" noChangeArrowheads="1"/>
                          </p:cNvPicPr>
                          <p:nvPr/>
                        </p:nvPicPr>
                        <p:blipFill>
                          <a:blip r:embed="rId3"/>
                          <a:srcRect/>
                          <a:stretch>
                            <a:fillRect/>
                          </a:stretch>
                        </p:blipFill>
                        <p:spPr bwMode="auto">
                          <a:xfrm>
                            <a:off x="0" y="0"/>
                            <a:ext cx="238"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1"/>
              <p:cNvGraphicFramePr>
                <a:graphicFrameLocks noChangeAspect="1"/>
              </p:cNvGraphicFramePr>
              <p:nvPr/>
            </p:nvGraphicFramePr>
            <p:xfrm>
              <a:off x="408" y="952"/>
              <a:ext cx="214" cy="454"/>
            </p:xfrm>
            <a:graphic>
              <a:graphicData uri="http://schemas.openxmlformats.org/presentationml/2006/ole">
                <mc:AlternateContent xmlns:mc="http://schemas.openxmlformats.org/markup-compatibility/2006">
                  <mc:Choice xmlns:v="urn:schemas-microsoft-com:vml" Requires="v">
                    <p:oleObj name="Equation" r:id="rId4" imgW="3352800" imgH="5486400" progId="Equation.DSMT4">
                      <p:embed/>
                    </p:oleObj>
                  </mc:Choice>
                  <mc:Fallback>
                    <p:oleObj name="Equation" r:id="rId4" imgW="3352800" imgH="5486400" progId="Equation.DSMT4">
                      <p:embed/>
                      <p:pic>
                        <p:nvPicPr>
                          <p:cNvPr id="0" name="图片 3288"/>
                          <p:cNvPicPr>
                            <a:picLocks noChangeAspect="1" noChangeArrowheads="1"/>
                          </p:cNvPicPr>
                          <p:nvPr/>
                        </p:nvPicPr>
                        <p:blipFill>
                          <a:blip r:embed="rId5"/>
                          <a:srcRect/>
                          <a:stretch>
                            <a:fillRect/>
                          </a:stretch>
                        </p:blipFill>
                        <p:spPr bwMode="auto">
                          <a:xfrm>
                            <a:off x="408" y="952"/>
                            <a:ext cx="21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2" name="Group 12"/>
            <p:cNvGrpSpPr/>
            <p:nvPr/>
          </p:nvGrpSpPr>
          <p:grpSpPr bwMode="auto">
            <a:xfrm>
              <a:off x="7500938" y="2133600"/>
              <a:ext cx="1011237" cy="1973263"/>
              <a:chOff x="0" y="0"/>
              <a:chExt cx="637" cy="1243"/>
            </a:xfrm>
          </p:grpSpPr>
          <p:sp>
            <p:nvSpPr>
              <p:cNvPr id="13" name="Line 13"/>
              <p:cNvSpPr>
                <a:spLocks noChangeShapeType="1"/>
              </p:cNvSpPr>
              <p:nvPr/>
            </p:nvSpPr>
            <p:spPr bwMode="auto">
              <a:xfrm flipV="1">
                <a:off x="0" y="317"/>
                <a:ext cx="378" cy="70"/>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4"/>
              <p:cNvSpPr>
                <a:spLocks noChangeShapeType="1"/>
              </p:cNvSpPr>
              <p:nvPr/>
            </p:nvSpPr>
            <p:spPr bwMode="auto">
              <a:xfrm>
                <a:off x="0" y="387"/>
                <a:ext cx="92" cy="476"/>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5" name="Object 15"/>
              <p:cNvGraphicFramePr>
                <a:graphicFrameLocks noChangeAspect="1"/>
              </p:cNvGraphicFramePr>
              <p:nvPr/>
            </p:nvGraphicFramePr>
            <p:xfrm>
              <a:off x="423" y="0"/>
              <a:ext cx="214" cy="454"/>
            </p:xfrm>
            <a:graphic>
              <a:graphicData uri="http://schemas.openxmlformats.org/presentationml/2006/ole">
                <mc:AlternateContent xmlns:mc="http://schemas.openxmlformats.org/markup-compatibility/2006">
                  <mc:Choice xmlns:v="urn:schemas-microsoft-com:vml" Requires="v">
                    <p:oleObj name="Equation" r:id="rId6" imgW="3352800" imgH="5486400" progId="Equation.DSMT4">
                      <p:embed/>
                    </p:oleObj>
                  </mc:Choice>
                  <mc:Fallback>
                    <p:oleObj name="Equation" r:id="rId6" imgW="3352800" imgH="5486400" progId="Equation.DSMT4">
                      <p:embed/>
                      <p:pic>
                        <p:nvPicPr>
                          <p:cNvPr id="0" name="图片 3289"/>
                          <p:cNvPicPr>
                            <a:picLocks noChangeAspect="1" noChangeArrowheads="1"/>
                          </p:cNvPicPr>
                          <p:nvPr/>
                        </p:nvPicPr>
                        <p:blipFill>
                          <a:blip r:embed="rId7"/>
                          <a:srcRect/>
                          <a:stretch>
                            <a:fillRect/>
                          </a:stretch>
                        </p:blipFill>
                        <p:spPr bwMode="auto">
                          <a:xfrm>
                            <a:off x="423" y="0"/>
                            <a:ext cx="21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6"/>
              <p:cNvGraphicFramePr>
                <a:graphicFrameLocks noChangeAspect="1"/>
              </p:cNvGraphicFramePr>
              <p:nvPr/>
            </p:nvGraphicFramePr>
            <p:xfrm>
              <a:off x="105" y="816"/>
              <a:ext cx="238" cy="427"/>
            </p:xfrm>
            <a:graphic>
              <a:graphicData uri="http://schemas.openxmlformats.org/presentationml/2006/ole">
                <mc:AlternateContent xmlns:mc="http://schemas.openxmlformats.org/markup-compatibility/2006">
                  <mc:Choice xmlns:v="urn:schemas-microsoft-com:vml" Requires="v">
                    <p:oleObj name="Equation" r:id="rId8" imgW="3962400" imgH="5486400" progId="Equation.DSMT4">
                      <p:embed/>
                    </p:oleObj>
                  </mc:Choice>
                  <mc:Fallback>
                    <p:oleObj name="Equation" r:id="rId8" imgW="3962400" imgH="5486400" progId="Equation.DSMT4">
                      <p:embed/>
                      <p:pic>
                        <p:nvPicPr>
                          <p:cNvPr id="0" name="图片 3290"/>
                          <p:cNvPicPr>
                            <a:picLocks noChangeAspect="1" noChangeArrowheads="1"/>
                          </p:cNvPicPr>
                          <p:nvPr/>
                        </p:nvPicPr>
                        <p:blipFill>
                          <a:blip r:embed="rId9"/>
                          <a:srcRect/>
                          <a:stretch>
                            <a:fillRect/>
                          </a:stretch>
                        </p:blipFill>
                        <p:spPr bwMode="auto">
                          <a:xfrm>
                            <a:off x="105" y="816"/>
                            <a:ext cx="238"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2" name="Object 20"/>
          <p:cNvGraphicFramePr>
            <a:graphicFrameLocks noChangeAspect="1"/>
          </p:cNvGraphicFramePr>
          <p:nvPr>
            <p:extLst>
              <p:ext uri="{D42A27DB-BD31-4B8C-83A1-F6EECF244321}">
                <p14:modId xmlns:p14="http://schemas.microsoft.com/office/powerpoint/2010/main" val="3869117607"/>
              </p:ext>
            </p:extLst>
          </p:nvPr>
        </p:nvGraphicFramePr>
        <p:xfrm>
          <a:off x="2668588" y="3584779"/>
          <a:ext cx="339725" cy="720725"/>
        </p:xfrm>
        <a:graphic>
          <a:graphicData uri="http://schemas.openxmlformats.org/presentationml/2006/ole">
            <mc:AlternateContent xmlns:mc="http://schemas.openxmlformats.org/markup-compatibility/2006">
              <mc:Choice xmlns:v="urn:schemas-microsoft-com:vml" Requires="v">
                <p:oleObj name="Equation" r:id="rId10" imgW="3352800" imgH="5486400" progId="Equation.DSMT4">
                  <p:embed/>
                </p:oleObj>
              </mc:Choice>
              <mc:Fallback>
                <p:oleObj name="Equation" r:id="rId10" imgW="3352800" imgH="5486400" progId="Equation.DSMT4">
                  <p:embed/>
                  <p:pic>
                    <p:nvPicPr>
                      <p:cNvPr id="0" name="图片 3291"/>
                      <p:cNvPicPr>
                        <a:picLocks noChangeAspect="1" noChangeArrowheads="1"/>
                      </p:cNvPicPr>
                      <p:nvPr/>
                    </p:nvPicPr>
                    <p:blipFill>
                      <a:blip r:embed="rId11"/>
                      <a:srcRect/>
                      <a:stretch>
                        <a:fillRect/>
                      </a:stretch>
                    </p:blipFill>
                    <p:spPr bwMode="auto">
                      <a:xfrm>
                        <a:off x="2668588" y="3584779"/>
                        <a:ext cx="339725" cy="720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 name="矩形 23"/>
          <p:cNvSpPr/>
          <p:nvPr/>
        </p:nvSpPr>
        <p:spPr>
          <a:xfrm>
            <a:off x="467544" y="4203432"/>
            <a:ext cx="7920038" cy="1160382"/>
          </a:xfrm>
          <a:prstGeom prst="rect">
            <a:avLst/>
          </a:prstGeom>
        </p:spPr>
        <p:txBody>
          <a:bodyPr wrap="square">
            <a:spAutoFit/>
          </a:bodyPr>
          <a:lstStyle/>
          <a:p>
            <a:pPr>
              <a:lnSpc>
                <a:spcPct val="130000"/>
              </a:lnSpc>
              <a:spcBef>
                <a:spcPts val="1680"/>
              </a:spcBef>
            </a:pPr>
            <a:r>
              <a:rPr lang="zh-CN" altLang="en-US" sz="2800" b="1" dirty="0">
                <a:ea typeface="楷体_GB2312" pitchFamily="49" charset="-122"/>
              </a:rPr>
              <a:t>一根沿轨道法线方向，正方向指向轨道内凹的一侧，相应的单位矢量用       表示  。       </a:t>
            </a:r>
            <a:endParaRPr lang="zh-CN" altLang="en-US" dirty="0"/>
          </a:p>
        </p:txBody>
      </p:sp>
      <p:graphicFrame>
        <p:nvGraphicFramePr>
          <p:cNvPr id="26" name="Object 16"/>
          <p:cNvGraphicFramePr>
            <a:graphicFrameLocks noChangeAspect="1"/>
          </p:cNvGraphicFramePr>
          <p:nvPr/>
        </p:nvGraphicFramePr>
        <p:xfrm>
          <a:off x="4283968" y="4725144"/>
          <a:ext cx="377825" cy="677863"/>
        </p:xfrm>
        <a:graphic>
          <a:graphicData uri="http://schemas.openxmlformats.org/presentationml/2006/ole">
            <mc:AlternateContent xmlns:mc="http://schemas.openxmlformats.org/markup-compatibility/2006">
              <mc:Choice xmlns:v="urn:schemas-microsoft-com:vml" Requires="v">
                <p:oleObj name="Equation" r:id="rId12" imgW="3962400" imgH="5486400" progId="Equation.DSMT4">
                  <p:embed/>
                </p:oleObj>
              </mc:Choice>
              <mc:Fallback>
                <p:oleObj name="Equation" r:id="rId12" imgW="3962400" imgH="5486400" progId="Equation.DSMT4">
                  <p:embed/>
                  <p:pic>
                    <p:nvPicPr>
                      <p:cNvPr id="0" name="图片 3292"/>
                      <p:cNvPicPr>
                        <a:picLocks noChangeAspect="1" noChangeArrowheads="1"/>
                      </p:cNvPicPr>
                      <p:nvPr/>
                    </p:nvPicPr>
                    <p:blipFill>
                      <a:blip r:embed="rId13"/>
                      <a:srcRect/>
                      <a:stretch>
                        <a:fillRect/>
                      </a:stretch>
                    </p:blipFill>
                    <p:spPr bwMode="auto">
                      <a:xfrm>
                        <a:off x="4283968" y="4725144"/>
                        <a:ext cx="377825" cy="677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7" name="Group 17"/>
          <p:cNvGrpSpPr/>
          <p:nvPr/>
        </p:nvGrpSpPr>
        <p:grpSpPr bwMode="auto">
          <a:xfrm>
            <a:off x="1258888" y="5416004"/>
            <a:ext cx="6056312" cy="749300"/>
            <a:chOff x="0" y="27"/>
            <a:chExt cx="3815" cy="472"/>
          </a:xfrm>
        </p:grpSpPr>
        <p:sp>
          <p:nvSpPr>
            <p:cNvPr id="28" name="Text Box 18"/>
            <p:cNvSpPr txBox="1">
              <a:spLocks noChangeArrowheads="1"/>
            </p:cNvSpPr>
            <p:nvPr/>
          </p:nvSpPr>
          <p:spPr bwMode="auto">
            <a:xfrm>
              <a:off x="0" y="91"/>
              <a:ext cx="1776" cy="32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50000"/>
                </a:spcBef>
                <a:spcAft>
                  <a:spcPct val="0"/>
                </a:spcAft>
                <a:buClrTx/>
                <a:buSzTx/>
                <a:buFontTx/>
                <a:buNone/>
                <a:defRPr/>
              </a:pPr>
              <a:r>
                <a:rPr kumimoji="0" lang="zh-CN"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切向单位矢量</a:t>
              </a:r>
            </a:p>
          </p:txBody>
        </p:sp>
        <p:sp>
          <p:nvSpPr>
            <p:cNvPr id="29" name="Rectangle 19"/>
            <p:cNvSpPr>
              <a:spLocks noChangeArrowheads="1"/>
            </p:cNvSpPr>
            <p:nvPr/>
          </p:nvSpPr>
          <p:spPr bwMode="auto">
            <a:xfrm>
              <a:off x="1943" y="72"/>
              <a:ext cx="18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2800" b="1" i="0" u="none" strike="noStrike" kern="0" cap="none" spc="0" normalizeH="0" baseline="0" noProof="0" dirty="0">
                  <a:ln>
                    <a:noFill/>
                  </a:ln>
                  <a:solidFill>
                    <a:srgbClr val="FF0000"/>
                  </a:solidFill>
                  <a:effectLst/>
                  <a:uLnTx/>
                  <a:uFillTx/>
                  <a:latin typeface="Times New Roman" panose="02020603050405020304" pitchFamily="18" charset="0"/>
                  <a:ea typeface="楷体_GB2312" pitchFamily="49" charset="-122"/>
                </a:rPr>
                <a:t>法向单位矢量</a:t>
              </a:r>
            </a:p>
          </p:txBody>
        </p:sp>
        <p:graphicFrame>
          <p:nvGraphicFramePr>
            <p:cNvPr id="30" name="Object 20"/>
            <p:cNvGraphicFramePr>
              <a:graphicFrameLocks noChangeAspect="1"/>
            </p:cNvGraphicFramePr>
            <p:nvPr/>
          </p:nvGraphicFramePr>
          <p:xfrm>
            <a:off x="1419" y="45"/>
            <a:ext cx="214" cy="454"/>
          </p:xfrm>
          <a:graphic>
            <a:graphicData uri="http://schemas.openxmlformats.org/presentationml/2006/ole">
              <mc:AlternateContent xmlns:mc="http://schemas.openxmlformats.org/markup-compatibility/2006">
                <mc:Choice xmlns:v="urn:schemas-microsoft-com:vml" Requires="v">
                  <p:oleObj name="Equation" r:id="rId14" imgW="3352800" imgH="5486400" progId="Equation.DSMT4">
                    <p:embed/>
                  </p:oleObj>
                </mc:Choice>
                <mc:Fallback>
                  <p:oleObj name="Equation" r:id="rId14" imgW="3352800" imgH="5486400" progId="Equation.DSMT4">
                    <p:embed/>
                    <p:pic>
                      <p:nvPicPr>
                        <p:cNvPr id="0" name="图片 3293"/>
                        <p:cNvPicPr>
                          <a:picLocks noChangeAspect="1" noChangeArrowheads="1"/>
                        </p:cNvPicPr>
                        <p:nvPr/>
                      </p:nvPicPr>
                      <p:blipFill>
                        <a:blip r:embed="rId15"/>
                        <a:srcRect/>
                        <a:stretch>
                          <a:fillRect/>
                        </a:stretch>
                      </p:blipFill>
                      <p:spPr bwMode="auto">
                        <a:xfrm>
                          <a:off x="1419" y="45"/>
                          <a:ext cx="21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21"/>
            <p:cNvGraphicFramePr>
              <a:graphicFrameLocks noChangeAspect="1"/>
            </p:cNvGraphicFramePr>
            <p:nvPr/>
          </p:nvGraphicFramePr>
          <p:xfrm>
            <a:off x="3357" y="27"/>
            <a:ext cx="238" cy="427"/>
          </p:xfrm>
          <a:graphic>
            <a:graphicData uri="http://schemas.openxmlformats.org/presentationml/2006/ole">
              <mc:AlternateContent xmlns:mc="http://schemas.openxmlformats.org/markup-compatibility/2006">
                <mc:Choice xmlns:v="urn:schemas-microsoft-com:vml" Requires="v">
                  <p:oleObj name="Equation" r:id="rId16" imgW="3962400" imgH="5486400" progId="Equation.DSMT4">
                    <p:embed/>
                  </p:oleObj>
                </mc:Choice>
                <mc:Fallback>
                  <p:oleObj name="Equation" r:id="rId16" imgW="3962400" imgH="5486400" progId="Equation.DSMT4">
                    <p:embed/>
                    <p:pic>
                      <p:nvPicPr>
                        <p:cNvPr id="0" name="图片 3294"/>
                        <p:cNvPicPr>
                          <a:picLocks noChangeAspect="1" noChangeArrowheads="1"/>
                        </p:cNvPicPr>
                        <p:nvPr/>
                      </p:nvPicPr>
                      <p:blipFill>
                        <a:blip r:embed="rId17"/>
                        <a:srcRect/>
                        <a:stretch>
                          <a:fillRect/>
                        </a:stretch>
                      </p:blipFill>
                      <p:spPr bwMode="auto">
                        <a:xfrm>
                          <a:off x="3357" y="27"/>
                          <a:ext cx="238"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par>
                                <p:cTn id="16" presetID="22" presetClass="entr" presetSubtype="8"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wipe(left)">
                                      <p:cBhvr>
                                        <p:cTn id="18" dur="500"/>
                                        <p:tgtEl>
                                          <p:spTgt spid="25"/>
                                        </p:tgtEl>
                                      </p:cBhvr>
                                    </p:animEffect>
                                  </p:childTnLst>
                                </p:cTn>
                              </p:par>
                              <p:par>
                                <p:cTn id="19" presetID="22" presetClass="entr" presetSubtype="8"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wipe(left)">
                                      <p:cBhvr>
                                        <p:cTn id="26" dur="500"/>
                                        <p:tgtEl>
                                          <p:spTgt spid="24"/>
                                        </p:tgtEl>
                                      </p:cBhvr>
                                    </p:animEffect>
                                  </p:childTnLst>
                                </p:cTn>
                              </p:par>
                              <p:par>
                                <p:cTn id="27" presetID="22" presetClass="entr" presetSubtype="8"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wipe(left)">
                                      <p:cBhvr>
                                        <p:cTn id="29" dur="500"/>
                                        <p:tgtEl>
                                          <p:spTgt spid="26"/>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linds(horizontal)">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blinds(horizontal)">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utoUpdateAnimBg="0"/>
      <p:bldP spid="5" grpId="0" autoUpdateAnimBg="0"/>
      <p:bldP spid="6" grpId="0"/>
      <p:bldP spid="2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31433" y="4736033"/>
            <a:ext cx="4457699" cy="1798638"/>
            <a:chOff x="103188" y="4377258"/>
            <a:chExt cx="4457699" cy="1798638"/>
          </a:xfrm>
        </p:grpSpPr>
        <p:sp>
          <p:nvSpPr>
            <p:cNvPr id="4" name="Rectangle 4"/>
            <p:cNvSpPr>
              <a:spLocks noChangeArrowheads="1"/>
            </p:cNvSpPr>
            <p:nvPr/>
          </p:nvSpPr>
          <p:spPr bwMode="auto">
            <a:xfrm>
              <a:off x="103188" y="4396308"/>
              <a:ext cx="1255712" cy="519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a:ea typeface="楷体_GB2312" pitchFamily="49" charset="-122"/>
                </a:rPr>
                <a:t>匀变速</a:t>
              </a:r>
            </a:p>
          </p:txBody>
        </p:sp>
        <p:graphicFrame>
          <p:nvGraphicFramePr>
            <p:cNvPr id="5" name="Object 5"/>
            <p:cNvGraphicFramePr>
              <a:graphicFrameLocks noChangeAspect="1"/>
            </p:cNvGraphicFramePr>
            <p:nvPr/>
          </p:nvGraphicFramePr>
          <p:xfrm>
            <a:off x="1416050" y="4377258"/>
            <a:ext cx="3144837" cy="1798638"/>
          </p:xfrm>
          <a:graphic>
            <a:graphicData uri="http://schemas.openxmlformats.org/presentationml/2006/ole">
              <mc:AlternateContent xmlns:mc="http://schemas.openxmlformats.org/markup-compatibility/2006">
                <mc:Choice xmlns:v="urn:schemas-microsoft-com:vml" Requires="v">
                  <p:oleObj name="Equation" r:id="rId2" imgW="32308800" imgH="17678400" progId="Equation.DSMT4">
                    <p:embed/>
                  </p:oleObj>
                </mc:Choice>
                <mc:Fallback>
                  <p:oleObj name="Equation" r:id="rId2" imgW="32308800" imgH="17678400" progId="Equation.DSMT4">
                    <p:embed/>
                    <p:pic>
                      <p:nvPicPr>
                        <p:cNvPr id="0" name="图片 17547"/>
                        <p:cNvPicPr>
                          <a:picLocks noChangeAspect="1" noChangeArrowheads="1"/>
                        </p:cNvPicPr>
                        <p:nvPr/>
                      </p:nvPicPr>
                      <p:blipFill>
                        <a:blip r:embed="rId3"/>
                        <a:srcRect/>
                        <a:stretch>
                          <a:fillRect/>
                        </a:stretch>
                      </p:blipFill>
                      <p:spPr bwMode="auto">
                        <a:xfrm>
                          <a:off x="1416050" y="4377258"/>
                          <a:ext cx="3144837" cy="179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组合 23"/>
          <p:cNvGrpSpPr/>
          <p:nvPr/>
        </p:nvGrpSpPr>
        <p:grpSpPr>
          <a:xfrm>
            <a:off x="4568508" y="4755083"/>
            <a:ext cx="4513262" cy="1779588"/>
            <a:chOff x="4640263" y="4396308"/>
            <a:chExt cx="4513262" cy="1779588"/>
          </a:xfrm>
        </p:grpSpPr>
        <p:sp>
          <p:nvSpPr>
            <p:cNvPr id="3" name="Rectangle 3"/>
            <p:cNvSpPr>
              <a:spLocks noChangeArrowheads="1"/>
            </p:cNvSpPr>
            <p:nvPr/>
          </p:nvSpPr>
          <p:spPr bwMode="auto">
            <a:xfrm>
              <a:off x="4640263" y="4396308"/>
              <a:ext cx="1255712" cy="51911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a:ea typeface="楷体_GB2312" pitchFamily="49" charset="-122"/>
                </a:rPr>
                <a:t>匀变速</a:t>
              </a:r>
            </a:p>
          </p:txBody>
        </p:sp>
        <p:graphicFrame>
          <p:nvGraphicFramePr>
            <p:cNvPr id="6" name="Object 6"/>
            <p:cNvGraphicFramePr>
              <a:graphicFrameLocks noChangeAspect="1"/>
            </p:cNvGraphicFramePr>
            <p:nvPr/>
          </p:nvGraphicFramePr>
          <p:xfrm>
            <a:off x="5826125" y="4448696"/>
            <a:ext cx="3327400" cy="1727200"/>
          </p:xfrm>
          <a:graphic>
            <a:graphicData uri="http://schemas.openxmlformats.org/presentationml/2006/ole">
              <mc:AlternateContent xmlns:mc="http://schemas.openxmlformats.org/markup-compatibility/2006">
                <mc:Choice xmlns:v="urn:schemas-microsoft-com:vml" Requires="v">
                  <p:oleObj name="Equation" r:id="rId4" imgW="34442400" imgH="17678400" progId="Equation.DSMT4">
                    <p:embed/>
                  </p:oleObj>
                </mc:Choice>
                <mc:Fallback>
                  <p:oleObj name="Equation" r:id="rId4" imgW="34442400" imgH="17678400" progId="Equation.DSMT4">
                    <p:embed/>
                    <p:pic>
                      <p:nvPicPr>
                        <p:cNvPr id="0" name="图片 17548"/>
                        <p:cNvPicPr>
                          <a:picLocks noChangeAspect="1" noChangeArrowheads="1"/>
                        </p:cNvPicPr>
                        <p:nvPr/>
                      </p:nvPicPr>
                      <p:blipFill>
                        <a:blip r:embed="rId5"/>
                        <a:srcRect/>
                        <a:stretch>
                          <a:fillRect/>
                        </a:stretch>
                      </p:blipFill>
                      <p:spPr bwMode="auto">
                        <a:xfrm>
                          <a:off x="5826125" y="4448696"/>
                          <a:ext cx="3327400" cy="172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 name="Rectangle 8"/>
          <p:cNvSpPr>
            <a:spLocks noChangeArrowheads="1"/>
          </p:cNvSpPr>
          <p:nvPr/>
        </p:nvSpPr>
        <p:spPr bwMode="auto">
          <a:xfrm>
            <a:off x="174308" y="2997721"/>
            <a:ext cx="1255712"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a:ea typeface="楷体_GB2312" pitchFamily="49" charset="-122"/>
              </a:rPr>
              <a:t>加速度</a:t>
            </a:r>
          </a:p>
        </p:txBody>
      </p:sp>
      <p:grpSp>
        <p:nvGrpSpPr>
          <p:cNvPr id="21" name="组合 20"/>
          <p:cNvGrpSpPr/>
          <p:nvPr/>
        </p:nvGrpSpPr>
        <p:grpSpPr>
          <a:xfrm>
            <a:off x="4685982" y="2851671"/>
            <a:ext cx="4054475" cy="792162"/>
            <a:chOff x="4757737" y="2492896"/>
            <a:chExt cx="4054475" cy="792162"/>
          </a:xfrm>
        </p:grpSpPr>
        <p:sp>
          <p:nvSpPr>
            <p:cNvPr id="9" name="Rectangle 9"/>
            <p:cNvSpPr>
              <a:spLocks noChangeArrowheads="1"/>
            </p:cNvSpPr>
            <p:nvPr/>
          </p:nvSpPr>
          <p:spPr bwMode="auto">
            <a:xfrm>
              <a:off x="4757737" y="2662758"/>
              <a:ext cx="1612900"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角加速度</a:t>
              </a:r>
            </a:p>
          </p:txBody>
        </p:sp>
        <p:graphicFrame>
          <p:nvGraphicFramePr>
            <p:cNvPr id="10" name="Object 10"/>
            <p:cNvGraphicFramePr>
              <a:graphicFrameLocks noChangeAspect="1"/>
            </p:cNvGraphicFramePr>
            <p:nvPr/>
          </p:nvGraphicFramePr>
          <p:xfrm>
            <a:off x="6370637" y="2492896"/>
            <a:ext cx="2441575" cy="792162"/>
          </p:xfrm>
          <a:graphic>
            <a:graphicData uri="http://schemas.openxmlformats.org/presentationml/2006/ole">
              <mc:AlternateContent xmlns:mc="http://schemas.openxmlformats.org/markup-compatibility/2006">
                <mc:Choice xmlns:v="urn:schemas-microsoft-com:vml" Requires="v">
                  <p:oleObj name="Equation" r:id="rId6" imgW="22555200" imgH="10058400" progId="Equation.DSMT4">
                    <p:embed/>
                  </p:oleObj>
                </mc:Choice>
                <mc:Fallback>
                  <p:oleObj name="Equation" r:id="rId6" imgW="22555200" imgH="10058400" progId="Equation.DSMT4">
                    <p:embed/>
                    <p:pic>
                      <p:nvPicPr>
                        <p:cNvPr id="0" name="图片 17549"/>
                        <p:cNvPicPr>
                          <a:picLocks noChangeAspect="1" noChangeArrowheads="1"/>
                        </p:cNvPicPr>
                        <p:nvPr/>
                      </p:nvPicPr>
                      <p:blipFill>
                        <a:blip r:embed="rId7"/>
                        <a:srcRect/>
                        <a:stretch>
                          <a:fillRect/>
                        </a:stretch>
                      </p:blipFill>
                      <p:spPr bwMode="auto">
                        <a:xfrm>
                          <a:off x="6370637" y="2492896"/>
                          <a:ext cx="2441575"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1" name="Object 11"/>
          <p:cNvGraphicFramePr>
            <a:graphicFrameLocks noChangeAspect="1"/>
          </p:cNvGraphicFramePr>
          <p:nvPr/>
        </p:nvGraphicFramePr>
        <p:xfrm>
          <a:off x="1431608" y="2851671"/>
          <a:ext cx="2465387" cy="812800"/>
        </p:xfrm>
        <a:graphic>
          <a:graphicData uri="http://schemas.openxmlformats.org/presentationml/2006/ole">
            <mc:AlternateContent xmlns:mc="http://schemas.openxmlformats.org/markup-compatibility/2006">
              <mc:Choice xmlns:v="urn:schemas-microsoft-com:vml" Requires="v">
                <p:oleObj name="Equation" r:id="rId8" imgW="24993600" imgH="9753600" progId="Equation.DSMT4">
                  <p:embed/>
                </p:oleObj>
              </mc:Choice>
              <mc:Fallback>
                <p:oleObj name="Equation" r:id="rId8" imgW="24993600" imgH="9753600" progId="Equation.DSMT4">
                  <p:embed/>
                  <p:pic>
                    <p:nvPicPr>
                      <p:cNvPr id="0" name="图片 17550"/>
                      <p:cNvPicPr>
                        <a:picLocks noChangeAspect="1" noChangeArrowheads="1"/>
                      </p:cNvPicPr>
                      <p:nvPr/>
                    </p:nvPicPr>
                    <p:blipFill>
                      <a:blip r:embed="rId9"/>
                      <a:srcRect/>
                      <a:stretch>
                        <a:fillRect/>
                      </a:stretch>
                    </p:blipFill>
                    <p:spPr bwMode="auto">
                      <a:xfrm>
                        <a:off x="1431608" y="2851671"/>
                        <a:ext cx="2465387"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Rectangle 13"/>
          <p:cNvSpPr>
            <a:spLocks noChangeArrowheads="1"/>
          </p:cNvSpPr>
          <p:nvPr/>
        </p:nvSpPr>
        <p:spPr bwMode="auto">
          <a:xfrm>
            <a:off x="107633" y="3800996"/>
            <a:ext cx="948689"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zh-CN" altLang="zh-CN" sz="2800" b="1" dirty="0">
                <a:ea typeface="楷体_GB2312" pitchFamily="49" charset="-122"/>
              </a:rPr>
              <a:t>匀速</a:t>
            </a:r>
          </a:p>
        </p:txBody>
      </p:sp>
      <p:graphicFrame>
        <p:nvGraphicFramePr>
          <p:cNvPr id="15" name="Object 15"/>
          <p:cNvGraphicFramePr>
            <a:graphicFrameLocks noChangeAspect="1"/>
          </p:cNvGraphicFramePr>
          <p:nvPr/>
        </p:nvGraphicFramePr>
        <p:xfrm>
          <a:off x="1508877" y="3853383"/>
          <a:ext cx="2333172" cy="557212"/>
        </p:xfrm>
        <a:graphic>
          <a:graphicData uri="http://schemas.openxmlformats.org/presentationml/2006/ole">
            <mc:AlternateContent xmlns:mc="http://schemas.openxmlformats.org/markup-compatibility/2006">
              <mc:Choice xmlns:v="urn:schemas-microsoft-com:vml" Requires="v">
                <p:oleObj name="Equation" r:id="rId10" imgW="17678400" imgH="5486400" progId="Equation.DSMT4">
                  <p:embed/>
                </p:oleObj>
              </mc:Choice>
              <mc:Fallback>
                <p:oleObj name="Equation" r:id="rId10" imgW="17678400" imgH="5486400" progId="Equation.DSMT4">
                  <p:embed/>
                  <p:pic>
                    <p:nvPicPr>
                      <p:cNvPr id="0" name="图片 17551"/>
                      <p:cNvPicPr>
                        <a:picLocks noChangeAspect="1" noChangeArrowheads="1"/>
                      </p:cNvPicPr>
                      <p:nvPr/>
                    </p:nvPicPr>
                    <p:blipFill>
                      <a:blip r:embed="rId11"/>
                      <a:srcRect/>
                      <a:stretch>
                        <a:fillRect/>
                      </a:stretch>
                    </p:blipFill>
                    <p:spPr bwMode="auto">
                      <a:xfrm>
                        <a:off x="1508877" y="3853383"/>
                        <a:ext cx="2333172" cy="557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 name="组合 21"/>
          <p:cNvGrpSpPr/>
          <p:nvPr/>
        </p:nvGrpSpPr>
        <p:grpSpPr>
          <a:xfrm>
            <a:off x="4998579" y="3907358"/>
            <a:ext cx="3643905" cy="530225"/>
            <a:chOff x="5070334" y="3548583"/>
            <a:chExt cx="3643905" cy="530225"/>
          </a:xfrm>
        </p:grpSpPr>
        <p:sp>
          <p:nvSpPr>
            <p:cNvPr id="14" name="Rectangle 14"/>
            <p:cNvSpPr>
              <a:spLocks noChangeArrowheads="1"/>
            </p:cNvSpPr>
            <p:nvPr/>
          </p:nvSpPr>
          <p:spPr bwMode="auto">
            <a:xfrm>
              <a:off x="5070334" y="3548583"/>
              <a:ext cx="898405"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匀速</a:t>
              </a:r>
            </a:p>
          </p:txBody>
        </p:sp>
        <p:graphicFrame>
          <p:nvGraphicFramePr>
            <p:cNvPr id="16" name="Object 16"/>
            <p:cNvGraphicFramePr>
              <a:graphicFrameLocks noChangeAspect="1"/>
            </p:cNvGraphicFramePr>
            <p:nvPr/>
          </p:nvGraphicFramePr>
          <p:xfrm>
            <a:off x="6603992" y="3566046"/>
            <a:ext cx="2110247" cy="512762"/>
          </p:xfrm>
          <a:graphic>
            <a:graphicData uri="http://schemas.openxmlformats.org/presentationml/2006/ole">
              <mc:AlternateContent xmlns:mc="http://schemas.openxmlformats.org/markup-compatibility/2006">
                <mc:Choice xmlns:v="urn:schemas-microsoft-com:vml" Requires="v">
                  <p:oleObj name="Equation" r:id="rId12" imgW="17373600" imgH="5486400" progId="Equation.DSMT4">
                    <p:embed/>
                  </p:oleObj>
                </mc:Choice>
                <mc:Fallback>
                  <p:oleObj name="Equation" r:id="rId12" imgW="17373600" imgH="5486400" progId="Equation.DSMT4">
                    <p:embed/>
                    <p:pic>
                      <p:nvPicPr>
                        <p:cNvPr id="0" name="图片 17552"/>
                        <p:cNvPicPr>
                          <a:picLocks noChangeAspect="1" noChangeArrowheads="1"/>
                        </p:cNvPicPr>
                        <p:nvPr/>
                      </p:nvPicPr>
                      <p:blipFill>
                        <a:blip r:embed="rId13"/>
                        <a:srcRect/>
                        <a:stretch>
                          <a:fillRect/>
                        </a:stretch>
                      </p:blipFill>
                      <p:spPr bwMode="auto">
                        <a:xfrm>
                          <a:off x="6603992" y="3566046"/>
                          <a:ext cx="2110247" cy="512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7"/>
          <p:cNvGrpSpPr/>
          <p:nvPr/>
        </p:nvGrpSpPr>
        <p:grpSpPr bwMode="auto">
          <a:xfrm>
            <a:off x="1273175" y="288330"/>
            <a:ext cx="5746750" cy="1604963"/>
            <a:chOff x="-27" y="-255"/>
            <a:chExt cx="3620" cy="1011"/>
          </a:xfrm>
        </p:grpSpPr>
        <p:sp>
          <p:nvSpPr>
            <p:cNvPr id="18" name="Text Box 18"/>
            <p:cNvSpPr txBox="1">
              <a:spLocks noChangeArrowheads="1"/>
            </p:cNvSpPr>
            <p:nvPr/>
          </p:nvSpPr>
          <p:spPr bwMode="auto">
            <a:xfrm>
              <a:off x="101" y="-255"/>
              <a:ext cx="3492" cy="404"/>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3600" b="1" dirty="0">
                  <a:ea typeface="楷体_GB2312" pitchFamily="49" charset="-122"/>
                </a:rPr>
                <a:t>直线运动圆周运动的比较</a:t>
              </a:r>
            </a:p>
          </p:txBody>
        </p:sp>
        <p:sp>
          <p:nvSpPr>
            <p:cNvPr id="19" name="Rectangle 19"/>
            <p:cNvSpPr>
              <a:spLocks noChangeArrowheads="1"/>
            </p:cNvSpPr>
            <p:nvPr/>
          </p:nvSpPr>
          <p:spPr bwMode="auto">
            <a:xfrm>
              <a:off x="-27" y="360"/>
              <a:ext cx="1144" cy="36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3200" b="1" dirty="0">
                  <a:ea typeface="楷体_GB2312" pitchFamily="49" charset="-122"/>
                </a:rPr>
                <a:t>直线运动</a:t>
              </a:r>
            </a:p>
          </p:txBody>
        </p:sp>
        <p:sp>
          <p:nvSpPr>
            <p:cNvPr id="20" name="Rectangle 20"/>
            <p:cNvSpPr>
              <a:spLocks noChangeArrowheads="1"/>
            </p:cNvSpPr>
            <p:nvPr/>
          </p:nvSpPr>
          <p:spPr bwMode="auto">
            <a:xfrm>
              <a:off x="2449" y="391"/>
              <a:ext cx="1144" cy="36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3200" b="1" dirty="0">
                  <a:ea typeface="楷体_GB2312" pitchFamily="49" charset="-122"/>
                </a:rPr>
                <a:t>圆周运动</a:t>
              </a:r>
            </a:p>
          </p:txBody>
        </p:sp>
      </p:grpSp>
      <p:grpSp>
        <p:nvGrpSpPr>
          <p:cNvPr id="26" name="组合 25"/>
          <p:cNvGrpSpPr/>
          <p:nvPr/>
        </p:nvGrpSpPr>
        <p:grpSpPr>
          <a:xfrm>
            <a:off x="4748531" y="1991361"/>
            <a:ext cx="2607945" cy="861060"/>
            <a:chOff x="4572001" y="4793616"/>
            <a:chExt cx="2607945" cy="861060"/>
          </a:xfrm>
        </p:grpSpPr>
        <p:sp>
          <p:nvSpPr>
            <p:cNvPr id="2" name="Rectangle 14"/>
            <p:cNvSpPr>
              <a:spLocks noChangeArrowheads="1"/>
            </p:cNvSpPr>
            <p:nvPr/>
          </p:nvSpPr>
          <p:spPr bwMode="auto">
            <a:xfrm>
              <a:off x="4572001" y="4962526"/>
              <a:ext cx="1255713"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角速度</a:t>
              </a:r>
            </a:p>
          </p:txBody>
        </p:sp>
        <p:graphicFrame>
          <p:nvGraphicFramePr>
            <p:cNvPr id="7" name="Object 15"/>
            <p:cNvGraphicFramePr>
              <a:graphicFrameLocks noChangeAspect="1"/>
            </p:cNvGraphicFramePr>
            <p:nvPr/>
          </p:nvGraphicFramePr>
          <p:xfrm>
            <a:off x="5978526" y="4793616"/>
            <a:ext cx="1201420" cy="861060"/>
          </p:xfrm>
          <a:graphic>
            <a:graphicData uri="http://schemas.openxmlformats.org/presentationml/2006/ole">
              <mc:AlternateContent xmlns:mc="http://schemas.openxmlformats.org/markup-compatibility/2006">
                <mc:Choice xmlns:v="urn:schemas-microsoft-com:vml" Requires="v">
                  <p:oleObj name="Equation" r:id="rId14" imgW="508000" imgH="393700" progId="Equation.DSMT4">
                    <p:embed/>
                  </p:oleObj>
                </mc:Choice>
                <mc:Fallback>
                  <p:oleObj name="Equation" r:id="rId14" imgW="508000" imgH="393700" progId="Equation.DSMT4">
                    <p:embed/>
                    <p:pic>
                      <p:nvPicPr>
                        <p:cNvPr id="0" name="图片 16519"/>
                        <p:cNvPicPr>
                          <a:picLocks noChangeAspect="1" noChangeArrowheads="1"/>
                        </p:cNvPicPr>
                        <p:nvPr/>
                      </p:nvPicPr>
                      <p:blipFill>
                        <a:blip r:embed="rId15"/>
                        <a:srcRect/>
                        <a:stretch>
                          <a:fillRect/>
                        </a:stretch>
                      </p:blipFill>
                      <p:spPr bwMode="auto">
                        <a:xfrm>
                          <a:off x="5978526" y="4793616"/>
                          <a:ext cx="1201420" cy="861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5" name="组合 24"/>
          <p:cNvGrpSpPr/>
          <p:nvPr/>
        </p:nvGrpSpPr>
        <p:grpSpPr>
          <a:xfrm>
            <a:off x="289878" y="1991361"/>
            <a:ext cx="2799080" cy="774700"/>
            <a:chOff x="785813" y="4749166"/>
            <a:chExt cx="2799080" cy="774700"/>
          </a:xfrm>
        </p:grpSpPr>
        <p:sp>
          <p:nvSpPr>
            <p:cNvPr id="12" name="Rectangle 13"/>
            <p:cNvSpPr>
              <a:spLocks noChangeArrowheads="1"/>
            </p:cNvSpPr>
            <p:nvPr/>
          </p:nvSpPr>
          <p:spPr bwMode="auto">
            <a:xfrm>
              <a:off x="785813" y="4876801"/>
              <a:ext cx="898525"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速度</a:t>
              </a:r>
            </a:p>
          </p:txBody>
        </p:sp>
        <p:graphicFrame>
          <p:nvGraphicFramePr>
            <p:cNvPr id="27" name="Object 16"/>
            <p:cNvGraphicFramePr>
              <a:graphicFrameLocks noChangeAspect="1"/>
            </p:cNvGraphicFramePr>
            <p:nvPr/>
          </p:nvGraphicFramePr>
          <p:xfrm>
            <a:off x="2289493" y="4749166"/>
            <a:ext cx="1295400" cy="774700"/>
          </p:xfrm>
          <a:graphic>
            <a:graphicData uri="http://schemas.openxmlformats.org/presentationml/2006/ole">
              <mc:AlternateContent xmlns:mc="http://schemas.openxmlformats.org/markup-compatibility/2006">
                <mc:Choice xmlns:v="urn:schemas-microsoft-com:vml" Requires="v">
                  <p:oleObj name="Equation" r:id="rId16" imgW="11582400" imgH="8534400" progId="Equation.DSMT4">
                    <p:embed/>
                  </p:oleObj>
                </mc:Choice>
                <mc:Fallback>
                  <p:oleObj name="Equation" r:id="rId16" imgW="11582400" imgH="8534400" progId="Equation.DSMT4">
                    <p:embed/>
                    <p:pic>
                      <p:nvPicPr>
                        <p:cNvPr id="0" name="图片 16520"/>
                        <p:cNvPicPr>
                          <a:picLocks noChangeAspect="1" noChangeArrowheads="1"/>
                        </p:cNvPicPr>
                        <p:nvPr/>
                      </p:nvPicPr>
                      <p:blipFill>
                        <a:blip r:embed="rId17"/>
                        <a:srcRect/>
                        <a:stretch>
                          <a:fillRect/>
                        </a:stretch>
                      </p:blipFill>
                      <p:spPr bwMode="auto">
                        <a:xfrm>
                          <a:off x="2289493" y="4749166"/>
                          <a:ext cx="12954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wipe(left)">
                                      <p:cBhvr>
                                        <p:cTn id="43" dur="500"/>
                                        <p:tgtEl>
                                          <p:spTgt spid="2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left)">
                                      <p:cBhvr>
                                        <p:cTn id="48"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文本框 61442"/>
          <p:cNvSpPr txBox="1"/>
          <p:nvPr/>
        </p:nvSpPr>
        <p:spPr>
          <a:xfrm>
            <a:off x="250825" y="692150"/>
            <a:ext cx="8640763" cy="519113"/>
          </a:xfrm>
          <a:prstGeom prst="rect">
            <a:avLst/>
          </a:prstGeom>
          <a:noFill/>
          <a:ln w="9525">
            <a:noFill/>
          </a:ln>
        </p:spPr>
        <p:txBody>
          <a:bodyPr>
            <a:spAutoFit/>
          </a:bodyPr>
          <a:lstStyle/>
          <a:p>
            <a:pPr lvl="0">
              <a:spcBef>
                <a:spcPct val="50000"/>
              </a:spcBef>
            </a:pPr>
            <a:r>
              <a:rPr lang="en-US" altLang="zh-CN" sz="2800" b="1" dirty="0">
                <a:latin typeface="Times New Roman" panose="02020603050405020304" pitchFamily="18" charset="0"/>
                <a:ea typeface="宋体" panose="02010600030101010101" pitchFamily="2" charset="-122"/>
              </a:rPr>
              <a:t>    </a:t>
            </a:r>
          </a:p>
        </p:txBody>
      </p:sp>
      <p:sp>
        <p:nvSpPr>
          <p:cNvPr id="61444" name="文本框 61443"/>
          <p:cNvSpPr txBox="1"/>
          <p:nvPr/>
        </p:nvSpPr>
        <p:spPr>
          <a:xfrm>
            <a:off x="177800" y="246063"/>
            <a:ext cx="8210550" cy="518160"/>
          </a:xfrm>
          <a:prstGeom prst="rect">
            <a:avLst/>
          </a:prstGeom>
          <a:noFill/>
          <a:ln w="9525">
            <a:noFill/>
          </a:ln>
        </p:spPr>
        <p:txBody>
          <a:bodyPr>
            <a:spAutoFit/>
          </a:bodyPr>
          <a:lstStyle/>
          <a:p>
            <a:pPr lvl="0">
              <a:spcBef>
                <a:spcPct val="50000"/>
              </a:spcBef>
            </a:pPr>
            <a:r>
              <a:rPr lang="en-US" altLang="zh-CN" sz="2800" b="1" dirty="0">
                <a:latin typeface="Times New Roman" panose="02020603050405020304" pitchFamily="18" charset="0"/>
                <a:ea typeface="宋体" panose="02010600030101010101" pitchFamily="2" charset="-122"/>
              </a:rPr>
              <a:t>4</a:t>
            </a:r>
            <a:r>
              <a:rPr lang="zh-CN" altLang="en-US" sz="2800" b="1" dirty="0">
                <a:latin typeface="Times New Roman" panose="02020603050405020304" pitchFamily="18" charset="0"/>
                <a:ea typeface="宋体" panose="02010600030101010101" pitchFamily="2" charset="-122"/>
              </a:rPr>
              <a:t>、抛体运动（</a:t>
            </a:r>
            <a:r>
              <a:rPr lang="en-US" altLang="zh-CN" sz="2800" b="1" dirty="0">
                <a:latin typeface="Times New Roman" panose="02020603050405020304" pitchFamily="18" charset="0"/>
                <a:ea typeface="宋体" panose="02010600030101010101" pitchFamily="2" charset="-122"/>
              </a:rPr>
              <a:t>projectile motion</a:t>
            </a:r>
            <a:r>
              <a:rPr lang="zh-CN" altLang="en-US" sz="2800" b="1" dirty="0">
                <a:latin typeface="Times New Roman" panose="02020603050405020304" pitchFamily="18" charset="0"/>
                <a:ea typeface="宋体" panose="02010600030101010101" pitchFamily="2" charset="-122"/>
              </a:rPr>
              <a:t>）的矢量描述</a:t>
            </a:r>
          </a:p>
        </p:txBody>
      </p:sp>
      <p:sp>
        <p:nvSpPr>
          <p:cNvPr id="61446" name="文本框 61445"/>
          <p:cNvSpPr txBox="1"/>
          <p:nvPr/>
        </p:nvSpPr>
        <p:spPr>
          <a:xfrm>
            <a:off x="323850" y="908050"/>
            <a:ext cx="7993063" cy="1630363"/>
          </a:xfrm>
          <a:prstGeom prst="rect">
            <a:avLst/>
          </a:prstGeom>
          <a:noFill/>
          <a:ln w="9525">
            <a:noFill/>
          </a:ln>
        </p:spPr>
        <p:txBody>
          <a:bodyPr>
            <a:spAutoFit/>
          </a:bodyPr>
          <a:lstStyle/>
          <a:p>
            <a:pPr lvl="0" algn="just">
              <a:lnSpc>
                <a:spcPct val="120000"/>
              </a:lnSpc>
              <a:buClr>
                <a:srgbClr val="000000"/>
              </a:buCl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以抛射点为坐标原点建立坐标系，水平方向为 </a:t>
            </a:r>
            <a:r>
              <a:rPr lang="en-US" altLang="zh-CN" sz="2800" b="1" i="1">
                <a:latin typeface="Times New Roman" panose="02020603050405020304" pitchFamily="18" charset="0"/>
                <a:ea typeface="宋体" panose="02010600030101010101" pitchFamily="2" charset="-122"/>
              </a:rPr>
              <a:t>x </a:t>
            </a:r>
            <a:r>
              <a:rPr lang="zh-CN" altLang="en-US" sz="2800" b="1" dirty="0">
                <a:latin typeface="Times New Roman" panose="02020603050405020304" pitchFamily="18" charset="0"/>
                <a:ea typeface="宋体" panose="02010600030101010101" pitchFamily="2" charset="-122"/>
              </a:rPr>
              <a:t>轴，竖直方向为 </a:t>
            </a:r>
            <a:r>
              <a:rPr lang="en-US" altLang="zh-CN" sz="2800" b="1" i="1">
                <a:latin typeface="Times New Roman" panose="02020603050405020304" pitchFamily="18" charset="0"/>
                <a:ea typeface="宋体" panose="02010600030101010101" pitchFamily="2" charset="-122"/>
              </a:rPr>
              <a:t>y </a:t>
            </a:r>
            <a:r>
              <a:rPr lang="zh-CN" altLang="en-US" sz="2800" b="1" dirty="0">
                <a:latin typeface="Times New Roman" panose="02020603050405020304" pitchFamily="18" charset="0"/>
                <a:ea typeface="宋体" panose="02010600030101010101" pitchFamily="2" charset="-122"/>
              </a:rPr>
              <a:t>轴。设抛出时刻 </a:t>
            </a:r>
            <a:r>
              <a:rPr lang="en-US" altLang="zh-CN" sz="2800" b="1" i="1">
                <a:latin typeface="Times New Roman" panose="02020603050405020304" pitchFamily="18" charset="0"/>
                <a:ea typeface="宋体" panose="02010600030101010101" pitchFamily="2" charset="-122"/>
              </a:rPr>
              <a:t>t </a:t>
            </a:r>
            <a:r>
              <a:rPr lang="en-US" altLang="zh-CN" sz="2800" b="1" dirty="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的速率为</a:t>
            </a:r>
            <a:r>
              <a:rPr lang="en-US" altLang="zh-CN" sz="2800" b="1" i="1">
                <a:latin typeface="Times New Roman" panose="02020603050405020304" pitchFamily="18" charset="0"/>
                <a:ea typeface="宋体" panose="02010600030101010101" pitchFamily="2" charset="-122"/>
              </a:rPr>
              <a:t>v</a:t>
            </a:r>
            <a:r>
              <a:rPr lang="en-US" altLang="zh-CN" sz="2800" b="1" baseline="-25000">
                <a:latin typeface="Times New Roman" panose="02020603050405020304" pitchFamily="18" charset="0"/>
                <a:ea typeface="宋体" panose="02010600030101010101" pitchFamily="2" charset="-122"/>
              </a:rPr>
              <a:t>0</a:t>
            </a:r>
            <a:r>
              <a:rPr lang="zh-CN" altLang="en-US"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抛射角为</a:t>
            </a:r>
            <a:r>
              <a:rPr lang="en-US" altLang="zh-CN" sz="28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800" b="1" dirty="0">
                <a:latin typeface="Times New Roman" panose="02020603050405020304" pitchFamily="18" charset="0"/>
                <a:ea typeface="宋体" panose="02010600030101010101" pitchFamily="2" charset="-122"/>
                <a:sym typeface="Symbol" panose="05050102010706020507" pitchFamily="18" charset="2"/>
              </a:rPr>
              <a:t> </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，则初速度分量分别为 </a:t>
            </a:r>
            <a:endParaRPr lang="zh-CN" altLang="en-US" sz="2800" b="1" dirty="0">
              <a:latin typeface="Times New Roman" panose="02020603050405020304" pitchFamily="18" charset="0"/>
              <a:ea typeface="宋体" panose="02010600030101010101" pitchFamily="2" charset="-122"/>
            </a:endParaRPr>
          </a:p>
        </p:txBody>
      </p:sp>
      <p:graphicFrame>
        <p:nvGraphicFramePr>
          <p:cNvPr id="61469" name="对象 61468"/>
          <p:cNvGraphicFramePr/>
          <p:nvPr/>
        </p:nvGraphicFramePr>
        <p:xfrm>
          <a:off x="755650" y="2781300"/>
          <a:ext cx="2232025" cy="485775"/>
        </p:xfrm>
        <a:graphic>
          <a:graphicData uri="http://schemas.openxmlformats.org/presentationml/2006/ole">
            <mc:AlternateContent xmlns:mc="http://schemas.openxmlformats.org/markup-compatibility/2006">
              <mc:Choice xmlns:v="urn:schemas-microsoft-com:vml" Requires="v">
                <p:oleObj r:id="rId2" imgW="2386330" imgH="520700" progId="Equation.3">
                  <p:embed/>
                </p:oleObj>
              </mc:Choice>
              <mc:Fallback>
                <p:oleObj r:id="rId2" imgW="2386330" imgH="520700" progId="Equation.3">
                  <p:embed/>
                  <p:pic>
                    <p:nvPicPr>
                      <p:cNvPr id="0" name="图片 3119"/>
                      <p:cNvPicPr/>
                      <p:nvPr/>
                    </p:nvPicPr>
                    <p:blipFill>
                      <a:blip r:embed="rId3"/>
                      <a:stretch>
                        <a:fillRect/>
                      </a:stretch>
                    </p:blipFill>
                    <p:spPr>
                      <a:xfrm>
                        <a:off x="755650" y="2781300"/>
                        <a:ext cx="2232025" cy="485775"/>
                      </a:xfrm>
                      <a:prstGeom prst="rect">
                        <a:avLst/>
                      </a:prstGeom>
                      <a:noFill/>
                      <a:ln w="38100">
                        <a:noFill/>
                        <a:miter/>
                      </a:ln>
                    </p:spPr>
                  </p:pic>
                </p:oleObj>
              </mc:Fallback>
            </mc:AlternateContent>
          </a:graphicData>
        </a:graphic>
      </p:graphicFrame>
      <p:graphicFrame>
        <p:nvGraphicFramePr>
          <p:cNvPr id="61470" name="对象 61469"/>
          <p:cNvGraphicFramePr/>
          <p:nvPr/>
        </p:nvGraphicFramePr>
        <p:xfrm>
          <a:off x="3421063" y="2781300"/>
          <a:ext cx="2093912" cy="534988"/>
        </p:xfrm>
        <a:graphic>
          <a:graphicData uri="http://schemas.openxmlformats.org/presentationml/2006/ole">
            <mc:AlternateContent xmlns:mc="http://schemas.openxmlformats.org/markup-compatibility/2006">
              <mc:Choice xmlns:v="urn:schemas-microsoft-com:vml" Requires="v">
                <p:oleObj r:id="rId4" imgW="2233930" imgH="571500" progId="Equation.3">
                  <p:embed/>
                </p:oleObj>
              </mc:Choice>
              <mc:Fallback>
                <p:oleObj r:id="rId4" imgW="2233930" imgH="571500" progId="Equation.3">
                  <p:embed/>
                  <p:pic>
                    <p:nvPicPr>
                      <p:cNvPr id="0" name="图片 3120"/>
                      <p:cNvPicPr/>
                      <p:nvPr/>
                    </p:nvPicPr>
                    <p:blipFill>
                      <a:blip r:embed="rId5"/>
                      <a:stretch>
                        <a:fillRect/>
                      </a:stretch>
                    </p:blipFill>
                    <p:spPr>
                      <a:xfrm>
                        <a:off x="3421063" y="2781300"/>
                        <a:ext cx="2093912" cy="534988"/>
                      </a:xfrm>
                      <a:prstGeom prst="rect">
                        <a:avLst/>
                      </a:prstGeom>
                      <a:noFill/>
                      <a:ln w="38100">
                        <a:noFill/>
                        <a:miter/>
                      </a:ln>
                    </p:spPr>
                  </p:pic>
                </p:oleObj>
              </mc:Fallback>
            </mc:AlternateContent>
          </a:graphicData>
        </a:graphic>
      </p:graphicFrame>
      <p:sp>
        <p:nvSpPr>
          <p:cNvPr id="61471" name="矩形 61470"/>
          <p:cNvSpPr/>
          <p:nvPr/>
        </p:nvSpPr>
        <p:spPr>
          <a:xfrm>
            <a:off x="323850" y="3557588"/>
            <a:ext cx="3168650" cy="519112"/>
          </a:xfrm>
          <a:prstGeom prst="rect">
            <a:avLst/>
          </a:prstGeom>
          <a:noFill/>
          <a:ln w="9525">
            <a:noFill/>
          </a:ln>
        </p:spPr>
        <p:txBody>
          <a:bodyPr>
            <a:spAutoFit/>
          </a:bodyPr>
          <a:lstStyle/>
          <a:p>
            <a:pPr lvl="0">
              <a:buClr>
                <a:srgbClr val="000000"/>
              </a:buClr>
            </a:pPr>
            <a:r>
              <a:rPr lang="zh-CN" altLang="en-US" sz="2800" b="1" dirty="0">
                <a:latin typeface="Times New Roman" panose="02020603050405020304" pitchFamily="18" charset="0"/>
                <a:ea typeface="宋体" panose="02010600030101010101" pitchFamily="2" charset="-122"/>
              </a:rPr>
              <a:t>加速度恒定</a:t>
            </a:r>
            <a:r>
              <a:rPr lang="zh-CN" altLang="en-US" sz="2800" b="1" dirty="0">
                <a:latin typeface="Times New Roman" panose="02020603050405020304" pitchFamily="18" charset="0"/>
                <a:ea typeface="宋体" panose="02010600030101010101" pitchFamily="2" charset="-122"/>
                <a:sym typeface="Symbol" panose="05050102010706020507" pitchFamily="18" charset="2"/>
              </a:rPr>
              <a:t>为 </a:t>
            </a:r>
            <a:endParaRPr lang="zh-CN" altLang="en-US" sz="2800" b="1">
              <a:latin typeface="Times New Roman" panose="02020603050405020304" pitchFamily="18" charset="0"/>
              <a:ea typeface="宋体" panose="02010600030101010101" pitchFamily="2" charset="-122"/>
              <a:sym typeface="Symbol" panose="05050102010706020507" pitchFamily="18" charset="2"/>
            </a:endParaRPr>
          </a:p>
        </p:txBody>
      </p:sp>
      <p:graphicFrame>
        <p:nvGraphicFramePr>
          <p:cNvPr id="61472" name="对象 61471"/>
          <p:cNvGraphicFramePr/>
          <p:nvPr/>
        </p:nvGraphicFramePr>
        <p:xfrm>
          <a:off x="1924050" y="4348163"/>
          <a:ext cx="1079500" cy="577850"/>
        </p:xfrm>
        <a:graphic>
          <a:graphicData uri="http://schemas.openxmlformats.org/presentationml/2006/ole">
            <mc:AlternateContent xmlns:mc="http://schemas.openxmlformats.org/markup-compatibility/2006">
              <mc:Choice xmlns:v="urn:schemas-microsoft-com:vml" Requires="v">
                <p:oleObj r:id="rId6" imgW="380365" imgH="203200" progId="Equation.3">
                  <p:embed/>
                </p:oleObj>
              </mc:Choice>
              <mc:Fallback>
                <p:oleObj r:id="rId6" imgW="380365" imgH="203200" progId="Equation.3">
                  <p:embed/>
                  <p:pic>
                    <p:nvPicPr>
                      <p:cNvPr id="0" name="图片 3122"/>
                      <p:cNvPicPr/>
                      <p:nvPr/>
                    </p:nvPicPr>
                    <p:blipFill>
                      <a:blip r:embed="rId7"/>
                      <a:stretch>
                        <a:fillRect/>
                      </a:stretch>
                    </p:blipFill>
                    <p:spPr>
                      <a:xfrm>
                        <a:off x="1924050" y="4348163"/>
                        <a:ext cx="1079500" cy="577850"/>
                      </a:xfrm>
                      <a:prstGeom prst="rect">
                        <a:avLst/>
                      </a:prstGeom>
                      <a:noFill/>
                      <a:ln w="38100">
                        <a:noFill/>
                        <a:miter/>
                      </a:ln>
                    </p:spPr>
                  </p:pic>
                </p:oleObj>
              </mc:Fallback>
            </mc:AlternateContent>
          </a:graphicData>
        </a:graphic>
      </p:graphicFrame>
      <p:graphicFrame>
        <p:nvGraphicFramePr>
          <p:cNvPr id="61473" name="对象 61472"/>
          <p:cNvGraphicFramePr/>
          <p:nvPr/>
        </p:nvGraphicFramePr>
        <p:xfrm>
          <a:off x="3003550" y="4279900"/>
          <a:ext cx="1136650" cy="661988"/>
        </p:xfrm>
        <a:graphic>
          <a:graphicData uri="http://schemas.openxmlformats.org/presentationml/2006/ole">
            <mc:AlternateContent xmlns:mc="http://schemas.openxmlformats.org/markup-compatibility/2006">
              <mc:Choice xmlns:v="urn:schemas-microsoft-com:vml" Requires="v">
                <p:oleObj r:id="rId8" imgW="393700" imgH="228600" progId="Equation.3">
                  <p:embed/>
                </p:oleObj>
              </mc:Choice>
              <mc:Fallback>
                <p:oleObj r:id="rId8" imgW="393700" imgH="228600" progId="Equation.3">
                  <p:embed/>
                  <p:pic>
                    <p:nvPicPr>
                      <p:cNvPr id="0" name="图片 3123"/>
                      <p:cNvPicPr/>
                      <p:nvPr/>
                    </p:nvPicPr>
                    <p:blipFill>
                      <a:blip r:embed="rId9"/>
                      <a:stretch>
                        <a:fillRect/>
                      </a:stretch>
                    </p:blipFill>
                    <p:spPr>
                      <a:xfrm>
                        <a:off x="3003550" y="4279900"/>
                        <a:ext cx="1136650" cy="661988"/>
                      </a:xfrm>
                      <a:prstGeom prst="rect">
                        <a:avLst/>
                      </a:prstGeom>
                      <a:noFill/>
                      <a:ln w="38100">
                        <a:noFill/>
                        <a:miter/>
                      </a:ln>
                    </p:spPr>
                  </p:pic>
                </p:oleObj>
              </mc:Fallback>
            </mc:AlternateContent>
          </a:graphicData>
        </a:graphic>
      </p:graphicFrame>
      <p:sp>
        <p:nvSpPr>
          <p:cNvPr id="61474" name="矩形 61473"/>
          <p:cNvSpPr/>
          <p:nvPr/>
        </p:nvSpPr>
        <p:spPr>
          <a:xfrm>
            <a:off x="323850" y="5214938"/>
            <a:ext cx="4038600" cy="519112"/>
          </a:xfrm>
          <a:prstGeom prst="rect">
            <a:avLst/>
          </a:prstGeom>
          <a:noFill/>
          <a:ln w="9525">
            <a:noFill/>
          </a:ln>
        </p:spPr>
        <p:txBody>
          <a:bodyPr>
            <a:spAutoFit/>
          </a:bodyPr>
          <a:lstStyle/>
          <a:p>
            <a:pPr lvl="0">
              <a:buClr>
                <a:srgbClr val="000000"/>
              </a:buClr>
            </a:pPr>
            <a:r>
              <a:rPr lang="zh-CN" altLang="en-US" sz="2800" b="1" dirty="0">
                <a:latin typeface="Times New Roman" panose="02020603050405020304" pitchFamily="18" charset="0"/>
                <a:ea typeface="宋体" panose="02010600030101010101" pitchFamily="2" charset="-122"/>
              </a:rPr>
              <a:t>故任意时刻的速度为 </a:t>
            </a:r>
          </a:p>
        </p:txBody>
      </p:sp>
      <p:graphicFrame>
        <p:nvGraphicFramePr>
          <p:cNvPr id="61475" name="对象 61474"/>
          <p:cNvGraphicFramePr/>
          <p:nvPr/>
        </p:nvGraphicFramePr>
        <p:xfrm>
          <a:off x="611188" y="6007100"/>
          <a:ext cx="5362575" cy="661988"/>
        </p:xfrm>
        <a:graphic>
          <a:graphicData uri="http://schemas.openxmlformats.org/presentationml/2006/ole">
            <mc:AlternateContent xmlns:mc="http://schemas.openxmlformats.org/markup-compatibility/2006">
              <mc:Choice xmlns:v="urn:schemas-microsoft-com:vml" Requires="v">
                <p:oleObj r:id="rId10" imgW="1955165" imgH="241300" progId="Equation.3">
                  <p:embed/>
                </p:oleObj>
              </mc:Choice>
              <mc:Fallback>
                <p:oleObj r:id="rId10" imgW="1955165" imgH="241300" progId="Equation.3">
                  <p:embed/>
                  <p:pic>
                    <p:nvPicPr>
                      <p:cNvPr id="0" name="图片 3124"/>
                      <p:cNvPicPr/>
                      <p:nvPr/>
                    </p:nvPicPr>
                    <p:blipFill>
                      <a:blip r:embed="rId11"/>
                      <a:stretch>
                        <a:fillRect/>
                      </a:stretch>
                    </p:blipFill>
                    <p:spPr>
                      <a:xfrm>
                        <a:off x="611188" y="6007100"/>
                        <a:ext cx="5362575" cy="661988"/>
                      </a:xfrm>
                      <a:prstGeom prst="rect">
                        <a:avLst/>
                      </a:prstGeom>
                      <a:noFill/>
                      <a:ln w="38100">
                        <a:noFill/>
                        <a:miter/>
                      </a:ln>
                    </p:spPr>
                  </p:pic>
                </p:oleObj>
              </mc:Fallback>
            </mc:AlternateContent>
          </a:graphicData>
        </a:graphic>
      </p:graphicFrame>
      <p:grpSp>
        <p:nvGrpSpPr>
          <p:cNvPr id="8" name="组合 7"/>
          <p:cNvGrpSpPr/>
          <p:nvPr/>
        </p:nvGrpSpPr>
        <p:grpSpPr>
          <a:xfrm>
            <a:off x="5407025" y="2992120"/>
            <a:ext cx="3463609" cy="3030538"/>
            <a:chOff x="8515" y="4712"/>
            <a:chExt cx="5455" cy="4773"/>
          </a:xfrm>
        </p:grpSpPr>
        <p:grpSp>
          <p:nvGrpSpPr>
            <p:cNvPr id="61477" name="组合 61476"/>
            <p:cNvGrpSpPr/>
            <p:nvPr/>
          </p:nvGrpSpPr>
          <p:grpSpPr>
            <a:xfrm>
              <a:off x="9027" y="4712"/>
              <a:ext cx="4943" cy="4773"/>
              <a:chOff x="3614" y="1888"/>
              <a:chExt cx="1977" cy="1909"/>
            </a:xfrm>
          </p:grpSpPr>
          <p:sp>
            <p:nvSpPr>
              <p:cNvPr id="61448" name="任意多边形 61447"/>
              <p:cNvSpPr/>
              <p:nvPr/>
            </p:nvSpPr>
            <p:spPr>
              <a:xfrm rot="13644667" flipV="1">
                <a:off x="4079" y="2768"/>
                <a:ext cx="997" cy="1060"/>
              </a:xfrm>
              <a:custGeom>
                <a:avLst/>
                <a:gdLst>
                  <a:gd name="txL" fmla="*/ 0 w 22142"/>
                  <a:gd name="txT" fmla="*/ 0 h 26572"/>
                  <a:gd name="txR" fmla="*/ 22142 w 22142"/>
                  <a:gd name="txB" fmla="*/ 26572 h 26572"/>
                </a:gdLst>
                <a:ahLst/>
                <a:cxnLst>
                  <a:cxn ang="180">
                    <a:pos x="0" y="6"/>
                  </a:cxn>
                  <a:cxn ang="90">
                    <a:pos x="21561" y="26572"/>
                  </a:cxn>
                  <a:cxn ang="90">
                    <a:pos x="542" y="21600"/>
                  </a:cxn>
                </a:cxnLst>
                <a:rect l="txL" t="txT" r="txR" b="txB"/>
                <a:pathLst>
                  <a:path w="22142" h="26572" fill="none">
                    <a:moveTo>
                      <a:pt x="0" y="6"/>
                    </a:moveTo>
                    <a:arcTo wR="21600" hR="21600" stAng="-5486268" swAng="6284782"/>
                  </a:path>
                  <a:path w="22142" h="26572" stroke="0">
                    <a:moveTo>
                      <a:pt x="0" y="6"/>
                    </a:moveTo>
                    <a:arcTo wR="21600" hR="21600" stAng="-5486268" swAng="6284782"/>
                    <a:lnTo>
                      <a:pt x="542" y="21600"/>
                    </a:lnTo>
                    <a:close/>
                  </a:path>
                </a:pathLst>
              </a:custGeom>
              <a:noFill/>
              <a:ln w="31750" cap="flat" cmpd="sng">
                <a:solidFill>
                  <a:srgbClr val="FF0066"/>
                </a:solidFill>
                <a:prstDash val="solid"/>
                <a:headEnd type="none" w="med" len="med"/>
                <a:tailEnd type="none" w="med" len="med"/>
              </a:ln>
            </p:spPr>
            <p:txBody>
              <a:bodyPr/>
              <a:lstStyle/>
              <a:p>
                <a:endParaRPr lang="zh-CN" altLang="en-US"/>
              </a:p>
            </p:txBody>
          </p:sp>
          <p:sp>
            <p:nvSpPr>
              <p:cNvPr id="61450" name="直接连接符 61449"/>
              <p:cNvSpPr/>
              <p:nvPr/>
            </p:nvSpPr>
            <p:spPr>
              <a:xfrm>
                <a:off x="3829" y="3328"/>
                <a:ext cx="1747" cy="0"/>
              </a:xfrm>
              <a:prstGeom prst="line">
                <a:avLst/>
              </a:prstGeom>
              <a:ln w="31750" cap="flat" cmpd="sng">
                <a:solidFill>
                  <a:schemeClr val="tx1"/>
                </a:solidFill>
                <a:prstDash val="solid"/>
                <a:headEnd type="none" w="med" len="med"/>
                <a:tailEnd type="triangle" w="med" len="med"/>
              </a:ln>
            </p:spPr>
          </p:sp>
          <p:sp>
            <p:nvSpPr>
              <p:cNvPr id="61451" name="直接连接符 61450"/>
              <p:cNvSpPr/>
              <p:nvPr/>
            </p:nvSpPr>
            <p:spPr>
              <a:xfrm flipV="1">
                <a:off x="3829" y="2032"/>
                <a:ext cx="0" cy="1296"/>
              </a:xfrm>
              <a:prstGeom prst="line">
                <a:avLst/>
              </a:prstGeom>
              <a:ln w="31750" cap="flat" cmpd="sng">
                <a:solidFill>
                  <a:schemeClr val="tx1"/>
                </a:solidFill>
                <a:prstDash val="solid"/>
                <a:headEnd type="none" w="med" len="med"/>
                <a:tailEnd type="triangle" w="med" len="med"/>
              </a:ln>
            </p:spPr>
          </p:sp>
          <p:sp>
            <p:nvSpPr>
              <p:cNvPr id="61452" name="矩形 61451"/>
              <p:cNvSpPr/>
              <p:nvPr/>
            </p:nvSpPr>
            <p:spPr>
              <a:xfrm>
                <a:off x="3614" y="3184"/>
                <a:ext cx="278" cy="327"/>
              </a:xfrm>
              <a:prstGeom prst="rect">
                <a:avLst/>
              </a:prstGeom>
              <a:noFill/>
              <a:ln w="9525">
                <a:noFill/>
              </a:ln>
            </p:spPr>
            <p:txBody>
              <a:bodyPr wrap="none" anchor="t">
                <a:spAutoFit/>
              </a:bodyPr>
              <a:lstStyle/>
              <a:p>
                <a:pPr lvl="0">
                  <a:buClr>
                    <a:srgbClr val="000000"/>
                  </a:buClr>
                </a:pPr>
                <a:r>
                  <a:rPr lang="en-US" altLang="zh-CN" sz="2800" b="1" i="1">
                    <a:latin typeface="Times New Roman" panose="02020603050405020304" pitchFamily="18" charset="0"/>
                    <a:ea typeface="楷体_GB2312" pitchFamily="49" charset="-122"/>
                  </a:rPr>
                  <a:t>O</a:t>
                </a:r>
              </a:p>
            </p:txBody>
          </p:sp>
          <p:sp>
            <p:nvSpPr>
              <p:cNvPr id="61453" name="矩形 61452"/>
              <p:cNvSpPr/>
              <p:nvPr/>
            </p:nvSpPr>
            <p:spPr>
              <a:xfrm>
                <a:off x="3874" y="1888"/>
                <a:ext cx="215" cy="327"/>
              </a:xfrm>
              <a:prstGeom prst="rect">
                <a:avLst/>
              </a:prstGeom>
              <a:noFill/>
              <a:ln w="9525">
                <a:noFill/>
              </a:ln>
            </p:spPr>
            <p:txBody>
              <a:bodyPr wrap="none" anchor="t">
                <a:spAutoFit/>
              </a:bodyPr>
              <a:lstStyle/>
              <a:p>
                <a:pPr lvl="0">
                  <a:buClr>
                    <a:srgbClr val="000000"/>
                  </a:buClr>
                </a:pPr>
                <a:r>
                  <a:rPr lang="en-US" altLang="zh-CN" sz="2800" b="1" i="1">
                    <a:latin typeface="Times New Roman" panose="02020603050405020304" pitchFamily="18" charset="0"/>
                    <a:ea typeface="楷体_GB2312" pitchFamily="49" charset="-122"/>
                  </a:rPr>
                  <a:t>y</a:t>
                </a:r>
              </a:p>
            </p:txBody>
          </p:sp>
          <p:sp>
            <p:nvSpPr>
              <p:cNvPr id="61454" name="矩形 61453"/>
              <p:cNvSpPr/>
              <p:nvPr/>
            </p:nvSpPr>
            <p:spPr>
              <a:xfrm>
                <a:off x="5363" y="2992"/>
                <a:ext cx="228" cy="327"/>
              </a:xfrm>
              <a:prstGeom prst="rect">
                <a:avLst/>
              </a:prstGeom>
              <a:noFill/>
              <a:ln w="9525">
                <a:noFill/>
              </a:ln>
            </p:spPr>
            <p:txBody>
              <a:bodyPr wrap="none" anchor="t">
                <a:spAutoFit/>
              </a:bodyPr>
              <a:lstStyle/>
              <a:p>
                <a:pPr lvl="0">
                  <a:buClr>
                    <a:srgbClr val="000000"/>
                  </a:buClr>
                </a:pPr>
                <a:r>
                  <a:rPr lang="en-US" altLang="zh-CN" sz="2800" b="1" i="1">
                    <a:latin typeface="Times New Roman" panose="02020603050405020304" pitchFamily="18" charset="0"/>
                    <a:ea typeface="楷体_GB2312" pitchFamily="49" charset="-122"/>
                  </a:rPr>
                  <a:t>x</a:t>
                </a:r>
              </a:p>
            </p:txBody>
          </p:sp>
          <p:sp>
            <p:nvSpPr>
              <p:cNvPr id="61455" name="直接连接符 61454"/>
              <p:cNvSpPr/>
              <p:nvPr/>
            </p:nvSpPr>
            <p:spPr>
              <a:xfrm flipV="1">
                <a:off x="3829" y="2704"/>
                <a:ext cx="403" cy="624"/>
              </a:xfrm>
              <a:prstGeom prst="line">
                <a:avLst/>
              </a:prstGeom>
              <a:ln w="31750" cap="flat" cmpd="sng">
                <a:solidFill>
                  <a:schemeClr val="accent2"/>
                </a:solidFill>
                <a:prstDash val="solid"/>
                <a:headEnd type="none" w="med" len="med"/>
                <a:tailEnd type="triangle" w="med" len="med"/>
              </a:ln>
            </p:spPr>
          </p:sp>
          <p:sp>
            <p:nvSpPr>
              <p:cNvPr id="61457" name="直接连接符 61456"/>
              <p:cNvSpPr/>
              <p:nvPr/>
            </p:nvSpPr>
            <p:spPr>
              <a:xfrm flipV="1">
                <a:off x="3829" y="2704"/>
                <a:ext cx="0" cy="624"/>
              </a:xfrm>
              <a:prstGeom prst="line">
                <a:avLst/>
              </a:prstGeom>
              <a:ln w="50800" cap="flat" cmpd="sng">
                <a:solidFill>
                  <a:schemeClr val="accent2"/>
                </a:solidFill>
                <a:prstDash val="solid"/>
                <a:headEnd type="none" w="med" len="med"/>
                <a:tailEnd type="triangle" w="med" len="med"/>
              </a:ln>
            </p:spPr>
          </p:sp>
          <p:sp>
            <p:nvSpPr>
              <p:cNvPr id="61458" name="直接连接符 61457"/>
              <p:cNvSpPr/>
              <p:nvPr/>
            </p:nvSpPr>
            <p:spPr>
              <a:xfrm flipH="1">
                <a:off x="3829" y="2704"/>
                <a:ext cx="403" cy="0"/>
              </a:xfrm>
              <a:prstGeom prst="line">
                <a:avLst/>
              </a:prstGeom>
              <a:ln w="9525" cap="flat" cmpd="sng">
                <a:solidFill>
                  <a:schemeClr val="tx1"/>
                </a:solidFill>
                <a:prstDash val="dash"/>
                <a:headEnd type="none" w="med" len="med"/>
                <a:tailEnd type="none" w="med" len="med"/>
              </a:ln>
            </p:spPr>
          </p:sp>
          <p:sp>
            <p:nvSpPr>
              <p:cNvPr id="61459" name="直接连接符 61458"/>
              <p:cNvSpPr/>
              <p:nvPr/>
            </p:nvSpPr>
            <p:spPr>
              <a:xfrm>
                <a:off x="4232" y="2704"/>
                <a:ext cx="0" cy="624"/>
              </a:xfrm>
              <a:prstGeom prst="line">
                <a:avLst/>
              </a:prstGeom>
              <a:ln w="9525" cap="flat" cmpd="sng">
                <a:solidFill>
                  <a:schemeClr val="tx1"/>
                </a:solidFill>
                <a:prstDash val="dash"/>
                <a:headEnd type="none" w="med" len="med"/>
                <a:tailEnd type="none" w="med" len="med"/>
              </a:ln>
            </p:spPr>
          </p:sp>
          <p:sp>
            <p:nvSpPr>
              <p:cNvPr id="61460" name="直接连接符 61459"/>
              <p:cNvSpPr/>
              <p:nvPr/>
            </p:nvSpPr>
            <p:spPr>
              <a:xfrm flipV="1">
                <a:off x="3829" y="3328"/>
                <a:ext cx="403" cy="0"/>
              </a:xfrm>
              <a:prstGeom prst="line">
                <a:avLst/>
              </a:prstGeom>
              <a:ln w="50800" cap="flat" cmpd="sng">
                <a:solidFill>
                  <a:schemeClr val="accent2"/>
                </a:solidFill>
                <a:prstDash val="solid"/>
                <a:headEnd type="none" w="med" len="med"/>
                <a:tailEnd type="triangle" w="med" len="med"/>
              </a:ln>
            </p:spPr>
          </p:sp>
          <p:sp>
            <p:nvSpPr>
              <p:cNvPr id="61463" name="直接连接符 61462"/>
              <p:cNvSpPr/>
              <p:nvPr/>
            </p:nvSpPr>
            <p:spPr>
              <a:xfrm flipV="1">
                <a:off x="4322" y="2869"/>
                <a:ext cx="403" cy="96"/>
              </a:xfrm>
              <a:prstGeom prst="line">
                <a:avLst/>
              </a:prstGeom>
              <a:ln w="31750" cap="flat" cmpd="sng">
                <a:solidFill>
                  <a:schemeClr val="tx1"/>
                </a:solidFill>
                <a:prstDash val="solid"/>
                <a:headEnd type="none" w="med" len="med"/>
                <a:tailEnd type="triangle" w="med" len="med"/>
              </a:ln>
            </p:spPr>
          </p:sp>
          <p:sp>
            <p:nvSpPr>
              <p:cNvPr id="61464" name="直接连接符 61463"/>
              <p:cNvSpPr/>
              <p:nvPr/>
            </p:nvSpPr>
            <p:spPr>
              <a:xfrm>
                <a:off x="4322" y="2992"/>
                <a:ext cx="0" cy="288"/>
              </a:xfrm>
              <a:prstGeom prst="line">
                <a:avLst/>
              </a:prstGeom>
              <a:ln w="31750" cap="flat" cmpd="sng">
                <a:solidFill>
                  <a:schemeClr val="tx1"/>
                </a:solidFill>
                <a:prstDash val="solid"/>
                <a:headEnd type="none" w="med" len="med"/>
                <a:tailEnd type="triangle" w="med" len="med"/>
              </a:ln>
            </p:spPr>
          </p:sp>
          <p:graphicFrame>
            <p:nvGraphicFramePr>
              <p:cNvPr id="61465" name="对象 61464"/>
              <p:cNvGraphicFramePr/>
              <p:nvPr/>
            </p:nvGraphicFramePr>
            <p:xfrm>
              <a:off x="4590" y="2656"/>
              <a:ext cx="157" cy="224"/>
            </p:xfrm>
            <a:graphic>
              <a:graphicData uri="http://schemas.openxmlformats.org/presentationml/2006/ole">
                <mc:AlternateContent xmlns:mc="http://schemas.openxmlformats.org/markup-compatibility/2006">
                  <mc:Choice xmlns:v="urn:schemas-microsoft-com:vml" Requires="v">
                    <p:oleObj r:id="rId12" imgW="266065" imgH="354965" progId="Equation.3">
                      <p:embed/>
                    </p:oleObj>
                  </mc:Choice>
                  <mc:Fallback>
                    <p:oleObj r:id="rId12" imgW="266065" imgH="354965" progId="Equation.3">
                      <p:embed/>
                      <p:pic>
                        <p:nvPicPr>
                          <p:cNvPr id="0" name="图片 3204"/>
                          <p:cNvPicPr/>
                          <p:nvPr/>
                        </p:nvPicPr>
                        <p:blipFill>
                          <a:blip r:embed="rId13"/>
                          <a:stretch>
                            <a:fillRect/>
                          </a:stretch>
                        </p:blipFill>
                        <p:spPr>
                          <a:xfrm>
                            <a:off x="4590" y="2656"/>
                            <a:ext cx="157" cy="224"/>
                          </a:xfrm>
                          <a:prstGeom prst="rect">
                            <a:avLst/>
                          </a:prstGeom>
                          <a:noFill/>
                          <a:ln w="38100">
                            <a:noFill/>
                            <a:miter/>
                          </a:ln>
                        </p:spPr>
                      </p:pic>
                    </p:oleObj>
                  </mc:Fallback>
                </mc:AlternateContent>
              </a:graphicData>
            </a:graphic>
          </p:graphicFrame>
          <p:graphicFrame>
            <p:nvGraphicFramePr>
              <p:cNvPr id="61466" name="对象 61465"/>
              <p:cNvGraphicFramePr/>
              <p:nvPr/>
            </p:nvGraphicFramePr>
            <p:xfrm>
              <a:off x="4322" y="3040"/>
              <a:ext cx="156" cy="280"/>
            </p:xfrm>
            <a:graphic>
              <a:graphicData uri="http://schemas.openxmlformats.org/presentationml/2006/ole">
                <mc:AlternateContent xmlns:mc="http://schemas.openxmlformats.org/markup-compatibility/2006">
                  <mc:Choice xmlns:v="urn:schemas-microsoft-com:vml" Requires="v">
                    <p:oleObj r:id="rId14" imgW="304800" imgH="443865" progId="Equation.3">
                      <p:embed/>
                    </p:oleObj>
                  </mc:Choice>
                  <mc:Fallback>
                    <p:oleObj r:id="rId14" imgW="304800" imgH="443865" progId="Equation.3">
                      <p:embed/>
                      <p:pic>
                        <p:nvPicPr>
                          <p:cNvPr id="0" name="图片 3118"/>
                          <p:cNvPicPr/>
                          <p:nvPr/>
                        </p:nvPicPr>
                        <p:blipFill>
                          <a:blip r:embed="rId15"/>
                          <a:stretch>
                            <a:fillRect/>
                          </a:stretch>
                        </p:blipFill>
                        <p:spPr>
                          <a:xfrm>
                            <a:off x="4322" y="3040"/>
                            <a:ext cx="156" cy="280"/>
                          </a:xfrm>
                          <a:prstGeom prst="rect">
                            <a:avLst/>
                          </a:prstGeom>
                          <a:noFill/>
                          <a:ln w="38100">
                            <a:noFill/>
                            <a:miter/>
                          </a:ln>
                        </p:spPr>
                      </p:pic>
                    </p:oleObj>
                  </mc:Fallback>
                </mc:AlternateContent>
              </a:graphicData>
            </a:graphic>
          </p:graphicFrame>
          <p:sp>
            <p:nvSpPr>
              <p:cNvPr id="61467" name="任意多边形 61466"/>
              <p:cNvSpPr/>
              <p:nvPr/>
            </p:nvSpPr>
            <p:spPr>
              <a:xfrm>
                <a:off x="3918" y="3184"/>
                <a:ext cx="90" cy="173"/>
              </a:xfrm>
              <a:custGeom>
                <a:avLst/>
                <a:gdLst>
                  <a:gd name="txL" fmla="*/ 0 w 21600"/>
                  <a:gd name="txT" fmla="*/ 0 h 33152"/>
                  <a:gd name="txR" fmla="*/ 21600 w 21600"/>
                  <a:gd name="txB" fmla="*/ 33152 h 33152"/>
                </a:gdLst>
                <a:ahLst/>
                <a:cxnLst>
                  <a:cxn ang="270">
                    <a:pos x="0" y="0"/>
                  </a:cxn>
                  <a:cxn ang="90">
                    <a:pos x="18251" y="33151"/>
                  </a:cxn>
                  <a:cxn ang="90">
                    <a:pos x="0" y="21600"/>
                  </a:cxn>
                </a:cxnLst>
                <a:rect l="txL" t="txT" r="txR" b="txB"/>
                <a:pathLst>
                  <a:path w="21600" h="33152" fill="none">
                    <a:moveTo>
                      <a:pt x="0" y="0"/>
                    </a:moveTo>
                    <a:arcTo wR="21600" hR="21600" stAng="-5400000" swAng="7339775"/>
                  </a:path>
                  <a:path w="21600" h="33152" stroke="0">
                    <a:moveTo>
                      <a:pt x="0" y="0"/>
                    </a:moveTo>
                    <a:arcTo wR="21600" hR="21600" stAng="-5400000" swAng="7339775"/>
                    <a:lnTo>
                      <a:pt x="0" y="21600"/>
                    </a:lnTo>
                    <a:close/>
                  </a:path>
                </a:pathLst>
              </a:custGeom>
              <a:noFill/>
              <a:ln w="9525" cap="flat" cmpd="sng">
                <a:solidFill>
                  <a:schemeClr val="tx1"/>
                </a:solidFill>
                <a:prstDash val="solid"/>
                <a:headEnd type="none" w="med" len="med"/>
                <a:tailEnd type="none" w="med" len="med"/>
              </a:ln>
            </p:spPr>
            <p:txBody>
              <a:bodyPr/>
              <a:lstStyle/>
              <a:p>
                <a:endParaRPr lang="zh-CN" altLang="en-US"/>
              </a:p>
            </p:txBody>
          </p:sp>
          <p:graphicFrame>
            <p:nvGraphicFramePr>
              <p:cNvPr id="61468" name="对象 61467"/>
              <p:cNvGraphicFramePr/>
              <p:nvPr/>
            </p:nvGraphicFramePr>
            <p:xfrm>
              <a:off x="4008" y="3136"/>
              <a:ext cx="132" cy="192"/>
            </p:xfrm>
            <a:graphic>
              <a:graphicData uri="http://schemas.openxmlformats.org/presentationml/2006/ole">
                <mc:AlternateContent xmlns:mc="http://schemas.openxmlformats.org/markup-compatibility/2006">
                  <mc:Choice xmlns:v="urn:schemas-microsoft-com:vml" Requires="v">
                    <p:oleObj r:id="rId16" imgW="279400" imgH="381000" progId="Equation.3">
                      <p:embed/>
                    </p:oleObj>
                  </mc:Choice>
                  <mc:Fallback>
                    <p:oleObj r:id="rId16" imgW="279400" imgH="381000" progId="Equation.3">
                      <p:embed/>
                      <p:pic>
                        <p:nvPicPr>
                          <p:cNvPr id="0" name="图片 3121"/>
                          <p:cNvPicPr/>
                          <p:nvPr/>
                        </p:nvPicPr>
                        <p:blipFill>
                          <a:blip r:embed="rId17"/>
                          <a:stretch>
                            <a:fillRect/>
                          </a:stretch>
                        </p:blipFill>
                        <p:spPr>
                          <a:xfrm>
                            <a:off x="4008" y="3136"/>
                            <a:ext cx="132" cy="192"/>
                          </a:xfrm>
                          <a:prstGeom prst="rect">
                            <a:avLst/>
                          </a:prstGeom>
                          <a:noFill/>
                          <a:ln w="38100">
                            <a:noFill/>
                            <a:miter/>
                          </a:ln>
                        </p:spPr>
                      </p:pic>
                    </p:oleObj>
                  </mc:Fallback>
                </mc:AlternateContent>
              </a:graphicData>
            </a:graphic>
          </p:graphicFrame>
        </p:grpSp>
        <p:graphicFrame>
          <p:nvGraphicFramePr>
            <p:cNvPr id="2" name="对象 1"/>
            <p:cNvGraphicFramePr/>
            <p:nvPr/>
          </p:nvGraphicFramePr>
          <p:xfrm>
            <a:off x="9677" y="8290"/>
            <a:ext cx="1075" cy="945"/>
          </p:xfrm>
          <a:graphic>
            <a:graphicData uri="http://schemas.openxmlformats.org/presentationml/2006/ole">
              <mc:AlternateContent xmlns:mc="http://schemas.openxmlformats.org/markup-compatibility/2006">
                <mc:Choice xmlns:v="urn:schemas-microsoft-com:vml" Requires="v">
                  <p:oleObj r:id="rId18" imgW="522605" imgH="584835" progId="Equation.KSEE3">
                    <p:embed/>
                  </p:oleObj>
                </mc:Choice>
                <mc:Fallback>
                  <p:oleObj r:id="rId18" imgW="522605" imgH="584835" progId="Equation.KSEE3">
                    <p:embed/>
                    <p:pic>
                      <p:nvPicPr>
                        <p:cNvPr id="0" name="图片 2"/>
                        <p:cNvPicPr/>
                        <p:nvPr/>
                      </p:nvPicPr>
                      <p:blipFill>
                        <a:blip r:embed="rId19"/>
                        <a:stretch>
                          <a:fillRect/>
                        </a:stretch>
                      </p:blipFill>
                      <p:spPr>
                        <a:xfrm>
                          <a:off x="9677" y="8290"/>
                          <a:ext cx="1075" cy="945"/>
                        </a:xfrm>
                        <a:prstGeom prst="rect">
                          <a:avLst/>
                        </a:prstGeom>
                      </p:spPr>
                    </p:pic>
                  </p:oleObj>
                </mc:Fallback>
              </mc:AlternateContent>
            </a:graphicData>
          </a:graphic>
        </p:graphicFrame>
        <p:graphicFrame>
          <p:nvGraphicFramePr>
            <p:cNvPr id="4" name="对象 3"/>
            <p:cNvGraphicFramePr/>
            <p:nvPr/>
          </p:nvGraphicFramePr>
          <p:xfrm>
            <a:off x="8515" y="6848"/>
            <a:ext cx="1102" cy="1015"/>
          </p:xfrm>
          <a:graphic>
            <a:graphicData uri="http://schemas.openxmlformats.org/presentationml/2006/ole">
              <mc:AlternateContent xmlns:mc="http://schemas.openxmlformats.org/markup-compatibility/2006">
                <mc:Choice xmlns:v="urn:schemas-microsoft-com:vml" Requires="v">
                  <p:oleObj r:id="rId20" imgW="542290" imgH="633730" progId="Equation.KSEE3">
                    <p:embed/>
                  </p:oleObj>
                </mc:Choice>
                <mc:Fallback>
                  <p:oleObj r:id="rId20" imgW="542290" imgH="633730" progId="Equation.KSEE3">
                    <p:embed/>
                    <p:pic>
                      <p:nvPicPr>
                        <p:cNvPr id="0" name="图片 4"/>
                        <p:cNvPicPr/>
                        <p:nvPr/>
                      </p:nvPicPr>
                      <p:blipFill>
                        <a:blip r:embed="rId21"/>
                        <a:stretch>
                          <a:fillRect/>
                        </a:stretch>
                      </p:blipFill>
                      <p:spPr>
                        <a:xfrm>
                          <a:off x="8515" y="6848"/>
                          <a:ext cx="1102" cy="1015"/>
                        </a:xfrm>
                        <a:prstGeom prst="rect">
                          <a:avLst/>
                        </a:prstGeom>
                      </p:spPr>
                    </p:pic>
                  </p:oleObj>
                </mc:Fallback>
              </mc:AlternateContent>
            </a:graphicData>
          </a:graphic>
        </p:graphicFrame>
        <p:graphicFrame>
          <p:nvGraphicFramePr>
            <p:cNvPr id="6" name="对象 5"/>
            <p:cNvGraphicFramePr/>
            <p:nvPr/>
          </p:nvGraphicFramePr>
          <p:xfrm>
            <a:off x="10497" y="5806"/>
            <a:ext cx="601" cy="946"/>
          </p:xfrm>
          <a:graphic>
            <a:graphicData uri="http://schemas.openxmlformats.org/presentationml/2006/ole">
              <mc:AlternateContent xmlns:mc="http://schemas.openxmlformats.org/markup-compatibility/2006">
                <mc:Choice xmlns:v="urn:schemas-microsoft-com:vml" Requires="v">
                  <p:oleObj r:id="rId22" imgW="471170" imgH="537845" progId="Equation.KSEE3">
                    <p:embed/>
                  </p:oleObj>
                </mc:Choice>
                <mc:Fallback>
                  <p:oleObj r:id="rId22" imgW="471170" imgH="537845" progId="Equation.KSEE3">
                    <p:embed/>
                    <p:pic>
                      <p:nvPicPr>
                        <p:cNvPr id="0" name="图片 6"/>
                        <p:cNvPicPr/>
                        <p:nvPr/>
                      </p:nvPicPr>
                      <p:blipFill>
                        <a:blip r:embed="rId23"/>
                        <a:stretch>
                          <a:fillRect/>
                        </a:stretch>
                      </p:blipFill>
                      <p:spPr>
                        <a:xfrm>
                          <a:off x="10497" y="5806"/>
                          <a:ext cx="601" cy="946"/>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1444"/>
                                        </p:tgtEl>
                                        <p:attrNameLst>
                                          <p:attrName>style.visibility</p:attrName>
                                        </p:attrNameLst>
                                      </p:cBhvr>
                                      <p:to>
                                        <p:strVal val="visible"/>
                                      </p:to>
                                    </p:set>
                                    <p:animEffect transition="in" filter="wipe(left)">
                                      <p:cBhvr>
                                        <p:cTn id="7" dur="500"/>
                                        <p:tgtEl>
                                          <p:spTgt spid="6144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1446"/>
                                        </p:tgtEl>
                                        <p:attrNameLst>
                                          <p:attrName>style.visibility</p:attrName>
                                        </p:attrNameLst>
                                      </p:cBhvr>
                                      <p:to>
                                        <p:strVal val="visible"/>
                                      </p:to>
                                    </p:set>
                                    <p:animEffect transition="in" filter="wipe(left)">
                                      <p:cBhvr>
                                        <p:cTn id="16" dur="500"/>
                                        <p:tgtEl>
                                          <p:spTgt spid="6144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1469"/>
                                        </p:tgtEl>
                                        <p:attrNameLst>
                                          <p:attrName>style.visibility</p:attrName>
                                        </p:attrNameLst>
                                      </p:cBhvr>
                                      <p:to>
                                        <p:strVal val="visible"/>
                                      </p:to>
                                    </p:set>
                                    <p:animEffect transition="in" filter="wipe(left)">
                                      <p:cBhvr>
                                        <p:cTn id="21" dur="500"/>
                                        <p:tgtEl>
                                          <p:spTgt spid="6146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61470"/>
                                        </p:tgtEl>
                                        <p:attrNameLst>
                                          <p:attrName>style.visibility</p:attrName>
                                        </p:attrNameLst>
                                      </p:cBhvr>
                                      <p:to>
                                        <p:strVal val="visible"/>
                                      </p:to>
                                    </p:set>
                                    <p:animEffect transition="in" filter="wipe(left)">
                                      <p:cBhvr>
                                        <p:cTn id="26" dur="500"/>
                                        <p:tgtEl>
                                          <p:spTgt spid="6147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1471">
                                            <p:txEl>
                                              <p:pRg st="0" end="0"/>
                                            </p:txEl>
                                          </p:spTgt>
                                        </p:tgtEl>
                                        <p:attrNameLst>
                                          <p:attrName>style.visibility</p:attrName>
                                        </p:attrNameLst>
                                      </p:cBhvr>
                                      <p:to>
                                        <p:strVal val="visible"/>
                                      </p:to>
                                    </p:set>
                                    <p:animEffect transition="in" filter="wipe(left)">
                                      <p:cBhvr>
                                        <p:cTn id="31" dur="500"/>
                                        <p:tgtEl>
                                          <p:spTgt spid="6147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61472"/>
                                        </p:tgtEl>
                                        <p:attrNameLst>
                                          <p:attrName>style.visibility</p:attrName>
                                        </p:attrNameLst>
                                      </p:cBhvr>
                                      <p:to>
                                        <p:strVal val="visible"/>
                                      </p:to>
                                    </p:set>
                                    <p:animEffect transition="in" filter="wipe(left)">
                                      <p:cBhvr>
                                        <p:cTn id="36" dur="500"/>
                                        <p:tgtEl>
                                          <p:spTgt spid="614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61473"/>
                                        </p:tgtEl>
                                        <p:attrNameLst>
                                          <p:attrName>style.visibility</p:attrName>
                                        </p:attrNameLst>
                                      </p:cBhvr>
                                      <p:to>
                                        <p:strVal val="visible"/>
                                      </p:to>
                                    </p:set>
                                    <p:animEffect transition="in" filter="wipe(left)">
                                      <p:cBhvr>
                                        <p:cTn id="41" dur="500"/>
                                        <p:tgtEl>
                                          <p:spTgt spid="6147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1474">
                                            <p:txEl>
                                              <p:pRg st="0" end="0"/>
                                            </p:txEl>
                                          </p:spTgt>
                                        </p:tgtEl>
                                        <p:attrNameLst>
                                          <p:attrName>style.visibility</p:attrName>
                                        </p:attrNameLst>
                                      </p:cBhvr>
                                      <p:to>
                                        <p:strVal val="visible"/>
                                      </p:to>
                                    </p:set>
                                    <p:animEffect transition="in" filter="wipe(left)">
                                      <p:cBhvr>
                                        <p:cTn id="46" dur="500"/>
                                        <p:tgtEl>
                                          <p:spTgt spid="61474">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1475"/>
                                        </p:tgtEl>
                                        <p:attrNameLst>
                                          <p:attrName>style.visibility</p:attrName>
                                        </p:attrNameLst>
                                      </p:cBhvr>
                                      <p:to>
                                        <p:strVal val="visible"/>
                                      </p:to>
                                    </p:set>
                                    <p:animEffect transition="in" filter="wipe(left)">
                                      <p:cBhvr>
                                        <p:cTn id="51" dur="500"/>
                                        <p:tgtEl>
                                          <p:spTgt spid="614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4" grpId="0"/>
      <p:bldP spid="61446" grpId="0"/>
      <p:bldP spid="61471" grpId="0" build="p"/>
      <p:bldP spid="6147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548" name="图片 62547" descr="图1－18"/>
          <p:cNvPicPr>
            <a:picLocks noChangeAspect="1"/>
          </p:cNvPicPr>
          <p:nvPr/>
        </p:nvPicPr>
        <p:blipFill>
          <a:blip r:embed="rId2"/>
          <a:stretch>
            <a:fillRect/>
          </a:stretch>
        </p:blipFill>
        <p:spPr>
          <a:xfrm>
            <a:off x="4429443" y="4163695"/>
            <a:ext cx="4643437" cy="2638425"/>
          </a:xfrm>
          <a:prstGeom prst="rect">
            <a:avLst/>
          </a:prstGeom>
          <a:noFill/>
          <a:ln w="9525">
            <a:noFill/>
          </a:ln>
        </p:spPr>
      </p:pic>
      <p:sp>
        <p:nvSpPr>
          <p:cNvPr id="62500" name="矩形 62499"/>
          <p:cNvSpPr/>
          <p:nvPr/>
        </p:nvSpPr>
        <p:spPr>
          <a:xfrm>
            <a:off x="250825" y="173038"/>
            <a:ext cx="3384550" cy="519112"/>
          </a:xfrm>
          <a:prstGeom prst="rect">
            <a:avLst/>
          </a:prstGeom>
          <a:noFill/>
          <a:ln w="9525">
            <a:noFill/>
          </a:ln>
        </p:spPr>
        <p:txBody>
          <a:bodyPr>
            <a:spAutoFit/>
          </a:bodyPr>
          <a:lstStyle/>
          <a:p>
            <a:pPr lvl="0">
              <a:buClr>
                <a:srgbClr val="000000"/>
              </a:buClr>
            </a:pPr>
            <a:r>
              <a:rPr lang="zh-CN" altLang="en-US" sz="2800" b="1" dirty="0">
                <a:latin typeface="Times New Roman" panose="02020603050405020304" pitchFamily="18" charset="0"/>
                <a:ea typeface="宋体" panose="02010600030101010101" pitchFamily="2" charset="-122"/>
              </a:rPr>
              <a:t>运动学方程为 </a:t>
            </a:r>
          </a:p>
        </p:txBody>
      </p:sp>
      <p:graphicFrame>
        <p:nvGraphicFramePr>
          <p:cNvPr id="62501" name="对象 62500"/>
          <p:cNvGraphicFramePr/>
          <p:nvPr/>
        </p:nvGraphicFramePr>
        <p:xfrm>
          <a:off x="468313" y="768350"/>
          <a:ext cx="1871662" cy="906463"/>
        </p:xfrm>
        <a:graphic>
          <a:graphicData uri="http://schemas.openxmlformats.org/presentationml/2006/ole">
            <mc:AlternateContent xmlns:mc="http://schemas.openxmlformats.org/markup-compatibility/2006">
              <mc:Choice xmlns:v="urn:schemas-microsoft-com:vml" Requires="v">
                <p:oleObj r:id="rId3" imgW="647700" imgH="330200" progId="Equation.3">
                  <p:embed/>
                </p:oleObj>
              </mc:Choice>
              <mc:Fallback>
                <p:oleObj r:id="rId3" imgW="647700" imgH="330200" progId="Equation.3">
                  <p:embed/>
                  <p:pic>
                    <p:nvPicPr>
                      <p:cNvPr id="0" name="图片 3125"/>
                      <p:cNvPicPr/>
                      <p:nvPr/>
                    </p:nvPicPr>
                    <p:blipFill>
                      <a:blip r:embed="rId4"/>
                      <a:stretch>
                        <a:fillRect/>
                      </a:stretch>
                    </p:blipFill>
                    <p:spPr>
                      <a:xfrm>
                        <a:off x="468313" y="768350"/>
                        <a:ext cx="1871662" cy="906463"/>
                      </a:xfrm>
                      <a:prstGeom prst="rect">
                        <a:avLst/>
                      </a:prstGeom>
                      <a:noFill/>
                      <a:ln w="38100">
                        <a:noFill/>
                        <a:miter/>
                      </a:ln>
                    </p:spPr>
                  </p:pic>
                </p:oleObj>
              </mc:Fallback>
            </mc:AlternateContent>
          </a:graphicData>
        </a:graphic>
      </p:graphicFrame>
      <p:graphicFrame>
        <p:nvGraphicFramePr>
          <p:cNvPr id="62502" name="对象 62501"/>
          <p:cNvGraphicFramePr/>
          <p:nvPr/>
        </p:nvGraphicFramePr>
        <p:xfrm>
          <a:off x="2411413" y="696913"/>
          <a:ext cx="6553200" cy="1076325"/>
        </p:xfrm>
        <a:graphic>
          <a:graphicData uri="http://schemas.openxmlformats.org/presentationml/2006/ole">
            <mc:AlternateContent xmlns:mc="http://schemas.openxmlformats.org/markup-compatibility/2006">
              <mc:Choice xmlns:v="urn:schemas-microsoft-com:vml" Requires="v">
                <p:oleObj r:id="rId5" imgW="2094865" imgH="393700" progId="Equation.3">
                  <p:embed/>
                </p:oleObj>
              </mc:Choice>
              <mc:Fallback>
                <p:oleObj r:id="rId5" imgW="2094865" imgH="393700" progId="Equation.3">
                  <p:embed/>
                  <p:pic>
                    <p:nvPicPr>
                      <p:cNvPr id="0" name="图片 3126"/>
                      <p:cNvPicPr/>
                      <p:nvPr/>
                    </p:nvPicPr>
                    <p:blipFill>
                      <a:blip r:embed="rId6"/>
                      <a:stretch>
                        <a:fillRect/>
                      </a:stretch>
                    </p:blipFill>
                    <p:spPr>
                      <a:xfrm>
                        <a:off x="2411413" y="696913"/>
                        <a:ext cx="6553200" cy="1076325"/>
                      </a:xfrm>
                      <a:prstGeom prst="rect">
                        <a:avLst/>
                      </a:prstGeom>
                      <a:noFill/>
                      <a:ln w="38100">
                        <a:noFill/>
                        <a:miter/>
                      </a:ln>
                    </p:spPr>
                  </p:pic>
                </p:oleObj>
              </mc:Fallback>
            </mc:AlternateContent>
          </a:graphicData>
        </a:graphic>
      </p:graphicFrame>
      <p:sp>
        <p:nvSpPr>
          <p:cNvPr id="62504" name="文本框 62503"/>
          <p:cNvSpPr txBox="1"/>
          <p:nvPr/>
        </p:nvSpPr>
        <p:spPr>
          <a:xfrm>
            <a:off x="360045" y="1674813"/>
            <a:ext cx="8424863" cy="977265"/>
          </a:xfrm>
          <a:prstGeom prst="rect">
            <a:avLst/>
          </a:prstGeom>
          <a:noFill/>
          <a:ln w="9525">
            <a:noFill/>
          </a:ln>
        </p:spPr>
        <p:txBody>
          <a:bodyPr>
            <a:spAutoFit/>
          </a:bodyPr>
          <a:lstStyle/>
          <a:p>
            <a:pPr lvl="0">
              <a:lnSpc>
                <a:spcPct val="120000"/>
              </a:lnSpc>
              <a:spcBef>
                <a:spcPct val="50000"/>
              </a:spcBef>
            </a:pPr>
            <a:r>
              <a:rPr lang="zh-CN" altLang="en-US" sz="2400" b="1" dirty="0">
                <a:latin typeface="Times New Roman" panose="02020603050405020304" pitchFamily="18" charset="0"/>
                <a:ea typeface="宋体" panose="02010600030101010101" pitchFamily="2" charset="-122"/>
              </a:rPr>
              <a:t>可见，抛体运动可看作是由水平方向的匀速直线运动与竖直方向的匀变速直线运动叠加而成。</a:t>
            </a:r>
          </a:p>
        </p:txBody>
      </p:sp>
      <p:graphicFrame>
        <p:nvGraphicFramePr>
          <p:cNvPr id="62506" name="对象 62505"/>
          <p:cNvGraphicFramePr/>
          <p:nvPr/>
        </p:nvGraphicFramePr>
        <p:xfrm>
          <a:off x="1032828" y="4033203"/>
          <a:ext cx="2924810" cy="1104900"/>
        </p:xfrm>
        <a:graphic>
          <a:graphicData uri="http://schemas.openxmlformats.org/presentationml/2006/ole">
            <mc:AlternateContent xmlns:mc="http://schemas.openxmlformats.org/markup-compatibility/2006">
              <mc:Choice xmlns:v="urn:schemas-microsoft-com:vml" Requires="v">
                <p:oleObj r:id="rId7" imgW="862965" imgH="393700" progId="Equation.3">
                  <p:embed/>
                </p:oleObj>
              </mc:Choice>
              <mc:Fallback>
                <p:oleObj r:id="rId7" imgW="862965" imgH="393700" progId="Equation.3">
                  <p:embed/>
                  <p:pic>
                    <p:nvPicPr>
                      <p:cNvPr id="0" name="图片 3127"/>
                      <p:cNvPicPr/>
                      <p:nvPr/>
                    </p:nvPicPr>
                    <p:blipFill>
                      <a:blip r:embed="rId8"/>
                      <a:stretch>
                        <a:fillRect/>
                      </a:stretch>
                    </p:blipFill>
                    <p:spPr>
                      <a:xfrm>
                        <a:off x="1032828" y="4033203"/>
                        <a:ext cx="2924810" cy="1104900"/>
                      </a:xfrm>
                      <a:prstGeom prst="rect">
                        <a:avLst/>
                      </a:prstGeom>
                      <a:noFill/>
                      <a:ln w="38100">
                        <a:noFill/>
                        <a:miter/>
                      </a:ln>
                    </p:spPr>
                  </p:pic>
                </p:oleObj>
              </mc:Fallback>
            </mc:AlternateContent>
          </a:graphicData>
        </a:graphic>
      </p:graphicFrame>
      <p:sp>
        <p:nvSpPr>
          <p:cNvPr id="62507" name="矩形 62506"/>
          <p:cNvSpPr/>
          <p:nvPr/>
        </p:nvSpPr>
        <p:spPr>
          <a:xfrm>
            <a:off x="778510" y="2773045"/>
            <a:ext cx="7587615" cy="534035"/>
          </a:xfrm>
          <a:prstGeom prst="rect">
            <a:avLst/>
          </a:prstGeom>
          <a:noFill/>
          <a:ln w="9525">
            <a:noFill/>
          </a:ln>
        </p:spPr>
        <p:txBody>
          <a:bodyPr wrap="square">
            <a:spAutoFit/>
          </a:bodyPr>
          <a:lstStyle/>
          <a:p>
            <a:pPr lvl="0">
              <a:lnSpc>
                <a:spcPct val="120000"/>
              </a:lnSpc>
            </a:pPr>
            <a:r>
              <a:rPr lang="zh-CN" altLang="en-US" sz="2400" b="1" dirty="0">
                <a:latin typeface="Times New Roman" panose="02020603050405020304" pitchFamily="18" charset="0"/>
                <a:ea typeface="宋体" panose="02010600030101010101" pitchFamily="2" charset="-122"/>
              </a:rPr>
              <a:t>运动的分解可有多种形式，上述运动学方程又可写为 </a:t>
            </a:r>
          </a:p>
        </p:txBody>
      </p:sp>
      <p:sp>
        <p:nvSpPr>
          <p:cNvPr id="62508" name="文本框 62507"/>
          <p:cNvSpPr txBox="1"/>
          <p:nvPr/>
        </p:nvSpPr>
        <p:spPr>
          <a:xfrm>
            <a:off x="250825" y="5338763"/>
            <a:ext cx="5256213" cy="1420495"/>
          </a:xfrm>
          <a:prstGeom prst="rect">
            <a:avLst/>
          </a:prstGeom>
          <a:noFill/>
          <a:ln w="9525">
            <a:noFill/>
          </a:ln>
        </p:spPr>
        <p:txBody>
          <a:bodyPr>
            <a:spAutoFit/>
          </a:bodyPr>
          <a:lstStyle/>
          <a:p>
            <a:pPr lvl="0" algn="just">
              <a:lnSpc>
                <a:spcPct val="120000"/>
              </a:lnSpc>
              <a:buClr>
                <a:srgbClr val="000000"/>
              </a:buClr>
            </a:pPr>
            <a:r>
              <a:rPr lang="zh-CN" altLang="en-US" sz="2400" b="1" dirty="0">
                <a:latin typeface="Times New Roman" panose="02020603050405020304" pitchFamily="18" charset="0"/>
                <a:ea typeface="宋体" panose="02010600030101010101" pitchFamily="2" charset="-122"/>
              </a:rPr>
              <a:t>可见，抛体运动也可以分解为沿抛射方向的匀速直线运动与竖直方向的自由落体运动。</a:t>
            </a:r>
          </a:p>
        </p:txBody>
      </p:sp>
      <p:graphicFrame>
        <p:nvGraphicFramePr>
          <p:cNvPr id="2" name="对象 1"/>
          <p:cNvGraphicFramePr/>
          <p:nvPr/>
        </p:nvGraphicFramePr>
        <p:xfrm>
          <a:off x="708660" y="3242945"/>
          <a:ext cx="6423660" cy="1040130"/>
        </p:xfrm>
        <a:graphic>
          <a:graphicData uri="http://schemas.openxmlformats.org/presentationml/2006/ole">
            <mc:AlternateContent xmlns:mc="http://schemas.openxmlformats.org/markup-compatibility/2006">
              <mc:Choice xmlns:v="urn:schemas-microsoft-com:vml" Requires="v">
                <p:oleObj r:id="rId9" imgW="2209800" imgH="393700" progId="Equation.3">
                  <p:embed/>
                </p:oleObj>
              </mc:Choice>
              <mc:Fallback>
                <p:oleObj r:id="rId9" imgW="2209800" imgH="393700" progId="Equation.3">
                  <p:embed/>
                  <p:pic>
                    <p:nvPicPr>
                      <p:cNvPr id="0" name="图片 3126"/>
                      <p:cNvPicPr/>
                      <p:nvPr/>
                    </p:nvPicPr>
                    <p:blipFill>
                      <a:blip r:embed="rId10"/>
                      <a:stretch>
                        <a:fillRect/>
                      </a:stretch>
                    </p:blipFill>
                    <p:spPr>
                      <a:xfrm>
                        <a:off x="708660" y="3242945"/>
                        <a:ext cx="6423660" cy="10401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2500"/>
                                        </p:tgtEl>
                                        <p:attrNameLst>
                                          <p:attrName>style.visibility</p:attrName>
                                        </p:attrNameLst>
                                      </p:cBhvr>
                                      <p:to>
                                        <p:strVal val="visible"/>
                                      </p:to>
                                    </p:set>
                                    <p:animEffect transition="in" filter="wipe(left)">
                                      <p:cBhvr>
                                        <p:cTn id="7" dur="500"/>
                                        <p:tgtEl>
                                          <p:spTgt spid="625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501"/>
                                        </p:tgtEl>
                                        <p:attrNameLst>
                                          <p:attrName>style.visibility</p:attrName>
                                        </p:attrNameLst>
                                      </p:cBhvr>
                                      <p:to>
                                        <p:strVal val="visible"/>
                                      </p:to>
                                    </p:set>
                                    <p:animEffect transition="in" filter="wipe(left)">
                                      <p:cBhvr>
                                        <p:cTn id="12" dur="500"/>
                                        <p:tgtEl>
                                          <p:spTgt spid="625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502"/>
                                        </p:tgtEl>
                                        <p:attrNameLst>
                                          <p:attrName>style.visibility</p:attrName>
                                        </p:attrNameLst>
                                      </p:cBhvr>
                                      <p:to>
                                        <p:strVal val="visible"/>
                                      </p:to>
                                    </p:set>
                                    <p:animEffect transition="in" filter="wipe(left)">
                                      <p:cBhvr>
                                        <p:cTn id="17" dur="500"/>
                                        <p:tgtEl>
                                          <p:spTgt spid="625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504"/>
                                        </p:tgtEl>
                                        <p:attrNameLst>
                                          <p:attrName>style.visibility</p:attrName>
                                        </p:attrNameLst>
                                      </p:cBhvr>
                                      <p:to>
                                        <p:strVal val="visible"/>
                                      </p:to>
                                    </p:set>
                                    <p:animEffect transition="in" filter="wipe(left)">
                                      <p:cBhvr>
                                        <p:cTn id="22" dur="500"/>
                                        <p:tgtEl>
                                          <p:spTgt spid="6250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507"/>
                                        </p:tgtEl>
                                        <p:attrNameLst>
                                          <p:attrName>style.visibility</p:attrName>
                                        </p:attrNameLst>
                                      </p:cBhvr>
                                      <p:to>
                                        <p:strVal val="visible"/>
                                      </p:to>
                                    </p:set>
                                    <p:animEffect transition="in" filter="wipe(left)">
                                      <p:cBhvr>
                                        <p:cTn id="27" dur="500"/>
                                        <p:tgtEl>
                                          <p:spTgt spid="6250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2506"/>
                                        </p:tgtEl>
                                        <p:attrNameLst>
                                          <p:attrName>style.visibility</p:attrName>
                                        </p:attrNameLst>
                                      </p:cBhvr>
                                      <p:to>
                                        <p:strVal val="visible"/>
                                      </p:to>
                                    </p:set>
                                    <p:animEffect transition="in" filter="wipe(left)">
                                      <p:cBhvr>
                                        <p:cTn id="37" dur="500"/>
                                        <p:tgtEl>
                                          <p:spTgt spid="625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2508"/>
                                        </p:tgtEl>
                                        <p:attrNameLst>
                                          <p:attrName>style.visibility</p:attrName>
                                        </p:attrNameLst>
                                      </p:cBhvr>
                                      <p:to>
                                        <p:strVal val="visible"/>
                                      </p:to>
                                    </p:set>
                                    <p:animEffect transition="in" filter="wipe(left)">
                                      <p:cBhvr>
                                        <p:cTn id="42" dur="500"/>
                                        <p:tgtEl>
                                          <p:spTgt spid="6250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2548"/>
                                        </p:tgtEl>
                                        <p:attrNameLst>
                                          <p:attrName>style.visibility</p:attrName>
                                        </p:attrNameLst>
                                      </p:cBhvr>
                                      <p:to>
                                        <p:strVal val="visible"/>
                                      </p:to>
                                    </p:set>
                                    <p:animEffect transition="in" filter="wipe(left)">
                                      <p:cBhvr>
                                        <p:cTn id="47" dur="500"/>
                                        <p:tgtEl>
                                          <p:spTgt spid="62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0" grpId="0"/>
      <p:bldP spid="62504" grpId="0"/>
      <p:bldP spid="62507" grpId="0"/>
      <p:bldP spid="6250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54" name="图片 64553" descr="T1-17"/>
          <p:cNvPicPr>
            <a:picLocks noChangeAspect="1"/>
          </p:cNvPicPr>
          <p:nvPr/>
        </p:nvPicPr>
        <p:blipFill>
          <a:blip r:embed="rId2"/>
          <a:stretch>
            <a:fillRect/>
          </a:stretch>
        </p:blipFill>
        <p:spPr>
          <a:xfrm>
            <a:off x="4932363" y="4016375"/>
            <a:ext cx="4176712" cy="2384425"/>
          </a:xfrm>
          <a:prstGeom prst="rect">
            <a:avLst/>
          </a:prstGeom>
          <a:noFill/>
          <a:ln w="9525">
            <a:noFill/>
          </a:ln>
        </p:spPr>
      </p:pic>
      <p:sp>
        <p:nvSpPr>
          <p:cNvPr id="64515" name="矩形 64514"/>
          <p:cNvSpPr/>
          <p:nvPr/>
        </p:nvSpPr>
        <p:spPr>
          <a:xfrm>
            <a:off x="250825" y="188913"/>
            <a:ext cx="5184775" cy="519112"/>
          </a:xfrm>
          <a:prstGeom prst="rect">
            <a:avLst/>
          </a:prstGeom>
          <a:noFill/>
          <a:ln w="9525">
            <a:noFill/>
          </a:ln>
        </p:spPr>
        <p:txBody>
          <a:bodyPr>
            <a:spAutoFit/>
          </a:bodyPr>
          <a:lstStyle/>
          <a:p>
            <a:pPr lvl="0" algn="just" eaLnBrk="0" hangingPunct="0">
              <a:buClr>
                <a:srgbClr val="000000"/>
              </a:buClr>
            </a:pPr>
            <a:r>
              <a:rPr lang="zh-CN" altLang="en-US" sz="2800" b="1" dirty="0">
                <a:latin typeface="Times New Roman" panose="02020603050405020304" pitchFamily="18" charset="0"/>
                <a:ea typeface="宋体" panose="02010600030101010101" pitchFamily="2" charset="-122"/>
              </a:rPr>
              <a:t>抛体运动的轨迹方程为 </a:t>
            </a:r>
          </a:p>
        </p:txBody>
      </p:sp>
      <p:graphicFrame>
        <p:nvGraphicFramePr>
          <p:cNvPr id="64516" name="对象 64515"/>
          <p:cNvGraphicFramePr/>
          <p:nvPr/>
        </p:nvGraphicFramePr>
        <p:xfrm>
          <a:off x="1258888" y="836613"/>
          <a:ext cx="3671887" cy="1122362"/>
        </p:xfrm>
        <a:graphic>
          <a:graphicData uri="http://schemas.openxmlformats.org/presentationml/2006/ole">
            <mc:AlternateContent xmlns:mc="http://schemas.openxmlformats.org/markup-compatibility/2006">
              <mc:Choice xmlns:v="urn:schemas-microsoft-com:vml" Requires="v">
                <p:oleObj r:id="rId3" imgW="1498600" imgH="457200" progId="Equation.3">
                  <p:embed/>
                </p:oleObj>
              </mc:Choice>
              <mc:Fallback>
                <p:oleObj r:id="rId3" imgW="1498600" imgH="457200" progId="Equation.3">
                  <p:embed/>
                  <p:pic>
                    <p:nvPicPr>
                      <p:cNvPr id="0" name="图片 3129"/>
                      <p:cNvPicPr/>
                      <p:nvPr/>
                    </p:nvPicPr>
                    <p:blipFill>
                      <a:blip r:embed="rId4"/>
                      <a:stretch>
                        <a:fillRect/>
                      </a:stretch>
                    </p:blipFill>
                    <p:spPr>
                      <a:xfrm>
                        <a:off x="1258888" y="836613"/>
                        <a:ext cx="3671887" cy="1122362"/>
                      </a:xfrm>
                      <a:prstGeom prst="rect">
                        <a:avLst/>
                      </a:prstGeom>
                      <a:noFill/>
                      <a:ln w="38100">
                        <a:noFill/>
                        <a:miter/>
                      </a:ln>
                    </p:spPr>
                  </p:pic>
                </p:oleObj>
              </mc:Fallback>
            </mc:AlternateContent>
          </a:graphicData>
        </a:graphic>
      </p:graphicFrame>
      <p:sp>
        <p:nvSpPr>
          <p:cNvPr id="64517" name="矩形 64516"/>
          <p:cNvSpPr/>
          <p:nvPr/>
        </p:nvSpPr>
        <p:spPr>
          <a:xfrm>
            <a:off x="5651500" y="1052513"/>
            <a:ext cx="2952750" cy="519112"/>
          </a:xfrm>
          <a:prstGeom prst="rect">
            <a:avLst/>
          </a:prstGeom>
          <a:noFill/>
          <a:ln w="9525">
            <a:noFill/>
          </a:ln>
        </p:spPr>
        <p:txBody>
          <a:bodyPr>
            <a:spAutoFit/>
          </a:bodyPr>
          <a:lstStyle/>
          <a:p>
            <a:pPr lvl="0">
              <a:buClr>
                <a:srgbClr val="000000"/>
              </a:buClr>
            </a:pPr>
            <a:r>
              <a:rPr lang="zh-CN" altLang="en-US" sz="2800" b="1" dirty="0">
                <a:latin typeface="Times New Roman" panose="02020603050405020304" pitchFamily="18" charset="0"/>
                <a:ea typeface="宋体" panose="02010600030101010101" pitchFamily="2" charset="-122"/>
              </a:rPr>
              <a:t>（抛物线运动）</a:t>
            </a:r>
            <a:endParaRPr lang="zh-CN" altLang="en-US" sz="2800" b="1">
              <a:latin typeface="Times New Roman" panose="02020603050405020304" pitchFamily="18" charset="0"/>
              <a:ea typeface="宋体" panose="02010600030101010101" pitchFamily="2" charset="-122"/>
            </a:endParaRPr>
          </a:p>
        </p:txBody>
      </p:sp>
      <p:sp>
        <p:nvSpPr>
          <p:cNvPr id="64518" name="矩形 64517"/>
          <p:cNvSpPr/>
          <p:nvPr/>
        </p:nvSpPr>
        <p:spPr>
          <a:xfrm>
            <a:off x="323850" y="2060575"/>
            <a:ext cx="8280400" cy="1117600"/>
          </a:xfrm>
          <a:prstGeom prst="rect">
            <a:avLst/>
          </a:prstGeom>
          <a:noFill/>
          <a:ln w="9525">
            <a:noFill/>
          </a:ln>
        </p:spPr>
        <p:txBody>
          <a:bodyPr>
            <a:spAutoFit/>
          </a:bodyPr>
          <a:lstStyle/>
          <a:p>
            <a:pPr lvl="0">
              <a:lnSpc>
                <a:spcPct val="120000"/>
              </a:lnSpc>
              <a:buClr>
                <a:srgbClr val="000000"/>
              </a:buClr>
            </a:pPr>
            <a:r>
              <a:rPr lang="en-US" altLang="zh-CN" sz="2800" b="1" dirty="0">
                <a:latin typeface="Times New Roman" panose="02020603050405020304" pitchFamily="18" charset="0"/>
                <a:ea typeface="宋体" panose="02010600030101010101" pitchFamily="2" charset="-122"/>
              </a:rPr>
              <a:t> </a:t>
            </a:r>
            <a:r>
              <a:rPr lang="zh-CN" altLang="en-US" sz="2800" b="1" dirty="0">
                <a:latin typeface="Times New Roman" panose="02020603050405020304" pitchFamily="18" charset="0"/>
                <a:ea typeface="宋体" panose="02010600030101010101" pitchFamily="2" charset="-122"/>
              </a:rPr>
              <a:t>令</a:t>
            </a:r>
            <a:r>
              <a:rPr lang="en-US" altLang="zh-CN" sz="2800" b="1" i="1">
                <a:latin typeface="Times New Roman" panose="02020603050405020304" pitchFamily="18" charset="0"/>
                <a:ea typeface="宋体" panose="02010600030101010101" pitchFamily="2" charset="-122"/>
              </a:rPr>
              <a:t>y</a:t>
            </a:r>
            <a:r>
              <a:rPr lang="en-US" altLang="zh-CN" sz="2800" b="1" dirty="0">
                <a:latin typeface="Times New Roman" panose="02020603050405020304" pitchFamily="18" charset="0"/>
                <a:ea typeface="宋体" panose="02010600030101010101" pitchFamily="2" charset="-122"/>
              </a:rPr>
              <a:t> = 0 </a:t>
            </a:r>
            <a:r>
              <a:rPr lang="zh-CN" altLang="en-US" sz="2800" b="1" dirty="0">
                <a:latin typeface="Times New Roman" panose="02020603050405020304" pitchFamily="18" charset="0"/>
                <a:ea typeface="宋体" panose="02010600030101010101" pitchFamily="2" charset="-122"/>
              </a:rPr>
              <a:t>，得到抛物线与</a:t>
            </a:r>
            <a:r>
              <a:rPr lang="en-US" altLang="zh-CN" sz="2800" b="1" i="1">
                <a:latin typeface="Times New Roman" panose="02020603050405020304" pitchFamily="18" charset="0"/>
                <a:ea typeface="宋体" panose="02010600030101010101" pitchFamily="2" charset="-122"/>
              </a:rPr>
              <a:t>x </a:t>
            </a:r>
            <a:r>
              <a:rPr lang="zh-CN" altLang="en-US" sz="2800" b="1" dirty="0">
                <a:latin typeface="Times New Roman" panose="02020603050405020304" pitchFamily="18" charset="0"/>
                <a:ea typeface="宋体" panose="02010600030101010101" pitchFamily="2" charset="-122"/>
              </a:rPr>
              <a:t>轴的另一个交点坐标</a:t>
            </a:r>
            <a:r>
              <a:rPr lang="zh-CN" altLang="en-US" sz="2800" b="1" i="1">
                <a:latin typeface="Times New Roman" panose="02020603050405020304" pitchFamily="18" charset="0"/>
                <a:ea typeface="宋体" panose="02010600030101010101" pitchFamily="2" charset="-122"/>
              </a:rPr>
              <a:t> </a:t>
            </a:r>
            <a:r>
              <a:rPr lang="zh-CN" altLang="en-US" sz="2800" b="1">
                <a:latin typeface="Times New Roman" panose="02020603050405020304" pitchFamily="18" charset="0"/>
                <a:ea typeface="宋体" panose="02010600030101010101" pitchFamily="2" charset="-122"/>
              </a:rPr>
              <a:t>，</a:t>
            </a:r>
          </a:p>
          <a:p>
            <a:pPr lvl="0">
              <a:lnSpc>
                <a:spcPct val="120000"/>
              </a:lnSpc>
              <a:buClr>
                <a:srgbClr val="000000"/>
              </a:buClr>
            </a:pPr>
            <a:r>
              <a:rPr lang="zh-CN" altLang="en-US" sz="2800" b="1" dirty="0">
                <a:latin typeface="Times New Roman" panose="02020603050405020304" pitchFamily="18" charset="0"/>
                <a:ea typeface="宋体" panose="02010600030101010101" pitchFamily="2" charset="-122"/>
              </a:rPr>
              <a:t>它就是</a:t>
            </a:r>
            <a:r>
              <a:rPr lang="zh-CN" altLang="en-US" sz="2800" b="1" dirty="0">
                <a:solidFill>
                  <a:srgbClr val="0000FF"/>
                </a:solidFill>
                <a:latin typeface="Times New Roman" panose="02020603050405020304" pitchFamily="18" charset="0"/>
                <a:ea typeface="宋体" panose="02010600030101010101" pitchFamily="2" charset="-122"/>
              </a:rPr>
              <a:t>射程（</a:t>
            </a:r>
            <a:r>
              <a:rPr lang="en-US" altLang="zh-CN" sz="2800" b="1" dirty="0">
                <a:solidFill>
                  <a:srgbClr val="0000FF"/>
                </a:solidFill>
                <a:latin typeface="Times New Roman" panose="02020603050405020304" pitchFamily="18" charset="0"/>
                <a:ea typeface="宋体" panose="02010600030101010101" pitchFamily="2" charset="-122"/>
              </a:rPr>
              <a:t>range</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a:t>
            </a:r>
            <a:endParaRPr lang="zh-CN" altLang="en-US" sz="2800" b="1">
              <a:latin typeface="Times New Roman" panose="02020603050405020304" pitchFamily="18" charset="0"/>
              <a:ea typeface="宋体" panose="02010600030101010101" pitchFamily="2" charset="-122"/>
            </a:endParaRPr>
          </a:p>
        </p:txBody>
      </p:sp>
      <p:graphicFrame>
        <p:nvGraphicFramePr>
          <p:cNvPr id="64519" name="对象 64518"/>
          <p:cNvGraphicFramePr/>
          <p:nvPr/>
        </p:nvGraphicFramePr>
        <p:xfrm>
          <a:off x="1258888" y="3213100"/>
          <a:ext cx="2449512" cy="1206500"/>
        </p:xfrm>
        <a:graphic>
          <a:graphicData uri="http://schemas.openxmlformats.org/presentationml/2006/ole">
            <mc:AlternateContent xmlns:mc="http://schemas.openxmlformats.org/markup-compatibility/2006">
              <mc:Choice xmlns:v="urn:schemas-microsoft-com:vml" Requires="v">
                <p:oleObj r:id="rId5" imgW="901065" imgH="444500" progId="Equation.3">
                  <p:embed/>
                </p:oleObj>
              </mc:Choice>
              <mc:Fallback>
                <p:oleObj r:id="rId5" imgW="901065" imgH="444500" progId="Equation.3">
                  <p:embed/>
                  <p:pic>
                    <p:nvPicPr>
                      <p:cNvPr id="0" name="图片 3128"/>
                      <p:cNvPicPr/>
                      <p:nvPr/>
                    </p:nvPicPr>
                    <p:blipFill>
                      <a:blip r:embed="rId6"/>
                      <a:stretch>
                        <a:fillRect/>
                      </a:stretch>
                    </p:blipFill>
                    <p:spPr>
                      <a:xfrm>
                        <a:off x="1258888" y="3213100"/>
                        <a:ext cx="2449512" cy="1206500"/>
                      </a:xfrm>
                      <a:prstGeom prst="rect">
                        <a:avLst/>
                      </a:prstGeom>
                      <a:noFill/>
                      <a:ln w="38100">
                        <a:noFill/>
                        <a:miter/>
                      </a:ln>
                    </p:spPr>
                  </p:pic>
                </p:oleObj>
              </mc:Fallback>
            </mc:AlternateContent>
          </a:graphicData>
        </a:graphic>
      </p:graphicFrame>
      <p:sp>
        <p:nvSpPr>
          <p:cNvPr id="64520" name="矩形 64519"/>
          <p:cNvSpPr/>
          <p:nvPr/>
        </p:nvSpPr>
        <p:spPr>
          <a:xfrm>
            <a:off x="179388" y="4365625"/>
            <a:ext cx="5040312" cy="1117600"/>
          </a:xfrm>
          <a:prstGeom prst="rect">
            <a:avLst/>
          </a:prstGeom>
          <a:noFill/>
          <a:ln w="9525">
            <a:noFill/>
          </a:ln>
        </p:spPr>
        <p:txBody>
          <a:bodyPr>
            <a:spAutoFit/>
          </a:bodyPr>
          <a:lstStyle/>
          <a:p>
            <a:pPr lvl="0">
              <a:lnSpc>
                <a:spcPct val="120000"/>
              </a:lnSpc>
              <a:buClr>
                <a:srgbClr val="000000"/>
              </a:buClr>
            </a:pPr>
            <a:r>
              <a:rPr lang="zh-CN" altLang="en-US" sz="2800" b="1" dirty="0">
                <a:latin typeface="Times New Roman" panose="02020603050405020304" pitchFamily="18" charset="0"/>
                <a:ea typeface="宋体" panose="02010600030101010101" pitchFamily="2" charset="-122"/>
              </a:rPr>
              <a:t>根据轨迹方程的极值条件，求得最大射高为 </a:t>
            </a:r>
            <a:endParaRPr lang="zh-CN" altLang="en-US" sz="2800" b="1">
              <a:latin typeface="Times New Roman" panose="02020603050405020304" pitchFamily="18" charset="0"/>
              <a:ea typeface="宋体" panose="02010600030101010101" pitchFamily="2" charset="-122"/>
            </a:endParaRPr>
          </a:p>
        </p:txBody>
      </p:sp>
      <p:graphicFrame>
        <p:nvGraphicFramePr>
          <p:cNvPr id="64521" name="对象 64520"/>
          <p:cNvGraphicFramePr/>
          <p:nvPr/>
        </p:nvGraphicFramePr>
        <p:xfrm>
          <a:off x="1403350" y="5516563"/>
          <a:ext cx="2390775" cy="1179512"/>
        </p:xfrm>
        <a:graphic>
          <a:graphicData uri="http://schemas.openxmlformats.org/presentationml/2006/ole">
            <mc:AlternateContent xmlns:mc="http://schemas.openxmlformats.org/markup-compatibility/2006">
              <mc:Choice xmlns:v="urn:schemas-microsoft-com:vml" Requires="v">
                <p:oleObj r:id="rId7" imgW="901065" imgH="444500" progId="Equation.3">
                  <p:embed/>
                </p:oleObj>
              </mc:Choice>
              <mc:Fallback>
                <p:oleObj r:id="rId7" imgW="901065" imgH="444500" progId="Equation.3">
                  <p:embed/>
                  <p:pic>
                    <p:nvPicPr>
                      <p:cNvPr id="0" name="图片 3130"/>
                      <p:cNvPicPr/>
                      <p:nvPr/>
                    </p:nvPicPr>
                    <p:blipFill>
                      <a:blip r:embed="rId8"/>
                      <a:stretch>
                        <a:fillRect/>
                      </a:stretch>
                    </p:blipFill>
                    <p:spPr>
                      <a:xfrm>
                        <a:off x="1403350" y="5516563"/>
                        <a:ext cx="2390775" cy="117951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4554"/>
                                        </p:tgtEl>
                                        <p:attrNameLst>
                                          <p:attrName>style.visibility</p:attrName>
                                        </p:attrNameLst>
                                      </p:cBhvr>
                                      <p:to>
                                        <p:strVal val="visible"/>
                                      </p:to>
                                    </p:set>
                                    <p:animEffect transition="in" filter="wipe(left)">
                                      <p:cBhvr>
                                        <p:cTn id="7" dur="500"/>
                                        <p:tgtEl>
                                          <p:spTgt spid="6455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wipe(left)">
                                      <p:cBhvr>
                                        <p:cTn id="12" dur="500"/>
                                        <p:tgtEl>
                                          <p:spTgt spid="645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4517">
                                            <p:txEl>
                                              <p:pRg st="0" end="0"/>
                                            </p:txEl>
                                          </p:spTgt>
                                        </p:tgtEl>
                                        <p:attrNameLst>
                                          <p:attrName>style.visibility</p:attrName>
                                        </p:attrNameLst>
                                      </p:cBhvr>
                                      <p:to>
                                        <p:strVal val="visible"/>
                                      </p:to>
                                    </p:set>
                                    <p:animEffect transition="in" filter="wipe(left)">
                                      <p:cBhvr>
                                        <p:cTn id="17" dur="500"/>
                                        <p:tgtEl>
                                          <p:spTgt spid="645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4518">
                                            <p:txEl>
                                              <p:pRg st="0" end="0"/>
                                            </p:txEl>
                                          </p:spTgt>
                                        </p:tgtEl>
                                        <p:attrNameLst>
                                          <p:attrName>style.visibility</p:attrName>
                                        </p:attrNameLst>
                                      </p:cBhvr>
                                      <p:to>
                                        <p:strVal val="visible"/>
                                      </p:to>
                                    </p:set>
                                    <p:animEffect transition="in" filter="wipe(left)">
                                      <p:cBhvr>
                                        <p:cTn id="22" dur="500"/>
                                        <p:tgtEl>
                                          <p:spTgt spid="645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4518">
                                            <p:txEl>
                                              <p:pRg st="1" end="1"/>
                                            </p:txEl>
                                          </p:spTgt>
                                        </p:tgtEl>
                                        <p:attrNameLst>
                                          <p:attrName>style.visibility</p:attrName>
                                        </p:attrNameLst>
                                      </p:cBhvr>
                                      <p:to>
                                        <p:strVal val="visible"/>
                                      </p:to>
                                    </p:set>
                                    <p:animEffect transition="in" filter="wipe(left)">
                                      <p:cBhvr>
                                        <p:cTn id="27" dur="500"/>
                                        <p:tgtEl>
                                          <p:spTgt spid="645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519"/>
                                        </p:tgtEl>
                                        <p:attrNameLst>
                                          <p:attrName>style.visibility</p:attrName>
                                        </p:attrNameLst>
                                      </p:cBhvr>
                                      <p:to>
                                        <p:strVal val="visible"/>
                                      </p:to>
                                    </p:set>
                                    <p:animEffect transition="in" filter="wipe(left)">
                                      <p:cBhvr>
                                        <p:cTn id="32" dur="500"/>
                                        <p:tgtEl>
                                          <p:spTgt spid="645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4520">
                                            <p:txEl>
                                              <p:pRg st="0" end="0"/>
                                            </p:txEl>
                                          </p:spTgt>
                                        </p:tgtEl>
                                        <p:attrNameLst>
                                          <p:attrName>style.visibility</p:attrName>
                                        </p:attrNameLst>
                                      </p:cBhvr>
                                      <p:to>
                                        <p:strVal val="visible"/>
                                      </p:to>
                                    </p:set>
                                    <p:animEffect transition="in" filter="wipe(left)">
                                      <p:cBhvr>
                                        <p:cTn id="37" dur="500"/>
                                        <p:tgtEl>
                                          <p:spTgt spid="6452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4521"/>
                                        </p:tgtEl>
                                        <p:attrNameLst>
                                          <p:attrName>style.visibility</p:attrName>
                                        </p:attrNameLst>
                                      </p:cBhvr>
                                      <p:to>
                                        <p:strVal val="visible"/>
                                      </p:to>
                                    </p:set>
                                    <p:animEffect transition="in" filter="wipe(left)">
                                      <p:cBhvr>
                                        <p:cTn id="42" dur="500"/>
                                        <p:tgtEl>
                                          <p:spTgt spid="6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7" grpId="0" build="p"/>
      <p:bldP spid="64518" grpId="0" uiExpand="1" build="p"/>
      <p:bldP spid="64520"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a:hlinkClick r:id="" action="ppaction://noaction" highlightClick="1"/>
          </p:cNvPr>
          <p:cNvGraphicFramePr>
            <a:graphicFrameLocks noChangeAspect="1"/>
          </p:cNvGraphicFramePr>
          <p:nvPr/>
        </p:nvGraphicFramePr>
        <p:xfrm>
          <a:off x="1990725" y="2309813"/>
          <a:ext cx="4297363" cy="1122362"/>
        </p:xfrm>
        <a:graphic>
          <a:graphicData uri="http://schemas.openxmlformats.org/presentationml/2006/ole">
            <mc:AlternateContent xmlns:mc="http://schemas.openxmlformats.org/markup-compatibility/2006">
              <mc:Choice xmlns:v="urn:schemas-microsoft-com:vml" Requires="v">
                <p:oleObj name="Equation" r:id="rId2" imgW="21640800" imgH="8534400" progId="Equation.DSMT4">
                  <p:embed/>
                </p:oleObj>
              </mc:Choice>
              <mc:Fallback>
                <p:oleObj name="Equation" r:id="rId2" imgW="21640800" imgH="8534400" progId="Equation.DSMT4">
                  <p:embed/>
                  <p:pic>
                    <p:nvPicPr>
                      <p:cNvPr id="0" name="图片 4312"/>
                      <p:cNvPicPr>
                        <a:picLocks noChangeAspect="1" noChangeArrowheads="1"/>
                      </p:cNvPicPr>
                      <p:nvPr/>
                    </p:nvPicPr>
                    <p:blipFill>
                      <a:blip r:embed="rId3"/>
                      <a:srcRect/>
                      <a:stretch>
                        <a:fillRect/>
                      </a:stretch>
                    </p:blipFill>
                    <p:spPr bwMode="auto">
                      <a:xfrm>
                        <a:off x="1990725" y="2309813"/>
                        <a:ext cx="4297363" cy="112236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
          <p:cNvSpPr txBox="1">
            <a:spLocks noChangeArrowheads="1"/>
          </p:cNvSpPr>
          <p:nvPr/>
        </p:nvSpPr>
        <p:spPr bwMode="auto">
          <a:xfrm>
            <a:off x="685800" y="1124744"/>
            <a:ext cx="8001000" cy="120332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b="1" dirty="0">
                <a:ea typeface="楷体_GB2312" pitchFamily="49" charset="-122"/>
              </a:rPr>
              <a:t>       由于质点速度的方向一定沿着轨迹的切向，因此，自然坐标系中可将速度表示为：</a:t>
            </a:r>
          </a:p>
        </p:txBody>
      </p:sp>
      <p:sp>
        <p:nvSpPr>
          <p:cNvPr id="5" name="Rectangle 5"/>
          <p:cNvSpPr>
            <a:spLocks noChangeArrowheads="1"/>
          </p:cNvSpPr>
          <p:nvPr/>
        </p:nvSpPr>
        <p:spPr bwMode="auto">
          <a:xfrm>
            <a:off x="609600" y="3270250"/>
            <a:ext cx="267335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sz="2800" b="1" dirty="0">
                <a:ea typeface="楷体_GB2312" pitchFamily="49" charset="-122"/>
              </a:rPr>
              <a:t>由加速度的定义</a:t>
            </a:r>
          </a:p>
        </p:txBody>
      </p:sp>
      <p:graphicFrame>
        <p:nvGraphicFramePr>
          <p:cNvPr id="6" name="Object 6">
            <a:hlinkClick r:id="" action="ppaction://noaction" highlightClick="1"/>
          </p:cNvPr>
          <p:cNvGraphicFramePr>
            <a:graphicFrameLocks noChangeAspect="1"/>
          </p:cNvGraphicFramePr>
          <p:nvPr/>
        </p:nvGraphicFramePr>
        <p:xfrm>
          <a:off x="307975" y="3857625"/>
          <a:ext cx="4125915" cy="1063625"/>
        </p:xfrm>
        <a:graphic>
          <a:graphicData uri="http://schemas.openxmlformats.org/presentationml/2006/ole">
            <mc:AlternateContent xmlns:mc="http://schemas.openxmlformats.org/markup-compatibility/2006">
              <mc:Choice xmlns:v="urn:schemas-microsoft-com:vml" Requires="v">
                <p:oleObj name="Equation" r:id="rId4" imgW="24993600" imgH="10058400" progId="Equation.DSMT4">
                  <p:embed/>
                </p:oleObj>
              </mc:Choice>
              <mc:Fallback>
                <p:oleObj name="Equation" r:id="rId4" imgW="24993600" imgH="10058400" progId="Equation.DSMT4">
                  <p:embed/>
                  <p:pic>
                    <p:nvPicPr>
                      <p:cNvPr id="0" name="图片 4313"/>
                      <p:cNvPicPr>
                        <a:picLocks noChangeAspect="1" noChangeArrowheads="1"/>
                      </p:cNvPicPr>
                      <p:nvPr/>
                    </p:nvPicPr>
                    <p:blipFill>
                      <a:blip r:embed="rId5"/>
                      <a:srcRect/>
                      <a:stretch>
                        <a:fillRect/>
                      </a:stretch>
                    </p:blipFill>
                    <p:spPr bwMode="auto">
                      <a:xfrm>
                        <a:off x="307975" y="3857625"/>
                        <a:ext cx="4125915" cy="106362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7">
            <a:hlinkClick r:id="" action="ppaction://noaction" highlightClick="1"/>
          </p:cNvPr>
          <p:cNvGraphicFramePr>
            <a:graphicFrameLocks noChangeAspect="1"/>
          </p:cNvGraphicFramePr>
          <p:nvPr/>
        </p:nvGraphicFramePr>
        <p:xfrm>
          <a:off x="1109663" y="5006975"/>
          <a:ext cx="3514727" cy="1000125"/>
        </p:xfrm>
        <a:graphic>
          <a:graphicData uri="http://schemas.openxmlformats.org/presentationml/2006/ole">
            <mc:AlternateContent xmlns:mc="http://schemas.openxmlformats.org/markup-compatibility/2006">
              <mc:Choice xmlns:v="urn:schemas-microsoft-com:vml" Requires="v">
                <p:oleObj name="Equation" r:id="rId6" imgW="22250400" imgH="9448800" progId="Equation.DSMT4">
                  <p:embed/>
                </p:oleObj>
              </mc:Choice>
              <mc:Fallback>
                <p:oleObj name="Equation" r:id="rId6" imgW="22250400" imgH="9448800" progId="Equation.DSMT4">
                  <p:embed/>
                  <p:pic>
                    <p:nvPicPr>
                      <p:cNvPr id="0" name="图片 4314"/>
                      <p:cNvPicPr>
                        <a:picLocks noChangeAspect="1" noChangeArrowheads="1"/>
                      </p:cNvPicPr>
                      <p:nvPr/>
                    </p:nvPicPr>
                    <p:blipFill>
                      <a:blip r:embed="rId7"/>
                      <a:srcRect/>
                      <a:stretch>
                        <a:fillRect/>
                      </a:stretch>
                    </p:blipFill>
                    <p:spPr bwMode="auto">
                      <a:xfrm>
                        <a:off x="1109663" y="5006975"/>
                        <a:ext cx="3514727" cy="100012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9"/>
          <p:cNvSpPr>
            <a:spLocks noChangeArrowheads="1"/>
          </p:cNvSpPr>
          <p:nvPr/>
        </p:nvSpPr>
        <p:spPr bwMode="auto">
          <a:xfrm>
            <a:off x="678089" y="243681"/>
            <a:ext cx="5864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dirty="0">
                <a:latin typeface="宋体" panose="02010600030101010101" pitchFamily="2" charset="-122"/>
              </a:rPr>
              <a:t>1.2 自然坐标系下的加速度</a:t>
            </a:r>
          </a:p>
        </p:txBody>
      </p:sp>
      <p:grpSp>
        <p:nvGrpSpPr>
          <p:cNvPr id="33" name="组合 32"/>
          <p:cNvGrpSpPr/>
          <p:nvPr/>
        </p:nvGrpSpPr>
        <p:grpSpPr>
          <a:xfrm>
            <a:off x="5322888" y="3141439"/>
            <a:ext cx="3352800" cy="2663825"/>
            <a:chOff x="5322888" y="3141439"/>
            <a:chExt cx="3352800" cy="2663825"/>
          </a:xfrm>
        </p:grpSpPr>
        <p:sp>
          <p:nvSpPr>
            <p:cNvPr id="22" name="未知"/>
            <p:cNvSpPr/>
            <p:nvPr/>
          </p:nvSpPr>
          <p:spPr bwMode="auto">
            <a:xfrm>
              <a:off x="5322888" y="3585939"/>
              <a:ext cx="3352800" cy="1417638"/>
            </a:xfrm>
            <a:custGeom>
              <a:avLst/>
              <a:gdLst>
                <a:gd name="T0" fmla="*/ 0 w 2440"/>
                <a:gd name="T1" fmla="*/ 568 h 720"/>
                <a:gd name="T2" fmla="*/ 240 w 2440"/>
                <a:gd name="T3" fmla="*/ 472 h 720"/>
                <a:gd name="T4" fmla="*/ 528 w 2440"/>
                <a:gd name="T5" fmla="*/ 40 h 720"/>
                <a:gd name="T6" fmla="*/ 1104 w 2440"/>
                <a:gd name="T7" fmla="*/ 712 h 720"/>
                <a:gd name="T8" fmla="*/ 1584 w 2440"/>
                <a:gd name="T9" fmla="*/ 88 h 720"/>
                <a:gd name="T10" fmla="*/ 2304 w 2440"/>
                <a:gd name="T11" fmla="*/ 376 h 720"/>
                <a:gd name="T12" fmla="*/ 2400 w 2440"/>
                <a:gd name="T13" fmla="*/ 424 h 720"/>
              </a:gdLst>
              <a:ahLst/>
              <a:cxnLst>
                <a:cxn ang="0">
                  <a:pos x="T0" y="T1"/>
                </a:cxn>
                <a:cxn ang="0">
                  <a:pos x="T2" y="T3"/>
                </a:cxn>
                <a:cxn ang="0">
                  <a:pos x="T4" y="T5"/>
                </a:cxn>
                <a:cxn ang="0">
                  <a:pos x="T6" y="T7"/>
                </a:cxn>
                <a:cxn ang="0">
                  <a:pos x="T8" y="T9"/>
                </a:cxn>
                <a:cxn ang="0">
                  <a:pos x="T10" y="T11"/>
                </a:cxn>
                <a:cxn ang="0">
                  <a:pos x="T12" y="T13"/>
                </a:cxn>
              </a:cxnLst>
              <a:rect l="0" t="0" r="r" b="b"/>
              <a:pathLst>
                <a:path w="2440" h="720">
                  <a:moveTo>
                    <a:pt x="0" y="568"/>
                  </a:moveTo>
                  <a:cubicBezTo>
                    <a:pt x="76" y="564"/>
                    <a:pt x="152" y="560"/>
                    <a:pt x="240" y="472"/>
                  </a:cubicBezTo>
                  <a:cubicBezTo>
                    <a:pt x="328" y="384"/>
                    <a:pt x="384" y="0"/>
                    <a:pt x="528" y="40"/>
                  </a:cubicBezTo>
                  <a:cubicBezTo>
                    <a:pt x="672" y="80"/>
                    <a:pt x="928" y="704"/>
                    <a:pt x="1104" y="712"/>
                  </a:cubicBezTo>
                  <a:cubicBezTo>
                    <a:pt x="1280" y="720"/>
                    <a:pt x="1384" y="144"/>
                    <a:pt x="1584" y="88"/>
                  </a:cubicBezTo>
                  <a:cubicBezTo>
                    <a:pt x="1784" y="32"/>
                    <a:pt x="2168" y="320"/>
                    <a:pt x="2304" y="376"/>
                  </a:cubicBezTo>
                  <a:cubicBezTo>
                    <a:pt x="2440" y="432"/>
                    <a:pt x="2420" y="428"/>
                    <a:pt x="2400" y="424"/>
                  </a:cubicBezTo>
                </a:path>
              </a:pathLst>
            </a:cu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3" name="Group 7"/>
            <p:cNvGrpSpPr/>
            <p:nvPr/>
          </p:nvGrpSpPr>
          <p:grpSpPr bwMode="auto">
            <a:xfrm>
              <a:off x="6588125" y="3573239"/>
              <a:ext cx="987425" cy="2232025"/>
              <a:chOff x="0" y="0"/>
              <a:chExt cx="622" cy="1406"/>
            </a:xfrm>
          </p:grpSpPr>
          <p:sp>
            <p:nvSpPr>
              <p:cNvPr id="24" name="Line 8"/>
              <p:cNvSpPr>
                <a:spLocks noChangeShapeType="1"/>
              </p:cNvSpPr>
              <p:nvPr/>
            </p:nvSpPr>
            <p:spPr bwMode="auto">
              <a:xfrm>
                <a:off x="147" y="887"/>
                <a:ext cx="371" cy="0"/>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9"/>
              <p:cNvSpPr>
                <a:spLocks noChangeShapeType="1"/>
              </p:cNvSpPr>
              <p:nvPr/>
            </p:nvSpPr>
            <p:spPr bwMode="auto">
              <a:xfrm flipV="1">
                <a:off x="147" y="411"/>
                <a:ext cx="0" cy="476"/>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6" name="Object 10"/>
              <p:cNvGraphicFramePr>
                <a:graphicFrameLocks noChangeAspect="1"/>
              </p:cNvGraphicFramePr>
              <p:nvPr/>
            </p:nvGraphicFramePr>
            <p:xfrm>
              <a:off x="0" y="0"/>
              <a:ext cx="238" cy="427"/>
            </p:xfrm>
            <a:graphic>
              <a:graphicData uri="http://schemas.openxmlformats.org/presentationml/2006/ole">
                <mc:AlternateContent xmlns:mc="http://schemas.openxmlformats.org/markup-compatibility/2006">
                  <mc:Choice xmlns:v="urn:schemas-microsoft-com:vml" Requires="v">
                    <p:oleObj name="Equation" r:id="rId8" imgW="3962400" imgH="5486400" progId="Equation.DSMT4">
                      <p:embed/>
                    </p:oleObj>
                  </mc:Choice>
                  <mc:Fallback>
                    <p:oleObj name="Equation" r:id="rId8" imgW="3962400" imgH="5486400" progId="Equation.DSMT4">
                      <p:embed/>
                      <p:pic>
                        <p:nvPicPr>
                          <p:cNvPr id="0" name="图片 4315"/>
                          <p:cNvPicPr>
                            <a:picLocks noChangeAspect="1" noChangeArrowheads="1"/>
                          </p:cNvPicPr>
                          <p:nvPr/>
                        </p:nvPicPr>
                        <p:blipFill>
                          <a:blip r:embed="rId9"/>
                          <a:srcRect/>
                          <a:stretch>
                            <a:fillRect/>
                          </a:stretch>
                        </p:blipFill>
                        <p:spPr bwMode="auto">
                          <a:xfrm>
                            <a:off x="0" y="0"/>
                            <a:ext cx="238"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11"/>
              <p:cNvGraphicFramePr>
                <a:graphicFrameLocks noChangeAspect="1"/>
              </p:cNvGraphicFramePr>
              <p:nvPr/>
            </p:nvGraphicFramePr>
            <p:xfrm>
              <a:off x="408" y="952"/>
              <a:ext cx="214" cy="454"/>
            </p:xfrm>
            <a:graphic>
              <a:graphicData uri="http://schemas.openxmlformats.org/presentationml/2006/ole">
                <mc:AlternateContent xmlns:mc="http://schemas.openxmlformats.org/markup-compatibility/2006">
                  <mc:Choice xmlns:v="urn:schemas-microsoft-com:vml" Requires="v">
                    <p:oleObj name="Equation" r:id="rId10" imgW="3352800" imgH="5486400" progId="Equation.DSMT4">
                      <p:embed/>
                    </p:oleObj>
                  </mc:Choice>
                  <mc:Fallback>
                    <p:oleObj name="Equation" r:id="rId10" imgW="3352800" imgH="5486400" progId="Equation.DSMT4">
                      <p:embed/>
                      <p:pic>
                        <p:nvPicPr>
                          <p:cNvPr id="0" name="图片 4316"/>
                          <p:cNvPicPr>
                            <a:picLocks noChangeAspect="1" noChangeArrowheads="1"/>
                          </p:cNvPicPr>
                          <p:nvPr/>
                        </p:nvPicPr>
                        <p:blipFill>
                          <a:blip r:embed="rId11"/>
                          <a:srcRect/>
                          <a:stretch>
                            <a:fillRect/>
                          </a:stretch>
                        </p:blipFill>
                        <p:spPr bwMode="auto">
                          <a:xfrm>
                            <a:off x="408" y="952"/>
                            <a:ext cx="21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 name="Group 12"/>
            <p:cNvGrpSpPr/>
            <p:nvPr/>
          </p:nvGrpSpPr>
          <p:grpSpPr bwMode="auto">
            <a:xfrm>
              <a:off x="7500938" y="3141439"/>
              <a:ext cx="1011237" cy="1973263"/>
              <a:chOff x="0" y="0"/>
              <a:chExt cx="637" cy="1243"/>
            </a:xfrm>
          </p:grpSpPr>
          <p:sp>
            <p:nvSpPr>
              <p:cNvPr id="29" name="Line 13"/>
              <p:cNvSpPr>
                <a:spLocks noChangeShapeType="1"/>
              </p:cNvSpPr>
              <p:nvPr/>
            </p:nvSpPr>
            <p:spPr bwMode="auto">
              <a:xfrm flipV="1">
                <a:off x="0" y="317"/>
                <a:ext cx="378" cy="70"/>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14"/>
              <p:cNvSpPr>
                <a:spLocks noChangeShapeType="1"/>
              </p:cNvSpPr>
              <p:nvPr/>
            </p:nvSpPr>
            <p:spPr bwMode="auto">
              <a:xfrm>
                <a:off x="0" y="387"/>
                <a:ext cx="92" cy="476"/>
              </a:xfrm>
              <a:prstGeom prst="line">
                <a:avLst/>
              </a:prstGeom>
              <a:noFill/>
              <a:ln w="28575" cmpd="sng">
                <a:solidFill>
                  <a:schemeClr val="tx2"/>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1" name="Object 15"/>
              <p:cNvGraphicFramePr>
                <a:graphicFrameLocks noChangeAspect="1"/>
              </p:cNvGraphicFramePr>
              <p:nvPr/>
            </p:nvGraphicFramePr>
            <p:xfrm>
              <a:off x="423" y="0"/>
              <a:ext cx="214" cy="454"/>
            </p:xfrm>
            <a:graphic>
              <a:graphicData uri="http://schemas.openxmlformats.org/presentationml/2006/ole">
                <mc:AlternateContent xmlns:mc="http://schemas.openxmlformats.org/markup-compatibility/2006">
                  <mc:Choice xmlns:v="urn:schemas-microsoft-com:vml" Requires="v">
                    <p:oleObj name="Equation" r:id="rId12" imgW="3352800" imgH="5486400" progId="Equation.DSMT4">
                      <p:embed/>
                    </p:oleObj>
                  </mc:Choice>
                  <mc:Fallback>
                    <p:oleObj name="Equation" r:id="rId12" imgW="3352800" imgH="5486400" progId="Equation.DSMT4">
                      <p:embed/>
                      <p:pic>
                        <p:nvPicPr>
                          <p:cNvPr id="0" name="图片 4317"/>
                          <p:cNvPicPr>
                            <a:picLocks noChangeAspect="1" noChangeArrowheads="1"/>
                          </p:cNvPicPr>
                          <p:nvPr/>
                        </p:nvPicPr>
                        <p:blipFill>
                          <a:blip r:embed="rId13"/>
                          <a:srcRect/>
                          <a:stretch>
                            <a:fillRect/>
                          </a:stretch>
                        </p:blipFill>
                        <p:spPr bwMode="auto">
                          <a:xfrm>
                            <a:off x="423" y="0"/>
                            <a:ext cx="214" cy="4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16"/>
              <p:cNvGraphicFramePr>
                <a:graphicFrameLocks noChangeAspect="1"/>
              </p:cNvGraphicFramePr>
              <p:nvPr/>
            </p:nvGraphicFramePr>
            <p:xfrm>
              <a:off x="105" y="816"/>
              <a:ext cx="238" cy="427"/>
            </p:xfrm>
            <a:graphic>
              <a:graphicData uri="http://schemas.openxmlformats.org/presentationml/2006/ole">
                <mc:AlternateContent xmlns:mc="http://schemas.openxmlformats.org/markup-compatibility/2006">
                  <mc:Choice xmlns:v="urn:schemas-microsoft-com:vml" Requires="v">
                    <p:oleObj name="Equation" r:id="rId14" imgW="3962400" imgH="5486400" progId="Equation.DSMT4">
                      <p:embed/>
                    </p:oleObj>
                  </mc:Choice>
                  <mc:Fallback>
                    <p:oleObj name="Equation" r:id="rId14" imgW="3962400" imgH="5486400" progId="Equation.DSMT4">
                      <p:embed/>
                      <p:pic>
                        <p:nvPicPr>
                          <p:cNvPr id="0" name="图片 4318"/>
                          <p:cNvPicPr>
                            <a:picLocks noChangeAspect="1" noChangeArrowheads="1"/>
                          </p:cNvPicPr>
                          <p:nvPr/>
                        </p:nvPicPr>
                        <p:blipFill>
                          <a:blip r:embed="rId15"/>
                          <a:srcRect/>
                          <a:stretch>
                            <a:fillRect/>
                          </a:stretch>
                        </p:blipFill>
                        <p:spPr bwMode="auto">
                          <a:xfrm>
                            <a:off x="105" y="816"/>
                            <a:ext cx="238" cy="4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linds(horizontal)">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2" presetClass="entr" presetSubtype="8"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9"/>
          <p:cNvSpPr>
            <a:spLocks noChangeArrowheads="1"/>
          </p:cNvSpPr>
          <p:nvPr/>
        </p:nvSpPr>
        <p:spPr bwMode="auto">
          <a:xfrm>
            <a:off x="298450" y="155575"/>
            <a:ext cx="8594725" cy="654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lnSpc>
                <a:spcPct val="130000"/>
              </a:lnSpc>
              <a:spcBef>
                <a:spcPct val="0"/>
              </a:spcBef>
              <a:spcAft>
                <a:spcPct val="0"/>
              </a:spcAft>
            </a:pPr>
            <a:r>
              <a:rPr lang="zh-CN" altLang="zh-CN" sz="3200" b="1" dirty="0">
                <a:latin typeface="Times New Roman" panose="02020603050405020304" pitchFamily="18" charset="0"/>
                <a:ea typeface="楷体_GB2312" pitchFamily="49" charset="-122"/>
              </a:rPr>
              <a:t>以</a:t>
            </a:r>
            <a:r>
              <a:rPr lang="zh-CN" altLang="zh-CN" sz="2800" b="1" dirty="0">
                <a:latin typeface="Times New Roman" panose="02020603050405020304" pitchFamily="18" charset="0"/>
                <a:ea typeface="楷体_GB2312" pitchFamily="49" charset="-122"/>
              </a:rPr>
              <a:t>圆周运动为例讨论上式中两个分项的物理意义：</a:t>
            </a:r>
          </a:p>
        </p:txBody>
      </p:sp>
      <p:sp>
        <p:nvSpPr>
          <p:cNvPr id="3" name="矩形 2"/>
          <p:cNvSpPr/>
          <p:nvPr/>
        </p:nvSpPr>
        <p:spPr>
          <a:xfrm>
            <a:off x="311026" y="958756"/>
            <a:ext cx="906017" cy="592213"/>
          </a:xfrm>
          <a:prstGeom prst="rect">
            <a:avLst/>
          </a:prstGeom>
        </p:spPr>
        <p:txBody>
          <a:bodyPr wrap="none">
            <a:spAutoFit/>
          </a:bodyPr>
          <a:lstStyle/>
          <a:p>
            <a:pPr lvl="0" algn="ctr" fontAlgn="base">
              <a:lnSpc>
                <a:spcPct val="130000"/>
              </a:lnSpc>
              <a:spcBef>
                <a:spcPct val="0"/>
              </a:spcBef>
              <a:spcAft>
                <a:spcPct val="0"/>
              </a:spcAft>
            </a:pPr>
            <a:r>
              <a:rPr lang="zh-CN" altLang="zh-CN" sz="2800" b="1" dirty="0">
                <a:latin typeface="Times New Roman" panose="02020603050405020304" pitchFamily="18" charset="0"/>
                <a:ea typeface="楷体_GB2312" pitchFamily="49" charset="-122"/>
              </a:rPr>
              <a:t>如图</a:t>
            </a:r>
          </a:p>
        </p:txBody>
      </p:sp>
      <p:sp>
        <p:nvSpPr>
          <p:cNvPr id="4" name="Rectangle 30"/>
          <p:cNvSpPr>
            <a:spLocks noChangeArrowheads="1"/>
          </p:cNvSpPr>
          <p:nvPr/>
        </p:nvSpPr>
        <p:spPr bwMode="auto">
          <a:xfrm>
            <a:off x="1476375" y="958850"/>
            <a:ext cx="721042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b="1" dirty="0">
                <a:ea typeface="楷体_GB2312" pitchFamily="49" charset="-122"/>
              </a:rPr>
              <a:t>质点在dt 时间内经历弧长ds，对应于角位移d</a:t>
            </a:r>
            <a:r>
              <a:rPr lang="zh-CN" altLang="zh-CN" sz="2800" b="1" i="1" dirty="0">
                <a:ea typeface="楷体_GB2312" pitchFamily="49" charset="-122"/>
                <a:sym typeface="Symbol" panose="05050102010706020507" pitchFamily="18" charset="2"/>
              </a:rPr>
              <a:t></a:t>
            </a:r>
            <a:r>
              <a:rPr lang="zh-CN" altLang="zh-CN" sz="2800" b="1" dirty="0">
                <a:ea typeface="楷体_GB2312" pitchFamily="49" charset="-122"/>
              </a:rPr>
              <a:t> ，切线的方向改变d</a:t>
            </a:r>
            <a:r>
              <a:rPr lang="zh-CN" altLang="zh-CN" sz="2800" b="1" i="1" dirty="0">
                <a:ea typeface="楷体_GB2312" pitchFamily="49" charset="-122"/>
                <a:sym typeface="Symbol" panose="05050102010706020507" pitchFamily="18" charset="2"/>
              </a:rPr>
              <a:t></a:t>
            </a:r>
            <a:r>
              <a:rPr lang="zh-CN" altLang="zh-CN" sz="2800" b="1" dirty="0">
                <a:ea typeface="楷体_GB2312" pitchFamily="49" charset="-122"/>
              </a:rPr>
              <a:t>角度。</a:t>
            </a:r>
          </a:p>
        </p:txBody>
      </p:sp>
      <p:sp>
        <p:nvSpPr>
          <p:cNvPr id="5" name="Rectangle 31"/>
          <p:cNvSpPr>
            <a:spLocks noChangeArrowheads="1"/>
          </p:cNvSpPr>
          <p:nvPr/>
        </p:nvSpPr>
        <p:spPr bwMode="auto">
          <a:xfrm>
            <a:off x="311150" y="2106930"/>
            <a:ext cx="519366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30000"/>
              </a:lnSpc>
            </a:pPr>
            <a:r>
              <a:rPr lang="zh-CN" altLang="zh-CN" sz="2800" b="1" dirty="0">
                <a:ea typeface="楷体_GB2312" pitchFamily="49" charset="-122"/>
              </a:rPr>
              <a:t>    由矢量三角形法则可求出极限情况下切向单位矢</a:t>
            </a:r>
            <a:r>
              <a:rPr lang="zh-CN" altLang="zh-CN" sz="2800" b="1" dirty="0">
                <a:ea typeface="楷体_GB2312" pitchFamily="49" charset="-122"/>
                <a:sym typeface="+mn-ea"/>
              </a:rPr>
              <a:t>量</a:t>
            </a:r>
            <a:r>
              <a:rPr lang="zh-CN" altLang="zh-CN" sz="2800" b="1" dirty="0">
                <a:ea typeface="楷体_GB2312" pitchFamily="49" charset="-122"/>
              </a:rPr>
              <a:t>的增量为</a:t>
            </a:r>
          </a:p>
        </p:txBody>
      </p:sp>
      <p:grpSp>
        <p:nvGrpSpPr>
          <p:cNvPr id="15" name="Group 2"/>
          <p:cNvGrpSpPr/>
          <p:nvPr/>
        </p:nvGrpSpPr>
        <p:grpSpPr bwMode="auto">
          <a:xfrm>
            <a:off x="8101013" y="1966913"/>
            <a:ext cx="463550" cy="1246187"/>
            <a:chOff x="0" y="0"/>
            <a:chExt cx="292" cy="785"/>
          </a:xfrm>
        </p:grpSpPr>
        <p:sp>
          <p:nvSpPr>
            <p:cNvPr id="16" name="Line 3"/>
            <p:cNvSpPr>
              <a:spLocks noChangeShapeType="1"/>
            </p:cNvSpPr>
            <p:nvPr/>
          </p:nvSpPr>
          <p:spPr bwMode="auto">
            <a:xfrm flipV="1">
              <a:off x="0" y="363"/>
              <a:ext cx="257" cy="422"/>
            </a:xfrm>
            <a:prstGeom prst="line">
              <a:avLst/>
            </a:prstGeom>
            <a:noFill/>
            <a:ln w="3810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7" name="Object 4">
              <a:hlinkClick r:id="" action="ppaction://noaction" highlightClick="1"/>
            </p:cNvPr>
            <p:cNvGraphicFramePr>
              <a:graphicFrameLocks noChangeAspect="1"/>
            </p:cNvGraphicFramePr>
            <p:nvPr/>
          </p:nvGraphicFramePr>
          <p:xfrm>
            <a:off x="44" y="0"/>
            <a:ext cx="248" cy="373"/>
          </p:xfrm>
          <a:graphic>
            <a:graphicData uri="http://schemas.openxmlformats.org/presentationml/2006/ole">
              <mc:AlternateContent xmlns:mc="http://schemas.openxmlformats.org/markup-compatibility/2006">
                <mc:Choice xmlns:v="urn:schemas-microsoft-com:vml" Requires="v">
                  <p:oleObj name="Equation" r:id="rId3" imgW="3657600" imgH="5486400" progId="Equation.DSMT4">
                    <p:embed/>
                  </p:oleObj>
                </mc:Choice>
                <mc:Fallback>
                  <p:oleObj name="Equation" r:id="rId3" imgW="3657600" imgH="5486400" progId="Equation.DSMT4">
                    <p:embed/>
                    <p:pic>
                      <p:nvPicPr>
                        <p:cNvPr id="0" name="图片 5413"/>
                        <p:cNvPicPr>
                          <a:picLocks noChangeAspect="1" noChangeArrowheads="1"/>
                        </p:cNvPicPr>
                        <p:nvPr/>
                      </p:nvPicPr>
                      <p:blipFill>
                        <a:blip r:embed="rId4"/>
                        <a:srcRect/>
                        <a:stretch>
                          <a:fillRect/>
                        </a:stretch>
                      </p:blipFill>
                      <p:spPr bwMode="auto">
                        <a:xfrm>
                          <a:off x="44" y="0"/>
                          <a:ext cx="248" cy="37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 name="Group 5"/>
          <p:cNvGrpSpPr/>
          <p:nvPr/>
        </p:nvGrpSpPr>
        <p:grpSpPr bwMode="auto">
          <a:xfrm>
            <a:off x="7092950" y="2855913"/>
            <a:ext cx="1392238" cy="1077912"/>
            <a:chOff x="0" y="0"/>
            <a:chExt cx="877" cy="679"/>
          </a:xfrm>
        </p:grpSpPr>
        <p:sp>
          <p:nvSpPr>
            <p:cNvPr id="19" name="Oval 6"/>
            <p:cNvSpPr>
              <a:spLocks noChangeArrowheads="1"/>
            </p:cNvSpPr>
            <p:nvPr/>
          </p:nvSpPr>
          <p:spPr bwMode="auto">
            <a:xfrm>
              <a:off x="0" y="0"/>
              <a:ext cx="55" cy="56"/>
            </a:xfrm>
            <a:prstGeom prst="ellipse">
              <a:avLst/>
            </a:prstGeom>
            <a:solidFill>
              <a:schemeClr val="tx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7"/>
            <p:cNvSpPr>
              <a:spLocks noChangeShapeType="1"/>
            </p:cNvSpPr>
            <p:nvPr/>
          </p:nvSpPr>
          <p:spPr bwMode="auto">
            <a:xfrm>
              <a:off x="39" y="40"/>
              <a:ext cx="581" cy="199"/>
            </a:xfrm>
            <a:prstGeom prst="line">
              <a:avLst/>
            </a:prstGeom>
            <a:noFill/>
            <a:ln w="28575" cmpd="sng">
              <a:solidFill>
                <a:schemeClr val="tx1"/>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Arc 8"/>
            <p:cNvSpPr/>
            <p:nvPr/>
          </p:nvSpPr>
          <p:spPr bwMode="auto">
            <a:xfrm rot="4052661">
              <a:off x="212" y="142"/>
              <a:ext cx="80" cy="1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FF0066"/>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Rectangle 9"/>
            <p:cNvSpPr>
              <a:spLocks noChangeArrowheads="1"/>
            </p:cNvSpPr>
            <p:nvPr/>
          </p:nvSpPr>
          <p:spPr bwMode="auto">
            <a:xfrm>
              <a:off x="197" y="89"/>
              <a:ext cx="32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0000"/>
                </a:lnSpc>
              </a:pPr>
              <a:r>
                <a:rPr lang="zh-CN" altLang="zh-CN" b="1">
                  <a:solidFill>
                    <a:srgbClr val="FF0066"/>
                  </a:solidFill>
                  <a:ea typeface="楷体_GB2312" pitchFamily="49" charset="-122"/>
                </a:rPr>
                <a:t>d</a:t>
              </a:r>
              <a:r>
                <a:rPr lang="zh-CN" altLang="zh-CN" b="1">
                  <a:solidFill>
                    <a:srgbClr val="FF0066"/>
                  </a:solidFill>
                  <a:ea typeface="楷体_GB2312" pitchFamily="49" charset="-122"/>
                  <a:sym typeface="Symbol" panose="05050102010706020507" pitchFamily="18" charset="2"/>
                </a:rPr>
                <a:t></a:t>
              </a:r>
              <a:endParaRPr lang="zh-CN" altLang="zh-CN" b="1">
                <a:solidFill>
                  <a:srgbClr val="FF0066"/>
                </a:solidFill>
                <a:ea typeface="楷体_GB2312" pitchFamily="49" charset="-122"/>
              </a:endParaRPr>
            </a:p>
          </p:txBody>
        </p:sp>
        <p:sp>
          <p:nvSpPr>
            <p:cNvPr id="23" name="Rectangle 10"/>
            <p:cNvSpPr>
              <a:spLocks noChangeArrowheads="1"/>
            </p:cNvSpPr>
            <p:nvPr/>
          </p:nvSpPr>
          <p:spPr bwMode="auto">
            <a:xfrm>
              <a:off x="515" y="32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zh-CN" b="1">
                  <a:solidFill>
                    <a:schemeClr val="tx2"/>
                  </a:solidFill>
                  <a:ea typeface="楷体_GB2312" pitchFamily="49" charset="-122"/>
                  <a:sym typeface="Symbol" panose="05050102010706020507" pitchFamily="18" charset="2"/>
                </a:rPr>
                <a:t>d</a:t>
              </a:r>
              <a:r>
                <a:rPr lang="zh-CN" altLang="zh-CN" b="1" i="1">
                  <a:solidFill>
                    <a:schemeClr val="tx2"/>
                  </a:solidFill>
                  <a:ea typeface="楷体_GB2312" pitchFamily="49" charset="-122"/>
                  <a:sym typeface="Symbol" panose="05050102010706020507" pitchFamily="18" charset="2"/>
                </a:rPr>
                <a:t>s</a:t>
              </a:r>
            </a:p>
          </p:txBody>
        </p:sp>
      </p:grpSp>
      <p:grpSp>
        <p:nvGrpSpPr>
          <p:cNvPr id="24" name="Group 11"/>
          <p:cNvGrpSpPr/>
          <p:nvPr/>
        </p:nvGrpSpPr>
        <p:grpSpPr bwMode="auto">
          <a:xfrm>
            <a:off x="6084888" y="1844675"/>
            <a:ext cx="2735262" cy="2517775"/>
            <a:chOff x="0" y="0"/>
            <a:chExt cx="1723" cy="1586"/>
          </a:xfrm>
        </p:grpSpPr>
        <p:graphicFrame>
          <p:nvGraphicFramePr>
            <p:cNvPr id="25" name="Object 12">
              <a:hlinkClick r:id="" action="ppaction://noaction" highlightClick="1"/>
            </p:cNvPr>
            <p:cNvGraphicFramePr>
              <a:graphicFrameLocks noChangeAspect="1"/>
            </p:cNvGraphicFramePr>
            <p:nvPr/>
          </p:nvGraphicFramePr>
          <p:xfrm>
            <a:off x="1514" y="952"/>
            <a:ext cx="209" cy="364"/>
          </p:xfrm>
          <a:graphic>
            <a:graphicData uri="http://schemas.openxmlformats.org/presentationml/2006/ole">
              <mc:AlternateContent xmlns:mc="http://schemas.openxmlformats.org/markup-compatibility/2006">
                <mc:Choice xmlns:v="urn:schemas-microsoft-com:vml" Requires="v">
                  <p:oleObj name="Equation" r:id="rId5" imgW="3352800" imgH="5486400" progId="Equation.DSMT4">
                    <p:embed/>
                  </p:oleObj>
                </mc:Choice>
                <mc:Fallback>
                  <p:oleObj name="Equation" r:id="rId5" imgW="3352800" imgH="5486400" progId="Equation.DSMT4">
                    <p:embed/>
                    <p:pic>
                      <p:nvPicPr>
                        <p:cNvPr id="0" name="图片 5414"/>
                        <p:cNvPicPr>
                          <a:picLocks noChangeAspect="1" noChangeArrowheads="1"/>
                        </p:cNvPicPr>
                        <p:nvPr/>
                      </p:nvPicPr>
                      <p:blipFill>
                        <a:blip r:embed="rId6"/>
                        <a:srcRect/>
                        <a:stretch>
                          <a:fillRect/>
                        </a:stretch>
                      </p:blipFill>
                      <p:spPr bwMode="auto">
                        <a:xfrm>
                          <a:off x="1514" y="952"/>
                          <a:ext cx="209" cy="364"/>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Oval 13"/>
            <p:cNvSpPr>
              <a:spLocks noChangeArrowheads="1"/>
            </p:cNvSpPr>
            <p:nvPr/>
          </p:nvSpPr>
          <p:spPr bwMode="auto">
            <a:xfrm>
              <a:off x="0" y="0"/>
              <a:ext cx="1280" cy="1316"/>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27" name="Object 14">
              <a:hlinkClick r:id="" action="ppaction://noaction" highlightClick="1"/>
            </p:cNvPr>
            <p:cNvGraphicFramePr>
              <a:graphicFrameLocks noChangeAspect="1"/>
            </p:cNvGraphicFramePr>
            <p:nvPr/>
          </p:nvGraphicFramePr>
          <p:xfrm>
            <a:off x="410" y="454"/>
            <a:ext cx="219" cy="243"/>
          </p:xfrm>
          <a:graphic>
            <a:graphicData uri="http://schemas.openxmlformats.org/presentationml/2006/ole">
              <mc:AlternateContent xmlns:mc="http://schemas.openxmlformats.org/markup-compatibility/2006">
                <mc:Choice xmlns:v="urn:schemas-microsoft-com:vml" Requires="v">
                  <p:oleObj name="Equation" r:id="rId7" imgW="3048000" imgH="3352800" progId="Equation.DSMT4">
                    <p:embed/>
                  </p:oleObj>
                </mc:Choice>
                <mc:Fallback>
                  <p:oleObj name="Equation" r:id="rId7" imgW="3048000" imgH="3352800" progId="Equation.DSMT4">
                    <p:embed/>
                    <p:pic>
                      <p:nvPicPr>
                        <p:cNvPr id="0" name="图片 5415"/>
                        <p:cNvPicPr>
                          <a:picLocks noChangeAspect="1" noChangeArrowheads="1"/>
                        </p:cNvPicPr>
                        <p:nvPr/>
                      </p:nvPicPr>
                      <p:blipFill>
                        <a:blip r:embed="rId8"/>
                        <a:srcRect/>
                        <a:stretch>
                          <a:fillRect/>
                        </a:stretch>
                      </p:blipFill>
                      <p:spPr bwMode="auto">
                        <a:xfrm>
                          <a:off x="410" y="454"/>
                          <a:ext cx="219" cy="24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15">
              <a:hlinkClick r:id="" action="ppaction://noaction" highlightClick="1"/>
            </p:cNvPr>
            <p:cNvGraphicFramePr>
              <a:graphicFrameLocks noChangeAspect="1"/>
            </p:cNvGraphicFramePr>
            <p:nvPr/>
          </p:nvGraphicFramePr>
          <p:xfrm>
            <a:off x="488" y="817"/>
            <a:ext cx="264" cy="408"/>
          </p:xfrm>
          <a:graphic>
            <a:graphicData uri="http://schemas.openxmlformats.org/presentationml/2006/ole">
              <mc:AlternateContent xmlns:mc="http://schemas.openxmlformats.org/markup-compatibility/2006">
                <mc:Choice xmlns:v="urn:schemas-microsoft-com:vml" Requires="v">
                  <p:oleObj name="Equation" r:id="rId9" imgW="3962400" imgH="5486400" progId="Equation.DSMT4">
                    <p:embed/>
                  </p:oleObj>
                </mc:Choice>
                <mc:Fallback>
                  <p:oleObj name="Equation" r:id="rId9" imgW="3962400" imgH="5486400" progId="Equation.DSMT4">
                    <p:embed/>
                    <p:pic>
                      <p:nvPicPr>
                        <p:cNvPr id="0" name="图片 5416"/>
                        <p:cNvPicPr>
                          <a:picLocks noChangeAspect="1" noChangeArrowheads="1"/>
                        </p:cNvPicPr>
                        <p:nvPr/>
                      </p:nvPicPr>
                      <p:blipFill>
                        <a:blip r:embed="rId10"/>
                        <a:srcRect/>
                        <a:stretch>
                          <a:fillRect/>
                        </a:stretch>
                      </p:blipFill>
                      <p:spPr bwMode="auto">
                        <a:xfrm>
                          <a:off x="488" y="817"/>
                          <a:ext cx="264" cy="408"/>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Line 16"/>
            <p:cNvSpPr>
              <a:spLocks noChangeShapeType="1"/>
            </p:cNvSpPr>
            <p:nvPr/>
          </p:nvSpPr>
          <p:spPr bwMode="auto">
            <a:xfrm>
              <a:off x="635" y="635"/>
              <a:ext cx="264" cy="590"/>
            </a:xfrm>
            <a:prstGeom prst="line">
              <a:avLst/>
            </a:prstGeom>
            <a:noFill/>
            <a:ln w="2857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17"/>
            <p:cNvSpPr>
              <a:spLocks noChangeShapeType="1"/>
            </p:cNvSpPr>
            <p:nvPr/>
          </p:nvSpPr>
          <p:spPr bwMode="auto">
            <a:xfrm flipH="1" flipV="1">
              <a:off x="680" y="762"/>
              <a:ext cx="243" cy="463"/>
            </a:xfrm>
            <a:prstGeom prst="line">
              <a:avLst/>
            </a:prstGeom>
            <a:noFill/>
            <a:ln w="4445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18"/>
            <p:cNvSpPr>
              <a:spLocks noChangeShapeType="1"/>
            </p:cNvSpPr>
            <p:nvPr/>
          </p:nvSpPr>
          <p:spPr bwMode="auto">
            <a:xfrm flipV="1">
              <a:off x="952" y="953"/>
              <a:ext cx="483" cy="281"/>
            </a:xfrm>
            <a:prstGeom prst="line">
              <a:avLst/>
            </a:prstGeom>
            <a:noFill/>
            <a:ln w="3810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19"/>
            <p:cNvSpPr>
              <a:spLocks noChangeArrowheads="1"/>
            </p:cNvSpPr>
            <p:nvPr/>
          </p:nvSpPr>
          <p:spPr bwMode="auto">
            <a:xfrm>
              <a:off x="929" y="1178"/>
              <a:ext cx="29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zh-CN" sz="2800" b="1">
                  <a:solidFill>
                    <a:schemeClr val="tx2"/>
                  </a:solidFill>
                  <a:ea typeface="楷体_GB2312" pitchFamily="49" charset="-122"/>
                  <a:sym typeface="Symbol" panose="05050102010706020507" pitchFamily="18" charset="2"/>
                </a:rPr>
                <a:t>P</a:t>
              </a:r>
            </a:p>
          </p:txBody>
        </p:sp>
      </p:grpSp>
      <p:grpSp>
        <p:nvGrpSpPr>
          <p:cNvPr id="33" name="Group 20"/>
          <p:cNvGrpSpPr/>
          <p:nvPr/>
        </p:nvGrpSpPr>
        <p:grpSpPr bwMode="auto">
          <a:xfrm>
            <a:off x="6443663" y="4437063"/>
            <a:ext cx="2058987" cy="1973262"/>
            <a:chOff x="0" y="0"/>
            <a:chExt cx="1297" cy="1243"/>
          </a:xfrm>
        </p:grpSpPr>
        <p:sp>
          <p:nvSpPr>
            <p:cNvPr id="34" name="Line 21"/>
            <p:cNvSpPr>
              <a:spLocks noChangeShapeType="1"/>
            </p:cNvSpPr>
            <p:nvPr/>
          </p:nvSpPr>
          <p:spPr bwMode="auto">
            <a:xfrm flipV="1">
              <a:off x="59" y="456"/>
              <a:ext cx="947" cy="494"/>
            </a:xfrm>
            <a:prstGeom prst="line">
              <a:avLst/>
            </a:prstGeom>
            <a:noFill/>
            <a:ln w="3175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5" name="Object 22">
              <a:hlinkClick r:id="" action="ppaction://noaction" highlightClick="1"/>
            </p:cNvPr>
            <p:cNvGraphicFramePr>
              <a:graphicFrameLocks noChangeAspect="1"/>
            </p:cNvGraphicFramePr>
            <p:nvPr/>
          </p:nvGraphicFramePr>
          <p:xfrm>
            <a:off x="769" y="510"/>
            <a:ext cx="232" cy="367"/>
          </p:xfrm>
          <a:graphic>
            <a:graphicData uri="http://schemas.openxmlformats.org/presentationml/2006/ole">
              <mc:AlternateContent xmlns:mc="http://schemas.openxmlformats.org/markup-compatibility/2006">
                <mc:Choice xmlns:v="urn:schemas-microsoft-com:vml" Requires="v">
                  <p:oleObj name="Equation" r:id="rId11" imgW="3352800" imgH="5486400" progId="Equation.DSMT4">
                    <p:embed/>
                  </p:oleObj>
                </mc:Choice>
                <mc:Fallback>
                  <p:oleObj name="Equation" r:id="rId11" imgW="3352800" imgH="5486400" progId="Equation.DSMT4">
                    <p:embed/>
                    <p:pic>
                      <p:nvPicPr>
                        <p:cNvPr id="0" name="图片 5417"/>
                        <p:cNvPicPr>
                          <a:picLocks noChangeAspect="1" noChangeArrowheads="1"/>
                        </p:cNvPicPr>
                        <p:nvPr/>
                      </p:nvPicPr>
                      <p:blipFill>
                        <a:blip r:embed="rId12"/>
                        <a:srcRect/>
                        <a:stretch>
                          <a:fillRect/>
                        </a:stretch>
                      </p:blipFill>
                      <p:spPr bwMode="auto">
                        <a:xfrm>
                          <a:off x="769" y="510"/>
                          <a:ext cx="232" cy="36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 name="Rectangle 23"/>
            <p:cNvSpPr>
              <a:spLocks noChangeArrowheads="1"/>
            </p:cNvSpPr>
            <p:nvPr/>
          </p:nvSpPr>
          <p:spPr bwMode="auto">
            <a:xfrm>
              <a:off x="0" y="886"/>
              <a:ext cx="233"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0000"/>
                </a:lnSpc>
              </a:pPr>
              <a:r>
                <a:rPr lang="zh-CN" altLang="zh-CN" b="1">
                  <a:solidFill>
                    <a:schemeClr val="tx2"/>
                  </a:solidFill>
                  <a:ea typeface="楷体_GB2312" pitchFamily="49" charset="-122"/>
                  <a:sym typeface="Symbol" panose="05050102010706020507" pitchFamily="18" charset="2"/>
                </a:rPr>
                <a:t>P</a:t>
              </a:r>
            </a:p>
          </p:txBody>
        </p:sp>
        <p:sp>
          <p:nvSpPr>
            <p:cNvPr id="37" name="Line 24"/>
            <p:cNvSpPr>
              <a:spLocks noChangeShapeType="1"/>
            </p:cNvSpPr>
            <p:nvPr/>
          </p:nvSpPr>
          <p:spPr bwMode="auto">
            <a:xfrm flipV="1">
              <a:off x="59" y="126"/>
              <a:ext cx="592" cy="824"/>
            </a:xfrm>
            <a:prstGeom prst="line">
              <a:avLst/>
            </a:prstGeom>
            <a:noFill/>
            <a:ln w="31750" cmpd="sng">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38" name="Object 25">
              <a:hlinkClick r:id="" action="ppaction://noaction" highlightClick="1"/>
            </p:cNvPr>
            <p:cNvGraphicFramePr>
              <a:graphicFrameLocks noChangeAspect="1"/>
            </p:cNvGraphicFramePr>
            <p:nvPr/>
          </p:nvGraphicFramePr>
          <p:xfrm>
            <a:off x="237" y="16"/>
            <a:ext cx="270" cy="366"/>
          </p:xfrm>
          <a:graphic>
            <a:graphicData uri="http://schemas.openxmlformats.org/presentationml/2006/ole">
              <mc:AlternateContent xmlns:mc="http://schemas.openxmlformats.org/markup-compatibility/2006">
                <mc:Choice xmlns:v="urn:schemas-microsoft-com:vml" Requires="v">
                  <p:oleObj name="Equation" r:id="rId13" imgW="3657600" imgH="5486400" progId="Equation.DSMT4">
                    <p:embed/>
                  </p:oleObj>
                </mc:Choice>
                <mc:Fallback>
                  <p:oleObj name="Equation" r:id="rId13" imgW="3657600" imgH="5486400" progId="Equation.DSMT4">
                    <p:embed/>
                    <p:pic>
                      <p:nvPicPr>
                        <p:cNvPr id="0" name="图片 5418"/>
                        <p:cNvPicPr>
                          <a:picLocks noChangeAspect="1" noChangeArrowheads="1"/>
                        </p:cNvPicPr>
                        <p:nvPr/>
                      </p:nvPicPr>
                      <p:blipFill>
                        <a:blip r:embed="rId14"/>
                        <a:srcRect/>
                        <a:stretch>
                          <a:fillRect/>
                        </a:stretch>
                      </p:blipFill>
                      <p:spPr bwMode="auto">
                        <a:xfrm>
                          <a:off x="237" y="16"/>
                          <a:ext cx="270" cy="366"/>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 name="Line 26"/>
            <p:cNvSpPr>
              <a:spLocks noChangeShapeType="1"/>
            </p:cNvSpPr>
            <p:nvPr/>
          </p:nvSpPr>
          <p:spPr bwMode="auto">
            <a:xfrm flipH="1" flipV="1">
              <a:off x="651" y="126"/>
              <a:ext cx="296" cy="330"/>
            </a:xfrm>
            <a:prstGeom prst="line">
              <a:avLst/>
            </a:prstGeom>
            <a:noFill/>
            <a:ln w="3810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0" name="Object 27">
              <a:hlinkClick r:id="" action="ppaction://noaction" highlightClick="1"/>
            </p:cNvPr>
            <p:cNvGraphicFramePr>
              <a:graphicFrameLocks noChangeAspect="1"/>
            </p:cNvGraphicFramePr>
            <p:nvPr/>
          </p:nvGraphicFramePr>
          <p:xfrm>
            <a:off x="816" y="0"/>
            <a:ext cx="481" cy="435"/>
          </p:xfrm>
          <a:graphic>
            <a:graphicData uri="http://schemas.openxmlformats.org/presentationml/2006/ole">
              <mc:AlternateContent xmlns:mc="http://schemas.openxmlformats.org/markup-compatibility/2006">
                <mc:Choice xmlns:v="urn:schemas-microsoft-com:vml" Requires="v">
                  <p:oleObj name="Equation" r:id="rId15" imgW="5791200" imgH="5486400" progId="Equation.DSMT4">
                    <p:embed/>
                  </p:oleObj>
                </mc:Choice>
                <mc:Fallback>
                  <p:oleObj name="Equation" r:id="rId15" imgW="5791200" imgH="5486400" progId="Equation.DSMT4">
                    <p:embed/>
                    <p:pic>
                      <p:nvPicPr>
                        <p:cNvPr id="0" name="图片 5419"/>
                        <p:cNvPicPr>
                          <a:picLocks noChangeAspect="1" noChangeArrowheads="1"/>
                        </p:cNvPicPr>
                        <p:nvPr/>
                      </p:nvPicPr>
                      <p:blipFill>
                        <a:blip r:embed="rId16"/>
                        <a:srcRect/>
                        <a:stretch>
                          <a:fillRect/>
                        </a:stretch>
                      </p:blipFill>
                      <p:spPr bwMode="auto">
                        <a:xfrm>
                          <a:off x="816" y="0"/>
                          <a:ext cx="481" cy="435"/>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 name="Rectangle 28"/>
            <p:cNvSpPr>
              <a:spLocks noChangeArrowheads="1"/>
            </p:cNvSpPr>
            <p:nvPr/>
          </p:nvSpPr>
          <p:spPr bwMode="auto">
            <a:xfrm>
              <a:off x="384" y="343"/>
              <a:ext cx="323" cy="3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30000"/>
                </a:lnSpc>
              </a:pPr>
              <a:r>
                <a:rPr lang="zh-CN" altLang="zh-CN" b="1" dirty="0">
                  <a:solidFill>
                    <a:srgbClr val="FF0066"/>
                  </a:solidFill>
                  <a:ea typeface="楷体_GB2312" pitchFamily="49" charset="-122"/>
                </a:rPr>
                <a:t>d</a:t>
              </a:r>
              <a:r>
                <a:rPr lang="zh-CN" altLang="zh-CN" b="1" dirty="0">
                  <a:solidFill>
                    <a:srgbClr val="FF0066"/>
                  </a:solidFill>
                  <a:ea typeface="楷体_GB2312" pitchFamily="49" charset="-122"/>
                  <a:sym typeface="Symbol" panose="05050102010706020507" pitchFamily="18" charset="2"/>
                </a:rPr>
                <a:t></a:t>
              </a:r>
            </a:p>
          </p:txBody>
        </p:sp>
      </p:grpSp>
      <p:grpSp>
        <p:nvGrpSpPr>
          <p:cNvPr id="42" name="Group 33"/>
          <p:cNvGrpSpPr/>
          <p:nvPr/>
        </p:nvGrpSpPr>
        <p:grpSpPr bwMode="auto">
          <a:xfrm>
            <a:off x="635054" y="5318338"/>
            <a:ext cx="5449888" cy="990600"/>
            <a:chOff x="0" y="38"/>
            <a:chExt cx="3433" cy="624"/>
          </a:xfrm>
        </p:grpSpPr>
        <p:graphicFrame>
          <p:nvGraphicFramePr>
            <p:cNvPr id="43" name="Object 34">
              <a:hlinkClick r:id="" action="ppaction://noaction" highlightClick="1"/>
            </p:cNvPr>
            <p:cNvGraphicFramePr>
              <a:graphicFrameLocks noChangeAspect="1"/>
            </p:cNvGraphicFramePr>
            <p:nvPr/>
          </p:nvGraphicFramePr>
          <p:xfrm>
            <a:off x="609" y="38"/>
            <a:ext cx="2824" cy="624"/>
          </p:xfrm>
          <a:graphic>
            <a:graphicData uri="http://schemas.openxmlformats.org/presentationml/2006/ole">
              <mc:AlternateContent xmlns:mc="http://schemas.openxmlformats.org/markup-compatibility/2006">
                <mc:Choice xmlns:v="urn:schemas-microsoft-com:vml" Requires="v">
                  <p:oleObj name="Equation" r:id="rId17" imgW="1828800" imgH="393700" progId="Equation.DSMT4">
                    <p:embed/>
                  </p:oleObj>
                </mc:Choice>
                <mc:Fallback>
                  <p:oleObj name="Equation" r:id="rId17" imgW="1828800" imgH="393700" progId="Equation.DSMT4">
                    <p:embed/>
                    <p:pic>
                      <p:nvPicPr>
                        <p:cNvPr id="0" name="图片 5420"/>
                        <p:cNvPicPr>
                          <a:picLocks noChangeAspect="1" noChangeArrowheads="1"/>
                        </p:cNvPicPr>
                        <p:nvPr/>
                      </p:nvPicPr>
                      <p:blipFill>
                        <a:blip r:embed="rId18"/>
                        <a:srcRect/>
                        <a:stretch>
                          <a:fillRect/>
                        </a:stretch>
                      </p:blipFill>
                      <p:spPr bwMode="auto">
                        <a:xfrm>
                          <a:off x="609" y="38"/>
                          <a:ext cx="2824" cy="624"/>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 name="Object 36">
              <a:hlinkClick r:id="" action="ppaction://noaction" highlightClick="1"/>
            </p:cNvPr>
            <p:cNvGraphicFramePr>
              <a:graphicFrameLocks noChangeAspect="1"/>
            </p:cNvGraphicFramePr>
            <p:nvPr/>
          </p:nvGraphicFramePr>
          <p:xfrm>
            <a:off x="2468" y="354"/>
            <a:ext cx="32" cy="31"/>
          </p:xfrm>
          <a:graphic>
            <a:graphicData uri="http://schemas.openxmlformats.org/presentationml/2006/ole">
              <mc:AlternateContent xmlns:mc="http://schemas.openxmlformats.org/markup-compatibility/2006">
                <mc:Choice xmlns:v="urn:schemas-microsoft-com:vml" Requires="v">
                  <p:oleObj name="Equation" r:id="rId19" imgW="419100" imgH="393700" progId="Equation.DSMT4">
                    <p:embed/>
                  </p:oleObj>
                </mc:Choice>
                <mc:Fallback>
                  <p:oleObj name="Equation" r:id="rId19" imgW="419100" imgH="393700" progId="Equation.DSMT4">
                    <p:embed/>
                    <p:pic>
                      <p:nvPicPr>
                        <p:cNvPr id="0" name="图片 5421"/>
                        <p:cNvPicPr>
                          <a:picLocks noChangeAspect="1" noChangeArrowheads="1"/>
                        </p:cNvPicPr>
                        <p:nvPr/>
                      </p:nvPicPr>
                      <p:blipFill>
                        <a:blip r:embed="rId20"/>
                        <a:srcRect/>
                        <a:stretch>
                          <a:fillRect/>
                        </a:stretch>
                      </p:blipFill>
                      <p:spPr bwMode="auto">
                        <a:xfrm>
                          <a:off x="2468" y="354"/>
                          <a:ext cx="32" cy="31"/>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 name="Rectangle 37"/>
            <p:cNvSpPr>
              <a:spLocks noChangeArrowheads="1"/>
            </p:cNvSpPr>
            <p:nvPr/>
          </p:nvSpPr>
          <p:spPr bwMode="auto">
            <a:xfrm>
              <a:off x="0" y="148"/>
              <a:ext cx="566" cy="32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因此</a:t>
              </a:r>
            </a:p>
          </p:txBody>
        </p:sp>
      </p:grpSp>
      <p:grpSp>
        <p:nvGrpSpPr>
          <p:cNvPr id="47" name="Group 38"/>
          <p:cNvGrpSpPr/>
          <p:nvPr/>
        </p:nvGrpSpPr>
        <p:grpSpPr bwMode="auto">
          <a:xfrm>
            <a:off x="812800" y="3429000"/>
            <a:ext cx="4497388" cy="1557338"/>
            <a:chOff x="-9" y="0"/>
            <a:chExt cx="2833" cy="981"/>
          </a:xfrm>
        </p:grpSpPr>
        <p:graphicFrame>
          <p:nvGraphicFramePr>
            <p:cNvPr id="48" name="Object 39">
              <a:hlinkClick r:id="" action="ppaction://noaction" highlightClick="1"/>
            </p:cNvPr>
            <p:cNvGraphicFramePr>
              <a:graphicFrameLocks noChangeAspect="1"/>
            </p:cNvGraphicFramePr>
            <p:nvPr/>
          </p:nvGraphicFramePr>
          <p:xfrm>
            <a:off x="700" y="0"/>
            <a:ext cx="1474" cy="484"/>
          </p:xfrm>
          <a:graphic>
            <a:graphicData uri="http://schemas.openxmlformats.org/presentationml/2006/ole">
              <mc:AlternateContent xmlns:mc="http://schemas.openxmlformats.org/markup-compatibility/2006">
                <mc:Choice xmlns:v="urn:schemas-microsoft-com:vml" Requires="v">
                  <p:oleObj name="Equation" r:id="rId21" imgW="17068800" imgH="5486400" progId="Equation.DSMT4">
                    <p:embed/>
                  </p:oleObj>
                </mc:Choice>
                <mc:Fallback>
                  <p:oleObj name="Equation" r:id="rId21" imgW="17068800" imgH="5486400" progId="Equation.DSMT4">
                    <p:embed/>
                    <p:pic>
                      <p:nvPicPr>
                        <p:cNvPr id="0" name="图片 5422"/>
                        <p:cNvPicPr>
                          <a:picLocks noChangeAspect="1" noChangeArrowheads="1"/>
                        </p:cNvPicPr>
                        <p:nvPr/>
                      </p:nvPicPr>
                      <p:blipFill>
                        <a:blip r:embed="rId22"/>
                        <a:srcRect/>
                        <a:stretch>
                          <a:fillRect/>
                        </a:stretch>
                      </p:blipFill>
                      <p:spPr bwMode="auto">
                        <a:xfrm>
                          <a:off x="700" y="0"/>
                          <a:ext cx="1474" cy="484"/>
                        </a:xfrm>
                        <a:prstGeom prst="rect">
                          <a:avLst/>
                        </a:prstGeom>
                        <a:noFill/>
                        <a:ln w="9525" cmpd="sng">
                          <a:solidFill>
                            <a:schemeClr val="accent2"/>
                          </a:solidFill>
                          <a:miter lim="800000"/>
                          <a:headEnd/>
                          <a:tailEnd/>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 name="Object 40">
              <a:hlinkClick r:id="" action="ppaction://noaction" highlightClick="1"/>
            </p:cNvPr>
            <p:cNvGraphicFramePr>
              <a:graphicFrameLocks noChangeAspect="1"/>
            </p:cNvGraphicFramePr>
            <p:nvPr/>
          </p:nvGraphicFramePr>
          <p:xfrm>
            <a:off x="345" y="588"/>
            <a:ext cx="426" cy="393"/>
          </p:xfrm>
          <a:graphic>
            <a:graphicData uri="http://schemas.openxmlformats.org/presentationml/2006/ole">
              <mc:AlternateContent xmlns:mc="http://schemas.openxmlformats.org/markup-compatibility/2006">
                <mc:Choice xmlns:v="urn:schemas-microsoft-com:vml" Requires="v">
                  <p:oleObj name="Equation" r:id="rId23" imgW="5791200" imgH="5486400" progId="Equation.DSMT4">
                    <p:embed/>
                  </p:oleObj>
                </mc:Choice>
                <mc:Fallback>
                  <p:oleObj name="Equation" r:id="rId23" imgW="5791200" imgH="5486400" progId="Equation.DSMT4">
                    <p:embed/>
                    <p:pic>
                      <p:nvPicPr>
                        <p:cNvPr id="0" name="图片 5423"/>
                        <p:cNvPicPr>
                          <a:picLocks noChangeAspect="1" noChangeArrowheads="1"/>
                        </p:cNvPicPr>
                        <p:nvPr/>
                      </p:nvPicPr>
                      <p:blipFill>
                        <a:blip r:embed="rId24"/>
                        <a:srcRect/>
                        <a:stretch>
                          <a:fillRect/>
                        </a:stretch>
                      </p:blipFill>
                      <p:spPr bwMode="auto">
                        <a:xfrm>
                          <a:off x="345" y="588"/>
                          <a:ext cx="426" cy="39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 name="Text Box 41"/>
            <p:cNvSpPr txBox="1">
              <a:spLocks noChangeArrowheads="1"/>
            </p:cNvSpPr>
            <p:nvPr/>
          </p:nvSpPr>
          <p:spPr bwMode="auto">
            <a:xfrm>
              <a:off x="771" y="544"/>
              <a:ext cx="2053"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30000"/>
                </a:lnSpc>
              </a:pPr>
              <a:r>
                <a:rPr lang="zh-CN" altLang="zh-CN" sz="2800" b="1">
                  <a:ea typeface="楷体_GB2312" pitchFamily="49" charset="-122"/>
                </a:rPr>
                <a:t>与P点的切向正交。</a:t>
              </a:r>
              <a:endParaRPr lang="zh-CN" altLang="zh-CN"/>
            </a:p>
          </p:txBody>
        </p:sp>
        <p:sp>
          <p:nvSpPr>
            <p:cNvPr id="51" name="Rectangle 42"/>
            <p:cNvSpPr>
              <a:spLocks noChangeArrowheads="1"/>
            </p:cNvSpPr>
            <p:nvPr/>
          </p:nvSpPr>
          <p:spPr bwMode="auto">
            <a:xfrm>
              <a:off x="-9" y="625"/>
              <a:ext cx="341" cy="32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r>
                <a:rPr lang="zh-CN" altLang="zh-CN" sz="2800" b="1" dirty="0">
                  <a:ea typeface="楷体_GB2312" pitchFamily="49" charset="-122"/>
                </a:rPr>
                <a:t>即</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linds(horizontal)">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down)">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linds(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33"/>
                                        </p:tgtEl>
                                        <p:attrNameLst>
                                          <p:attrName>style.visibility</p:attrName>
                                        </p:attrNameLst>
                                      </p:cBhvr>
                                      <p:to>
                                        <p:strVal val="visible"/>
                                      </p:to>
                                    </p:set>
                                    <p:animEffect transition="in" filter="slide(fromTop)">
                                      <p:cBhvr>
                                        <p:cTn id="35" dur="500"/>
                                        <p:tgtEl>
                                          <p:spTgt spid="3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down)">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47"/>
                                        </p:tgtEl>
                                        <p:attrNameLst>
                                          <p:attrName>style.visibility</p:attrName>
                                        </p:attrNameLst>
                                      </p:cBhvr>
                                      <p:to>
                                        <p:strVal val="visible"/>
                                      </p:to>
                                    </p:set>
                                    <p:animEffect transition="in" filter="blinds(horizontal)">
                                      <p:cBhvr>
                                        <p:cTn id="45" dur="500"/>
                                        <p:tgtEl>
                                          <p:spTgt spid="47"/>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blinds(horizontal)">
                                      <p:cBhvr>
                                        <p:cTn id="5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utoUpdateAnimBg="0"/>
      <p:bldP spid="5" grpId="0" bldLvl="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30"/>
          <p:cNvSpPr>
            <a:spLocks noChangeArrowheads="1"/>
          </p:cNvSpPr>
          <p:nvPr/>
        </p:nvSpPr>
        <p:spPr bwMode="auto">
          <a:xfrm>
            <a:off x="35496" y="5031408"/>
            <a:ext cx="903649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20000"/>
              </a:lnSpc>
            </a:pPr>
            <a:r>
              <a:rPr lang="zh-CN" altLang="zh-CN" sz="3600" b="1" i="1" dirty="0">
                <a:solidFill>
                  <a:srgbClr val="9933FF"/>
                </a:solidFill>
                <a:ea typeface="楷体_GB2312" pitchFamily="49" charset="-122"/>
              </a:rPr>
              <a:t>a</a:t>
            </a:r>
            <a:r>
              <a:rPr lang="zh-CN" altLang="zh-CN" sz="3600" b="1" i="1" baseline="-25000" dirty="0">
                <a:solidFill>
                  <a:srgbClr val="9933FF"/>
                </a:solidFill>
                <a:ea typeface="楷体_GB2312" pitchFamily="49" charset="-122"/>
              </a:rPr>
              <a:t>t</a:t>
            </a:r>
            <a:r>
              <a:rPr lang="zh-CN" altLang="zh-CN" sz="2800" b="1" dirty="0">
                <a:ea typeface="楷体_GB2312" pitchFamily="49" charset="-122"/>
              </a:rPr>
              <a:t>称切向加速度，其大小表示质点</a:t>
            </a:r>
            <a:r>
              <a:rPr lang="zh-CN" altLang="zh-CN" sz="2800" b="1" dirty="0">
                <a:solidFill>
                  <a:srgbClr val="FF0000"/>
                </a:solidFill>
                <a:ea typeface="楷体_GB2312" pitchFamily="49" charset="-122"/>
              </a:rPr>
              <a:t>速</a:t>
            </a:r>
            <a:r>
              <a:rPr lang="zh-CN" altLang="en-US" sz="2800" b="1" dirty="0">
                <a:solidFill>
                  <a:srgbClr val="FF0000"/>
                </a:solidFill>
                <a:ea typeface="楷体_GB2312" pitchFamily="49" charset="-122"/>
              </a:rPr>
              <a:t>度大小</a:t>
            </a:r>
            <a:r>
              <a:rPr lang="zh-CN" altLang="zh-CN" sz="2800" b="1" dirty="0">
                <a:ea typeface="楷体_GB2312" pitchFamily="49" charset="-122"/>
              </a:rPr>
              <a:t>变化的快慢；</a:t>
            </a:r>
          </a:p>
          <a:p>
            <a:pPr algn="just">
              <a:lnSpc>
                <a:spcPct val="120000"/>
              </a:lnSpc>
            </a:pPr>
            <a:r>
              <a:rPr lang="zh-CN" altLang="zh-CN" sz="3600" b="1" i="1" dirty="0">
                <a:solidFill>
                  <a:srgbClr val="9933FF"/>
                </a:solidFill>
                <a:ea typeface="楷体_GB2312" pitchFamily="49" charset="-122"/>
              </a:rPr>
              <a:t>a</a:t>
            </a:r>
            <a:r>
              <a:rPr lang="zh-CN" altLang="zh-CN" sz="3600" b="1" i="1" baseline="-25000" dirty="0">
                <a:solidFill>
                  <a:srgbClr val="9933FF"/>
                </a:solidFill>
                <a:ea typeface="楷体_GB2312" pitchFamily="49" charset="-122"/>
              </a:rPr>
              <a:t>n</a:t>
            </a:r>
            <a:r>
              <a:rPr lang="zh-CN" altLang="zh-CN" sz="2800" b="1" dirty="0">
                <a:ea typeface="楷体_GB2312" pitchFamily="49" charset="-122"/>
              </a:rPr>
              <a:t>称法向加速度</a:t>
            </a:r>
            <a:r>
              <a:rPr lang="zh-CN" altLang="en-US" sz="2800" b="1" dirty="0">
                <a:ea typeface="楷体_GB2312" pitchFamily="49" charset="-122"/>
              </a:rPr>
              <a:t>，</a:t>
            </a:r>
            <a:r>
              <a:rPr lang="zh-CN" altLang="zh-CN" sz="2800" b="1" dirty="0">
                <a:ea typeface="楷体_GB2312" pitchFamily="49" charset="-122"/>
              </a:rPr>
              <a:t>其大小反映质点</a:t>
            </a:r>
            <a:r>
              <a:rPr lang="zh-CN" altLang="zh-CN" sz="2800" b="1" dirty="0">
                <a:solidFill>
                  <a:srgbClr val="FF0000"/>
                </a:solidFill>
                <a:ea typeface="楷体_GB2312" pitchFamily="49" charset="-122"/>
              </a:rPr>
              <a:t>速度方向</a:t>
            </a:r>
            <a:r>
              <a:rPr lang="zh-CN" altLang="zh-CN" sz="2800" b="1" dirty="0">
                <a:ea typeface="楷体_GB2312" pitchFamily="49" charset="-122"/>
              </a:rPr>
              <a:t>变化的快慢。</a:t>
            </a:r>
          </a:p>
        </p:txBody>
      </p:sp>
      <p:grpSp>
        <p:nvGrpSpPr>
          <p:cNvPr id="32" name="组合 31"/>
          <p:cNvGrpSpPr/>
          <p:nvPr/>
        </p:nvGrpSpPr>
        <p:grpSpPr>
          <a:xfrm>
            <a:off x="251520" y="245213"/>
            <a:ext cx="8784654" cy="4551369"/>
            <a:chOff x="323850" y="245213"/>
            <a:chExt cx="8784654" cy="4551369"/>
          </a:xfrm>
        </p:grpSpPr>
        <p:grpSp>
          <p:nvGrpSpPr>
            <p:cNvPr id="3" name="Group 3"/>
            <p:cNvGrpSpPr/>
            <p:nvPr/>
          </p:nvGrpSpPr>
          <p:grpSpPr bwMode="auto">
            <a:xfrm>
              <a:off x="6092254" y="1556792"/>
              <a:ext cx="3016250" cy="2692404"/>
              <a:chOff x="0" y="0"/>
              <a:chExt cx="1900" cy="1696"/>
            </a:xfrm>
          </p:grpSpPr>
          <p:sp>
            <p:nvSpPr>
              <p:cNvPr id="9" name="Oval 4"/>
              <p:cNvSpPr>
                <a:spLocks noChangeArrowheads="1"/>
              </p:cNvSpPr>
              <p:nvPr/>
            </p:nvSpPr>
            <p:spPr bwMode="auto">
              <a:xfrm>
                <a:off x="0" y="0"/>
                <a:ext cx="1471" cy="1502"/>
              </a:xfrm>
              <a:prstGeom prst="ellipse">
                <a:avLst/>
              </a:prstGeom>
              <a:noFill/>
              <a:ln w="381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Oval 5"/>
              <p:cNvSpPr>
                <a:spLocks noChangeArrowheads="1"/>
              </p:cNvSpPr>
              <p:nvPr/>
            </p:nvSpPr>
            <p:spPr bwMode="auto">
              <a:xfrm>
                <a:off x="712" y="727"/>
                <a:ext cx="63" cy="64"/>
              </a:xfrm>
              <a:prstGeom prst="ellipse">
                <a:avLst/>
              </a:prstGeom>
              <a:solidFill>
                <a:schemeClr val="tx1"/>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6"/>
              <p:cNvSpPr>
                <a:spLocks noChangeShapeType="1"/>
              </p:cNvSpPr>
              <p:nvPr/>
            </p:nvSpPr>
            <p:spPr bwMode="auto">
              <a:xfrm>
                <a:off x="756" y="772"/>
                <a:ext cx="356" cy="636"/>
              </a:xfrm>
              <a:prstGeom prst="line">
                <a:avLst/>
              </a:prstGeom>
              <a:noFill/>
              <a:ln w="9525"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7"/>
              <p:cNvSpPr>
                <a:spLocks noChangeShapeType="1"/>
              </p:cNvSpPr>
              <p:nvPr/>
            </p:nvSpPr>
            <p:spPr bwMode="auto">
              <a:xfrm flipH="1" flipV="1">
                <a:off x="801" y="818"/>
                <a:ext cx="311" cy="590"/>
              </a:xfrm>
              <a:prstGeom prst="line">
                <a:avLst/>
              </a:prstGeom>
              <a:noFill/>
              <a:ln w="28575"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8"/>
              <p:cNvSpPr>
                <a:spLocks noChangeShapeType="1"/>
              </p:cNvSpPr>
              <p:nvPr/>
            </p:nvSpPr>
            <p:spPr bwMode="auto">
              <a:xfrm flipV="1">
                <a:off x="1424" y="501"/>
                <a:ext cx="295" cy="498"/>
              </a:xfrm>
              <a:prstGeom prst="line">
                <a:avLst/>
              </a:prstGeom>
              <a:noFill/>
              <a:ln w="28575"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4" name="Object 9">
                <a:hlinkClick r:id="" action="ppaction://noaction" highlightClick="1"/>
              </p:cNvPr>
              <p:cNvGraphicFramePr>
                <a:graphicFrameLocks noChangeAspect="1"/>
              </p:cNvGraphicFramePr>
              <p:nvPr/>
            </p:nvGraphicFramePr>
            <p:xfrm>
              <a:off x="1697" y="606"/>
              <a:ext cx="203" cy="303"/>
            </p:xfrm>
            <a:graphic>
              <a:graphicData uri="http://schemas.openxmlformats.org/presentationml/2006/ole">
                <mc:AlternateContent xmlns:mc="http://schemas.openxmlformats.org/markup-compatibility/2006">
                  <mc:Choice xmlns:v="urn:schemas-microsoft-com:vml" Requires="v">
                    <p:oleObj r:id="rId2" imgW="152400" imgH="229235" progId="Equation.3">
                      <p:embed/>
                    </p:oleObj>
                  </mc:Choice>
                  <mc:Fallback>
                    <p:oleObj r:id="rId2" imgW="152400" imgH="229235" progId="Equation.3">
                      <p:embed/>
                      <p:pic>
                        <p:nvPicPr>
                          <p:cNvPr id="0" name="图片 64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 y="606"/>
                            <a:ext cx="203" cy="30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0">
                <a:hlinkClick r:id="" action="ppaction://noaction" highlightClick="1"/>
              </p:cNvPr>
              <p:cNvGraphicFramePr>
                <a:graphicFrameLocks noChangeAspect="1"/>
              </p:cNvGraphicFramePr>
              <p:nvPr/>
            </p:nvGraphicFramePr>
            <p:xfrm>
              <a:off x="537" y="591"/>
              <a:ext cx="186" cy="204"/>
            </p:xfrm>
            <a:graphic>
              <a:graphicData uri="http://schemas.openxmlformats.org/presentationml/2006/ole">
                <mc:AlternateContent xmlns:mc="http://schemas.openxmlformats.org/markup-compatibility/2006">
                  <mc:Choice xmlns:v="urn:schemas-microsoft-com:vml" Requires="v">
                    <p:oleObj name="Equation" r:id="rId4" imgW="3048000" imgH="3352800" progId="Equation.DSMT4">
                      <p:embed/>
                    </p:oleObj>
                  </mc:Choice>
                  <mc:Fallback>
                    <p:oleObj name="Equation" r:id="rId4" imgW="3048000" imgH="3352800" progId="Equation.DSMT4">
                      <p:embed/>
                      <p:pic>
                        <p:nvPicPr>
                          <p:cNvPr id="0" name="图片 6424"/>
                          <p:cNvPicPr>
                            <a:picLocks noChangeAspect="1" noChangeArrowheads="1"/>
                          </p:cNvPicPr>
                          <p:nvPr/>
                        </p:nvPicPr>
                        <p:blipFill>
                          <a:blip r:embed="rId5"/>
                          <a:srcRect/>
                          <a:stretch>
                            <a:fillRect/>
                          </a:stretch>
                        </p:blipFill>
                        <p:spPr bwMode="auto">
                          <a:xfrm>
                            <a:off x="537" y="591"/>
                            <a:ext cx="186" cy="204"/>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1">
                <a:hlinkClick r:id="" action="ppaction://noaction" highlightClick="1"/>
              </p:cNvPr>
              <p:cNvGraphicFramePr>
                <a:graphicFrameLocks noChangeAspect="1"/>
              </p:cNvGraphicFramePr>
              <p:nvPr/>
            </p:nvGraphicFramePr>
            <p:xfrm>
              <a:off x="623" y="772"/>
              <a:ext cx="196" cy="303"/>
            </p:xfrm>
            <a:graphic>
              <a:graphicData uri="http://schemas.openxmlformats.org/presentationml/2006/ole">
                <mc:AlternateContent xmlns:mc="http://schemas.openxmlformats.org/markup-compatibility/2006">
                  <mc:Choice xmlns:v="urn:schemas-microsoft-com:vml" Requires="v">
                    <p:oleObj name="Equation" r:id="rId6" imgW="3962400" imgH="5486400" progId="Equation.DSMT4">
                      <p:embed/>
                    </p:oleObj>
                  </mc:Choice>
                  <mc:Fallback>
                    <p:oleObj name="Equation" r:id="rId6" imgW="3962400" imgH="5486400" progId="Equation.DSMT4">
                      <p:embed/>
                      <p:pic>
                        <p:nvPicPr>
                          <p:cNvPr id="0" name="图片 6425"/>
                          <p:cNvPicPr>
                            <a:picLocks noChangeAspect="1" noChangeArrowheads="1"/>
                          </p:cNvPicPr>
                          <p:nvPr/>
                        </p:nvPicPr>
                        <p:blipFill>
                          <a:blip r:embed="rId7"/>
                          <a:srcRect/>
                          <a:stretch>
                            <a:fillRect/>
                          </a:stretch>
                        </p:blipFill>
                        <p:spPr bwMode="auto">
                          <a:xfrm>
                            <a:off x="623" y="772"/>
                            <a:ext cx="196" cy="30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Line 12"/>
              <p:cNvSpPr>
                <a:spLocks noChangeShapeType="1"/>
              </p:cNvSpPr>
              <p:nvPr/>
            </p:nvSpPr>
            <p:spPr bwMode="auto">
              <a:xfrm flipV="1">
                <a:off x="1112" y="1045"/>
                <a:ext cx="561" cy="363"/>
              </a:xfrm>
              <a:prstGeom prst="line">
                <a:avLst/>
              </a:prstGeom>
              <a:noFill/>
              <a:ln w="28575"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8" name="Object 13">
                <a:hlinkClick r:id="" action="ppaction://noaction" highlightClick="1"/>
              </p:cNvPr>
              <p:cNvGraphicFramePr>
                <a:graphicFrameLocks noChangeAspect="1"/>
              </p:cNvGraphicFramePr>
              <p:nvPr/>
            </p:nvGraphicFramePr>
            <p:xfrm>
              <a:off x="1646" y="1045"/>
              <a:ext cx="174" cy="303"/>
            </p:xfrm>
            <a:graphic>
              <a:graphicData uri="http://schemas.openxmlformats.org/presentationml/2006/ole">
                <mc:AlternateContent xmlns:mc="http://schemas.openxmlformats.org/markup-compatibility/2006">
                  <mc:Choice xmlns:v="urn:schemas-microsoft-com:vml" Requires="v">
                    <p:oleObj r:id="rId8" imgW="139700" imgH="229235" progId="Equation.3">
                      <p:embed/>
                    </p:oleObj>
                  </mc:Choice>
                  <mc:Fallback>
                    <p:oleObj r:id="rId8" imgW="139700" imgH="229235" progId="Equation.3">
                      <p:embed/>
                      <p:pic>
                        <p:nvPicPr>
                          <p:cNvPr id="0" name="图片 64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46" y="1045"/>
                            <a:ext cx="174" cy="303"/>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14"/>
              <p:cNvSpPr>
                <a:spLocks noChangeArrowheads="1"/>
              </p:cNvSpPr>
              <p:nvPr/>
            </p:nvSpPr>
            <p:spPr bwMode="auto">
              <a:xfrm>
                <a:off x="1068" y="1408"/>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chemeClr val="tx2"/>
                    </a:solidFill>
                    <a:ea typeface="楷体_GB2312" pitchFamily="49" charset="-122"/>
                    <a:sym typeface="Symbol" panose="05050102010706020507" pitchFamily="18" charset="2"/>
                  </a:rPr>
                  <a:t>P</a:t>
                </a:r>
              </a:p>
            </p:txBody>
          </p:sp>
          <p:sp>
            <p:nvSpPr>
              <p:cNvPr id="20" name="Line 15"/>
              <p:cNvSpPr>
                <a:spLocks noChangeShapeType="1"/>
              </p:cNvSpPr>
              <p:nvPr/>
            </p:nvSpPr>
            <p:spPr bwMode="auto">
              <a:xfrm flipH="1" flipV="1">
                <a:off x="865" y="990"/>
                <a:ext cx="223" cy="409"/>
              </a:xfrm>
              <a:prstGeom prst="line">
                <a:avLst/>
              </a:prstGeom>
              <a:noFill/>
              <a:ln w="47625" cmpd="sng">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Arc 16"/>
              <p:cNvSpPr/>
              <p:nvPr/>
            </p:nvSpPr>
            <p:spPr bwMode="auto">
              <a:xfrm rot="19330034">
                <a:off x="999" y="1136"/>
                <a:ext cx="133" cy="4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7"/>
              <p:cNvSpPr>
                <a:spLocks noChangeShapeType="1"/>
              </p:cNvSpPr>
              <p:nvPr/>
            </p:nvSpPr>
            <p:spPr bwMode="auto">
              <a:xfrm flipH="1">
                <a:off x="865" y="764"/>
                <a:ext cx="356" cy="272"/>
              </a:xfrm>
              <a:prstGeom prst="line">
                <a:avLst/>
              </a:prstGeom>
              <a:noFill/>
              <a:ln w="28575" cmpd="sng">
                <a:solidFill>
                  <a:srgbClr val="0070C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18"/>
              <p:cNvSpPr>
                <a:spLocks noChangeShapeType="1"/>
              </p:cNvSpPr>
              <p:nvPr/>
            </p:nvSpPr>
            <p:spPr bwMode="auto">
              <a:xfrm flipV="1">
                <a:off x="1088" y="1127"/>
                <a:ext cx="400" cy="272"/>
              </a:xfrm>
              <a:prstGeom prst="line">
                <a:avLst/>
              </a:prstGeom>
              <a:noFill/>
              <a:ln w="47625" cmpd="sng">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19"/>
              <p:cNvSpPr>
                <a:spLocks noChangeShapeType="1"/>
              </p:cNvSpPr>
              <p:nvPr/>
            </p:nvSpPr>
            <p:spPr bwMode="auto">
              <a:xfrm flipH="1" flipV="1">
                <a:off x="1221" y="764"/>
                <a:ext cx="223" cy="363"/>
              </a:xfrm>
              <a:prstGeom prst="line">
                <a:avLst/>
              </a:prstGeom>
              <a:noFill/>
              <a:ln w="28575" cmpd="sng">
                <a:solidFill>
                  <a:srgbClr val="0070C0"/>
                </a:solidFill>
                <a:prstDash val="lg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0"/>
              <p:cNvSpPr>
                <a:spLocks noChangeShapeType="1"/>
              </p:cNvSpPr>
              <p:nvPr/>
            </p:nvSpPr>
            <p:spPr bwMode="auto">
              <a:xfrm flipV="1">
                <a:off x="1088" y="764"/>
                <a:ext cx="133" cy="635"/>
              </a:xfrm>
              <a:prstGeom prst="line">
                <a:avLst/>
              </a:prstGeom>
              <a:noFill/>
              <a:ln w="57150" cmpd="sng">
                <a:solidFill>
                  <a:srgbClr val="0070C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6" name="Object 21">
                <a:hlinkClick r:id="" action="ppaction://noaction" highlightClick="1"/>
              </p:cNvPr>
              <p:cNvGraphicFramePr>
                <a:graphicFrameLocks noChangeAspect="1"/>
              </p:cNvGraphicFramePr>
              <p:nvPr/>
            </p:nvGraphicFramePr>
            <p:xfrm>
              <a:off x="1104" y="342"/>
              <a:ext cx="297" cy="431"/>
            </p:xfrm>
            <a:graphic>
              <a:graphicData uri="http://schemas.openxmlformats.org/presentationml/2006/ole">
                <mc:AlternateContent xmlns:mc="http://schemas.openxmlformats.org/markup-compatibility/2006">
                  <mc:Choice xmlns:v="urn:schemas-microsoft-com:vml" Requires="v">
                    <p:oleObj name="Equation" r:id="rId10" imgW="3048000" imgH="4267200" progId="Equation.DSMT4">
                      <p:embed/>
                    </p:oleObj>
                  </mc:Choice>
                  <mc:Fallback>
                    <p:oleObj name="Equation" r:id="rId10" imgW="3048000" imgH="4267200" progId="Equation.DSMT4">
                      <p:embed/>
                      <p:pic>
                        <p:nvPicPr>
                          <p:cNvPr id="0" name="图片 6427"/>
                          <p:cNvPicPr>
                            <a:picLocks noChangeAspect="1" noChangeArrowheads="1"/>
                          </p:cNvPicPr>
                          <p:nvPr/>
                        </p:nvPicPr>
                        <p:blipFill>
                          <a:blip r:embed="rId11"/>
                          <a:srcRect/>
                          <a:stretch>
                            <a:fillRect/>
                          </a:stretch>
                        </p:blipFill>
                        <p:spPr bwMode="auto">
                          <a:xfrm>
                            <a:off x="1104" y="342"/>
                            <a:ext cx="297" cy="431"/>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 name="Object 22">
                <a:hlinkClick r:id="" action="ppaction://noaction" highlightClick="1"/>
              </p:cNvPr>
              <p:cNvGraphicFramePr>
                <a:graphicFrameLocks noChangeAspect="1"/>
              </p:cNvGraphicFramePr>
              <p:nvPr/>
            </p:nvGraphicFramePr>
            <p:xfrm>
              <a:off x="721" y="1045"/>
              <a:ext cx="292" cy="392"/>
            </p:xfrm>
            <a:graphic>
              <a:graphicData uri="http://schemas.openxmlformats.org/presentationml/2006/ole">
                <mc:AlternateContent xmlns:mc="http://schemas.openxmlformats.org/markup-compatibility/2006">
                  <mc:Choice xmlns:v="urn:schemas-microsoft-com:vml" Requires="v">
                    <p:oleObj name="Equation" r:id="rId12" imgW="4267200" imgH="5486400" progId="Equation.DSMT4">
                      <p:embed/>
                    </p:oleObj>
                  </mc:Choice>
                  <mc:Fallback>
                    <p:oleObj name="Equation" r:id="rId12" imgW="4267200" imgH="5486400" progId="Equation.DSMT4">
                      <p:embed/>
                      <p:pic>
                        <p:nvPicPr>
                          <p:cNvPr id="0" name="图片 6428"/>
                          <p:cNvPicPr>
                            <a:picLocks noChangeAspect="1" noChangeArrowheads="1"/>
                          </p:cNvPicPr>
                          <p:nvPr/>
                        </p:nvPicPr>
                        <p:blipFill>
                          <a:blip r:embed="rId13"/>
                          <a:srcRect/>
                          <a:stretch>
                            <a:fillRect/>
                          </a:stretch>
                        </p:blipFill>
                        <p:spPr bwMode="auto">
                          <a:xfrm>
                            <a:off x="721" y="1045"/>
                            <a:ext cx="292" cy="39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3">
                <a:hlinkClick r:id="" action="ppaction://noaction" highlightClick="1"/>
              </p:cNvPr>
              <p:cNvGraphicFramePr>
                <a:graphicFrameLocks noChangeAspect="1"/>
              </p:cNvGraphicFramePr>
              <p:nvPr/>
            </p:nvGraphicFramePr>
            <p:xfrm>
              <a:off x="1311" y="1181"/>
              <a:ext cx="261" cy="408"/>
            </p:xfrm>
            <a:graphic>
              <a:graphicData uri="http://schemas.openxmlformats.org/presentationml/2006/ole">
                <mc:AlternateContent xmlns:mc="http://schemas.openxmlformats.org/markup-compatibility/2006">
                  <mc:Choice xmlns:v="urn:schemas-microsoft-com:vml" Requires="v">
                    <p:oleObj name="Equation" r:id="rId14" imgW="3657600" imgH="5486400" progId="Equation.DSMT4">
                      <p:embed/>
                    </p:oleObj>
                  </mc:Choice>
                  <mc:Fallback>
                    <p:oleObj name="Equation" r:id="rId14" imgW="3657600" imgH="5486400" progId="Equation.DSMT4">
                      <p:embed/>
                      <p:pic>
                        <p:nvPicPr>
                          <p:cNvPr id="0" name="图片 6429"/>
                          <p:cNvPicPr>
                            <a:picLocks noChangeAspect="1" noChangeArrowheads="1"/>
                          </p:cNvPicPr>
                          <p:nvPr/>
                        </p:nvPicPr>
                        <p:blipFill>
                          <a:blip r:embed="rId15"/>
                          <a:srcRect/>
                          <a:stretch>
                            <a:fillRect/>
                          </a:stretch>
                        </p:blipFill>
                        <p:spPr bwMode="auto">
                          <a:xfrm>
                            <a:off x="1311" y="1181"/>
                            <a:ext cx="261" cy="408"/>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24"/>
              <p:cNvSpPr>
                <a:spLocks noChangeArrowheads="1"/>
              </p:cNvSpPr>
              <p:nvPr/>
            </p:nvSpPr>
            <p:spPr bwMode="auto">
              <a:xfrm>
                <a:off x="937" y="818"/>
                <a:ext cx="2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dirty="0">
                    <a:solidFill>
                      <a:schemeClr val="accent2"/>
                    </a:solidFill>
                    <a:ea typeface="楷体_GB2312" pitchFamily="49" charset="-122"/>
                    <a:sym typeface="Symbol" panose="05050102010706020507" pitchFamily="18" charset="2"/>
                  </a:rPr>
                  <a:t></a:t>
                </a:r>
              </a:p>
            </p:txBody>
          </p:sp>
        </p:grpSp>
        <p:sp>
          <p:nvSpPr>
            <p:cNvPr id="4" name="Rectangle 25"/>
            <p:cNvSpPr>
              <a:spLocks noChangeArrowheads="1"/>
            </p:cNvSpPr>
            <p:nvPr/>
          </p:nvSpPr>
          <p:spPr bwMode="auto">
            <a:xfrm>
              <a:off x="468313" y="245213"/>
              <a:ext cx="5715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zh-CN" sz="2800" b="1" dirty="0">
                  <a:ea typeface="楷体_GB2312" pitchFamily="49" charset="-122"/>
                </a:rPr>
                <a:t>于是前面的加速度表达式可写为：</a:t>
              </a:r>
            </a:p>
          </p:txBody>
        </p:sp>
        <p:graphicFrame>
          <p:nvGraphicFramePr>
            <p:cNvPr id="5" name="Object 26">
              <a:hlinkClick r:id="" action="ppaction://noaction" highlightClick="1"/>
            </p:cNvPr>
            <p:cNvGraphicFramePr>
              <a:graphicFrameLocks noChangeAspect="1"/>
            </p:cNvGraphicFramePr>
            <p:nvPr/>
          </p:nvGraphicFramePr>
          <p:xfrm>
            <a:off x="1576388" y="1797790"/>
            <a:ext cx="3502025" cy="1087439"/>
          </p:xfrm>
          <a:graphic>
            <a:graphicData uri="http://schemas.openxmlformats.org/presentationml/2006/ole">
              <mc:AlternateContent xmlns:mc="http://schemas.openxmlformats.org/markup-compatibility/2006">
                <mc:Choice xmlns:v="urn:schemas-microsoft-com:vml" Requires="v">
                  <p:oleObj name="Equation" r:id="rId16" imgW="21945600" imgH="8839200" progId="Equation.DSMT4">
                    <p:embed/>
                  </p:oleObj>
                </mc:Choice>
                <mc:Fallback>
                  <p:oleObj name="Equation" r:id="rId16" imgW="21945600" imgH="8839200" progId="Equation.DSMT4">
                    <p:embed/>
                    <p:pic>
                      <p:nvPicPr>
                        <p:cNvPr id="0" name="图片 6430"/>
                        <p:cNvPicPr>
                          <a:picLocks noChangeAspect="1" noChangeArrowheads="1"/>
                        </p:cNvPicPr>
                        <p:nvPr/>
                      </p:nvPicPr>
                      <p:blipFill>
                        <a:blip r:embed="rId17"/>
                        <a:srcRect/>
                        <a:stretch>
                          <a:fillRect/>
                        </a:stretch>
                      </p:blipFill>
                      <p:spPr bwMode="auto">
                        <a:xfrm>
                          <a:off x="1576388" y="1797790"/>
                          <a:ext cx="3502025" cy="1087439"/>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27">
              <a:hlinkClick r:id="" action="ppaction://noaction" highlightClick="1"/>
            </p:cNvPr>
            <p:cNvGraphicFramePr>
              <a:graphicFrameLocks noChangeAspect="1"/>
            </p:cNvGraphicFramePr>
            <p:nvPr/>
          </p:nvGraphicFramePr>
          <p:xfrm>
            <a:off x="2179638" y="3647230"/>
            <a:ext cx="1636713" cy="1144589"/>
          </p:xfrm>
          <a:graphic>
            <a:graphicData uri="http://schemas.openxmlformats.org/presentationml/2006/ole">
              <mc:AlternateContent xmlns:mc="http://schemas.openxmlformats.org/markup-compatibility/2006">
                <mc:Choice xmlns:v="urn:schemas-microsoft-com:vml" Requires="v">
                  <p:oleObj name="Equation" r:id="rId18" imgW="12192000" imgH="8534400" progId="Equation.DSMT4">
                    <p:embed/>
                  </p:oleObj>
                </mc:Choice>
                <mc:Fallback>
                  <p:oleObj name="Equation" r:id="rId18" imgW="12192000" imgH="8534400" progId="Equation.DSMT4">
                    <p:embed/>
                    <p:pic>
                      <p:nvPicPr>
                        <p:cNvPr id="0" name="图片 6431"/>
                        <p:cNvPicPr>
                          <a:picLocks noChangeAspect="1" noChangeArrowheads="1"/>
                        </p:cNvPicPr>
                        <p:nvPr/>
                      </p:nvPicPr>
                      <p:blipFill>
                        <a:blip r:embed="rId19"/>
                        <a:srcRect/>
                        <a:stretch>
                          <a:fillRect/>
                        </a:stretch>
                      </p:blipFill>
                      <p:spPr bwMode="auto">
                        <a:xfrm>
                          <a:off x="2179638" y="3647230"/>
                          <a:ext cx="1636713" cy="1144589"/>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Object 28">
              <a:hlinkClick r:id="" action="ppaction://noaction" highlightClick="1"/>
            </p:cNvPr>
            <p:cNvGraphicFramePr>
              <a:graphicFrameLocks noChangeAspect="1"/>
            </p:cNvGraphicFramePr>
            <p:nvPr/>
          </p:nvGraphicFramePr>
          <p:xfrm>
            <a:off x="4244975" y="3594843"/>
            <a:ext cx="1689100" cy="1201739"/>
          </p:xfrm>
          <a:graphic>
            <a:graphicData uri="http://schemas.openxmlformats.org/presentationml/2006/ole">
              <mc:AlternateContent xmlns:mc="http://schemas.openxmlformats.org/markup-compatibility/2006">
                <mc:Choice xmlns:v="urn:schemas-microsoft-com:vml" Requires="v">
                  <p:oleObj name="Equation" r:id="rId20" imgW="12496800" imgH="8839200" progId="Equation.DSMT4">
                    <p:embed/>
                  </p:oleObj>
                </mc:Choice>
                <mc:Fallback>
                  <p:oleObj name="Equation" r:id="rId20" imgW="12496800" imgH="8839200" progId="Equation.DSMT4">
                    <p:embed/>
                    <p:pic>
                      <p:nvPicPr>
                        <p:cNvPr id="0" name="图片 6432"/>
                        <p:cNvPicPr>
                          <a:picLocks noChangeAspect="1" noChangeArrowheads="1"/>
                        </p:cNvPicPr>
                        <p:nvPr/>
                      </p:nvPicPr>
                      <p:blipFill>
                        <a:blip r:embed="rId21"/>
                        <a:srcRect/>
                        <a:stretch>
                          <a:fillRect/>
                        </a:stretch>
                      </p:blipFill>
                      <p:spPr bwMode="auto">
                        <a:xfrm>
                          <a:off x="4244975" y="3594843"/>
                          <a:ext cx="1689100" cy="1201739"/>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29"/>
            <p:cNvSpPr>
              <a:spLocks noChangeArrowheads="1"/>
            </p:cNvSpPr>
            <p:nvPr/>
          </p:nvSpPr>
          <p:spPr bwMode="auto">
            <a:xfrm>
              <a:off x="323850" y="2901104"/>
              <a:ext cx="5410200" cy="103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10000"/>
                </a:lnSpc>
              </a:pPr>
              <a:r>
                <a:rPr lang="zh-CN" altLang="zh-CN" sz="2800" b="1" dirty="0">
                  <a:ea typeface="楷体_GB2312" pitchFamily="49" charset="-122"/>
                </a:rPr>
                <a:t>即圆周运动的加速度可分解为两个正交分量：</a:t>
              </a:r>
            </a:p>
          </p:txBody>
        </p:sp>
        <p:graphicFrame>
          <p:nvGraphicFramePr>
            <p:cNvPr id="31" name="对象 30"/>
            <p:cNvGraphicFramePr>
              <a:graphicFrameLocks noChangeAspect="1"/>
            </p:cNvGraphicFramePr>
            <p:nvPr/>
          </p:nvGraphicFramePr>
          <p:xfrm>
            <a:off x="1259632" y="769938"/>
            <a:ext cx="3068580" cy="1146894"/>
          </p:xfrm>
          <a:graphic>
            <a:graphicData uri="http://schemas.openxmlformats.org/presentationml/2006/ole">
              <mc:AlternateContent xmlns:mc="http://schemas.openxmlformats.org/markup-compatibility/2006">
                <mc:Choice xmlns:v="urn:schemas-microsoft-com:vml" Requires="v">
                  <p:oleObj name="Equation" r:id="rId22" imgW="25298400" imgH="9448800" progId="Equation.DSMT4">
                    <p:embed/>
                  </p:oleObj>
                </mc:Choice>
                <mc:Fallback>
                  <p:oleObj name="Equation" r:id="rId22" imgW="25298400" imgH="9448800" progId="Equation.DSMT4">
                    <p:embed/>
                    <p:pic>
                      <p:nvPicPr>
                        <p:cNvPr id="0" name="图片 6433"/>
                        <p:cNvPicPr/>
                        <p:nvPr/>
                      </p:nvPicPr>
                      <p:blipFill>
                        <a:blip r:embed="rId23"/>
                        <a:stretch>
                          <a:fillRect/>
                        </a:stretch>
                      </p:blipFill>
                      <p:spPr>
                        <a:xfrm>
                          <a:off x="1259632" y="769938"/>
                          <a:ext cx="3068580" cy="1146894"/>
                        </a:xfrm>
                        <a:prstGeom prst="rect">
                          <a:avLst/>
                        </a:prstGeom>
                      </p:spPr>
                    </p:pic>
                  </p:oleObj>
                </mc:Fallback>
              </mc:AlternateContent>
            </a:graphicData>
          </a:graphic>
        </p:graphicFrame>
      </p:grpSp>
      <p:graphicFrame>
        <p:nvGraphicFramePr>
          <p:cNvPr id="2" name="对象 1"/>
          <p:cNvGraphicFramePr>
            <a:graphicFrameLocks noChangeAspect="1"/>
          </p:cNvGraphicFramePr>
          <p:nvPr/>
        </p:nvGraphicFramePr>
        <p:xfrm>
          <a:off x="5076056" y="764326"/>
          <a:ext cx="1788948" cy="1080120"/>
        </p:xfrm>
        <a:graphic>
          <a:graphicData uri="http://schemas.openxmlformats.org/presentationml/2006/ole">
            <mc:AlternateContent xmlns:mc="http://schemas.openxmlformats.org/markup-compatibility/2006">
              <mc:Choice xmlns:v="urn:schemas-microsoft-com:vml" Requires="v">
                <p:oleObj name="Equation" r:id="rId24" imgW="673100" imgH="406400" progId="Equation.DSMT4">
                  <p:embed/>
                </p:oleObj>
              </mc:Choice>
              <mc:Fallback>
                <p:oleObj name="Equation" r:id="rId24" imgW="673100" imgH="406400" progId="Equation.DSMT4">
                  <p:embed/>
                  <p:pic>
                    <p:nvPicPr>
                      <p:cNvPr id="0" name="对象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076056" y="764326"/>
                        <a:ext cx="1788948" cy="108012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68312" y="312737"/>
            <a:ext cx="8304213" cy="4678363"/>
            <a:chOff x="-43" y="-13"/>
            <a:chExt cx="5231" cy="2947"/>
          </a:xfrm>
        </p:grpSpPr>
        <p:graphicFrame>
          <p:nvGraphicFramePr>
            <p:cNvPr id="3" name="Object 3">
              <a:hlinkClick r:id="" action="ppaction://noaction" highlightClick="1"/>
            </p:cNvPr>
            <p:cNvGraphicFramePr>
              <a:graphicFrameLocks noChangeAspect="1"/>
            </p:cNvGraphicFramePr>
            <p:nvPr/>
          </p:nvGraphicFramePr>
          <p:xfrm>
            <a:off x="1150" y="-13"/>
            <a:ext cx="2511" cy="780"/>
          </p:xfrm>
          <a:graphic>
            <a:graphicData uri="http://schemas.openxmlformats.org/presentationml/2006/ole">
              <mc:AlternateContent xmlns:mc="http://schemas.openxmlformats.org/markup-compatibility/2006">
                <mc:Choice xmlns:v="urn:schemas-microsoft-com:vml" Requires="v">
                  <p:oleObj name="Equation" r:id="rId2" imgW="24688800" imgH="8839200" progId="Equation.DSMT4">
                    <p:embed/>
                  </p:oleObj>
                </mc:Choice>
                <mc:Fallback>
                  <p:oleObj name="Equation" r:id="rId2" imgW="24688800" imgH="8839200" progId="Equation.DSMT4">
                    <p:embed/>
                    <p:pic>
                      <p:nvPicPr>
                        <p:cNvPr id="0" name="图片 7279"/>
                        <p:cNvPicPr>
                          <a:picLocks noChangeAspect="1" noChangeArrowheads="1"/>
                        </p:cNvPicPr>
                        <p:nvPr/>
                      </p:nvPicPr>
                      <p:blipFill>
                        <a:blip r:embed="rId3"/>
                        <a:srcRect/>
                        <a:stretch>
                          <a:fillRect/>
                        </a:stretch>
                      </p:blipFill>
                      <p:spPr bwMode="auto">
                        <a:xfrm>
                          <a:off x="1150" y="-13"/>
                          <a:ext cx="2511" cy="780"/>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Text Box 4"/>
            <p:cNvSpPr txBox="1">
              <a:spLocks noChangeArrowheads="1"/>
            </p:cNvSpPr>
            <p:nvPr/>
          </p:nvSpPr>
          <p:spPr bwMode="auto">
            <a:xfrm>
              <a:off x="319" y="227"/>
              <a:ext cx="373"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a:ea typeface="楷体_GB2312" pitchFamily="49" charset="-122"/>
                </a:rPr>
                <a:t>由</a:t>
              </a:r>
            </a:p>
          </p:txBody>
        </p:sp>
        <p:graphicFrame>
          <p:nvGraphicFramePr>
            <p:cNvPr id="5" name="Object 5">
              <a:hlinkClick r:id="" action="ppaction://noaction" highlightClick="1"/>
            </p:cNvPr>
            <p:cNvGraphicFramePr>
              <a:graphicFrameLocks noChangeAspect="1"/>
            </p:cNvGraphicFramePr>
            <p:nvPr/>
          </p:nvGraphicFramePr>
          <p:xfrm>
            <a:off x="1256" y="771"/>
            <a:ext cx="3932" cy="827"/>
          </p:xfrm>
          <a:graphic>
            <a:graphicData uri="http://schemas.openxmlformats.org/presentationml/2006/ole">
              <mc:AlternateContent xmlns:mc="http://schemas.openxmlformats.org/markup-compatibility/2006">
                <mc:Choice xmlns:v="urn:schemas-microsoft-com:vml" Requires="v">
                  <p:oleObj name="Equation" r:id="rId4" imgW="48768000" imgH="11582400" progId="Equation.DSMT4">
                    <p:embed/>
                  </p:oleObj>
                </mc:Choice>
                <mc:Fallback>
                  <p:oleObj name="Equation" r:id="rId4" imgW="48768000" imgH="11582400" progId="Equation.DSMT4">
                    <p:embed/>
                    <p:pic>
                      <p:nvPicPr>
                        <p:cNvPr id="0" name="图片 7280"/>
                        <p:cNvPicPr>
                          <a:picLocks noChangeAspect="1" noChangeArrowheads="1"/>
                        </p:cNvPicPr>
                        <p:nvPr/>
                      </p:nvPicPr>
                      <p:blipFill>
                        <a:blip r:embed="rId5"/>
                        <a:srcRect/>
                        <a:stretch>
                          <a:fillRect/>
                        </a:stretch>
                      </p:blipFill>
                      <p:spPr bwMode="auto">
                        <a:xfrm>
                          <a:off x="1256" y="771"/>
                          <a:ext cx="3932" cy="827"/>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0" y="1012"/>
            <a:ext cx="288" cy="375"/>
          </p:xfrm>
          <a:graphic>
            <a:graphicData uri="http://schemas.openxmlformats.org/presentationml/2006/ole">
              <mc:AlternateContent xmlns:mc="http://schemas.openxmlformats.org/markup-compatibility/2006">
                <mc:Choice xmlns:v="urn:schemas-microsoft-com:vml" Requires="v">
                  <p:oleObj name="Equation" r:id="rId6" imgW="3048000" imgH="3962400" progId="Equation.DSMT4">
                    <p:embed/>
                  </p:oleObj>
                </mc:Choice>
                <mc:Fallback>
                  <p:oleObj name="Equation" r:id="rId6" imgW="3048000" imgH="3962400" progId="Equation.DSMT4">
                    <p:embed/>
                    <p:pic>
                      <p:nvPicPr>
                        <p:cNvPr id="0" name="图片 7281"/>
                        <p:cNvPicPr>
                          <a:picLocks noChangeAspect="1" noChangeArrowheads="1"/>
                        </p:cNvPicPr>
                        <p:nvPr/>
                      </p:nvPicPr>
                      <p:blipFill>
                        <a:blip r:embed="rId7"/>
                        <a:srcRect/>
                        <a:stretch>
                          <a:fillRect/>
                        </a:stretch>
                      </p:blipFill>
                      <p:spPr bwMode="auto">
                        <a:xfrm>
                          <a:off x="0" y="1012"/>
                          <a:ext cx="288"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Text Box 7"/>
            <p:cNvSpPr txBox="1">
              <a:spLocks noChangeArrowheads="1"/>
            </p:cNvSpPr>
            <p:nvPr/>
          </p:nvSpPr>
          <p:spPr bwMode="auto">
            <a:xfrm>
              <a:off x="276" y="1008"/>
              <a:ext cx="10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b="1">
                  <a:solidFill>
                    <a:schemeClr val="tx2"/>
                  </a:solidFill>
                  <a:ea typeface="楷体_GB2312" pitchFamily="49" charset="-122"/>
                </a:rPr>
                <a:t>的大小为</a:t>
              </a:r>
            </a:p>
          </p:txBody>
        </p:sp>
        <p:graphicFrame>
          <p:nvGraphicFramePr>
            <p:cNvPr id="8" name="Object 8"/>
            <p:cNvGraphicFramePr>
              <a:graphicFrameLocks noChangeAspect="1"/>
            </p:cNvGraphicFramePr>
            <p:nvPr/>
          </p:nvGraphicFramePr>
          <p:xfrm>
            <a:off x="-43" y="1769"/>
            <a:ext cx="288" cy="375"/>
          </p:xfrm>
          <a:graphic>
            <a:graphicData uri="http://schemas.openxmlformats.org/presentationml/2006/ole">
              <mc:AlternateContent xmlns:mc="http://schemas.openxmlformats.org/markup-compatibility/2006">
                <mc:Choice xmlns:v="urn:schemas-microsoft-com:vml" Requires="v">
                  <p:oleObj name="Equation" r:id="rId8" imgW="3048000" imgH="3962400" progId="Equation.DSMT4">
                    <p:embed/>
                  </p:oleObj>
                </mc:Choice>
                <mc:Fallback>
                  <p:oleObj name="Equation" r:id="rId8" imgW="3048000" imgH="3962400" progId="Equation.DSMT4">
                    <p:embed/>
                    <p:pic>
                      <p:nvPicPr>
                        <p:cNvPr id="0" name="图片 7282"/>
                        <p:cNvPicPr>
                          <a:picLocks noChangeAspect="1" noChangeArrowheads="1"/>
                        </p:cNvPicPr>
                        <p:nvPr/>
                      </p:nvPicPr>
                      <p:blipFill>
                        <a:blip r:embed="rId9"/>
                        <a:srcRect/>
                        <a:stretch>
                          <a:fillRect/>
                        </a:stretch>
                      </p:blipFill>
                      <p:spPr bwMode="auto">
                        <a:xfrm>
                          <a:off x="-43" y="1769"/>
                          <a:ext cx="288"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182" y="1724"/>
              <a:ext cx="3992" cy="419"/>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150000"/>
                </a:lnSpc>
                <a:spcBef>
                  <a:spcPct val="50000"/>
                </a:spcBef>
              </a:pPr>
              <a:r>
                <a:rPr lang="zh-CN" altLang="zh-CN" sz="2800" b="1" dirty="0">
                  <a:ea typeface="楷体_GB2312" pitchFamily="49" charset="-122"/>
                </a:rPr>
                <a:t>的方向由它与法线方向的夹角给出为</a:t>
              </a:r>
            </a:p>
          </p:txBody>
        </p:sp>
        <p:graphicFrame>
          <p:nvGraphicFramePr>
            <p:cNvPr id="10" name="Object 10"/>
            <p:cNvGraphicFramePr>
              <a:graphicFrameLocks noChangeAspect="1"/>
            </p:cNvGraphicFramePr>
            <p:nvPr/>
          </p:nvGraphicFramePr>
          <p:xfrm>
            <a:off x="1578" y="2268"/>
            <a:ext cx="1598" cy="666"/>
          </p:xfrm>
          <a:graphic>
            <a:graphicData uri="http://schemas.openxmlformats.org/presentationml/2006/ole">
              <mc:AlternateContent xmlns:mc="http://schemas.openxmlformats.org/markup-compatibility/2006">
                <mc:Choice xmlns:v="urn:schemas-microsoft-com:vml" Requires="v">
                  <p:oleObj name="Equation" r:id="rId10" imgW="21945600" imgH="9144000" progId="Equation.DSMT4">
                    <p:embed/>
                  </p:oleObj>
                </mc:Choice>
                <mc:Fallback>
                  <p:oleObj name="Equation" r:id="rId10" imgW="21945600" imgH="9144000" progId="Equation.DSMT4">
                    <p:embed/>
                    <p:pic>
                      <p:nvPicPr>
                        <p:cNvPr id="0" name="图片 7283"/>
                        <p:cNvPicPr>
                          <a:picLocks noChangeAspect="1" noChangeArrowheads="1"/>
                        </p:cNvPicPr>
                        <p:nvPr/>
                      </p:nvPicPr>
                      <p:blipFill>
                        <a:blip r:embed="rId11"/>
                        <a:srcRect/>
                        <a:stretch>
                          <a:fillRect/>
                        </a:stretch>
                      </p:blipFill>
                      <p:spPr bwMode="auto">
                        <a:xfrm>
                          <a:off x="1578" y="2268"/>
                          <a:ext cx="1598" cy="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Rectangle 11"/>
          <p:cNvSpPr>
            <a:spLocks noChangeArrowheads="1"/>
          </p:cNvSpPr>
          <p:nvPr/>
        </p:nvSpPr>
        <p:spPr bwMode="auto">
          <a:xfrm>
            <a:off x="395288" y="5086350"/>
            <a:ext cx="8351837"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zh-CN" sz="2800" b="1" dirty="0">
                <a:solidFill>
                  <a:srgbClr val="FF0000"/>
                </a:solidFill>
                <a:ea typeface="楷体_GB2312" pitchFamily="49" charset="-122"/>
              </a:rPr>
              <a:t>说明:</a:t>
            </a:r>
            <a:r>
              <a:rPr lang="zh-CN" altLang="zh-CN" sz="2800" b="1" dirty="0">
                <a:ea typeface="楷体_GB2312" pitchFamily="49" charset="-122"/>
              </a:rPr>
              <a:t>上述加速度表达式对任何平面曲线运动都适</a:t>
            </a:r>
          </a:p>
          <a:p>
            <a:pPr algn="l">
              <a:lnSpc>
                <a:spcPct val="130000"/>
              </a:lnSpc>
            </a:pPr>
            <a:r>
              <a:rPr lang="zh-CN" altLang="zh-CN" sz="2800" b="1" dirty="0">
                <a:ea typeface="楷体_GB2312" pitchFamily="49" charset="-122"/>
              </a:rPr>
              <a:t>          用，但式中半径</a:t>
            </a:r>
            <a:r>
              <a:rPr lang="zh-CN" altLang="zh-CN" sz="2800" b="1" i="1" dirty="0">
                <a:solidFill>
                  <a:srgbClr val="FF0000"/>
                </a:solidFill>
                <a:ea typeface="楷体_GB2312" pitchFamily="49" charset="-122"/>
              </a:rPr>
              <a:t>R </a:t>
            </a:r>
            <a:r>
              <a:rPr lang="zh-CN" altLang="zh-CN" sz="2800" b="1" dirty="0">
                <a:ea typeface="楷体_GB2312" pitchFamily="49" charset="-122"/>
              </a:rPr>
              <a:t>要用曲率半径</a:t>
            </a:r>
            <a:r>
              <a:rPr lang="zh-CN" altLang="zh-CN" sz="2800" b="1" i="1" dirty="0">
                <a:solidFill>
                  <a:srgbClr val="FF0000"/>
                </a:solidFill>
                <a:ea typeface="楷体_GB2312" pitchFamily="49" charset="-122"/>
                <a:sym typeface="Symbol" panose="05050102010706020507" pitchFamily="18" charset="2"/>
              </a:rPr>
              <a:t> </a:t>
            </a:r>
            <a:r>
              <a:rPr lang="zh-CN" altLang="zh-CN" sz="2800" b="1" dirty="0">
                <a:ea typeface="楷体_GB2312" pitchFamily="49" charset="-122"/>
              </a:rPr>
              <a:t>代替。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23850" y="765175"/>
            <a:ext cx="563167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a:solidFill>
                  <a:prstClr val="black"/>
                </a:solidFill>
                <a:ea typeface="楷体_GB2312" pitchFamily="49" charset="-122"/>
                <a:sym typeface="Symbol" panose="05050102010706020507" pitchFamily="18" charset="2"/>
              </a:rPr>
              <a:t>1.  质点作</a:t>
            </a:r>
            <a:r>
              <a:rPr lang="zh-CN" altLang="zh-CN" sz="3200" b="1" dirty="0">
                <a:solidFill>
                  <a:srgbClr val="FF0000"/>
                </a:solidFill>
                <a:ea typeface="楷体_GB2312" pitchFamily="49" charset="-122"/>
                <a:sym typeface="Symbol" panose="05050102010706020507" pitchFamily="18" charset="2"/>
              </a:rPr>
              <a:t>匀变速圆周运动</a:t>
            </a:r>
            <a:r>
              <a:rPr lang="zh-CN" altLang="zh-CN" sz="3200" b="1" dirty="0">
                <a:solidFill>
                  <a:prstClr val="black"/>
                </a:solidFill>
                <a:ea typeface="楷体_GB2312" pitchFamily="49" charset="-122"/>
                <a:sym typeface="Symbol" panose="05050102010706020507" pitchFamily="18" charset="2"/>
              </a:rPr>
              <a:t>，则</a:t>
            </a:r>
          </a:p>
        </p:txBody>
      </p:sp>
      <p:sp>
        <p:nvSpPr>
          <p:cNvPr id="3" name="Rectangle 3"/>
          <p:cNvSpPr>
            <a:spLocks noChangeArrowheads="1"/>
          </p:cNvSpPr>
          <p:nvPr/>
        </p:nvSpPr>
        <p:spPr bwMode="auto">
          <a:xfrm>
            <a:off x="827088" y="1125538"/>
            <a:ext cx="5518150"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zh-CN" sz="2800" b="1" dirty="0">
                <a:solidFill>
                  <a:prstClr val="black"/>
                </a:solidFill>
                <a:ea typeface="楷体_GB2312" pitchFamily="49" charset="-122"/>
                <a:sym typeface="Symbol" panose="05050102010706020507" pitchFamily="18" charset="2"/>
              </a:rPr>
              <a:t>切向加速度的大小和方向都在变化</a:t>
            </a:r>
          </a:p>
          <a:p>
            <a:pPr>
              <a:lnSpc>
                <a:spcPct val="150000"/>
              </a:lnSpc>
            </a:pPr>
            <a:r>
              <a:rPr lang="zh-CN" altLang="zh-CN" sz="2800" b="1" dirty="0">
                <a:solidFill>
                  <a:prstClr val="black"/>
                </a:solidFill>
                <a:ea typeface="楷体_GB2312" pitchFamily="49" charset="-122"/>
                <a:sym typeface="Symbol" panose="05050102010706020507" pitchFamily="18" charset="2"/>
              </a:rPr>
              <a:t>法向加速度的大小和方向都在变化</a:t>
            </a:r>
          </a:p>
          <a:p>
            <a:pPr>
              <a:lnSpc>
                <a:spcPct val="150000"/>
              </a:lnSpc>
            </a:pPr>
            <a:r>
              <a:rPr lang="zh-CN" altLang="zh-CN" sz="2800" b="1" dirty="0">
                <a:solidFill>
                  <a:prstClr val="black"/>
                </a:solidFill>
                <a:ea typeface="楷体_GB2312" pitchFamily="49" charset="-122"/>
                <a:sym typeface="Symbol" panose="05050102010706020507" pitchFamily="18" charset="2"/>
              </a:rPr>
              <a:t>切向加速度的方向变化，大小不变</a:t>
            </a:r>
          </a:p>
          <a:p>
            <a:pPr>
              <a:lnSpc>
                <a:spcPct val="150000"/>
              </a:lnSpc>
            </a:pPr>
            <a:r>
              <a:rPr lang="zh-CN" altLang="zh-CN" sz="2800" b="1" dirty="0">
                <a:solidFill>
                  <a:prstClr val="black"/>
                </a:solidFill>
                <a:ea typeface="楷体_GB2312" pitchFamily="49" charset="-122"/>
                <a:sym typeface="Symbol" panose="05050102010706020507" pitchFamily="18" charset="2"/>
              </a:rPr>
              <a:t>切向加速度的方向不变，大小变化</a:t>
            </a:r>
          </a:p>
        </p:txBody>
      </p:sp>
      <p:grpSp>
        <p:nvGrpSpPr>
          <p:cNvPr id="4" name="Group 4"/>
          <p:cNvGrpSpPr/>
          <p:nvPr/>
        </p:nvGrpSpPr>
        <p:grpSpPr bwMode="auto">
          <a:xfrm>
            <a:off x="6732588" y="2133600"/>
            <a:ext cx="457200" cy="304800"/>
            <a:chOff x="0" y="0"/>
            <a:chExt cx="336" cy="144"/>
          </a:xfrm>
        </p:grpSpPr>
        <p:sp>
          <p:nvSpPr>
            <p:cNvPr id="5" name="Line 5"/>
            <p:cNvSpPr>
              <a:spLocks noChangeShapeType="1"/>
            </p:cNvSpPr>
            <p:nvPr/>
          </p:nvSpPr>
          <p:spPr bwMode="auto">
            <a:xfrm>
              <a:off x="0" y="0"/>
              <a:ext cx="48" cy="144"/>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6" name="Line 6"/>
            <p:cNvSpPr>
              <a:spLocks noChangeShapeType="1"/>
            </p:cNvSpPr>
            <p:nvPr/>
          </p:nvSpPr>
          <p:spPr bwMode="auto">
            <a:xfrm flipV="1">
              <a:off x="48" y="0"/>
              <a:ext cx="288" cy="144"/>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grpSp>
        <p:nvGrpSpPr>
          <p:cNvPr id="7" name="Group 7"/>
          <p:cNvGrpSpPr/>
          <p:nvPr/>
        </p:nvGrpSpPr>
        <p:grpSpPr bwMode="auto">
          <a:xfrm>
            <a:off x="6732588" y="3284538"/>
            <a:ext cx="457200" cy="381000"/>
            <a:chOff x="0" y="0"/>
            <a:chExt cx="288" cy="288"/>
          </a:xfrm>
        </p:grpSpPr>
        <p:sp>
          <p:nvSpPr>
            <p:cNvPr id="8" name="Line 8"/>
            <p:cNvSpPr>
              <a:spLocks noChangeShapeType="1"/>
            </p:cNvSpPr>
            <p:nvPr/>
          </p:nvSpPr>
          <p:spPr bwMode="auto">
            <a:xfrm flipH="1">
              <a:off x="96" y="0"/>
              <a:ext cx="96" cy="288"/>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9" name="Line 9"/>
            <p:cNvSpPr>
              <a:spLocks noChangeShapeType="1"/>
            </p:cNvSpPr>
            <p:nvPr/>
          </p:nvSpPr>
          <p:spPr bwMode="auto">
            <a:xfrm>
              <a:off x="0" y="0"/>
              <a:ext cx="288" cy="240"/>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grpSp>
        <p:nvGrpSpPr>
          <p:cNvPr id="10" name="Group 10"/>
          <p:cNvGrpSpPr/>
          <p:nvPr/>
        </p:nvGrpSpPr>
        <p:grpSpPr bwMode="auto">
          <a:xfrm>
            <a:off x="6732588" y="1484313"/>
            <a:ext cx="457200" cy="381000"/>
            <a:chOff x="0" y="0"/>
            <a:chExt cx="288" cy="288"/>
          </a:xfrm>
        </p:grpSpPr>
        <p:sp>
          <p:nvSpPr>
            <p:cNvPr id="11" name="Line 11"/>
            <p:cNvSpPr>
              <a:spLocks noChangeShapeType="1"/>
            </p:cNvSpPr>
            <p:nvPr/>
          </p:nvSpPr>
          <p:spPr bwMode="auto">
            <a:xfrm flipH="1">
              <a:off x="96" y="0"/>
              <a:ext cx="96" cy="288"/>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 name="Line 12"/>
            <p:cNvSpPr>
              <a:spLocks noChangeShapeType="1"/>
            </p:cNvSpPr>
            <p:nvPr/>
          </p:nvSpPr>
          <p:spPr bwMode="auto">
            <a:xfrm>
              <a:off x="0" y="0"/>
              <a:ext cx="288" cy="240"/>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13" name="Rectangle 13"/>
          <p:cNvSpPr>
            <a:spLocks noChangeArrowheads="1"/>
          </p:cNvSpPr>
          <p:nvPr/>
        </p:nvSpPr>
        <p:spPr bwMode="auto">
          <a:xfrm>
            <a:off x="179388" y="4028631"/>
            <a:ext cx="6121400" cy="2280689"/>
          </a:xfrm>
          <a:prstGeom prst="rect">
            <a:avLst/>
          </a:prstGeom>
          <a:noFill/>
          <a:ln w="28575" cmpd="sng">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b="1" dirty="0">
                <a:solidFill>
                  <a:srgbClr val="FFFF00"/>
                </a:solidFill>
                <a:latin typeface="楷体_GB2312" pitchFamily="49" charset="-122"/>
                <a:ea typeface="楷体_GB2312" pitchFamily="49" charset="-122"/>
                <a:sym typeface="Symbol" panose="05050102010706020507" pitchFamily="18" charset="2"/>
              </a:rPr>
              <a:t>   </a:t>
            </a:r>
            <a:r>
              <a:rPr lang="zh-CN" altLang="zh-CN" sz="2800" b="1" dirty="0">
                <a:solidFill>
                  <a:prstClr val="black"/>
                </a:solidFill>
                <a:latin typeface="楷体_GB2312" pitchFamily="49" charset="-122"/>
                <a:ea typeface="楷体_GB2312" pitchFamily="49" charset="-122"/>
                <a:sym typeface="Symbol" panose="05050102010706020507" pitchFamily="18" charset="2"/>
              </a:rPr>
              <a:t>质点作</a:t>
            </a:r>
            <a:r>
              <a:rPr lang="zh-CN" altLang="zh-CN" sz="2800" b="1" dirty="0">
                <a:solidFill>
                  <a:srgbClr val="FF0000"/>
                </a:solidFill>
                <a:latin typeface="楷体_GB2312" pitchFamily="49" charset="-122"/>
                <a:ea typeface="楷体_GB2312" pitchFamily="49" charset="-122"/>
                <a:sym typeface="Symbol" panose="05050102010706020507" pitchFamily="18" charset="2"/>
              </a:rPr>
              <a:t>匀变速圆周运动</a:t>
            </a:r>
            <a:r>
              <a:rPr lang="zh-CN" altLang="zh-CN" sz="2800" b="1" dirty="0">
                <a:solidFill>
                  <a:prstClr val="black"/>
                </a:solidFill>
                <a:latin typeface="楷体_GB2312" pitchFamily="49" charset="-122"/>
                <a:ea typeface="楷体_GB2312" pitchFamily="49" charset="-122"/>
                <a:sym typeface="Symbol" panose="05050102010706020507" pitchFamily="18" charset="2"/>
              </a:rPr>
              <a:t>时，速度的大小方向都在变化；法向加速度的大小方向都在变化</a:t>
            </a:r>
            <a:r>
              <a:rPr lang="zh-CN" altLang="zh-CN" sz="2800" b="1" dirty="0">
                <a:solidFill>
                  <a:prstClr val="black"/>
                </a:solidFill>
                <a:sym typeface="Symbol" panose="05050102010706020507" pitchFamily="18" charset="2"/>
              </a:rPr>
              <a:t>；切向加速度大小不变,方向在变化.</a:t>
            </a:r>
            <a:endParaRPr lang="zh-CN" altLang="zh-CN" sz="2800" b="1" dirty="0">
              <a:solidFill>
                <a:srgbClr val="FFFF00"/>
              </a:solidFill>
              <a:latin typeface="楷体_GB2312" pitchFamily="49" charset="-122"/>
              <a:ea typeface="楷体_GB2312" pitchFamily="49" charset="-122"/>
              <a:sym typeface="Symbol" panose="05050102010706020507" pitchFamily="18" charset="2"/>
            </a:endParaRPr>
          </a:p>
        </p:txBody>
      </p:sp>
      <p:sp>
        <p:nvSpPr>
          <p:cNvPr id="14" name="Oval 14"/>
          <p:cNvSpPr>
            <a:spLocks noChangeArrowheads="1"/>
          </p:cNvSpPr>
          <p:nvPr/>
        </p:nvSpPr>
        <p:spPr bwMode="auto">
          <a:xfrm>
            <a:off x="8451850" y="5221288"/>
            <a:ext cx="152400" cy="152400"/>
          </a:xfrm>
          <a:prstGeom prst="ellipse">
            <a:avLst/>
          </a:prstGeom>
          <a:solidFill>
            <a:srgbClr val="FFFF00"/>
          </a:solidFill>
          <a:ln w="952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5" name="Rectangle 15"/>
          <p:cNvSpPr>
            <a:spLocks noChangeArrowheads="1"/>
          </p:cNvSpPr>
          <p:nvPr/>
        </p:nvSpPr>
        <p:spPr bwMode="auto">
          <a:xfrm>
            <a:off x="7751763" y="5300663"/>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2800">
                <a:solidFill>
                  <a:prstClr val="black"/>
                </a:solidFill>
                <a:ea typeface="楷体_GB2312" pitchFamily="49" charset="-122"/>
              </a:rPr>
              <a:t>R</a:t>
            </a:r>
          </a:p>
        </p:txBody>
      </p:sp>
      <p:sp>
        <p:nvSpPr>
          <p:cNvPr id="16" name="Oval 16"/>
          <p:cNvSpPr>
            <a:spLocks noChangeArrowheads="1"/>
          </p:cNvSpPr>
          <p:nvPr/>
        </p:nvSpPr>
        <p:spPr bwMode="auto">
          <a:xfrm>
            <a:off x="6443663" y="4251325"/>
            <a:ext cx="2057400" cy="2057400"/>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7" name="Rectangle 17"/>
          <p:cNvSpPr>
            <a:spLocks noChangeArrowheads="1"/>
          </p:cNvSpPr>
          <p:nvPr/>
        </p:nvSpPr>
        <p:spPr bwMode="auto">
          <a:xfrm>
            <a:off x="7129463" y="4937125"/>
            <a:ext cx="387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i="1">
                <a:solidFill>
                  <a:prstClr val="black"/>
                </a:solidFill>
                <a:ea typeface="楷体_GB2312" pitchFamily="49" charset="-122"/>
              </a:rPr>
              <a:t>o</a:t>
            </a:r>
            <a:endParaRPr lang="zh-CN" altLang="zh-CN" sz="2800" b="1">
              <a:solidFill>
                <a:prstClr val="black"/>
              </a:solidFill>
              <a:ea typeface="楷体_GB2312" pitchFamily="49" charset="-122"/>
            </a:endParaRPr>
          </a:p>
        </p:txBody>
      </p:sp>
      <p:sp>
        <p:nvSpPr>
          <p:cNvPr id="18" name="Line 18"/>
          <p:cNvSpPr>
            <a:spLocks noChangeShapeType="1"/>
          </p:cNvSpPr>
          <p:nvPr/>
        </p:nvSpPr>
        <p:spPr bwMode="auto">
          <a:xfrm flipV="1">
            <a:off x="8501063" y="4403725"/>
            <a:ext cx="0" cy="838200"/>
          </a:xfrm>
          <a:prstGeom prst="line">
            <a:avLst/>
          </a:prstGeom>
          <a:noFill/>
          <a:ln w="3175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9" name="Rectangle 19"/>
          <p:cNvSpPr>
            <a:spLocks noChangeArrowheads="1"/>
          </p:cNvSpPr>
          <p:nvPr/>
        </p:nvSpPr>
        <p:spPr bwMode="auto">
          <a:xfrm>
            <a:off x="612775" y="185738"/>
            <a:ext cx="14205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a:solidFill>
                  <a:prstClr val="black"/>
                </a:solidFill>
                <a:latin typeface="宋体" panose="02010600030101010101" pitchFamily="2" charset="-122"/>
                <a:sym typeface="Symbol" panose="05050102010706020507" pitchFamily="18" charset="2"/>
              </a:rPr>
              <a:t>思考题</a:t>
            </a:r>
          </a:p>
        </p:txBody>
      </p:sp>
      <p:grpSp>
        <p:nvGrpSpPr>
          <p:cNvPr id="20" name="Group 20"/>
          <p:cNvGrpSpPr/>
          <p:nvPr/>
        </p:nvGrpSpPr>
        <p:grpSpPr bwMode="auto">
          <a:xfrm>
            <a:off x="6732588" y="2708275"/>
            <a:ext cx="457200" cy="304800"/>
            <a:chOff x="0" y="0"/>
            <a:chExt cx="336" cy="144"/>
          </a:xfrm>
        </p:grpSpPr>
        <p:sp>
          <p:nvSpPr>
            <p:cNvPr id="21" name="Line 21"/>
            <p:cNvSpPr>
              <a:spLocks noChangeShapeType="1"/>
            </p:cNvSpPr>
            <p:nvPr/>
          </p:nvSpPr>
          <p:spPr bwMode="auto">
            <a:xfrm>
              <a:off x="0" y="0"/>
              <a:ext cx="48" cy="144"/>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22" name="Line 22"/>
            <p:cNvSpPr>
              <a:spLocks noChangeShapeType="1"/>
            </p:cNvSpPr>
            <p:nvPr/>
          </p:nvSpPr>
          <p:spPr bwMode="auto">
            <a:xfrm flipV="1">
              <a:off x="48" y="0"/>
              <a:ext cx="288" cy="144"/>
            </a:xfrm>
            <a:prstGeom prst="line">
              <a:avLst/>
            </a:prstGeom>
            <a:noFill/>
            <a:ln w="38100" cmpd="sng">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23" name="Line 23"/>
          <p:cNvSpPr>
            <a:spLocks noChangeShapeType="1"/>
          </p:cNvSpPr>
          <p:nvPr/>
        </p:nvSpPr>
        <p:spPr bwMode="auto">
          <a:xfrm>
            <a:off x="7523163" y="5300663"/>
            <a:ext cx="936625" cy="0"/>
          </a:xfrm>
          <a:prstGeom prst="line">
            <a:avLst/>
          </a:prstGeom>
          <a:noFill/>
          <a:ln w="38100" cmpd="sng">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62" name="Object 2"/>
          <p:cNvGraphicFramePr>
            <a:graphicFrameLocks noChangeAspect="1"/>
          </p:cNvGraphicFramePr>
          <p:nvPr/>
        </p:nvGraphicFramePr>
        <p:xfrm>
          <a:off x="304800" y="381000"/>
          <a:ext cx="6019800" cy="498475"/>
        </p:xfrm>
        <a:graphic>
          <a:graphicData uri="http://schemas.openxmlformats.org/presentationml/2006/ole">
            <mc:AlternateContent xmlns:mc="http://schemas.openxmlformats.org/markup-compatibility/2006">
              <mc:Choice xmlns:v="urn:schemas-microsoft-com:vml" Requires="v">
                <p:oleObj name="Equation" r:id="rId2" imgW="2387600" imgH="203200" progId="Equation.3">
                  <p:embed/>
                </p:oleObj>
              </mc:Choice>
              <mc:Fallback>
                <p:oleObj name="Equation" r:id="rId2" imgW="2387600" imgH="203200" progId="Equation.3">
                  <p:embed/>
                  <p:pic>
                    <p:nvPicPr>
                      <p:cNvPr id="0" name="图片 928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81000"/>
                        <a:ext cx="6019800"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3" name="Object 3"/>
          <p:cNvGraphicFramePr>
            <a:graphicFrameLocks noChangeAspect="1"/>
          </p:cNvGraphicFramePr>
          <p:nvPr/>
        </p:nvGraphicFramePr>
        <p:xfrm>
          <a:off x="420688" y="2286000"/>
          <a:ext cx="6780212" cy="1055688"/>
        </p:xfrm>
        <a:graphic>
          <a:graphicData uri="http://schemas.openxmlformats.org/presentationml/2006/ole">
            <mc:AlternateContent xmlns:mc="http://schemas.openxmlformats.org/markup-compatibility/2006">
              <mc:Choice xmlns:v="urn:schemas-microsoft-com:vml" Requires="v">
                <p:oleObj name="公式" r:id="rId4" imgW="2311400" imgH="406400" progId="Equation.3">
                  <p:embed/>
                </p:oleObj>
              </mc:Choice>
              <mc:Fallback>
                <p:oleObj name="公式" r:id="rId4" imgW="2311400" imgH="406400" progId="Equation.3">
                  <p:embed/>
                  <p:pic>
                    <p:nvPicPr>
                      <p:cNvPr id="0" name="图片 9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688" y="2286000"/>
                        <a:ext cx="6780212"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45764" name="Object 4"/>
          <p:cNvGraphicFramePr>
            <a:graphicFrameLocks noChangeAspect="1"/>
          </p:cNvGraphicFramePr>
          <p:nvPr/>
        </p:nvGraphicFramePr>
        <p:xfrm>
          <a:off x="501650" y="3429000"/>
          <a:ext cx="6372225" cy="1163638"/>
        </p:xfrm>
        <a:graphic>
          <a:graphicData uri="http://schemas.openxmlformats.org/presentationml/2006/ole">
            <mc:AlternateContent xmlns:mc="http://schemas.openxmlformats.org/markup-compatibility/2006">
              <mc:Choice xmlns:v="urn:schemas-microsoft-com:vml" Requires="v">
                <p:oleObj name="公式" r:id="rId6" imgW="2362200" imgH="444500" progId="Equation.3">
                  <p:embed/>
                </p:oleObj>
              </mc:Choice>
              <mc:Fallback>
                <p:oleObj name="公式" r:id="rId6" imgW="2362200" imgH="444500" progId="Equation.3">
                  <p:embed/>
                  <p:pic>
                    <p:nvPicPr>
                      <p:cNvPr id="0" name="图片 92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 y="3429000"/>
                        <a:ext cx="6372225" cy="1163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765" name="Text Box 5"/>
          <p:cNvSpPr txBox="1">
            <a:spLocks noChangeArrowheads="1"/>
          </p:cNvSpPr>
          <p:nvPr/>
        </p:nvSpPr>
        <p:spPr bwMode="auto">
          <a:xfrm>
            <a:off x="254000" y="960438"/>
            <a:ext cx="5895975" cy="579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chemeClr val="tx1"/>
                </a:solidFill>
                <a:miter lim="800000"/>
                <a:headEnd/>
                <a:tailEnd type="none" w="sm"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pPr>
            <a:r>
              <a:rPr kumimoji="1" lang="zh-CN" altLang="en-US" sz="3200" b="1">
                <a:latin typeface="Times New Roman" panose="02020603050405020304" pitchFamily="18" charset="0"/>
                <a:ea typeface="楷体_GB2312" pitchFamily="49" charset="-122"/>
              </a:rPr>
              <a:t>问：该质点的加速度变化情况？</a:t>
            </a:r>
          </a:p>
        </p:txBody>
      </p:sp>
      <p:grpSp>
        <p:nvGrpSpPr>
          <p:cNvPr id="245766" name="Group 6"/>
          <p:cNvGrpSpPr/>
          <p:nvPr/>
        </p:nvGrpSpPr>
        <p:grpSpPr bwMode="auto">
          <a:xfrm>
            <a:off x="6372225" y="333375"/>
            <a:ext cx="2160588" cy="1330325"/>
            <a:chOff x="3878" y="2795"/>
            <a:chExt cx="1361" cy="838"/>
          </a:xfrm>
        </p:grpSpPr>
        <p:sp>
          <p:nvSpPr>
            <p:cNvPr id="245767" name="Freeform 7"/>
            <p:cNvSpPr/>
            <p:nvPr/>
          </p:nvSpPr>
          <p:spPr bwMode="auto">
            <a:xfrm>
              <a:off x="3878" y="2795"/>
              <a:ext cx="1361" cy="838"/>
            </a:xfrm>
            <a:custGeom>
              <a:avLst/>
              <a:gdLst>
                <a:gd name="T0" fmla="*/ 0 w 4267"/>
                <a:gd name="T1" fmla="*/ 2715 h 2743"/>
                <a:gd name="T2" fmla="*/ 817 w 4267"/>
                <a:gd name="T3" fmla="*/ 1218 h 2743"/>
                <a:gd name="T4" fmla="*/ 1769 w 4267"/>
                <a:gd name="T5" fmla="*/ 265 h 2743"/>
                <a:gd name="T6" fmla="*/ 3039 w 4267"/>
                <a:gd name="T7" fmla="*/ 38 h 2743"/>
                <a:gd name="T8" fmla="*/ 3901 w 4267"/>
                <a:gd name="T9" fmla="*/ 492 h 2743"/>
                <a:gd name="T10" fmla="*/ 4180 w 4267"/>
                <a:gd name="T11" fmla="*/ 1022 h 2743"/>
                <a:gd name="T12" fmla="*/ 4264 w 4267"/>
                <a:gd name="T13" fmla="*/ 1444 h 2743"/>
                <a:gd name="T14" fmla="*/ 4196 w 4267"/>
                <a:gd name="T15" fmla="*/ 1990 h 2743"/>
                <a:gd name="T16" fmla="*/ 4012 w 4267"/>
                <a:gd name="T17" fmla="*/ 2318 h 2743"/>
                <a:gd name="T18" fmla="*/ 3580 w 4267"/>
                <a:gd name="T19" fmla="*/ 2638 h 2743"/>
                <a:gd name="T20" fmla="*/ 3052 w 4267"/>
                <a:gd name="T21" fmla="*/ 2734 h 2743"/>
                <a:gd name="T22" fmla="*/ 2652 w 4267"/>
                <a:gd name="T23" fmla="*/ 2694 h 2743"/>
                <a:gd name="T24" fmla="*/ 2177 w 4267"/>
                <a:gd name="T25" fmla="*/ 2488 h 2743"/>
                <a:gd name="T26" fmla="*/ 1769 w 4267"/>
                <a:gd name="T27" fmla="*/ 1853 h 2743"/>
                <a:gd name="T28" fmla="*/ 1905 w 4267"/>
                <a:gd name="T29" fmla="*/ 1036 h 2743"/>
                <a:gd name="T30" fmla="*/ 2404 w 4267"/>
                <a:gd name="T31" fmla="*/ 628 h 2743"/>
                <a:gd name="T32" fmla="*/ 3084 w 4267"/>
                <a:gd name="T33" fmla="*/ 583 h 2743"/>
                <a:gd name="T34" fmla="*/ 3583 w 4267"/>
                <a:gd name="T35" fmla="*/ 809 h 2743"/>
                <a:gd name="T36" fmla="*/ 3856 w 4267"/>
                <a:gd name="T37" fmla="*/ 1263 h 2743"/>
                <a:gd name="T38" fmla="*/ 3856 w 4267"/>
                <a:gd name="T39" fmla="*/ 1807 h 2743"/>
                <a:gd name="T40" fmla="*/ 3629 w 4267"/>
                <a:gd name="T41" fmla="*/ 2216 h 2743"/>
                <a:gd name="T42" fmla="*/ 3130 w 4267"/>
                <a:gd name="T43" fmla="*/ 2442 h 2743"/>
                <a:gd name="T44" fmla="*/ 2604 w 4267"/>
                <a:gd name="T45" fmla="*/ 2382 h 2743"/>
                <a:gd name="T46" fmla="*/ 2268 w 4267"/>
                <a:gd name="T47" fmla="*/ 2170 h 2743"/>
                <a:gd name="T48" fmla="*/ 2087 w 4267"/>
                <a:gd name="T49" fmla="*/ 1853 h 2743"/>
                <a:gd name="T50" fmla="*/ 2084 w 4267"/>
                <a:gd name="T51" fmla="*/ 1470 h 2743"/>
                <a:gd name="T52" fmla="*/ 2268 w 4267"/>
                <a:gd name="T53" fmla="*/ 1127 h 2743"/>
                <a:gd name="T54" fmla="*/ 2676 w 4267"/>
                <a:gd name="T55" fmla="*/ 900 h 2743"/>
                <a:gd name="T56" fmla="*/ 3130 w 4267"/>
                <a:gd name="T57" fmla="*/ 900 h 2743"/>
                <a:gd name="T58" fmla="*/ 3447 w 4267"/>
                <a:gd name="T59" fmla="*/ 1127 h 2743"/>
                <a:gd name="T60" fmla="*/ 3583 w 4267"/>
                <a:gd name="T61" fmla="*/ 1490 h 2743"/>
                <a:gd name="T62" fmla="*/ 3493 w 4267"/>
                <a:gd name="T63" fmla="*/ 1853 h 2743"/>
                <a:gd name="T64" fmla="*/ 3266 w 4267"/>
                <a:gd name="T65" fmla="*/ 2125 h 2743"/>
                <a:gd name="T66" fmla="*/ 2820 w 4267"/>
                <a:gd name="T67" fmla="*/ 2158 h 2743"/>
                <a:gd name="T68" fmla="*/ 2495 w 4267"/>
                <a:gd name="T69" fmla="*/ 1989 h 2743"/>
                <a:gd name="T70" fmla="*/ 2404 w 4267"/>
                <a:gd name="T71" fmla="*/ 1671 h 2743"/>
                <a:gd name="T72" fmla="*/ 2586 w 4267"/>
                <a:gd name="T73" fmla="*/ 1354 h 2743"/>
                <a:gd name="T74" fmla="*/ 2858 w 4267"/>
                <a:gd name="T75" fmla="*/ 1218 h 2743"/>
                <a:gd name="T76" fmla="*/ 3084 w 4267"/>
                <a:gd name="T77" fmla="*/ 1263 h 2743"/>
                <a:gd name="T78" fmla="*/ 3221 w 4267"/>
                <a:gd name="T79" fmla="*/ 1444 h 2743"/>
                <a:gd name="T80" fmla="*/ 3221 w 4267"/>
                <a:gd name="T81" fmla="*/ 1762 h 2743"/>
                <a:gd name="T82" fmla="*/ 2948 w 4267"/>
                <a:gd name="T83" fmla="*/ 1898 h 2743"/>
                <a:gd name="T84" fmla="*/ 2722 w 4267"/>
                <a:gd name="T85" fmla="*/ 1762 h 2743"/>
                <a:gd name="T86" fmla="*/ 2722 w 4267"/>
                <a:gd name="T87" fmla="*/ 1535 h 2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67" h="2743">
                  <a:moveTo>
                    <a:pt x="0" y="2715"/>
                  </a:moveTo>
                  <a:cubicBezTo>
                    <a:pt x="261" y="2170"/>
                    <a:pt x="522" y="1626"/>
                    <a:pt x="817" y="1218"/>
                  </a:cubicBezTo>
                  <a:cubicBezTo>
                    <a:pt x="1112" y="810"/>
                    <a:pt x="1399" y="462"/>
                    <a:pt x="1769" y="265"/>
                  </a:cubicBezTo>
                  <a:cubicBezTo>
                    <a:pt x="2139" y="68"/>
                    <a:pt x="2684" y="0"/>
                    <a:pt x="3039" y="38"/>
                  </a:cubicBezTo>
                  <a:cubicBezTo>
                    <a:pt x="3394" y="76"/>
                    <a:pt x="3711" y="328"/>
                    <a:pt x="3901" y="492"/>
                  </a:cubicBezTo>
                  <a:cubicBezTo>
                    <a:pt x="4091" y="656"/>
                    <a:pt x="4120" y="863"/>
                    <a:pt x="4180" y="1022"/>
                  </a:cubicBezTo>
                  <a:cubicBezTo>
                    <a:pt x="4240" y="1181"/>
                    <a:pt x="4261" y="1283"/>
                    <a:pt x="4264" y="1444"/>
                  </a:cubicBezTo>
                  <a:cubicBezTo>
                    <a:pt x="4267" y="1605"/>
                    <a:pt x="4238" y="1844"/>
                    <a:pt x="4196" y="1990"/>
                  </a:cubicBezTo>
                  <a:cubicBezTo>
                    <a:pt x="4154" y="2136"/>
                    <a:pt x="4115" y="2210"/>
                    <a:pt x="4012" y="2318"/>
                  </a:cubicBezTo>
                  <a:cubicBezTo>
                    <a:pt x="3909" y="2426"/>
                    <a:pt x="3740" y="2569"/>
                    <a:pt x="3580" y="2638"/>
                  </a:cubicBezTo>
                  <a:cubicBezTo>
                    <a:pt x="3420" y="2707"/>
                    <a:pt x="3207" y="2725"/>
                    <a:pt x="3052" y="2734"/>
                  </a:cubicBezTo>
                  <a:cubicBezTo>
                    <a:pt x="2897" y="2743"/>
                    <a:pt x="2798" y="2735"/>
                    <a:pt x="2652" y="2694"/>
                  </a:cubicBezTo>
                  <a:cubicBezTo>
                    <a:pt x="2506" y="2653"/>
                    <a:pt x="2324" y="2628"/>
                    <a:pt x="2177" y="2488"/>
                  </a:cubicBezTo>
                  <a:cubicBezTo>
                    <a:pt x="2030" y="2348"/>
                    <a:pt x="1814" y="2095"/>
                    <a:pt x="1769" y="1853"/>
                  </a:cubicBezTo>
                  <a:cubicBezTo>
                    <a:pt x="1724" y="1611"/>
                    <a:pt x="1799" y="1240"/>
                    <a:pt x="1905" y="1036"/>
                  </a:cubicBezTo>
                  <a:cubicBezTo>
                    <a:pt x="2011" y="832"/>
                    <a:pt x="2208" y="703"/>
                    <a:pt x="2404" y="628"/>
                  </a:cubicBezTo>
                  <a:cubicBezTo>
                    <a:pt x="2600" y="553"/>
                    <a:pt x="2888" y="553"/>
                    <a:pt x="3084" y="583"/>
                  </a:cubicBezTo>
                  <a:cubicBezTo>
                    <a:pt x="3280" y="613"/>
                    <a:pt x="3454" y="696"/>
                    <a:pt x="3583" y="809"/>
                  </a:cubicBezTo>
                  <a:cubicBezTo>
                    <a:pt x="3712" y="922"/>
                    <a:pt x="3811" y="1097"/>
                    <a:pt x="3856" y="1263"/>
                  </a:cubicBezTo>
                  <a:cubicBezTo>
                    <a:pt x="3901" y="1429"/>
                    <a:pt x="3894" y="1648"/>
                    <a:pt x="3856" y="1807"/>
                  </a:cubicBezTo>
                  <a:cubicBezTo>
                    <a:pt x="3818" y="1966"/>
                    <a:pt x="3750" y="2110"/>
                    <a:pt x="3629" y="2216"/>
                  </a:cubicBezTo>
                  <a:cubicBezTo>
                    <a:pt x="3508" y="2322"/>
                    <a:pt x="3301" y="2414"/>
                    <a:pt x="3130" y="2442"/>
                  </a:cubicBezTo>
                  <a:cubicBezTo>
                    <a:pt x="2959" y="2470"/>
                    <a:pt x="2748" y="2427"/>
                    <a:pt x="2604" y="2382"/>
                  </a:cubicBezTo>
                  <a:cubicBezTo>
                    <a:pt x="2460" y="2337"/>
                    <a:pt x="2354" y="2258"/>
                    <a:pt x="2268" y="2170"/>
                  </a:cubicBezTo>
                  <a:cubicBezTo>
                    <a:pt x="2182" y="2082"/>
                    <a:pt x="2118" y="1970"/>
                    <a:pt x="2087" y="1853"/>
                  </a:cubicBezTo>
                  <a:cubicBezTo>
                    <a:pt x="2056" y="1736"/>
                    <a:pt x="2054" y="1591"/>
                    <a:pt x="2084" y="1470"/>
                  </a:cubicBezTo>
                  <a:cubicBezTo>
                    <a:pt x="2114" y="1349"/>
                    <a:pt x="2169" y="1222"/>
                    <a:pt x="2268" y="1127"/>
                  </a:cubicBezTo>
                  <a:cubicBezTo>
                    <a:pt x="2367" y="1032"/>
                    <a:pt x="2532" y="938"/>
                    <a:pt x="2676" y="900"/>
                  </a:cubicBezTo>
                  <a:cubicBezTo>
                    <a:pt x="2820" y="862"/>
                    <a:pt x="3002" y="862"/>
                    <a:pt x="3130" y="900"/>
                  </a:cubicBezTo>
                  <a:cubicBezTo>
                    <a:pt x="3258" y="938"/>
                    <a:pt x="3371" y="1029"/>
                    <a:pt x="3447" y="1127"/>
                  </a:cubicBezTo>
                  <a:cubicBezTo>
                    <a:pt x="3523" y="1225"/>
                    <a:pt x="3575" y="1369"/>
                    <a:pt x="3583" y="1490"/>
                  </a:cubicBezTo>
                  <a:cubicBezTo>
                    <a:pt x="3591" y="1611"/>
                    <a:pt x="3546" y="1747"/>
                    <a:pt x="3493" y="1853"/>
                  </a:cubicBezTo>
                  <a:cubicBezTo>
                    <a:pt x="3440" y="1959"/>
                    <a:pt x="3378" y="2074"/>
                    <a:pt x="3266" y="2125"/>
                  </a:cubicBezTo>
                  <a:cubicBezTo>
                    <a:pt x="3154" y="2176"/>
                    <a:pt x="2948" y="2181"/>
                    <a:pt x="2820" y="2158"/>
                  </a:cubicBezTo>
                  <a:cubicBezTo>
                    <a:pt x="2692" y="2135"/>
                    <a:pt x="2564" y="2070"/>
                    <a:pt x="2495" y="1989"/>
                  </a:cubicBezTo>
                  <a:cubicBezTo>
                    <a:pt x="2426" y="1908"/>
                    <a:pt x="2389" y="1777"/>
                    <a:pt x="2404" y="1671"/>
                  </a:cubicBezTo>
                  <a:cubicBezTo>
                    <a:pt x="2419" y="1565"/>
                    <a:pt x="2510" y="1429"/>
                    <a:pt x="2586" y="1354"/>
                  </a:cubicBezTo>
                  <a:cubicBezTo>
                    <a:pt x="2662" y="1279"/>
                    <a:pt x="2775" y="1233"/>
                    <a:pt x="2858" y="1218"/>
                  </a:cubicBezTo>
                  <a:cubicBezTo>
                    <a:pt x="2941" y="1203"/>
                    <a:pt x="3024" y="1225"/>
                    <a:pt x="3084" y="1263"/>
                  </a:cubicBezTo>
                  <a:cubicBezTo>
                    <a:pt x="3144" y="1301"/>
                    <a:pt x="3198" y="1361"/>
                    <a:pt x="3221" y="1444"/>
                  </a:cubicBezTo>
                  <a:cubicBezTo>
                    <a:pt x="3244" y="1527"/>
                    <a:pt x="3266" y="1686"/>
                    <a:pt x="3221" y="1762"/>
                  </a:cubicBezTo>
                  <a:cubicBezTo>
                    <a:pt x="3176" y="1838"/>
                    <a:pt x="3031" y="1898"/>
                    <a:pt x="2948" y="1898"/>
                  </a:cubicBezTo>
                  <a:cubicBezTo>
                    <a:pt x="2865" y="1898"/>
                    <a:pt x="2760" y="1822"/>
                    <a:pt x="2722" y="1762"/>
                  </a:cubicBezTo>
                  <a:cubicBezTo>
                    <a:pt x="2684" y="1702"/>
                    <a:pt x="2703" y="1618"/>
                    <a:pt x="2722" y="1535"/>
                  </a:cubicBezTo>
                </a:path>
              </a:pathLst>
            </a:custGeom>
            <a:noFill/>
            <a:ln w="28575" cap="flat" cmpd="sng">
              <a:solidFill>
                <a:srgbClr val="008080"/>
              </a:solidFill>
              <a:prstDash val="solid"/>
              <a:round/>
              <a:headEnd type="none" w="med" len="med"/>
              <a:tailEnd type="triangle" w="sm"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endParaRPr lang="zh-CN" altLang="en-US"/>
            </a:p>
          </p:txBody>
        </p:sp>
        <p:sp>
          <p:nvSpPr>
            <p:cNvPr id="245768" name="Line 8"/>
            <p:cNvSpPr>
              <a:spLocks noChangeShapeType="1"/>
            </p:cNvSpPr>
            <p:nvPr/>
          </p:nvSpPr>
          <p:spPr bwMode="auto">
            <a:xfrm flipV="1">
              <a:off x="4209" y="2931"/>
              <a:ext cx="137" cy="136"/>
            </a:xfrm>
            <a:prstGeom prst="line">
              <a:avLst/>
            </a:prstGeom>
            <a:noFill/>
            <a:ln w="28575">
              <a:solidFill>
                <a:srgbClr val="00808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sp>
          <p:nvSpPr>
            <p:cNvPr id="245769" name="Line 9"/>
            <p:cNvSpPr>
              <a:spLocks noChangeShapeType="1"/>
            </p:cNvSpPr>
            <p:nvPr/>
          </p:nvSpPr>
          <p:spPr bwMode="auto">
            <a:xfrm rot="600000">
              <a:off x="4761" y="2976"/>
              <a:ext cx="181" cy="0"/>
            </a:xfrm>
            <a:prstGeom prst="line">
              <a:avLst/>
            </a:prstGeom>
            <a:noFill/>
            <a:ln w="28575">
              <a:solidFill>
                <a:srgbClr val="00808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endParaRPr lang="zh-CN" altLang="en-US"/>
            </a:p>
          </p:txBody>
        </p:sp>
      </p:gr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box(out)">
                                      <p:cBhvr>
                                        <p:cTn id="7" dur="500"/>
                                        <p:tgtEl>
                                          <p:spTgt spid="24576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245765"/>
                                        </p:tgtEl>
                                        <p:attrNameLst>
                                          <p:attrName>style.visibility</p:attrName>
                                        </p:attrNameLst>
                                      </p:cBhvr>
                                      <p:to>
                                        <p:strVal val="visible"/>
                                      </p:to>
                                    </p:set>
                                    <p:animEffect transition="in" filter="box(out)">
                                      <p:cBhvr>
                                        <p:cTn id="12" dur="500"/>
                                        <p:tgtEl>
                                          <p:spTgt spid="24576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45763"/>
                                        </p:tgtEl>
                                        <p:attrNameLst>
                                          <p:attrName>style.visibility</p:attrName>
                                        </p:attrNameLst>
                                      </p:cBhvr>
                                      <p:to>
                                        <p:strVal val="visible"/>
                                      </p:to>
                                    </p:set>
                                    <p:animEffect transition="in" filter="box(out)">
                                      <p:cBhvr>
                                        <p:cTn id="17" dur="500"/>
                                        <p:tgtEl>
                                          <p:spTgt spid="2457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245764"/>
                                        </p:tgtEl>
                                        <p:attrNameLst>
                                          <p:attrName>style.visibility</p:attrName>
                                        </p:attrNameLst>
                                      </p:cBhvr>
                                      <p:to>
                                        <p:strVal val="visible"/>
                                      </p:to>
                                    </p:set>
                                    <p:animEffect transition="in" filter="box(out)">
                                      <p:cBhvr>
                                        <p:cTn id="22" dur="500"/>
                                        <p:tgtEl>
                                          <p:spTgt spid="245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39750" y="260350"/>
            <a:ext cx="5462588" cy="5794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l"/>
            <a:r>
              <a:rPr lang="zh-CN" altLang="zh-CN" sz="3200" b="1" dirty="0">
                <a:latin typeface="宋体" panose="02010600030101010101" pitchFamily="2" charset="-122"/>
              </a:rPr>
              <a:t>2.  圆周运动的角量描述</a:t>
            </a:r>
          </a:p>
        </p:txBody>
      </p:sp>
      <p:sp>
        <p:nvSpPr>
          <p:cNvPr id="3" name="Rectangle 10"/>
          <p:cNvSpPr>
            <a:spLocks noChangeArrowheads="1"/>
          </p:cNvSpPr>
          <p:nvPr/>
        </p:nvSpPr>
        <p:spPr bwMode="auto">
          <a:xfrm>
            <a:off x="179635" y="1196752"/>
            <a:ext cx="4824413" cy="3453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b="1" dirty="0">
                <a:ea typeface="楷体_GB2312" pitchFamily="49" charset="-122"/>
              </a:rPr>
              <a:t>        前述用位矢、速度、加速度描写圆周运动的方法，称</a:t>
            </a:r>
            <a:r>
              <a:rPr lang="zh-CN" altLang="zh-CN" sz="2800" b="1" dirty="0">
                <a:solidFill>
                  <a:srgbClr val="FF0000"/>
                </a:solidFill>
                <a:ea typeface="楷体_GB2312" pitchFamily="49" charset="-122"/>
              </a:rPr>
              <a:t>线量描述法</a:t>
            </a:r>
            <a:r>
              <a:rPr lang="zh-CN" altLang="zh-CN" sz="2800" b="1" dirty="0">
                <a:ea typeface="楷体_GB2312" pitchFamily="49" charset="-122"/>
              </a:rPr>
              <a:t>；由于做圆周运动的质点与圆心的距离不变，因此可用一个角度来确定其位置，称为</a:t>
            </a:r>
            <a:r>
              <a:rPr lang="zh-CN" altLang="zh-CN" sz="2800" b="1" dirty="0">
                <a:solidFill>
                  <a:srgbClr val="FF0000"/>
                </a:solidFill>
                <a:ea typeface="楷体_GB2312" pitchFamily="49" charset="-122"/>
              </a:rPr>
              <a:t>角量描述法</a:t>
            </a:r>
            <a:r>
              <a:rPr lang="zh-CN" altLang="zh-CN" sz="2800" b="1" dirty="0">
                <a:ea typeface="楷体_GB2312" pitchFamily="49" charset="-122"/>
              </a:rPr>
              <a:t>。</a:t>
            </a:r>
          </a:p>
        </p:txBody>
      </p:sp>
      <p:grpSp>
        <p:nvGrpSpPr>
          <p:cNvPr id="33" name="组合 32"/>
          <p:cNvGrpSpPr/>
          <p:nvPr/>
        </p:nvGrpSpPr>
        <p:grpSpPr>
          <a:xfrm>
            <a:off x="5435600" y="1052513"/>
            <a:ext cx="3505200" cy="3200400"/>
            <a:chOff x="5435600" y="1052513"/>
            <a:chExt cx="3505200" cy="3200400"/>
          </a:xfrm>
        </p:grpSpPr>
        <p:grpSp>
          <p:nvGrpSpPr>
            <p:cNvPr id="12" name="Group 3"/>
            <p:cNvGrpSpPr/>
            <p:nvPr/>
          </p:nvGrpSpPr>
          <p:grpSpPr bwMode="auto">
            <a:xfrm>
              <a:off x="5435600" y="1052513"/>
              <a:ext cx="3505200" cy="3200400"/>
              <a:chOff x="0" y="0"/>
              <a:chExt cx="2208" cy="2016"/>
            </a:xfrm>
          </p:grpSpPr>
          <p:sp>
            <p:nvSpPr>
              <p:cNvPr id="13" name="Oval 4"/>
              <p:cNvSpPr>
                <a:spLocks noChangeArrowheads="1"/>
              </p:cNvSpPr>
              <p:nvPr/>
            </p:nvSpPr>
            <p:spPr bwMode="auto">
              <a:xfrm>
                <a:off x="240" y="432"/>
                <a:ext cx="1392" cy="1392"/>
              </a:xfrm>
              <a:prstGeom prst="ellipse">
                <a:avLst/>
              </a:prstGeom>
              <a:noFill/>
              <a:ln w="317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5"/>
              <p:cNvSpPr>
                <a:spLocks noChangeShapeType="1"/>
              </p:cNvSpPr>
              <p:nvPr/>
            </p:nvSpPr>
            <p:spPr bwMode="auto">
              <a:xfrm>
                <a:off x="0" y="1152"/>
                <a:ext cx="2016" cy="0"/>
              </a:xfrm>
              <a:prstGeom prst="line">
                <a:avLst/>
              </a:prstGeom>
              <a:noFill/>
              <a:ln w="317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flipV="1">
                <a:off x="960" y="96"/>
                <a:ext cx="0" cy="1920"/>
              </a:xfrm>
              <a:prstGeom prst="line">
                <a:avLst/>
              </a:prstGeom>
              <a:noFill/>
              <a:ln w="31750" cmpd="sng">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768" y="1056"/>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o</a:t>
                </a:r>
              </a:p>
            </p:txBody>
          </p:sp>
          <p:sp>
            <p:nvSpPr>
              <p:cNvPr id="17" name="Text Box 8"/>
              <p:cNvSpPr txBox="1">
                <a:spLocks noChangeArrowheads="1"/>
              </p:cNvSpPr>
              <p:nvPr/>
            </p:nvSpPr>
            <p:spPr bwMode="auto">
              <a:xfrm>
                <a:off x="1872" y="1152"/>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x</a:t>
                </a:r>
              </a:p>
            </p:txBody>
          </p:sp>
          <p:sp>
            <p:nvSpPr>
              <p:cNvPr id="18" name="Text Box 9"/>
              <p:cNvSpPr txBox="1">
                <a:spLocks noChangeArrowheads="1"/>
              </p:cNvSpPr>
              <p:nvPr/>
            </p:nvSpPr>
            <p:spPr bwMode="auto">
              <a:xfrm>
                <a:off x="1008" y="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zh-CN" sz="2800" b="1" i="1"/>
                  <a:t>y</a:t>
                </a:r>
              </a:p>
            </p:txBody>
          </p:sp>
        </p:grpSp>
        <p:grpSp>
          <p:nvGrpSpPr>
            <p:cNvPr id="19" name="Group 11"/>
            <p:cNvGrpSpPr/>
            <p:nvPr/>
          </p:nvGrpSpPr>
          <p:grpSpPr bwMode="auto">
            <a:xfrm>
              <a:off x="7416800" y="2424113"/>
              <a:ext cx="381000" cy="463550"/>
              <a:chOff x="0" y="0"/>
              <a:chExt cx="240" cy="292"/>
            </a:xfrm>
          </p:grpSpPr>
          <p:sp>
            <p:nvSpPr>
              <p:cNvPr id="20" name="Rectangle 12"/>
              <p:cNvSpPr>
                <a:spLocks noChangeArrowheads="1"/>
              </p:cNvSpPr>
              <p:nvPr/>
            </p:nvSpPr>
            <p:spPr bwMode="auto">
              <a:xfrm>
                <a:off x="48" y="0"/>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dirty="0">
                    <a:solidFill>
                      <a:srgbClr val="0070C0"/>
                    </a:solidFill>
                    <a:ea typeface="楷体_GB2312" pitchFamily="49" charset="-122"/>
                    <a:sym typeface="Symbol" panose="05050102010706020507" pitchFamily="18" charset="2"/>
                  </a:rPr>
                  <a:t></a:t>
                </a:r>
              </a:p>
            </p:txBody>
          </p:sp>
          <p:sp>
            <p:nvSpPr>
              <p:cNvPr id="21" name="Arc 13"/>
              <p:cNvSpPr/>
              <p:nvPr/>
            </p:nvSpPr>
            <p:spPr bwMode="auto">
              <a:xfrm>
                <a:off x="0" y="97"/>
                <a:ext cx="96" cy="195"/>
              </a:xfrm>
              <a:custGeom>
                <a:avLst/>
                <a:gdLst>
                  <a:gd name="G0" fmla="+- 0 0 0"/>
                  <a:gd name="G1" fmla="+- 21600 0 0"/>
                  <a:gd name="G2" fmla="+- 21600 0 0"/>
                  <a:gd name="T0" fmla="*/ 0 w 21600"/>
                  <a:gd name="T1" fmla="*/ 0 h 29313"/>
                  <a:gd name="T2" fmla="*/ 20176 w 21600"/>
                  <a:gd name="T3" fmla="*/ 29313 h 29313"/>
                  <a:gd name="T4" fmla="*/ 0 w 21600"/>
                  <a:gd name="T5" fmla="*/ 21600 h 29313"/>
                </a:gdLst>
                <a:ahLst/>
                <a:cxnLst>
                  <a:cxn ang="0">
                    <a:pos x="T0" y="T1"/>
                  </a:cxn>
                  <a:cxn ang="0">
                    <a:pos x="T2" y="T3"/>
                  </a:cxn>
                  <a:cxn ang="0">
                    <a:pos x="T4" y="T5"/>
                  </a:cxn>
                </a:cxnLst>
                <a:rect l="0" t="0" r="r" b="b"/>
                <a:pathLst>
                  <a:path w="21600" h="29313" fill="none" extrusionOk="0">
                    <a:moveTo>
                      <a:pt x="-1" y="0"/>
                    </a:moveTo>
                    <a:cubicBezTo>
                      <a:pt x="11929" y="0"/>
                      <a:pt x="21600" y="9670"/>
                      <a:pt x="21600" y="21600"/>
                    </a:cubicBezTo>
                    <a:cubicBezTo>
                      <a:pt x="21600" y="24236"/>
                      <a:pt x="21117" y="26850"/>
                      <a:pt x="20175" y="29312"/>
                    </a:cubicBezTo>
                  </a:path>
                  <a:path w="21600" h="29313" stroke="0" extrusionOk="0">
                    <a:moveTo>
                      <a:pt x="-1" y="0"/>
                    </a:moveTo>
                    <a:cubicBezTo>
                      <a:pt x="11929" y="0"/>
                      <a:pt x="21600" y="9670"/>
                      <a:pt x="21600" y="21600"/>
                    </a:cubicBezTo>
                    <a:cubicBezTo>
                      <a:pt x="21600" y="24236"/>
                      <a:pt x="21117" y="26850"/>
                      <a:pt x="20175" y="29312"/>
                    </a:cubicBezTo>
                    <a:lnTo>
                      <a:pt x="0" y="21600"/>
                    </a:lnTo>
                    <a:close/>
                  </a:path>
                </a:pathLst>
              </a:custGeom>
              <a:noFill/>
              <a:ln w="28575"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2" name="Group 14"/>
            <p:cNvGrpSpPr/>
            <p:nvPr/>
          </p:nvGrpSpPr>
          <p:grpSpPr bwMode="auto">
            <a:xfrm>
              <a:off x="7223125" y="2036763"/>
              <a:ext cx="530225" cy="687387"/>
              <a:chOff x="0" y="0"/>
              <a:chExt cx="334" cy="433"/>
            </a:xfrm>
          </p:grpSpPr>
          <p:sp>
            <p:nvSpPr>
              <p:cNvPr id="23" name="Rectangle 15"/>
              <p:cNvSpPr>
                <a:spLocks noChangeArrowheads="1"/>
              </p:cNvSpPr>
              <p:nvPr/>
            </p:nvSpPr>
            <p:spPr bwMode="auto">
              <a:xfrm>
                <a:off x="0" y="0"/>
                <a:ext cx="3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chemeClr val="accent2"/>
                    </a:solidFill>
                    <a:ea typeface="楷体_GB2312" pitchFamily="49" charset="-122"/>
                    <a:sym typeface="Symbol" panose="05050102010706020507" pitchFamily="18" charset="2"/>
                  </a:rPr>
                  <a:t></a:t>
                </a:r>
              </a:p>
            </p:txBody>
          </p:sp>
          <p:sp>
            <p:nvSpPr>
              <p:cNvPr id="24" name="Arc 16"/>
              <p:cNvSpPr/>
              <p:nvPr/>
            </p:nvSpPr>
            <p:spPr bwMode="auto">
              <a:xfrm>
                <a:off x="0" y="241"/>
                <a:ext cx="76" cy="192"/>
              </a:xfrm>
              <a:custGeom>
                <a:avLst/>
                <a:gdLst>
                  <a:gd name="G0" fmla="+- 0 0 0"/>
                  <a:gd name="G1" fmla="+- 21600 0 0"/>
                  <a:gd name="G2" fmla="+- 21600 0 0"/>
                  <a:gd name="T0" fmla="*/ 0 w 17165"/>
                  <a:gd name="T1" fmla="*/ 0 h 21600"/>
                  <a:gd name="T2" fmla="*/ 17165 w 17165"/>
                  <a:gd name="T3" fmla="*/ 8488 h 21600"/>
                  <a:gd name="T4" fmla="*/ 0 w 17165"/>
                  <a:gd name="T5" fmla="*/ 21600 h 21600"/>
                </a:gdLst>
                <a:ahLst/>
                <a:cxnLst>
                  <a:cxn ang="0">
                    <a:pos x="T0" y="T1"/>
                  </a:cxn>
                  <a:cxn ang="0">
                    <a:pos x="T2" y="T3"/>
                  </a:cxn>
                  <a:cxn ang="0">
                    <a:pos x="T4" y="T5"/>
                  </a:cxn>
                </a:cxnLst>
                <a:rect l="0" t="0" r="r" b="b"/>
                <a:pathLst>
                  <a:path w="17165" h="21600" fill="none" extrusionOk="0">
                    <a:moveTo>
                      <a:pt x="-1" y="0"/>
                    </a:moveTo>
                    <a:cubicBezTo>
                      <a:pt x="6731" y="0"/>
                      <a:pt x="13078" y="3138"/>
                      <a:pt x="17164" y="8488"/>
                    </a:cubicBezTo>
                  </a:path>
                  <a:path w="17165" h="21600" stroke="0" extrusionOk="0">
                    <a:moveTo>
                      <a:pt x="-1" y="0"/>
                    </a:moveTo>
                    <a:cubicBezTo>
                      <a:pt x="6731" y="0"/>
                      <a:pt x="13078" y="3138"/>
                      <a:pt x="17164" y="8488"/>
                    </a:cubicBezTo>
                    <a:lnTo>
                      <a:pt x="0" y="21600"/>
                    </a:lnTo>
                    <a:close/>
                  </a:path>
                </a:pathLst>
              </a:custGeom>
              <a:noFill/>
              <a:ln w="9525" cmpd="sng">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5" name="Group 17"/>
            <p:cNvGrpSpPr/>
            <p:nvPr/>
          </p:nvGrpSpPr>
          <p:grpSpPr bwMode="auto">
            <a:xfrm>
              <a:off x="6959600" y="2043113"/>
              <a:ext cx="1550988" cy="838200"/>
              <a:chOff x="0" y="0"/>
              <a:chExt cx="977" cy="528"/>
            </a:xfrm>
          </p:grpSpPr>
          <p:sp>
            <p:nvSpPr>
              <p:cNvPr id="26" name="Oval 18"/>
              <p:cNvSpPr>
                <a:spLocks noChangeArrowheads="1"/>
              </p:cNvSpPr>
              <p:nvPr/>
            </p:nvSpPr>
            <p:spPr bwMode="auto">
              <a:xfrm>
                <a:off x="528" y="96"/>
                <a:ext cx="68" cy="68"/>
              </a:xfrm>
              <a:prstGeom prst="ellipse">
                <a:avLst/>
              </a:prstGeom>
              <a:noFill/>
              <a:ln w="31750" cmpd="sng">
                <a:solidFill>
                  <a:srgbClr val="FF339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19"/>
              <p:cNvSpPr>
                <a:spLocks noChangeShapeType="1"/>
              </p:cNvSpPr>
              <p:nvPr/>
            </p:nvSpPr>
            <p:spPr bwMode="auto">
              <a:xfrm flipV="1">
                <a:off x="0" y="96"/>
                <a:ext cx="576" cy="432"/>
              </a:xfrm>
              <a:prstGeom prst="line">
                <a:avLst/>
              </a:prstGeom>
              <a:noFill/>
              <a:ln w="28575" cmpd="sng">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Rectangle 20"/>
              <p:cNvSpPr>
                <a:spLocks noChangeArrowheads="1"/>
              </p:cNvSpPr>
              <p:nvPr/>
            </p:nvSpPr>
            <p:spPr bwMode="auto">
              <a:xfrm>
                <a:off x="576" y="0"/>
                <a:ext cx="401" cy="233"/>
              </a:xfrm>
              <a:prstGeom prst="rect">
                <a:avLst/>
              </a:prstGeom>
              <a:noFill/>
              <a:ln w="9525">
                <a:solidFill>
                  <a:srgbClr val="0070C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dirty="0">
                    <a:solidFill>
                      <a:srgbClr val="0070C0"/>
                    </a:solidFill>
                    <a:ea typeface="楷体_GB2312" pitchFamily="49" charset="-122"/>
                  </a:rPr>
                  <a:t>A：t</a:t>
                </a:r>
              </a:p>
            </p:txBody>
          </p:sp>
        </p:grpSp>
        <p:grpSp>
          <p:nvGrpSpPr>
            <p:cNvPr id="29" name="Group 21"/>
            <p:cNvGrpSpPr/>
            <p:nvPr/>
          </p:nvGrpSpPr>
          <p:grpSpPr bwMode="auto">
            <a:xfrm>
              <a:off x="6959600" y="1509713"/>
              <a:ext cx="1981200" cy="1371600"/>
              <a:chOff x="0" y="0"/>
              <a:chExt cx="1248" cy="864"/>
            </a:xfrm>
          </p:grpSpPr>
          <p:sp>
            <p:nvSpPr>
              <p:cNvPr id="30" name="Oval 22"/>
              <p:cNvSpPr>
                <a:spLocks noChangeArrowheads="1"/>
              </p:cNvSpPr>
              <p:nvPr/>
            </p:nvSpPr>
            <p:spPr bwMode="auto">
              <a:xfrm>
                <a:off x="288" y="192"/>
                <a:ext cx="68" cy="68"/>
              </a:xfrm>
              <a:prstGeom prst="ellipse">
                <a:avLst/>
              </a:prstGeom>
              <a:noFill/>
              <a:ln w="25400" cmpd="sng">
                <a:solidFill>
                  <a:schemeClr val="accent2"/>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3"/>
              <p:cNvSpPr>
                <a:spLocks noChangeShapeType="1"/>
              </p:cNvSpPr>
              <p:nvPr/>
            </p:nvSpPr>
            <p:spPr bwMode="auto">
              <a:xfrm flipV="1">
                <a:off x="0" y="192"/>
                <a:ext cx="336" cy="672"/>
              </a:xfrm>
              <a:prstGeom prst="line">
                <a:avLst/>
              </a:prstGeom>
              <a:noFill/>
              <a:ln w="25400" cmpd="sng">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Rectangle 24"/>
              <p:cNvSpPr>
                <a:spLocks noChangeArrowheads="1"/>
              </p:cNvSpPr>
              <p:nvPr/>
            </p:nvSpPr>
            <p:spPr bwMode="auto">
              <a:xfrm>
                <a:off x="407" y="0"/>
                <a:ext cx="84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zh-CN" b="1">
                    <a:solidFill>
                      <a:schemeClr val="accent2"/>
                    </a:solidFill>
                    <a:ea typeface="楷体_GB2312" pitchFamily="49" charset="-122"/>
                  </a:rPr>
                  <a:t>B：t+</a:t>
                </a:r>
                <a:r>
                  <a:rPr lang="zh-CN" altLang="zh-CN" b="1">
                    <a:solidFill>
                      <a:schemeClr val="accent2"/>
                    </a:solidFill>
                    <a:ea typeface="楷体_GB2312" pitchFamily="49" charset="-122"/>
                    <a:sym typeface="Symbol" panose="05050102010706020507" pitchFamily="18" charset="2"/>
                  </a:rPr>
                  <a:t>t</a:t>
                </a:r>
                <a:r>
                  <a:rPr lang="zh-CN" altLang="zh-CN" b="1">
                    <a:solidFill>
                      <a:schemeClr val="accent2"/>
                    </a:solidFill>
                    <a:ea typeface="楷体_GB2312" pitchFamily="49" charset="-122"/>
                  </a:rPr>
                  <a:t> </a:t>
                </a:r>
              </a:p>
            </p:txBody>
          </p:sp>
        </p:grpSp>
      </p:grpSp>
      <p:sp>
        <p:nvSpPr>
          <p:cNvPr id="34" name="Rectangle 25"/>
          <p:cNvSpPr>
            <a:spLocks noChangeArrowheads="1"/>
          </p:cNvSpPr>
          <p:nvPr/>
        </p:nvSpPr>
        <p:spPr bwMode="auto">
          <a:xfrm>
            <a:off x="395288" y="4941888"/>
            <a:ext cx="8534400" cy="137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lang="zh-CN" altLang="zh-CN" sz="2800" b="1" dirty="0">
                <a:ea typeface="楷体_GB2312" pitchFamily="49" charset="-122"/>
              </a:rPr>
              <a:t>         设质点在o</a:t>
            </a:r>
            <a:r>
              <a:rPr lang="zh-CN" altLang="zh-CN" sz="2800" b="1" i="1" dirty="0">
                <a:ea typeface="楷体_GB2312" pitchFamily="49" charset="-122"/>
              </a:rPr>
              <a:t>x</a:t>
            </a:r>
            <a:r>
              <a:rPr lang="zh-CN" altLang="zh-CN" sz="2800" b="1" dirty="0">
                <a:ea typeface="楷体_GB2312" pitchFamily="49" charset="-122"/>
              </a:rPr>
              <a:t>y平面内绕o点、沿半径为R的轨道作圆周运动，如图。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left)">
                                      <p:cBhvr>
                                        <p:cTn id="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34"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1258</Words>
  <Application>Microsoft Office PowerPoint</Application>
  <PresentationFormat>全屏显示(4:3)</PresentationFormat>
  <Paragraphs>172</Paragraphs>
  <Slides>23</Slides>
  <Notes>2</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34" baseType="lpstr">
      <vt:lpstr>楷体_GB2312</vt:lpstr>
      <vt:lpstr>宋体</vt:lpstr>
      <vt:lpstr>Arial</vt:lpstr>
      <vt:lpstr>Calibri</vt:lpstr>
      <vt:lpstr>Symbol</vt:lpstr>
      <vt:lpstr>Times New Roman</vt:lpstr>
      <vt:lpstr>Office 主题​​</vt:lpstr>
      <vt:lpstr>Equation</vt:lpstr>
      <vt:lpstr>Equation.3</vt:lpstr>
      <vt:lpstr>公式</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yaping wang</cp:lastModifiedBy>
  <cp:revision>48</cp:revision>
  <dcterms:created xsi:type="dcterms:W3CDTF">2016-02-22T10:37:00Z</dcterms:created>
  <dcterms:modified xsi:type="dcterms:W3CDTF">2024-02-26T01:56:07Z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