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6"/>
  </p:notesMasterIdLst>
  <p:sldIdLst>
    <p:sldId id="257" r:id="rId5"/>
    <p:sldId id="272" r:id="rId7"/>
    <p:sldId id="258" r:id="rId8"/>
    <p:sldId id="287" r:id="rId9"/>
    <p:sldId id="260" r:id="rId10"/>
    <p:sldId id="273" r:id="rId11"/>
    <p:sldId id="262" r:id="rId12"/>
    <p:sldId id="263"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1" r:id="rId26"/>
    <p:sldId id="302" r:id="rId27"/>
    <p:sldId id="303" r:id="rId28"/>
    <p:sldId id="304" r:id="rId29"/>
    <p:sldId id="305" r:id="rId30"/>
    <p:sldId id="306"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Lst>
  <p:sldSz cx="9144000" cy="6858000" type="screen4x3"/>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2" userDrawn="1">
          <p15:clr>
            <a:srgbClr val="A4A3A4"/>
          </p15:clr>
        </p15:guide>
        <p15:guide id="2" pos="285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mage" initials="I"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1740" y="-90"/>
      </p:cViewPr>
      <p:guideLst>
        <p:guide orient="horz" pos="2142"/>
        <p:guide pos="28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9" Type="http://schemas.openxmlformats.org/officeDocument/2006/relationships/tags" Target="tags/tag1.xml"/><Relationship Id="rId48" Type="http://schemas.openxmlformats.org/officeDocument/2006/relationships/commentAuthors" Target="commentAuthors.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emf"/><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65.wmf"/><Relationship Id="rId4" Type="http://schemas.openxmlformats.org/officeDocument/2006/relationships/image" Target="../media/image63.wmf"/><Relationship Id="rId3" Type="http://schemas.openxmlformats.org/officeDocument/2006/relationships/image" Target="../media/image62.emf"/><Relationship Id="rId2" Type="http://schemas.openxmlformats.org/officeDocument/2006/relationships/image" Target="../media/image61.wmf"/><Relationship Id="rId1" Type="http://schemas.openxmlformats.org/officeDocument/2006/relationships/image" Target="../media/image6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78.wmf"/><Relationship Id="rId8" Type="http://schemas.openxmlformats.org/officeDocument/2006/relationships/image" Target="../media/image77.wmf"/><Relationship Id="rId7" Type="http://schemas.openxmlformats.org/officeDocument/2006/relationships/image" Target="../media/image76.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90.emf"/><Relationship Id="rId8" Type="http://schemas.openxmlformats.org/officeDocument/2006/relationships/image" Target="../media/image89.emf"/><Relationship Id="rId7" Type="http://schemas.openxmlformats.org/officeDocument/2006/relationships/image" Target="../media/image88.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emf"/><Relationship Id="rId3" Type="http://schemas.openxmlformats.org/officeDocument/2006/relationships/image" Target="../media/image84.emf"/><Relationship Id="rId2" Type="http://schemas.openxmlformats.org/officeDocument/2006/relationships/image" Target="../media/image83.emf"/><Relationship Id="rId1" Type="http://schemas.openxmlformats.org/officeDocument/2006/relationships/image" Target="../media/image82.e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94.wmf"/><Relationship Id="rId3" Type="http://schemas.openxmlformats.org/officeDocument/2006/relationships/image" Target="../media/image93.wmf"/><Relationship Id="rId2" Type="http://schemas.openxmlformats.org/officeDocument/2006/relationships/image" Target="../media/image92.emf"/><Relationship Id="rId1" Type="http://schemas.openxmlformats.org/officeDocument/2006/relationships/image" Target="../media/image91.emf"/></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103.wmf"/><Relationship Id="rId5" Type="http://schemas.openxmlformats.org/officeDocument/2006/relationships/image" Target="../media/image102.wmf"/><Relationship Id="rId4" Type="http://schemas.openxmlformats.org/officeDocument/2006/relationships/image" Target="../media/image101.wmf"/><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18.vml.rels><?xml version="1.0" encoding="UTF-8" standalone="yes"?>
<Relationships xmlns="http://schemas.openxmlformats.org/package/2006/relationships"><Relationship Id="rId4" Type="http://schemas.openxmlformats.org/officeDocument/2006/relationships/image" Target="../media/image108.emf"/><Relationship Id="rId3" Type="http://schemas.openxmlformats.org/officeDocument/2006/relationships/image" Target="../media/image107.emf"/><Relationship Id="rId2" Type="http://schemas.openxmlformats.org/officeDocument/2006/relationships/image" Target="../media/image106.emf"/><Relationship Id="rId1" Type="http://schemas.openxmlformats.org/officeDocument/2006/relationships/image" Target="../media/image10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9.e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16.wmf"/><Relationship Id="rId4" Type="http://schemas.openxmlformats.org/officeDocument/2006/relationships/image" Target="../media/image15.emf"/><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109.emf"/><Relationship Id="rId3" Type="http://schemas.openxmlformats.org/officeDocument/2006/relationships/image" Target="../media/image112.emf"/><Relationship Id="rId2" Type="http://schemas.openxmlformats.org/officeDocument/2006/relationships/image" Target="../media/image111.emf"/><Relationship Id="rId1" Type="http://schemas.openxmlformats.org/officeDocument/2006/relationships/image" Target="../media/image110.emf"/></Relationships>
</file>

<file path=ppt/drawings/_rels/vmlDrawing21.vml.rels><?xml version="1.0" encoding="UTF-8" standalone="yes"?>
<Relationships xmlns="http://schemas.openxmlformats.org/package/2006/relationships"><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emf"/><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emf"/></Relationships>
</file>

<file path=ppt/drawings/_rels/vmlDrawing22.vml.rels><?xml version="1.0" encoding="UTF-8" standalone="yes"?>
<Relationships xmlns="http://schemas.openxmlformats.org/package/2006/relationships"><Relationship Id="rId5" Type="http://schemas.openxmlformats.org/officeDocument/2006/relationships/image" Target="../media/image119.wmf"/><Relationship Id="rId4" Type="http://schemas.openxmlformats.org/officeDocument/2006/relationships/image" Target="../media/image118.emf"/><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21.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image" Target="../media/image123.emf"/><Relationship Id="rId1" Type="http://schemas.openxmlformats.org/officeDocument/2006/relationships/image" Target="../media/image122.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emf"/><Relationship Id="rId1" Type="http://schemas.openxmlformats.org/officeDocument/2006/relationships/image" Target="../media/image126.emf"/></Relationships>
</file>

<file path=ppt/drawings/_rels/vmlDrawing25.vml.rels><?xml version="1.0" encoding="UTF-8" standalone="yes"?>
<Relationships xmlns="http://schemas.openxmlformats.org/package/2006/relationships"><Relationship Id="rId6" Type="http://schemas.openxmlformats.org/officeDocument/2006/relationships/image" Target="../media/image135.emf"/><Relationship Id="rId5" Type="http://schemas.openxmlformats.org/officeDocument/2006/relationships/image" Target="../media/image134.wmf"/><Relationship Id="rId4" Type="http://schemas.openxmlformats.org/officeDocument/2006/relationships/image" Target="../media/image133.emf"/><Relationship Id="rId3" Type="http://schemas.openxmlformats.org/officeDocument/2006/relationships/image" Target="../media/image132.emf"/><Relationship Id="rId2" Type="http://schemas.openxmlformats.org/officeDocument/2006/relationships/image" Target="../media/image131.emf"/><Relationship Id="rId1" Type="http://schemas.openxmlformats.org/officeDocument/2006/relationships/image" Target="../media/image13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36.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9.emf"/><Relationship Id="rId2" Type="http://schemas.openxmlformats.org/officeDocument/2006/relationships/image" Target="../media/image138.emf"/><Relationship Id="rId1" Type="http://schemas.openxmlformats.org/officeDocument/2006/relationships/image" Target="../media/image13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4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42.e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23.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30.vml.rels><?xml version="1.0" encoding="UTF-8" standalone="yes"?>
<Relationships xmlns="http://schemas.openxmlformats.org/package/2006/relationships"><Relationship Id="rId5" Type="http://schemas.openxmlformats.org/officeDocument/2006/relationships/image" Target="../media/image147.wmf"/><Relationship Id="rId4" Type="http://schemas.openxmlformats.org/officeDocument/2006/relationships/image" Target="../media/image146.wmf"/><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s>
</file>

<file path=ppt/drawings/_rels/vmlDrawing32.vml.rels><?xml version="1.0" encoding="UTF-8" standalone="yes"?>
<Relationships xmlns="http://schemas.openxmlformats.org/package/2006/relationships"><Relationship Id="rId6" Type="http://schemas.openxmlformats.org/officeDocument/2006/relationships/image" Target="../media/image156.emf"/><Relationship Id="rId5" Type="http://schemas.openxmlformats.org/officeDocument/2006/relationships/image" Target="../media/image155.emf"/><Relationship Id="rId4" Type="http://schemas.openxmlformats.org/officeDocument/2006/relationships/image" Target="../media/image154.emf"/><Relationship Id="rId3" Type="http://schemas.openxmlformats.org/officeDocument/2006/relationships/image" Target="../media/image153.wmf"/><Relationship Id="rId2" Type="http://schemas.openxmlformats.org/officeDocument/2006/relationships/image" Target="../media/image152.emf"/><Relationship Id="rId1" Type="http://schemas.openxmlformats.org/officeDocument/2006/relationships/image" Target="../media/image151.emf"/></Relationships>
</file>

<file path=ppt/drawings/_rels/vmlDrawing33.vml.rels><?xml version="1.0" encoding="UTF-8" standalone="yes"?>
<Relationships xmlns="http://schemas.openxmlformats.org/package/2006/relationships"><Relationship Id="rId5" Type="http://schemas.openxmlformats.org/officeDocument/2006/relationships/image" Target="../media/image161.wmf"/><Relationship Id="rId4" Type="http://schemas.openxmlformats.org/officeDocument/2006/relationships/image" Target="../media/image160.wmf"/><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s>
</file>

<file path=ppt/drawings/_rels/vmlDrawing34.vml.rels><?xml version="1.0" encoding="UTF-8" standalone="yes"?>
<Relationships xmlns="http://schemas.openxmlformats.org/package/2006/relationships"><Relationship Id="rId6" Type="http://schemas.openxmlformats.org/officeDocument/2006/relationships/image" Target="../media/image164.wmf"/><Relationship Id="rId5" Type="http://schemas.openxmlformats.org/officeDocument/2006/relationships/image" Target="../media/image147.wmf"/><Relationship Id="rId4" Type="http://schemas.openxmlformats.org/officeDocument/2006/relationships/image" Target="../media/image163.wmf"/><Relationship Id="rId3" Type="http://schemas.openxmlformats.org/officeDocument/2006/relationships/image" Target="../media/image155.emf"/><Relationship Id="rId2" Type="http://schemas.openxmlformats.org/officeDocument/2006/relationships/image" Target="../media/image156.emf"/><Relationship Id="rId1" Type="http://schemas.openxmlformats.org/officeDocument/2006/relationships/image" Target="../media/image16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2.emf"/><Relationship Id="rId7" Type="http://schemas.openxmlformats.org/officeDocument/2006/relationships/image" Target="../media/image31.emf"/><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emf"/><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41.wmf"/><Relationship Id="rId8" Type="http://schemas.openxmlformats.org/officeDocument/2006/relationships/image" Target="../media/image40.wmf"/><Relationship Id="rId7" Type="http://schemas.openxmlformats.org/officeDocument/2006/relationships/image" Target="../media/image39.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0" Type="http://schemas.openxmlformats.org/officeDocument/2006/relationships/image" Target="../media/image42.wmf"/><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7" Type="http://schemas.openxmlformats.org/officeDocument/2006/relationships/image" Target="../media/image40.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37.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52.emf"/><Relationship Id="rId3" Type="http://schemas.openxmlformats.org/officeDocument/2006/relationships/image" Target="../media/image51.emf"/><Relationship Id="rId2" Type="http://schemas.openxmlformats.org/officeDocument/2006/relationships/image" Target="../media/image50.wmf"/><Relationship Id="rId1" Type="http://schemas.openxmlformats.org/officeDocument/2006/relationships/image" Target="../media/image4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wmf"/><Relationship Id="rId1" Type="http://schemas.openxmlformats.org/officeDocument/2006/relationships/image" Target="../media/image5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EA8672-5A21-4D97-87DF-D489CD76462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90BCAF-E38F-4C3E-9C18-8EA851A29D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zh-CN" altLang="en-US" sz="1200" b="1" dirty="0" smtClean="0">
                <a:solidFill>
                  <a:srgbClr val="000000"/>
                </a:solidFill>
                <a:latin typeface="Times New Roman" panose="02020603050405020304" pitchFamily="18" charset="0"/>
              </a:rPr>
              <a:t>功是标量，没有方向，但有正负。</a:t>
            </a:r>
            <a:endParaRPr kumimoji="1" lang="zh-CN" altLang="en-US" sz="1200" b="1" dirty="0" smtClean="0">
              <a:solidFill>
                <a:srgbClr val="000000"/>
              </a:solidFill>
              <a:latin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0890BCAF-E38F-4C3E-9C18-8EA851A29D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90BCAF-E38F-4C3E-9C18-8EA851A29D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积分路径和坐标轴方向相反</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摩擦力沿切线方向，但与运动速速方向相反。</a:t>
            </a:r>
            <a:endParaRPr lang="zh-CN" altLang="en-US" dirty="0"/>
          </a:p>
        </p:txBody>
      </p:sp>
      <p:sp>
        <p:nvSpPr>
          <p:cNvPr id="4" name="灯片编号占位符 3"/>
          <p:cNvSpPr>
            <a:spLocks noGrp="1"/>
          </p:cNvSpPr>
          <p:nvPr>
            <p:ph type="sldNum" sz="quarter" idx="10"/>
          </p:nvPr>
        </p:nvSpPr>
        <p:spPr/>
        <p:txBody>
          <a:bodyPr/>
          <a:lstStyle/>
          <a:p>
            <a:fld id="{89208480-49BD-458E-8509-110FDC1EE44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保守力做的功等于系统是能的减少，或是势能增量的负值</a:t>
            </a:r>
            <a:endParaRPr lang="zh-CN" altLang="en-US" dirty="0"/>
          </a:p>
        </p:txBody>
      </p:sp>
      <p:sp>
        <p:nvSpPr>
          <p:cNvPr id="4" name="灯片编号占位符 3"/>
          <p:cNvSpPr>
            <a:spLocks noGrp="1"/>
          </p:cNvSpPr>
          <p:nvPr>
            <p:ph type="sldNum" sz="quarter" idx="10"/>
          </p:nvPr>
        </p:nvSpPr>
        <p:spPr/>
        <p:txBody>
          <a:bodyPr/>
          <a:lstStyle/>
          <a:p>
            <a:fld id="{89208480-49BD-458E-8509-110FDC1EE44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66991A1E-4481-478B-B895-DD25D934FD50}"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4A4A2935-1D23-425F-9F59-6048E4046A01}"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EC44028-394A-48EC-A95F-176EF0ACEC89}"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890D4B48-AF1A-411E-BA65-527E86976D61}"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0D7176D9-46F5-4F08-866A-69903E4571FE}"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458A4A9A-882F-4930-9C0E-9C15C296D18C}"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D3E16947-A3AE-4632-87FE-CB7FF6A6256F}"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1"/>
          </p:nvPr>
        </p:nvSpPr>
        <p:spPr/>
        <p:txBody>
          <a:bodyPr/>
          <a:lstStyle>
            <a:lvl1pPr>
              <a:defRPr/>
            </a:lvl1pPr>
          </a:lstStyle>
          <a:p>
            <a:pPr>
              <a:defRPr/>
            </a:pPr>
            <a:fld id="{2B050BB7-80A0-44F5-BA09-B5E9698E7ED7}"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1"/>
          </p:nvPr>
        </p:nvSpPr>
        <p:spPr/>
        <p:txBody>
          <a:bodyPr/>
          <a:lstStyle>
            <a:lvl1pPr>
              <a:defRPr/>
            </a:lvl1pPr>
          </a:lstStyle>
          <a:p>
            <a:pPr>
              <a:defRPr/>
            </a:pPr>
            <a:fld id="{2B2E98A0-AB52-41F1-94E7-71B0C4C4A859}"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1"/>
          </p:nvPr>
        </p:nvSpPr>
        <p:spPr/>
        <p:txBody>
          <a:bodyPr/>
          <a:lstStyle>
            <a:lvl1pPr>
              <a:defRPr/>
            </a:lvl1pPr>
          </a:lstStyle>
          <a:p>
            <a:pPr>
              <a:defRPr/>
            </a:pPr>
            <a:fld id="{BFADB6BF-4EF6-48AF-967A-34B04C780147}"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sldNum" sz="quarter" idx="11"/>
          </p:nvPr>
        </p:nvSpPr>
        <p:spPr/>
        <p:txBody>
          <a:bodyPr/>
          <a:lstStyle>
            <a:lvl1pPr>
              <a:defRPr/>
            </a:lvl1pPr>
          </a:lstStyle>
          <a:p>
            <a:pPr>
              <a:defRPr/>
            </a:pPr>
            <a:fld id="{48ECBB81-B673-4888-A8EE-158E335AC5E6}"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B5328FD-9922-4145-89F5-2429E5448B11}"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1"/>
          </p:nvPr>
        </p:nvSpPr>
        <p:spPr/>
        <p:txBody>
          <a:bodyPr/>
          <a:lstStyle>
            <a:lvl1pPr>
              <a:defRPr/>
            </a:lvl1pPr>
          </a:lstStyle>
          <a:p>
            <a:pPr>
              <a:defRPr/>
            </a:pPr>
            <a:fld id="{A96D3963-1C85-4AF9-BCF6-E563C2AA9123}"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1"/>
          </p:nvPr>
        </p:nvSpPr>
        <p:spPr/>
        <p:txBody>
          <a:bodyPr/>
          <a:lstStyle>
            <a:lvl1pPr>
              <a:defRPr/>
            </a:lvl1pPr>
          </a:lstStyle>
          <a:p>
            <a:pPr>
              <a:defRPr/>
            </a:pPr>
            <a:fld id="{6B3E3138-DC13-4492-A1A9-F0365E06B3A9}"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F471545D-9827-4CC1-86A8-1AF1EB688874}"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1DD515DE-C99F-48AC-B0D2-12F008FCAF17}"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94FC1F18-E283-42C3-804F-7F5005789DBF}"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39883353-322B-4B59-979F-361A2FFD2384}"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3BD7C82E-3BE7-4194-A8E1-A943E5F55195}"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DAF4717F-16D9-4546-97A5-59912F12D609}"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0D21AA9E-DB84-4301-A37C-3EF7121AB73F}"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9F2B2A41-E006-4A12-A616-DA743A11E28C}"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1C92F805-3520-49C5-B10D-C648A16C75AF}" type="slidenum">
              <a:rPr lang="en-US" altLang="zh-CN">
                <a:solidFill>
                  <a:srgbClr val="000000"/>
                </a:solidFill>
              </a:rPr>
            </a:fld>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3" Type="http://schemas.openxmlformats.org/officeDocument/2006/relationships/theme" Target="../theme/theme3.xml"/><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b="0">
                <a:latin typeface="+mn-lt"/>
              </a:defRPr>
            </a:lvl1pPr>
          </a:lstStyle>
          <a:p>
            <a:pPr fontAlgn="base">
              <a:spcBef>
                <a:spcPct val="0"/>
              </a:spcBef>
              <a:spcAft>
                <a:spcPct val="0"/>
              </a:spcAft>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b="0">
                <a:latin typeface="+mn-lt"/>
              </a:defRPr>
            </a:lvl1pPr>
          </a:lstStyle>
          <a:p>
            <a:pPr fontAlgn="base">
              <a:spcBef>
                <a:spcPct val="0"/>
              </a:spcBef>
              <a:spcAft>
                <a:spcPct val="0"/>
              </a:spcAft>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b="0">
                <a:latin typeface="+mn-lt"/>
              </a:defRPr>
            </a:lvl1pPr>
          </a:lstStyle>
          <a:p>
            <a:pPr fontAlgn="base">
              <a:spcBef>
                <a:spcPct val="0"/>
              </a:spcBef>
              <a:spcAft>
                <a:spcPct val="0"/>
              </a:spcAft>
            </a:pPr>
            <a:fld id="{6741AE8F-2AA3-4D33-BC87-0EFF3B1C8F7A}" type="slidenum">
              <a:rPr lang="en-US" altLang="zh-CN">
                <a:solidFill>
                  <a:srgbClr val="000000"/>
                </a:solidFill>
              </a:rPr>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4099"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smtClean="0"/>
            </a:lvl1pPr>
          </a:lstStyle>
          <a:p>
            <a:pPr fontAlgn="base">
              <a:spcBef>
                <a:spcPct val="0"/>
              </a:spcBef>
              <a:spcAft>
                <a:spcPct val="0"/>
              </a:spcAft>
              <a:defRPr/>
            </a:pPr>
            <a:fld id="{2BAB5AA8-CB3C-4077-ABA8-25325F1628E8}" type="slidenum">
              <a:rPr lang="en-US" altLang="zh-CN">
                <a:solidFill>
                  <a:srgbClr val="000000"/>
                </a:solidFill>
              </a:rPr>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b="0"/>
            </a:lvl1p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b="0"/>
            </a:lvl1pPr>
          </a:lstStyle>
          <a:p>
            <a:pPr lvl="0"/>
            <a:endParaRPr lang="zh-CN" altLang="en-US" dirty="0">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b="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6.emf"/><Relationship Id="rId8" Type="http://schemas.openxmlformats.org/officeDocument/2006/relationships/image" Target="../media/image5.emf"/><Relationship Id="rId7" Type="http://schemas.openxmlformats.org/officeDocument/2006/relationships/image" Target="../media/image4.emf"/><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emf"/><Relationship Id="rId3" Type="http://schemas.openxmlformats.org/officeDocument/2006/relationships/oleObject" Target="../embeddings/oleObject2.bin"/><Relationship Id="rId20" Type="http://schemas.openxmlformats.org/officeDocument/2006/relationships/notesSlide" Target="../notesSlides/notesSlide1.xml"/><Relationship Id="rId2" Type="http://schemas.openxmlformats.org/officeDocument/2006/relationships/image" Target="../media/image1.emf"/><Relationship Id="rId19" Type="http://schemas.openxmlformats.org/officeDocument/2006/relationships/vmlDrawing" Target="../drawings/vmlDrawing1.vml"/><Relationship Id="rId18" Type="http://schemas.openxmlformats.org/officeDocument/2006/relationships/slideLayout" Target="../slideLayouts/slideLayout12.xml"/><Relationship Id="rId17" Type="http://schemas.openxmlformats.org/officeDocument/2006/relationships/image" Target="../media/image11.wmf"/><Relationship Id="rId16" Type="http://schemas.openxmlformats.org/officeDocument/2006/relationships/oleObject" Target="../embeddings/oleObject6.bin"/><Relationship Id="rId15" Type="http://schemas.openxmlformats.org/officeDocument/2006/relationships/image" Target="../media/image10.wmf"/><Relationship Id="rId14" Type="http://schemas.openxmlformats.org/officeDocument/2006/relationships/oleObject" Target="../embeddings/oleObject5.bin"/><Relationship Id="rId13" Type="http://schemas.openxmlformats.org/officeDocument/2006/relationships/image" Target="../media/image9.emf"/><Relationship Id="rId12" Type="http://schemas.openxmlformats.org/officeDocument/2006/relationships/oleObject" Target="../embeddings/oleObject4.bin"/><Relationship Id="rId11" Type="http://schemas.openxmlformats.org/officeDocument/2006/relationships/image" Target="../media/image8.png"/><Relationship Id="rId10" Type="http://schemas.openxmlformats.org/officeDocument/2006/relationships/image" Target="../media/image7.e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9" Type="http://schemas.openxmlformats.org/officeDocument/2006/relationships/image" Target="../media/image52.emf"/><Relationship Id="rId8" Type="http://schemas.openxmlformats.org/officeDocument/2006/relationships/oleObject" Target="../embeddings/oleObject47.bin"/><Relationship Id="rId7" Type="http://schemas.openxmlformats.org/officeDocument/2006/relationships/image" Target="../media/image51.emf"/><Relationship Id="rId6" Type="http://schemas.openxmlformats.org/officeDocument/2006/relationships/oleObject" Target="../embeddings/oleObject46.bin"/><Relationship Id="rId5" Type="http://schemas.openxmlformats.org/officeDocument/2006/relationships/image" Target="../media/image50.wmf"/><Relationship Id="rId4" Type="http://schemas.openxmlformats.org/officeDocument/2006/relationships/oleObject" Target="../embeddings/oleObject45.bin"/><Relationship Id="rId3" Type="http://schemas.openxmlformats.org/officeDocument/2006/relationships/image" Target="../media/image49.png"/><Relationship Id="rId2" Type="http://schemas.openxmlformats.org/officeDocument/2006/relationships/image" Target="../media/image48.emf"/><Relationship Id="rId17" Type="http://schemas.openxmlformats.org/officeDocument/2006/relationships/notesSlide" Target="../notesSlides/notesSlide3.xml"/><Relationship Id="rId16" Type="http://schemas.openxmlformats.org/officeDocument/2006/relationships/vmlDrawing" Target="../drawings/vmlDrawing7.vml"/><Relationship Id="rId15" Type="http://schemas.openxmlformats.org/officeDocument/2006/relationships/slideLayout" Target="../slideLayouts/slideLayout12.xml"/><Relationship Id="rId14" Type="http://schemas.openxmlformats.org/officeDocument/2006/relationships/image" Target="../media/image53.jpeg"/><Relationship Id="rId13" Type="http://schemas.openxmlformats.org/officeDocument/2006/relationships/image" Target="../media/image7.emf"/><Relationship Id="rId12" Type="http://schemas.openxmlformats.org/officeDocument/2006/relationships/image" Target="../media/image6.emf"/><Relationship Id="rId11" Type="http://schemas.openxmlformats.org/officeDocument/2006/relationships/image" Target="../media/image5.emf"/><Relationship Id="rId10" Type="http://schemas.openxmlformats.org/officeDocument/2006/relationships/image" Target="../media/image4.emf"/><Relationship Id="rId1" Type="http://schemas.openxmlformats.org/officeDocument/2006/relationships/oleObject" Target="../embeddings/oleObject44.bin"/></Relationships>
</file>

<file path=ppt/slides/_rels/slide11.xml.rels><?xml version="1.0" encoding="UTF-8" standalone="yes"?>
<Relationships xmlns="http://schemas.openxmlformats.org/package/2006/relationships"><Relationship Id="rId9" Type="http://schemas.openxmlformats.org/officeDocument/2006/relationships/image" Target="../media/image7.emf"/><Relationship Id="rId8" Type="http://schemas.openxmlformats.org/officeDocument/2006/relationships/image" Target="../media/image6.emf"/><Relationship Id="rId7" Type="http://schemas.openxmlformats.org/officeDocument/2006/relationships/image" Target="../media/image5.emf"/><Relationship Id="rId6" Type="http://schemas.openxmlformats.org/officeDocument/2006/relationships/image" Target="../media/image4.emf"/><Relationship Id="rId5" Type="http://schemas.openxmlformats.org/officeDocument/2006/relationships/image" Target="../media/image55.wmf"/><Relationship Id="rId4" Type="http://schemas.openxmlformats.org/officeDocument/2006/relationships/oleObject" Target="../embeddings/oleObject49.bin"/><Relationship Id="rId3" Type="http://schemas.openxmlformats.org/officeDocument/2006/relationships/image" Target="../media/image49.png"/><Relationship Id="rId2" Type="http://schemas.openxmlformats.org/officeDocument/2006/relationships/image" Target="../media/image54.wmf"/><Relationship Id="rId12" Type="http://schemas.openxmlformats.org/officeDocument/2006/relationships/vmlDrawing" Target="../drawings/vmlDrawing8.vml"/><Relationship Id="rId11" Type="http://schemas.openxmlformats.org/officeDocument/2006/relationships/slideLayout" Target="../slideLayouts/slideLayout12.xml"/><Relationship Id="rId10" Type="http://schemas.openxmlformats.org/officeDocument/2006/relationships/image" Target="../media/image53.jpeg"/><Relationship Id="rId1" Type="http://schemas.openxmlformats.org/officeDocument/2006/relationships/oleObject" Target="../embeddings/oleObject48.bin"/></Relationships>
</file>

<file path=ppt/slides/_rels/slide12.xml.rels><?xml version="1.0" encoding="UTF-8" standalone="yes"?>
<Relationships xmlns="http://schemas.openxmlformats.org/package/2006/relationships"><Relationship Id="rId9" Type="http://schemas.openxmlformats.org/officeDocument/2006/relationships/image" Target="../media/image5.emf"/><Relationship Id="rId8" Type="http://schemas.openxmlformats.org/officeDocument/2006/relationships/image" Target="../media/image4.emf"/><Relationship Id="rId7" Type="http://schemas.openxmlformats.org/officeDocument/2006/relationships/image" Target="../media/image49.png"/><Relationship Id="rId6" Type="http://schemas.openxmlformats.org/officeDocument/2006/relationships/image" Target="../media/image58.emf"/><Relationship Id="rId5" Type="http://schemas.openxmlformats.org/officeDocument/2006/relationships/oleObject" Target="../embeddings/oleObject52.bin"/><Relationship Id="rId4" Type="http://schemas.openxmlformats.org/officeDocument/2006/relationships/image" Target="../media/image57.wmf"/><Relationship Id="rId3" Type="http://schemas.openxmlformats.org/officeDocument/2006/relationships/oleObject" Target="../embeddings/oleObject51.bin"/><Relationship Id="rId2" Type="http://schemas.openxmlformats.org/officeDocument/2006/relationships/image" Target="../media/image56.emf"/><Relationship Id="rId14" Type="http://schemas.openxmlformats.org/officeDocument/2006/relationships/vmlDrawing" Target="../drawings/vmlDrawing9.vml"/><Relationship Id="rId13" Type="http://schemas.openxmlformats.org/officeDocument/2006/relationships/slideLayout" Target="../slideLayouts/slideLayout12.xml"/><Relationship Id="rId12" Type="http://schemas.openxmlformats.org/officeDocument/2006/relationships/image" Target="../media/image59.jpeg"/><Relationship Id="rId11" Type="http://schemas.openxmlformats.org/officeDocument/2006/relationships/image" Target="../media/image7.emf"/><Relationship Id="rId10" Type="http://schemas.openxmlformats.org/officeDocument/2006/relationships/image" Target="../media/image6.emf"/><Relationship Id="rId1" Type="http://schemas.openxmlformats.org/officeDocument/2006/relationships/oleObject" Target="../embeddings/oleObject50.bin"/></Relationships>
</file>

<file path=ppt/slides/_rels/slide13.xml.rels><?xml version="1.0" encoding="UTF-8" standalone="yes"?>
<Relationships xmlns="http://schemas.openxmlformats.org/package/2006/relationships"><Relationship Id="rId9" Type="http://schemas.openxmlformats.org/officeDocument/2006/relationships/image" Target="../media/image49.png"/><Relationship Id="rId8" Type="http://schemas.openxmlformats.org/officeDocument/2006/relationships/image" Target="../media/image63.wmf"/><Relationship Id="rId7" Type="http://schemas.openxmlformats.org/officeDocument/2006/relationships/oleObject" Target="../embeddings/oleObject56.bin"/><Relationship Id="rId6" Type="http://schemas.openxmlformats.org/officeDocument/2006/relationships/image" Target="../media/image62.emf"/><Relationship Id="rId5" Type="http://schemas.openxmlformats.org/officeDocument/2006/relationships/oleObject" Target="../embeddings/oleObject55.bin"/><Relationship Id="rId4" Type="http://schemas.openxmlformats.org/officeDocument/2006/relationships/image" Target="../media/image61.wmf"/><Relationship Id="rId3" Type="http://schemas.openxmlformats.org/officeDocument/2006/relationships/oleObject" Target="../embeddings/oleObject54.bin"/><Relationship Id="rId2" Type="http://schemas.openxmlformats.org/officeDocument/2006/relationships/image" Target="../media/image60.wmf"/><Relationship Id="rId18" Type="http://schemas.openxmlformats.org/officeDocument/2006/relationships/vmlDrawing" Target="../drawings/vmlDrawing10.vml"/><Relationship Id="rId17" Type="http://schemas.openxmlformats.org/officeDocument/2006/relationships/slideLayout" Target="../slideLayouts/slideLayout12.xml"/><Relationship Id="rId16" Type="http://schemas.openxmlformats.org/officeDocument/2006/relationships/image" Target="../media/image65.wmf"/><Relationship Id="rId15" Type="http://schemas.openxmlformats.org/officeDocument/2006/relationships/oleObject" Target="../embeddings/oleObject57.bin"/><Relationship Id="rId14" Type="http://schemas.openxmlformats.org/officeDocument/2006/relationships/image" Target="../media/image64.jpeg"/><Relationship Id="rId13" Type="http://schemas.openxmlformats.org/officeDocument/2006/relationships/image" Target="../media/image7.emf"/><Relationship Id="rId12" Type="http://schemas.openxmlformats.org/officeDocument/2006/relationships/image" Target="../media/image6.emf"/><Relationship Id="rId11" Type="http://schemas.openxmlformats.org/officeDocument/2006/relationships/image" Target="../media/image5.emf"/><Relationship Id="rId10" Type="http://schemas.openxmlformats.org/officeDocument/2006/relationships/image" Target="../media/image4.emf"/><Relationship Id="rId1" Type="http://schemas.openxmlformats.org/officeDocument/2006/relationships/oleObject" Target="../embeddings/oleObject53.bin"/></Relationships>
</file>

<file path=ppt/slides/_rels/slide14.xml.rels><?xml version="1.0" encoding="UTF-8" standalone="yes"?>
<Relationships xmlns="http://schemas.openxmlformats.org/package/2006/relationships"><Relationship Id="rId9" Type="http://schemas.openxmlformats.org/officeDocument/2006/relationships/image" Target="../media/image5.emf"/><Relationship Id="rId8" Type="http://schemas.openxmlformats.org/officeDocument/2006/relationships/image" Target="../media/image4.emf"/><Relationship Id="rId7" Type="http://schemas.openxmlformats.org/officeDocument/2006/relationships/image" Target="../media/image68.emf"/><Relationship Id="rId6" Type="http://schemas.openxmlformats.org/officeDocument/2006/relationships/oleObject" Target="../embeddings/oleObject60.bin"/><Relationship Id="rId5" Type="http://schemas.openxmlformats.org/officeDocument/2006/relationships/image" Target="../media/image49.png"/><Relationship Id="rId4" Type="http://schemas.openxmlformats.org/officeDocument/2006/relationships/image" Target="../media/image67.emf"/><Relationship Id="rId3" Type="http://schemas.openxmlformats.org/officeDocument/2006/relationships/oleObject" Target="../embeddings/oleObject59.bin"/><Relationship Id="rId2" Type="http://schemas.openxmlformats.org/officeDocument/2006/relationships/image" Target="../media/image66.emf"/><Relationship Id="rId15" Type="http://schemas.openxmlformats.org/officeDocument/2006/relationships/notesSlide" Target="../notesSlides/notesSlide4.xml"/><Relationship Id="rId14" Type="http://schemas.openxmlformats.org/officeDocument/2006/relationships/vmlDrawing" Target="../drawings/vmlDrawing11.vml"/><Relationship Id="rId13" Type="http://schemas.openxmlformats.org/officeDocument/2006/relationships/slideLayout" Target="../slideLayouts/slideLayout12.xml"/><Relationship Id="rId12" Type="http://schemas.openxmlformats.org/officeDocument/2006/relationships/image" Target="../media/image69.jpeg"/><Relationship Id="rId11" Type="http://schemas.openxmlformats.org/officeDocument/2006/relationships/image" Target="../media/image7.emf"/><Relationship Id="rId10" Type="http://schemas.openxmlformats.org/officeDocument/2006/relationships/image" Target="../media/image6.emf"/><Relationship Id="rId1" Type="http://schemas.openxmlformats.org/officeDocument/2006/relationships/oleObject" Target="../embeddings/oleObject58.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65.bin"/><Relationship Id="rId8" Type="http://schemas.openxmlformats.org/officeDocument/2006/relationships/image" Target="../media/image73.wmf"/><Relationship Id="rId7" Type="http://schemas.openxmlformats.org/officeDocument/2006/relationships/oleObject" Target="../embeddings/oleObject64.bin"/><Relationship Id="rId6" Type="http://schemas.openxmlformats.org/officeDocument/2006/relationships/image" Target="../media/image72.wmf"/><Relationship Id="rId5" Type="http://schemas.openxmlformats.org/officeDocument/2006/relationships/oleObject" Target="../embeddings/oleObject63.bin"/><Relationship Id="rId4" Type="http://schemas.openxmlformats.org/officeDocument/2006/relationships/image" Target="../media/image71.wmf"/><Relationship Id="rId3" Type="http://schemas.openxmlformats.org/officeDocument/2006/relationships/oleObject" Target="../embeddings/oleObject62.bin"/><Relationship Id="rId25" Type="http://schemas.openxmlformats.org/officeDocument/2006/relationships/vmlDrawing" Target="../drawings/vmlDrawing12.vml"/><Relationship Id="rId24" Type="http://schemas.openxmlformats.org/officeDocument/2006/relationships/slideLayout" Target="../slideLayouts/slideLayout35.xml"/><Relationship Id="rId23" Type="http://schemas.openxmlformats.org/officeDocument/2006/relationships/image" Target="../media/image79.jpeg"/><Relationship Id="rId22" Type="http://schemas.openxmlformats.org/officeDocument/2006/relationships/image" Target="../media/image7.emf"/><Relationship Id="rId21" Type="http://schemas.openxmlformats.org/officeDocument/2006/relationships/image" Target="../media/image6.emf"/><Relationship Id="rId20" Type="http://schemas.openxmlformats.org/officeDocument/2006/relationships/image" Target="../media/image5.emf"/><Relationship Id="rId2" Type="http://schemas.openxmlformats.org/officeDocument/2006/relationships/image" Target="../media/image70.wmf"/><Relationship Id="rId19" Type="http://schemas.openxmlformats.org/officeDocument/2006/relationships/image" Target="../media/image4.emf"/><Relationship Id="rId18" Type="http://schemas.openxmlformats.org/officeDocument/2006/relationships/image" Target="../media/image78.wmf"/><Relationship Id="rId17" Type="http://schemas.openxmlformats.org/officeDocument/2006/relationships/oleObject" Target="../embeddings/oleObject69.bin"/><Relationship Id="rId16" Type="http://schemas.openxmlformats.org/officeDocument/2006/relationships/image" Target="../media/image77.wmf"/><Relationship Id="rId15" Type="http://schemas.openxmlformats.org/officeDocument/2006/relationships/oleObject" Target="../embeddings/oleObject68.bin"/><Relationship Id="rId14" Type="http://schemas.openxmlformats.org/officeDocument/2006/relationships/image" Target="../media/image76.wmf"/><Relationship Id="rId13" Type="http://schemas.openxmlformats.org/officeDocument/2006/relationships/oleObject" Target="../embeddings/oleObject67.bin"/><Relationship Id="rId12" Type="http://schemas.openxmlformats.org/officeDocument/2006/relationships/image" Target="../media/image75.wmf"/><Relationship Id="rId11" Type="http://schemas.openxmlformats.org/officeDocument/2006/relationships/oleObject" Target="../embeddings/oleObject66.bin"/><Relationship Id="rId10" Type="http://schemas.openxmlformats.org/officeDocument/2006/relationships/image" Target="../media/image74.wmf"/><Relationship Id="rId1" Type="http://schemas.openxmlformats.org/officeDocument/2006/relationships/oleObject" Target="../embeddings/oleObject61.bin"/></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35.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3" Type="http://schemas.openxmlformats.org/officeDocument/2006/relationships/image" Target="../media/image4.emf"/><Relationship Id="rId2" Type="http://schemas.openxmlformats.org/officeDocument/2006/relationships/image" Target="../media/image80.wmf"/><Relationship Id="rId1" Type="http://schemas.openxmlformats.org/officeDocument/2006/relationships/oleObject" Target="../embeddings/oleObject70.bin"/></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14.vml"/><Relationship Id="rId7"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3" Type="http://schemas.openxmlformats.org/officeDocument/2006/relationships/image" Target="../media/image4.emf"/><Relationship Id="rId2" Type="http://schemas.openxmlformats.org/officeDocument/2006/relationships/image" Target="../media/image81.emf"/><Relationship Id="rId1" Type="http://schemas.openxmlformats.org/officeDocument/2006/relationships/oleObject" Target="../embeddings/oleObject71.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76.bin"/><Relationship Id="rId8" Type="http://schemas.openxmlformats.org/officeDocument/2006/relationships/image" Target="../media/image85.emf"/><Relationship Id="rId7" Type="http://schemas.openxmlformats.org/officeDocument/2006/relationships/oleObject" Target="../embeddings/oleObject75.bin"/><Relationship Id="rId6" Type="http://schemas.openxmlformats.org/officeDocument/2006/relationships/image" Target="../media/image84.emf"/><Relationship Id="rId5" Type="http://schemas.openxmlformats.org/officeDocument/2006/relationships/oleObject" Target="../embeddings/oleObject74.bin"/><Relationship Id="rId4" Type="http://schemas.openxmlformats.org/officeDocument/2006/relationships/image" Target="../media/image83.emf"/><Relationship Id="rId3" Type="http://schemas.openxmlformats.org/officeDocument/2006/relationships/oleObject" Target="../embeddings/oleObject73.bin"/><Relationship Id="rId24" Type="http://schemas.openxmlformats.org/officeDocument/2006/relationships/vmlDrawing" Target="../drawings/vmlDrawing15.vml"/><Relationship Id="rId23" Type="http://schemas.openxmlformats.org/officeDocument/2006/relationships/slideLayout" Target="../slideLayouts/slideLayout12.xml"/><Relationship Id="rId22" Type="http://schemas.openxmlformats.org/officeDocument/2006/relationships/image" Target="../media/image90.emf"/><Relationship Id="rId21" Type="http://schemas.openxmlformats.org/officeDocument/2006/relationships/oleObject" Target="../embeddings/oleObject80.bin"/><Relationship Id="rId20" Type="http://schemas.openxmlformats.org/officeDocument/2006/relationships/image" Target="../media/image89.emf"/><Relationship Id="rId2" Type="http://schemas.openxmlformats.org/officeDocument/2006/relationships/image" Target="../media/image82.emf"/><Relationship Id="rId19" Type="http://schemas.openxmlformats.org/officeDocument/2006/relationships/oleObject" Target="../embeddings/oleObject79.bin"/><Relationship Id="rId18" Type="http://schemas.openxmlformats.org/officeDocument/2006/relationships/image" Target="../media/image7.emf"/><Relationship Id="rId17" Type="http://schemas.openxmlformats.org/officeDocument/2006/relationships/image" Target="../media/image6.emf"/><Relationship Id="rId16" Type="http://schemas.openxmlformats.org/officeDocument/2006/relationships/image" Target="../media/image5.emf"/><Relationship Id="rId15" Type="http://schemas.openxmlformats.org/officeDocument/2006/relationships/image" Target="../media/image4.emf"/><Relationship Id="rId14" Type="http://schemas.openxmlformats.org/officeDocument/2006/relationships/image" Target="../media/image88.wmf"/><Relationship Id="rId13" Type="http://schemas.openxmlformats.org/officeDocument/2006/relationships/oleObject" Target="../embeddings/oleObject78.bin"/><Relationship Id="rId12" Type="http://schemas.openxmlformats.org/officeDocument/2006/relationships/image" Target="../media/image87.wmf"/><Relationship Id="rId11" Type="http://schemas.openxmlformats.org/officeDocument/2006/relationships/oleObject" Target="../embeddings/oleObject77.bin"/><Relationship Id="rId10" Type="http://schemas.openxmlformats.org/officeDocument/2006/relationships/image" Target="../media/image86.wmf"/><Relationship Id="rId1" Type="http://schemas.openxmlformats.org/officeDocument/2006/relationships/oleObject" Target="../embeddings/oleObject72.bin"/></Relationships>
</file>

<file path=ppt/slides/_rels/slide19.xml.rels><?xml version="1.0" encoding="UTF-8" standalone="yes"?>
<Relationships xmlns="http://schemas.openxmlformats.org/package/2006/relationships"><Relationship Id="rId9" Type="http://schemas.openxmlformats.org/officeDocument/2006/relationships/image" Target="../media/image49.png"/><Relationship Id="rId8" Type="http://schemas.openxmlformats.org/officeDocument/2006/relationships/image" Target="../media/image94.wmf"/><Relationship Id="rId7" Type="http://schemas.openxmlformats.org/officeDocument/2006/relationships/oleObject" Target="../embeddings/oleObject84.bin"/><Relationship Id="rId6" Type="http://schemas.openxmlformats.org/officeDocument/2006/relationships/image" Target="../media/image93.wmf"/><Relationship Id="rId5" Type="http://schemas.openxmlformats.org/officeDocument/2006/relationships/oleObject" Target="../embeddings/oleObject83.bin"/><Relationship Id="rId4" Type="http://schemas.openxmlformats.org/officeDocument/2006/relationships/image" Target="../media/image92.emf"/><Relationship Id="rId3" Type="http://schemas.openxmlformats.org/officeDocument/2006/relationships/oleObject" Target="../embeddings/oleObject82.bin"/><Relationship Id="rId2" Type="http://schemas.openxmlformats.org/officeDocument/2006/relationships/image" Target="../media/image91.emf"/><Relationship Id="rId15" Type="http://schemas.openxmlformats.org/officeDocument/2006/relationships/vmlDrawing" Target="../drawings/vmlDrawing16.vml"/><Relationship Id="rId14" Type="http://schemas.openxmlformats.org/officeDocument/2006/relationships/slideLayout" Target="../slideLayouts/slideLayout12.xml"/><Relationship Id="rId13" Type="http://schemas.openxmlformats.org/officeDocument/2006/relationships/image" Target="../media/image7.emf"/><Relationship Id="rId12" Type="http://schemas.openxmlformats.org/officeDocument/2006/relationships/image" Target="../media/image6.emf"/><Relationship Id="rId11" Type="http://schemas.openxmlformats.org/officeDocument/2006/relationships/image" Target="../media/image5.emf"/><Relationship Id="rId10" Type="http://schemas.openxmlformats.org/officeDocument/2006/relationships/image" Target="../media/image4.emf"/><Relationship Id="rId1" Type="http://schemas.openxmlformats.org/officeDocument/2006/relationships/oleObject" Target="../embeddings/oleObject81.bin"/></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15.emf"/><Relationship Id="rId7" Type="http://schemas.openxmlformats.org/officeDocument/2006/relationships/oleObject" Target="../embeddings/oleObject10.bin"/><Relationship Id="rId6" Type="http://schemas.openxmlformats.org/officeDocument/2006/relationships/image" Target="../media/image14.emf"/><Relationship Id="rId5" Type="http://schemas.openxmlformats.org/officeDocument/2006/relationships/oleObject" Target="../embeddings/oleObject9.bin"/><Relationship Id="rId4" Type="http://schemas.openxmlformats.org/officeDocument/2006/relationships/image" Target="../media/image13.emf"/><Relationship Id="rId3" Type="http://schemas.openxmlformats.org/officeDocument/2006/relationships/oleObject" Target="../embeddings/oleObject8.bin"/><Relationship Id="rId2" Type="http://schemas.openxmlformats.org/officeDocument/2006/relationships/image" Target="../media/image12.wmf"/><Relationship Id="rId12" Type="http://schemas.openxmlformats.org/officeDocument/2006/relationships/vmlDrawing" Target="../drawings/vmlDrawing2.vml"/><Relationship Id="rId11" Type="http://schemas.openxmlformats.org/officeDocument/2006/relationships/slideLayout" Target="../slideLayouts/slideLayout7.xml"/><Relationship Id="rId10" Type="http://schemas.openxmlformats.org/officeDocument/2006/relationships/image" Target="../media/image16.wmf"/><Relationship Id="rId1" Type="http://schemas.openxmlformats.org/officeDocument/2006/relationships/oleObject" Target="../embeddings/oleObject7.bin"/></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35.xml"/><Relationship Id="rId7" Type="http://schemas.openxmlformats.org/officeDocument/2006/relationships/image" Target="../media/image97.jpeg"/><Relationship Id="rId6" Type="http://schemas.openxmlformats.org/officeDocument/2006/relationships/image" Target="../media/image96.jpeg"/><Relationship Id="rId5" Type="http://schemas.openxmlformats.org/officeDocument/2006/relationships/image" Target="../media/image95.jpeg"/><Relationship Id="rId4" Type="http://schemas.openxmlformats.org/officeDocument/2006/relationships/image" Target="../media/image7.emf"/><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89.bin"/><Relationship Id="rId8" Type="http://schemas.openxmlformats.org/officeDocument/2006/relationships/image" Target="../media/image101.wmf"/><Relationship Id="rId7" Type="http://schemas.openxmlformats.org/officeDocument/2006/relationships/oleObject" Target="../embeddings/oleObject88.bin"/><Relationship Id="rId6" Type="http://schemas.openxmlformats.org/officeDocument/2006/relationships/image" Target="../media/image100.wmf"/><Relationship Id="rId5" Type="http://schemas.openxmlformats.org/officeDocument/2006/relationships/oleObject" Target="../embeddings/oleObject87.bin"/><Relationship Id="rId4" Type="http://schemas.openxmlformats.org/officeDocument/2006/relationships/image" Target="../media/image99.wmf"/><Relationship Id="rId3" Type="http://schemas.openxmlformats.org/officeDocument/2006/relationships/oleObject" Target="../embeddings/oleObject86.bin"/><Relationship Id="rId2" Type="http://schemas.openxmlformats.org/officeDocument/2006/relationships/image" Target="../media/image98.wmf"/><Relationship Id="rId14" Type="http://schemas.openxmlformats.org/officeDocument/2006/relationships/vmlDrawing" Target="../drawings/vmlDrawing17.vml"/><Relationship Id="rId13" Type="http://schemas.openxmlformats.org/officeDocument/2006/relationships/slideLayout" Target="../slideLayouts/slideLayout19.xml"/><Relationship Id="rId12" Type="http://schemas.openxmlformats.org/officeDocument/2006/relationships/image" Target="../media/image103.wmf"/><Relationship Id="rId11" Type="http://schemas.openxmlformats.org/officeDocument/2006/relationships/oleObject" Target="../embeddings/oleObject90.bin"/><Relationship Id="rId10" Type="http://schemas.openxmlformats.org/officeDocument/2006/relationships/image" Target="../media/image102.wmf"/><Relationship Id="rId1" Type="http://schemas.openxmlformats.org/officeDocument/2006/relationships/oleObject" Target="../embeddings/oleObject85.bin"/></Relationships>
</file>

<file path=ppt/slides/_rels/slide22.xml.rels><?xml version="1.0" encoding="UTF-8" standalone="yes"?>
<Relationships xmlns="http://schemas.openxmlformats.org/package/2006/relationships"><Relationship Id="rId9" Type="http://schemas.openxmlformats.org/officeDocument/2006/relationships/image" Target="../media/image108.emf"/><Relationship Id="rId8" Type="http://schemas.openxmlformats.org/officeDocument/2006/relationships/oleObject" Target="../embeddings/oleObject94.bin"/><Relationship Id="rId7" Type="http://schemas.openxmlformats.org/officeDocument/2006/relationships/image" Target="../media/image107.emf"/><Relationship Id="rId6" Type="http://schemas.openxmlformats.org/officeDocument/2006/relationships/oleObject" Target="../embeddings/oleObject93.bin"/><Relationship Id="rId5" Type="http://schemas.openxmlformats.org/officeDocument/2006/relationships/image" Target="../media/image106.emf"/><Relationship Id="rId4" Type="http://schemas.openxmlformats.org/officeDocument/2006/relationships/oleObject" Target="../embeddings/oleObject92.bin"/><Relationship Id="rId3" Type="http://schemas.openxmlformats.org/officeDocument/2006/relationships/image" Target="../media/image105.emf"/><Relationship Id="rId2" Type="http://schemas.openxmlformats.org/officeDocument/2006/relationships/oleObject" Target="../embeddings/oleObject91.bin"/><Relationship Id="rId15" Type="http://schemas.openxmlformats.org/officeDocument/2006/relationships/vmlDrawing" Target="../drawings/vmlDrawing18.vml"/><Relationship Id="rId14" Type="http://schemas.openxmlformats.org/officeDocument/2006/relationships/slideLayout" Target="../slideLayouts/slideLayout12.xml"/><Relationship Id="rId13" Type="http://schemas.openxmlformats.org/officeDocument/2006/relationships/image" Target="../media/image7.emf"/><Relationship Id="rId12" Type="http://schemas.openxmlformats.org/officeDocument/2006/relationships/image" Target="../media/image6.emf"/><Relationship Id="rId11" Type="http://schemas.openxmlformats.org/officeDocument/2006/relationships/image" Target="../media/image5.emf"/><Relationship Id="rId10" Type="http://schemas.openxmlformats.org/officeDocument/2006/relationships/image" Target="../media/image4.emf"/><Relationship Id="rId1" Type="http://schemas.openxmlformats.org/officeDocument/2006/relationships/image" Target="../media/image104.jpeg"/></Relationships>
</file>

<file path=ppt/slides/_rels/slide23.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3" Type="http://schemas.openxmlformats.org/officeDocument/2006/relationships/image" Target="../media/image4.emf"/><Relationship Id="rId2" Type="http://schemas.openxmlformats.org/officeDocument/2006/relationships/image" Target="../media/image109.emf"/><Relationship Id="rId1" Type="http://schemas.openxmlformats.org/officeDocument/2006/relationships/oleObject" Target="../embeddings/oleObject95.bin"/></Relationships>
</file>

<file path=ppt/slides/_rels/slide24.xml.rels><?xml version="1.0" encoding="UTF-8" standalone="yes"?>
<Relationships xmlns="http://schemas.openxmlformats.org/package/2006/relationships"><Relationship Id="rId9" Type="http://schemas.openxmlformats.org/officeDocument/2006/relationships/image" Target="../media/image5.emf"/><Relationship Id="rId8" Type="http://schemas.openxmlformats.org/officeDocument/2006/relationships/image" Target="../media/image4.emf"/><Relationship Id="rId7" Type="http://schemas.openxmlformats.org/officeDocument/2006/relationships/image" Target="../media/image113.png"/><Relationship Id="rId6" Type="http://schemas.openxmlformats.org/officeDocument/2006/relationships/image" Target="../media/image112.emf"/><Relationship Id="rId5" Type="http://schemas.openxmlformats.org/officeDocument/2006/relationships/oleObject" Target="../embeddings/oleObject98.bin"/><Relationship Id="rId4" Type="http://schemas.openxmlformats.org/officeDocument/2006/relationships/image" Target="../media/image111.emf"/><Relationship Id="rId3" Type="http://schemas.openxmlformats.org/officeDocument/2006/relationships/oleObject" Target="../embeddings/oleObject97.bin"/><Relationship Id="rId2" Type="http://schemas.openxmlformats.org/officeDocument/2006/relationships/image" Target="../media/image110.emf"/><Relationship Id="rId15" Type="http://schemas.openxmlformats.org/officeDocument/2006/relationships/vmlDrawing" Target="../drawings/vmlDrawing20.vml"/><Relationship Id="rId14" Type="http://schemas.openxmlformats.org/officeDocument/2006/relationships/slideLayout" Target="../slideLayouts/slideLayout12.xml"/><Relationship Id="rId13" Type="http://schemas.openxmlformats.org/officeDocument/2006/relationships/image" Target="../media/image109.emf"/><Relationship Id="rId12" Type="http://schemas.openxmlformats.org/officeDocument/2006/relationships/oleObject" Target="../embeddings/oleObject99.bin"/><Relationship Id="rId11" Type="http://schemas.openxmlformats.org/officeDocument/2006/relationships/image" Target="../media/image7.emf"/><Relationship Id="rId10" Type="http://schemas.openxmlformats.org/officeDocument/2006/relationships/image" Target="../media/image6.emf"/><Relationship Id="rId1" Type="http://schemas.openxmlformats.org/officeDocument/2006/relationships/oleObject" Target="../embeddings/oleObject96.bin"/></Relationships>
</file>

<file path=ppt/slides/_rels/slide25.xml.rels><?xml version="1.0" encoding="UTF-8" standalone="yes"?>
<Relationships xmlns="http://schemas.openxmlformats.org/package/2006/relationships"><Relationship Id="rId9" Type="http://schemas.openxmlformats.org/officeDocument/2006/relationships/image" Target="../media/image118.emf"/><Relationship Id="rId8" Type="http://schemas.openxmlformats.org/officeDocument/2006/relationships/oleObject" Target="../embeddings/oleObject103.bin"/><Relationship Id="rId7" Type="http://schemas.openxmlformats.org/officeDocument/2006/relationships/image" Target="../media/image117.wmf"/><Relationship Id="rId6" Type="http://schemas.openxmlformats.org/officeDocument/2006/relationships/oleObject" Target="../embeddings/oleObject102.bin"/><Relationship Id="rId5" Type="http://schemas.openxmlformats.org/officeDocument/2006/relationships/image" Target="../media/image116.wmf"/><Relationship Id="rId4" Type="http://schemas.openxmlformats.org/officeDocument/2006/relationships/oleObject" Target="../embeddings/oleObject101.bin"/><Relationship Id="rId3" Type="http://schemas.openxmlformats.org/officeDocument/2006/relationships/image" Target="../media/image115.emf"/><Relationship Id="rId2" Type="http://schemas.openxmlformats.org/officeDocument/2006/relationships/oleObject" Target="../embeddings/oleObject100.bin"/><Relationship Id="rId19" Type="http://schemas.openxmlformats.org/officeDocument/2006/relationships/vmlDrawing" Target="../drawings/vmlDrawing21.vml"/><Relationship Id="rId18" Type="http://schemas.openxmlformats.org/officeDocument/2006/relationships/slideLayout" Target="../slideLayouts/slideLayout12.xml"/><Relationship Id="rId17" Type="http://schemas.openxmlformats.org/officeDocument/2006/relationships/image" Target="../media/image120.wmf"/><Relationship Id="rId16" Type="http://schemas.openxmlformats.org/officeDocument/2006/relationships/oleObject" Target="../embeddings/oleObject105.bin"/><Relationship Id="rId15" Type="http://schemas.openxmlformats.org/officeDocument/2006/relationships/image" Target="../media/image7.emf"/><Relationship Id="rId14" Type="http://schemas.openxmlformats.org/officeDocument/2006/relationships/image" Target="../media/image6.emf"/><Relationship Id="rId13" Type="http://schemas.openxmlformats.org/officeDocument/2006/relationships/image" Target="../media/image5.emf"/><Relationship Id="rId12" Type="http://schemas.openxmlformats.org/officeDocument/2006/relationships/image" Target="../media/image4.emf"/><Relationship Id="rId11" Type="http://schemas.openxmlformats.org/officeDocument/2006/relationships/image" Target="../media/image119.wmf"/><Relationship Id="rId10" Type="http://schemas.openxmlformats.org/officeDocument/2006/relationships/oleObject" Target="../embeddings/oleObject104.bin"/><Relationship Id="rId1" Type="http://schemas.openxmlformats.org/officeDocument/2006/relationships/image" Target="../media/image114.jpeg"/></Relationships>
</file>

<file path=ppt/slides/_rels/slide26.xml.rels><?xml version="1.0" encoding="UTF-8" standalone="yes"?>
<Relationships xmlns="http://schemas.openxmlformats.org/package/2006/relationships"><Relationship Id="rId9" Type="http://schemas.openxmlformats.org/officeDocument/2006/relationships/image" Target="../media/image116.wmf"/><Relationship Id="rId8" Type="http://schemas.openxmlformats.org/officeDocument/2006/relationships/oleObject" Target="../embeddings/oleObject107.bin"/><Relationship Id="rId7" Type="http://schemas.openxmlformats.org/officeDocument/2006/relationships/image" Target="../media/image114.jpeg"/><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3" Type="http://schemas.openxmlformats.org/officeDocument/2006/relationships/image" Target="../media/image4.emf"/><Relationship Id="rId2" Type="http://schemas.openxmlformats.org/officeDocument/2006/relationships/image" Target="../media/image121.emf"/><Relationship Id="rId17" Type="http://schemas.openxmlformats.org/officeDocument/2006/relationships/vmlDrawing" Target="../drawings/vmlDrawing22.vml"/><Relationship Id="rId16" Type="http://schemas.openxmlformats.org/officeDocument/2006/relationships/slideLayout" Target="../slideLayouts/slideLayout12.xml"/><Relationship Id="rId15" Type="http://schemas.openxmlformats.org/officeDocument/2006/relationships/image" Target="../media/image119.wmf"/><Relationship Id="rId14" Type="http://schemas.openxmlformats.org/officeDocument/2006/relationships/oleObject" Target="../embeddings/oleObject110.bin"/><Relationship Id="rId13" Type="http://schemas.openxmlformats.org/officeDocument/2006/relationships/image" Target="../media/image118.emf"/><Relationship Id="rId12" Type="http://schemas.openxmlformats.org/officeDocument/2006/relationships/oleObject" Target="../embeddings/oleObject109.bin"/><Relationship Id="rId11" Type="http://schemas.openxmlformats.org/officeDocument/2006/relationships/image" Target="../media/image117.wmf"/><Relationship Id="rId10" Type="http://schemas.openxmlformats.org/officeDocument/2006/relationships/oleObject" Target="../embeddings/oleObject108.bin"/><Relationship Id="rId1" Type="http://schemas.openxmlformats.org/officeDocument/2006/relationships/oleObject" Target="../embeddings/oleObject106.bin"/></Relationships>
</file>

<file path=ppt/slides/_rels/slide27.xml.rels><?xml version="1.0" encoding="UTF-8" standalone="yes"?>
<Relationships xmlns="http://schemas.openxmlformats.org/package/2006/relationships"><Relationship Id="rId9" Type="http://schemas.openxmlformats.org/officeDocument/2006/relationships/image" Target="../media/image6.emf"/><Relationship Id="rId8" Type="http://schemas.openxmlformats.org/officeDocument/2006/relationships/image" Target="../media/image5.emf"/><Relationship Id="rId7" Type="http://schemas.openxmlformats.org/officeDocument/2006/relationships/image" Target="../media/image4.emf"/><Relationship Id="rId6" Type="http://schemas.openxmlformats.org/officeDocument/2006/relationships/image" Target="../media/image124.emf"/><Relationship Id="rId5" Type="http://schemas.openxmlformats.org/officeDocument/2006/relationships/oleObject" Target="../embeddings/oleObject113.bin"/><Relationship Id="rId4" Type="http://schemas.openxmlformats.org/officeDocument/2006/relationships/image" Target="../media/image123.emf"/><Relationship Id="rId3" Type="http://schemas.openxmlformats.org/officeDocument/2006/relationships/oleObject" Target="../embeddings/oleObject112.bin"/><Relationship Id="rId2" Type="http://schemas.openxmlformats.org/officeDocument/2006/relationships/image" Target="../media/image122.emf"/><Relationship Id="rId12" Type="http://schemas.openxmlformats.org/officeDocument/2006/relationships/vmlDrawing" Target="../drawings/vmlDrawing23.vml"/><Relationship Id="rId11" Type="http://schemas.openxmlformats.org/officeDocument/2006/relationships/slideLayout" Target="../slideLayouts/slideLayout12.xml"/><Relationship Id="rId10" Type="http://schemas.openxmlformats.org/officeDocument/2006/relationships/image" Target="../media/image7.emf"/><Relationship Id="rId1" Type="http://schemas.openxmlformats.org/officeDocument/2006/relationships/oleObject" Target="../embeddings/oleObject111.bin"/></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125.jpeg"/><Relationship Id="rId4" Type="http://schemas.openxmlformats.org/officeDocument/2006/relationships/image" Target="../media/image7.emf"/><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slides/_rels/slide29.xml.rels><?xml version="1.0" encoding="UTF-8" standalone="yes"?>
<Relationships xmlns="http://schemas.openxmlformats.org/package/2006/relationships"><Relationship Id="rId9" Type="http://schemas.openxmlformats.org/officeDocument/2006/relationships/image" Target="../media/image6.emf"/><Relationship Id="rId8" Type="http://schemas.openxmlformats.org/officeDocument/2006/relationships/image" Target="../media/image5.emf"/><Relationship Id="rId7" Type="http://schemas.openxmlformats.org/officeDocument/2006/relationships/image" Target="../media/image4.emf"/><Relationship Id="rId6" Type="http://schemas.openxmlformats.org/officeDocument/2006/relationships/image" Target="../media/image128.wmf"/><Relationship Id="rId5" Type="http://schemas.openxmlformats.org/officeDocument/2006/relationships/oleObject" Target="../embeddings/oleObject116.bin"/><Relationship Id="rId4" Type="http://schemas.openxmlformats.org/officeDocument/2006/relationships/image" Target="../media/image127.emf"/><Relationship Id="rId3" Type="http://schemas.openxmlformats.org/officeDocument/2006/relationships/oleObject" Target="../embeddings/oleObject115.bin"/><Relationship Id="rId2" Type="http://schemas.openxmlformats.org/officeDocument/2006/relationships/image" Target="../media/image126.emf"/><Relationship Id="rId13" Type="http://schemas.openxmlformats.org/officeDocument/2006/relationships/vmlDrawing" Target="../drawings/vmlDrawing24.vml"/><Relationship Id="rId12" Type="http://schemas.openxmlformats.org/officeDocument/2006/relationships/slideLayout" Target="../slideLayouts/slideLayout12.xml"/><Relationship Id="rId11" Type="http://schemas.openxmlformats.org/officeDocument/2006/relationships/image" Target="../media/image129.jpeg"/><Relationship Id="rId10" Type="http://schemas.openxmlformats.org/officeDocument/2006/relationships/image" Target="../media/image7.emf"/><Relationship Id="rId1" Type="http://schemas.openxmlformats.org/officeDocument/2006/relationships/oleObject" Target="../embeddings/oleObject114.bin"/></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2.xml"/><Relationship Id="rId4" Type="http://schemas.openxmlformats.org/officeDocument/2006/relationships/image" Target="../media/image7.emf"/><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121.bin"/><Relationship Id="rId8" Type="http://schemas.openxmlformats.org/officeDocument/2006/relationships/image" Target="../media/image133.emf"/><Relationship Id="rId7" Type="http://schemas.openxmlformats.org/officeDocument/2006/relationships/oleObject" Target="../embeddings/oleObject120.bin"/><Relationship Id="rId6" Type="http://schemas.openxmlformats.org/officeDocument/2006/relationships/image" Target="../media/image132.emf"/><Relationship Id="rId5" Type="http://schemas.openxmlformats.org/officeDocument/2006/relationships/oleObject" Target="../embeddings/oleObject119.bin"/><Relationship Id="rId4" Type="http://schemas.openxmlformats.org/officeDocument/2006/relationships/image" Target="../media/image131.emf"/><Relationship Id="rId3" Type="http://schemas.openxmlformats.org/officeDocument/2006/relationships/oleObject" Target="../embeddings/oleObject118.bin"/><Relationship Id="rId2" Type="http://schemas.openxmlformats.org/officeDocument/2006/relationships/image" Target="../media/image130.emf"/><Relationship Id="rId18" Type="http://schemas.openxmlformats.org/officeDocument/2006/relationships/vmlDrawing" Target="../drawings/vmlDrawing25.vml"/><Relationship Id="rId17" Type="http://schemas.openxmlformats.org/officeDocument/2006/relationships/slideLayout" Target="../slideLayouts/slideLayout12.xml"/><Relationship Id="rId16" Type="http://schemas.openxmlformats.org/officeDocument/2006/relationships/image" Target="../media/image7.emf"/><Relationship Id="rId15" Type="http://schemas.openxmlformats.org/officeDocument/2006/relationships/image" Target="../media/image6.emf"/><Relationship Id="rId14" Type="http://schemas.openxmlformats.org/officeDocument/2006/relationships/image" Target="../media/image5.emf"/><Relationship Id="rId13" Type="http://schemas.openxmlformats.org/officeDocument/2006/relationships/image" Target="../media/image4.emf"/><Relationship Id="rId12" Type="http://schemas.openxmlformats.org/officeDocument/2006/relationships/image" Target="../media/image135.emf"/><Relationship Id="rId11" Type="http://schemas.openxmlformats.org/officeDocument/2006/relationships/oleObject" Target="../embeddings/oleObject122.bin"/><Relationship Id="rId10" Type="http://schemas.openxmlformats.org/officeDocument/2006/relationships/image" Target="../media/image134.wmf"/><Relationship Id="rId1" Type="http://schemas.openxmlformats.org/officeDocument/2006/relationships/oleObject" Target="../embeddings/oleObject117.bin"/></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3" Type="http://schemas.openxmlformats.org/officeDocument/2006/relationships/image" Target="../media/image4.emf"/><Relationship Id="rId2" Type="http://schemas.openxmlformats.org/officeDocument/2006/relationships/image" Target="../media/image136.emf"/><Relationship Id="rId1" Type="http://schemas.openxmlformats.org/officeDocument/2006/relationships/oleObject" Target="../embeddings/oleObject123.bin"/></Relationships>
</file>

<file path=ppt/slides/_rels/slide32.xml.rels><?xml version="1.0" encoding="UTF-8" standalone="yes"?>
<Relationships xmlns="http://schemas.openxmlformats.org/package/2006/relationships"><Relationship Id="rId9" Type="http://schemas.openxmlformats.org/officeDocument/2006/relationships/image" Target="../media/image6.emf"/><Relationship Id="rId8" Type="http://schemas.openxmlformats.org/officeDocument/2006/relationships/image" Target="../media/image5.emf"/><Relationship Id="rId7" Type="http://schemas.openxmlformats.org/officeDocument/2006/relationships/image" Target="../media/image4.emf"/><Relationship Id="rId6" Type="http://schemas.openxmlformats.org/officeDocument/2006/relationships/image" Target="../media/image139.emf"/><Relationship Id="rId5" Type="http://schemas.openxmlformats.org/officeDocument/2006/relationships/oleObject" Target="../embeddings/oleObject126.bin"/><Relationship Id="rId4" Type="http://schemas.openxmlformats.org/officeDocument/2006/relationships/image" Target="../media/image138.emf"/><Relationship Id="rId3" Type="http://schemas.openxmlformats.org/officeDocument/2006/relationships/oleObject" Target="../embeddings/oleObject125.bin"/><Relationship Id="rId2" Type="http://schemas.openxmlformats.org/officeDocument/2006/relationships/image" Target="../media/image137.emf"/><Relationship Id="rId12" Type="http://schemas.openxmlformats.org/officeDocument/2006/relationships/vmlDrawing" Target="../drawings/vmlDrawing27.vml"/><Relationship Id="rId11" Type="http://schemas.openxmlformats.org/officeDocument/2006/relationships/slideLayout" Target="../slideLayouts/slideLayout12.xml"/><Relationship Id="rId10" Type="http://schemas.openxmlformats.org/officeDocument/2006/relationships/image" Target="../media/image7.emf"/><Relationship Id="rId1" Type="http://schemas.openxmlformats.org/officeDocument/2006/relationships/oleObject" Target="../embeddings/oleObject124.bin"/></Relationships>
</file>

<file path=ppt/slides/_rels/slide33.xml.rels><?xml version="1.0" encoding="UTF-8" standalone="yes"?>
<Relationships xmlns="http://schemas.openxmlformats.org/package/2006/relationships"><Relationship Id="rId9" Type="http://schemas.openxmlformats.org/officeDocument/2006/relationships/vmlDrawing" Target="../drawings/vmlDrawing28.vml"/><Relationship Id="rId8" Type="http://schemas.openxmlformats.org/officeDocument/2006/relationships/slideLayout" Target="../slideLayouts/slideLayout12.xml"/><Relationship Id="rId7" Type="http://schemas.openxmlformats.org/officeDocument/2006/relationships/image" Target="../media/image141.jpeg"/><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3" Type="http://schemas.openxmlformats.org/officeDocument/2006/relationships/image" Target="../media/image4.emf"/><Relationship Id="rId2" Type="http://schemas.openxmlformats.org/officeDocument/2006/relationships/image" Target="../media/image140.emf"/><Relationship Id="rId1" Type="http://schemas.openxmlformats.org/officeDocument/2006/relationships/oleObject" Target="../embeddings/oleObject127.bin"/></Relationships>
</file>

<file path=ppt/slides/_rels/slide34.xml.rels><?xml version="1.0" encoding="UTF-8" standalone="yes"?>
<Relationships xmlns="http://schemas.openxmlformats.org/package/2006/relationships"><Relationship Id="rId8" Type="http://schemas.openxmlformats.org/officeDocument/2006/relationships/vmlDrawing" Target="../drawings/vmlDrawing29.vml"/><Relationship Id="rId7"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3" Type="http://schemas.openxmlformats.org/officeDocument/2006/relationships/image" Target="../media/image4.emf"/><Relationship Id="rId2" Type="http://schemas.openxmlformats.org/officeDocument/2006/relationships/image" Target="../media/image142.emf"/><Relationship Id="rId1" Type="http://schemas.openxmlformats.org/officeDocument/2006/relationships/oleObject" Target="../embeddings/oleObject128.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133.bin"/><Relationship Id="rId8" Type="http://schemas.openxmlformats.org/officeDocument/2006/relationships/image" Target="../media/image146.wmf"/><Relationship Id="rId7" Type="http://schemas.openxmlformats.org/officeDocument/2006/relationships/oleObject" Target="../embeddings/oleObject132.bin"/><Relationship Id="rId6" Type="http://schemas.openxmlformats.org/officeDocument/2006/relationships/image" Target="../media/image145.wmf"/><Relationship Id="rId5" Type="http://schemas.openxmlformats.org/officeDocument/2006/relationships/oleObject" Target="../embeddings/oleObject131.bin"/><Relationship Id="rId4" Type="http://schemas.openxmlformats.org/officeDocument/2006/relationships/image" Target="../media/image144.wmf"/><Relationship Id="rId3" Type="http://schemas.openxmlformats.org/officeDocument/2006/relationships/oleObject" Target="../embeddings/oleObject130.bin"/><Relationship Id="rId2" Type="http://schemas.openxmlformats.org/officeDocument/2006/relationships/image" Target="../media/image143.wmf"/><Relationship Id="rId16" Type="http://schemas.openxmlformats.org/officeDocument/2006/relationships/vmlDrawing" Target="../drawings/vmlDrawing30.vml"/><Relationship Id="rId15" Type="http://schemas.openxmlformats.org/officeDocument/2006/relationships/slideLayout" Target="../slideLayouts/slideLayout35.xml"/><Relationship Id="rId14" Type="http://schemas.openxmlformats.org/officeDocument/2006/relationships/image" Target="../media/image7.emf"/><Relationship Id="rId13" Type="http://schemas.openxmlformats.org/officeDocument/2006/relationships/image" Target="../media/image6.emf"/><Relationship Id="rId12" Type="http://schemas.openxmlformats.org/officeDocument/2006/relationships/image" Target="../media/image5.emf"/><Relationship Id="rId11" Type="http://schemas.openxmlformats.org/officeDocument/2006/relationships/image" Target="../media/image4.emf"/><Relationship Id="rId10" Type="http://schemas.openxmlformats.org/officeDocument/2006/relationships/image" Target="../media/image147.wmf"/><Relationship Id="rId1" Type="http://schemas.openxmlformats.org/officeDocument/2006/relationships/oleObject" Target="../embeddings/oleObject129.bin"/></Relationships>
</file>

<file path=ppt/slides/_rels/slide36.xml.rels><?xml version="1.0" encoding="UTF-8" standalone="yes"?>
<Relationships xmlns="http://schemas.openxmlformats.org/package/2006/relationships"><Relationship Id="rId9" Type="http://schemas.openxmlformats.org/officeDocument/2006/relationships/image" Target="../media/image6.emf"/><Relationship Id="rId8" Type="http://schemas.openxmlformats.org/officeDocument/2006/relationships/image" Target="../media/image5.emf"/><Relationship Id="rId7" Type="http://schemas.openxmlformats.org/officeDocument/2006/relationships/image" Target="../media/image4.emf"/><Relationship Id="rId6" Type="http://schemas.openxmlformats.org/officeDocument/2006/relationships/image" Target="../media/image150.wmf"/><Relationship Id="rId5" Type="http://schemas.openxmlformats.org/officeDocument/2006/relationships/oleObject" Target="../embeddings/oleObject136.bin"/><Relationship Id="rId4" Type="http://schemas.openxmlformats.org/officeDocument/2006/relationships/image" Target="../media/image149.wmf"/><Relationship Id="rId3" Type="http://schemas.openxmlformats.org/officeDocument/2006/relationships/oleObject" Target="../embeddings/oleObject135.bin"/><Relationship Id="rId2" Type="http://schemas.openxmlformats.org/officeDocument/2006/relationships/image" Target="../media/image148.wmf"/><Relationship Id="rId12" Type="http://schemas.openxmlformats.org/officeDocument/2006/relationships/vmlDrawing" Target="../drawings/vmlDrawing31.vml"/><Relationship Id="rId11" Type="http://schemas.openxmlformats.org/officeDocument/2006/relationships/slideLayout" Target="../slideLayouts/slideLayout30.xml"/><Relationship Id="rId10" Type="http://schemas.openxmlformats.org/officeDocument/2006/relationships/image" Target="../media/image7.emf"/><Relationship Id="rId1" Type="http://schemas.openxmlformats.org/officeDocument/2006/relationships/oleObject" Target="../embeddings/oleObject134.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41.bin"/><Relationship Id="rId8" Type="http://schemas.openxmlformats.org/officeDocument/2006/relationships/image" Target="../media/image154.emf"/><Relationship Id="rId7" Type="http://schemas.openxmlformats.org/officeDocument/2006/relationships/oleObject" Target="../embeddings/oleObject140.bin"/><Relationship Id="rId6" Type="http://schemas.openxmlformats.org/officeDocument/2006/relationships/image" Target="../media/image153.wmf"/><Relationship Id="rId5" Type="http://schemas.openxmlformats.org/officeDocument/2006/relationships/oleObject" Target="../embeddings/oleObject139.bin"/><Relationship Id="rId4" Type="http://schemas.openxmlformats.org/officeDocument/2006/relationships/image" Target="../media/image152.emf"/><Relationship Id="rId3" Type="http://schemas.openxmlformats.org/officeDocument/2006/relationships/oleObject" Target="../embeddings/oleObject138.bin"/><Relationship Id="rId2" Type="http://schemas.openxmlformats.org/officeDocument/2006/relationships/image" Target="../media/image151.emf"/><Relationship Id="rId14" Type="http://schemas.openxmlformats.org/officeDocument/2006/relationships/vmlDrawing" Target="../drawings/vmlDrawing32.vml"/><Relationship Id="rId13" Type="http://schemas.openxmlformats.org/officeDocument/2006/relationships/slideLayout" Target="../slideLayouts/slideLayout7.xml"/><Relationship Id="rId12" Type="http://schemas.openxmlformats.org/officeDocument/2006/relationships/image" Target="../media/image156.emf"/><Relationship Id="rId11" Type="http://schemas.openxmlformats.org/officeDocument/2006/relationships/oleObject" Target="../embeddings/oleObject142.bin"/><Relationship Id="rId10" Type="http://schemas.openxmlformats.org/officeDocument/2006/relationships/image" Target="../media/image155.emf"/><Relationship Id="rId1" Type="http://schemas.openxmlformats.org/officeDocument/2006/relationships/oleObject" Target="../embeddings/oleObject137.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47.bin"/><Relationship Id="rId8" Type="http://schemas.openxmlformats.org/officeDocument/2006/relationships/image" Target="../media/image160.wmf"/><Relationship Id="rId7" Type="http://schemas.openxmlformats.org/officeDocument/2006/relationships/oleObject" Target="../embeddings/oleObject146.bin"/><Relationship Id="rId6" Type="http://schemas.openxmlformats.org/officeDocument/2006/relationships/image" Target="../media/image159.wmf"/><Relationship Id="rId5" Type="http://schemas.openxmlformats.org/officeDocument/2006/relationships/oleObject" Target="../embeddings/oleObject145.bin"/><Relationship Id="rId4" Type="http://schemas.openxmlformats.org/officeDocument/2006/relationships/image" Target="../media/image158.wmf"/><Relationship Id="rId3" Type="http://schemas.openxmlformats.org/officeDocument/2006/relationships/oleObject" Target="../embeddings/oleObject144.bin"/><Relationship Id="rId2" Type="http://schemas.openxmlformats.org/officeDocument/2006/relationships/image" Target="../media/image157.wmf"/><Relationship Id="rId16" Type="http://schemas.openxmlformats.org/officeDocument/2006/relationships/vmlDrawing" Target="../drawings/vmlDrawing33.vml"/><Relationship Id="rId15" Type="http://schemas.openxmlformats.org/officeDocument/2006/relationships/slideLayout" Target="../slideLayouts/slideLayout12.xml"/><Relationship Id="rId14" Type="http://schemas.openxmlformats.org/officeDocument/2006/relationships/image" Target="../media/image7.emf"/><Relationship Id="rId13" Type="http://schemas.openxmlformats.org/officeDocument/2006/relationships/image" Target="../media/image6.emf"/><Relationship Id="rId12" Type="http://schemas.openxmlformats.org/officeDocument/2006/relationships/image" Target="../media/image5.emf"/><Relationship Id="rId11" Type="http://schemas.openxmlformats.org/officeDocument/2006/relationships/image" Target="../media/image4.emf"/><Relationship Id="rId10" Type="http://schemas.openxmlformats.org/officeDocument/2006/relationships/image" Target="../media/image161.wmf"/><Relationship Id="rId1" Type="http://schemas.openxmlformats.org/officeDocument/2006/relationships/oleObject" Target="../embeddings/oleObject143.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50.bin"/><Relationship Id="rId8" Type="http://schemas.openxmlformats.org/officeDocument/2006/relationships/image" Target="../media/image156.emf"/><Relationship Id="rId7" Type="http://schemas.openxmlformats.org/officeDocument/2006/relationships/oleObject" Target="../embeddings/oleObject149.bin"/><Relationship Id="rId6" Type="http://schemas.openxmlformats.org/officeDocument/2006/relationships/image" Target="../media/image162.wmf"/><Relationship Id="rId5" Type="http://schemas.openxmlformats.org/officeDocument/2006/relationships/oleObject" Target="../embeddings/oleObject148.bin"/><Relationship Id="rId4" Type="http://schemas.openxmlformats.org/officeDocument/2006/relationships/image" Target="../media/image7.emf"/><Relationship Id="rId3" Type="http://schemas.openxmlformats.org/officeDocument/2006/relationships/image" Target="../media/image6.emf"/><Relationship Id="rId2" Type="http://schemas.openxmlformats.org/officeDocument/2006/relationships/image" Target="../media/image5.emf"/><Relationship Id="rId18" Type="http://schemas.openxmlformats.org/officeDocument/2006/relationships/vmlDrawing" Target="../drawings/vmlDrawing34.vml"/><Relationship Id="rId17" Type="http://schemas.openxmlformats.org/officeDocument/2006/relationships/slideLayout" Target="../slideLayouts/slideLayout7.xml"/><Relationship Id="rId16" Type="http://schemas.openxmlformats.org/officeDocument/2006/relationships/image" Target="../media/image164.wmf"/><Relationship Id="rId15" Type="http://schemas.openxmlformats.org/officeDocument/2006/relationships/oleObject" Target="../embeddings/oleObject153.bin"/><Relationship Id="rId14" Type="http://schemas.openxmlformats.org/officeDocument/2006/relationships/image" Target="../media/image147.wmf"/><Relationship Id="rId13" Type="http://schemas.openxmlformats.org/officeDocument/2006/relationships/oleObject" Target="../embeddings/oleObject152.bin"/><Relationship Id="rId12" Type="http://schemas.openxmlformats.org/officeDocument/2006/relationships/image" Target="../media/image163.wmf"/><Relationship Id="rId11" Type="http://schemas.openxmlformats.org/officeDocument/2006/relationships/oleObject" Target="../embeddings/oleObject151.bin"/><Relationship Id="rId10" Type="http://schemas.openxmlformats.org/officeDocument/2006/relationships/image" Target="../media/image155.emf"/><Relationship Id="rId1" Type="http://schemas.openxmlformats.org/officeDocument/2006/relationships/image" Target="../media/image4.emf"/></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20.wmf"/><Relationship Id="rId7" Type="http://schemas.openxmlformats.org/officeDocument/2006/relationships/oleObject" Target="../embeddings/oleObject15.bin"/><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image" Target="../media/image18.wmf"/><Relationship Id="rId3" Type="http://schemas.openxmlformats.org/officeDocument/2006/relationships/oleObject" Target="../embeddings/oleObject13.bin"/><Relationship Id="rId21" Type="http://schemas.openxmlformats.org/officeDocument/2006/relationships/vmlDrawing" Target="../drawings/vmlDrawing3.vml"/><Relationship Id="rId20" Type="http://schemas.openxmlformats.org/officeDocument/2006/relationships/slideLayout" Target="../slideLayouts/slideLayout35.xml"/><Relationship Id="rId2" Type="http://schemas.openxmlformats.org/officeDocument/2006/relationships/image" Target="../media/image17.wmf"/><Relationship Id="rId19" Type="http://schemas.openxmlformats.org/officeDocument/2006/relationships/image" Target="../media/image24.jpeg"/><Relationship Id="rId18" Type="http://schemas.openxmlformats.org/officeDocument/2006/relationships/image" Target="../media/image7.emf"/><Relationship Id="rId17" Type="http://schemas.openxmlformats.org/officeDocument/2006/relationships/image" Target="../media/image6.emf"/><Relationship Id="rId16" Type="http://schemas.openxmlformats.org/officeDocument/2006/relationships/image" Target="../media/image5.emf"/><Relationship Id="rId15" Type="http://schemas.openxmlformats.org/officeDocument/2006/relationships/image" Target="../media/image4.emf"/><Relationship Id="rId14" Type="http://schemas.openxmlformats.org/officeDocument/2006/relationships/image" Target="../media/image23.wmf"/><Relationship Id="rId13" Type="http://schemas.openxmlformats.org/officeDocument/2006/relationships/oleObject" Target="../embeddings/oleObject18.bin"/><Relationship Id="rId12" Type="http://schemas.openxmlformats.org/officeDocument/2006/relationships/image" Target="../media/image22.wmf"/><Relationship Id="rId11" Type="http://schemas.openxmlformats.org/officeDocument/2006/relationships/oleObject" Target="../embeddings/oleObject17.bin"/><Relationship Id="rId10" Type="http://schemas.openxmlformats.org/officeDocument/2006/relationships/image" Target="../media/image21.wmf"/><Relationship Id="rId1"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28.wmf"/><Relationship Id="rId7" Type="http://schemas.openxmlformats.org/officeDocument/2006/relationships/oleObject" Target="../embeddings/oleObject22.bin"/><Relationship Id="rId6" Type="http://schemas.openxmlformats.org/officeDocument/2006/relationships/image" Target="../media/image27.wmf"/><Relationship Id="rId5" Type="http://schemas.openxmlformats.org/officeDocument/2006/relationships/oleObject" Target="../embeddings/oleObject21.bin"/><Relationship Id="rId4" Type="http://schemas.openxmlformats.org/officeDocument/2006/relationships/image" Target="../media/image26.emf"/><Relationship Id="rId3" Type="http://schemas.openxmlformats.org/officeDocument/2006/relationships/oleObject" Target="../embeddings/oleObject20.bin"/><Relationship Id="rId22" Type="http://schemas.openxmlformats.org/officeDocument/2006/relationships/vmlDrawing" Target="../drawings/vmlDrawing4.vml"/><Relationship Id="rId21" Type="http://schemas.openxmlformats.org/officeDocument/2006/relationships/slideLayout" Target="../slideLayouts/slideLayout12.xml"/><Relationship Id="rId20" Type="http://schemas.openxmlformats.org/officeDocument/2006/relationships/image" Target="../media/image7.emf"/><Relationship Id="rId2" Type="http://schemas.openxmlformats.org/officeDocument/2006/relationships/image" Target="../media/image25.emf"/><Relationship Id="rId19" Type="http://schemas.openxmlformats.org/officeDocument/2006/relationships/image" Target="../media/image6.emf"/><Relationship Id="rId18" Type="http://schemas.openxmlformats.org/officeDocument/2006/relationships/image" Target="../media/image5.emf"/><Relationship Id="rId17" Type="http://schemas.openxmlformats.org/officeDocument/2006/relationships/image" Target="../media/image4.emf"/><Relationship Id="rId16" Type="http://schemas.openxmlformats.org/officeDocument/2006/relationships/image" Target="../media/image32.emf"/><Relationship Id="rId15" Type="http://schemas.openxmlformats.org/officeDocument/2006/relationships/oleObject" Target="../embeddings/oleObject26.bin"/><Relationship Id="rId14" Type="http://schemas.openxmlformats.org/officeDocument/2006/relationships/image" Target="../media/image31.emf"/><Relationship Id="rId13" Type="http://schemas.openxmlformats.org/officeDocument/2006/relationships/oleObject" Target="../embeddings/oleObject25.bin"/><Relationship Id="rId12" Type="http://schemas.openxmlformats.org/officeDocument/2006/relationships/image" Target="../media/image30.emf"/><Relationship Id="rId11" Type="http://schemas.openxmlformats.org/officeDocument/2006/relationships/oleObject" Target="../embeddings/oleObject24.bin"/><Relationship Id="rId10" Type="http://schemas.openxmlformats.org/officeDocument/2006/relationships/image" Target="../media/image29.emf"/><Relationship Id="rId1" Type="http://schemas.openxmlformats.org/officeDocument/2006/relationships/oleObject" Target="../embeddings/oleObject19.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31.bin"/><Relationship Id="rId8" Type="http://schemas.openxmlformats.org/officeDocument/2006/relationships/image" Target="../media/image36.wmf"/><Relationship Id="rId7" Type="http://schemas.openxmlformats.org/officeDocument/2006/relationships/oleObject" Target="../embeddings/oleObject30.bin"/><Relationship Id="rId6" Type="http://schemas.openxmlformats.org/officeDocument/2006/relationships/image" Target="../media/image35.wmf"/><Relationship Id="rId5" Type="http://schemas.openxmlformats.org/officeDocument/2006/relationships/oleObject" Target="../embeddings/oleObject29.bin"/><Relationship Id="rId4" Type="http://schemas.openxmlformats.org/officeDocument/2006/relationships/image" Target="../media/image34.wmf"/><Relationship Id="rId3" Type="http://schemas.openxmlformats.org/officeDocument/2006/relationships/oleObject" Target="../embeddings/oleObject28.bin"/><Relationship Id="rId22" Type="http://schemas.openxmlformats.org/officeDocument/2006/relationships/vmlDrawing" Target="../drawings/vmlDrawing5.vml"/><Relationship Id="rId21" Type="http://schemas.openxmlformats.org/officeDocument/2006/relationships/slideLayout" Target="../slideLayouts/slideLayout19.xml"/><Relationship Id="rId20" Type="http://schemas.openxmlformats.org/officeDocument/2006/relationships/image" Target="../media/image42.wmf"/><Relationship Id="rId2" Type="http://schemas.openxmlformats.org/officeDocument/2006/relationships/image" Target="../media/image33.wmf"/><Relationship Id="rId19" Type="http://schemas.openxmlformats.org/officeDocument/2006/relationships/oleObject" Target="../embeddings/oleObject36.bin"/><Relationship Id="rId18" Type="http://schemas.openxmlformats.org/officeDocument/2006/relationships/image" Target="../media/image41.wmf"/><Relationship Id="rId17" Type="http://schemas.openxmlformats.org/officeDocument/2006/relationships/oleObject" Target="../embeddings/oleObject35.bin"/><Relationship Id="rId16" Type="http://schemas.openxmlformats.org/officeDocument/2006/relationships/image" Target="../media/image40.wmf"/><Relationship Id="rId15" Type="http://schemas.openxmlformats.org/officeDocument/2006/relationships/oleObject" Target="../embeddings/oleObject34.bin"/><Relationship Id="rId14" Type="http://schemas.openxmlformats.org/officeDocument/2006/relationships/image" Target="../media/image39.wmf"/><Relationship Id="rId13" Type="http://schemas.openxmlformats.org/officeDocument/2006/relationships/oleObject" Target="../embeddings/oleObject33.bin"/><Relationship Id="rId12" Type="http://schemas.openxmlformats.org/officeDocument/2006/relationships/image" Target="../media/image38.wmf"/><Relationship Id="rId11" Type="http://schemas.openxmlformats.org/officeDocument/2006/relationships/oleObject" Target="../embeddings/oleObject32.bin"/><Relationship Id="rId10" Type="http://schemas.openxmlformats.org/officeDocument/2006/relationships/image" Target="../media/image37.wmf"/><Relationship Id="rId1"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41.bin"/><Relationship Id="rId8" Type="http://schemas.openxmlformats.org/officeDocument/2006/relationships/image" Target="../media/image37.wmf"/><Relationship Id="rId7" Type="http://schemas.openxmlformats.org/officeDocument/2006/relationships/oleObject" Target="../embeddings/oleObject40.bin"/><Relationship Id="rId6" Type="http://schemas.openxmlformats.org/officeDocument/2006/relationships/image" Target="../media/image45.wmf"/><Relationship Id="rId5" Type="http://schemas.openxmlformats.org/officeDocument/2006/relationships/oleObject" Target="../embeddings/oleObject39.bin"/><Relationship Id="rId4" Type="http://schemas.openxmlformats.org/officeDocument/2006/relationships/image" Target="../media/image44.wmf"/><Relationship Id="rId3" Type="http://schemas.openxmlformats.org/officeDocument/2006/relationships/oleObject" Target="../embeddings/oleObject38.bin"/><Relationship Id="rId2" Type="http://schemas.openxmlformats.org/officeDocument/2006/relationships/image" Target="../media/image43.wmf"/><Relationship Id="rId16" Type="http://schemas.openxmlformats.org/officeDocument/2006/relationships/vmlDrawing" Target="../drawings/vmlDrawing6.vml"/><Relationship Id="rId15" Type="http://schemas.openxmlformats.org/officeDocument/2006/relationships/slideLayout" Target="../slideLayouts/slideLayout19.xml"/><Relationship Id="rId14" Type="http://schemas.openxmlformats.org/officeDocument/2006/relationships/image" Target="../media/image40.wmf"/><Relationship Id="rId13" Type="http://schemas.openxmlformats.org/officeDocument/2006/relationships/oleObject" Target="../embeddings/oleObject43.bin"/><Relationship Id="rId12" Type="http://schemas.openxmlformats.org/officeDocument/2006/relationships/image" Target="../media/image47.wmf"/><Relationship Id="rId11" Type="http://schemas.openxmlformats.org/officeDocument/2006/relationships/oleObject" Target="../embeddings/oleObject42.bin"/><Relationship Id="rId10" Type="http://schemas.openxmlformats.org/officeDocument/2006/relationships/image" Target="../media/image46.wmf"/><Relationship Id="rId1" Type="http://schemas.openxmlformats.org/officeDocument/2006/relationships/oleObject" Target="../embeddings/oleObject37.bin"/></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7.emf"/><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6"/>
          <p:cNvSpPr>
            <a:spLocks noChangeArrowheads="1"/>
          </p:cNvSpPr>
          <p:nvPr/>
        </p:nvSpPr>
        <p:spPr bwMode="auto">
          <a:xfrm>
            <a:off x="107950" y="677863"/>
            <a:ext cx="309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一、功的概念</a:t>
            </a:r>
            <a:endParaRPr kumimoji="1" lang="zh-CN" altLang="en-US" sz="2800" b="1">
              <a:solidFill>
                <a:srgbClr val="000000"/>
              </a:solidFill>
              <a:latin typeface="Times New Roman" panose="02020603050405020304" pitchFamily="18" charset="0"/>
            </a:endParaRPr>
          </a:p>
        </p:txBody>
      </p:sp>
      <p:grpSp>
        <p:nvGrpSpPr>
          <p:cNvPr id="54283" name="Group 11"/>
          <p:cNvGrpSpPr/>
          <p:nvPr/>
        </p:nvGrpSpPr>
        <p:grpSpPr bwMode="auto">
          <a:xfrm>
            <a:off x="71438" y="2239392"/>
            <a:ext cx="5905351" cy="1117600"/>
            <a:chOff x="204" y="1207"/>
            <a:chExt cx="5184" cy="704"/>
          </a:xfrm>
        </p:grpSpPr>
        <p:sp>
          <p:nvSpPr>
            <p:cNvPr id="54280" name="Rectangle 8"/>
            <p:cNvSpPr>
              <a:spLocks noChangeArrowheads="1"/>
            </p:cNvSpPr>
            <p:nvPr/>
          </p:nvSpPr>
          <p:spPr bwMode="auto">
            <a:xfrm>
              <a:off x="204" y="1207"/>
              <a:ext cx="5184" cy="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lnSpc>
                  <a:spcPct val="120000"/>
                </a:lnSpc>
                <a:spcBef>
                  <a:spcPct val="0"/>
                </a:spcBef>
                <a:spcAft>
                  <a:spcPct val="0"/>
                </a:spcAft>
              </a:pP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物体在力    的作用下发生一无限小的位移      </a:t>
              </a:r>
              <a:r>
                <a:rPr kumimoji="1" lang="en-US" altLang="zh-CN" sz="2800" b="1" dirty="0">
                  <a:solidFill>
                    <a:srgbClr val="000000"/>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元位移</a:t>
              </a:r>
              <a:r>
                <a:rPr kumimoji="1" lang="en-US" altLang="zh-CN" sz="2800" b="1" dirty="0">
                  <a:solidFill>
                    <a:srgbClr val="000000"/>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时，此力对它做的</a:t>
              </a:r>
              <a:r>
                <a:rPr kumimoji="1" lang="zh-CN" altLang="en-US" sz="2800" b="1" dirty="0">
                  <a:solidFill>
                    <a:srgbClr val="0000FF"/>
                  </a:solidFill>
                  <a:latin typeface="Times New Roman" panose="02020603050405020304" pitchFamily="18" charset="0"/>
                </a:rPr>
                <a:t>功（</a:t>
              </a:r>
              <a:r>
                <a:rPr kumimoji="1" lang="en-US" altLang="zh-CN" sz="2800" b="1" dirty="0">
                  <a:solidFill>
                    <a:srgbClr val="0000FF"/>
                  </a:solidFill>
                  <a:latin typeface="Times New Roman" panose="02020603050405020304" pitchFamily="18" charset="0"/>
                </a:rPr>
                <a:t>work</a:t>
              </a:r>
              <a:r>
                <a:rPr kumimoji="1" lang="zh-CN" altLang="en-US" sz="2800" b="1" dirty="0">
                  <a:solidFill>
                    <a:srgbClr val="0000FF"/>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定义为 </a:t>
              </a:r>
              <a:endParaRPr kumimoji="1" lang="zh-CN" altLang="en-US" sz="2800" b="1" dirty="0">
                <a:solidFill>
                  <a:srgbClr val="000000"/>
                </a:solidFill>
                <a:latin typeface="Times New Roman" panose="02020603050405020304" pitchFamily="18" charset="0"/>
              </a:endParaRPr>
            </a:p>
          </p:txBody>
        </p:sp>
        <p:graphicFrame>
          <p:nvGraphicFramePr>
            <p:cNvPr id="54281" name="Object 9"/>
            <p:cNvGraphicFramePr>
              <a:graphicFrameLocks noChangeAspect="1"/>
            </p:cNvGraphicFramePr>
            <p:nvPr/>
          </p:nvGraphicFramePr>
          <p:xfrm>
            <a:off x="2101" y="1252"/>
            <a:ext cx="280" cy="307"/>
          </p:xfrm>
          <a:graphic>
            <a:graphicData uri="http://schemas.openxmlformats.org/presentationml/2006/ole">
              <mc:AlternateContent xmlns:mc="http://schemas.openxmlformats.org/markup-compatibility/2006">
                <mc:Choice xmlns:v="urn:schemas-microsoft-com:vml" Requires="v">
                  <p:oleObj spid="_x0000_s1139" name="Equation" r:id="rId1" imgW="398780" imgH="437515" progId="Equation.3">
                    <p:embed/>
                  </p:oleObj>
                </mc:Choice>
                <mc:Fallback>
                  <p:oleObj name="Equation" r:id="rId1" imgW="398780" imgH="437515" progId="Equation.3">
                    <p:embed/>
                    <p:pic>
                      <p:nvPicPr>
                        <p:cNvPr id="0" name="图片 11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1" y="1252"/>
                          <a:ext cx="280" cy="307"/>
                        </a:xfrm>
                        <a:prstGeom prst="rect">
                          <a:avLst/>
                        </a:prstGeom>
                        <a:noFill/>
                        <a:ln>
                          <a:noFill/>
                        </a:ln>
                        <a:effectLst/>
                      </p:spPr>
                    </p:pic>
                  </p:oleObj>
                </mc:Fallback>
              </mc:AlternateContent>
            </a:graphicData>
          </a:graphic>
        </p:graphicFrame>
        <p:graphicFrame>
          <p:nvGraphicFramePr>
            <p:cNvPr id="54282" name="Object 10"/>
            <p:cNvGraphicFramePr>
              <a:graphicFrameLocks noChangeAspect="1"/>
            </p:cNvGraphicFramePr>
            <p:nvPr/>
          </p:nvGraphicFramePr>
          <p:xfrm>
            <a:off x="1722" y="1569"/>
            <a:ext cx="382" cy="318"/>
          </p:xfrm>
          <a:graphic>
            <a:graphicData uri="http://schemas.openxmlformats.org/presentationml/2006/ole">
              <mc:AlternateContent xmlns:mc="http://schemas.openxmlformats.org/markup-compatibility/2006">
                <mc:Choice xmlns:v="urn:schemas-microsoft-com:vml" Requires="v">
                  <p:oleObj spid="_x0000_s1140" name="Equation" r:id="rId3" imgW="544830" imgH="389255" progId="Equation.3">
                    <p:embed/>
                  </p:oleObj>
                </mc:Choice>
                <mc:Fallback>
                  <p:oleObj name="Equation" r:id="rId3" imgW="544830" imgH="389255" progId="Equation.3">
                    <p:embed/>
                    <p:pic>
                      <p:nvPicPr>
                        <p:cNvPr id="0" name="图片 11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2" y="1569"/>
                          <a:ext cx="382" cy="318"/>
                        </a:xfrm>
                        <a:prstGeom prst="rect">
                          <a:avLst/>
                        </a:prstGeom>
                        <a:noFill/>
                        <a:ln>
                          <a:noFill/>
                        </a:ln>
                        <a:effectLst/>
                      </p:spPr>
                    </p:pic>
                  </p:oleObj>
                </mc:Fallback>
              </mc:AlternateContent>
            </a:graphicData>
          </a:graphic>
        </p:graphicFrame>
      </p:grpSp>
      <p:graphicFrame>
        <p:nvGraphicFramePr>
          <p:cNvPr id="54284" name="Object 12"/>
          <p:cNvGraphicFramePr>
            <a:graphicFrameLocks noChangeAspect="1"/>
          </p:cNvGraphicFramePr>
          <p:nvPr/>
        </p:nvGraphicFramePr>
        <p:xfrm>
          <a:off x="827584" y="4118398"/>
          <a:ext cx="3097213" cy="736600"/>
        </p:xfrm>
        <a:graphic>
          <a:graphicData uri="http://schemas.openxmlformats.org/presentationml/2006/ole">
            <mc:AlternateContent xmlns:mc="http://schemas.openxmlformats.org/markup-compatibility/2006">
              <mc:Choice xmlns:v="urn:schemas-microsoft-com:vml" Requires="v">
                <p:oleObj spid="_x0000_s1141" name="公式" r:id="rId5" imgW="1089660" imgH="262890" progId="Equation.3">
                  <p:embed/>
                </p:oleObj>
              </mc:Choice>
              <mc:Fallback>
                <p:oleObj name="公式" r:id="rId5" imgW="1089660" imgH="262890" progId="Equation.3">
                  <p:embed/>
                  <p:pic>
                    <p:nvPicPr>
                      <p:cNvPr id="0" name="图片 11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4" y="4118398"/>
                        <a:ext cx="3097213"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5" name="Rectangle 13"/>
          <p:cNvSpPr>
            <a:spLocks noChangeArrowheads="1"/>
          </p:cNvSpPr>
          <p:nvPr/>
        </p:nvSpPr>
        <p:spPr bwMode="auto">
          <a:xfrm>
            <a:off x="282253" y="5092453"/>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0"/>
              </a:spcBef>
              <a:spcAft>
                <a:spcPct val="0"/>
              </a:spcAft>
            </a:pPr>
            <a:r>
              <a:rPr kumimoji="1" lang="zh-CN" altLang="en-US" sz="2800" b="1" dirty="0">
                <a:solidFill>
                  <a:srgbClr val="000000"/>
                </a:solidFill>
                <a:latin typeface="Times New Roman" panose="02020603050405020304" pitchFamily="18" charset="0"/>
              </a:rPr>
              <a:t>可以写成两个矢量的</a:t>
            </a:r>
            <a:r>
              <a:rPr kumimoji="1" lang="zh-CN" altLang="en-US" sz="2800" b="1" dirty="0" smtClean="0">
                <a:solidFill>
                  <a:srgbClr val="0000FF"/>
                </a:solidFill>
                <a:latin typeface="Times New Roman" panose="02020603050405020304" pitchFamily="18" charset="0"/>
              </a:rPr>
              <a:t>标积（</a:t>
            </a:r>
            <a:r>
              <a:rPr kumimoji="1" lang="en-US" altLang="zh-CN" sz="2800" b="1" dirty="0" smtClean="0">
                <a:solidFill>
                  <a:srgbClr val="0000FF"/>
                </a:solidFill>
                <a:latin typeface="Times New Roman" panose="02020603050405020304" pitchFamily="18" charset="0"/>
              </a:rPr>
              <a:t>scalar product</a:t>
            </a:r>
            <a:r>
              <a:rPr kumimoji="1" lang="zh-CN" altLang="en-US" sz="2800" b="1" dirty="0" smtClean="0">
                <a:solidFill>
                  <a:srgbClr val="0000FF"/>
                </a:solidFill>
                <a:latin typeface="Times New Roman" panose="02020603050405020304" pitchFamily="18" charset="0"/>
              </a:rPr>
              <a:t>）</a:t>
            </a:r>
            <a:r>
              <a:rPr kumimoji="1" lang="zh-CN" altLang="en-US" sz="2800" b="1" dirty="0" smtClean="0">
                <a:solidFill>
                  <a:srgbClr val="000000"/>
                </a:solidFill>
                <a:latin typeface="Times New Roman" panose="02020603050405020304" pitchFamily="18" charset="0"/>
              </a:rPr>
              <a:t>：</a:t>
            </a:r>
            <a:endParaRPr kumimoji="1" lang="zh-CN" altLang="en-US" sz="2800" b="1" dirty="0">
              <a:solidFill>
                <a:srgbClr val="000000"/>
              </a:solidFill>
              <a:latin typeface="Times New Roman" panose="02020603050405020304" pitchFamily="18" charset="0"/>
            </a:endParaRPr>
          </a:p>
        </p:txBody>
      </p:sp>
      <p:pic>
        <p:nvPicPr>
          <p:cNvPr id="54295" name="Picture 23" descr="图片3">
            <a:hlinkClick r:id="" action="ppaction://hlinkshowjump?jump=first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54296" name="Picture 24" descr="图片4">
            <a:hlinkClick r:id="" action="ppaction://hlinkshowjump?jump=endshow"/>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54297" name="Picture 25" descr="图片5">
            <a:hlinkClick r:id="" action="ppaction://hlinkshowjump?jump=nextslide"/>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54298" name="Picture 26" descr="图片6">
            <a:hlinkClick r:id="" action="ppaction://hlinkshowjump?jump=previousslide"/>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
        <p:nvSpPr>
          <p:cNvPr id="54299" name="Text Box 27"/>
          <p:cNvSpPr txBox="1">
            <a:spLocks noChangeArrowheads="1"/>
          </p:cNvSpPr>
          <p:nvPr/>
        </p:nvSpPr>
        <p:spPr bwMode="auto">
          <a:xfrm>
            <a:off x="71438" y="101600"/>
            <a:ext cx="57245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800" b="1">
                <a:solidFill>
                  <a:srgbClr val="000000"/>
                </a:solidFill>
                <a:latin typeface="Times New Roman" panose="02020603050405020304" pitchFamily="18" charset="0"/>
                <a:cs typeface="Times New Roman" panose="02020603050405020304" pitchFamily="18" charset="0"/>
              </a:rPr>
              <a:t>§2-4 </a:t>
            </a:r>
            <a:r>
              <a:rPr lang="zh-CN" altLang="en-US" sz="2800" b="1">
                <a:solidFill>
                  <a:srgbClr val="000000"/>
                </a:solidFill>
                <a:latin typeface="Times New Roman" panose="02020603050405020304" pitchFamily="18" charset="0"/>
                <a:cs typeface="Times New Roman" panose="02020603050405020304" pitchFamily="18" charset="0"/>
              </a:rPr>
              <a:t>功  能量  动能定理</a:t>
            </a:r>
            <a:endParaRPr lang="zh-CN" altLang="en-US" sz="2800" b="1">
              <a:solidFill>
                <a:srgbClr val="000000"/>
              </a:solidFill>
              <a:latin typeface="Times New Roman" panose="02020603050405020304" pitchFamily="18" charset="0"/>
              <a:cs typeface="Times New Roman" panose="02020603050405020304" pitchFamily="18" charset="0"/>
            </a:endParaRPr>
          </a:p>
        </p:txBody>
      </p:sp>
      <p:sp>
        <p:nvSpPr>
          <p:cNvPr id="54300" name="Rectangle 28"/>
          <p:cNvSpPr>
            <a:spLocks noChangeArrowheads="1"/>
          </p:cNvSpPr>
          <p:nvPr/>
        </p:nvSpPr>
        <p:spPr bwMode="auto">
          <a:xfrm>
            <a:off x="4928206" y="4343897"/>
            <a:ext cx="3954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dirty="0">
                <a:solidFill>
                  <a:srgbClr val="000000"/>
                </a:solidFill>
                <a:latin typeface="Times New Roman" panose="02020603050405020304" pitchFamily="18" charset="0"/>
                <a:sym typeface="Symbol" panose="05050102010706020507" pitchFamily="18" charset="2"/>
              </a:rPr>
              <a:t>（</a:t>
            </a:r>
            <a:r>
              <a:rPr kumimoji="1" lang="zh-CN" altLang="en-US" sz="2800" b="1" i="1" dirty="0">
                <a:solidFill>
                  <a:srgbClr val="000000"/>
                </a:solidFill>
                <a:latin typeface="Times New Roman" panose="02020603050405020304" pitchFamily="18" charset="0"/>
                <a:sym typeface="Symbol" panose="05050102010706020507" pitchFamily="18" charset="2"/>
              </a:rPr>
              <a:t></a:t>
            </a:r>
            <a:r>
              <a:rPr kumimoji="1" lang="zh-CN" altLang="en-US" sz="2800" b="1" dirty="0">
                <a:solidFill>
                  <a:srgbClr val="000000"/>
                </a:solidFill>
                <a:latin typeface="Times New Roman" panose="02020603050405020304" pitchFamily="18" charset="0"/>
              </a:rPr>
              <a:t>为力与位移的夹角）</a:t>
            </a:r>
            <a:endParaRPr kumimoji="1" lang="zh-CN" altLang="en-US" sz="2800" b="1" dirty="0">
              <a:solidFill>
                <a:srgbClr val="000000"/>
              </a:solidFill>
              <a:latin typeface="Times New Roman" panose="02020603050405020304" pitchFamily="18" charset="0"/>
            </a:endParaRPr>
          </a:p>
        </p:txBody>
      </p:sp>
      <p:pic>
        <p:nvPicPr>
          <p:cNvPr id="1061" name="Picture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43071" y="1788067"/>
            <a:ext cx="2944119" cy="1712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4286" name="Object 14"/>
          <p:cNvGraphicFramePr>
            <a:graphicFrameLocks noChangeAspect="1"/>
          </p:cNvGraphicFramePr>
          <p:nvPr/>
        </p:nvGraphicFramePr>
        <p:xfrm>
          <a:off x="2267744" y="5840561"/>
          <a:ext cx="2160588" cy="612775"/>
        </p:xfrm>
        <a:graphic>
          <a:graphicData uri="http://schemas.openxmlformats.org/presentationml/2006/ole">
            <mc:AlternateContent xmlns:mc="http://schemas.openxmlformats.org/markup-compatibility/2006">
              <mc:Choice xmlns:v="urn:schemas-microsoft-com:vml" Requires="v">
                <p:oleObj spid="_x0000_s1142" name="公式" r:id="rId12" imgW="778510" imgH="223520" progId="Equation.3">
                  <p:embed/>
                </p:oleObj>
              </mc:Choice>
              <mc:Fallback>
                <p:oleObj name="公式" r:id="rId12" imgW="778510" imgH="223520" progId="Equation.3">
                  <p:embed/>
                  <p:pic>
                    <p:nvPicPr>
                      <p:cNvPr id="0" name="图片 11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67744" y="5840561"/>
                        <a:ext cx="2160588"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组合 4"/>
          <p:cNvGrpSpPr/>
          <p:nvPr/>
        </p:nvGrpSpPr>
        <p:grpSpPr>
          <a:xfrm>
            <a:off x="611560" y="1393612"/>
            <a:ext cx="4426006" cy="585853"/>
            <a:chOff x="611560" y="1393612"/>
            <a:chExt cx="4426006" cy="585853"/>
          </a:xfrm>
        </p:grpSpPr>
        <p:grpSp>
          <p:nvGrpSpPr>
            <p:cNvPr id="27" name="Group 26"/>
            <p:cNvGrpSpPr/>
            <p:nvPr/>
          </p:nvGrpSpPr>
          <p:grpSpPr bwMode="auto">
            <a:xfrm>
              <a:off x="2545154" y="1412776"/>
              <a:ext cx="2492412" cy="566689"/>
              <a:chOff x="1668" y="516"/>
              <a:chExt cx="1692" cy="327"/>
            </a:xfrm>
          </p:grpSpPr>
          <p:graphicFrame>
            <p:nvGraphicFramePr>
              <p:cNvPr id="28" name="Object 27"/>
              <p:cNvGraphicFramePr>
                <a:graphicFrameLocks noChangeAspect="1"/>
              </p:cNvGraphicFramePr>
              <p:nvPr/>
            </p:nvGraphicFramePr>
            <p:xfrm>
              <a:off x="1668" y="524"/>
              <a:ext cx="186" cy="284"/>
            </p:xfrm>
            <a:graphic>
              <a:graphicData uri="http://schemas.openxmlformats.org/presentationml/2006/ole">
                <mc:AlternateContent xmlns:mc="http://schemas.openxmlformats.org/markup-compatibility/2006">
                  <mc:Choice xmlns:v="urn:schemas-microsoft-com:vml" Requires="v">
                    <p:oleObj spid="_x0000_s1143" name="Equation" r:id="rId14" imgW="3048000" imgH="4572000" progId="Equation.DSMT4">
                      <p:embed/>
                    </p:oleObj>
                  </mc:Choice>
                  <mc:Fallback>
                    <p:oleObj name="Equation" r:id="rId14" imgW="3048000" imgH="4572000" progId="Equation.DSMT4">
                      <p:embed/>
                      <p:pic>
                        <p:nvPicPr>
                          <p:cNvPr id="0" name="图片 1142"/>
                          <p:cNvPicPr>
                            <a:picLocks noChangeAspect="1" noChangeArrowheads="1"/>
                          </p:cNvPicPr>
                          <p:nvPr/>
                        </p:nvPicPr>
                        <p:blipFill>
                          <a:blip r:embed="rId15"/>
                          <a:srcRect/>
                          <a:stretch>
                            <a:fillRect/>
                          </a:stretch>
                        </p:blipFill>
                        <p:spPr bwMode="auto">
                          <a:xfrm>
                            <a:off x="1668" y="524"/>
                            <a:ext cx="186"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28"/>
              <p:cNvGraphicFramePr>
                <a:graphicFrameLocks noChangeAspect="1"/>
              </p:cNvGraphicFramePr>
              <p:nvPr/>
            </p:nvGraphicFramePr>
            <p:xfrm>
              <a:off x="1854" y="516"/>
              <a:ext cx="1506" cy="327"/>
            </p:xfrm>
            <a:graphic>
              <a:graphicData uri="http://schemas.openxmlformats.org/presentationml/2006/ole">
                <mc:AlternateContent xmlns:mc="http://schemas.openxmlformats.org/markup-compatibility/2006">
                  <mc:Choice xmlns:v="urn:schemas-microsoft-com:vml" Requires="v">
                    <p:oleObj spid="_x0000_s1144" name="Equation" r:id="rId16" imgW="965200" imgH="203200" progId="Equation.DSMT4">
                      <p:embed/>
                    </p:oleObj>
                  </mc:Choice>
                  <mc:Fallback>
                    <p:oleObj name="Equation" r:id="rId16" imgW="965200" imgH="203200" progId="Equation.DSMT4">
                      <p:embed/>
                      <p:pic>
                        <p:nvPicPr>
                          <p:cNvPr id="0" name="图片 1143"/>
                          <p:cNvPicPr>
                            <a:picLocks noChangeAspect="1" noChangeArrowheads="1"/>
                          </p:cNvPicPr>
                          <p:nvPr/>
                        </p:nvPicPr>
                        <p:blipFill>
                          <a:blip r:embed="rId17"/>
                          <a:srcRect/>
                          <a:stretch>
                            <a:fillRect/>
                          </a:stretch>
                        </p:blipFill>
                        <p:spPr bwMode="auto">
                          <a:xfrm>
                            <a:off x="1854" y="516"/>
                            <a:ext cx="150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 name="Text Box 29"/>
            <p:cNvSpPr txBox="1">
              <a:spLocks noChangeArrowheads="1"/>
            </p:cNvSpPr>
            <p:nvPr/>
          </p:nvSpPr>
          <p:spPr bwMode="auto">
            <a:xfrm>
              <a:off x="611560" y="1393612"/>
              <a:ext cx="198964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dirty="0" smtClean="0">
                  <a:solidFill>
                    <a:srgbClr val="333399"/>
                  </a:solidFill>
                  <a:latin typeface="黑体" panose="02010609060101010101" pitchFamily="49" charset="-122"/>
                  <a:ea typeface="黑体" panose="02010609060101010101" pitchFamily="49" charset="-122"/>
                </a:rPr>
                <a:t>1.</a:t>
              </a:r>
              <a:r>
                <a:rPr kumimoji="1" lang="zh-CN" altLang="en-US" sz="2800" b="1" dirty="0" smtClean="0">
                  <a:solidFill>
                    <a:srgbClr val="333399"/>
                  </a:solidFill>
                  <a:latin typeface="黑体" panose="02010609060101010101" pitchFamily="49" charset="-122"/>
                  <a:ea typeface="黑体" panose="02010609060101010101" pitchFamily="49" charset="-122"/>
                </a:rPr>
                <a:t>恒力</a:t>
              </a:r>
              <a:r>
                <a:rPr kumimoji="1" lang="zh-CN" altLang="en-US" sz="2800" b="1" dirty="0">
                  <a:solidFill>
                    <a:srgbClr val="333399"/>
                  </a:solidFill>
                  <a:latin typeface="黑体" panose="02010609060101010101" pitchFamily="49" charset="-122"/>
                  <a:ea typeface="黑体" panose="02010609060101010101" pitchFamily="49" charset="-122"/>
                </a:rPr>
                <a:t>的功</a:t>
              </a:r>
              <a:endParaRPr kumimoji="1" lang="zh-CN" altLang="en-US" sz="2800" b="1" dirty="0">
                <a:solidFill>
                  <a:srgbClr val="333399"/>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299"/>
                                        </p:tgtEl>
                                        <p:attrNameLst>
                                          <p:attrName>style.visibility</p:attrName>
                                        </p:attrNameLst>
                                      </p:cBhvr>
                                      <p:to>
                                        <p:strVal val="visible"/>
                                      </p:to>
                                    </p:set>
                                    <p:animEffect transition="in" filter="wipe(left)">
                                      <p:cBhvr>
                                        <p:cTn id="7" dur="500"/>
                                        <p:tgtEl>
                                          <p:spTgt spid="542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8"/>
                                        </p:tgtEl>
                                        <p:attrNameLst>
                                          <p:attrName>style.visibility</p:attrName>
                                        </p:attrNameLst>
                                      </p:cBhvr>
                                      <p:to>
                                        <p:strVal val="visible"/>
                                      </p:to>
                                    </p:set>
                                    <p:animEffect transition="in" filter="wipe(left)">
                                      <p:cBhvr>
                                        <p:cTn id="12" dur="500"/>
                                        <p:tgtEl>
                                          <p:spTgt spid="542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61"/>
                                        </p:tgtEl>
                                        <p:attrNameLst>
                                          <p:attrName>style.visibility</p:attrName>
                                        </p:attrNameLst>
                                      </p:cBhvr>
                                      <p:to>
                                        <p:strVal val="visible"/>
                                      </p:to>
                                    </p:set>
                                    <p:animEffect transition="in" filter="wipe(left)">
                                      <p:cBhvr>
                                        <p:cTn id="22" dur="500"/>
                                        <p:tgtEl>
                                          <p:spTgt spid="10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4283"/>
                                        </p:tgtEl>
                                        <p:attrNameLst>
                                          <p:attrName>style.visibility</p:attrName>
                                        </p:attrNameLst>
                                      </p:cBhvr>
                                      <p:to>
                                        <p:strVal val="visible"/>
                                      </p:to>
                                    </p:set>
                                    <p:animEffect transition="in" filter="wipe(left)">
                                      <p:cBhvr>
                                        <p:cTn id="27" dur="500"/>
                                        <p:tgtEl>
                                          <p:spTgt spid="5428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4284"/>
                                        </p:tgtEl>
                                        <p:attrNameLst>
                                          <p:attrName>style.visibility</p:attrName>
                                        </p:attrNameLst>
                                      </p:cBhvr>
                                      <p:to>
                                        <p:strVal val="visible"/>
                                      </p:to>
                                    </p:set>
                                    <p:animEffect transition="in" filter="wipe(left)">
                                      <p:cBhvr>
                                        <p:cTn id="32" dur="500"/>
                                        <p:tgtEl>
                                          <p:spTgt spid="5428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4300"/>
                                        </p:tgtEl>
                                        <p:attrNameLst>
                                          <p:attrName>style.visibility</p:attrName>
                                        </p:attrNameLst>
                                      </p:cBhvr>
                                      <p:to>
                                        <p:strVal val="visible"/>
                                      </p:to>
                                    </p:set>
                                    <p:animEffect transition="in" filter="wipe(left)">
                                      <p:cBhvr>
                                        <p:cTn id="37" dur="500"/>
                                        <p:tgtEl>
                                          <p:spTgt spid="5430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4285"/>
                                        </p:tgtEl>
                                        <p:attrNameLst>
                                          <p:attrName>style.visibility</p:attrName>
                                        </p:attrNameLst>
                                      </p:cBhvr>
                                      <p:to>
                                        <p:strVal val="visible"/>
                                      </p:to>
                                    </p:set>
                                    <p:animEffect transition="in" filter="wipe(left)">
                                      <p:cBhvr>
                                        <p:cTn id="42" dur="500"/>
                                        <p:tgtEl>
                                          <p:spTgt spid="5428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4286"/>
                                        </p:tgtEl>
                                        <p:attrNameLst>
                                          <p:attrName>style.visibility</p:attrName>
                                        </p:attrNameLst>
                                      </p:cBhvr>
                                      <p:to>
                                        <p:strVal val="visible"/>
                                      </p:to>
                                    </p:set>
                                    <p:animEffect transition="in" filter="wipe(left)">
                                      <p:cBhvr>
                                        <p:cTn id="47" dur="500"/>
                                        <p:tgtEl>
                                          <p:spTgt spid="54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p:bldP spid="54285" grpId="0" autoUpdateAnimBg="0"/>
      <p:bldP spid="54299" grpId="0" bldLvl="0" animBg="1"/>
      <p:bldP spid="5430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ChangeArrowheads="1"/>
          </p:cNvSpPr>
          <p:nvPr/>
        </p:nvSpPr>
        <p:spPr bwMode="auto">
          <a:xfrm>
            <a:off x="300038" y="188913"/>
            <a:ext cx="2327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lang="zh-CN" altLang="en-US" sz="2800" b="1">
                <a:solidFill>
                  <a:srgbClr val="0000FF"/>
                </a:solidFill>
                <a:latin typeface="Times New Roman" panose="02020603050405020304" pitchFamily="18" charset="0"/>
              </a:rPr>
              <a:t>重力的功 </a:t>
            </a:r>
            <a:endParaRPr lang="zh-CN" altLang="en-US" sz="2800" b="1">
              <a:solidFill>
                <a:srgbClr val="0000FF"/>
              </a:solidFill>
              <a:latin typeface="Times New Roman" panose="02020603050405020304" pitchFamily="18" charset="0"/>
            </a:endParaRPr>
          </a:p>
        </p:txBody>
      </p:sp>
      <p:graphicFrame>
        <p:nvGraphicFramePr>
          <p:cNvPr id="4105" name="Object 9"/>
          <p:cNvGraphicFramePr>
            <a:graphicFrameLocks noChangeAspect="1"/>
          </p:cNvGraphicFramePr>
          <p:nvPr/>
        </p:nvGraphicFramePr>
        <p:xfrm>
          <a:off x="574675" y="3154363"/>
          <a:ext cx="4106863" cy="1714500"/>
        </p:xfrm>
        <a:graphic>
          <a:graphicData uri="http://schemas.openxmlformats.org/presentationml/2006/ole">
            <mc:AlternateContent xmlns:mc="http://schemas.openxmlformats.org/markup-compatibility/2006">
              <mc:Choice xmlns:v="urn:schemas-microsoft-com:vml" Requires="v">
                <p:oleObj spid="_x0000_s1054" name="公式" r:id="rId1" imgW="1430020" imgH="593090" progId="Equation.3">
                  <p:embed/>
                </p:oleObj>
              </mc:Choice>
              <mc:Fallback>
                <p:oleObj name="公式" r:id="rId1" imgW="1430020" imgH="593090" progId="Equation.3">
                  <p:embed/>
                  <p:pic>
                    <p:nvPicPr>
                      <p:cNvPr id="0" name="图片 1053"/>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574675" y="3154363"/>
                        <a:ext cx="4106863" cy="17145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6" name="Text Box 10"/>
          <p:cNvSpPr txBox="1">
            <a:spLocks noChangeArrowheads="1"/>
          </p:cNvSpPr>
          <p:nvPr/>
        </p:nvSpPr>
        <p:spPr bwMode="auto">
          <a:xfrm>
            <a:off x="298450" y="5251450"/>
            <a:ext cx="8305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lnSpc>
                <a:spcPct val="120000"/>
              </a:lnSpc>
              <a:spcBef>
                <a:spcPct val="50000"/>
              </a:spcBef>
              <a:spcAft>
                <a:spcPct val="0"/>
              </a:spcAft>
              <a:buClr>
                <a:srgbClr val="0000FF"/>
              </a:buClr>
              <a:buFont typeface="Wingdings" panose="05000000000000000000" pitchFamily="2" charset="2"/>
              <a:buBlip>
                <a:blip r:embed="rId3"/>
              </a:buBlip>
            </a:pP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重力做功只与质点的起始和终了位置有关， 而与所经过的路径无关，</a:t>
            </a:r>
            <a:r>
              <a:rPr kumimoji="1" lang="zh-CN" altLang="en-US" sz="2800" b="1">
                <a:solidFill>
                  <a:srgbClr val="FF0000"/>
                </a:solidFill>
                <a:latin typeface="Times New Roman" panose="02020603050405020304" pitchFamily="18" charset="0"/>
              </a:rPr>
              <a:t>重力是保守力</a:t>
            </a:r>
            <a:r>
              <a:rPr kumimoji="1" lang="zh-CN" altLang="en-US" sz="2800" b="1">
                <a:solidFill>
                  <a:srgbClr val="000000"/>
                </a:solidFill>
                <a:latin typeface="Times New Roman" panose="02020603050405020304" pitchFamily="18" charset="0"/>
              </a:rPr>
              <a:t> ！</a:t>
            </a:r>
            <a:endParaRPr kumimoji="1" lang="zh-CN" altLang="en-US" sz="2800" b="1">
              <a:solidFill>
                <a:srgbClr val="000000"/>
              </a:solidFill>
              <a:latin typeface="Times New Roman" panose="02020603050405020304" pitchFamily="18" charset="0"/>
            </a:endParaRPr>
          </a:p>
        </p:txBody>
      </p:sp>
      <p:sp>
        <p:nvSpPr>
          <p:cNvPr id="4135" name="Text Box 39"/>
          <p:cNvSpPr txBox="1">
            <a:spLocks noChangeArrowheads="1"/>
          </p:cNvSpPr>
          <p:nvPr/>
        </p:nvSpPr>
        <p:spPr bwMode="auto">
          <a:xfrm>
            <a:off x="179388" y="836613"/>
            <a:ext cx="6477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a:solidFill>
                  <a:srgbClr val="000000"/>
                </a:solidFill>
                <a:latin typeface="Times New Roman" panose="02020603050405020304" pitchFamily="18" charset="0"/>
              </a:rPr>
              <a:t>设物体</a:t>
            </a:r>
            <a:r>
              <a:rPr lang="en-US" altLang="zh-CN" sz="2800" b="1" i="1">
                <a:solidFill>
                  <a:srgbClr val="000000"/>
                </a:solidFill>
                <a:latin typeface="Times New Roman" panose="02020603050405020304" pitchFamily="18" charset="0"/>
              </a:rPr>
              <a:t>m</a:t>
            </a:r>
            <a:r>
              <a:rPr lang="zh-CN" altLang="en-US" sz="2800" b="1">
                <a:solidFill>
                  <a:srgbClr val="000000"/>
                </a:solidFill>
                <a:latin typeface="Times New Roman" panose="02020603050405020304" pitchFamily="18" charset="0"/>
              </a:rPr>
              <a:t>从</a:t>
            </a:r>
            <a:r>
              <a:rPr lang="en-US" altLang="zh-CN" sz="2800" b="1" i="1">
                <a:solidFill>
                  <a:srgbClr val="000000"/>
                </a:solidFill>
                <a:latin typeface="Times New Roman" panose="02020603050405020304" pitchFamily="18" charset="0"/>
              </a:rPr>
              <a:t>a</a:t>
            </a:r>
            <a:r>
              <a:rPr lang="zh-CN" altLang="en-US" sz="2800" b="1">
                <a:solidFill>
                  <a:srgbClr val="000000"/>
                </a:solidFill>
                <a:latin typeface="Times New Roman" panose="02020603050405020304" pitchFamily="18" charset="0"/>
              </a:rPr>
              <a:t>点沿任一曲线移动到</a:t>
            </a:r>
            <a:r>
              <a:rPr lang="en-US" altLang="zh-CN" sz="2800" b="1" i="1">
                <a:solidFill>
                  <a:srgbClr val="000000"/>
                </a:solidFill>
                <a:latin typeface="Times New Roman" panose="02020603050405020304" pitchFamily="18" charset="0"/>
              </a:rPr>
              <a:t>b</a:t>
            </a:r>
            <a:r>
              <a:rPr lang="zh-CN" altLang="en-US" sz="2800" b="1">
                <a:solidFill>
                  <a:srgbClr val="000000"/>
                </a:solidFill>
                <a:latin typeface="Times New Roman" panose="02020603050405020304" pitchFamily="18" charset="0"/>
              </a:rPr>
              <a:t>点。</a:t>
            </a:r>
            <a:endParaRPr lang="zh-CN" altLang="en-US" sz="2800" b="1">
              <a:solidFill>
                <a:srgbClr val="000000"/>
              </a:solidFill>
              <a:latin typeface="Times New Roman" panose="02020603050405020304" pitchFamily="18" charset="0"/>
            </a:endParaRPr>
          </a:p>
        </p:txBody>
      </p:sp>
      <p:grpSp>
        <p:nvGrpSpPr>
          <p:cNvPr id="4136" name="Group 40"/>
          <p:cNvGrpSpPr/>
          <p:nvPr/>
        </p:nvGrpSpPr>
        <p:grpSpPr bwMode="auto">
          <a:xfrm>
            <a:off x="179388" y="1628775"/>
            <a:ext cx="6172200" cy="519113"/>
            <a:chOff x="240" y="1488"/>
            <a:chExt cx="3840" cy="327"/>
          </a:xfrm>
        </p:grpSpPr>
        <p:sp>
          <p:nvSpPr>
            <p:cNvPr id="4137" name="Text Box 41"/>
            <p:cNvSpPr txBox="1">
              <a:spLocks noChangeArrowheads="1"/>
            </p:cNvSpPr>
            <p:nvPr/>
          </p:nvSpPr>
          <p:spPr bwMode="auto">
            <a:xfrm>
              <a:off x="240" y="1488"/>
              <a:ext cx="38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800" b="1">
                  <a:solidFill>
                    <a:srgbClr val="000000"/>
                  </a:solidFill>
                  <a:latin typeface="Times New Roman" panose="02020603050405020304" pitchFamily="18" charset="0"/>
                </a:rPr>
                <a:t>在元位移      中，重力所做的元功为  </a:t>
              </a:r>
              <a:endParaRPr lang="zh-CN" altLang="en-US" sz="2800" b="1">
                <a:solidFill>
                  <a:srgbClr val="000000"/>
                </a:solidFill>
                <a:latin typeface="Times New Roman" panose="02020603050405020304" pitchFamily="18" charset="0"/>
              </a:endParaRPr>
            </a:p>
          </p:txBody>
        </p:sp>
        <p:graphicFrame>
          <p:nvGraphicFramePr>
            <p:cNvPr id="4138" name="Object 42"/>
            <p:cNvGraphicFramePr>
              <a:graphicFrameLocks noChangeAspect="1"/>
            </p:cNvGraphicFramePr>
            <p:nvPr/>
          </p:nvGraphicFramePr>
          <p:xfrm>
            <a:off x="1248" y="1488"/>
            <a:ext cx="336" cy="294"/>
          </p:xfrm>
          <a:graphic>
            <a:graphicData uri="http://schemas.openxmlformats.org/presentationml/2006/ole">
              <mc:AlternateContent xmlns:mc="http://schemas.openxmlformats.org/markup-compatibility/2006">
                <mc:Choice xmlns:v="urn:schemas-microsoft-com:vml" Requires="v">
                  <p:oleObj spid="_x0000_s1055" name="公式" r:id="rId4" imgW="203200" imgH="177800" progId="Equation.3">
                    <p:embed/>
                  </p:oleObj>
                </mc:Choice>
                <mc:Fallback>
                  <p:oleObj name="公式" r:id="rId4" imgW="203200" imgH="177800" progId="Equation.3">
                    <p:embed/>
                    <p:pic>
                      <p:nvPicPr>
                        <p:cNvPr id="0" name="图片 10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1488"/>
                          <a:ext cx="336"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172" name="Object 76"/>
          <p:cNvGraphicFramePr>
            <a:graphicFrameLocks noChangeAspect="1"/>
          </p:cNvGraphicFramePr>
          <p:nvPr/>
        </p:nvGraphicFramePr>
        <p:xfrm>
          <a:off x="468313" y="2506663"/>
          <a:ext cx="2952750" cy="590550"/>
        </p:xfrm>
        <a:graphic>
          <a:graphicData uri="http://schemas.openxmlformats.org/presentationml/2006/ole">
            <mc:AlternateContent xmlns:mc="http://schemas.openxmlformats.org/markup-compatibility/2006">
              <mc:Choice xmlns:v="urn:schemas-microsoft-com:vml" Requires="v">
                <p:oleObj spid="_x0000_s1056" name="公式" r:id="rId6" imgW="1040765" imgH="204470" progId="Equation.3">
                  <p:embed/>
                </p:oleObj>
              </mc:Choice>
              <mc:Fallback>
                <p:oleObj name="公式" r:id="rId6" imgW="1040765" imgH="204470" progId="Equation.3">
                  <p:embed/>
                  <p:pic>
                    <p:nvPicPr>
                      <p:cNvPr id="0" name="图片 10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2506663"/>
                        <a:ext cx="2952750"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74" name="Object 78"/>
          <p:cNvGraphicFramePr>
            <a:graphicFrameLocks noChangeAspect="1"/>
          </p:cNvGraphicFramePr>
          <p:nvPr/>
        </p:nvGraphicFramePr>
        <p:xfrm>
          <a:off x="3419475" y="2506663"/>
          <a:ext cx="1368425" cy="547687"/>
        </p:xfrm>
        <a:graphic>
          <a:graphicData uri="http://schemas.openxmlformats.org/presentationml/2006/ole">
            <mc:AlternateContent xmlns:mc="http://schemas.openxmlformats.org/markup-compatibility/2006">
              <mc:Choice xmlns:v="urn:schemas-microsoft-com:vml" Requires="v">
                <p:oleObj spid="_x0000_s1057" name="公式" r:id="rId8" imgW="515620" imgH="204470" progId="Equation.3">
                  <p:embed/>
                </p:oleObj>
              </mc:Choice>
              <mc:Fallback>
                <p:oleObj name="公式" r:id="rId8" imgW="515620" imgH="204470" progId="Equation.3">
                  <p:embed/>
                  <p:pic>
                    <p:nvPicPr>
                      <p:cNvPr id="0" name="图片 10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9475" y="2506663"/>
                        <a:ext cx="1368425"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184" name="Picture 88" descr="图片3">
            <a:hlinkClick r:id="" action="ppaction://hlinkshowjump?jump=firstslide"/>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4185" name="Picture 89" descr="图片4">
            <a:hlinkClick r:id="" action="ppaction://hlinkshowjump?jump=endshow"/>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4186" name="Picture 90" descr="图片5">
            <a:hlinkClick r:id="" action="ppaction://hlinkshowjump?jump=nextslide"/>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4187" name="Picture 91" descr="图片6">
            <a:hlinkClick r:id="" action="ppaction://hlinkshowjump?jump=previousslide"/>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pic>
        <p:nvPicPr>
          <p:cNvPr id="4188" name="Picture 92" descr="图3-1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56325" y="549275"/>
            <a:ext cx="2725738" cy="34559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wipe(left)">
                                      <p:cBhvr>
                                        <p:cTn id="7" dur="500"/>
                                        <p:tgtEl>
                                          <p:spTgt spid="4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35"/>
                                        </p:tgtEl>
                                        <p:attrNameLst>
                                          <p:attrName>style.visibility</p:attrName>
                                        </p:attrNameLst>
                                      </p:cBhvr>
                                      <p:to>
                                        <p:strVal val="visible"/>
                                      </p:to>
                                    </p:set>
                                    <p:animEffect transition="in" filter="wipe(left)">
                                      <p:cBhvr>
                                        <p:cTn id="12" dur="500"/>
                                        <p:tgtEl>
                                          <p:spTgt spid="413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136"/>
                                        </p:tgtEl>
                                        <p:attrNameLst>
                                          <p:attrName>style.visibility</p:attrName>
                                        </p:attrNameLst>
                                      </p:cBhvr>
                                      <p:to>
                                        <p:strVal val="visible"/>
                                      </p:to>
                                    </p:set>
                                    <p:animEffect transition="in" filter="wipe(left)">
                                      <p:cBhvr>
                                        <p:cTn id="21" dur="500"/>
                                        <p:tgtEl>
                                          <p:spTgt spid="41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172"/>
                                        </p:tgtEl>
                                        <p:attrNameLst>
                                          <p:attrName>style.visibility</p:attrName>
                                        </p:attrNameLst>
                                      </p:cBhvr>
                                      <p:to>
                                        <p:strVal val="visible"/>
                                      </p:to>
                                    </p:set>
                                    <p:animEffect transition="in" filter="wipe(left)">
                                      <p:cBhvr>
                                        <p:cTn id="26" dur="500"/>
                                        <p:tgtEl>
                                          <p:spTgt spid="417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174"/>
                                        </p:tgtEl>
                                        <p:attrNameLst>
                                          <p:attrName>style.visibility</p:attrName>
                                        </p:attrNameLst>
                                      </p:cBhvr>
                                      <p:to>
                                        <p:strVal val="visible"/>
                                      </p:to>
                                    </p:set>
                                    <p:animEffect transition="in" filter="wipe(left)">
                                      <p:cBhvr>
                                        <p:cTn id="31" dur="500"/>
                                        <p:tgtEl>
                                          <p:spTgt spid="417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105"/>
                                        </p:tgtEl>
                                        <p:attrNameLst>
                                          <p:attrName>style.visibility</p:attrName>
                                        </p:attrNameLst>
                                      </p:cBhvr>
                                      <p:to>
                                        <p:strVal val="visible"/>
                                      </p:to>
                                    </p:set>
                                    <p:animEffect transition="in" filter="wipe(left)">
                                      <p:cBhvr>
                                        <p:cTn id="36" dur="500"/>
                                        <p:tgtEl>
                                          <p:spTgt spid="410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106"/>
                                        </p:tgtEl>
                                        <p:attrNameLst>
                                          <p:attrName>style.visibility</p:attrName>
                                        </p:attrNameLst>
                                      </p:cBhvr>
                                      <p:to>
                                        <p:strVal val="visible"/>
                                      </p:to>
                                    </p:set>
                                    <p:animEffect transition="in" filter="wipe(left)">
                                      <p:cBhvr>
                                        <p:cTn id="41" dur="500"/>
                                        <p:tgtEl>
                                          <p:spTgt spid="4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ldLvl="0" animBg="1" autoUpdateAnimBg="0"/>
      <p:bldP spid="4106" grpId="0" bldLvl="0" animBg="1" autoUpdateAnimBg="0"/>
      <p:bldP spid="4135"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9" name="Text Box 27"/>
          <p:cNvSpPr txBox="1">
            <a:spLocks noChangeArrowheads="1"/>
          </p:cNvSpPr>
          <p:nvPr/>
        </p:nvSpPr>
        <p:spPr bwMode="auto">
          <a:xfrm>
            <a:off x="250825" y="1412875"/>
            <a:ext cx="59055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lang="zh-CN" altLang="en-US" sz="2800" b="1">
                <a:solidFill>
                  <a:srgbClr val="000000"/>
                </a:solidFill>
                <a:latin typeface="Times New Roman" panose="02020603050405020304" pitchFamily="18" charset="0"/>
              </a:rPr>
              <a:t>如果物体沿</a:t>
            </a:r>
            <a:r>
              <a:rPr lang="zh-CN" altLang="en-US" sz="2800" b="1">
                <a:solidFill>
                  <a:srgbClr val="0000FF"/>
                </a:solidFill>
                <a:latin typeface="Times New Roman" panose="02020603050405020304" pitchFamily="18" charset="0"/>
              </a:rPr>
              <a:t>闭合路径</a:t>
            </a:r>
            <a:r>
              <a:rPr lang="en-US" altLang="zh-CN" sz="2800" b="1" i="1">
                <a:solidFill>
                  <a:srgbClr val="000000"/>
                </a:solidFill>
                <a:latin typeface="Times New Roman" panose="02020603050405020304" pitchFamily="18" charset="0"/>
              </a:rPr>
              <a:t>abcda</a:t>
            </a:r>
            <a:r>
              <a:rPr lang="zh-CN" altLang="en-US" sz="2800" b="1">
                <a:solidFill>
                  <a:srgbClr val="000000"/>
                </a:solidFill>
                <a:latin typeface="Times New Roman" panose="02020603050405020304" pitchFamily="18" charset="0"/>
              </a:rPr>
              <a:t>运动一周，容易计算重力所做的功为： </a:t>
            </a:r>
            <a:endParaRPr lang="zh-CN" altLang="en-US" sz="2800" b="1">
              <a:solidFill>
                <a:srgbClr val="000000"/>
              </a:solidFill>
              <a:latin typeface="Times New Roman" panose="02020603050405020304" pitchFamily="18" charset="0"/>
            </a:endParaRPr>
          </a:p>
        </p:txBody>
      </p:sp>
      <p:sp>
        <p:nvSpPr>
          <p:cNvPr id="3100" name="AutoShape 28"/>
          <p:cNvSpPr>
            <a:spLocks noChangeArrowheads="1"/>
          </p:cNvSpPr>
          <p:nvPr/>
        </p:nvSpPr>
        <p:spPr bwMode="auto">
          <a:xfrm>
            <a:off x="323850" y="476250"/>
            <a:ext cx="1079500" cy="762000"/>
          </a:xfrm>
          <a:prstGeom prst="horizontalScroll">
            <a:avLst>
              <a:gd name="adj" fmla="val 12500"/>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zh-CN" altLang="en-US" sz="2800" b="1">
                <a:solidFill>
                  <a:srgbClr val="FF0000"/>
                </a:solidFill>
                <a:latin typeface="Times New Roman" panose="02020603050405020304" pitchFamily="18" charset="0"/>
              </a:rPr>
              <a:t>讨论</a:t>
            </a:r>
            <a:endParaRPr lang="zh-CN" altLang="en-US" sz="2800" b="1">
              <a:solidFill>
                <a:srgbClr val="FF0000"/>
              </a:solidFill>
              <a:latin typeface="Times New Roman" panose="02020603050405020304" pitchFamily="18" charset="0"/>
            </a:endParaRPr>
          </a:p>
        </p:txBody>
      </p:sp>
      <p:graphicFrame>
        <p:nvGraphicFramePr>
          <p:cNvPr id="3101" name="Object 29"/>
          <p:cNvGraphicFramePr>
            <a:graphicFrameLocks noGrp="1" noChangeAspect="1"/>
          </p:cNvGraphicFramePr>
          <p:nvPr>
            <p:ph/>
          </p:nvPr>
        </p:nvGraphicFramePr>
        <p:xfrm>
          <a:off x="323850" y="2859088"/>
          <a:ext cx="5616575" cy="1217612"/>
        </p:xfrm>
        <a:graphic>
          <a:graphicData uri="http://schemas.openxmlformats.org/presentationml/2006/ole">
            <mc:AlternateContent xmlns:mc="http://schemas.openxmlformats.org/markup-compatibility/2006">
              <mc:Choice xmlns:v="urn:schemas-microsoft-com:vml" Requires="v">
                <p:oleObj spid="_x0000_s2064" name="公式" r:id="rId1" imgW="2108200" imgH="457200" progId="Equation.3">
                  <p:embed/>
                </p:oleObj>
              </mc:Choice>
              <mc:Fallback>
                <p:oleObj name="公式" r:id="rId1" imgW="2108200" imgH="457200" progId="Equation.3">
                  <p:embed/>
                  <p:pic>
                    <p:nvPicPr>
                      <p:cNvPr id="0" name="图片 20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859088"/>
                        <a:ext cx="5616575" cy="1217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02" name="Text Box 30"/>
          <p:cNvSpPr txBox="1">
            <a:spLocks noChangeArrowheads="1"/>
          </p:cNvSpPr>
          <p:nvPr/>
        </p:nvSpPr>
        <p:spPr bwMode="auto">
          <a:xfrm>
            <a:off x="395288" y="4508500"/>
            <a:ext cx="755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buFont typeface="Wingdings" panose="05000000000000000000" pitchFamily="2" charset="2"/>
              <a:buBlip>
                <a:blip r:embed="rId3"/>
              </a:buBlip>
            </a:pP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表明</a:t>
            </a:r>
            <a:r>
              <a:rPr lang="zh-CN" altLang="en-US" sz="2800" b="1" dirty="0">
                <a:solidFill>
                  <a:srgbClr val="FF0000"/>
                </a:solidFill>
                <a:latin typeface="Times New Roman" panose="02020603050405020304" pitchFamily="18" charset="0"/>
              </a:rPr>
              <a:t>保守力沿任何闭合路径做功等于零。 </a:t>
            </a:r>
            <a:endParaRPr lang="zh-CN" altLang="en-US" sz="2800" b="1" dirty="0">
              <a:solidFill>
                <a:srgbClr val="FF0000"/>
              </a:solidFill>
              <a:latin typeface="Times New Roman" panose="02020603050405020304" pitchFamily="18" charset="0"/>
            </a:endParaRPr>
          </a:p>
        </p:txBody>
      </p:sp>
      <p:graphicFrame>
        <p:nvGraphicFramePr>
          <p:cNvPr id="3103" name="Object 31"/>
          <p:cNvGraphicFramePr>
            <a:graphicFrameLocks noChangeAspect="1"/>
          </p:cNvGraphicFramePr>
          <p:nvPr/>
        </p:nvGraphicFramePr>
        <p:xfrm>
          <a:off x="1692275" y="5246688"/>
          <a:ext cx="2143125" cy="803275"/>
        </p:xfrm>
        <a:graphic>
          <a:graphicData uri="http://schemas.openxmlformats.org/presentationml/2006/ole">
            <mc:AlternateContent xmlns:mc="http://schemas.openxmlformats.org/markup-compatibility/2006">
              <mc:Choice xmlns:v="urn:schemas-microsoft-com:vml" Requires="v">
                <p:oleObj spid="_x0000_s2065" name="公式" r:id="rId4" imgW="812165" imgH="292100" progId="Equation.3">
                  <p:embed/>
                </p:oleObj>
              </mc:Choice>
              <mc:Fallback>
                <p:oleObj name="公式" r:id="rId4" imgW="812165" imgH="292100" progId="Equation.3">
                  <p:embed/>
                  <p:pic>
                    <p:nvPicPr>
                      <p:cNvPr id="0" name="图片 2064"/>
                      <p:cNvPicPr>
                        <a:picLocks noChangeAspect="1" noChangeArrowheads="1"/>
                      </p:cNvPicPr>
                      <p:nvPr/>
                    </p:nvPicPr>
                    <p:blipFill>
                      <a:blip r:embed="rId5">
                        <a:lum contrast="100000"/>
                        <a:extLst>
                          <a:ext uri="{28A0092B-C50C-407E-A947-70E740481C1C}">
                            <a14:useLocalDpi xmlns:a14="http://schemas.microsoft.com/office/drawing/2010/main" val="0"/>
                          </a:ext>
                        </a:extLst>
                      </a:blip>
                      <a:srcRect/>
                      <a:stretch>
                        <a:fillRect/>
                      </a:stretch>
                    </p:blipFill>
                    <p:spPr bwMode="auto">
                      <a:xfrm>
                        <a:off x="1692275" y="5246688"/>
                        <a:ext cx="2143125" cy="803275"/>
                      </a:xfrm>
                      <a:prstGeom prst="rect">
                        <a:avLst/>
                      </a:prstGeom>
                      <a:noFill/>
                      <a:ln>
                        <a:noFill/>
                      </a:ln>
                      <a:effectLst>
                        <a:outerShdw dist="12700" algn="ctr" rotWithShape="0">
                          <a:srgbClr val="808080"/>
                        </a:outerShdw>
                      </a:effectLst>
                      <a:extLst>
                        <a:ext uri="{909E8E84-426E-40DD-AFC4-6F175D3DCCD1}">
                          <a14:hiddenFill xmlns:a14="http://schemas.microsoft.com/office/drawing/2010/main">
                            <a:solidFill>
                              <a:srgbClr val="00FF9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04" name="Text Box 32"/>
          <p:cNvSpPr txBox="1">
            <a:spLocks noChangeArrowheads="1"/>
          </p:cNvSpPr>
          <p:nvPr/>
        </p:nvSpPr>
        <p:spPr bwMode="auto">
          <a:xfrm>
            <a:off x="4284663" y="5373688"/>
            <a:ext cx="419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a:t>
            </a:r>
            <a:r>
              <a:rPr kumimoji="1" lang="en-US" altLang="zh-CN" sz="2800" b="1" i="1">
                <a:solidFill>
                  <a:srgbClr val="000000"/>
                </a:solidFill>
                <a:latin typeface="Times New Roman" panose="02020603050405020304" pitchFamily="18" charset="0"/>
              </a:rPr>
              <a:t>L</a:t>
            </a:r>
            <a:r>
              <a:rPr kumimoji="1" lang="zh-CN" altLang="en-US" sz="2800" b="1">
                <a:solidFill>
                  <a:srgbClr val="000000"/>
                </a:solidFill>
                <a:latin typeface="Times New Roman" panose="02020603050405020304" pitchFamily="18" charset="0"/>
              </a:rPr>
              <a:t>为任意闭合路径）</a:t>
            </a:r>
            <a:endParaRPr kumimoji="1" lang="zh-CN" altLang="en-US" sz="2800" b="1">
              <a:solidFill>
                <a:srgbClr val="000000"/>
              </a:solidFill>
              <a:latin typeface="Times New Roman" panose="02020603050405020304" pitchFamily="18" charset="0"/>
            </a:endParaRPr>
          </a:p>
        </p:txBody>
      </p:sp>
      <p:sp>
        <p:nvSpPr>
          <p:cNvPr id="3105" name="Text Box 33"/>
          <p:cNvSpPr txBox="1">
            <a:spLocks noChangeArrowheads="1"/>
          </p:cNvSpPr>
          <p:nvPr/>
        </p:nvSpPr>
        <p:spPr bwMode="auto">
          <a:xfrm>
            <a:off x="684213" y="5300663"/>
            <a:ext cx="541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b="1">
                <a:solidFill>
                  <a:srgbClr val="000000"/>
                </a:solidFill>
                <a:latin typeface="Times New Roman" panose="02020603050405020304" pitchFamily="18" charset="0"/>
              </a:rPr>
              <a:t>或</a:t>
            </a:r>
            <a:endParaRPr lang="zh-CN" altLang="en-US" sz="2800" b="1">
              <a:solidFill>
                <a:srgbClr val="000000"/>
              </a:solidFill>
              <a:latin typeface="Times New Roman" panose="02020603050405020304" pitchFamily="18" charset="0"/>
            </a:endParaRPr>
          </a:p>
        </p:txBody>
      </p:sp>
      <p:pic>
        <p:nvPicPr>
          <p:cNvPr id="3144" name="Picture 72" descr="图片3">
            <a:hlinkClick r:id="" action="ppaction://hlinkshowjump?jump=first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3145" name="Picture 73" descr="图片4">
            <a:hlinkClick r:id="" action="ppaction://hlinkshowjump?jump=endshow"/>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3146" name="Picture 74" descr="图片5">
            <a:hlinkClick r:id="" action="ppaction://hlinkshowjump?jump=nextslide"/>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3147" name="Picture 75" descr="图片6">
            <a:hlinkClick r:id="" action="ppaction://hlinkshowjump?jump=previousslide"/>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pic>
        <p:nvPicPr>
          <p:cNvPr id="3148" name="Picture 76" descr="图3-1N"/>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6325" y="476250"/>
            <a:ext cx="2725738" cy="34559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00"/>
                                        </p:tgtEl>
                                        <p:attrNameLst>
                                          <p:attrName>style.visibility</p:attrName>
                                        </p:attrNameLst>
                                      </p:cBhvr>
                                      <p:to>
                                        <p:strVal val="visible"/>
                                      </p:to>
                                    </p:set>
                                    <p:animEffect transition="in" filter="wipe(left)">
                                      <p:cBhvr>
                                        <p:cTn id="7" dur="500"/>
                                        <p:tgtEl>
                                          <p:spTgt spid="310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1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099"/>
                                        </p:tgtEl>
                                        <p:attrNameLst>
                                          <p:attrName>style.visibility</p:attrName>
                                        </p:attrNameLst>
                                      </p:cBhvr>
                                      <p:to>
                                        <p:strVal val="visible"/>
                                      </p:to>
                                    </p:set>
                                    <p:animEffect transition="in" filter="wipe(left)">
                                      <p:cBhvr>
                                        <p:cTn id="15" dur="500"/>
                                        <p:tgtEl>
                                          <p:spTgt spid="309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101"/>
                                        </p:tgtEl>
                                        <p:attrNameLst>
                                          <p:attrName>style.visibility</p:attrName>
                                        </p:attrNameLst>
                                      </p:cBhvr>
                                      <p:to>
                                        <p:strVal val="visible"/>
                                      </p:to>
                                    </p:set>
                                    <p:animEffect transition="in" filter="wipe(left)">
                                      <p:cBhvr>
                                        <p:cTn id="20" dur="500"/>
                                        <p:tgtEl>
                                          <p:spTgt spid="310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102"/>
                                        </p:tgtEl>
                                        <p:attrNameLst>
                                          <p:attrName>style.visibility</p:attrName>
                                        </p:attrNameLst>
                                      </p:cBhvr>
                                      <p:to>
                                        <p:strVal val="visible"/>
                                      </p:to>
                                    </p:set>
                                    <p:animEffect transition="in" filter="wipe(left)">
                                      <p:cBhvr>
                                        <p:cTn id="25" dur="500"/>
                                        <p:tgtEl>
                                          <p:spTgt spid="310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105"/>
                                        </p:tgtEl>
                                        <p:attrNameLst>
                                          <p:attrName>style.visibility</p:attrName>
                                        </p:attrNameLst>
                                      </p:cBhvr>
                                      <p:to>
                                        <p:strVal val="visible"/>
                                      </p:to>
                                    </p:set>
                                    <p:animEffect transition="in" filter="wipe(left)">
                                      <p:cBhvr>
                                        <p:cTn id="30" dur="500"/>
                                        <p:tgtEl>
                                          <p:spTgt spid="3105"/>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3103"/>
                                        </p:tgtEl>
                                        <p:attrNameLst>
                                          <p:attrName>style.visibility</p:attrName>
                                        </p:attrNameLst>
                                      </p:cBhvr>
                                      <p:to>
                                        <p:strVal val="visible"/>
                                      </p:to>
                                    </p:set>
                                    <p:animEffect transition="in" filter="wipe(left)">
                                      <p:cBhvr>
                                        <p:cTn id="34" dur="500"/>
                                        <p:tgtEl>
                                          <p:spTgt spid="310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104"/>
                                        </p:tgtEl>
                                        <p:attrNameLst>
                                          <p:attrName>style.visibility</p:attrName>
                                        </p:attrNameLst>
                                      </p:cBhvr>
                                      <p:to>
                                        <p:strVal val="visible"/>
                                      </p:to>
                                    </p:set>
                                    <p:animEffect transition="in" filter="wipe(left)">
                                      <p:cBhvr>
                                        <p:cTn id="39" dur="500"/>
                                        <p:tgtEl>
                                          <p:spTgt spid="3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9" grpId="0" bldLvl="0" animBg="1" autoUpdateAnimBg="0"/>
      <p:bldP spid="3100" grpId="0" bldLvl="0" animBg="1" autoUpdateAnimBg="0"/>
      <p:bldP spid="3102" grpId="0" bldLvl="0" animBg="1" autoUpdateAnimBg="0"/>
      <p:bldP spid="3104" grpId="0" bldLvl="0" animBg="1" autoUpdateAnimBg="0"/>
      <p:bldP spid="3105" grpId="0" bldLvl="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250825" y="260350"/>
            <a:ext cx="350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a:solidFill>
                  <a:srgbClr val="0000FF"/>
                </a:solidFill>
                <a:latin typeface="Times New Roman" panose="02020603050405020304" pitchFamily="18" charset="0"/>
              </a:rPr>
              <a:t>弹性力的功</a:t>
            </a:r>
            <a:endParaRPr kumimoji="1" lang="zh-CN" altLang="en-US" sz="2800" baseline="-25000">
              <a:solidFill>
                <a:srgbClr val="0000FF"/>
              </a:solidFill>
              <a:latin typeface="Times New Roman" panose="02020603050405020304" pitchFamily="18" charset="0"/>
            </a:endParaRPr>
          </a:p>
        </p:txBody>
      </p:sp>
      <p:graphicFrame>
        <p:nvGraphicFramePr>
          <p:cNvPr id="6149" name="Object 5"/>
          <p:cNvGraphicFramePr>
            <a:graphicFrameLocks noChangeAspect="1"/>
          </p:cNvGraphicFramePr>
          <p:nvPr/>
        </p:nvGraphicFramePr>
        <p:xfrm>
          <a:off x="827088" y="3040063"/>
          <a:ext cx="1651000" cy="533400"/>
        </p:xfrm>
        <a:graphic>
          <a:graphicData uri="http://schemas.openxmlformats.org/presentationml/2006/ole">
            <mc:AlternateContent xmlns:mc="http://schemas.openxmlformats.org/markup-compatibility/2006">
              <mc:Choice xmlns:v="urn:schemas-microsoft-com:vml" Requires="v">
                <p:oleObj spid="_x0000_s3095" name="公式" r:id="rId1" imgW="554355" imgH="184785" progId="Equation.3">
                  <p:embed/>
                </p:oleObj>
              </mc:Choice>
              <mc:Fallback>
                <p:oleObj name="公式" r:id="rId1" imgW="554355" imgH="184785" progId="Equation.3">
                  <p:embed/>
                  <p:pic>
                    <p:nvPicPr>
                      <p:cNvPr id="0" name="图片 3094"/>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827088" y="3040063"/>
                        <a:ext cx="1651000" cy="5334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6"/>
          <p:cNvGraphicFramePr>
            <a:graphicFrameLocks noChangeAspect="1"/>
          </p:cNvGraphicFramePr>
          <p:nvPr/>
        </p:nvGraphicFramePr>
        <p:xfrm>
          <a:off x="1041877" y="3688398"/>
          <a:ext cx="3531235" cy="970280"/>
        </p:xfrm>
        <a:graphic>
          <a:graphicData uri="http://schemas.openxmlformats.org/presentationml/2006/ole">
            <mc:AlternateContent xmlns:mc="http://schemas.openxmlformats.org/markup-compatibility/2006">
              <mc:Choice xmlns:v="urn:schemas-microsoft-com:vml" Requires="v">
                <p:oleObj spid="_x0000_s3096" name="公式" r:id="rId3" imgW="1333500" imgH="355600" progId="Equation.3">
                  <p:embed/>
                </p:oleObj>
              </mc:Choice>
              <mc:Fallback>
                <p:oleObj name="公式" r:id="rId3" imgW="1333500" imgH="355600" progId="Equation.3">
                  <p:embed/>
                  <p:pic>
                    <p:nvPicPr>
                      <p:cNvPr id="0" name="图片 3095"/>
                      <p:cNvPicPr>
                        <a:picLocks noChangeAspect="1" noChangeArrowheads="1"/>
                      </p:cNvPicPr>
                      <p:nvPr/>
                    </p:nvPicPr>
                    <p:blipFill>
                      <a:blip r:embed="rId4">
                        <a:lum contrast="100000"/>
                      </a:blip>
                      <a:srcRect/>
                      <a:stretch>
                        <a:fillRect/>
                      </a:stretch>
                    </p:blipFill>
                    <p:spPr bwMode="auto">
                      <a:xfrm>
                        <a:off x="1041877" y="3688398"/>
                        <a:ext cx="3531235" cy="97028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7"/>
          <p:cNvGraphicFramePr>
            <a:graphicFrameLocks noChangeAspect="1"/>
          </p:cNvGraphicFramePr>
          <p:nvPr/>
        </p:nvGraphicFramePr>
        <p:xfrm>
          <a:off x="4859338" y="3573463"/>
          <a:ext cx="2752725" cy="1147762"/>
        </p:xfrm>
        <a:graphic>
          <a:graphicData uri="http://schemas.openxmlformats.org/presentationml/2006/ole">
            <mc:AlternateContent xmlns:mc="http://schemas.openxmlformats.org/markup-compatibility/2006">
              <mc:Choice xmlns:v="urn:schemas-microsoft-com:vml" Requires="v">
                <p:oleObj spid="_x0000_s3097" name="公式" r:id="rId5" imgW="963295" imgH="398780" progId="Equation.3">
                  <p:embed/>
                </p:oleObj>
              </mc:Choice>
              <mc:Fallback>
                <p:oleObj name="公式" r:id="rId5" imgW="963295" imgH="398780" progId="Equation.3">
                  <p:embed/>
                  <p:pic>
                    <p:nvPicPr>
                      <p:cNvPr id="0" name="图片 3096"/>
                      <p:cNvPicPr>
                        <a:picLocks noChangeAspect="1" noChangeArrowheads="1"/>
                      </p:cNvPicPr>
                      <p:nvPr/>
                    </p:nvPicPr>
                    <p:blipFill>
                      <a:blip r:embed="rId6">
                        <a:lum contrast="100000"/>
                        <a:extLst>
                          <a:ext uri="{28A0092B-C50C-407E-A947-70E740481C1C}">
                            <a14:useLocalDpi xmlns:a14="http://schemas.microsoft.com/office/drawing/2010/main" val="0"/>
                          </a:ext>
                        </a:extLst>
                      </a:blip>
                      <a:srcRect/>
                      <a:stretch>
                        <a:fillRect/>
                      </a:stretch>
                    </p:blipFill>
                    <p:spPr bwMode="auto">
                      <a:xfrm>
                        <a:off x="4859338" y="3573463"/>
                        <a:ext cx="2752725" cy="114776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2" name="Text Box 8"/>
          <p:cNvSpPr txBox="1">
            <a:spLocks noChangeArrowheads="1"/>
          </p:cNvSpPr>
          <p:nvPr/>
        </p:nvSpPr>
        <p:spPr bwMode="auto">
          <a:xfrm>
            <a:off x="250825" y="5013325"/>
            <a:ext cx="8382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120000"/>
              </a:lnSpc>
              <a:spcBef>
                <a:spcPct val="50000"/>
              </a:spcBef>
              <a:spcAft>
                <a:spcPct val="0"/>
              </a:spcAft>
              <a:buClr>
                <a:srgbClr val="333399"/>
              </a:buClr>
              <a:buFont typeface="Wingdings" panose="05000000000000000000" pitchFamily="2" charset="2"/>
              <a:buBlip>
                <a:blip r:embed="rId7"/>
              </a:buBlip>
            </a:pP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弹性力做功只与质点的起始和终了位置有关，而与质点运动的路径无关，</a:t>
            </a:r>
            <a:r>
              <a:rPr kumimoji="1" lang="zh-CN" altLang="en-US" sz="2800" b="1">
                <a:solidFill>
                  <a:srgbClr val="FF0000"/>
                </a:solidFill>
                <a:latin typeface="Times New Roman" panose="02020603050405020304" pitchFamily="18" charset="0"/>
              </a:rPr>
              <a:t>弹性力是保守力</a:t>
            </a:r>
            <a:r>
              <a:rPr kumimoji="1" lang="zh-CN" altLang="en-US" sz="2800" b="1">
                <a:solidFill>
                  <a:srgbClr val="000000"/>
                </a:solidFill>
                <a:latin typeface="Times New Roman" panose="02020603050405020304" pitchFamily="18" charset="0"/>
              </a:rPr>
              <a:t> ！</a:t>
            </a:r>
            <a:endParaRPr kumimoji="1" lang="zh-CN" altLang="en-US" sz="2800" b="1">
              <a:solidFill>
                <a:srgbClr val="000000"/>
              </a:solidFill>
              <a:latin typeface="Times New Roman" panose="02020603050405020304" pitchFamily="18" charset="0"/>
            </a:endParaRPr>
          </a:p>
        </p:txBody>
      </p:sp>
      <p:sp>
        <p:nvSpPr>
          <p:cNvPr id="6198" name="Text Box 54"/>
          <p:cNvSpPr txBox="1">
            <a:spLocks noChangeArrowheads="1"/>
          </p:cNvSpPr>
          <p:nvPr/>
        </p:nvSpPr>
        <p:spPr bwMode="auto">
          <a:xfrm>
            <a:off x="250825" y="765175"/>
            <a:ext cx="41910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lang="zh-CN" altLang="en-US" sz="2800" b="1">
                <a:solidFill>
                  <a:srgbClr val="000000"/>
                </a:solidFill>
                <a:latin typeface="Times New Roman" panose="02020603050405020304" pitchFamily="18" charset="0"/>
              </a:rPr>
              <a:t>设光滑水平桌面一端固定的轻弹簧</a:t>
            </a:r>
            <a:r>
              <a:rPr lang="en-US" altLang="zh-CN" sz="2800" b="1">
                <a:solidFill>
                  <a:srgbClr val="000000"/>
                </a:solidFill>
                <a:latin typeface="Times New Roman" panose="02020603050405020304" pitchFamily="18" charset="0"/>
              </a:rPr>
              <a:t>(</a:t>
            </a:r>
            <a:r>
              <a:rPr lang="en-US" altLang="zh-CN" sz="2800" b="1" i="1">
                <a:solidFill>
                  <a:srgbClr val="000000"/>
                </a:solidFill>
                <a:latin typeface="Times New Roman" panose="02020603050405020304" pitchFamily="18" charset="0"/>
              </a:rPr>
              <a:t>k</a:t>
            </a:r>
            <a:r>
              <a:rPr lang="en-US" altLang="zh-CN" sz="2800" b="1">
                <a:solidFill>
                  <a:srgbClr val="000000"/>
                </a:solidFill>
                <a:latin typeface="Times New Roman" panose="02020603050405020304" pitchFamily="18" charset="0"/>
              </a:rPr>
              <a:t>)</a:t>
            </a:r>
            <a:r>
              <a:rPr lang="zh-CN" altLang="en-US" sz="2800" b="1">
                <a:solidFill>
                  <a:srgbClr val="000000"/>
                </a:solidFill>
                <a:latin typeface="Times New Roman" panose="02020603050405020304" pitchFamily="18" charset="0"/>
              </a:rPr>
              <a:t>，另一端连接质点</a:t>
            </a:r>
            <a:r>
              <a:rPr lang="zh-CN" altLang="en-US" sz="2800" b="1" i="1">
                <a:solidFill>
                  <a:srgbClr val="000000"/>
                </a:solidFill>
                <a:latin typeface="Times New Roman" panose="02020603050405020304" pitchFamily="18" charset="0"/>
              </a:rPr>
              <a:t> </a:t>
            </a:r>
            <a:r>
              <a:rPr lang="en-US" altLang="zh-CN" sz="2800" b="1" i="1">
                <a:solidFill>
                  <a:srgbClr val="000000"/>
                </a:solidFill>
                <a:latin typeface="Times New Roman" panose="02020603050405020304" pitchFamily="18" charset="0"/>
              </a:rPr>
              <a:t>m</a:t>
            </a:r>
            <a:r>
              <a:rPr lang="zh-CN" altLang="en-US" sz="2800" b="1">
                <a:solidFill>
                  <a:srgbClr val="000000"/>
                </a:solidFill>
                <a:latin typeface="Times New Roman" panose="02020603050405020304" pitchFamily="18" charset="0"/>
              </a:rPr>
              <a:t>，当质点由</a:t>
            </a:r>
            <a:r>
              <a:rPr lang="en-US" altLang="zh-CN" sz="2800" b="1" i="1">
                <a:solidFill>
                  <a:srgbClr val="000000"/>
                </a:solidFill>
                <a:latin typeface="Times New Roman" panose="02020603050405020304" pitchFamily="18" charset="0"/>
              </a:rPr>
              <a:t>a</a:t>
            </a:r>
            <a:r>
              <a:rPr lang="zh-CN" altLang="en-US" sz="2800" b="1">
                <a:solidFill>
                  <a:srgbClr val="000000"/>
                </a:solidFill>
                <a:latin typeface="Times New Roman" panose="02020603050405020304" pitchFamily="18" charset="0"/>
              </a:rPr>
              <a:t>点运动到</a:t>
            </a:r>
            <a:r>
              <a:rPr lang="en-US" altLang="zh-CN" sz="2800" b="1" i="1">
                <a:solidFill>
                  <a:srgbClr val="000000"/>
                </a:solidFill>
                <a:latin typeface="Times New Roman" panose="02020603050405020304" pitchFamily="18" charset="0"/>
              </a:rPr>
              <a:t>b</a:t>
            </a:r>
            <a:r>
              <a:rPr lang="zh-CN" altLang="en-US" sz="2800" b="1">
                <a:solidFill>
                  <a:srgbClr val="000000"/>
                </a:solidFill>
                <a:latin typeface="Times New Roman" panose="02020603050405020304" pitchFamily="18" charset="0"/>
              </a:rPr>
              <a:t>点的过程中 ：</a:t>
            </a:r>
            <a:endParaRPr lang="zh-CN" altLang="en-US" sz="2800" b="1">
              <a:solidFill>
                <a:srgbClr val="000000"/>
              </a:solidFill>
              <a:latin typeface="Times New Roman" panose="02020603050405020304" pitchFamily="18" charset="0"/>
            </a:endParaRPr>
          </a:p>
        </p:txBody>
      </p:sp>
      <p:pic>
        <p:nvPicPr>
          <p:cNvPr id="6207" name="Picture 63" descr="图片3">
            <a:hlinkClick r:id="" action="ppaction://hlinkshowjump?jump=firstslide"/>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6208" name="Picture 64" descr="图片4">
            <a:hlinkClick r:id="" action="ppaction://hlinkshowjump?jump=endshow"/>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6209" name="Picture 65" descr="图片5">
            <a:hlinkClick r:id="" action="ppaction://hlinkshowjump?jump=nextslide"/>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6210" name="Picture 66" descr="图片6">
            <a:hlinkClick r:id="" action="ppaction://hlinkshowjump?jump=previousslide"/>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pic>
        <p:nvPicPr>
          <p:cNvPr id="6211" name="Picture 67" descr="图3-2N"/>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572000" y="765175"/>
            <a:ext cx="4176713" cy="2314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wipe(left)">
                                      <p:cBhvr>
                                        <p:cTn id="7" dur="500"/>
                                        <p:tgtEl>
                                          <p:spTgt spid="61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98"/>
                                        </p:tgtEl>
                                        <p:attrNameLst>
                                          <p:attrName>style.visibility</p:attrName>
                                        </p:attrNameLst>
                                      </p:cBhvr>
                                      <p:to>
                                        <p:strVal val="visible"/>
                                      </p:to>
                                    </p:set>
                                    <p:animEffect transition="in" filter="wipe(left)">
                                      <p:cBhvr>
                                        <p:cTn id="12" dur="500"/>
                                        <p:tgtEl>
                                          <p:spTgt spid="619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2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149"/>
                                        </p:tgtEl>
                                        <p:attrNameLst>
                                          <p:attrName>style.visibility</p:attrName>
                                        </p:attrNameLst>
                                      </p:cBhvr>
                                      <p:to>
                                        <p:strVal val="visible"/>
                                      </p:to>
                                    </p:set>
                                    <p:animEffect transition="in" filter="wipe(left)">
                                      <p:cBhvr>
                                        <p:cTn id="21" dur="500"/>
                                        <p:tgtEl>
                                          <p:spTgt spid="614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150"/>
                                        </p:tgtEl>
                                        <p:attrNameLst>
                                          <p:attrName>style.visibility</p:attrName>
                                        </p:attrNameLst>
                                      </p:cBhvr>
                                      <p:to>
                                        <p:strVal val="visible"/>
                                      </p:to>
                                    </p:set>
                                    <p:animEffect transition="in" filter="wipe(left)">
                                      <p:cBhvr>
                                        <p:cTn id="26" dur="500"/>
                                        <p:tgtEl>
                                          <p:spTgt spid="615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151"/>
                                        </p:tgtEl>
                                        <p:attrNameLst>
                                          <p:attrName>style.visibility</p:attrName>
                                        </p:attrNameLst>
                                      </p:cBhvr>
                                      <p:to>
                                        <p:strVal val="visible"/>
                                      </p:to>
                                    </p:set>
                                    <p:animEffect transition="in" filter="wipe(left)">
                                      <p:cBhvr>
                                        <p:cTn id="31" dur="500"/>
                                        <p:tgtEl>
                                          <p:spTgt spid="615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152"/>
                                        </p:tgtEl>
                                        <p:attrNameLst>
                                          <p:attrName>style.visibility</p:attrName>
                                        </p:attrNameLst>
                                      </p:cBhvr>
                                      <p:to>
                                        <p:strVal val="visible"/>
                                      </p:to>
                                    </p:set>
                                    <p:animEffect transition="in" filter="wipe(left)">
                                      <p:cBhvr>
                                        <p:cTn id="36"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ldLvl="0" animBg="1" autoUpdateAnimBg="0"/>
      <p:bldP spid="6152" grpId="0" bldLvl="0" animBg="1" autoUpdateAnimBg="0"/>
      <p:bldP spid="6198" grpId="0" bldLvl="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Text Box 8"/>
          <p:cNvSpPr txBox="1">
            <a:spLocks noChangeArrowheads="1"/>
          </p:cNvSpPr>
          <p:nvPr/>
        </p:nvSpPr>
        <p:spPr bwMode="auto">
          <a:xfrm>
            <a:off x="228600" y="188913"/>
            <a:ext cx="3048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a:solidFill>
                  <a:srgbClr val="0000FF"/>
                </a:solidFill>
                <a:latin typeface="Times New Roman" panose="02020603050405020304" pitchFamily="18" charset="0"/>
              </a:rPr>
              <a:t>万有引力的功</a:t>
            </a:r>
            <a:endParaRPr lang="zh-CN" altLang="en-US" sz="2800" b="1">
              <a:solidFill>
                <a:srgbClr val="0000FF"/>
              </a:solidFill>
              <a:latin typeface="Times New Roman" panose="02020603050405020304" pitchFamily="18" charset="0"/>
            </a:endParaRPr>
          </a:p>
        </p:txBody>
      </p:sp>
      <p:sp>
        <p:nvSpPr>
          <p:cNvPr id="7177" name="Text Box 9"/>
          <p:cNvSpPr txBox="1">
            <a:spLocks noChangeArrowheads="1"/>
          </p:cNvSpPr>
          <p:nvPr/>
        </p:nvSpPr>
        <p:spPr bwMode="auto">
          <a:xfrm>
            <a:off x="206375" y="692150"/>
            <a:ext cx="86868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kumimoji="1" lang="zh-CN" altLang="en-US" sz="2800" b="1">
                <a:solidFill>
                  <a:srgbClr val="000000"/>
                </a:solidFill>
                <a:latin typeface="Times New Roman" panose="02020603050405020304" pitchFamily="18" charset="0"/>
              </a:rPr>
              <a:t>设质量为</a:t>
            </a:r>
            <a:r>
              <a:rPr kumimoji="1" lang="en-US" altLang="zh-CN" sz="2800" b="1" i="1">
                <a:solidFill>
                  <a:srgbClr val="000000"/>
                </a:solidFill>
                <a:latin typeface="Times New Roman" panose="02020603050405020304" pitchFamily="18" charset="0"/>
              </a:rPr>
              <a:t>m</a:t>
            </a:r>
            <a:r>
              <a:rPr kumimoji="1" lang="en-US" altLang="zh-CN" sz="2800" b="1" i="1">
                <a:solidFill>
                  <a:srgbClr val="000000"/>
                </a:solidFill>
                <a:latin typeface="Times New Roman" panose="02020603050405020304" pitchFamily="18" charset="0"/>
                <a:cs typeface="Times New Roman" panose="02020603050405020304" pitchFamily="18" charset="0"/>
              </a:rPr>
              <a:t>' </a:t>
            </a:r>
            <a:r>
              <a:rPr kumimoji="1" lang="zh-CN" altLang="en-US" sz="2800" b="1">
                <a:solidFill>
                  <a:srgbClr val="000000"/>
                </a:solidFill>
                <a:latin typeface="Times New Roman" panose="02020603050405020304" pitchFamily="18" charset="0"/>
              </a:rPr>
              <a:t>的质点固定，另一质量为</a:t>
            </a:r>
            <a:r>
              <a:rPr kumimoji="1" lang="en-US" altLang="zh-CN" sz="2800" b="1" i="1">
                <a:solidFill>
                  <a:srgbClr val="000000"/>
                </a:solidFill>
                <a:latin typeface="Times New Roman" panose="02020603050405020304" pitchFamily="18" charset="0"/>
              </a:rPr>
              <a:t>m</a:t>
            </a:r>
            <a:r>
              <a:rPr kumimoji="1" lang="zh-CN" altLang="en-US" sz="2800" b="1">
                <a:solidFill>
                  <a:srgbClr val="000000"/>
                </a:solidFill>
                <a:latin typeface="Times New Roman" panose="02020603050405020304" pitchFamily="18" charset="0"/>
              </a:rPr>
              <a:t>的质点在</a:t>
            </a:r>
            <a:r>
              <a:rPr kumimoji="1" lang="en-US" altLang="zh-CN" sz="2800" b="1" i="1">
                <a:solidFill>
                  <a:srgbClr val="000000"/>
                </a:solidFill>
                <a:latin typeface="Times New Roman" panose="02020603050405020304" pitchFamily="18" charset="0"/>
              </a:rPr>
              <a:t>m'</a:t>
            </a: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的引力场中从</a:t>
            </a:r>
            <a:r>
              <a:rPr kumimoji="1" lang="en-US" altLang="zh-CN" sz="2800" b="1" i="1">
                <a:solidFill>
                  <a:srgbClr val="000000"/>
                </a:solidFill>
                <a:latin typeface="Times New Roman" panose="02020603050405020304" pitchFamily="18" charset="0"/>
              </a:rPr>
              <a:t>a</a:t>
            </a:r>
            <a:r>
              <a:rPr kumimoji="1" lang="zh-CN" altLang="en-US" sz="2800" b="1">
                <a:solidFill>
                  <a:srgbClr val="000000"/>
                </a:solidFill>
                <a:latin typeface="Times New Roman" panose="02020603050405020304" pitchFamily="18" charset="0"/>
              </a:rPr>
              <a:t>点运动到</a:t>
            </a:r>
            <a:r>
              <a:rPr kumimoji="1" lang="en-US" altLang="zh-CN" sz="2800" b="1" i="1">
                <a:solidFill>
                  <a:srgbClr val="000000"/>
                </a:solidFill>
                <a:latin typeface="Times New Roman" panose="02020603050405020304" pitchFamily="18" charset="0"/>
              </a:rPr>
              <a:t>b</a:t>
            </a:r>
            <a:r>
              <a:rPr kumimoji="1" lang="zh-CN" altLang="en-US" sz="2800" b="1">
                <a:solidFill>
                  <a:srgbClr val="000000"/>
                </a:solidFill>
                <a:latin typeface="Times New Roman" panose="02020603050405020304" pitchFamily="18" charset="0"/>
              </a:rPr>
              <a:t>点。</a:t>
            </a:r>
            <a:endParaRPr kumimoji="1" lang="zh-CN" altLang="en-US" sz="2800" b="1">
              <a:solidFill>
                <a:srgbClr val="000000"/>
              </a:solidFill>
              <a:latin typeface="Times New Roman" panose="02020603050405020304" pitchFamily="18" charset="0"/>
            </a:endParaRPr>
          </a:p>
        </p:txBody>
      </p:sp>
      <p:graphicFrame>
        <p:nvGraphicFramePr>
          <p:cNvPr id="7178" name="Object 10"/>
          <p:cNvGraphicFramePr>
            <a:graphicFrameLocks noChangeAspect="1"/>
          </p:cNvGraphicFramePr>
          <p:nvPr/>
        </p:nvGraphicFramePr>
        <p:xfrm>
          <a:off x="428466" y="1720692"/>
          <a:ext cx="2320925" cy="985520"/>
        </p:xfrm>
        <a:graphic>
          <a:graphicData uri="http://schemas.openxmlformats.org/presentationml/2006/ole">
            <mc:AlternateContent xmlns:mc="http://schemas.openxmlformats.org/markup-compatibility/2006">
              <mc:Choice xmlns:v="urn:schemas-microsoft-com:vml" Requires="v">
                <p:oleObj spid="_x0000_s4126" name="公式" r:id="rId1" imgW="952500" imgH="393700" progId="Equation.3">
                  <p:embed/>
                </p:oleObj>
              </mc:Choice>
              <mc:Fallback>
                <p:oleObj name="公式" r:id="rId1" imgW="952500" imgH="393700" progId="Equation.3">
                  <p:embed/>
                  <p:pic>
                    <p:nvPicPr>
                      <p:cNvPr id="0" name="图片 4125"/>
                      <p:cNvPicPr>
                        <a:picLocks noChangeAspect="1" noChangeArrowheads="1"/>
                      </p:cNvPicPr>
                      <p:nvPr/>
                    </p:nvPicPr>
                    <p:blipFill>
                      <a:blip r:embed="rId2">
                        <a:lum contrast="100000"/>
                      </a:blip>
                      <a:srcRect/>
                      <a:stretch>
                        <a:fillRect/>
                      </a:stretch>
                    </p:blipFill>
                    <p:spPr bwMode="auto">
                      <a:xfrm>
                        <a:off x="428466" y="1720692"/>
                        <a:ext cx="2320925" cy="98552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8398" dir="3806097" algn="ctr" rotWithShape="0">
                                <a:srgbClr val="808080"/>
                              </a:outerShdw>
                            </a:effectLst>
                          </a14:hiddenEffects>
                        </a:ext>
                      </a:extLst>
                    </p:spPr>
                  </p:pic>
                </p:oleObj>
              </mc:Fallback>
            </mc:AlternateContent>
          </a:graphicData>
        </a:graphic>
      </p:graphicFrame>
      <p:graphicFrame>
        <p:nvGraphicFramePr>
          <p:cNvPr id="7179" name="Object 11"/>
          <p:cNvGraphicFramePr>
            <a:graphicFrameLocks noChangeAspect="1"/>
          </p:cNvGraphicFramePr>
          <p:nvPr/>
        </p:nvGraphicFramePr>
        <p:xfrm>
          <a:off x="288766" y="2392839"/>
          <a:ext cx="4585335" cy="1025525"/>
        </p:xfrm>
        <a:graphic>
          <a:graphicData uri="http://schemas.openxmlformats.org/presentationml/2006/ole">
            <mc:AlternateContent xmlns:mc="http://schemas.openxmlformats.org/markup-compatibility/2006">
              <mc:Choice xmlns:v="urn:schemas-microsoft-com:vml" Requires="v">
                <p:oleObj spid="_x0000_s4127" name="公式" r:id="rId3" imgW="1803400" imgH="393700" progId="Equation.3">
                  <p:embed/>
                </p:oleObj>
              </mc:Choice>
              <mc:Fallback>
                <p:oleObj name="公式" r:id="rId3" imgW="1803400" imgH="393700" progId="Equation.3">
                  <p:embed/>
                  <p:pic>
                    <p:nvPicPr>
                      <p:cNvPr id="0" name="图片 4126"/>
                      <p:cNvPicPr>
                        <a:picLocks noChangeAspect="1" noChangeArrowheads="1"/>
                      </p:cNvPicPr>
                      <p:nvPr/>
                    </p:nvPicPr>
                    <p:blipFill>
                      <a:blip r:embed="rId4">
                        <a:lum contrast="100000"/>
                      </a:blip>
                      <a:srcRect/>
                      <a:stretch>
                        <a:fillRect/>
                      </a:stretch>
                    </p:blipFill>
                    <p:spPr bwMode="auto">
                      <a:xfrm>
                        <a:off x="288766" y="2392839"/>
                        <a:ext cx="4585335" cy="102552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8398" dir="3806097" algn="ctr" rotWithShape="0">
                                <a:srgbClr val="808080"/>
                              </a:outerShdw>
                            </a:effectLst>
                          </a14:hiddenEffects>
                        </a:ext>
                      </a:extLst>
                    </p:spPr>
                  </p:pic>
                </p:oleObj>
              </mc:Fallback>
            </mc:AlternateContent>
          </a:graphicData>
        </a:graphic>
      </p:graphicFrame>
      <p:graphicFrame>
        <p:nvGraphicFramePr>
          <p:cNvPr id="7180" name="Object 12"/>
          <p:cNvGraphicFramePr>
            <a:graphicFrameLocks noChangeAspect="1"/>
          </p:cNvGraphicFramePr>
          <p:nvPr/>
        </p:nvGraphicFramePr>
        <p:xfrm>
          <a:off x="288925" y="3234055"/>
          <a:ext cx="5297488" cy="714375"/>
        </p:xfrm>
        <a:graphic>
          <a:graphicData uri="http://schemas.openxmlformats.org/presentationml/2006/ole">
            <mc:AlternateContent xmlns:mc="http://schemas.openxmlformats.org/markup-compatibility/2006">
              <mc:Choice xmlns:v="urn:schemas-microsoft-com:vml" Requires="v">
                <p:oleObj spid="_x0000_s4128" name="公式" r:id="rId5" imgW="1984375" imgH="262890" progId="Equation.3">
                  <p:embed/>
                </p:oleObj>
              </mc:Choice>
              <mc:Fallback>
                <p:oleObj name="公式" r:id="rId5" imgW="1984375" imgH="262890" progId="Equation.3">
                  <p:embed/>
                  <p:pic>
                    <p:nvPicPr>
                      <p:cNvPr id="0" name="图片 4127"/>
                      <p:cNvPicPr>
                        <a:picLocks noChangeAspect="1" noChangeArrowheads="1"/>
                      </p:cNvPicPr>
                      <p:nvPr/>
                    </p:nvPicPr>
                    <p:blipFill>
                      <a:blip r:embed="rId6">
                        <a:lum contrast="100000"/>
                        <a:extLst>
                          <a:ext uri="{28A0092B-C50C-407E-A947-70E740481C1C}">
                            <a14:useLocalDpi xmlns:a14="http://schemas.microsoft.com/office/drawing/2010/main" val="0"/>
                          </a:ext>
                        </a:extLst>
                      </a:blip>
                      <a:srcRect/>
                      <a:stretch>
                        <a:fillRect/>
                      </a:stretch>
                    </p:blipFill>
                    <p:spPr bwMode="auto">
                      <a:xfrm>
                        <a:off x="288925" y="3234055"/>
                        <a:ext cx="5297488" cy="7143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1" name="Object 13"/>
          <p:cNvGraphicFramePr>
            <a:graphicFrameLocks noChangeAspect="1"/>
          </p:cNvGraphicFramePr>
          <p:nvPr/>
        </p:nvGraphicFramePr>
        <p:xfrm>
          <a:off x="206534" y="4760754"/>
          <a:ext cx="6863715" cy="1141730"/>
        </p:xfrm>
        <a:graphic>
          <a:graphicData uri="http://schemas.openxmlformats.org/presentationml/2006/ole">
            <mc:AlternateContent xmlns:mc="http://schemas.openxmlformats.org/markup-compatibility/2006">
              <mc:Choice xmlns:v="urn:schemas-microsoft-com:vml" Requires="v">
                <p:oleObj spid="_x0000_s4129" name="公式" r:id="rId7" imgW="2667000" imgH="431800" progId="Equation.3">
                  <p:embed/>
                </p:oleObj>
              </mc:Choice>
              <mc:Fallback>
                <p:oleObj name="公式" r:id="rId7" imgW="2667000" imgH="431800" progId="Equation.3">
                  <p:embed/>
                  <p:pic>
                    <p:nvPicPr>
                      <p:cNvPr id="0" name="图片 4128"/>
                      <p:cNvPicPr>
                        <a:picLocks noChangeAspect="1" noChangeArrowheads="1"/>
                      </p:cNvPicPr>
                      <p:nvPr/>
                    </p:nvPicPr>
                    <p:blipFill>
                      <a:blip r:embed="rId8">
                        <a:lum contrast="100000"/>
                      </a:blip>
                      <a:srcRect/>
                      <a:stretch>
                        <a:fillRect/>
                      </a:stretch>
                    </p:blipFill>
                    <p:spPr bwMode="auto">
                      <a:xfrm>
                        <a:off x="206534" y="4760754"/>
                        <a:ext cx="6863715" cy="114173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2" name="Text Box 24"/>
          <p:cNvSpPr txBox="1">
            <a:spLocks noChangeArrowheads="1"/>
          </p:cNvSpPr>
          <p:nvPr/>
        </p:nvSpPr>
        <p:spPr bwMode="auto">
          <a:xfrm>
            <a:off x="288925" y="5689918"/>
            <a:ext cx="860425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base">
              <a:lnSpc>
                <a:spcPct val="120000"/>
              </a:lnSpc>
              <a:spcBef>
                <a:spcPct val="50000"/>
              </a:spcBef>
              <a:spcAft>
                <a:spcPct val="0"/>
              </a:spcAft>
              <a:buClr>
                <a:srgbClr val="333399"/>
              </a:buClr>
              <a:buFont typeface="Wingdings" panose="05000000000000000000" pitchFamily="2" charset="2"/>
              <a:buBlip>
                <a:blip r:embed="rId9"/>
              </a:buBlip>
            </a:pP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万有引力的功仅由物体的始末位置决定，与路径无关，</a:t>
            </a:r>
            <a:r>
              <a:rPr kumimoji="1" lang="zh-CN" altLang="en-US" sz="2800" b="1">
                <a:solidFill>
                  <a:srgbClr val="FF0000"/>
                </a:solidFill>
                <a:latin typeface="Times New Roman" panose="02020603050405020304" pitchFamily="18" charset="0"/>
              </a:rPr>
              <a:t>万有引力是保守力</a:t>
            </a:r>
            <a:r>
              <a:rPr kumimoji="1" lang="zh-CN" altLang="en-US" sz="2800" b="1">
                <a:solidFill>
                  <a:srgbClr val="000000"/>
                </a:solidFill>
                <a:latin typeface="Times New Roman" panose="02020603050405020304" pitchFamily="18" charset="0"/>
              </a:rPr>
              <a:t> ！</a:t>
            </a:r>
            <a:endParaRPr kumimoji="1" lang="zh-CN" altLang="en-US" sz="2800" b="1">
              <a:solidFill>
                <a:srgbClr val="000000"/>
              </a:solidFill>
              <a:latin typeface="Times New Roman" panose="02020603050405020304" pitchFamily="18" charset="0"/>
            </a:endParaRPr>
          </a:p>
        </p:txBody>
      </p:sp>
      <p:pic>
        <p:nvPicPr>
          <p:cNvPr id="7217" name="Picture 49" descr="图片3">
            <a:hlinkClick r:id="" action="ppaction://hlinkshowjump?jump=firstslide"/>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7218" name="Picture 50" descr="图片4">
            <a:hlinkClick r:id="" action="ppaction://hlinkshowjump?jump=endshow"/>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7219" name="Picture 51" descr="图片5">
            <a:hlinkClick r:id="" action="ppaction://hlinkshowjump?jump=nextslide"/>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7220" name="Picture 52" descr="图片6">
            <a:hlinkClick r:id="" action="ppaction://hlinkshowjump?jump=previousslide"/>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pic>
        <p:nvPicPr>
          <p:cNvPr id="7222" name="Picture 54" descr="图3-3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795963" y="1484313"/>
            <a:ext cx="3027362" cy="23971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Object 11"/>
          <p:cNvGraphicFramePr>
            <a:graphicFrameLocks noChangeAspect="1"/>
          </p:cNvGraphicFramePr>
          <p:nvPr/>
        </p:nvGraphicFramePr>
        <p:xfrm>
          <a:off x="772953" y="3843814"/>
          <a:ext cx="3972560" cy="1025525"/>
        </p:xfrm>
        <a:graphic>
          <a:graphicData uri="http://schemas.openxmlformats.org/presentationml/2006/ole">
            <mc:AlternateContent xmlns:mc="http://schemas.openxmlformats.org/markup-compatibility/2006">
              <mc:Choice xmlns:v="urn:schemas-microsoft-com:vml" Requires="v">
                <p:oleObj spid="_x0000_s3" name="公式" r:id="rId15" imgW="1562100" imgH="393700" progId="Equation.3">
                  <p:embed/>
                </p:oleObj>
              </mc:Choice>
              <mc:Fallback>
                <p:oleObj name="公式" r:id="rId15" imgW="1562100" imgH="393700" progId="Equation.3">
                  <p:embed/>
                  <p:pic>
                    <p:nvPicPr>
                      <p:cNvPr id="0" name="图片 4126"/>
                      <p:cNvPicPr>
                        <a:picLocks noChangeAspect="1" noChangeArrowheads="1"/>
                      </p:cNvPicPr>
                      <p:nvPr/>
                    </p:nvPicPr>
                    <p:blipFill>
                      <a:blip r:embed="rId16">
                        <a:lum contrast="100000"/>
                      </a:blip>
                      <a:srcRect/>
                      <a:stretch>
                        <a:fillRect/>
                      </a:stretch>
                    </p:blipFill>
                    <p:spPr bwMode="auto">
                      <a:xfrm>
                        <a:off x="772953" y="3843814"/>
                        <a:ext cx="3972560" cy="102552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8398" dir="3806097"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76"/>
                                        </p:tgtEl>
                                        <p:attrNameLst>
                                          <p:attrName>style.visibility</p:attrName>
                                        </p:attrNameLst>
                                      </p:cBhvr>
                                      <p:to>
                                        <p:strVal val="visible"/>
                                      </p:to>
                                    </p:set>
                                    <p:animEffect transition="in" filter="wipe(left)">
                                      <p:cBhvr>
                                        <p:cTn id="7" dur="500"/>
                                        <p:tgtEl>
                                          <p:spTgt spid="71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wipe(left)">
                                      <p:cBhvr>
                                        <p:cTn id="12" dur="500"/>
                                        <p:tgtEl>
                                          <p:spTgt spid="717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178"/>
                                        </p:tgtEl>
                                        <p:attrNameLst>
                                          <p:attrName>style.visibility</p:attrName>
                                        </p:attrNameLst>
                                      </p:cBhvr>
                                      <p:to>
                                        <p:strVal val="visible"/>
                                      </p:to>
                                    </p:set>
                                    <p:animEffect transition="in" filter="wipe(left)">
                                      <p:cBhvr>
                                        <p:cTn id="21" dur="500"/>
                                        <p:tgtEl>
                                          <p:spTgt spid="717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179"/>
                                        </p:tgtEl>
                                        <p:attrNameLst>
                                          <p:attrName>style.visibility</p:attrName>
                                        </p:attrNameLst>
                                      </p:cBhvr>
                                      <p:to>
                                        <p:strVal val="visible"/>
                                      </p:to>
                                    </p:set>
                                    <p:animEffect transition="in" filter="wipe(left)">
                                      <p:cBhvr>
                                        <p:cTn id="26" dur="500"/>
                                        <p:tgtEl>
                                          <p:spTgt spid="717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180"/>
                                        </p:tgtEl>
                                        <p:attrNameLst>
                                          <p:attrName>style.visibility</p:attrName>
                                        </p:attrNameLst>
                                      </p:cBhvr>
                                      <p:to>
                                        <p:strVal val="visible"/>
                                      </p:to>
                                    </p:set>
                                    <p:animEffect transition="in" filter="wipe(left)">
                                      <p:cBhvr>
                                        <p:cTn id="31" dur="500"/>
                                        <p:tgtEl>
                                          <p:spTgt spid="718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181"/>
                                        </p:tgtEl>
                                        <p:attrNameLst>
                                          <p:attrName>style.visibility</p:attrName>
                                        </p:attrNameLst>
                                      </p:cBhvr>
                                      <p:to>
                                        <p:strVal val="visible"/>
                                      </p:to>
                                    </p:set>
                                    <p:animEffect transition="in" filter="wipe(left)">
                                      <p:cBhvr>
                                        <p:cTn id="41" dur="500"/>
                                        <p:tgtEl>
                                          <p:spTgt spid="718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192"/>
                                        </p:tgtEl>
                                        <p:attrNameLst>
                                          <p:attrName>style.visibility</p:attrName>
                                        </p:attrNameLst>
                                      </p:cBhvr>
                                      <p:to>
                                        <p:strVal val="visible"/>
                                      </p:to>
                                    </p:set>
                                    <p:animEffect transition="in" filter="wipe(left)">
                                      <p:cBhvr>
                                        <p:cTn id="46" dur="500"/>
                                        <p:tgtEl>
                                          <p:spTgt spid="7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bldLvl="0" animBg="1" autoUpdateAnimBg="0"/>
      <p:bldP spid="7177" grpId="0" bldLvl="0" animBg="1" autoUpdateAnimBg="0"/>
      <p:bldP spid="7192"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Text Box 8"/>
          <p:cNvSpPr txBox="1">
            <a:spLocks noChangeArrowheads="1"/>
          </p:cNvSpPr>
          <p:nvPr/>
        </p:nvSpPr>
        <p:spPr bwMode="auto">
          <a:xfrm>
            <a:off x="228600" y="188913"/>
            <a:ext cx="2543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28398" dir="1593903" algn="ctr" rotWithShape="0">
                    <a:srgbClr val="CC0000"/>
                  </a:outerShdw>
                </a:effectLst>
              </a14:hiddenEffects>
            </a:ext>
          </a:extLst>
        </p:spPr>
        <p:txBody>
          <a:bodyPr>
            <a:spAutoFit/>
          </a:bodyPr>
          <a:lstStyle/>
          <a:p>
            <a:pPr eaLnBrk="0" fontAlgn="base" hangingPunct="0">
              <a:spcBef>
                <a:spcPct val="0"/>
              </a:spcBef>
              <a:spcAft>
                <a:spcPct val="0"/>
              </a:spcAft>
            </a:pPr>
            <a:r>
              <a:rPr kumimoji="1" lang="zh-CN" altLang="en-US" sz="2800" b="1">
                <a:solidFill>
                  <a:srgbClr val="0000FF"/>
                </a:solidFill>
                <a:latin typeface="黑体" panose="02010609060101010101" pitchFamily="49" charset="-122"/>
              </a:rPr>
              <a:t>摩擦力的功 </a:t>
            </a:r>
            <a:endParaRPr kumimoji="1" lang="zh-CN" altLang="en-US" sz="2800" b="1">
              <a:solidFill>
                <a:srgbClr val="0000FF"/>
              </a:solidFill>
              <a:latin typeface="黑体" panose="02010609060101010101" pitchFamily="49" charset="-122"/>
            </a:endParaRPr>
          </a:p>
        </p:txBody>
      </p:sp>
      <p:graphicFrame>
        <p:nvGraphicFramePr>
          <p:cNvPr id="8201" name="Object 9"/>
          <p:cNvGraphicFramePr>
            <a:graphicFrameLocks noChangeAspect="1"/>
          </p:cNvGraphicFramePr>
          <p:nvPr/>
        </p:nvGraphicFramePr>
        <p:xfrm>
          <a:off x="609600" y="2276475"/>
          <a:ext cx="2398713" cy="760413"/>
        </p:xfrm>
        <a:graphic>
          <a:graphicData uri="http://schemas.openxmlformats.org/presentationml/2006/ole">
            <mc:AlternateContent xmlns:mc="http://schemas.openxmlformats.org/markup-compatibility/2006">
              <mc:Choice xmlns:v="urn:schemas-microsoft-com:vml" Requires="v">
                <p:oleObj spid="_x0000_s5146" name="Equation" r:id="rId1" imgW="817245" imgH="262890" progId="Equation.3">
                  <p:embed/>
                </p:oleObj>
              </mc:Choice>
              <mc:Fallback>
                <p:oleObj name="Equation" r:id="rId1" imgW="817245" imgH="262890" progId="Equation.3">
                  <p:embed/>
                  <p:pic>
                    <p:nvPicPr>
                      <p:cNvPr id="0" name="图片 5145"/>
                      <p:cNvPicPr>
                        <a:picLocks noChangeAspect="1" noChangeArrowheads="1"/>
                      </p:cNvPicPr>
                      <p:nvPr/>
                    </p:nvPicPr>
                    <p:blipFill>
                      <a:blip r:embed="rId2">
                        <a:lum bright="20000" contrast="100000"/>
                        <a:extLst>
                          <a:ext uri="{28A0092B-C50C-407E-A947-70E740481C1C}">
                            <a14:useLocalDpi xmlns:a14="http://schemas.microsoft.com/office/drawing/2010/main" val="0"/>
                          </a:ext>
                        </a:extLst>
                      </a:blip>
                      <a:srcRect/>
                      <a:stretch>
                        <a:fillRect/>
                      </a:stretch>
                    </p:blipFill>
                    <p:spPr bwMode="auto">
                      <a:xfrm>
                        <a:off x="609600" y="2276475"/>
                        <a:ext cx="2398713" cy="76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2" name="Object 10"/>
          <p:cNvGraphicFramePr>
            <a:graphicFrameLocks noChangeAspect="1"/>
          </p:cNvGraphicFramePr>
          <p:nvPr/>
        </p:nvGraphicFramePr>
        <p:xfrm>
          <a:off x="685800" y="3068638"/>
          <a:ext cx="5521325" cy="990600"/>
        </p:xfrm>
        <a:graphic>
          <a:graphicData uri="http://schemas.openxmlformats.org/presentationml/2006/ole">
            <mc:AlternateContent xmlns:mc="http://schemas.openxmlformats.org/markup-compatibility/2006">
              <mc:Choice xmlns:v="urn:schemas-microsoft-com:vml" Requires="v">
                <p:oleObj spid="_x0000_s5147" name="Equation" r:id="rId3" imgW="1877695" imgH="340360" progId="Equation.3">
                  <p:embed/>
                </p:oleObj>
              </mc:Choice>
              <mc:Fallback>
                <p:oleObj name="Equation" r:id="rId3" imgW="1877695" imgH="340360" progId="Equation.3">
                  <p:embed/>
                  <p:pic>
                    <p:nvPicPr>
                      <p:cNvPr id="0" name="图片 5146"/>
                      <p:cNvPicPr>
                        <a:picLocks noChangeAspect="1" noChangeArrowheads="1"/>
                      </p:cNvPicPr>
                      <p:nvPr/>
                    </p:nvPicPr>
                    <p:blipFill>
                      <a:blip r:embed="rId4">
                        <a:lum bright="2000" contrast="100000"/>
                        <a:extLst>
                          <a:ext uri="{28A0092B-C50C-407E-A947-70E740481C1C}">
                            <a14:useLocalDpi xmlns:a14="http://schemas.microsoft.com/office/drawing/2010/main" val="0"/>
                          </a:ext>
                        </a:extLst>
                      </a:blip>
                      <a:srcRect/>
                      <a:stretch>
                        <a:fillRect/>
                      </a:stretch>
                    </p:blipFill>
                    <p:spPr bwMode="auto">
                      <a:xfrm>
                        <a:off x="685800" y="3068638"/>
                        <a:ext cx="5521325"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7" name="Rectangle 15"/>
          <p:cNvSpPr>
            <a:spLocks noChangeArrowheads="1"/>
          </p:cNvSpPr>
          <p:nvPr/>
        </p:nvSpPr>
        <p:spPr bwMode="auto">
          <a:xfrm>
            <a:off x="304800" y="5805488"/>
            <a:ext cx="8534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buClr>
                <a:srgbClr val="333399"/>
              </a:buClr>
              <a:buFont typeface="Wingdings" panose="05000000000000000000" pitchFamily="2" charset="2"/>
              <a:buBlip>
                <a:blip r:embed="rId5"/>
              </a:buBlip>
            </a:pPr>
            <a:r>
              <a:rPr kumimoji="1" lang="en-US" altLang="zh-CN" sz="2800" b="1">
                <a:solidFill>
                  <a:srgbClr val="000000"/>
                </a:solidFill>
                <a:latin typeface="黑体" panose="02010609060101010101" pitchFamily="49" charset="-122"/>
              </a:rPr>
              <a:t> </a:t>
            </a:r>
            <a:r>
              <a:rPr kumimoji="1" lang="zh-CN" altLang="en-US" sz="2800" b="1">
                <a:solidFill>
                  <a:srgbClr val="000000"/>
                </a:solidFill>
                <a:latin typeface="黑体" panose="02010609060101010101" pitchFamily="49" charset="-122"/>
              </a:rPr>
              <a:t>摩擦力做功与路径有关，</a:t>
            </a:r>
            <a:r>
              <a:rPr kumimoji="1" lang="zh-CN" altLang="en-US" sz="2800" b="1">
                <a:solidFill>
                  <a:srgbClr val="FF0000"/>
                </a:solidFill>
                <a:latin typeface="Times New Roman" panose="02020603050405020304" pitchFamily="18" charset="0"/>
              </a:rPr>
              <a:t>摩擦力是非保守力</a:t>
            </a:r>
            <a:r>
              <a:rPr kumimoji="1" lang="zh-CN" altLang="en-US" sz="2800" b="1">
                <a:solidFill>
                  <a:srgbClr val="000000"/>
                </a:solidFill>
                <a:latin typeface="Times New Roman" panose="02020603050405020304" pitchFamily="18" charset="0"/>
              </a:rPr>
              <a:t>！ </a:t>
            </a:r>
            <a:endParaRPr kumimoji="1" lang="zh-CN" altLang="en-US" sz="2800" b="1">
              <a:solidFill>
                <a:srgbClr val="000000"/>
              </a:solidFill>
              <a:latin typeface="Times New Roman" panose="02020603050405020304" pitchFamily="18" charset="0"/>
            </a:endParaRPr>
          </a:p>
        </p:txBody>
      </p:sp>
      <p:graphicFrame>
        <p:nvGraphicFramePr>
          <p:cNvPr id="8210" name="Object 18"/>
          <p:cNvGraphicFramePr>
            <a:graphicFrameLocks noChangeAspect="1"/>
          </p:cNvGraphicFramePr>
          <p:nvPr/>
        </p:nvGraphicFramePr>
        <p:xfrm>
          <a:off x="1085850" y="4038600"/>
          <a:ext cx="4037013" cy="990600"/>
        </p:xfrm>
        <a:graphic>
          <a:graphicData uri="http://schemas.openxmlformats.org/presentationml/2006/ole">
            <mc:AlternateContent xmlns:mc="http://schemas.openxmlformats.org/markup-compatibility/2006">
              <mc:Choice xmlns:v="urn:schemas-microsoft-com:vml" Requires="v">
                <p:oleObj spid="_x0000_s5148" name="公式" r:id="rId6" imgW="1371600" imgH="340360" progId="Equation.3">
                  <p:embed/>
                </p:oleObj>
              </mc:Choice>
              <mc:Fallback>
                <p:oleObj name="公式" r:id="rId6" imgW="1371600" imgH="340360" progId="Equation.3">
                  <p:embed/>
                  <p:pic>
                    <p:nvPicPr>
                      <p:cNvPr id="0" name="图片 5147"/>
                      <p:cNvPicPr>
                        <a:picLocks noChangeAspect="1" noChangeArrowheads="1"/>
                      </p:cNvPicPr>
                      <p:nvPr/>
                    </p:nvPicPr>
                    <p:blipFill>
                      <a:blip r:embed="rId7">
                        <a:lum bright="2000" contrast="100000"/>
                        <a:extLst>
                          <a:ext uri="{28A0092B-C50C-407E-A947-70E740481C1C}">
                            <a14:useLocalDpi xmlns:a14="http://schemas.microsoft.com/office/drawing/2010/main" val="0"/>
                          </a:ext>
                        </a:extLst>
                      </a:blip>
                      <a:srcRect/>
                      <a:stretch>
                        <a:fillRect/>
                      </a:stretch>
                    </p:blipFill>
                    <p:spPr bwMode="auto">
                      <a:xfrm>
                        <a:off x="1085850" y="4038600"/>
                        <a:ext cx="4037013"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4" name="Text Box 22"/>
          <p:cNvSpPr txBox="1">
            <a:spLocks noChangeArrowheads="1"/>
          </p:cNvSpPr>
          <p:nvPr/>
        </p:nvSpPr>
        <p:spPr bwMode="auto">
          <a:xfrm>
            <a:off x="228600" y="692150"/>
            <a:ext cx="5135563"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lang="zh-CN" altLang="en-US" sz="2800" b="1">
                <a:solidFill>
                  <a:srgbClr val="000000"/>
                </a:solidFill>
                <a:latin typeface="Times New Roman" panose="02020603050405020304" pitchFamily="18" charset="0"/>
              </a:rPr>
              <a:t>质量为</a:t>
            </a:r>
            <a:r>
              <a:rPr lang="en-US" altLang="zh-CN" sz="2800" b="1" i="1">
                <a:solidFill>
                  <a:srgbClr val="000000"/>
                </a:solidFill>
                <a:latin typeface="Times New Roman" panose="02020603050405020304" pitchFamily="18" charset="0"/>
              </a:rPr>
              <a:t>m</a:t>
            </a:r>
            <a:r>
              <a:rPr lang="zh-CN" altLang="en-US" sz="2800" b="1">
                <a:solidFill>
                  <a:srgbClr val="000000"/>
                </a:solidFill>
                <a:latin typeface="Times New Roman" panose="02020603050405020304" pitchFamily="18" charset="0"/>
              </a:rPr>
              <a:t>的物体在桌面上沿曲线路径从</a:t>
            </a:r>
            <a:r>
              <a:rPr lang="en-US" altLang="zh-CN" sz="2800" b="1" i="1">
                <a:solidFill>
                  <a:srgbClr val="000000"/>
                </a:solidFill>
                <a:latin typeface="Times New Roman" panose="02020603050405020304" pitchFamily="18" charset="0"/>
              </a:rPr>
              <a:t>a</a:t>
            </a:r>
            <a:r>
              <a:rPr lang="zh-CN" altLang="en-US" sz="2800" b="1">
                <a:solidFill>
                  <a:srgbClr val="000000"/>
                </a:solidFill>
                <a:latin typeface="Times New Roman" panose="02020603050405020304" pitchFamily="18" charset="0"/>
              </a:rPr>
              <a:t>点运动到</a:t>
            </a:r>
            <a:r>
              <a:rPr lang="en-US" altLang="zh-CN" sz="2800" b="1" i="1">
                <a:solidFill>
                  <a:srgbClr val="000000"/>
                </a:solidFill>
                <a:latin typeface="Times New Roman" panose="02020603050405020304" pitchFamily="18" charset="0"/>
              </a:rPr>
              <a:t>b</a:t>
            </a:r>
            <a:r>
              <a:rPr lang="zh-CN" altLang="en-US" sz="2800" b="1">
                <a:solidFill>
                  <a:srgbClr val="000000"/>
                </a:solidFill>
                <a:latin typeface="Times New Roman" panose="02020603050405020304" pitchFamily="18" charset="0"/>
              </a:rPr>
              <a:t>点，设物体与桌面的摩擦因数为</a:t>
            </a:r>
            <a:r>
              <a:rPr lang="zh-CN" altLang="en-US" sz="2800" b="1" i="1">
                <a:solidFill>
                  <a:srgbClr val="000000"/>
                </a:solidFill>
                <a:latin typeface="Times New Roman" panose="02020603050405020304" pitchFamily="18" charset="0"/>
                <a:sym typeface="Symbol" panose="05050102010706020507" pitchFamily="18" charset="2"/>
              </a:rPr>
              <a:t></a:t>
            </a:r>
            <a:r>
              <a:rPr lang="zh-CN" altLang="en-US" sz="2800" b="1">
                <a:solidFill>
                  <a:srgbClr val="000000"/>
                </a:solidFill>
                <a:latin typeface="Times New Roman" panose="02020603050405020304" pitchFamily="18" charset="0"/>
              </a:rPr>
              <a:t>，  </a:t>
            </a:r>
            <a:endParaRPr lang="zh-CN" altLang="en-US" sz="2800" b="1">
              <a:solidFill>
                <a:srgbClr val="000000"/>
              </a:solidFill>
              <a:latin typeface="Times New Roman" panose="02020603050405020304" pitchFamily="18" charset="0"/>
            </a:endParaRPr>
          </a:p>
        </p:txBody>
      </p:sp>
      <p:sp>
        <p:nvSpPr>
          <p:cNvPr id="8215" name="Text Box 23"/>
          <p:cNvSpPr txBox="1">
            <a:spLocks noChangeArrowheads="1"/>
          </p:cNvSpPr>
          <p:nvPr/>
        </p:nvSpPr>
        <p:spPr bwMode="auto">
          <a:xfrm>
            <a:off x="228600" y="51054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800" b="1">
                <a:solidFill>
                  <a:srgbClr val="000000"/>
                </a:solidFill>
                <a:latin typeface="Times New Roman" panose="02020603050405020304" pitchFamily="18" charset="0"/>
              </a:rPr>
              <a:t>其中</a:t>
            </a:r>
            <a:r>
              <a:rPr lang="en-US" altLang="zh-CN" sz="2800" b="1" i="1">
                <a:solidFill>
                  <a:srgbClr val="000000"/>
                </a:solidFill>
                <a:latin typeface="Times New Roman" panose="02020603050405020304" pitchFamily="18" charset="0"/>
              </a:rPr>
              <a:t>s</a:t>
            </a:r>
            <a:r>
              <a:rPr lang="en-US" altLang="zh-CN" sz="2800" b="1" i="1" baseline="-25000">
                <a:solidFill>
                  <a:srgbClr val="000000"/>
                </a:solidFill>
                <a:latin typeface="Times New Roman" panose="02020603050405020304" pitchFamily="18" charset="0"/>
              </a:rPr>
              <a:t>ab</a:t>
            </a:r>
            <a:r>
              <a:rPr lang="zh-CN" altLang="en-US" sz="2800" b="1">
                <a:solidFill>
                  <a:srgbClr val="000000"/>
                </a:solidFill>
                <a:latin typeface="Times New Roman" panose="02020603050405020304" pitchFamily="18" charset="0"/>
              </a:rPr>
              <a:t>为物体经过的路程，与物体的运动路径有关。</a:t>
            </a:r>
            <a:endParaRPr lang="zh-CN" altLang="en-US" sz="2800" b="1">
              <a:solidFill>
                <a:srgbClr val="000000"/>
              </a:solidFill>
              <a:latin typeface="Times New Roman" panose="02020603050405020304" pitchFamily="18" charset="0"/>
            </a:endParaRPr>
          </a:p>
        </p:txBody>
      </p:sp>
      <p:pic>
        <p:nvPicPr>
          <p:cNvPr id="8222" name="Picture 30" descr="图片3">
            <a:hlinkClick r:id="" action="ppaction://hlinkshowjump?jump=firstslide"/>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8223" name="Picture 31" descr="图片4">
            <a:hlinkClick r:id="" action="ppaction://hlinkshowjump?jump=endshow"/>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8224" name="Picture 32" descr="图片5">
            <a:hlinkClick r:id="" action="ppaction://hlinkshowjump?jump=nextslide"/>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8225" name="Picture 33" descr="图片6">
            <a:hlinkClick r:id="" action="ppaction://hlinkshowjump?jump=previousslide"/>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pic>
        <p:nvPicPr>
          <p:cNvPr id="8227" name="Picture 35" descr="图片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5600" y="333375"/>
            <a:ext cx="3527425" cy="2819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200"/>
                                        </p:tgtEl>
                                        <p:attrNameLst>
                                          <p:attrName>style.visibility</p:attrName>
                                        </p:attrNameLst>
                                      </p:cBhvr>
                                      <p:to>
                                        <p:strVal val="visible"/>
                                      </p:to>
                                    </p:set>
                                    <p:animEffect transition="in" filter="wipe(left)">
                                      <p:cBhvr>
                                        <p:cTn id="7" dur="500"/>
                                        <p:tgtEl>
                                          <p:spTgt spid="82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14"/>
                                        </p:tgtEl>
                                        <p:attrNameLst>
                                          <p:attrName>style.visibility</p:attrName>
                                        </p:attrNameLst>
                                      </p:cBhvr>
                                      <p:to>
                                        <p:strVal val="visible"/>
                                      </p:to>
                                    </p:set>
                                    <p:animEffect transition="in" filter="wipe(left)">
                                      <p:cBhvr>
                                        <p:cTn id="12" dur="500"/>
                                        <p:tgtEl>
                                          <p:spTgt spid="82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227"/>
                                        </p:tgtEl>
                                        <p:attrNameLst>
                                          <p:attrName>style.visibility</p:attrName>
                                        </p:attrNameLst>
                                      </p:cBhvr>
                                      <p:to>
                                        <p:strVal val="visible"/>
                                      </p:to>
                                    </p:set>
                                    <p:animEffect transition="in" filter="wipe(left)">
                                      <p:cBhvr>
                                        <p:cTn id="17" dur="500"/>
                                        <p:tgtEl>
                                          <p:spTgt spid="82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201"/>
                                        </p:tgtEl>
                                        <p:attrNameLst>
                                          <p:attrName>style.visibility</p:attrName>
                                        </p:attrNameLst>
                                      </p:cBhvr>
                                      <p:to>
                                        <p:strVal val="visible"/>
                                      </p:to>
                                    </p:set>
                                    <p:animEffect transition="in" filter="wipe(left)">
                                      <p:cBhvr>
                                        <p:cTn id="22" dur="500"/>
                                        <p:tgtEl>
                                          <p:spTgt spid="82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202"/>
                                        </p:tgtEl>
                                        <p:attrNameLst>
                                          <p:attrName>style.visibility</p:attrName>
                                        </p:attrNameLst>
                                      </p:cBhvr>
                                      <p:to>
                                        <p:strVal val="visible"/>
                                      </p:to>
                                    </p:set>
                                    <p:animEffect transition="in" filter="wipe(left)">
                                      <p:cBhvr>
                                        <p:cTn id="27" dur="500"/>
                                        <p:tgtEl>
                                          <p:spTgt spid="82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210"/>
                                        </p:tgtEl>
                                        <p:attrNameLst>
                                          <p:attrName>style.visibility</p:attrName>
                                        </p:attrNameLst>
                                      </p:cBhvr>
                                      <p:to>
                                        <p:strVal val="visible"/>
                                      </p:to>
                                    </p:set>
                                    <p:animEffect transition="in" filter="wipe(left)">
                                      <p:cBhvr>
                                        <p:cTn id="32" dur="500"/>
                                        <p:tgtEl>
                                          <p:spTgt spid="82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215"/>
                                        </p:tgtEl>
                                        <p:attrNameLst>
                                          <p:attrName>style.visibility</p:attrName>
                                        </p:attrNameLst>
                                      </p:cBhvr>
                                      <p:to>
                                        <p:strVal val="visible"/>
                                      </p:to>
                                    </p:set>
                                    <p:animEffect transition="in" filter="wipe(left)">
                                      <p:cBhvr>
                                        <p:cTn id="37" dur="500"/>
                                        <p:tgtEl>
                                          <p:spTgt spid="82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207"/>
                                        </p:tgtEl>
                                        <p:attrNameLst>
                                          <p:attrName>style.visibility</p:attrName>
                                        </p:attrNameLst>
                                      </p:cBhvr>
                                      <p:to>
                                        <p:strVal val="visible"/>
                                      </p:to>
                                    </p:set>
                                    <p:animEffect transition="in" filter="wipe(left)">
                                      <p:cBhvr>
                                        <p:cTn id="42" dur="500"/>
                                        <p:tgtEl>
                                          <p:spTgt spid="8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0" grpId="0" bldLvl="0" animBg="1" autoUpdateAnimBg="0"/>
      <p:bldP spid="8207" grpId="0" autoUpdateAnimBg="0"/>
      <p:bldP spid="8214" grpId="0" bldLvl="0" animBg="1" autoUpdateAnimBg="0"/>
      <p:bldP spid="8215"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4" name="文本框 9223"/>
          <p:cNvSpPr txBox="1"/>
          <p:nvPr/>
        </p:nvSpPr>
        <p:spPr>
          <a:xfrm>
            <a:off x="123825" y="188913"/>
            <a:ext cx="3656013" cy="521970"/>
          </a:xfrm>
          <a:prstGeom prst="rect">
            <a:avLst/>
          </a:prstGeom>
          <a:noFill/>
          <a:ln w="9525">
            <a:noFill/>
          </a:ln>
        </p:spPr>
        <p:txBody>
          <a:bodyPr>
            <a:spAutoFit/>
          </a:bodyPr>
          <a:p>
            <a:r>
              <a:rPr lang="zh-CN" altLang="en-US" sz="2800" b="1" dirty="0">
                <a:latin typeface="宋体" panose="02010600030101010101" pitchFamily="2" charset="-122"/>
              </a:rPr>
              <a:t>二、成对力的功 </a:t>
            </a:r>
            <a:endParaRPr lang="zh-CN" altLang="en-US" sz="2800" b="1" dirty="0">
              <a:latin typeface="宋体" panose="02010600030101010101" pitchFamily="2" charset="-122"/>
            </a:endParaRPr>
          </a:p>
        </p:txBody>
      </p:sp>
      <p:grpSp>
        <p:nvGrpSpPr>
          <p:cNvPr id="9336" name="组合 9335"/>
          <p:cNvGrpSpPr/>
          <p:nvPr/>
        </p:nvGrpSpPr>
        <p:grpSpPr>
          <a:xfrm>
            <a:off x="250825" y="692150"/>
            <a:ext cx="4033838" cy="1641476"/>
            <a:chOff x="158" y="436"/>
            <a:chExt cx="2541" cy="1034"/>
          </a:xfrm>
        </p:grpSpPr>
        <p:sp>
          <p:nvSpPr>
            <p:cNvPr id="9255" name="文本框 9254"/>
            <p:cNvSpPr txBox="1"/>
            <p:nvPr/>
          </p:nvSpPr>
          <p:spPr>
            <a:xfrm>
              <a:off x="158" y="436"/>
              <a:ext cx="2541" cy="1034"/>
            </a:xfrm>
            <a:prstGeom prst="rect">
              <a:avLst/>
            </a:prstGeom>
            <a:noFill/>
            <a:ln w="9525">
              <a:noFill/>
            </a:ln>
          </p:spPr>
          <p:txBody>
            <a:bodyPr>
              <a:spAutoFit/>
            </a:bodyPr>
            <a:p>
              <a:pPr>
                <a:lnSpc>
                  <a:spcPct val="120000"/>
                </a:lnSpc>
              </a:pPr>
              <a:r>
                <a:rPr lang="zh-CN" altLang="en-US" sz="2800" b="1" dirty="0">
                  <a:latin typeface="Times New Roman" panose="02020603050405020304" pitchFamily="18" charset="0"/>
                </a:rPr>
                <a:t>设有两个质点</a:t>
              </a:r>
              <a:r>
                <a:rPr lang="en-US" altLang="zh-CN" sz="2800" b="1" i="1">
                  <a:latin typeface="Times New Roman" panose="02020603050405020304" pitchFamily="18" charset="0"/>
                </a:rPr>
                <a:t>m</a:t>
              </a:r>
              <a:r>
                <a:rPr lang="en-US" altLang="zh-CN" sz="2800" b="1" baseline="-25000">
                  <a:latin typeface="Times New Roman" panose="02020603050405020304" pitchFamily="18" charset="0"/>
                </a:rPr>
                <a:t>1</a:t>
              </a:r>
              <a:r>
                <a:rPr lang="zh-CN" altLang="en-US" sz="2800" b="1">
                  <a:latin typeface="Times New Roman" panose="02020603050405020304" pitchFamily="18" charset="0"/>
                </a:rPr>
                <a:t>和</a:t>
              </a:r>
              <a:r>
                <a:rPr lang="en-US" altLang="zh-CN" sz="2800" b="1" i="1">
                  <a:latin typeface="Times New Roman" panose="02020603050405020304" pitchFamily="18" charset="0"/>
                </a:rPr>
                <a:t>m</a:t>
              </a:r>
              <a:r>
                <a:rPr lang="en-US" altLang="zh-CN" sz="2800" b="1" baseline="-25000">
                  <a:latin typeface="Times New Roman" panose="02020603050405020304" pitchFamily="18" charset="0"/>
                </a:rPr>
                <a:t>2</a:t>
              </a:r>
              <a:r>
                <a:rPr lang="zh-CN" altLang="en-US" sz="2800" b="1" dirty="0">
                  <a:latin typeface="Times New Roman" panose="02020603050405020304" pitchFamily="18" charset="0"/>
                </a:rPr>
                <a:t>，存在一对相互作用力    和      。</a:t>
              </a:r>
              <a:r>
                <a:rPr lang="zh-CN" altLang="en-US" sz="2800" b="1">
                  <a:latin typeface="Times New Roman" panose="02020603050405020304" pitchFamily="18" charset="0"/>
                </a:rPr>
                <a:t> </a:t>
              </a:r>
              <a:endParaRPr lang="zh-CN" altLang="en-US" sz="2800" b="1">
                <a:latin typeface="Times New Roman" panose="02020603050405020304" pitchFamily="18" charset="0"/>
              </a:endParaRPr>
            </a:p>
          </p:txBody>
        </p:sp>
        <p:graphicFrame>
          <p:nvGraphicFramePr>
            <p:cNvPr id="9256" name="内容占位符 9255"/>
            <p:cNvGraphicFramePr/>
            <p:nvPr>
              <p:ph sz="quarter" idx="1"/>
            </p:nvPr>
          </p:nvGraphicFramePr>
          <p:xfrm>
            <a:off x="476" y="1072"/>
            <a:ext cx="268" cy="363"/>
          </p:xfrm>
          <a:graphic>
            <a:graphicData uri="http://schemas.openxmlformats.org/presentationml/2006/ole">
              <mc:AlternateContent xmlns:mc="http://schemas.openxmlformats.org/markup-compatibility/2006">
                <mc:Choice xmlns:v="urn:schemas-microsoft-com:vml" Requires="v">
                  <p:oleObj spid="_x0000_s3341" name="" r:id="rId1" imgW="177800" imgH="240665" progId="Equation.3">
                    <p:embed/>
                  </p:oleObj>
                </mc:Choice>
                <mc:Fallback>
                  <p:oleObj name="" r:id="rId1" imgW="177800" imgH="240665" progId="Equation.3">
                    <p:embed/>
                    <p:pic>
                      <p:nvPicPr>
                        <p:cNvPr id="0" name="图片 3340"/>
                        <p:cNvPicPr/>
                        <p:nvPr/>
                      </p:nvPicPr>
                      <p:blipFill>
                        <a:blip r:embed="rId2"/>
                        <a:stretch>
                          <a:fillRect/>
                        </a:stretch>
                      </p:blipFill>
                      <p:spPr>
                        <a:xfrm>
                          <a:off x="476" y="1072"/>
                          <a:ext cx="268" cy="363"/>
                        </a:xfrm>
                        <a:prstGeom prst="rect">
                          <a:avLst/>
                        </a:prstGeom>
                        <a:noFill/>
                        <a:ln w="38100">
                          <a:noFill/>
                          <a:miter/>
                        </a:ln>
                      </p:spPr>
                    </p:pic>
                  </p:oleObj>
                </mc:Fallback>
              </mc:AlternateContent>
            </a:graphicData>
          </a:graphic>
        </p:graphicFrame>
        <p:graphicFrame>
          <p:nvGraphicFramePr>
            <p:cNvPr id="9257" name="内容占位符 9256"/>
            <p:cNvGraphicFramePr/>
            <p:nvPr>
              <p:ph sz="quarter" idx="3"/>
            </p:nvPr>
          </p:nvGraphicFramePr>
          <p:xfrm>
            <a:off x="2245" y="799"/>
            <a:ext cx="248" cy="363"/>
          </p:xfrm>
          <a:graphic>
            <a:graphicData uri="http://schemas.openxmlformats.org/presentationml/2006/ole">
              <mc:AlternateContent xmlns:mc="http://schemas.openxmlformats.org/markup-compatibility/2006">
                <mc:Choice xmlns:v="urn:schemas-microsoft-com:vml" Requires="v">
                  <p:oleObj spid="_x0000_s3335" name="" r:id="rId3" imgW="165100" imgH="241300" progId="Equation.3">
                    <p:embed/>
                  </p:oleObj>
                </mc:Choice>
                <mc:Fallback>
                  <p:oleObj name="" r:id="rId3" imgW="165100" imgH="241300" progId="Equation.3">
                    <p:embed/>
                    <p:pic>
                      <p:nvPicPr>
                        <p:cNvPr id="0" name="图片 3334"/>
                        <p:cNvPicPr/>
                        <p:nvPr/>
                      </p:nvPicPr>
                      <p:blipFill>
                        <a:blip r:embed="rId4"/>
                        <a:stretch>
                          <a:fillRect/>
                        </a:stretch>
                      </p:blipFill>
                      <p:spPr>
                        <a:xfrm>
                          <a:off x="2245" y="799"/>
                          <a:ext cx="248" cy="363"/>
                        </a:xfrm>
                        <a:prstGeom prst="rect">
                          <a:avLst/>
                        </a:prstGeom>
                        <a:noFill/>
                        <a:ln w="38100">
                          <a:noFill/>
                          <a:miter/>
                        </a:ln>
                      </p:spPr>
                    </p:pic>
                  </p:oleObj>
                </mc:Fallback>
              </mc:AlternateContent>
            </a:graphicData>
          </a:graphic>
        </p:graphicFrame>
      </p:grpSp>
      <p:grpSp>
        <p:nvGrpSpPr>
          <p:cNvPr id="9316" name="组合 9315"/>
          <p:cNvGrpSpPr/>
          <p:nvPr/>
        </p:nvGrpSpPr>
        <p:grpSpPr>
          <a:xfrm>
            <a:off x="250825" y="2349500"/>
            <a:ext cx="3960813" cy="1641476"/>
            <a:chOff x="204" y="2478"/>
            <a:chExt cx="2495" cy="1034"/>
          </a:xfrm>
        </p:grpSpPr>
        <p:sp>
          <p:nvSpPr>
            <p:cNvPr id="9259" name="文本框 9258"/>
            <p:cNvSpPr txBox="1"/>
            <p:nvPr/>
          </p:nvSpPr>
          <p:spPr>
            <a:xfrm>
              <a:off x="204" y="2478"/>
              <a:ext cx="2495" cy="1034"/>
            </a:xfrm>
            <a:prstGeom prst="rect">
              <a:avLst/>
            </a:prstGeom>
            <a:noFill/>
            <a:ln w="9525">
              <a:noFill/>
            </a:ln>
          </p:spPr>
          <p:txBody>
            <a:bodyPr>
              <a:spAutoFit/>
            </a:bodyPr>
            <a:p>
              <a:pPr>
                <a:lnSpc>
                  <a:spcPct val="120000"/>
                </a:lnSpc>
                <a:spcBef>
                  <a:spcPct val="50000"/>
                </a:spcBef>
              </a:pPr>
              <a:r>
                <a:rPr lang="zh-CN" altLang="en-US" sz="2800" b="1" err="1">
                  <a:latin typeface="Times New Roman" panose="02020603050405020304" pitchFamily="18" charset="0"/>
                </a:rPr>
                <a:t>在</a:t>
              </a:r>
              <a:r>
                <a:rPr lang="en-US" altLang="zh-CN" sz="2800" b="1" err="1">
                  <a:latin typeface="Times New Roman" panose="02020603050405020304" pitchFamily="18" charset="0"/>
                </a:rPr>
                <a:t>d</a:t>
              </a:r>
              <a:r>
                <a:rPr lang="en-US" altLang="zh-CN" sz="2800" b="1" i="1" err="1">
                  <a:latin typeface="Times New Roman" panose="02020603050405020304" pitchFamily="18" charset="0"/>
                </a:rPr>
                <a:t>t</a:t>
              </a:r>
              <a:r>
                <a:rPr lang="en-US" altLang="zh-CN" sz="2800" b="1" i="1">
                  <a:latin typeface="Times New Roman" panose="02020603050405020304" pitchFamily="18" charset="0"/>
                </a:rPr>
                <a:t> </a:t>
              </a:r>
              <a:r>
                <a:rPr lang="zh-CN" altLang="en-US" sz="2800" b="1" dirty="0">
                  <a:latin typeface="Times New Roman" panose="02020603050405020304" pitchFamily="18" charset="0"/>
                </a:rPr>
                <a:t>时间内分别经过元位移     和      ，这一对力所做的元功为   </a:t>
              </a:r>
              <a:endParaRPr lang="zh-CN" altLang="en-US" sz="2800" b="1" dirty="0">
                <a:latin typeface="Times New Roman" panose="02020603050405020304" pitchFamily="18" charset="0"/>
              </a:endParaRPr>
            </a:p>
          </p:txBody>
        </p:sp>
        <p:graphicFrame>
          <p:nvGraphicFramePr>
            <p:cNvPr id="9260" name="内容占位符 9259"/>
            <p:cNvGraphicFramePr/>
            <p:nvPr>
              <p:ph sz="quarter" idx="4"/>
            </p:nvPr>
          </p:nvGraphicFramePr>
          <p:xfrm>
            <a:off x="703" y="2795"/>
            <a:ext cx="318" cy="363"/>
          </p:xfrm>
          <a:graphic>
            <a:graphicData uri="http://schemas.openxmlformats.org/presentationml/2006/ole">
              <mc:AlternateContent xmlns:mc="http://schemas.openxmlformats.org/markup-compatibility/2006">
                <mc:Choice xmlns:v="urn:schemas-microsoft-com:vml" Requires="v">
                  <p:oleObj spid="_x0000_s3333" name="" r:id="rId5" imgW="203200" imgH="215900" progId="Equation.3">
                    <p:embed/>
                  </p:oleObj>
                </mc:Choice>
                <mc:Fallback>
                  <p:oleObj name="" r:id="rId5" imgW="203200" imgH="215900" progId="Equation.3">
                    <p:embed/>
                    <p:pic>
                      <p:nvPicPr>
                        <p:cNvPr id="0" name="图片 3332"/>
                        <p:cNvPicPr/>
                        <p:nvPr/>
                      </p:nvPicPr>
                      <p:blipFill>
                        <a:blip r:embed="rId6"/>
                        <a:stretch>
                          <a:fillRect/>
                        </a:stretch>
                      </p:blipFill>
                      <p:spPr>
                        <a:xfrm>
                          <a:off x="703" y="2795"/>
                          <a:ext cx="318" cy="363"/>
                        </a:xfrm>
                        <a:prstGeom prst="rect">
                          <a:avLst/>
                        </a:prstGeom>
                        <a:noFill/>
                        <a:ln w="38100">
                          <a:noFill/>
                          <a:miter/>
                        </a:ln>
                      </p:spPr>
                    </p:pic>
                  </p:oleObj>
                </mc:Fallback>
              </mc:AlternateContent>
            </a:graphicData>
          </a:graphic>
        </p:graphicFrame>
        <p:graphicFrame>
          <p:nvGraphicFramePr>
            <p:cNvPr id="9261" name="对象 9260"/>
            <p:cNvGraphicFramePr/>
            <p:nvPr/>
          </p:nvGraphicFramePr>
          <p:xfrm>
            <a:off x="1202" y="2795"/>
            <a:ext cx="363" cy="363"/>
          </p:xfrm>
          <a:graphic>
            <a:graphicData uri="http://schemas.openxmlformats.org/presentationml/2006/ole">
              <mc:AlternateContent xmlns:mc="http://schemas.openxmlformats.org/markup-compatibility/2006">
                <mc:Choice xmlns:v="urn:schemas-microsoft-com:vml" Requires="v">
                  <p:oleObj spid="_x0000_s3330" name="" r:id="rId7" imgW="215900" imgH="215900" progId="Equation.3">
                    <p:embed/>
                  </p:oleObj>
                </mc:Choice>
                <mc:Fallback>
                  <p:oleObj name="" r:id="rId7" imgW="215900" imgH="215900" progId="Equation.3">
                    <p:embed/>
                    <p:pic>
                      <p:nvPicPr>
                        <p:cNvPr id="0" name="图片 3329"/>
                        <p:cNvPicPr/>
                        <p:nvPr/>
                      </p:nvPicPr>
                      <p:blipFill>
                        <a:blip r:embed="rId8"/>
                        <a:stretch>
                          <a:fillRect/>
                        </a:stretch>
                      </p:blipFill>
                      <p:spPr>
                        <a:xfrm>
                          <a:off x="1202" y="2795"/>
                          <a:ext cx="363" cy="363"/>
                        </a:xfrm>
                        <a:prstGeom prst="rect">
                          <a:avLst/>
                        </a:prstGeom>
                        <a:noFill/>
                        <a:ln w="38100">
                          <a:noFill/>
                          <a:miter/>
                        </a:ln>
                      </p:spPr>
                    </p:pic>
                  </p:oleObj>
                </mc:Fallback>
              </mc:AlternateContent>
            </a:graphicData>
          </a:graphic>
        </p:graphicFrame>
      </p:grpSp>
      <p:graphicFrame>
        <p:nvGraphicFramePr>
          <p:cNvPr id="9317" name="对象 9316"/>
          <p:cNvGraphicFramePr/>
          <p:nvPr/>
        </p:nvGraphicFramePr>
        <p:xfrm>
          <a:off x="611188" y="4005263"/>
          <a:ext cx="3730625" cy="666750"/>
        </p:xfrm>
        <a:graphic>
          <a:graphicData uri="http://schemas.openxmlformats.org/presentationml/2006/ole">
            <mc:AlternateContent xmlns:mc="http://schemas.openxmlformats.org/markup-compatibility/2006">
              <mc:Choice xmlns:v="urn:schemas-microsoft-com:vml" Requires="v">
                <p:oleObj spid="_x0000_s3336" name="" r:id="rId9" imgW="1345565" imgH="241300" progId="Equation.3">
                  <p:embed/>
                </p:oleObj>
              </mc:Choice>
              <mc:Fallback>
                <p:oleObj name="" r:id="rId9" imgW="1345565" imgH="241300" progId="Equation.3">
                  <p:embed/>
                  <p:pic>
                    <p:nvPicPr>
                      <p:cNvPr id="0" name="图片 3335"/>
                      <p:cNvPicPr/>
                      <p:nvPr/>
                    </p:nvPicPr>
                    <p:blipFill>
                      <a:blip r:embed="rId10"/>
                      <a:stretch>
                        <a:fillRect/>
                      </a:stretch>
                    </p:blipFill>
                    <p:spPr>
                      <a:xfrm>
                        <a:off x="611188" y="4005263"/>
                        <a:ext cx="3730625" cy="666750"/>
                      </a:xfrm>
                      <a:prstGeom prst="rect">
                        <a:avLst/>
                      </a:prstGeom>
                      <a:noFill/>
                      <a:ln w="38100">
                        <a:noFill/>
                        <a:miter/>
                      </a:ln>
                    </p:spPr>
                  </p:pic>
                </p:oleObj>
              </mc:Fallback>
            </mc:AlternateContent>
          </a:graphicData>
        </a:graphic>
      </p:graphicFrame>
      <p:graphicFrame>
        <p:nvGraphicFramePr>
          <p:cNvPr id="9318" name="对象 9317"/>
          <p:cNvGraphicFramePr/>
          <p:nvPr/>
        </p:nvGraphicFramePr>
        <p:xfrm>
          <a:off x="1225550" y="4776788"/>
          <a:ext cx="2733675" cy="666750"/>
        </p:xfrm>
        <a:graphic>
          <a:graphicData uri="http://schemas.openxmlformats.org/presentationml/2006/ole">
            <mc:AlternateContent xmlns:mc="http://schemas.openxmlformats.org/markup-compatibility/2006">
              <mc:Choice xmlns:v="urn:schemas-microsoft-com:vml" Requires="v">
                <p:oleObj spid="_x0000_s3331" name="" r:id="rId11" imgW="1040765" imgH="241300" progId="Equation.3">
                  <p:embed/>
                </p:oleObj>
              </mc:Choice>
              <mc:Fallback>
                <p:oleObj name="" r:id="rId11" imgW="1040765" imgH="241300" progId="Equation.3">
                  <p:embed/>
                  <p:pic>
                    <p:nvPicPr>
                      <p:cNvPr id="0" name="图片 3330"/>
                      <p:cNvPicPr/>
                      <p:nvPr/>
                    </p:nvPicPr>
                    <p:blipFill>
                      <a:blip r:embed="rId12"/>
                      <a:stretch>
                        <a:fillRect/>
                      </a:stretch>
                    </p:blipFill>
                    <p:spPr>
                      <a:xfrm>
                        <a:off x="1225550" y="4776788"/>
                        <a:ext cx="2733675" cy="666750"/>
                      </a:xfrm>
                      <a:prstGeom prst="rect">
                        <a:avLst/>
                      </a:prstGeom>
                      <a:noFill/>
                      <a:ln w="38100">
                        <a:noFill/>
                        <a:miter/>
                      </a:ln>
                    </p:spPr>
                  </p:pic>
                </p:oleObj>
              </mc:Fallback>
            </mc:AlternateContent>
          </a:graphicData>
        </a:graphic>
      </p:graphicFrame>
      <p:graphicFrame>
        <p:nvGraphicFramePr>
          <p:cNvPr id="9320" name="对象 9319"/>
          <p:cNvGraphicFramePr/>
          <p:nvPr/>
        </p:nvGraphicFramePr>
        <p:xfrm>
          <a:off x="1258888" y="5568950"/>
          <a:ext cx="1654175" cy="666750"/>
        </p:xfrm>
        <a:graphic>
          <a:graphicData uri="http://schemas.openxmlformats.org/presentationml/2006/ole">
            <mc:AlternateContent xmlns:mc="http://schemas.openxmlformats.org/markup-compatibility/2006">
              <mc:Choice xmlns:v="urn:schemas-microsoft-com:vml" Requires="v">
                <p:oleObj spid="_x0000_s3337" name="" r:id="rId13" imgW="596900" imgH="241300" progId="Equation.3">
                  <p:embed/>
                </p:oleObj>
              </mc:Choice>
              <mc:Fallback>
                <p:oleObj name="" r:id="rId13" imgW="596900" imgH="241300" progId="Equation.3">
                  <p:embed/>
                  <p:pic>
                    <p:nvPicPr>
                      <p:cNvPr id="0" name="图片 3336"/>
                      <p:cNvPicPr/>
                      <p:nvPr/>
                    </p:nvPicPr>
                    <p:blipFill>
                      <a:blip r:embed="rId14"/>
                      <a:stretch>
                        <a:fillRect/>
                      </a:stretch>
                    </p:blipFill>
                    <p:spPr>
                      <a:xfrm>
                        <a:off x="1258888" y="5568950"/>
                        <a:ext cx="1654175" cy="666750"/>
                      </a:xfrm>
                      <a:prstGeom prst="rect">
                        <a:avLst/>
                      </a:prstGeom>
                      <a:noFill/>
                      <a:ln w="38100">
                        <a:noFill/>
                        <a:miter/>
                      </a:ln>
                    </p:spPr>
                  </p:pic>
                </p:oleObj>
              </mc:Fallback>
            </mc:AlternateContent>
          </a:graphicData>
        </a:graphic>
      </p:graphicFrame>
      <p:graphicFrame>
        <p:nvGraphicFramePr>
          <p:cNvPr id="9325" name="对象 9324"/>
          <p:cNvGraphicFramePr/>
          <p:nvPr/>
        </p:nvGraphicFramePr>
        <p:xfrm>
          <a:off x="4787900" y="4705350"/>
          <a:ext cx="2305050" cy="695325"/>
        </p:xfrm>
        <a:graphic>
          <a:graphicData uri="http://schemas.openxmlformats.org/presentationml/2006/ole">
            <mc:AlternateContent xmlns:mc="http://schemas.openxmlformats.org/markup-compatibility/2006">
              <mc:Choice xmlns:v="urn:schemas-microsoft-com:vml" Requires="v">
                <p:oleObj spid="_x0000_s3332" name="" r:id="rId15" imgW="799465" imgH="241300" progId="Equation.3">
                  <p:embed/>
                </p:oleObj>
              </mc:Choice>
              <mc:Fallback>
                <p:oleObj name="" r:id="rId15" imgW="799465" imgH="241300" progId="Equation.3">
                  <p:embed/>
                  <p:pic>
                    <p:nvPicPr>
                      <p:cNvPr id="0" name="图片 3331"/>
                      <p:cNvPicPr/>
                      <p:nvPr/>
                    </p:nvPicPr>
                    <p:blipFill>
                      <a:blip r:embed="rId16"/>
                      <a:stretch>
                        <a:fillRect/>
                      </a:stretch>
                    </p:blipFill>
                    <p:spPr>
                      <a:xfrm>
                        <a:off x="4787900" y="4705350"/>
                        <a:ext cx="2305050" cy="695325"/>
                      </a:xfrm>
                      <a:prstGeom prst="rect">
                        <a:avLst/>
                      </a:prstGeom>
                      <a:noFill/>
                      <a:ln w="38100">
                        <a:noFill/>
                        <a:miter/>
                      </a:ln>
                    </p:spPr>
                  </p:pic>
                </p:oleObj>
              </mc:Fallback>
            </mc:AlternateContent>
          </a:graphicData>
        </a:graphic>
      </p:graphicFrame>
      <p:graphicFrame>
        <p:nvGraphicFramePr>
          <p:cNvPr id="9326" name="对象 9325"/>
          <p:cNvGraphicFramePr/>
          <p:nvPr/>
        </p:nvGraphicFramePr>
        <p:xfrm>
          <a:off x="4140200" y="5661025"/>
          <a:ext cx="2400300" cy="596900"/>
        </p:xfrm>
        <a:graphic>
          <a:graphicData uri="http://schemas.openxmlformats.org/presentationml/2006/ole">
            <mc:AlternateContent xmlns:mc="http://schemas.openxmlformats.org/markup-compatibility/2006">
              <mc:Choice xmlns:v="urn:schemas-microsoft-com:vml" Requires="v">
                <p:oleObj spid="_x0000_s3338" name="" r:id="rId17" imgW="913130" imgH="215900" progId="Equation.3">
                  <p:embed/>
                </p:oleObj>
              </mc:Choice>
              <mc:Fallback>
                <p:oleObj name="" r:id="rId17" imgW="913130" imgH="215900" progId="Equation.3">
                  <p:embed/>
                  <p:pic>
                    <p:nvPicPr>
                      <p:cNvPr id="0" name="图片 3337"/>
                      <p:cNvPicPr/>
                      <p:nvPr/>
                    </p:nvPicPr>
                    <p:blipFill>
                      <a:blip r:embed="rId18"/>
                      <a:stretch>
                        <a:fillRect/>
                      </a:stretch>
                    </p:blipFill>
                    <p:spPr>
                      <a:xfrm>
                        <a:off x="4140200" y="5661025"/>
                        <a:ext cx="2400300" cy="596900"/>
                      </a:xfrm>
                      <a:prstGeom prst="rect">
                        <a:avLst/>
                      </a:prstGeom>
                      <a:noFill/>
                      <a:ln w="38100">
                        <a:noFill/>
                        <a:miter/>
                      </a:ln>
                    </p:spPr>
                  </p:pic>
                </p:oleObj>
              </mc:Fallback>
            </mc:AlternateContent>
          </a:graphicData>
        </a:graphic>
      </p:graphicFrame>
      <p:sp>
        <p:nvSpPr>
          <p:cNvPr id="9327" name="矩形 9326"/>
          <p:cNvSpPr/>
          <p:nvPr/>
        </p:nvSpPr>
        <p:spPr>
          <a:xfrm>
            <a:off x="6659563" y="5734050"/>
            <a:ext cx="2233612" cy="521970"/>
          </a:xfrm>
          <a:prstGeom prst="rect">
            <a:avLst/>
          </a:prstGeom>
          <a:noFill/>
          <a:ln w="9525">
            <a:noFill/>
          </a:ln>
        </p:spPr>
        <p:txBody>
          <a:bodyPr>
            <a:spAutoFit/>
          </a:bodyPr>
          <a:p>
            <a:r>
              <a:rPr lang="zh-CN" altLang="en-US" sz="2800" b="1" dirty="0">
                <a:solidFill>
                  <a:srgbClr val="0000FF"/>
                </a:solidFill>
                <a:latin typeface="Times New Roman" panose="02020603050405020304" pitchFamily="18" charset="0"/>
              </a:rPr>
              <a:t>相对元位移 </a:t>
            </a:r>
            <a:endParaRPr lang="zh-CN" altLang="en-US" sz="2800" b="1" dirty="0">
              <a:solidFill>
                <a:srgbClr val="0000FF"/>
              </a:solidFill>
              <a:latin typeface="Times New Roman" panose="02020603050405020304" pitchFamily="18" charset="0"/>
            </a:endParaRPr>
          </a:p>
        </p:txBody>
      </p:sp>
      <p:pic>
        <p:nvPicPr>
          <p:cNvPr id="9332" name="图片 9331" descr="图片3">
            <a:hlinkClick r:id="" action="ppaction://hlinkshowjump?jump=firstslide"/>
          </p:cNvPr>
          <p:cNvPicPr>
            <a:picLocks noChangeAspect="1"/>
          </p:cNvPicPr>
          <p:nvPr/>
        </p:nvPicPr>
        <p:blipFill>
          <a:blip r:embed="rId19"/>
          <a:stretch>
            <a:fillRect/>
          </a:stretch>
        </p:blipFill>
        <p:spPr>
          <a:xfrm>
            <a:off x="7827963" y="6534150"/>
            <a:ext cx="660400" cy="336550"/>
          </a:xfrm>
          <a:prstGeom prst="rect">
            <a:avLst/>
          </a:prstGeom>
          <a:noFill/>
          <a:ln w="9525">
            <a:noFill/>
          </a:ln>
        </p:spPr>
      </p:pic>
      <p:pic>
        <p:nvPicPr>
          <p:cNvPr id="9333" name="图片 9332" descr="图片4">
            <a:hlinkClick r:id="" action="ppaction://hlinkshowjump?jump=endshow"/>
          </p:cNvPr>
          <p:cNvPicPr>
            <a:picLocks noChangeAspect="1"/>
          </p:cNvPicPr>
          <p:nvPr/>
        </p:nvPicPr>
        <p:blipFill>
          <a:blip r:embed="rId20"/>
          <a:stretch>
            <a:fillRect/>
          </a:stretch>
        </p:blipFill>
        <p:spPr>
          <a:xfrm>
            <a:off x="8477250" y="6529388"/>
            <a:ext cx="660400" cy="341312"/>
          </a:xfrm>
          <a:prstGeom prst="rect">
            <a:avLst/>
          </a:prstGeom>
          <a:noFill/>
          <a:ln w="9525">
            <a:noFill/>
          </a:ln>
        </p:spPr>
      </p:pic>
      <p:pic>
        <p:nvPicPr>
          <p:cNvPr id="9334" name="图片 9333" descr="图片5">
            <a:hlinkClick r:id="" action="ppaction://hlinkshowjump?jump=nextslide"/>
          </p:cNvPr>
          <p:cNvPicPr>
            <a:picLocks noChangeAspect="1"/>
          </p:cNvPicPr>
          <p:nvPr/>
        </p:nvPicPr>
        <p:blipFill>
          <a:blip r:embed="rId21"/>
          <a:stretch>
            <a:fillRect/>
          </a:stretch>
        </p:blipFill>
        <p:spPr>
          <a:xfrm>
            <a:off x="7178675" y="6535738"/>
            <a:ext cx="661988" cy="334962"/>
          </a:xfrm>
          <a:prstGeom prst="rect">
            <a:avLst/>
          </a:prstGeom>
          <a:noFill/>
          <a:ln w="9525">
            <a:noFill/>
          </a:ln>
        </p:spPr>
      </p:pic>
      <p:pic>
        <p:nvPicPr>
          <p:cNvPr id="9335" name="图片 9334" descr="图片6">
            <a:hlinkClick r:id="" action="ppaction://hlinkshowjump?jump=previousslide"/>
          </p:cNvPr>
          <p:cNvPicPr>
            <a:picLocks noChangeAspect="1"/>
          </p:cNvPicPr>
          <p:nvPr/>
        </p:nvPicPr>
        <p:blipFill>
          <a:blip r:embed="rId22"/>
          <a:stretch>
            <a:fillRect/>
          </a:stretch>
        </p:blipFill>
        <p:spPr>
          <a:xfrm>
            <a:off x="6530975" y="6534150"/>
            <a:ext cx="661988" cy="336550"/>
          </a:xfrm>
          <a:prstGeom prst="rect">
            <a:avLst/>
          </a:prstGeom>
          <a:noFill/>
          <a:ln w="9525">
            <a:noFill/>
          </a:ln>
        </p:spPr>
      </p:pic>
      <p:pic>
        <p:nvPicPr>
          <p:cNvPr id="9337" name="图片 9336" descr="图3-4N"/>
          <p:cNvPicPr>
            <a:picLocks noChangeAspect="1"/>
          </p:cNvPicPr>
          <p:nvPr/>
        </p:nvPicPr>
        <p:blipFill>
          <a:blip r:embed="rId23"/>
          <a:stretch>
            <a:fillRect/>
          </a:stretch>
        </p:blipFill>
        <p:spPr>
          <a:xfrm>
            <a:off x="4067175" y="476250"/>
            <a:ext cx="4826000" cy="34321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24"/>
                                        </p:tgtEl>
                                        <p:attrNameLst>
                                          <p:attrName>style.visibility</p:attrName>
                                        </p:attrNameLst>
                                      </p:cBhvr>
                                      <p:to>
                                        <p:strVal val="visible"/>
                                      </p:to>
                                    </p:set>
                                    <p:animEffect transition="in" filter="wipe(left)">
                                      <p:cBhvr>
                                        <p:cTn id="7" dur="500"/>
                                        <p:tgtEl>
                                          <p:spTgt spid="92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336"/>
                                        </p:tgtEl>
                                        <p:attrNameLst>
                                          <p:attrName>style.visibility</p:attrName>
                                        </p:attrNameLst>
                                      </p:cBhvr>
                                      <p:to>
                                        <p:strVal val="visible"/>
                                      </p:to>
                                    </p:set>
                                    <p:animEffect transition="in" filter="wipe(left)">
                                      <p:cBhvr>
                                        <p:cTn id="12" dur="500"/>
                                        <p:tgtEl>
                                          <p:spTgt spid="933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3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316"/>
                                        </p:tgtEl>
                                        <p:attrNameLst>
                                          <p:attrName>style.visibility</p:attrName>
                                        </p:attrNameLst>
                                      </p:cBhvr>
                                      <p:to>
                                        <p:strVal val="visible"/>
                                      </p:to>
                                    </p:set>
                                    <p:animEffect transition="in" filter="wipe(left)">
                                      <p:cBhvr>
                                        <p:cTn id="21" dur="500"/>
                                        <p:tgtEl>
                                          <p:spTgt spid="93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317"/>
                                        </p:tgtEl>
                                        <p:attrNameLst>
                                          <p:attrName>style.visibility</p:attrName>
                                        </p:attrNameLst>
                                      </p:cBhvr>
                                      <p:to>
                                        <p:strVal val="visible"/>
                                      </p:to>
                                    </p:set>
                                    <p:animEffect transition="in" filter="wipe(left)">
                                      <p:cBhvr>
                                        <p:cTn id="26" dur="500"/>
                                        <p:tgtEl>
                                          <p:spTgt spid="93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318"/>
                                        </p:tgtEl>
                                        <p:attrNameLst>
                                          <p:attrName>style.visibility</p:attrName>
                                        </p:attrNameLst>
                                      </p:cBhvr>
                                      <p:to>
                                        <p:strVal val="visible"/>
                                      </p:to>
                                    </p:set>
                                    <p:animEffect transition="in" filter="wipe(left)">
                                      <p:cBhvr>
                                        <p:cTn id="31" dur="500"/>
                                        <p:tgtEl>
                                          <p:spTgt spid="93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325"/>
                                        </p:tgtEl>
                                        <p:attrNameLst>
                                          <p:attrName>style.visibility</p:attrName>
                                        </p:attrNameLst>
                                      </p:cBhvr>
                                      <p:to>
                                        <p:strVal val="visible"/>
                                      </p:to>
                                    </p:set>
                                    <p:animEffect transition="in" filter="wipe(left)">
                                      <p:cBhvr>
                                        <p:cTn id="36" dur="500"/>
                                        <p:tgtEl>
                                          <p:spTgt spid="932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320"/>
                                        </p:tgtEl>
                                        <p:attrNameLst>
                                          <p:attrName>style.visibility</p:attrName>
                                        </p:attrNameLst>
                                      </p:cBhvr>
                                      <p:to>
                                        <p:strVal val="visible"/>
                                      </p:to>
                                    </p:set>
                                    <p:animEffect transition="in" filter="wipe(left)">
                                      <p:cBhvr>
                                        <p:cTn id="41" dur="500"/>
                                        <p:tgtEl>
                                          <p:spTgt spid="932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9326"/>
                                        </p:tgtEl>
                                        <p:attrNameLst>
                                          <p:attrName>style.visibility</p:attrName>
                                        </p:attrNameLst>
                                      </p:cBhvr>
                                      <p:to>
                                        <p:strVal val="visible"/>
                                      </p:to>
                                    </p:set>
                                    <p:animEffect transition="in" filter="wipe(left)">
                                      <p:cBhvr>
                                        <p:cTn id="46" dur="500"/>
                                        <p:tgtEl>
                                          <p:spTgt spid="932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327"/>
                                        </p:tgtEl>
                                        <p:attrNameLst>
                                          <p:attrName>style.visibility</p:attrName>
                                        </p:attrNameLst>
                                      </p:cBhvr>
                                      <p:to>
                                        <p:strVal val="visible"/>
                                      </p:to>
                                    </p:set>
                                    <p:animEffect transition="in" filter="wipe(left)">
                                      <p:cBhvr>
                                        <p:cTn id="51" dur="500"/>
                                        <p:tgtEl>
                                          <p:spTgt spid="9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4" grpId="0"/>
      <p:bldP spid="93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48" name="对象 10247"/>
          <p:cNvGraphicFramePr/>
          <p:nvPr/>
        </p:nvGraphicFramePr>
        <p:xfrm>
          <a:off x="2987675" y="333375"/>
          <a:ext cx="2555875" cy="685800"/>
        </p:xfrm>
        <a:graphic>
          <a:graphicData uri="http://schemas.openxmlformats.org/presentationml/2006/ole">
            <mc:AlternateContent xmlns:mc="http://schemas.openxmlformats.org/markup-compatibility/2006">
              <mc:Choice xmlns:v="urn:schemas-microsoft-com:vml" Requires="v">
                <p:oleObj spid="_x0000_s3343" name="" r:id="rId1" imgW="774065" imgH="241300" progId="Equation.3">
                  <p:embed/>
                </p:oleObj>
              </mc:Choice>
              <mc:Fallback>
                <p:oleObj name="" r:id="rId1" imgW="774065" imgH="241300" progId="Equation.3">
                  <p:embed/>
                  <p:pic>
                    <p:nvPicPr>
                      <p:cNvPr id="0" name="图片 3342"/>
                      <p:cNvPicPr/>
                      <p:nvPr/>
                    </p:nvPicPr>
                    <p:blipFill>
                      <a:blip r:embed="rId2">
                        <a:lum bright="1999" contrast="100000"/>
                      </a:blip>
                      <a:stretch>
                        <a:fillRect/>
                      </a:stretch>
                    </p:blipFill>
                    <p:spPr>
                      <a:xfrm>
                        <a:off x="2987675" y="333375"/>
                        <a:ext cx="2555875" cy="685800"/>
                      </a:xfrm>
                      <a:prstGeom prst="rect">
                        <a:avLst/>
                      </a:prstGeom>
                      <a:noFill/>
                      <a:ln w="38100">
                        <a:noFill/>
                        <a:miter/>
                      </a:ln>
                    </p:spPr>
                  </p:pic>
                </p:oleObj>
              </mc:Fallback>
            </mc:AlternateContent>
          </a:graphicData>
        </a:graphic>
      </p:graphicFrame>
      <p:sp>
        <p:nvSpPr>
          <p:cNvPr id="10249" name="矩形 10248"/>
          <p:cNvSpPr/>
          <p:nvPr/>
        </p:nvSpPr>
        <p:spPr>
          <a:xfrm>
            <a:off x="468313" y="404813"/>
            <a:ext cx="2327910" cy="521970"/>
          </a:xfrm>
          <a:prstGeom prst="rect">
            <a:avLst/>
          </a:prstGeom>
          <a:noFill/>
          <a:ln w="9525">
            <a:noFill/>
          </a:ln>
        </p:spPr>
        <p:txBody>
          <a:bodyPr wrap="none" anchor="t">
            <a:spAutoFit/>
          </a:bodyPr>
          <a:p>
            <a:r>
              <a:rPr lang="zh-CN" altLang="en-US" sz="2800" b="1" dirty="0">
                <a:latin typeface="Times New Roman" panose="02020603050405020304" pitchFamily="18" charset="0"/>
              </a:rPr>
              <a:t>成对力的功： </a:t>
            </a:r>
            <a:endParaRPr lang="zh-CN" altLang="en-US" sz="2800" b="1" dirty="0">
              <a:latin typeface="Times New Roman" panose="02020603050405020304" pitchFamily="18" charset="0"/>
            </a:endParaRPr>
          </a:p>
        </p:txBody>
      </p:sp>
      <p:sp>
        <p:nvSpPr>
          <p:cNvPr id="10250" name="横卷形 10249"/>
          <p:cNvSpPr/>
          <p:nvPr/>
        </p:nvSpPr>
        <p:spPr>
          <a:xfrm>
            <a:off x="468313" y="1196975"/>
            <a:ext cx="1439862" cy="762000"/>
          </a:xfrm>
          <a:prstGeom prst="horizontalScroll">
            <a:avLst>
              <a:gd name="adj" fmla="val 12500"/>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2800" dirty="0">
                <a:solidFill>
                  <a:srgbClr val="FF0000"/>
                </a:solidFill>
                <a:latin typeface="Times New Roman" panose="02020603050405020304" pitchFamily="18" charset="0"/>
              </a:rPr>
              <a:t>讨论</a:t>
            </a:r>
            <a:endParaRPr lang="zh-CN" altLang="en-US" sz="2800" dirty="0">
              <a:solidFill>
                <a:srgbClr val="FF0000"/>
              </a:solidFill>
              <a:latin typeface="Times New Roman" panose="02020603050405020304" pitchFamily="18" charset="0"/>
            </a:endParaRPr>
          </a:p>
        </p:txBody>
      </p:sp>
      <p:sp>
        <p:nvSpPr>
          <p:cNvPr id="10252" name="文本框 10251"/>
          <p:cNvSpPr txBox="1"/>
          <p:nvPr/>
        </p:nvSpPr>
        <p:spPr>
          <a:xfrm>
            <a:off x="250825" y="2276475"/>
            <a:ext cx="8424863" cy="1124585"/>
          </a:xfrm>
          <a:prstGeom prst="rect">
            <a:avLst/>
          </a:prstGeom>
          <a:noFill/>
          <a:ln w="9525">
            <a:noFill/>
          </a:ln>
        </p:spPr>
        <p:txBody>
          <a:bodyPr>
            <a:spAutoFit/>
          </a:bodyPr>
          <a:p>
            <a:pPr>
              <a:lnSpc>
                <a:spcPct val="120000"/>
              </a:lnSpc>
              <a:spcBef>
                <a:spcPct val="50000"/>
              </a:spcBef>
              <a:buClr>
                <a:srgbClr val="0000FF"/>
              </a:buClr>
              <a:buFont typeface="Wingdings" panose="05000000000000000000" pitchFamily="2" charset="2"/>
            </a:pPr>
            <a:r>
              <a:rPr lang="en-US" altLang="zh-CN" sz="2800" dirty="0">
                <a:latin typeface="Times New Roman" panose="02020603050405020304" pitchFamily="18" charset="0"/>
              </a:rPr>
              <a:t> </a:t>
            </a:r>
            <a:r>
              <a:rPr lang="en-US" altLang="zh-CN" sz="2800" b="1" dirty="0">
                <a:latin typeface="Times New Roman" panose="02020603050405020304" pitchFamily="18" charset="0"/>
              </a:rPr>
              <a:t>(1) </a:t>
            </a:r>
            <a:r>
              <a:rPr lang="zh-CN" altLang="en-US" sz="2800" b="1" dirty="0">
                <a:latin typeface="Times New Roman" panose="02020603050405020304" pitchFamily="18" charset="0"/>
              </a:rPr>
              <a:t>成对作用力和反作用力所做的总功只与作用力及</a:t>
            </a:r>
            <a:r>
              <a:rPr lang="zh-CN" altLang="en-US" sz="2800" b="1" dirty="0">
                <a:solidFill>
                  <a:srgbClr val="FF0000"/>
                </a:solidFill>
                <a:latin typeface="Times New Roman" panose="02020603050405020304" pitchFamily="18" charset="0"/>
              </a:rPr>
              <a:t>相对位移</a:t>
            </a:r>
            <a:r>
              <a:rPr lang="zh-CN" altLang="en-US" sz="2800" b="1" dirty="0">
                <a:latin typeface="Times New Roman" panose="02020603050405020304" pitchFamily="18" charset="0"/>
              </a:rPr>
              <a:t>有关，而与每个质点各自的运动无关。 </a:t>
            </a:r>
            <a:endParaRPr lang="zh-CN" altLang="en-US" sz="2800" b="1" dirty="0">
              <a:latin typeface="Times New Roman" panose="02020603050405020304" pitchFamily="18" charset="0"/>
            </a:endParaRPr>
          </a:p>
        </p:txBody>
      </p:sp>
      <p:sp>
        <p:nvSpPr>
          <p:cNvPr id="10255" name="文本框 10254"/>
          <p:cNvSpPr txBox="1"/>
          <p:nvPr/>
        </p:nvSpPr>
        <p:spPr>
          <a:xfrm>
            <a:off x="323850" y="3573463"/>
            <a:ext cx="8534400" cy="1641475"/>
          </a:xfrm>
          <a:prstGeom prst="rect">
            <a:avLst/>
          </a:prstGeom>
          <a:noFill/>
          <a:ln w="9525">
            <a:noFill/>
          </a:ln>
        </p:spPr>
        <p:txBody>
          <a:bodyPr>
            <a:spAutoFit/>
          </a:bodyPr>
          <a:p>
            <a:pPr>
              <a:lnSpc>
                <a:spcPct val="120000"/>
              </a:lnSpc>
              <a:spcBef>
                <a:spcPct val="50000"/>
              </a:spcBef>
              <a:buClr>
                <a:srgbClr val="0000FF"/>
              </a:buClr>
              <a:buFont typeface="Wingdings" panose="05000000000000000000" pitchFamily="2" charset="2"/>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质点间的相对位移和作用力都是不随参考系而变化的，因此，任何一对作用力和反作用力所做的总功具有与参考系选择无关的不变性质。 </a:t>
            </a:r>
            <a:endParaRPr lang="zh-CN" altLang="en-US" sz="2800" b="1" dirty="0">
              <a:latin typeface="Times New Roman" panose="02020603050405020304" pitchFamily="18" charset="0"/>
            </a:endParaRPr>
          </a:p>
        </p:txBody>
      </p:sp>
      <p:sp>
        <p:nvSpPr>
          <p:cNvPr id="10256" name="文本框 10255"/>
          <p:cNvSpPr txBox="1"/>
          <p:nvPr/>
        </p:nvSpPr>
        <p:spPr>
          <a:xfrm>
            <a:off x="323850" y="5373688"/>
            <a:ext cx="8534400" cy="521970"/>
          </a:xfrm>
          <a:prstGeom prst="rect">
            <a:avLst/>
          </a:prstGeom>
          <a:noFill/>
          <a:ln w="9525">
            <a:noFill/>
          </a:ln>
        </p:spPr>
        <p:txBody>
          <a:bodyPr>
            <a:spAutoFit/>
          </a:bodyPr>
          <a:p>
            <a:pPr>
              <a:buClr>
                <a:srgbClr val="0000FF"/>
              </a:buClr>
              <a:buFont typeface="Wingdings" panose="05000000000000000000" pitchFamily="2" charset="2"/>
            </a:pPr>
            <a:r>
              <a:rPr lang="en-US" altLang="zh-CN" sz="2800" b="1" dirty="0">
                <a:latin typeface="Times New Roman" panose="02020603050405020304" pitchFamily="18" charset="0"/>
              </a:rPr>
              <a:t>(3) </a:t>
            </a:r>
            <a:r>
              <a:rPr lang="zh-CN" altLang="en-US" sz="2800" b="1" dirty="0">
                <a:latin typeface="Times New Roman" panose="02020603050405020304" pitchFamily="18" charset="0"/>
              </a:rPr>
              <a:t>可以由相对位移来分析系统中成对内力的功。 </a:t>
            </a:r>
            <a:endParaRPr lang="zh-CN" altLang="en-US" sz="2800" b="1" dirty="0">
              <a:latin typeface="Times New Roman" panose="02020603050405020304" pitchFamily="18" charset="0"/>
            </a:endParaRPr>
          </a:p>
        </p:txBody>
      </p:sp>
      <p:pic>
        <p:nvPicPr>
          <p:cNvPr id="10260" name="图片 10259" descr="图片3">
            <a:hlinkClick r:id="" action="ppaction://hlinkshowjump?jump=firstslide"/>
          </p:cNvPr>
          <p:cNvPicPr>
            <a:picLocks noChangeAspect="1"/>
          </p:cNvPicPr>
          <p:nvPr/>
        </p:nvPicPr>
        <p:blipFill>
          <a:blip r:embed="rId3"/>
          <a:stretch>
            <a:fillRect/>
          </a:stretch>
        </p:blipFill>
        <p:spPr>
          <a:xfrm>
            <a:off x="7827963" y="6534150"/>
            <a:ext cx="660400" cy="336550"/>
          </a:xfrm>
          <a:prstGeom prst="rect">
            <a:avLst/>
          </a:prstGeom>
          <a:noFill/>
          <a:ln w="9525">
            <a:noFill/>
          </a:ln>
        </p:spPr>
      </p:pic>
      <p:pic>
        <p:nvPicPr>
          <p:cNvPr id="10261" name="图片 10260" descr="图片4">
            <a:hlinkClick r:id="" action="ppaction://hlinkshowjump?jump=endshow"/>
          </p:cNvPr>
          <p:cNvPicPr>
            <a:picLocks noChangeAspect="1"/>
          </p:cNvPicPr>
          <p:nvPr/>
        </p:nvPicPr>
        <p:blipFill>
          <a:blip r:embed="rId4"/>
          <a:stretch>
            <a:fillRect/>
          </a:stretch>
        </p:blipFill>
        <p:spPr>
          <a:xfrm>
            <a:off x="8477250" y="6529388"/>
            <a:ext cx="660400" cy="341312"/>
          </a:xfrm>
          <a:prstGeom prst="rect">
            <a:avLst/>
          </a:prstGeom>
          <a:noFill/>
          <a:ln w="9525">
            <a:noFill/>
          </a:ln>
        </p:spPr>
      </p:pic>
      <p:pic>
        <p:nvPicPr>
          <p:cNvPr id="10262" name="图片 10261" descr="图片5">
            <a:hlinkClick r:id="" action="ppaction://hlinkshowjump?jump=nextslide"/>
          </p:cNvPr>
          <p:cNvPicPr>
            <a:picLocks noChangeAspect="1"/>
          </p:cNvPicPr>
          <p:nvPr/>
        </p:nvPicPr>
        <p:blipFill>
          <a:blip r:embed="rId5"/>
          <a:stretch>
            <a:fillRect/>
          </a:stretch>
        </p:blipFill>
        <p:spPr>
          <a:xfrm>
            <a:off x="7178675" y="6535738"/>
            <a:ext cx="661988" cy="334962"/>
          </a:xfrm>
          <a:prstGeom prst="rect">
            <a:avLst/>
          </a:prstGeom>
          <a:noFill/>
          <a:ln w="9525">
            <a:noFill/>
          </a:ln>
        </p:spPr>
      </p:pic>
      <p:pic>
        <p:nvPicPr>
          <p:cNvPr id="10263" name="图片 10262" descr="图片6">
            <a:hlinkClick r:id="" action="ppaction://hlinkshowjump?jump=previousslide"/>
          </p:cNvPr>
          <p:cNvPicPr>
            <a:picLocks noChangeAspect="1"/>
          </p:cNvPicPr>
          <p:nvPr/>
        </p:nvPicPr>
        <p:blipFill>
          <a:blip r:embed="rId6"/>
          <a:stretch>
            <a:fillRect/>
          </a:stretch>
        </p:blipFill>
        <p:spPr>
          <a:xfrm>
            <a:off x="6530975" y="6534150"/>
            <a:ext cx="661988" cy="3365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9"/>
                                        </p:tgtEl>
                                        <p:attrNameLst>
                                          <p:attrName>style.visibility</p:attrName>
                                        </p:attrNameLst>
                                      </p:cBhvr>
                                      <p:to>
                                        <p:strVal val="visible"/>
                                      </p:to>
                                    </p:set>
                                    <p:animEffect transition="in" filter="wipe(left)">
                                      <p:cBhvr>
                                        <p:cTn id="7" dur="500"/>
                                        <p:tgtEl>
                                          <p:spTgt spid="102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48"/>
                                        </p:tgtEl>
                                        <p:attrNameLst>
                                          <p:attrName>style.visibility</p:attrName>
                                        </p:attrNameLst>
                                      </p:cBhvr>
                                      <p:to>
                                        <p:strVal val="visible"/>
                                      </p:to>
                                    </p:set>
                                    <p:animEffect transition="in" filter="wipe(left)">
                                      <p:cBhvr>
                                        <p:cTn id="12" dur="500"/>
                                        <p:tgtEl>
                                          <p:spTgt spid="102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50"/>
                                        </p:tgtEl>
                                        <p:attrNameLst>
                                          <p:attrName>style.visibility</p:attrName>
                                        </p:attrNameLst>
                                      </p:cBhvr>
                                      <p:to>
                                        <p:strVal val="visible"/>
                                      </p:to>
                                    </p:set>
                                    <p:animEffect transition="in" filter="wipe(left)">
                                      <p:cBhvr>
                                        <p:cTn id="17" dur="500"/>
                                        <p:tgtEl>
                                          <p:spTgt spid="102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52"/>
                                        </p:tgtEl>
                                        <p:attrNameLst>
                                          <p:attrName>style.visibility</p:attrName>
                                        </p:attrNameLst>
                                      </p:cBhvr>
                                      <p:to>
                                        <p:strVal val="visible"/>
                                      </p:to>
                                    </p:set>
                                    <p:animEffect transition="in" filter="wipe(left)">
                                      <p:cBhvr>
                                        <p:cTn id="22" dur="500"/>
                                        <p:tgtEl>
                                          <p:spTgt spid="102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55"/>
                                        </p:tgtEl>
                                        <p:attrNameLst>
                                          <p:attrName>style.visibility</p:attrName>
                                        </p:attrNameLst>
                                      </p:cBhvr>
                                      <p:to>
                                        <p:strVal val="visible"/>
                                      </p:to>
                                    </p:set>
                                    <p:animEffect transition="in" filter="wipe(left)">
                                      <p:cBhvr>
                                        <p:cTn id="27" dur="500"/>
                                        <p:tgtEl>
                                          <p:spTgt spid="1025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56"/>
                                        </p:tgtEl>
                                        <p:attrNameLst>
                                          <p:attrName>style.visibility</p:attrName>
                                        </p:attrNameLst>
                                      </p:cBhvr>
                                      <p:to>
                                        <p:strVal val="visible"/>
                                      </p:to>
                                    </p:set>
                                    <p:animEffect transition="in" filter="wipe(left)">
                                      <p:cBhvr>
                                        <p:cTn id="32" dur="500"/>
                                        <p:tgtEl>
                                          <p:spTgt spid="10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p:bldP spid="10250" grpId="0" bldLvl="0" animBg="1"/>
      <p:bldP spid="10252" grpId="0"/>
      <p:bldP spid="10255" grpId="0"/>
      <p:bldP spid="1025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 name="Text Box 8"/>
          <p:cNvSpPr txBox="1">
            <a:spLocks noChangeArrowheads="1"/>
          </p:cNvSpPr>
          <p:nvPr/>
        </p:nvSpPr>
        <p:spPr bwMode="auto">
          <a:xfrm>
            <a:off x="152400" y="188913"/>
            <a:ext cx="3124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a:solidFill>
                  <a:srgbClr val="000000"/>
                </a:solidFill>
                <a:latin typeface="Times New Roman" panose="02020603050405020304" pitchFamily="18" charset="0"/>
              </a:rPr>
              <a:t>三、势能</a:t>
            </a:r>
            <a:endParaRPr kumimoji="1" lang="zh-CN" altLang="en-US" sz="2800">
              <a:solidFill>
                <a:srgbClr val="000000"/>
              </a:solidFill>
              <a:latin typeface="Times New Roman" panose="02020603050405020304" pitchFamily="18" charset="0"/>
            </a:endParaRPr>
          </a:p>
        </p:txBody>
      </p:sp>
      <p:sp>
        <p:nvSpPr>
          <p:cNvPr id="11273" name="Text Box 9"/>
          <p:cNvSpPr txBox="1">
            <a:spLocks noChangeArrowheads="1"/>
          </p:cNvSpPr>
          <p:nvPr/>
        </p:nvSpPr>
        <p:spPr bwMode="auto">
          <a:xfrm>
            <a:off x="466725" y="1879352"/>
            <a:ext cx="820896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kumimoji="1" lang="en-US" altLang="zh-CN" sz="2800" b="1" dirty="0">
                <a:solidFill>
                  <a:srgbClr val="000000"/>
                </a:solidFill>
                <a:latin typeface="宋体" panose="02010600030101010101" pitchFamily="2" charset="-122"/>
              </a:rPr>
              <a:t>  </a:t>
            </a:r>
            <a:r>
              <a:rPr kumimoji="1" lang="zh-CN" altLang="en-US" sz="2800" b="1" dirty="0">
                <a:solidFill>
                  <a:srgbClr val="000000"/>
                </a:solidFill>
                <a:latin typeface="宋体" panose="02010600030101010101" pitchFamily="2" charset="-122"/>
              </a:rPr>
              <a:t>与物体的位置相联系的系统能量称为</a:t>
            </a:r>
            <a:r>
              <a:rPr kumimoji="1" lang="zh-CN" altLang="en-US" sz="2800" b="1" dirty="0">
                <a:solidFill>
                  <a:srgbClr val="0000FF"/>
                </a:solidFill>
                <a:latin typeface="宋体" panose="02010600030101010101" pitchFamily="2" charset="-122"/>
              </a:rPr>
              <a:t>势能（</a:t>
            </a:r>
            <a:r>
              <a:rPr kumimoji="1" lang="en-US" altLang="zh-CN" sz="2800" b="1" dirty="0">
                <a:solidFill>
                  <a:srgbClr val="0000FF"/>
                </a:solidFill>
                <a:latin typeface="Times New Roman" panose="02020603050405020304" pitchFamily="18" charset="0"/>
              </a:rPr>
              <a:t>potential energy</a:t>
            </a:r>
            <a:r>
              <a:rPr kumimoji="1" lang="zh-CN" altLang="en-US" sz="2800" b="1" dirty="0">
                <a:solidFill>
                  <a:srgbClr val="0000FF"/>
                </a:solidFill>
                <a:latin typeface="宋体" panose="02010600030101010101" pitchFamily="2" charset="-122"/>
              </a:rPr>
              <a:t>）</a:t>
            </a:r>
            <a:r>
              <a:rPr kumimoji="1" lang="zh-CN" altLang="en-US" sz="2800" b="1" dirty="0">
                <a:solidFill>
                  <a:srgbClr val="000000"/>
                </a:solidFill>
                <a:latin typeface="宋体" panose="02010600030101010101" pitchFamily="2" charset="-122"/>
              </a:rPr>
              <a:t>，常用</a:t>
            </a:r>
            <a:r>
              <a:rPr kumimoji="1" lang="en-US" altLang="zh-CN" sz="2800" b="1" i="1" dirty="0">
                <a:solidFill>
                  <a:srgbClr val="000000"/>
                </a:solidFill>
                <a:latin typeface="Times New Roman" panose="02020603050405020304" pitchFamily="18" charset="0"/>
              </a:rPr>
              <a:t>E</a:t>
            </a:r>
            <a:r>
              <a:rPr kumimoji="1" lang="en-US" altLang="zh-CN" sz="2800" b="1" baseline="-25000" dirty="0">
                <a:solidFill>
                  <a:srgbClr val="000000"/>
                </a:solidFill>
                <a:latin typeface="Times New Roman" panose="02020603050405020304" pitchFamily="18" charset="0"/>
              </a:rPr>
              <a:t>p</a:t>
            </a:r>
            <a:r>
              <a:rPr kumimoji="1" lang="zh-CN" altLang="en-US" sz="2800" b="1" dirty="0">
                <a:solidFill>
                  <a:srgbClr val="000000"/>
                </a:solidFill>
                <a:latin typeface="宋体" panose="02010600030101010101" pitchFamily="2" charset="-122"/>
              </a:rPr>
              <a:t>表示。</a:t>
            </a:r>
            <a:endParaRPr kumimoji="1" lang="zh-CN" altLang="en-US" sz="2800" dirty="0">
              <a:solidFill>
                <a:srgbClr val="000000"/>
              </a:solidFill>
              <a:latin typeface="宋体" panose="02010600030101010101" pitchFamily="2" charset="-122"/>
            </a:endParaRPr>
          </a:p>
        </p:txBody>
      </p:sp>
      <p:sp>
        <p:nvSpPr>
          <p:cNvPr id="11274" name="Text Box 10"/>
          <p:cNvSpPr txBox="1">
            <a:spLocks noChangeArrowheads="1"/>
          </p:cNvSpPr>
          <p:nvPr/>
        </p:nvSpPr>
        <p:spPr bwMode="auto">
          <a:xfrm>
            <a:off x="323850" y="3197919"/>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a:solidFill>
                  <a:srgbClr val="FF0000"/>
                </a:solidFill>
                <a:latin typeface="Times New Roman" panose="02020603050405020304" pitchFamily="18" charset="0"/>
              </a:rPr>
              <a:t>保守力的功是势能变化的量度</a:t>
            </a:r>
            <a:r>
              <a:rPr kumimoji="1" lang="zh-CN" altLang="en-US" sz="2800" b="1" dirty="0">
                <a:solidFill>
                  <a:srgbClr val="000000"/>
                </a:solidFill>
                <a:latin typeface="Times New Roman" panose="02020603050405020304" pitchFamily="18" charset="0"/>
              </a:rPr>
              <a:t>：</a:t>
            </a:r>
            <a:endParaRPr kumimoji="1" lang="zh-CN" altLang="en-US" sz="2800" dirty="0">
              <a:solidFill>
                <a:srgbClr val="000000"/>
              </a:solidFill>
              <a:latin typeface="Times New Roman" panose="02020603050405020304" pitchFamily="18" charset="0"/>
            </a:endParaRPr>
          </a:p>
        </p:txBody>
      </p:sp>
      <p:sp>
        <p:nvSpPr>
          <p:cNvPr id="11275" name="Text Box 11"/>
          <p:cNvSpPr txBox="1">
            <a:spLocks noChangeArrowheads="1"/>
          </p:cNvSpPr>
          <p:nvPr/>
        </p:nvSpPr>
        <p:spPr bwMode="auto">
          <a:xfrm>
            <a:off x="323850" y="3895576"/>
            <a:ext cx="820896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kumimoji="1" lang="en-US" altLang="zh-CN" sz="2800" b="1" dirty="0">
                <a:solidFill>
                  <a:srgbClr val="000000"/>
                </a:solidFill>
                <a:latin typeface="宋体" panose="02010600030101010101" pitchFamily="2" charset="-122"/>
              </a:rPr>
              <a:t>  </a:t>
            </a:r>
            <a:r>
              <a:rPr kumimoji="1" lang="zh-CN" altLang="en-US" sz="2800" b="1" dirty="0">
                <a:solidFill>
                  <a:srgbClr val="000000"/>
                </a:solidFill>
                <a:latin typeface="宋体" panose="02010600030101010101" pitchFamily="2" charset="-122"/>
              </a:rPr>
              <a:t>物体在保守力场中</a:t>
            </a:r>
            <a:r>
              <a:rPr kumimoji="1" lang="en-US" altLang="zh-CN" sz="2800" b="1" i="1" dirty="0">
                <a:solidFill>
                  <a:srgbClr val="000000"/>
                </a:solidFill>
                <a:latin typeface="Times New Roman" panose="02020603050405020304" pitchFamily="18" charset="0"/>
              </a:rPr>
              <a:t>a</a:t>
            </a:r>
            <a:r>
              <a:rPr kumimoji="1" lang="zh-CN" altLang="en-US" sz="2800" b="1" dirty="0">
                <a:solidFill>
                  <a:srgbClr val="000000"/>
                </a:solidFill>
                <a:latin typeface="宋体" panose="02010600030101010101" pitchFamily="2" charset="-122"/>
              </a:rPr>
              <a:t>、</a:t>
            </a:r>
            <a:r>
              <a:rPr kumimoji="1" lang="en-US" altLang="zh-CN" sz="2800" b="1" i="1" dirty="0">
                <a:solidFill>
                  <a:srgbClr val="000000"/>
                </a:solidFill>
                <a:latin typeface="Times New Roman" panose="02020603050405020304" pitchFamily="18" charset="0"/>
              </a:rPr>
              <a:t>b</a:t>
            </a:r>
            <a:r>
              <a:rPr kumimoji="1" lang="zh-CN" altLang="en-US" sz="2800" b="1" dirty="0">
                <a:solidFill>
                  <a:srgbClr val="000000"/>
                </a:solidFill>
                <a:latin typeface="宋体" panose="02010600030101010101" pitchFamily="2" charset="-122"/>
              </a:rPr>
              <a:t>两点的势能</a:t>
            </a:r>
            <a:r>
              <a:rPr kumimoji="1" lang="en-US" altLang="zh-CN" sz="2800" b="1" i="1" dirty="0" err="1">
                <a:solidFill>
                  <a:srgbClr val="000000"/>
                </a:solidFill>
                <a:latin typeface="Times New Roman" panose="02020603050405020304" pitchFamily="18" charset="0"/>
              </a:rPr>
              <a:t>E</a:t>
            </a:r>
            <a:r>
              <a:rPr kumimoji="1" lang="en-US" altLang="zh-CN" sz="2800" b="1" baseline="-25000" dirty="0" err="1">
                <a:solidFill>
                  <a:srgbClr val="000000"/>
                </a:solidFill>
                <a:latin typeface="Times New Roman" panose="02020603050405020304" pitchFamily="18" charset="0"/>
              </a:rPr>
              <a:t>p</a:t>
            </a:r>
            <a:r>
              <a:rPr kumimoji="1" lang="en-US" altLang="zh-CN" sz="2800" b="1" i="1" baseline="-25000" dirty="0" err="1">
                <a:solidFill>
                  <a:srgbClr val="000000"/>
                </a:solidFill>
                <a:latin typeface="Times New Roman" panose="02020603050405020304" pitchFamily="18" charset="0"/>
              </a:rPr>
              <a:t>a</a:t>
            </a:r>
            <a:r>
              <a:rPr kumimoji="1" lang="zh-CN" altLang="en-US" sz="2800" b="1" dirty="0">
                <a:solidFill>
                  <a:srgbClr val="000000"/>
                </a:solidFill>
                <a:latin typeface="宋体" panose="02010600030101010101" pitchFamily="2" charset="-122"/>
              </a:rPr>
              <a:t>、</a:t>
            </a:r>
            <a:r>
              <a:rPr kumimoji="1" lang="en-US" altLang="zh-CN" sz="2800" b="1" i="1" dirty="0" err="1">
                <a:solidFill>
                  <a:srgbClr val="000000"/>
                </a:solidFill>
                <a:latin typeface="Times New Roman" panose="02020603050405020304" pitchFamily="18" charset="0"/>
              </a:rPr>
              <a:t>E</a:t>
            </a:r>
            <a:r>
              <a:rPr kumimoji="1" lang="en-US" altLang="zh-CN" sz="2800" b="1" baseline="-25000" dirty="0" err="1">
                <a:solidFill>
                  <a:srgbClr val="000000"/>
                </a:solidFill>
                <a:latin typeface="Times New Roman" panose="02020603050405020304" pitchFamily="18" charset="0"/>
              </a:rPr>
              <a:t>p</a:t>
            </a:r>
            <a:r>
              <a:rPr kumimoji="1" lang="en-US" altLang="zh-CN" sz="2800" b="1" i="1" baseline="-25000" dirty="0" err="1">
                <a:solidFill>
                  <a:srgbClr val="000000"/>
                </a:solidFill>
                <a:latin typeface="Times New Roman" panose="02020603050405020304" pitchFamily="18" charset="0"/>
              </a:rPr>
              <a:t>b</a:t>
            </a:r>
            <a:r>
              <a:rPr kumimoji="1" lang="en-US" altLang="zh-CN" sz="2800" b="1" i="1" baseline="-25000" dirty="0">
                <a:solidFill>
                  <a:srgbClr val="000000"/>
                </a:solidFill>
                <a:latin typeface="Times New Roman" panose="02020603050405020304" pitchFamily="18" charset="0"/>
              </a:rPr>
              <a:t> </a:t>
            </a:r>
            <a:r>
              <a:rPr kumimoji="1" lang="zh-CN" altLang="en-US" sz="2800" b="1" dirty="0">
                <a:solidFill>
                  <a:srgbClr val="000000"/>
                </a:solidFill>
                <a:latin typeface="宋体" panose="02010600030101010101" pitchFamily="2" charset="-122"/>
              </a:rPr>
              <a:t>之差等于质点由</a:t>
            </a:r>
            <a:r>
              <a:rPr kumimoji="1" lang="en-US" altLang="zh-CN" sz="2800" b="1" i="1" dirty="0">
                <a:solidFill>
                  <a:srgbClr val="000000"/>
                </a:solidFill>
                <a:latin typeface="Times New Roman" panose="02020603050405020304" pitchFamily="18" charset="0"/>
              </a:rPr>
              <a:t>a</a:t>
            </a:r>
            <a:r>
              <a:rPr kumimoji="1" lang="zh-CN" altLang="en-US" sz="2800" b="1" dirty="0">
                <a:solidFill>
                  <a:srgbClr val="000000"/>
                </a:solidFill>
                <a:latin typeface="宋体" panose="02010600030101010101" pitchFamily="2" charset="-122"/>
              </a:rPr>
              <a:t>点移动到</a:t>
            </a:r>
            <a:r>
              <a:rPr kumimoji="1" lang="en-US" altLang="zh-CN" sz="2800" b="1" i="1" dirty="0">
                <a:solidFill>
                  <a:srgbClr val="000000"/>
                </a:solidFill>
                <a:latin typeface="Times New Roman" panose="02020603050405020304" pitchFamily="18" charset="0"/>
              </a:rPr>
              <a:t>b</a:t>
            </a:r>
            <a:r>
              <a:rPr kumimoji="1" lang="zh-CN" altLang="en-US" sz="2800" b="1" dirty="0">
                <a:solidFill>
                  <a:srgbClr val="000000"/>
                </a:solidFill>
                <a:latin typeface="宋体" panose="02010600030101010101" pitchFamily="2" charset="-122"/>
              </a:rPr>
              <a:t>点过程中保守力做的功</a:t>
            </a:r>
            <a:r>
              <a:rPr kumimoji="1" lang="en-US" altLang="zh-CN" sz="2800" b="1" i="1" dirty="0" err="1">
                <a:solidFill>
                  <a:srgbClr val="000000"/>
                </a:solidFill>
                <a:latin typeface="Times New Roman" panose="02020603050405020304" pitchFamily="18" charset="0"/>
              </a:rPr>
              <a:t>A</a:t>
            </a:r>
            <a:r>
              <a:rPr kumimoji="1" lang="en-US" altLang="zh-CN" sz="2800" b="1" i="1" baseline="-25000" dirty="0" err="1">
                <a:solidFill>
                  <a:srgbClr val="000000"/>
                </a:solidFill>
                <a:latin typeface="Times New Roman" panose="02020603050405020304" pitchFamily="18" charset="0"/>
              </a:rPr>
              <a:t>ab</a:t>
            </a:r>
            <a:r>
              <a:rPr kumimoji="1" lang="zh-CN" altLang="en-US" sz="2800" b="1" dirty="0">
                <a:solidFill>
                  <a:srgbClr val="000000"/>
                </a:solidFill>
                <a:latin typeface="宋体" panose="02010600030101010101" pitchFamily="2" charset="-122"/>
              </a:rPr>
              <a:t>：</a:t>
            </a:r>
            <a:endParaRPr kumimoji="1" lang="zh-CN" altLang="en-US" sz="2800" baseline="-25000" dirty="0">
              <a:solidFill>
                <a:srgbClr val="000000"/>
              </a:solidFill>
              <a:latin typeface="宋体" panose="02010600030101010101" pitchFamily="2" charset="-122"/>
            </a:endParaRPr>
          </a:p>
        </p:txBody>
      </p:sp>
      <p:graphicFrame>
        <p:nvGraphicFramePr>
          <p:cNvPr id="11278" name="Object 14"/>
          <p:cNvGraphicFramePr>
            <a:graphicFrameLocks noChangeAspect="1"/>
          </p:cNvGraphicFramePr>
          <p:nvPr/>
        </p:nvGraphicFramePr>
        <p:xfrm>
          <a:off x="1691555" y="5158135"/>
          <a:ext cx="4392613" cy="719137"/>
        </p:xfrm>
        <a:graphic>
          <a:graphicData uri="http://schemas.openxmlformats.org/presentationml/2006/ole">
            <mc:AlternateContent xmlns:mc="http://schemas.openxmlformats.org/markup-compatibility/2006">
              <mc:Choice xmlns:v="urn:schemas-microsoft-com:vml" Requires="v">
                <p:oleObj spid="_x0000_s6155" name="公式" r:id="rId1" imgW="1673225" imgH="243205" progId="Equation.3">
                  <p:embed/>
                </p:oleObj>
              </mc:Choice>
              <mc:Fallback>
                <p:oleObj name="公式" r:id="rId1" imgW="1673225" imgH="243205" progId="Equation.3">
                  <p:embed/>
                  <p:pic>
                    <p:nvPicPr>
                      <p:cNvPr id="0" name="图片 6154"/>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1691555" y="5158135"/>
                        <a:ext cx="4392613" cy="71913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11279" name="Text Box 15"/>
          <p:cNvSpPr txBox="1">
            <a:spLocks noChangeArrowheads="1"/>
          </p:cNvSpPr>
          <p:nvPr/>
        </p:nvSpPr>
        <p:spPr bwMode="auto">
          <a:xfrm>
            <a:off x="395288" y="765175"/>
            <a:ext cx="82804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保守力的功只与物体的始末位置有关，而与参照系无关 。</a:t>
            </a:r>
            <a:endParaRPr lang="zh-CN" altLang="en-US" sz="2800" b="1" dirty="0">
              <a:solidFill>
                <a:srgbClr val="000000"/>
              </a:solidFill>
              <a:latin typeface="Times New Roman" panose="02020603050405020304" pitchFamily="18" charset="0"/>
            </a:endParaRPr>
          </a:p>
        </p:txBody>
      </p:sp>
      <p:pic>
        <p:nvPicPr>
          <p:cNvPr id="11283" name="Picture 19" descr="图片3">
            <a:hlinkClick r:id="" action="ppaction://hlinkshowjump?jump=firs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11284" name="Picture 20" descr="图片4">
            <a:hlinkClick r:id="" action="ppaction://hlinkshowjump?jump=endshow"/>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11285" name="Picture 21" descr="图片5">
            <a:hlinkClick r:id="" action="ppaction://hlinkshowjump?jump=nextslid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11286" name="Picture 22" descr="图片6">
            <a:hlinkClick r:id="" action="ppaction://hlinkshowjump?jump=previous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272"/>
                                        </p:tgtEl>
                                        <p:attrNameLst>
                                          <p:attrName>style.visibility</p:attrName>
                                        </p:attrNameLst>
                                      </p:cBhvr>
                                      <p:to>
                                        <p:strVal val="visible"/>
                                      </p:to>
                                    </p:set>
                                    <p:animEffect transition="in" filter="wipe(left)">
                                      <p:cBhvr>
                                        <p:cTn id="7" dur="1000"/>
                                        <p:tgtEl>
                                          <p:spTgt spid="112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79"/>
                                        </p:tgtEl>
                                        <p:attrNameLst>
                                          <p:attrName>style.visibility</p:attrName>
                                        </p:attrNameLst>
                                      </p:cBhvr>
                                      <p:to>
                                        <p:strVal val="visible"/>
                                      </p:to>
                                    </p:set>
                                    <p:animEffect transition="in" filter="wipe(left)">
                                      <p:cBhvr>
                                        <p:cTn id="12" dur="2000"/>
                                        <p:tgtEl>
                                          <p:spTgt spid="112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73"/>
                                        </p:tgtEl>
                                        <p:attrNameLst>
                                          <p:attrName>style.visibility</p:attrName>
                                        </p:attrNameLst>
                                      </p:cBhvr>
                                      <p:to>
                                        <p:strVal val="visible"/>
                                      </p:to>
                                    </p:set>
                                    <p:animEffect transition="in" filter="wipe(left)">
                                      <p:cBhvr>
                                        <p:cTn id="17" dur="500"/>
                                        <p:tgtEl>
                                          <p:spTgt spid="112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74"/>
                                        </p:tgtEl>
                                        <p:attrNameLst>
                                          <p:attrName>style.visibility</p:attrName>
                                        </p:attrNameLst>
                                      </p:cBhvr>
                                      <p:to>
                                        <p:strVal val="visible"/>
                                      </p:to>
                                    </p:set>
                                    <p:animEffect transition="in" filter="wipe(left)">
                                      <p:cBhvr>
                                        <p:cTn id="22" dur="500"/>
                                        <p:tgtEl>
                                          <p:spTgt spid="112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75"/>
                                        </p:tgtEl>
                                        <p:attrNameLst>
                                          <p:attrName>style.visibility</p:attrName>
                                        </p:attrNameLst>
                                      </p:cBhvr>
                                      <p:to>
                                        <p:strVal val="visible"/>
                                      </p:to>
                                    </p:set>
                                    <p:animEffect transition="in" filter="wipe(left)">
                                      <p:cBhvr>
                                        <p:cTn id="27" dur="500"/>
                                        <p:tgtEl>
                                          <p:spTgt spid="112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278"/>
                                        </p:tgtEl>
                                        <p:attrNameLst>
                                          <p:attrName>style.visibility</p:attrName>
                                        </p:attrNameLst>
                                      </p:cBhvr>
                                      <p:to>
                                        <p:strVal val="visible"/>
                                      </p:to>
                                    </p:set>
                                    <p:animEffect transition="in" filter="wipe(left)">
                                      <p:cBhvr>
                                        <p:cTn id="32" dur="500"/>
                                        <p:tgtEl>
                                          <p:spTgt spid="11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bldLvl="0" animBg="1" autoUpdateAnimBg="0"/>
      <p:bldP spid="11273" grpId="0" bldLvl="0" animBg="1" autoUpdateAnimBg="0"/>
      <p:bldP spid="11274" grpId="0" bldLvl="0" animBg="1" autoUpdateAnimBg="0"/>
      <p:bldP spid="11275" grpId="0" bldLvl="0" animBg="1" autoUpdateAnimBg="0"/>
      <p:bldP spid="1127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6" name="Object 8"/>
          <p:cNvGraphicFramePr>
            <a:graphicFrameLocks noChangeAspect="1"/>
          </p:cNvGraphicFramePr>
          <p:nvPr/>
        </p:nvGraphicFramePr>
        <p:xfrm>
          <a:off x="1539875" y="3636963"/>
          <a:ext cx="2087563" cy="823912"/>
        </p:xfrm>
        <a:graphic>
          <a:graphicData uri="http://schemas.openxmlformats.org/presentationml/2006/ole">
            <mc:AlternateContent xmlns:mc="http://schemas.openxmlformats.org/markup-compatibility/2006">
              <mc:Choice xmlns:v="urn:schemas-microsoft-com:vml" Requires="v">
                <p:oleObj spid="_x0000_s7233" name="公式" r:id="rId1" imgW="749300" imgH="311150" progId="Equation.3">
                  <p:embed/>
                </p:oleObj>
              </mc:Choice>
              <mc:Fallback>
                <p:oleObj name="公式" r:id="rId1" imgW="749300" imgH="311150" progId="Equation.3">
                  <p:embed/>
                  <p:pic>
                    <p:nvPicPr>
                      <p:cNvPr id="0" name="图片 7232"/>
                      <p:cNvPicPr>
                        <a:picLocks noChangeAspect="1" noChangeArrowheads="1"/>
                      </p:cNvPicPr>
                      <p:nvPr/>
                    </p:nvPicPr>
                    <p:blipFill>
                      <a:blip r:embed="rId2">
                        <a:lum bright="20000" contrast="100000"/>
                        <a:extLst>
                          <a:ext uri="{28A0092B-C50C-407E-A947-70E740481C1C}">
                            <a14:useLocalDpi xmlns:a14="http://schemas.microsoft.com/office/drawing/2010/main" val="0"/>
                          </a:ext>
                        </a:extLst>
                      </a:blip>
                      <a:srcRect/>
                      <a:stretch>
                        <a:fillRect/>
                      </a:stretch>
                    </p:blipFill>
                    <p:spPr bwMode="auto">
                      <a:xfrm>
                        <a:off x="1539875" y="3636963"/>
                        <a:ext cx="2087563"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8" name="Rectangle 10"/>
          <p:cNvSpPr>
            <a:spLocks noChangeArrowheads="1"/>
          </p:cNvSpPr>
          <p:nvPr/>
        </p:nvSpPr>
        <p:spPr bwMode="auto">
          <a:xfrm>
            <a:off x="4267200" y="3733800"/>
            <a:ext cx="196056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重力势能</a:t>
            </a:r>
            <a:endParaRPr kumimoji="1" lang="zh-CN" altLang="en-US" sz="2800" b="1">
              <a:solidFill>
                <a:srgbClr val="000000"/>
              </a:solidFill>
              <a:latin typeface="Times New Roman" panose="02020603050405020304" pitchFamily="18" charset="0"/>
            </a:endParaRPr>
          </a:p>
        </p:txBody>
      </p:sp>
      <p:sp>
        <p:nvSpPr>
          <p:cNvPr id="12299" name="Rectangle 11"/>
          <p:cNvSpPr>
            <a:spLocks noChangeArrowheads="1"/>
          </p:cNvSpPr>
          <p:nvPr/>
        </p:nvSpPr>
        <p:spPr bwMode="auto">
          <a:xfrm>
            <a:off x="4211638" y="5670550"/>
            <a:ext cx="2159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引力势能</a:t>
            </a:r>
            <a:endParaRPr kumimoji="1" lang="zh-CN" altLang="en-US" sz="2800" b="1">
              <a:solidFill>
                <a:srgbClr val="000000"/>
              </a:solidFill>
              <a:latin typeface="Times New Roman" panose="02020603050405020304" pitchFamily="18" charset="0"/>
            </a:endParaRPr>
          </a:p>
        </p:txBody>
      </p:sp>
      <p:graphicFrame>
        <p:nvGraphicFramePr>
          <p:cNvPr id="12300" name="Object 12"/>
          <p:cNvGraphicFramePr>
            <a:graphicFrameLocks noChangeAspect="1"/>
          </p:cNvGraphicFramePr>
          <p:nvPr/>
        </p:nvGraphicFramePr>
        <p:xfrm>
          <a:off x="1609725" y="5527675"/>
          <a:ext cx="1960563" cy="842963"/>
        </p:xfrm>
        <a:graphic>
          <a:graphicData uri="http://schemas.openxmlformats.org/presentationml/2006/ole">
            <mc:AlternateContent xmlns:mc="http://schemas.openxmlformats.org/markup-compatibility/2006">
              <mc:Choice xmlns:v="urn:schemas-microsoft-com:vml" Requires="v">
                <p:oleObj spid="_x0000_s7234" name="公式" r:id="rId3" imgW="729615" imgH="311150" progId="Equation.3">
                  <p:embed/>
                </p:oleObj>
              </mc:Choice>
              <mc:Fallback>
                <p:oleObj name="公式" r:id="rId3" imgW="729615" imgH="311150" progId="Equation.3">
                  <p:embed/>
                  <p:pic>
                    <p:nvPicPr>
                      <p:cNvPr id="0" name="图片 7233"/>
                      <p:cNvPicPr>
                        <a:picLocks noChangeAspect="1" noChangeArrowheads="1"/>
                      </p:cNvPicPr>
                      <p:nvPr/>
                    </p:nvPicPr>
                    <p:blipFill>
                      <a:blip r:embed="rId4">
                        <a:lum bright="20000" contrast="100000"/>
                        <a:extLst>
                          <a:ext uri="{28A0092B-C50C-407E-A947-70E740481C1C}">
                            <a14:useLocalDpi xmlns:a14="http://schemas.microsoft.com/office/drawing/2010/main" val="0"/>
                          </a:ext>
                        </a:extLst>
                      </a:blip>
                      <a:srcRect/>
                      <a:stretch>
                        <a:fillRect/>
                      </a:stretch>
                    </p:blipFill>
                    <p:spPr bwMode="auto">
                      <a:xfrm>
                        <a:off x="1609725" y="5527675"/>
                        <a:ext cx="1960563" cy="84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2" name="Object 14"/>
          <p:cNvGraphicFramePr>
            <a:graphicFrameLocks noChangeAspect="1"/>
          </p:cNvGraphicFramePr>
          <p:nvPr/>
        </p:nvGraphicFramePr>
        <p:xfrm>
          <a:off x="6051550" y="3708400"/>
          <a:ext cx="1724025" cy="657225"/>
        </p:xfrm>
        <a:graphic>
          <a:graphicData uri="http://schemas.openxmlformats.org/presentationml/2006/ole">
            <mc:AlternateContent xmlns:mc="http://schemas.openxmlformats.org/markup-compatibility/2006">
              <mc:Choice xmlns:v="urn:schemas-microsoft-com:vml" Requires="v">
                <p:oleObj spid="_x0000_s7236" name="公式" r:id="rId5" imgW="651510" imgH="243205" progId="Equation.3">
                  <p:embed/>
                </p:oleObj>
              </mc:Choice>
              <mc:Fallback>
                <p:oleObj name="公式" r:id="rId5" imgW="651510" imgH="243205" progId="Equation.3">
                  <p:embed/>
                  <p:pic>
                    <p:nvPicPr>
                      <p:cNvPr id="0" name="图片 7235"/>
                      <p:cNvPicPr>
                        <a:picLocks noChangeAspect="1" noChangeArrowheads="1"/>
                      </p:cNvPicPr>
                      <p:nvPr/>
                    </p:nvPicPr>
                    <p:blipFill>
                      <a:blip r:embed="rId6">
                        <a:lum bright="20000" contrast="100000"/>
                        <a:extLst>
                          <a:ext uri="{28A0092B-C50C-407E-A947-70E740481C1C}">
                            <a14:useLocalDpi xmlns:a14="http://schemas.microsoft.com/office/drawing/2010/main" val="0"/>
                          </a:ext>
                        </a:extLst>
                      </a:blip>
                      <a:srcRect/>
                      <a:stretch>
                        <a:fillRect/>
                      </a:stretch>
                    </p:blipFill>
                    <p:spPr bwMode="auto">
                      <a:xfrm>
                        <a:off x="6051550" y="3708400"/>
                        <a:ext cx="1724025"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3" name="Object 15"/>
          <p:cNvGraphicFramePr>
            <a:graphicFrameLocks noChangeAspect="1"/>
          </p:cNvGraphicFramePr>
          <p:nvPr/>
        </p:nvGraphicFramePr>
        <p:xfrm>
          <a:off x="6083300" y="5383213"/>
          <a:ext cx="2303463" cy="1071562"/>
        </p:xfrm>
        <a:graphic>
          <a:graphicData uri="http://schemas.openxmlformats.org/presentationml/2006/ole">
            <mc:AlternateContent xmlns:mc="http://schemas.openxmlformats.org/markup-compatibility/2006">
              <mc:Choice xmlns:v="urn:schemas-microsoft-com:vml" Requires="v">
                <p:oleObj spid="_x0000_s7237" name="公式" r:id="rId7" imgW="865505" imgH="398780" progId="Equation.3">
                  <p:embed/>
                </p:oleObj>
              </mc:Choice>
              <mc:Fallback>
                <p:oleObj name="公式" r:id="rId7" imgW="865505" imgH="398780" progId="Equation.3">
                  <p:embed/>
                  <p:pic>
                    <p:nvPicPr>
                      <p:cNvPr id="0" name="图片 7236"/>
                      <p:cNvPicPr>
                        <a:picLocks noChangeAspect="1" noChangeArrowheads="1"/>
                      </p:cNvPicPr>
                      <p:nvPr/>
                    </p:nvPicPr>
                    <p:blipFill>
                      <a:blip r:embed="rId8">
                        <a:lum bright="2000" contrast="100000"/>
                        <a:extLst>
                          <a:ext uri="{28A0092B-C50C-407E-A947-70E740481C1C}">
                            <a14:useLocalDpi xmlns:a14="http://schemas.microsoft.com/office/drawing/2010/main" val="0"/>
                          </a:ext>
                        </a:extLst>
                      </a:blip>
                      <a:srcRect/>
                      <a:stretch>
                        <a:fillRect/>
                      </a:stretch>
                    </p:blipFill>
                    <p:spPr bwMode="auto">
                      <a:xfrm>
                        <a:off x="6083300" y="5383213"/>
                        <a:ext cx="2303463" cy="1071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4" name="Object 16"/>
          <p:cNvGraphicFramePr>
            <a:graphicFrameLocks noChangeAspect="1"/>
          </p:cNvGraphicFramePr>
          <p:nvPr/>
        </p:nvGraphicFramePr>
        <p:xfrm>
          <a:off x="712312" y="349726"/>
          <a:ext cx="7673340" cy="638810"/>
        </p:xfrm>
        <a:graphic>
          <a:graphicData uri="http://schemas.openxmlformats.org/presentationml/2006/ole">
            <mc:AlternateContent xmlns:mc="http://schemas.openxmlformats.org/markup-compatibility/2006">
              <mc:Choice xmlns:v="urn:schemas-microsoft-com:vml" Requires="v">
                <p:oleObj spid="_x0000_s7238" name="公式" r:id="rId9" imgW="2691765" imgH="241300" progId="Equation.3">
                  <p:embed/>
                </p:oleObj>
              </mc:Choice>
              <mc:Fallback>
                <p:oleObj name="公式" r:id="rId9" imgW="2691765" imgH="241300" progId="Equation.3">
                  <p:embed/>
                  <p:pic>
                    <p:nvPicPr>
                      <p:cNvPr id="0" name="图片 7237"/>
                      <p:cNvPicPr>
                        <a:picLocks noChangeAspect="1" noChangeArrowheads="1"/>
                      </p:cNvPicPr>
                      <p:nvPr/>
                    </p:nvPicPr>
                    <p:blipFill>
                      <a:blip r:embed="rId10">
                        <a:lum bright="20000" contrast="100000"/>
                      </a:blip>
                      <a:srcRect/>
                      <a:stretch>
                        <a:fillRect/>
                      </a:stretch>
                    </p:blipFill>
                    <p:spPr bwMode="auto">
                      <a:xfrm>
                        <a:off x="712312" y="349726"/>
                        <a:ext cx="7673340" cy="6388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5" name="Object 17"/>
          <p:cNvGraphicFramePr>
            <a:graphicFrameLocks noChangeAspect="1"/>
          </p:cNvGraphicFramePr>
          <p:nvPr/>
        </p:nvGraphicFramePr>
        <p:xfrm>
          <a:off x="712153" y="1124427"/>
          <a:ext cx="7644765" cy="1013460"/>
        </p:xfrm>
        <a:graphic>
          <a:graphicData uri="http://schemas.openxmlformats.org/presentationml/2006/ole">
            <mc:AlternateContent xmlns:mc="http://schemas.openxmlformats.org/markup-compatibility/2006">
              <mc:Choice xmlns:v="urn:schemas-microsoft-com:vml" Requires="v">
                <p:oleObj spid="_x0000_s7239" name="Equation" r:id="rId11" imgW="2857500" imgH="393700" progId="Equation.3">
                  <p:embed/>
                </p:oleObj>
              </mc:Choice>
              <mc:Fallback>
                <p:oleObj name="Equation" r:id="rId11" imgW="2857500" imgH="393700" progId="Equation.3">
                  <p:embed/>
                  <p:pic>
                    <p:nvPicPr>
                      <p:cNvPr id="0" name="图片 7238"/>
                      <p:cNvPicPr>
                        <a:picLocks noChangeAspect="1" noChangeArrowheads="1"/>
                      </p:cNvPicPr>
                      <p:nvPr/>
                    </p:nvPicPr>
                    <p:blipFill>
                      <a:blip r:embed="rId12">
                        <a:lum bright="20000" contrast="100000"/>
                      </a:blip>
                      <a:srcRect/>
                      <a:stretch>
                        <a:fillRect/>
                      </a:stretch>
                    </p:blipFill>
                    <p:spPr bwMode="auto">
                      <a:xfrm>
                        <a:off x="712153" y="1124427"/>
                        <a:ext cx="7644765" cy="1013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6" name="Object 18"/>
          <p:cNvGraphicFramePr>
            <a:graphicFrameLocks noChangeAspect="1"/>
          </p:cNvGraphicFramePr>
          <p:nvPr/>
        </p:nvGraphicFramePr>
        <p:xfrm>
          <a:off x="712470" y="2273618"/>
          <a:ext cx="8115300" cy="1127760"/>
        </p:xfrm>
        <a:graphic>
          <a:graphicData uri="http://schemas.openxmlformats.org/presentationml/2006/ole">
            <mc:AlternateContent xmlns:mc="http://schemas.openxmlformats.org/markup-compatibility/2006">
              <mc:Choice xmlns:v="urn:schemas-microsoft-com:vml" Requires="v">
                <p:oleObj spid="_x0000_s7240" name="公式" r:id="rId13" imgW="2933700" imgH="431800" progId="Equation.3">
                  <p:embed/>
                </p:oleObj>
              </mc:Choice>
              <mc:Fallback>
                <p:oleObj name="公式" r:id="rId13" imgW="2933700" imgH="431800" progId="Equation.3">
                  <p:embed/>
                  <p:pic>
                    <p:nvPicPr>
                      <p:cNvPr id="0" name="图片 7239"/>
                      <p:cNvPicPr>
                        <a:picLocks noChangeAspect="1" noChangeArrowheads="1"/>
                      </p:cNvPicPr>
                      <p:nvPr/>
                    </p:nvPicPr>
                    <p:blipFill>
                      <a:blip r:embed="rId14">
                        <a:lum bright="20000" contrast="100000"/>
                      </a:blip>
                      <a:srcRect/>
                      <a:stretch>
                        <a:fillRect/>
                      </a:stretch>
                    </p:blipFill>
                    <p:spPr bwMode="auto">
                      <a:xfrm>
                        <a:off x="712470" y="2273618"/>
                        <a:ext cx="8115300" cy="11277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7" name="Text Box 19"/>
          <p:cNvSpPr txBox="1">
            <a:spLocks noChangeArrowheads="1"/>
          </p:cNvSpPr>
          <p:nvPr/>
        </p:nvSpPr>
        <p:spPr bwMode="auto">
          <a:xfrm>
            <a:off x="60325" y="116840"/>
            <a:ext cx="1654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zh-CN" altLang="en-US" sz="2800" b="1">
                <a:solidFill>
                  <a:srgbClr val="000000"/>
                </a:solidFill>
                <a:latin typeface="Times New Roman" panose="02020603050405020304" pitchFamily="18" charset="0"/>
              </a:rPr>
              <a:t>如：</a:t>
            </a:r>
            <a:endParaRPr kumimoji="1" lang="zh-CN" altLang="en-US" sz="2800" b="1">
              <a:solidFill>
                <a:srgbClr val="000000"/>
              </a:solidFill>
              <a:latin typeface="Times New Roman" panose="02020603050405020304" pitchFamily="18" charset="0"/>
            </a:endParaRPr>
          </a:p>
        </p:txBody>
      </p:sp>
      <p:sp>
        <p:nvSpPr>
          <p:cNvPr id="12309" name="Text Box 21"/>
          <p:cNvSpPr txBox="1">
            <a:spLocks noChangeArrowheads="1"/>
          </p:cNvSpPr>
          <p:nvPr/>
        </p:nvSpPr>
        <p:spPr bwMode="auto">
          <a:xfrm>
            <a:off x="250825" y="3636963"/>
            <a:ext cx="1584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a:solidFill>
                  <a:srgbClr val="000000"/>
                </a:solidFill>
                <a:latin typeface="Times New Roman" panose="02020603050405020304" pitchFamily="18" charset="0"/>
              </a:rPr>
              <a:t>若选</a:t>
            </a:r>
            <a:r>
              <a:rPr kumimoji="1" lang="zh-CN" altLang="en-US" sz="2800" b="1">
                <a:solidFill>
                  <a:srgbClr val="000000"/>
                </a:solidFill>
                <a:latin typeface="Times New Roman" panose="02020603050405020304" pitchFamily="18" charset="0"/>
              </a:rPr>
              <a:t>势能零点</a:t>
            </a:r>
            <a:endParaRPr kumimoji="1" lang="zh-CN" altLang="en-US" sz="2800" b="1">
              <a:solidFill>
                <a:srgbClr val="000000"/>
              </a:solidFill>
              <a:latin typeface="Times New Roman" panose="02020603050405020304" pitchFamily="18" charset="0"/>
            </a:endParaRPr>
          </a:p>
        </p:txBody>
      </p:sp>
      <p:sp>
        <p:nvSpPr>
          <p:cNvPr id="12311" name="AutoShape 23"/>
          <p:cNvSpPr>
            <a:spLocks noChangeArrowheads="1"/>
          </p:cNvSpPr>
          <p:nvPr/>
        </p:nvSpPr>
        <p:spPr bwMode="auto">
          <a:xfrm>
            <a:off x="3708400" y="3924300"/>
            <a:ext cx="576263" cy="144463"/>
          </a:xfrm>
          <a:prstGeom prst="rightArrow">
            <a:avLst>
              <a:gd name="adj1" fmla="val 50000"/>
              <a:gd name="adj2" fmla="val 9972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pic>
        <p:nvPicPr>
          <p:cNvPr id="12315" name="Picture 27" descr="图片3">
            <a:hlinkClick r:id="" action="ppaction://hlinkshowjump?jump=first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12316" name="Picture 28" descr="图片4">
            <a:hlinkClick r:id="" action="ppaction://hlinkshowjump?jump=endshow"/>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12317" name="Picture 29" descr="图片5">
            <a:hlinkClick r:id="" action="ppaction://hlinkshowjump?jump=nextslide"/>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12318" name="Picture 30" descr="图片6">
            <a:hlinkClick r:id="" action="ppaction://hlinkshowjump?jump=previousslide"/>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
        <p:nvSpPr>
          <p:cNvPr id="12319" name="AutoShape 31"/>
          <p:cNvSpPr>
            <a:spLocks noChangeArrowheads="1"/>
          </p:cNvSpPr>
          <p:nvPr/>
        </p:nvSpPr>
        <p:spPr bwMode="auto">
          <a:xfrm>
            <a:off x="3635375" y="5895975"/>
            <a:ext cx="576263" cy="144463"/>
          </a:xfrm>
          <a:prstGeom prst="rightArrow">
            <a:avLst>
              <a:gd name="adj1" fmla="val 50000"/>
              <a:gd name="adj2" fmla="val 9972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2" name="Rectangle 9"/>
          <p:cNvSpPr>
            <a:spLocks noChangeArrowheads="1"/>
          </p:cNvSpPr>
          <p:nvPr/>
        </p:nvSpPr>
        <p:spPr bwMode="auto">
          <a:xfrm>
            <a:off x="4284663" y="4719638"/>
            <a:ext cx="201612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p>
            <a:pPr fontAlgn="base">
              <a:spcBef>
                <a:spcPct val="0"/>
              </a:spcBef>
              <a:spcAft>
                <a:spcPct val="0"/>
              </a:spcAft>
            </a:pPr>
            <a:r>
              <a:rPr kumimoji="1" lang="zh-CN" altLang="en-US" sz="2800" b="1">
                <a:solidFill>
                  <a:srgbClr val="000000"/>
                </a:solidFill>
                <a:latin typeface="Times New Roman" panose="02020603050405020304" pitchFamily="18" charset="0"/>
              </a:rPr>
              <a:t>弹性势能</a:t>
            </a:r>
            <a:endParaRPr kumimoji="1" lang="zh-CN" altLang="en-US" sz="2800" b="1">
              <a:solidFill>
                <a:srgbClr val="000000"/>
              </a:solidFill>
              <a:latin typeface="Times New Roman" panose="02020603050405020304" pitchFamily="18" charset="0"/>
            </a:endParaRPr>
          </a:p>
        </p:txBody>
      </p:sp>
      <p:graphicFrame>
        <p:nvGraphicFramePr>
          <p:cNvPr id="3" name="Object 13"/>
          <p:cNvGraphicFramePr>
            <a:graphicFrameLocks noChangeAspect="1"/>
          </p:cNvGraphicFramePr>
          <p:nvPr/>
        </p:nvGraphicFramePr>
        <p:xfrm>
          <a:off x="1714500" y="4575175"/>
          <a:ext cx="1873250" cy="820738"/>
        </p:xfrm>
        <a:graphic>
          <a:graphicData uri="http://schemas.openxmlformats.org/presentationml/2006/ole">
            <mc:AlternateContent xmlns:mc="http://schemas.openxmlformats.org/markup-compatibility/2006">
              <mc:Choice xmlns:v="urn:schemas-microsoft-com:vml" Requires="v">
                <p:oleObj spid="_x0000_s4" name="公式" r:id="rId19" imgW="709930" imgH="311150" progId="Equation.3">
                  <p:embed/>
                </p:oleObj>
              </mc:Choice>
              <mc:Fallback>
                <p:oleObj name="公式" r:id="rId19" imgW="709930" imgH="311150" progId="Equation.3">
                  <p:embed/>
                  <p:pic>
                    <p:nvPicPr>
                      <p:cNvPr id="0" name="图片 7234"/>
                      <p:cNvPicPr>
                        <a:picLocks noChangeAspect="1" noChangeArrowheads="1"/>
                      </p:cNvPicPr>
                      <p:nvPr/>
                    </p:nvPicPr>
                    <p:blipFill>
                      <a:blip r:embed="rId20">
                        <a:lum bright="20000" contrast="100000"/>
                        <a:extLst>
                          <a:ext uri="{28A0092B-C50C-407E-A947-70E740481C1C}">
                            <a14:useLocalDpi xmlns:a14="http://schemas.microsoft.com/office/drawing/2010/main" val="0"/>
                          </a:ext>
                        </a:extLst>
                      </a:blip>
                      <a:srcRect/>
                      <a:stretch>
                        <a:fillRect/>
                      </a:stretch>
                    </p:blipFill>
                    <p:spPr bwMode="auto">
                      <a:xfrm>
                        <a:off x="1714500" y="4575175"/>
                        <a:ext cx="1873250" cy="820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20"/>
          <p:cNvGraphicFramePr>
            <a:graphicFrameLocks noChangeAspect="1"/>
          </p:cNvGraphicFramePr>
          <p:nvPr/>
        </p:nvGraphicFramePr>
        <p:xfrm>
          <a:off x="6172200" y="4430713"/>
          <a:ext cx="1852613" cy="1089025"/>
        </p:xfrm>
        <a:graphic>
          <a:graphicData uri="http://schemas.openxmlformats.org/presentationml/2006/ole">
            <mc:AlternateContent xmlns:mc="http://schemas.openxmlformats.org/markup-compatibility/2006">
              <mc:Choice xmlns:v="urn:schemas-microsoft-com:vml" Requires="v">
                <p:oleObj spid="_x0000_s6" name="公式" r:id="rId21" imgW="690880" imgH="398780" progId="Equation.3">
                  <p:embed/>
                </p:oleObj>
              </mc:Choice>
              <mc:Fallback>
                <p:oleObj name="公式" r:id="rId21" imgW="690880" imgH="398780" progId="Equation.3">
                  <p:embed/>
                  <p:pic>
                    <p:nvPicPr>
                      <p:cNvPr id="0" name="图片 7240"/>
                      <p:cNvPicPr>
                        <a:picLocks noChangeAspect="1" noChangeArrowheads="1"/>
                      </p:cNvPicPr>
                      <p:nvPr/>
                    </p:nvPicPr>
                    <p:blipFill>
                      <a:blip r:embed="rId22">
                        <a:lum bright="2000" contrast="100000"/>
                        <a:extLst>
                          <a:ext uri="{28A0092B-C50C-407E-A947-70E740481C1C}">
                            <a14:useLocalDpi xmlns:a14="http://schemas.microsoft.com/office/drawing/2010/main" val="0"/>
                          </a:ext>
                        </a:extLst>
                      </a:blip>
                      <a:srcRect/>
                      <a:stretch>
                        <a:fillRect/>
                      </a:stretch>
                    </p:blipFill>
                    <p:spPr bwMode="auto">
                      <a:xfrm>
                        <a:off x="6172200" y="4430713"/>
                        <a:ext cx="1852613"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AutoShape 32"/>
          <p:cNvSpPr>
            <a:spLocks noChangeArrowheads="1"/>
          </p:cNvSpPr>
          <p:nvPr/>
        </p:nvSpPr>
        <p:spPr bwMode="auto">
          <a:xfrm>
            <a:off x="3708400" y="4943475"/>
            <a:ext cx="576263" cy="144463"/>
          </a:xfrm>
          <a:prstGeom prst="rightArrow">
            <a:avLst>
              <a:gd name="adj1" fmla="val 50000"/>
              <a:gd name="adj2" fmla="val 9972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07"/>
                                        </p:tgtEl>
                                        <p:attrNameLst>
                                          <p:attrName>style.visibility</p:attrName>
                                        </p:attrNameLst>
                                      </p:cBhvr>
                                      <p:to>
                                        <p:strVal val="visible"/>
                                      </p:to>
                                    </p:set>
                                    <p:animEffect transition="in" filter="wipe(left)">
                                      <p:cBhvr>
                                        <p:cTn id="7" dur="500"/>
                                        <p:tgtEl>
                                          <p:spTgt spid="123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304"/>
                                        </p:tgtEl>
                                        <p:attrNameLst>
                                          <p:attrName>style.visibility</p:attrName>
                                        </p:attrNameLst>
                                      </p:cBhvr>
                                      <p:to>
                                        <p:strVal val="visible"/>
                                      </p:to>
                                    </p:set>
                                    <p:animEffect transition="in" filter="wipe(left)">
                                      <p:cBhvr>
                                        <p:cTn id="12" dur="500"/>
                                        <p:tgtEl>
                                          <p:spTgt spid="123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305"/>
                                        </p:tgtEl>
                                        <p:attrNameLst>
                                          <p:attrName>style.visibility</p:attrName>
                                        </p:attrNameLst>
                                      </p:cBhvr>
                                      <p:to>
                                        <p:strVal val="visible"/>
                                      </p:to>
                                    </p:set>
                                    <p:animEffect transition="in" filter="wipe(left)">
                                      <p:cBhvr>
                                        <p:cTn id="17" dur="500"/>
                                        <p:tgtEl>
                                          <p:spTgt spid="123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306"/>
                                        </p:tgtEl>
                                        <p:attrNameLst>
                                          <p:attrName>style.visibility</p:attrName>
                                        </p:attrNameLst>
                                      </p:cBhvr>
                                      <p:to>
                                        <p:strVal val="visible"/>
                                      </p:to>
                                    </p:set>
                                    <p:animEffect transition="in" filter="wipe(left)">
                                      <p:cBhvr>
                                        <p:cTn id="22" dur="500"/>
                                        <p:tgtEl>
                                          <p:spTgt spid="123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309"/>
                                        </p:tgtEl>
                                        <p:attrNameLst>
                                          <p:attrName>style.visibility</p:attrName>
                                        </p:attrNameLst>
                                      </p:cBhvr>
                                      <p:to>
                                        <p:strVal val="visible"/>
                                      </p:to>
                                    </p:set>
                                    <p:animEffect transition="in" filter="wipe(left)">
                                      <p:cBhvr>
                                        <p:cTn id="27" dur="2000"/>
                                        <p:tgtEl>
                                          <p:spTgt spid="123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296"/>
                                        </p:tgtEl>
                                        <p:attrNameLst>
                                          <p:attrName>style.visibility</p:attrName>
                                        </p:attrNameLst>
                                      </p:cBhvr>
                                      <p:to>
                                        <p:strVal val="visible"/>
                                      </p:to>
                                    </p:set>
                                    <p:animEffect transition="in" filter="wipe(left)">
                                      <p:cBhvr>
                                        <p:cTn id="32" dur="500"/>
                                        <p:tgtEl>
                                          <p:spTgt spid="1229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311"/>
                                        </p:tgtEl>
                                        <p:attrNameLst>
                                          <p:attrName>style.visibility</p:attrName>
                                        </p:attrNameLst>
                                      </p:cBhvr>
                                      <p:to>
                                        <p:strVal val="visible"/>
                                      </p:to>
                                    </p:set>
                                    <p:animEffect transition="in" filter="wipe(left)">
                                      <p:cBhvr>
                                        <p:cTn id="37" dur="500"/>
                                        <p:tgtEl>
                                          <p:spTgt spid="123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298"/>
                                        </p:tgtEl>
                                        <p:attrNameLst>
                                          <p:attrName>style.visibility</p:attrName>
                                        </p:attrNameLst>
                                      </p:cBhvr>
                                      <p:to>
                                        <p:strVal val="visible"/>
                                      </p:to>
                                    </p:set>
                                    <p:animEffect transition="in" filter="wipe(left)">
                                      <p:cBhvr>
                                        <p:cTn id="42" dur="500"/>
                                        <p:tgtEl>
                                          <p:spTgt spid="1229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302"/>
                                        </p:tgtEl>
                                        <p:attrNameLst>
                                          <p:attrName>style.visibility</p:attrName>
                                        </p:attrNameLst>
                                      </p:cBhvr>
                                      <p:to>
                                        <p:strVal val="visible"/>
                                      </p:to>
                                    </p:set>
                                    <p:animEffect transition="in" filter="wipe(left)">
                                      <p:cBhvr>
                                        <p:cTn id="47" dur="500"/>
                                        <p:tgtEl>
                                          <p:spTgt spid="1230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left)">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wipe(left)">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2300"/>
                                        </p:tgtEl>
                                        <p:attrNameLst>
                                          <p:attrName>style.visibility</p:attrName>
                                        </p:attrNameLst>
                                      </p:cBhvr>
                                      <p:to>
                                        <p:strVal val="visible"/>
                                      </p:to>
                                    </p:set>
                                    <p:animEffect transition="in" filter="wipe(left)">
                                      <p:cBhvr>
                                        <p:cTn id="72" dur="500"/>
                                        <p:tgtEl>
                                          <p:spTgt spid="1230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319"/>
                                        </p:tgtEl>
                                        <p:attrNameLst>
                                          <p:attrName>style.visibility</p:attrName>
                                        </p:attrNameLst>
                                      </p:cBhvr>
                                      <p:to>
                                        <p:strVal val="visible"/>
                                      </p:to>
                                    </p:set>
                                    <p:animEffect transition="in" filter="wipe(left)">
                                      <p:cBhvr>
                                        <p:cTn id="77" dur="500"/>
                                        <p:tgtEl>
                                          <p:spTgt spid="1231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2299"/>
                                        </p:tgtEl>
                                        <p:attrNameLst>
                                          <p:attrName>style.visibility</p:attrName>
                                        </p:attrNameLst>
                                      </p:cBhvr>
                                      <p:to>
                                        <p:strVal val="visible"/>
                                      </p:to>
                                    </p:set>
                                    <p:animEffect transition="in" filter="wipe(left)">
                                      <p:cBhvr>
                                        <p:cTn id="82" dur="500"/>
                                        <p:tgtEl>
                                          <p:spTgt spid="1229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2303"/>
                                        </p:tgtEl>
                                        <p:attrNameLst>
                                          <p:attrName>style.visibility</p:attrName>
                                        </p:attrNameLst>
                                      </p:cBhvr>
                                      <p:to>
                                        <p:strVal val="visible"/>
                                      </p:to>
                                    </p:set>
                                    <p:animEffect transition="in" filter="wipe(left)">
                                      <p:cBhvr>
                                        <p:cTn id="87" dur="500"/>
                                        <p:tgtEl>
                                          <p:spTgt spid="12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8" grpId="0" autoUpdateAnimBg="0"/>
      <p:bldP spid="12299" grpId="0" autoUpdateAnimBg="0"/>
      <p:bldP spid="12307" grpId="0" bldLvl="0" animBg="1" autoUpdateAnimBg="0"/>
      <p:bldP spid="12309" grpId="0" bldLvl="0" animBg="1"/>
      <p:bldP spid="12311" grpId="0" bldLvl="0" animBg="1"/>
      <p:bldP spid="12319" grpId="0" bldLvl="0" animBg="1"/>
      <p:bldP spid="2" grpId="0" autoUpdateAnimBg="0"/>
      <p:bldP spid="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 name="Text Box 10"/>
          <p:cNvSpPr txBox="1">
            <a:spLocks noChangeArrowheads="1"/>
          </p:cNvSpPr>
          <p:nvPr/>
        </p:nvSpPr>
        <p:spPr bwMode="auto">
          <a:xfrm>
            <a:off x="611188" y="1412875"/>
            <a:ext cx="81375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buClr>
                <a:srgbClr val="000000"/>
              </a:buClr>
              <a:buFontTx/>
              <a:buChar char="•"/>
            </a:pP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势能的大小只有相对的意义，相对于</a:t>
            </a:r>
            <a:r>
              <a:rPr kumimoji="1" lang="zh-CN" altLang="en-US" sz="2800" b="1">
                <a:solidFill>
                  <a:srgbClr val="FF0000"/>
                </a:solidFill>
                <a:latin typeface="Times New Roman" panose="02020603050405020304" pitchFamily="18" charset="0"/>
              </a:rPr>
              <a:t>势能零点</a:t>
            </a:r>
            <a:r>
              <a:rPr kumimoji="1" lang="zh-CN" altLang="en-US" sz="2800" b="1">
                <a:solidFill>
                  <a:srgbClr val="000000"/>
                </a:solidFill>
                <a:latin typeface="Times New Roman" panose="02020603050405020304" pitchFamily="18" charset="0"/>
              </a:rPr>
              <a:t>而言。</a:t>
            </a:r>
            <a:r>
              <a:rPr kumimoji="1" lang="zh-CN" altLang="en-US" sz="2800" b="1">
                <a:solidFill>
                  <a:srgbClr val="000000"/>
                </a:solidFill>
                <a:latin typeface="幼圆" panose="02010509060101010101" pitchFamily="49" charset="-122"/>
              </a:rPr>
              <a:t>势能零点可以任意选取。</a:t>
            </a:r>
            <a:r>
              <a:rPr kumimoji="1" lang="zh-CN" altLang="en-US" sz="2800" b="1">
                <a:solidFill>
                  <a:srgbClr val="000000"/>
                </a:solidFill>
                <a:latin typeface="Times New Roman" panose="02020603050405020304" pitchFamily="18" charset="0"/>
              </a:rPr>
              <a:t>势能差有绝对意义。</a:t>
            </a:r>
            <a:endParaRPr kumimoji="1" lang="zh-CN" altLang="en-US" sz="2800" b="1">
              <a:solidFill>
                <a:srgbClr val="000000"/>
              </a:solidFill>
              <a:latin typeface="Times New Roman" panose="02020603050405020304" pitchFamily="18" charset="0"/>
            </a:endParaRPr>
          </a:p>
        </p:txBody>
      </p:sp>
      <p:sp>
        <p:nvSpPr>
          <p:cNvPr id="5131" name="Text Box 11"/>
          <p:cNvSpPr txBox="1">
            <a:spLocks noChangeArrowheads="1"/>
          </p:cNvSpPr>
          <p:nvPr/>
        </p:nvSpPr>
        <p:spPr bwMode="auto">
          <a:xfrm>
            <a:off x="611188" y="836613"/>
            <a:ext cx="7345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buClr>
                <a:srgbClr val="000000"/>
              </a:buClr>
              <a:buFontTx/>
              <a:buChar char="•"/>
            </a:pPr>
            <a:r>
              <a:rPr kumimoji="1" lang="en-US" altLang="zh-CN" sz="2800" b="1" dirty="0">
                <a:solidFill>
                  <a:srgbClr val="000000"/>
                </a:solidFill>
                <a:latin typeface="幼圆" panose="02010509060101010101" pitchFamily="49" charset="-122"/>
              </a:rPr>
              <a:t> </a:t>
            </a:r>
            <a:r>
              <a:rPr kumimoji="1" lang="zh-CN" altLang="en-US" sz="2800" b="1" dirty="0">
                <a:solidFill>
                  <a:srgbClr val="000000"/>
                </a:solidFill>
                <a:latin typeface="幼圆" panose="02010509060101010101" pitchFamily="49" charset="-122"/>
              </a:rPr>
              <a:t>势能是相互作用有</a:t>
            </a:r>
            <a:r>
              <a:rPr kumimoji="1" lang="zh-CN" altLang="en-US" sz="2800" b="1" dirty="0">
                <a:solidFill>
                  <a:srgbClr val="FF0000"/>
                </a:solidFill>
                <a:latin typeface="幼圆" panose="02010509060101010101" pitchFamily="49" charset="-122"/>
              </a:rPr>
              <a:t>保守力</a:t>
            </a:r>
            <a:r>
              <a:rPr kumimoji="1" lang="zh-CN" altLang="en-US" sz="2800" b="1" dirty="0">
                <a:solidFill>
                  <a:srgbClr val="000000"/>
                </a:solidFill>
                <a:latin typeface="幼圆" panose="02010509060101010101" pitchFamily="49" charset="-122"/>
              </a:rPr>
              <a:t>的系统的属性。</a:t>
            </a:r>
            <a:endParaRPr kumimoji="1" lang="zh-CN" altLang="en-US" sz="2800" b="1" dirty="0">
              <a:solidFill>
                <a:srgbClr val="000000"/>
              </a:solidFill>
              <a:latin typeface="幼圆" panose="02010509060101010101" pitchFamily="49" charset="-122"/>
            </a:endParaRPr>
          </a:p>
        </p:txBody>
      </p:sp>
      <p:sp>
        <p:nvSpPr>
          <p:cNvPr id="5137" name="AutoShape 17"/>
          <p:cNvSpPr>
            <a:spLocks noChangeArrowheads="1"/>
          </p:cNvSpPr>
          <p:nvPr/>
        </p:nvSpPr>
        <p:spPr bwMode="auto">
          <a:xfrm>
            <a:off x="322263" y="115888"/>
            <a:ext cx="1296987" cy="762000"/>
          </a:xfrm>
          <a:prstGeom prst="horizontalScroll">
            <a:avLst>
              <a:gd name="adj" fmla="val 12500"/>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800" b="1">
                <a:solidFill>
                  <a:srgbClr val="FF0000"/>
                </a:solidFill>
                <a:latin typeface="Times New Roman" panose="02020603050405020304" pitchFamily="18" charset="0"/>
              </a:rPr>
              <a:t>说明</a:t>
            </a:r>
            <a:endParaRPr kumimoji="1" lang="zh-CN" altLang="en-US" sz="2800" b="1">
              <a:solidFill>
                <a:srgbClr val="FF0000"/>
              </a:solidFill>
              <a:latin typeface="Times New Roman" panose="02020603050405020304" pitchFamily="18" charset="0"/>
            </a:endParaRPr>
          </a:p>
        </p:txBody>
      </p:sp>
      <p:graphicFrame>
        <p:nvGraphicFramePr>
          <p:cNvPr id="5138" name="Object 18"/>
          <p:cNvGraphicFramePr>
            <a:graphicFrameLocks noChangeAspect="1"/>
          </p:cNvGraphicFramePr>
          <p:nvPr/>
        </p:nvGraphicFramePr>
        <p:xfrm>
          <a:off x="1638300" y="3284538"/>
          <a:ext cx="4497388" cy="706437"/>
        </p:xfrm>
        <a:graphic>
          <a:graphicData uri="http://schemas.openxmlformats.org/presentationml/2006/ole">
            <mc:AlternateContent xmlns:mc="http://schemas.openxmlformats.org/markup-compatibility/2006">
              <mc:Choice xmlns:v="urn:schemas-microsoft-com:vml" Requires="v">
                <p:oleObj spid="_x0000_s8226" name="公式" r:id="rId1" imgW="1565910" imgH="243205" progId="Equation.3">
                  <p:embed/>
                </p:oleObj>
              </mc:Choice>
              <mc:Fallback>
                <p:oleObj name="公式" r:id="rId1" imgW="1565910" imgH="243205" progId="Equation.3">
                  <p:embed/>
                  <p:pic>
                    <p:nvPicPr>
                      <p:cNvPr id="0" name="图片 82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3284538"/>
                        <a:ext cx="4497388"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9" name="Object 19"/>
          <p:cNvGraphicFramePr>
            <a:graphicFrameLocks noChangeAspect="1"/>
          </p:cNvGraphicFramePr>
          <p:nvPr/>
        </p:nvGraphicFramePr>
        <p:xfrm>
          <a:off x="1709738" y="4184650"/>
          <a:ext cx="2063750" cy="665163"/>
        </p:xfrm>
        <a:graphic>
          <a:graphicData uri="http://schemas.openxmlformats.org/presentationml/2006/ole">
            <mc:AlternateContent xmlns:mc="http://schemas.openxmlformats.org/markup-compatibility/2006">
              <mc:Choice xmlns:v="urn:schemas-microsoft-com:vml" Requires="v">
                <p:oleObj spid="_x0000_s8227" name="公式" r:id="rId3" imgW="768350" imgH="243205" progId="Equation.3">
                  <p:embed/>
                </p:oleObj>
              </mc:Choice>
              <mc:Fallback>
                <p:oleObj name="公式" r:id="rId3" imgW="768350" imgH="243205" progId="Equation.3">
                  <p:embed/>
                  <p:pic>
                    <p:nvPicPr>
                      <p:cNvPr id="0" name="图片 82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9738" y="4184650"/>
                        <a:ext cx="2063750"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40" name="Object 20"/>
          <p:cNvGraphicFramePr>
            <a:graphicFrameLocks noChangeAspect="1"/>
          </p:cNvGraphicFramePr>
          <p:nvPr/>
        </p:nvGraphicFramePr>
        <p:xfrm>
          <a:off x="1609249" y="4844892"/>
          <a:ext cx="2840990" cy="516255"/>
        </p:xfrm>
        <a:graphic>
          <a:graphicData uri="http://schemas.openxmlformats.org/presentationml/2006/ole">
            <mc:AlternateContent xmlns:mc="http://schemas.openxmlformats.org/markup-compatibility/2006">
              <mc:Choice xmlns:v="urn:schemas-microsoft-com:vml" Requires="v">
                <p:oleObj spid="_x0000_s8228" name="公式" r:id="rId5" imgW="1168400" imgH="203200" progId="Equation.3">
                  <p:embed/>
                </p:oleObj>
              </mc:Choice>
              <mc:Fallback>
                <p:oleObj name="公式" r:id="rId5" imgW="1168400" imgH="203200" progId="Equation.3">
                  <p:embed/>
                  <p:pic>
                    <p:nvPicPr>
                      <p:cNvPr id="0" name="图片 8227"/>
                      <p:cNvPicPr>
                        <a:picLocks noChangeAspect="1" noChangeArrowheads="1"/>
                      </p:cNvPicPr>
                      <p:nvPr/>
                    </p:nvPicPr>
                    <p:blipFill>
                      <a:blip r:embed="rId6"/>
                      <a:srcRect/>
                      <a:stretch>
                        <a:fillRect/>
                      </a:stretch>
                    </p:blipFill>
                    <p:spPr bwMode="auto">
                      <a:xfrm>
                        <a:off x="1609249" y="4844892"/>
                        <a:ext cx="2840990" cy="516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41" name="Object 21"/>
          <p:cNvGraphicFramePr>
            <a:graphicFrameLocks noChangeAspect="1"/>
          </p:cNvGraphicFramePr>
          <p:nvPr/>
        </p:nvGraphicFramePr>
        <p:xfrm>
          <a:off x="5748973" y="4206875"/>
          <a:ext cx="1868805" cy="1076325"/>
        </p:xfrm>
        <a:graphic>
          <a:graphicData uri="http://schemas.openxmlformats.org/presentationml/2006/ole">
            <mc:AlternateContent xmlns:mc="http://schemas.openxmlformats.org/markup-compatibility/2006">
              <mc:Choice xmlns:v="urn:schemas-microsoft-com:vml" Requires="v">
                <p:oleObj spid="_x0000_s8229" name="公式" r:id="rId7" imgW="749300" imgH="419100" progId="Equation.3">
                  <p:embed/>
                </p:oleObj>
              </mc:Choice>
              <mc:Fallback>
                <p:oleObj name="公式" r:id="rId7" imgW="749300" imgH="419100" progId="Equation.3">
                  <p:embed/>
                  <p:pic>
                    <p:nvPicPr>
                      <p:cNvPr id="0" name="图片 8228"/>
                      <p:cNvPicPr>
                        <a:picLocks noChangeAspect="1" noChangeArrowheads="1"/>
                      </p:cNvPicPr>
                      <p:nvPr/>
                    </p:nvPicPr>
                    <p:blipFill>
                      <a:blip r:embed="rId8"/>
                      <a:srcRect/>
                      <a:stretch>
                        <a:fillRect/>
                      </a:stretch>
                    </p:blipFill>
                    <p:spPr bwMode="auto">
                      <a:xfrm>
                        <a:off x="5748973" y="4206875"/>
                        <a:ext cx="1868805"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3" name="Text Box 23"/>
          <p:cNvSpPr txBox="1">
            <a:spLocks noChangeArrowheads="1"/>
          </p:cNvSpPr>
          <p:nvPr/>
        </p:nvSpPr>
        <p:spPr bwMode="auto">
          <a:xfrm>
            <a:off x="611188" y="2636838"/>
            <a:ext cx="5843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buFontTx/>
              <a:buChar char="•"/>
            </a:pP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已知势能函数，可以计算保守力。</a:t>
            </a:r>
            <a:endParaRPr lang="zh-CN" altLang="en-US" sz="2800" b="1">
              <a:solidFill>
                <a:srgbClr val="000000"/>
              </a:solidFill>
              <a:latin typeface="Times New Roman" panose="02020603050405020304" pitchFamily="18" charset="0"/>
            </a:endParaRPr>
          </a:p>
        </p:txBody>
      </p:sp>
      <p:sp>
        <p:nvSpPr>
          <p:cNvPr id="5144" name="AutoShape 24"/>
          <p:cNvSpPr>
            <a:spLocks noChangeArrowheads="1"/>
          </p:cNvSpPr>
          <p:nvPr/>
        </p:nvSpPr>
        <p:spPr bwMode="auto">
          <a:xfrm>
            <a:off x="4860925" y="4687888"/>
            <a:ext cx="576263" cy="144462"/>
          </a:xfrm>
          <a:prstGeom prst="rightArrow">
            <a:avLst>
              <a:gd name="adj1" fmla="val 50000"/>
              <a:gd name="adj2" fmla="val 9972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5145" name="Text Box 25"/>
          <p:cNvSpPr txBox="1">
            <a:spLocks noChangeArrowheads="1"/>
          </p:cNvSpPr>
          <p:nvPr/>
        </p:nvSpPr>
        <p:spPr bwMode="auto">
          <a:xfrm>
            <a:off x="900113" y="3309938"/>
            <a:ext cx="541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b="1">
                <a:solidFill>
                  <a:srgbClr val="000000"/>
                </a:solidFill>
                <a:latin typeface="Times New Roman" panose="02020603050405020304" pitchFamily="18" charset="0"/>
              </a:rPr>
              <a:t>由</a:t>
            </a:r>
            <a:endParaRPr lang="zh-CN" altLang="en-US" sz="2800" b="1">
              <a:solidFill>
                <a:srgbClr val="000000"/>
              </a:solidFill>
              <a:latin typeface="Times New Roman" panose="02020603050405020304" pitchFamily="18" charset="0"/>
            </a:endParaRPr>
          </a:p>
        </p:txBody>
      </p:sp>
      <p:sp>
        <p:nvSpPr>
          <p:cNvPr id="5146" name="AutoShape 26"/>
          <p:cNvSpPr>
            <a:spLocks noChangeArrowheads="1"/>
          </p:cNvSpPr>
          <p:nvPr/>
        </p:nvSpPr>
        <p:spPr bwMode="auto">
          <a:xfrm>
            <a:off x="1042988" y="4471988"/>
            <a:ext cx="576262" cy="144462"/>
          </a:xfrm>
          <a:prstGeom prst="rightArrow">
            <a:avLst>
              <a:gd name="adj1" fmla="val 50000"/>
              <a:gd name="adj2" fmla="val 9972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5147" name="Text Box 27"/>
          <p:cNvSpPr txBox="1">
            <a:spLocks noChangeArrowheads="1"/>
          </p:cNvSpPr>
          <p:nvPr/>
        </p:nvSpPr>
        <p:spPr bwMode="auto">
          <a:xfrm>
            <a:off x="935038" y="4818063"/>
            <a:ext cx="5413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a:solidFill>
                  <a:srgbClr val="000000"/>
                </a:solidFill>
                <a:latin typeface="Times New Roman" panose="02020603050405020304" pitchFamily="18" charset="0"/>
              </a:rPr>
              <a:t>又</a:t>
            </a:r>
            <a:endParaRPr lang="zh-CN" altLang="en-US" sz="2800" b="1">
              <a:solidFill>
                <a:srgbClr val="000000"/>
              </a:solidFill>
              <a:latin typeface="Times New Roman" panose="02020603050405020304" pitchFamily="18" charset="0"/>
            </a:endParaRPr>
          </a:p>
        </p:txBody>
      </p:sp>
      <p:sp>
        <p:nvSpPr>
          <p:cNvPr id="5148" name="AutoShape 28"/>
          <p:cNvSpPr/>
          <p:nvPr/>
        </p:nvSpPr>
        <p:spPr bwMode="auto">
          <a:xfrm>
            <a:off x="4572000" y="4400550"/>
            <a:ext cx="71438" cy="720725"/>
          </a:xfrm>
          <a:prstGeom prst="rightBrace">
            <a:avLst>
              <a:gd name="adj1" fmla="val 84073"/>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5149" name="Rectangle 29"/>
          <p:cNvSpPr>
            <a:spLocks noChangeArrowheads="1"/>
          </p:cNvSpPr>
          <p:nvPr/>
        </p:nvSpPr>
        <p:spPr bwMode="auto">
          <a:xfrm>
            <a:off x="611188" y="5516563"/>
            <a:ext cx="80645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buFontTx/>
              <a:buBlip>
                <a:blip r:embed="rId9"/>
              </a:buBlip>
            </a:pP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保守力沿某坐标轴的分量等于势能对此坐标的导数的负值。</a:t>
            </a:r>
            <a:endParaRPr kumimoji="1" lang="zh-CN" altLang="en-US" sz="2800" b="1" dirty="0">
              <a:solidFill>
                <a:srgbClr val="000000"/>
              </a:solidFill>
              <a:latin typeface="Times New Roman" panose="02020603050405020304" pitchFamily="18" charset="0"/>
            </a:endParaRPr>
          </a:p>
        </p:txBody>
      </p:sp>
      <p:pic>
        <p:nvPicPr>
          <p:cNvPr id="5153" name="Picture 33" descr="图片3">
            <a:hlinkClick r:id="" action="ppaction://hlinkshowjump?jump=firstslide"/>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5154" name="Picture 34" descr="图片4">
            <a:hlinkClick r:id="" action="ppaction://hlinkshowjump?jump=endshow"/>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5155" name="Picture 35" descr="图片5">
            <a:hlinkClick r:id="" action="ppaction://hlinkshowjump?jump=nextslide"/>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5156" name="Picture 36" descr="图片6">
            <a:hlinkClick r:id="" action="ppaction://hlinkshowjump?jump=previousslide"/>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37"/>
                                        </p:tgtEl>
                                        <p:attrNameLst>
                                          <p:attrName>style.visibility</p:attrName>
                                        </p:attrNameLst>
                                      </p:cBhvr>
                                      <p:to>
                                        <p:strVal val="visible"/>
                                      </p:to>
                                    </p:set>
                                    <p:animEffect transition="in" filter="wipe(left)">
                                      <p:cBhvr>
                                        <p:cTn id="7" dur="500"/>
                                        <p:tgtEl>
                                          <p:spTgt spid="51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31"/>
                                        </p:tgtEl>
                                        <p:attrNameLst>
                                          <p:attrName>style.visibility</p:attrName>
                                        </p:attrNameLst>
                                      </p:cBhvr>
                                      <p:to>
                                        <p:strVal val="visible"/>
                                      </p:to>
                                    </p:set>
                                    <p:animEffect transition="in" filter="wipe(left)">
                                      <p:cBhvr>
                                        <p:cTn id="12" dur="500"/>
                                        <p:tgtEl>
                                          <p:spTgt spid="51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30"/>
                                        </p:tgtEl>
                                        <p:attrNameLst>
                                          <p:attrName>style.visibility</p:attrName>
                                        </p:attrNameLst>
                                      </p:cBhvr>
                                      <p:to>
                                        <p:strVal val="visible"/>
                                      </p:to>
                                    </p:set>
                                    <p:animEffect transition="in" filter="wipe(left)">
                                      <p:cBhvr>
                                        <p:cTn id="17" dur="500"/>
                                        <p:tgtEl>
                                          <p:spTgt spid="51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43"/>
                                        </p:tgtEl>
                                        <p:attrNameLst>
                                          <p:attrName>style.visibility</p:attrName>
                                        </p:attrNameLst>
                                      </p:cBhvr>
                                      <p:to>
                                        <p:strVal val="visible"/>
                                      </p:to>
                                    </p:set>
                                    <p:animEffect transition="in" filter="wipe(left)">
                                      <p:cBhvr>
                                        <p:cTn id="22" dur="500"/>
                                        <p:tgtEl>
                                          <p:spTgt spid="51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45"/>
                                        </p:tgtEl>
                                        <p:attrNameLst>
                                          <p:attrName>style.visibility</p:attrName>
                                        </p:attrNameLst>
                                      </p:cBhvr>
                                      <p:to>
                                        <p:strVal val="visible"/>
                                      </p:to>
                                    </p:set>
                                    <p:animEffect transition="in" filter="wipe(left)">
                                      <p:cBhvr>
                                        <p:cTn id="27" dur="500"/>
                                        <p:tgtEl>
                                          <p:spTgt spid="5145"/>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5138"/>
                                        </p:tgtEl>
                                        <p:attrNameLst>
                                          <p:attrName>style.visibility</p:attrName>
                                        </p:attrNameLst>
                                      </p:cBhvr>
                                      <p:to>
                                        <p:strVal val="visible"/>
                                      </p:to>
                                    </p:set>
                                    <p:animEffect transition="in" filter="wipe(left)">
                                      <p:cBhvr>
                                        <p:cTn id="31" dur="500"/>
                                        <p:tgtEl>
                                          <p:spTgt spid="513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146"/>
                                        </p:tgtEl>
                                        <p:attrNameLst>
                                          <p:attrName>style.visibility</p:attrName>
                                        </p:attrNameLst>
                                      </p:cBhvr>
                                      <p:to>
                                        <p:strVal val="visible"/>
                                      </p:to>
                                    </p:set>
                                    <p:animEffect transition="in" filter="wipe(left)">
                                      <p:cBhvr>
                                        <p:cTn id="36" dur="500"/>
                                        <p:tgtEl>
                                          <p:spTgt spid="5146"/>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5139"/>
                                        </p:tgtEl>
                                        <p:attrNameLst>
                                          <p:attrName>style.visibility</p:attrName>
                                        </p:attrNameLst>
                                      </p:cBhvr>
                                      <p:to>
                                        <p:strVal val="visible"/>
                                      </p:to>
                                    </p:set>
                                    <p:animEffect transition="in" filter="wipe(left)">
                                      <p:cBhvr>
                                        <p:cTn id="40" dur="500"/>
                                        <p:tgtEl>
                                          <p:spTgt spid="513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147"/>
                                        </p:tgtEl>
                                        <p:attrNameLst>
                                          <p:attrName>style.visibility</p:attrName>
                                        </p:attrNameLst>
                                      </p:cBhvr>
                                      <p:to>
                                        <p:strVal val="visible"/>
                                      </p:to>
                                    </p:set>
                                    <p:animEffect transition="in" filter="wipe(left)">
                                      <p:cBhvr>
                                        <p:cTn id="45" dur="500"/>
                                        <p:tgtEl>
                                          <p:spTgt spid="5147"/>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5140"/>
                                        </p:tgtEl>
                                        <p:attrNameLst>
                                          <p:attrName>style.visibility</p:attrName>
                                        </p:attrNameLst>
                                      </p:cBhvr>
                                      <p:to>
                                        <p:strVal val="visible"/>
                                      </p:to>
                                    </p:set>
                                    <p:animEffect transition="in" filter="wipe(left)">
                                      <p:cBhvr>
                                        <p:cTn id="49" dur="500"/>
                                        <p:tgtEl>
                                          <p:spTgt spid="514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148"/>
                                        </p:tgtEl>
                                        <p:attrNameLst>
                                          <p:attrName>style.visibility</p:attrName>
                                        </p:attrNameLst>
                                      </p:cBhvr>
                                      <p:to>
                                        <p:strVal val="visible"/>
                                      </p:to>
                                    </p:set>
                                    <p:animEffect transition="in" filter="wipe(left)">
                                      <p:cBhvr>
                                        <p:cTn id="54" dur="500"/>
                                        <p:tgtEl>
                                          <p:spTgt spid="514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144"/>
                                        </p:tgtEl>
                                        <p:attrNameLst>
                                          <p:attrName>style.visibility</p:attrName>
                                        </p:attrNameLst>
                                      </p:cBhvr>
                                      <p:to>
                                        <p:strVal val="visible"/>
                                      </p:to>
                                    </p:set>
                                    <p:animEffect transition="in" filter="wipe(left)">
                                      <p:cBhvr>
                                        <p:cTn id="59" dur="500"/>
                                        <p:tgtEl>
                                          <p:spTgt spid="5144"/>
                                        </p:tgtEl>
                                      </p:cBhvr>
                                    </p:animEffect>
                                  </p:childTnLst>
                                </p:cTn>
                              </p:par>
                              <p:par>
                                <p:cTn id="60" presetID="22" presetClass="entr" presetSubtype="8" fill="hold" nodeType="withEffect">
                                  <p:stCondLst>
                                    <p:cond delay="0"/>
                                  </p:stCondLst>
                                  <p:childTnLst>
                                    <p:set>
                                      <p:cBhvr>
                                        <p:cTn id="61" dur="1" fill="hold">
                                          <p:stCondLst>
                                            <p:cond delay="0"/>
                                          </p:stCondLst>
                                        </p:cTn>
                                        <p:tgtEl>
                                          <p:spTgt spid="5141"/>
                                        </p:tgtEl>
                                        <p:attrNameLst>
                                          <p:attrName>style.visibility</p:attrName>
                                        </p:attrNameLst>
                                      </p:cBhvr>
                                      <p:to>
                                        <p:strVal val="visible"/>
                                      </p:to>
                                    </p:set>
                                    <p:animEffect transition="in" filter="wipe(left)">
                                      <p:cBhvr>
                                        <p:cTn id="62" dur="500"/>
                                        <p:tgtEl>
                                          <p:spTgt spid="514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149"/>
                                        </p:tgtEl>
                                        <p:attrNameLst>
                                          <p:attrName>style.visibility</p:attrName>
                                        </p:attrNameLst>
                                      </p:cBhvr>
                                      <p:to>
                                        <p:strVal val="visible"/>
                                      </p:to>
                                    </p:set>
                                    <p:animEffect transition="in" filter="wipe(left)">
                                      <p:cBhvr>
                                        <p:cTn id="67" dur="500"/>
                                        <p:tgtEl>
                                          <p:spTgt spid="5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 grpId="0" bldLvl="0" animBg="1" autoUpdateAnimBg="0"/>
      <p:bldP spid="5131" grpId="0" bldLvl="0" animBg="1" autoUpdateAnimBg="0"/>
      <p:bldP spid="5137" grpId="0" bldLvl="0" animBg="1"/>
      <p:bldP spid="5143" grpId="0" bldLvl="0" animBg="1"/>
      <p:bldP spid="5144" grpId="0" bldLvl="0" animBg="1"/>
      <p:bldP spid="5145" grpId="0" bldLvl="0" animBg="1"/>
      <p:bldP spid="5146" grpId="0" bldLvl="0" animBg="1"/>
      <p:bldP spid="5147" grpId="0" bldLvl="0" animBg="1"/>
      <p:bldP spid="5148" grpId="0" bldLvl="0" animBg="1"/>
      <p:bldP spid="514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23850" y="1916113"/>
            <a:ext cx="281940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dirty="0" smtClean="0">
                <a:solidFill>
                  <a:srgbClr val="333399"/>
                </a:solidFill>
                <a:latin typeface="黑体" panose="02010609060101010101" pitchFamily="49" charset="-122"/>
                <a:ea typeface="黑体" panose="02010609060101010101" pitchFamily="49" charset="-122"/>
              </a:rPr>
              <a:t>3. </a:t>
            </a:r>
            <a:r>
              <a:rPr kumimoji="1" lang="zh-CN" altLang="en-US" sz="2800" b="1" dirty="0" smtClean="0">
                <a:solidFill>
                  <a:srgbClr val="333399"/>
                </a:solidFill>
                <a:latin typeface="黑体" panose="02010609060101010101" pitchFamily="49" charset="-122"/>
                <a:ea typeface="黑体" panose="02010609060101010101" pitchFamily="49" charset="-122"/>
              </a:rPr>
              <a:t>合力的功</a:t>
            </a:r>
            <a:endParaRPr kumimoji="1" lang="zh-CN" altLang="en-US" sz="2400" dirty="0" smtClean="0">
              <a:solidFill>
                <a:srgbClr val="333399"/>
              </a:solidFill>
              <a:latin typeface="黑体" panose="02010609060101010101" pitchFamily="49" charset="-122"/>
              <a:ea typeface="黑体" panose="02010609060101010101" pitchFamily="49" charset="-122"/>
            </a:endParaRPr>
          </a:p>
        </p:txBody>
      </p:sp>
      <p:graphicFrame>
        <p:nvGraphicFramePr>
          <p:cNvPr id="3" name="Object 5"/>
          <p:cNvGraphicFramePr>
            <a:graphicFrameLocks noChangeAspect="1"/>
          </p:cNvGraphicFramePr>
          <p:nvPr/>
        </p:nvGraphicFramePr>
        <p:xfrm>
          <a:off x="395288" y="2564904"/>
          <a:ext cx="6913562" cy="1282700"/>
        </p:xfrm>
        <a:graphic>
          <a:graphicData uri="http://schemas.openxmlformats.org/presentationml/2006/ole">
            <mc:AlternateContent xmlns:mc="http://schemas.openxmlformats.org/markup-compatibility/2006">
              <mc:Choice xmlns:v="urn:schemas-microsoft-com:vml" Requires="v">
                <p:oleObj spid="_x0000_s13360" name="Equation" r:id="rId1" imgW="3098800" imgH="520700" progId="Equation.3">
                  <p:embed/>
                </p:oleObj>
              </mc:Choice>
              <mc:Fallback>
                <p:oleObj name="Equation" r:id="rId1" imgW="3098800" imgH="520700" progId="Equation.3">
                  <p:embed/>
                  <p:pic>
                    <p:nvPicPr>
                      <p:cNvPr id="0" name="图片 133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564904"/>
                        <a:ext cx="6913562"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18"/>
          <p:cNvSpPr>
            <a:spLocks noChangeArrowheads="1"/>
          </p:cNvSpPr>
          <p:nvPr/>
        </p:nvSpPr>
        <p:spPr bwMode="auto">
          <a:xfrm>
            <a:off x="406443" y="4869160"/>
            <a:ext cx="1728886"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en-US" altLang="zh-CN" sz="2800" b="1" dirty="0" smtClean="0">
                <a:solidFill>
                  <a:srgbClr val="333399"/>
                </a:solidFill>
                <a:latin typeface="黑体" panose="02010609060101010101" pitchFamily="49" charset="-122"/>
                <a:ea typeface="黑体" panose="02010609060101010101" pitchFamily="49" charset="-122"/>
              </a:rPr>
              <a:t>4.</a:t>
            </a:r>
            <a:r>
              <a:rPr kumimoji="1" lang="zh-CN" altLang="en-US" sz="2800" b="1" dirty="0" smtClean="0">
                <a:solidFill>
                  <a:srgbClr val="333399"/>
                </a:solidFill>
                <a:latin typeface="黑体" panose="02010609060101010101" pitchFamily="49" charset="-122"/>
                <a:ea typeface="黑体" panose="02010609060101010101" pitchFamily="49" charset="-122"/>
              </a:rPr>
              <a:t>功率：</a:t>
            </a:r>
            <a:endParaRPr kumimoji="1" lang="zh-CN" altLang="en-US" sz="2800" b="1" dirty="0">
              <a:solidFill>
                <a:srgbClr val="333399"/>
              </a:solidFill>
              <a:latin typeface="黑体" panose="02010609060101010101" pitchFamily="49" charset="-122"/>
              <a:ea typeface="黑体" panose="02010609060101010101" pitchFamily="49" charset="-122"/>
            </a:endParaRPr>
          </a:p>
        </p:txBody>
      </p:sp>
      <p:grpSp>
        <p:nvGrpSpPr>
          <p:cNvPr id="5" name="组合 4"/>
          <p:cNvGrpSpPr/>
          <p:nvPr/>
        </p:nvGrpSpPr>
        <p:grpSpPr>
          <a:xfrm>
            <a:off x="1188748" y="5363988"/>
            <a:ext cx="7129463" cy="1171575"/>
            <a:chOff x="1835150" y="5641801"/>
            <a:chExt cx="7129463" cy="1171575"/>
          </a:xfrm>
        </p:grpSpPr>
        <p:graphicFrame>
          <p:nvGraphicFramePr>
            <p:cNvPr id="6" name="Object 19"/>
            <p:cNvGraphicFramePr>
              <a:graphicFrameLocks noChangeAspect="1"/>
            </p:cNvGraphicFramePr>
            <p:nvPr/>
          </p:nvGraphicFramePr>
          <p:xfrm>
            <a:off x="1835150" y="5713238"/>
            <a:ext cx="1368425" cy="1025525"/>
          </p:xfrm>
          <a:graphic>
            <a:graphicData uri="http://schemas.openxmlformats.org/presentationml/2006/ole">
              <mc:AlternateContent xmlns:mc="http://schemas.openxmlformats.org/markup-compatibility/2006">
                <mc:Choice xmlns:v="urn:schemas-microsoft-com:vml" Requires="v">
                  <p:oleObj spid="_x0000_s13361" name="Equation" r:id="rId3" imgW="1400810" imgH="1050290" progId="Equation.3">
                    <p:embed/>
                  </p:oleObj>
                </mc:Choice>
                <mc:Fallback>
                  <p:oleObj name="Equation" r:id="rId3" imgW="1400810" imgH="1050290" progId="Equation.3">
                    <p:embed/>
                    <p:pic>
                      <p:nvPicPr>
                        <p:cNvPr id="0" name="图片 133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5713238"/>
                          <a:ext cx="1368425"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20"/>
            <p:cNvGraphicFramePr>
              <a:graphicFrameLocks noChangeAspect="1"/>
            </p:cNvGraphicFramePr>
            <p:nvPr/>
          </p:nvGraphicFramePr>
          <p:xfrm>
            <a:off x="3132138" y="5641801"/>
            <a:ext cx="1560512" cy="1171575"/>
          </p:xfrm>
          <a:graphic>
            <a:graphicData uri="http://schemas.openxmlformats.org/presentationml/2006/ole">
              <mc:AlternateContent xmlns:mc="http://schemas.openxmlformats.org/markup-compatibility/2006">
                <mc:Choice xmlns:v="urn:schemas-microsoft-com:vml" Requires="v">
                  <p:oleObj spid="_x0000_s13362" name="公式" r:id="rId5" imgW="574040" imgH="427990" progId="Equation.3">
                    <p:embed/>
                  </p:oleObj>
                </mc:Choice>
                <mc:Fallback>
                  <p:oleObj name="公式" r:id="rId5" imgW="574040" imgH="427990" progId="Equation.3">
                    <p:embed/>
                    <p:pic>
                      <p:nvPicPr>
                        <p:cNvPr id="0" name="图片 133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5641801"/>
                          <a:ext cx="1560512"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21"/>
            <p:cNvGraphicFramePr>
              <a:graphicFrameLocks noChangeAspect="1"/>
            </p:cNvGraphicFramePr>
            <p:nvPr/>
          </p:nvGraphicFramePr>
          <p:xfrm>
            <a:off x="4570413" y="5857701"/>
            <a:ext cx="1296987" cy="630237"/>
          </p:xfrm>
          <a:graphic>
            <a:graphicData uri="http://schemas.openxmlformats.org/presentationml/2006/ole">
              <mc:AlternateContent xmlns:mc="http://schemas.openxmlformats.org/markup-compatibility/2006">
                <mc:Choice xmlns:v="urn:schemas-microsoft-com:vml" Requires="v">
                  <p:oleObj spid="_x0000_s13363" name="公式" r:id="rId7" imgW="457200" imgH="223520" progId="Equation.3">
                    <p:embed/>
                  </p:oleObj>
                </mc:Choice>
                <mc:Fallback>
                  <p:oleObj name="公式" r:id="rId7" imgW="457200" imgH="223520" progId="Equation.3">
                    <p:embed/>
                    <p:pic>
                      <p:nvPicPr>
                        <p:cNvPr id="0" name="图片 133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0413" y="5857701"/>
                          <a:ext cx="1296987" cy="63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22"/>
            <p:cNvSpPr>
              <a:spLocks noChangeArrowheads="1"/>
            </p:cNvSpPr>
            <p:nvPr/>
          </p:nvSpPr>
          <p:spPr bwMode="auto">
            <a:xfrm>
              <a:off x="6011863" y="5949776"/>
              <a:ext cx="2952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dirty="0">
                  <a:solidFill>
                    <a:srgbClr val="000000"/>
                  </a:solidFill>
                  <a:latin typeface="Times New Roman" panose="02020603050405020304" pitchFamily="18" charset="0"/>
                </a:rPr>
                <a:t>单位：</a:t>
              </a:r>
              <a:r>
                <a:rPr kumimoji="1" lang="en-US" altLang="zh-CN" sz="2800" b="1" dirty="0">
                  <a:solidFill>
                    <a:srgbClr val="000000"/>
                  </a:solidFill>
                  <a:latin typeface="Times New Roman" panose="02020603050405020304" pitchFamily="18" charset="0"/>
                </a:rPr>
                <a:t>J/s</a:t>
              </a:r>
              <a:r>
                <a:rPr kumimoji="1" lang="en-US" altLang="zh-CN" sz="2800" b="1" dirty="0">
                  <a:solidFill>
                    <a:srgbClr val="000000"/>
                  </a:solidFill>
                  <a:latin typeface="Times New Roman" panose="02020603050405020304" pitchFamily="18" charset="0"/>
                  <a:sym typeface="Symbol" panose="05050102010706020507" pitchFamily="18" charset="2"/>
                </a:rPr>
                <a:t>(</a:t>
              </a:r>
              <a:r>
                <a:rPr kumimoji="1" lang="en-US" altLang="zh-CN" sz="2800" b="1" dirty="0">
                  <a:solidFill>
                    <a:srgbClr val="000000"/>
                  </a:solidFill>
                  <a:latin typeface="Times New Roman" panose="02020603050405020304" pitchFamily="18" charset="0"/>
                </a:rPr>
                <a:t>W)</a:t>
              </a:r>
              <a:endParaRPr kumimoji="1" lang="en-US" altLang="zh-CN" sz="2800" b="1" dirty="0">
                <a:solidFill>
                  <a:srgbClr val="000000"/>
                </a:solidFill>
                <a:latin typeface="Times New Roman" panose="02020603050405020304" pitchFamily="18" charset="0"/>
              </a:endParaRPr>
            </a:p>
          </p:txBody>
        </p:sp>
      </p:grpSp>
      <p:sp>
        <p:nvSpPr>
          <p:cNvPr id="10" name="Text Box 3"/>
          <p:cNvSpPr txBox="1">
            <a:spLocks noChangeArrowheads="1"/>
          </p:cNvSpPr>
          <p:nvPr/>
        </p:nvSpPr>
        <p:spPr bwMode="auto">
          <a:xfrm>
            <a:off x="395288" y="260350"/>
            <a:ext cx="2170787"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dirty="0" smtClean="0">
                <a:solidFill>
                  <a:srgbClr val="333399"/>
                </a:solidFill>
                <a:latin typeface="黑体" panose="02010609060101010101" pitchFamily="49" charset="-122"/>
                <a:ea typeface="黑体" panose="02010609060101010101" pitchFamily="49" charset="-122"/>
              </a:rPr>
              <a:t>2. </a:t>
            </a:r>
            <a:r>
              <a:rPr kumimoji="1" lang="zh-CN" altLang="en-US" sz="2800" b="1" dirty="0" smtClean="0">
                <a:solidFill>
                  <a:srgbClr val="333399"/>
                </a:solidFill>
                <a:latin typeface="黑体" panose="02010609060101010101" pitchFamily="49" charset="-122"/>
                <a:ea typeface="黑体" panose="02010609060101010101" pitchFamily="49" charset="-122"/>
              </a:rPr>
              <a:t>变力的功</a:t>
            </a:r>
            <a:endParaRPr kumimoji="1" lang="zh-CN" altLang="en-US" sz="2400" dirty="0" smtClean="0">
              <a:solidFill>
                <a:srgbClr val="333399"/>
              </a:solidFill>
              <a:latin typeface="黑体" panose="02010609060101010101" pitchFamily="49" charset="-122"/>
              <a:ea typeface="黑体" panose="02010609060101010101" pitchFamily="49" charset="-122"/>
            </a:endParaRPr>
          </a:p>
        </p:txBody>
      </p:sp>
      <p:graphicFrame>
        <p:nvGraphicFramePr>
          <p:cNvPr id="11" name="对象 10"/>
          <p:cNvGraphicFramePr>
            <a:graphicFrameLocks noChangeAspect="1"/>
          </p:cNvGraphicFramePr>
          <p:nvPr/>
        </p:nvGraphicFramePr>
        <p:xfrm>
          <a:off x="250825" y="981075"/>
          <a:ext cx="4638675" cy="704850"/>
        </p:xfrm>
        <a:graphic>
          <a:graphicData uri="http://schemas.openxmlformats.org/presentationml/2006/ole">
            <mc:AlternateContent xmlns:mc="http://schemas.openxmlformats.org/markup-compatibility/2006">
              <mc:Choice xmlns:v="urn:schemas-microsoft-com:vml" Requires="v">
                <p:oleObj spid="_x0000_s13364" name="Equation" r:id="rId9" imgW="1866900" imgH="330200" progId="Equation.3">
                  <p:embed/>
                </p:oleObj>
              </mc:Choice>
              <mc:Fallback>
                <p:oleObj name="Equation" r:id="rId9" imgW="1866900" imgH="330200" progId="Equation.3">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825" y="981075"/>
                        <a:ext cx="4638675"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矩形 12"/>
          <p:cNvSpPr/>
          <p:nvPr/>
        </p:nvSpPr>
        <p:spPr>
          <a:xfrm>
            <a:off x="430276" y="4019510"/>
            <a:ext cx="8174171" cy="523220"/>
          </a:xfrm>
          <a:prstGeom prst="rect">
            <a:avLst/>
          </a:prstGeom>
        </p:spPr>
        <p:txBody>
          <a:bodyPr wrap="square">
            <a:spAutoFit/>
          </a:bodyPr>
          <a:lstStyle/>
          <a:p>
            <a:pPr lvl="0" fontAlgn="base">
              <a:spcBef>
                <a:spcPct val="0"/>
              </a:spcBef>
              <a:spcAft>
                <a:spcPct val="0"/>
              </a:spcAft>
            </a:pPr>
            <a:r>
              <a:rPr kumimoji="1" lang="zh-CN" altLang="en-US" sz="2800" b="1" dirty="0">
                <a:solidFill>
                  <a:srgbClr val="000000"/>
                </a:solidFill>
                <a:latin typeface="Times New Roman" panose="02020603050405020304" pitchFamily="18" charset="0"/>
                <a:ea typeface="楷体_GB2312" pitchFamily="1" charset="-122"/>
              </a:rPr>
              <a:t>只有一个质点时</a:t>
            </a:r>
            <a:r>
              <a:rPr kumimoji="1" lang="en-US" altLang="zh-CN" sz="2800" b="1" dirty="0">
                <a:solidFill>
                  <a:srgbClr val="000000"/>
                </a:solidFill>
                <a:latin typeface="Times New Roman" panose="02020603050405020304" pitchFamily="18" charset="0"/>
                <a:ea typeface="楷体_GB2312" pitchFamily="1" charset="-122"/>
              </a:rPr>
              <a:t>,</a:t>
            </a:r>
            <a:r>
              <a:rPr kumimoji="1" lang="zh-CN" altLang="en-US" sz="2800" b="1" dirty="0">
                <a:solidFill>
                  <a:srgbClr val="000000"/>
                </a:solidFill>
                <a:latin typeface="Times New Roman" panose="02020603050405020304" pitchFamily="18" charset="0"/>
                <a:ea typeface="楷体_GB2312" pitchFamily="1" charset="-122"/>
              </a:rPr>
              <a:t>合力的功等于各分力功的代数和。</a:t>
            </a:r>
            <a:endParaRPr kumimoji="1" lang="zh-CN" altLang="en-US" sz="2800" b="1" dirty="0">
              <a:solidFill>
                <a:srgbClr val="000000"/>
              </a:solidFill>
              <a:latin typeface="Times New Roman" panose="02020603050405020304" pitchFamily="18" charset="0"/>
              <a:ea typeface="楷体_GB2312" pitchFamily="1" charset="-122"/>
            </a:endParaRPr>
          </a:p>
        </p:txBody>
      </p:sp>
      <p:sp>
        <p:nvSpPr>
          <p:cNvPr id="14" name="Rectangle 22"/>
          <p:cNvSpPr>
            <a:spLocks noChangeArrowheads="1"/>
          </p:cNvSpPr>
          <p:nvPr/>
        </p:nvSpPr>
        <p:spPr bwMode="auto">
          <a:xfrm>
            <a:off x="5646975" y="1124744"/>
            <a:ext cx="26449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zh-CN" altLang="en-US" sz="2800" b="1" dirty="0">
                <a:solidFill>
                  <a:srgbClr val="000000"/>
                </a:solidFill>
                <a:latin typeface="Times New Roman" panose="02020603050405020304" pitchFamily="18" charset="0"/>
              </a:rPr>
              <a:t>单位：</a:t>
            </a:r>
            <a:r>
              <a:rPr kumimoji="1" lang="en-US" altLang="zh-CN" sz="2800" b="1" dirty="0" smtClean="0">
                <a:solidFill>
                  <a:srgbClr val="000000"/>
                </a:solidFill>
                <a:latin typeface="Times New Roman" panose="02020603050405020304" pitchFamily="18" charset="0"/>
              </a:rPr>
              <a:t>J</a:t>
            </a:r>
            <a:r>
              <a:rPr kumimoji="1" lang="zh-CN" altLang="en-US" sz="2800" b="1" dirty="0" smtClean="0">
                <a:solidFill>
                  <a:srgbClr val="000000"/>
                </a:solidFill>
                <a:latin typeface="Times New Roman" panose="02020603050405020304" pitchFamily="18" charset="0"/>
              </a:rPr>
              <a:t>（焦耳）</a:t>
            </a:r>
            <a:endParaRPr kumimoji="1" lang="en-US" altLang="zh-CN" sz="28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22" presetClass="entr" presetSubtype="8"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utoUpdateAnimBg="0"/>
      <p:bldP spid="10" grpId="0"/>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12" name="矩形 72711"/>
          <p:cNvSpPr/>
          <p:nvPr/>
        </p:nvSpPr>
        <p:spPr>
          <a:xfrm>
            <a:off x="107950" y="188913"/>
            <a:ext cx="3024188" cy="521970"/>
          </a:xfrm>
          <a:prstGeom prst="rect">
            <a:avLst/>
          </a:prstGeom>
          <a:noFill/>
          <a:ln w="9525">
            <a:noFill/>
          </a:ln>
        </p:spPr>
        <p:txBody>
          <a:bodyPr>
            <a:spAutoFit/>
          </a:bodyPr>
          <a:p>
            <a:r>
              <a:rPr lang="zh-CN" altLang="en-US" sz="2800" b="1" dirty="0">
                <a:latin typeface="Times New Roman" panose="02020603050405020304" pitchFamily="18" charset="0"/>
              </a:rPr>
              <a:t>四、势能曲线</a:t>
            </a:r>
            <a:endParaRPr lang="zh-CN" altLang="en-US" sz="2800" b="1" dirty="0">
              <a:latin typeface="Times New Roman" panose="02020603050405020304" pitchFamily="18" charset="0"/>
            </a:endParaRPr>
          </a:p>
        </p:txBody>
      </p:sp>
      <p:sp>
        <p:nvSpPr>
          <p:cNvPr id="72771" name="文本框 72770"/>
          <p:cNvSpPr txBox="1"/>
          <p:nvPr/>
        </p:nvSpPr>
        <p:spPr>
          <a:xfrm>
            <a:off x="323850" y="4365625"/>
            <a:ext cx="8534400" cy="565150"/>
          </a:xfrm>
          <a:prstGeom prst="rect">
            <a:avLst/>
          </a:prstGeom>
          <a:noFill/>
          <a:ln w="9525">
            <a:noFill/>
          </a:ln>
        </p:spPr>
        <p:txBody>
          <a:bodyPr>
            <a:spAutoFit/>
          </a:bodyPr>
          <a:p>
            <a:pPr eaLnBrk="0" hangingPunct="0">
              <a:lnSpc>
                <a:spcPct val="110000"/>
              </a:lnSpc>
              <a:spcBef>
                <a:spcPct val="50000"/>
              </a:spcBef>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）根据势能曲线的形状可以讨论物体的运动。</a:t>
            </a:r>
            <a:endParaRPr lang="zh-CN" altLang="en-US" sz="2800" b="1" dirty="0">
              <a:latin typeface="Times New Roman" panose="02020603050405020304" pitchFamily="18" charset="0"/>
            </a:endParaRPr>
          </a:p>
        </p:txBody>
      </p:sp>
      <p:sp>
        <p:nvSpPr>
          <p:cNvPr id="72772" name="文本框 72771"/>
          <p:cNvSpPr txBox="1"/>
          <p:nvPr/>
        </p:nvSpPr>
        <p:spPr>
          <a:xfrm>
            <a:off x="323850" y="5084763"/>
            <a:ext cx="8229600" cy="1038860"/>
          </a:xfrm>
          <a:prstGeom prst="rect">
            <a:avLst/>
          </a:prstGeom>
          <a:noFill/>
          <a:ln w="9525">
            <a:noFill/>
          </a:ln>
        </p:spPr>
        <p:txBody>
          <a:bodyPr>
            <a:spAutoFit/>
          </a:bodyPr>
          <a:p>
            <a:pPr eaLnBrk="0" hangingPunct="0">
              <a:lnSpc>
                <a:spcPct val="110000"/>
              </a:lnSpc>
              <a:spcBef>
                <a:spcPct val="50000"/>
              </a:spcBef>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）利用势能曲线，可以判断物体在各个位置所受保守力的大小和方向。</a:t>
            </a:r>
            <a:endParaRPr lang="zh-CN" altLang="en-US" sz="2800" b="1" dirty="0">
              <a:latin typeface="Times New Roman" panose="02020603050405020304" pitchFamily="18" charset="0"/>
            </a:endParaRPr>
          </a:p>
        </p:txBody>
      </p:sp>
      <p:pic>
        <p:nvPicPr>
          <p:cNvPr id="72779" name="图片 72778" descr="图片3">
            <a:hlinkClick r:id="" action="ppaction://hlinkshowjump?jump=firstslide"/>
          </p:cNvPr>
          <p:cNvPicPr>
            <a:picLocks noChangeAspect="1"/>
          </p:cNvPicPr>
          <p:nvPr/>
        </p:nvPicPr>
        <p:blipFill>
          <a:blip r:embed="rId1"/>
          <a:stretch>
            <a:fillRect/>
          </a:stretch>
        </p:blipFill>
        <p:spPr>
          <a:xfrm>
            <a:off x="7827963" y="6534150"/>
            <a:ext cx="660400" cy="336550"/>
          </a:xfrm>
          <a:prstGeom prst="rect">
            <a:avLst/>
          </a:prstGeom>
          <a:noFill/>
          <a:ln w="9525">
            <a:noFill/>
          </a:ln>
        </p:spPr>
      </p:pic>
      <p:pic>
        <p:nvPicPr>
          <p:cNvPr id="72780" name="图片 72779" descr="图片4">
            <a:hlinkClick r:id="" action="ppaction://hlinkshowjump?jump=endshow"/>
          </p:cNvPr>
          <p:cNvPicPr>
            <a:picLocks noChangeAspect="1"/>
          </p:cNvPicPr>
          <p:nvPr/>
        </p:nvPicPr>
        <p:blipFill>
          <a:blip r:embed="rId2"/>
          <a:stretch>
            <a:fillRect/>
          </a:stretch>
        </p:blipFill>
        <p:spPr>
          <a:xfrm>
            <a:off x="8477250" y="6529388"/>
            <a:ext cx="660400" cy="341312"/>
          </a:xfrm>
          <a:prstGeom prst="rect">
            <a:avLst/>
          </a:prstGeom>
          <a:noFill/>
          <a:ln w="9525">
            <a:noFill/>
          </a:ln>
        </p:spPr>
      </p:pic>
      <p:pic>
        <p:nvPicPr>
          <p:cNvPr id="72781" name="图片 72780" descr="图片5">
            <a:hlinkClick r:id="" action="ppaction://hlinkshowjump?jump=nextslide"/>
          </p:cNvPr>
          <p:cNvPicPr>
            <a:picLocks noChangeAspect="1"/>
          </p:cNvPicPr>
          <p:nvPr/>
        </p:nvPicPr>
        <p:blipFill>
          <a:blip r:embed="rId3"/>
          <a:stretch>
            <a:fillRect/>
          </a:stretch>
        </p:blipFill>
        <p:spPr>
          <a:xfrm>
            <a:off x="7178675" y="6535738"/>
            <a:ext cx="661988" cy="334962"/>
          </a:xfrm>
          <a:prstGeom prst="rect">
            <a:avLst/>
          </a:prstGeom>
          <a:noFill/>
          <a:ln w="9525">
            <a:noFill/>
          </a:ln>
        </p:spPr>
      </p:pic>
      <p:pic>
        <p:nvPicPr>
          <p:cNvPr id="72782" name="图片 72781" descr="图片6">
            <a:hlinkClick r:id="" action="ppaction://hlinkshowjump?jump=previousslide"/>
          </p:cNvPr>
          <p:cNvPicPr>
            <a:picLocks noChangeAspect="1"/>
          </p:cNvPicPr>
          <p:nvPr/>
        </p:nvPicPr>
        <p:blipFill>
          <a:blip r:embed="rId4"/>
          <a:stretch>
            <a:fillRect/>
          </a:stretch>
        </p:blipFill>
        <p:spPr>
          <a:xfrm>
            <a:off x="6530975" y="6534150"/>
            <a:ext cx="661988" cy="336550"/>
          </a:xfrm>
          <a:prstGeom prst="rect">
            <a:avLst/>
          </a:prstGeom>
          <a:noFill/>
          <a:ln w="9525">
            <a:noFill/>
          </a:ln>
        </p:spPr>
      </p:pic>
      <p:pic>
        <p:nvPicPr>
          <p:cNvPr id="72786" name="图片 72785" descr="图3-6 势能曲线(c)-引力势能"/>
          <p:cNvPicPr>
            <a:picLocks noChangeAspect="1"/>
          </p:cNvPicPr>
          <p:nvPr/>
        </p:nvPicPr>
        <p:blipFill>
          <a:blip r:embed="rId5"/>
          <a:stretch>
            <a:fillRect/>
          </a:stretch>
        </p:blipFill>
        <p:spPr>
          <a:xfrm>
            <a:off x="6043613" y="1341438"/>
            <a:ext cx="2560637" cy="2359025"/>
          </a:xfrm>
          <a:prstGeom prst="rect">
            <a:avLst/>
          </a:prstGeom>
          <a:noFill/>
          <a:ln w="9525">
            <a:noFill/>
          </a:ln>
        </p:spPr>
      </p:pic>
      <p:pic>
        <p:nvPicPr>
          <p:cNvPr id="72787" name="图片 72786" descr="图3-6 势能曲线(a)-重力势能"/>
          <p:cNvPicPr>
            <a:picLocks noChangeAspect="1"/>
          </p:cNvPicPr>
          <p:nvPr/>
        </p:nvPicPr>
        <p:blipFill>
          <a:blip r:embed="rId6"/>
          <a:stretch>
            <a:fillRect/>
          </a:stretch>
        </p:blipFill>
        <p:spPr>
          <a:xfrm>
            <a:off x="179388" y="1652588"/>
            <a:ext cx="2622550" cy="2120900"/>
          </a:xfrm>
          <a:prstGeom prst="rect">
            <a:avLst/>
          </a:prstGeom>
          <a:noFill/>
          <a:ln w="9525">
            <a:noFill/>
          </a:ln>
        </p:spPr>
      </p:pic>
      <p:pic>
        <p:nvPicPr>
          <p:cNvPr id="72788" name="图片 72787" descr="图3-6 势能曲线(b)-弹性势能"/>
          <p:cNvPicPr>
            <a:picLocks noChangeAspect="1"/>
          </p:cNvPicPr>
          <p:nvPr/>
        </p:nvPicPr>
        <p:blipFill>
          <a:blip r:embed="rId7"/>
          <a:stretch>
            <a:fillRect/>
          </a:stretch>
        </p:blipFill>
        <p:spPr>
          <a:xfrm>
            <a:off x="3132138" y="1677988"/>
            <a:ext cx="2865437" cy="2032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2712"/>
                                        </p:tgtEl>
                                        <p:attrNameLst>
                                          <p:attrName>style.visibility</p:attrName>
                                        </p:attrNameLst>
                                      </p:cBhvr>
                                      <p:to>
                                        <p:strVal val="visible"/>
                                      </p:to>
                                    </p:set>
                                    <p:animEffect transition="in" filter="wipe(left)">
                                      <p:cBhvr>
                                        <p:cTn id="7" dur="500"/>
                                        <p:tgtEl>
                                          <p:spTgt spid="727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278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278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278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2771">
                                            <p:txEl>
                                              <p:charRg st="0" end="23"/>
                                            </p:txEl>
                                          </p:spTgt>
                                        </p:tgtEl>
                                        <p:attrNameLst>
                                          <p:attrName>style.visibility</p:attrName>
                                        </p:attrNameLst>
                                      </p:cBhvr>
                                      <p:to>
                                        <p:strVal val="visible"/>
                                      </p:to>
                                    </p:set>
                                    <p:animEffect transition="in" filter="wipe(left)">
                                      <p:cBhvr>
                                        <p:cTn id="24" dur="500"/>
                                        <p:tgtEl>
                                          <p:spTgt spid="72771">
                                            <p:txEl>
                                              <p:charRg st="0" end="2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2772">
                                            <p:txEl>
                                              <p:charRg st="0" end="34"/>
                                            </p:txEl>
                                          </p:spTgt>
                                        </p:tgtEl>
                                        <p:attrNameLst>
                                          <p:attrName>style.visibility</p:attrName>
                                        </p:attrNameLst>
                                      </p:cBhvr>
                                      <p:to>
                                        <p:strVal val="visible"/>
                                      </p:to>
                                    </p:set>
                                    <p:animEffect transition="in" filter="wipe(left)">
                                      <p:cBhvr>
                                        <p:cTn id="29" dur="500"/>
                                        <p:tgtEl>
                                          <p:spTgt spid="72772">
                                            <p:txEl>
                                              <p:charRg st="0" end="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2" grpId="0"/>
      <p:bldP spid="72771" grpId="0" build="p"/>
      <p:bldP spid="7277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625475" y="304800"/>
            <a:ext cx="4278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endParaRPr kumimoji="1" lang="zh-CN" altLang="zh-CN" sz="2800" b="1" smtClean="0">
              <a:solidFill>
                <a:srgbClr val="000000"/>
              </a:solidFill>
              <a:latin typeface="Times New Roman" panose="02020603050405020304" pitchFamily="18" charset="0"/>
              <a:ea typeface="楷体_GB2312" pitchFamily="1" charset="-122"/>
            </a:endParaRPr>
          </a:p>
        </p:txBody>
      </p:sp>
      <p:graphicFrame>
        <p:nvGraphicFramePr>
          <p:cNvPr id="108547" name="Object 3"/>
          <p:cNvGraphicFramePr>
            <a:graphicFrameLocks noChangeAspect="1"/>
          </p:cNvGraphicFramePr>
          <p:nvPr/>
        </p:nvGraphicFramePr>
        <p:xfrm>
          <a:off x="2743200" y="1600200"/>
          <a:ext cx="2057400" cy="649288"/>
        </p:xfrm>
        <a:graphic>
          <a:graphicData uri="http://schemas.openxmlformats.org/presentationml/2006/ole">
            <mc:AlternateContent xmlns:mc="http://schemas.openxmlformats.org/markup-compatibility/2006">
              <mc:Choice xmlns:v="urn:schemas-microsoft-com:vml" Requires="v">
                <p:oleObj spid="_x0000_s10278" name="公式" r:id="rId1" imgW="800100" imgH="228600" progId="Equation.3">
                  <p:embed/>
                </p:oleObj>
              </mc:Choice>
              <mc:Fallback>
                <p:oleObj name="公式" r:id="rId1" imgW="800100" imgH="228600" progId="Equation.3">
                  <p:embed/>
                  <p:pic>
                    <p:nvPicPr>
                      <p:cNvPr id="0" name="图片 102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600200"/>
                        <a:ext cx="2057400" cy="649288"/>
                      </a:xfrm>
                      <a:prstGeom prst="rect">
                        <a:avLst/>
                      </a:prstGeom>
                      <a:solidFill>
                        <a:schemeClr val="bg1"/>
                      </a:soli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48" name="Object 4"/>
          <p:cNvGraphicFramePr>
            <a:graphicFrameLocks noChangeAspect="1"/>
          </p:cNvGraphicFramePr>
          <p:nvPr/>
        </p:nvGraphicFramePr>
        <p:xfrm>
          <a:off x="3505200" y="2667000"/>
          <a:ext cx="2286000" cy="876300"/>
        </p:xfrm>
        <a:graphic>
          <a:graphicData uri="http://schemas.openxmlformats.org/presentationml/2006/ole">
            <mc:AlternateContent xmlns:mc="http://schemas.openxmlformats.org/markup-compatibility/2006">
              <mc:Choice xmlns:v="urn:schemas-microsoft-com:vml" Requires="v">
                <p:oleObj spid="_x0000_s10279" name="公式" r:id="rId3" imgW="951865" imgH="406400" progId="Equation.3">
                  <p:embed/>
                </p:oleObj>
              </mc:Choice>
              <mc:Fallback>
                <p:oleObj name="公式" r:id="rId3" imgW="951865" imgH="406400" progId="Equation.3">
                  <p:embed/>
                  <p:pic>
                    <p:nvPicPr>
                      <p:cNvPr id="0" name="图片 102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2667000"/>
                        <a:ext cx="22860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49" name="Object 5"/>
          <p:cNvGraphicFramePr>
            <a:graphicFrameLocks noChangeAspect="1"/>
          </p:cNvGraphicFramePr>
          <p:nvPr/>
        </p:nvGraphicFramePr>
        <p:xfrm>
          <a:off x="762000" y="2667000"/>
          <a:ext cx="2514600" cy="977900"/>
        </p:xfrm>
        <a:graphic>
          <a:graphicData uri="http://schemas.openxmlformats.org/presentationml/2006/ole">
            <mc:AlternateContent xmlns:mc="http://schemas.openxmlformats.org/markup-compatibility/2006">
              <mc:Choice xmlns:v="urn:schemas-microsoft-com:vml" Requires="v">
                <p:oleObj spid="_x0000_s10280" name="公式" r:id="rId5" imgW="1015365" imgH="406400" progId="Equation.3">
                  <p:embed/>
                </p:oleObj>
              </mc:Choice>
              <mc:Fallback>
                <p:oleObj name="公式" r:id="rId5" imgW="1015365" imgH="406400" progId="Equation.3">
                  <p:embed/>
                  <p:pic>
                    <p:nvPicPr>
                      <p:cNvPr id="0" name="图片 102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667000"/>
                        <a:ext cx="25146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8550" name="Group 6"/>
          <p:cNvGrpSpPr/>
          <p:nvPr/>
        </p:nvGrpSpPr>
        <p:grpSpPr bwMode="auto">
          <a:xfrm>
            <a:off x="6629400" y="1371600"/>
            <a:ext cx="2057400" cy="4505325"/>
            <a:chOff x="4320" y="816"/>
            <a:chExt cx="1296" cy="2784"/>
          </a:xfrm>
        </p:grpSpPr>
        <p:graphicFrame>
          <p:nvGraphicFramePr>
            <p:cNvPr id="68619" name="Object 7"/>
            <p:cNvGraphicFramePr>
              <a:graphicFrameLocks noChangeAspect="1"/>
            </p:cNvGraphicFramePr>
            <p:nvPr/>
          </p:nvGraphicFramePr>
          <p:xfrm>
            <a:off x="4992" y="1776"/>
            <a:ext cx="242" cy="346"/>
          </p:xfrm>
          <a:graphic>
            <a:graphicData uri="http://schemas.openxmlformats.org/presentationml/2006/ole">
              <mc:AlternateContent xmlns:mc="http://schemas.openxmlformats.org/markup-compatibility/2006">
                <mc:Choice xmlns:v="urn:schemas-microsoft-com:vml" Requires="v">
                  <p:oleObj spid="_x0000_s10281" name="公式" r:id="rId7" imgW="165100" imgH="241300" progId="Equation.3">
                    <p:embed/>
                  </p:oleObj>
                </mc:Choice>
                <mc:Fallback>
                  <p:oleObj name="公式" r:id="rId7" imgW="165100" imgH="241300" progId="Equation.3">
                    <p:embed/>
                    <p:pic>
                      <p:nvPicPr>
                        <p:cNvPr id="0" name="图片 102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92" y="1776"/>
                          <a:ext cx="242"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2" name="Oval 8"/>
            <p:cNvSpPr>
              <a:spLocks noChangeArrowheads="1"/>
            </p:cNvSpPr>
            <p:nvPr/>
          </p:nvSpPr>
          <p:spPr bwMode="auto">
            <a:xfrm>
              <a:off x="4464" y="2592"/>
              <a:ext cx="1056" cy="1008"/>
            </a:xfrm>
            <a:prstGeom prst="ellipse">
              <a:avLst/>
            </a:prstGeom>
            <a:gradFill rotWithShape="1">
              <a:gsLst>
                <a:gs pos="0">
                  <a:schemeClr val="hlink">
                    <a:gamma/>
                    <a:tint val="19216"/>
                    <a:invGamma/>
                  </a:schemeClr>
                </a:gs>
                <a:gs pos="100000">
                  <a:schemeClr val="hlink"/>
                </a:gs>
              </a:gsLst>
              <a:path path="shape">
                <a:fillToRect l="50000" t="50000" r="50000" b="50000"/>
              </a:path>
            </a:gradFill>
            <a:ln w="9525">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zh-CN" altLang="en-US">
                <a:solidFill>
                  <a:srgbClr val="000000"/>
                </a:solidFill>
              </a:endParaRPr>
            </a:p>
          </p:txBody>
        </p:sp>
        <p:sp>
          <p:nvSpPr>
            <p:cNvPr id="68621" name="Text Box 9"/>
            <p:cNvSpPr txBox="1">
              <a:spLocks noChangeArrowheads="1"/>
            </p:cNvSpPr>
            <p:nvPr/>
          </p:nvSpPr>
          <p:spPr bwMode="auto">
            <a:xfrm>
              <a:off x="4704" y="3216"/>
              <a:ext cx="76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smtClean="0">
                  <a:solidFill>
                    <a:srgbClr val="000000"/>
                  </a:solidFill>
                  <a:latin typeface="Times New Roman" panose="02020603050405020304" pitchFamily="18" charset="0"/>
                  <a:ea typeface="楷体_GB2312" pitchFamily="1" charset="-122"/>
                </a:rPr>
                <a:t>地球</a:t>
              </a:r>
              <a:endParaRPr kumimoji="1" lang="zh-CN" altLang="en-US" sz="2800" b="1" smtClean="0">
                <a:solidFill>
                  <a:srgbClr val="000000"/>
                </a:solidFill>
                <a:latin typeface="Times New Roman" panose="02020603050405020304" pitchFamily="18" charset="0"/>
                <a:ea typeface="楷体_GB2312" pitchFamily="1" charset="-122"/>
              </a:endParaRPr>
            </a:p>
          </p:txBody>
        </p:sp>
        <p:sp>
          <p:nvSpPr>
            <p:cNvPr id="68622" name="Line 10"/>
            <p:cNvSpPr>
              <a:spLocks noChangeShapeType="1"/>
            </p:cNvSpPr>
            <p:nvPr/>
          </p:nvSpPr>
          <p:spPr bwMode="auto">
            <a:xfrm flipH="1">
              <a:off x="4512" y="3120"/>
              <a:ext cx="480" cy="2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8623" name="Text Box 11"/>
            <p:cNvSpPr txBox="1">
              <a:spLocks noChangeArrowheads="1"/>
            </p:cNvSpPr>
            <p:nvPr/>
          </p:nvSpPr>
          <p:spPr bwMode="auto">
            <a:xfrm>
              <a:off x="4560" y="2976"/>
              <a:ext cx="432"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2800" b="1" smtClean="0">
                  <a:solidFill>
                    <a:srgbClr val="000000"/>
                  </a:solidFill>
                  <a:latin typeface="Times New Roman" panose="02020603050405020304" pitchFamily="18" charset="0"/>
                  <a:ea typeface="楷体_GB2312" pitchFamily="1" charset="-122"/>
                </a:rPr>
                <a:t>R</a:t>
              </a:r>
              <a:endParaRPr kumimoji="1" lang="en-US" altLang="zh-CN" sz="2800" b="1" smtClean="0">
                <a:solidFill>
                  <a:srgbClr val="000000"/>
                </a:solidFill>
                <a:latin typeface="Times New Roman" panose="02020603050405020304" pitchFamily="18" charset="0"/>
                <a:ea typeface="楷体_GB2312" pitchFamily="1" charset="-122"/>
              </a:endParaRPr>
            </a:p>
          </p:txBody>
        </p:sp>
        <p:sp>
          <p:nvSpPr>
            <p:cNvPr id="68624" name="Line 12"/>
            <p:cNvSpPr>
              <a:spLocks noChangeShapeType="1"/>
            </p:cNvSpPr>
            <p:nvPr/>
          </p:nvSpPr>
          <p:spPr bwMode="auto">
            <a:xfrm flipV="1">
              <a:off x="4992" y="1440"/>
              <a:ext cx="0" cy="110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8625" name="Text Box 13"/>
            <p:cNvSpPr txBox="1">
              <a:spLocks noChangeArrowheads="1"/>
            </p:cNvSpPr>
            <p:nvPr/>
          </p:nvSpPr>
          <p:spPr bwMode="auto">
            <a:xfrm>
              <a:off x="5040" y="1200"/>
              <a:ext cx="480"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400" b="1" smtClean="0">
                  <a:solidFill>
                    <a:srgbClr val="000000"/>
                  </a:solidFill>
                  <a:latin typeface="Times New Roman" panose="02020603050405020304" pitchFamily="18" charset="0"/>
                  <a:ea typeface="楷体_GB2312" pitchFamily="1" charset="-122"/>
                </a:rPr>
                <a:t>火箭</a:t>
              </a:r>
              <a:r>
                <a:rPr kumimoji="1" lang="zh-CN" altLang="en-US" sz="2800" b="1" smtClean="0">
                  <a:solidFill>
                    <a:srgbClr val="000000"/>
                  </a:solidFill>
                  <a:latin typeface="Times New Roman" panose="02020603050405020304" pitchFamily="18" charset="0"/>
                  <a:ea typeface="楷体_GB2312" pitchFamily="1" charset="-122"/>
                </a:rPr>
                <a:t> </a:t>
              </a:r>
              <a:endParaRPr kumimoji="1" lang="zh-CN" altLang="en-US" sz="2800" b="1" smtClean="0">
                <a:solidFill>
                  <a:srgbClr val="000000"/>
                </a:solidFill>
                <a:latin typeface="Times New Roman" panose="02020603050405020304" pitchFamily="18" charset="0"/>
                <a:ea typeface="楷体_GB2312" pitchFamily="1" charset="-122"/>
              </a:endParaRPr>
            </a:p>
          </p:txBody>
        </p:sp>
        <p:sp>
          <p:nvSpPr>
            <p:cNvPr id="68626" name="AutoShape 14"/>
            <p:cNvSpPr/>
            <p:nvPr/>
          </p:nvSpPr>
          <p:spPr bwMode="auto">
            <a:xfrm>
              <a:off x="4704" y="1488"/>
              <a:ext cx="144" cy="1104"/>
            </a:xfrm>
            <a:prstGeom prst="leftBrace">
              <a:avLst>
                <a:gd name="adj1" fmla="val 63889"/>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68627" name="Text Box 15"/>
            <p:cNvSpPr txBox="1">
              <a:spLocks noChangeArrowheads="1"/>
            </p:cNvSpPr>
            <p:nvPr/>
          </p:nvSpPr>
          <p:spPr bwMode="auto">
            <a:xfrm>
              <a:off x="4320" y="1872"/>
              <a:ext cx="62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2800" b="1" smtClean="0">
                  <a:solidFill>
                    <a:srgbClr val="000000"/>
                  </a:solidFill>
                  <a:latin typeface="Times New Roman" panose="02020603050405020304" pitchFamily="18" charset="0"/>
                  <a:ea typeface="楷体_GB2312" pitchFamily="1" charset="-122"/>
                </a:rPr>
                <a:t>2R</a:t>
              </a:r>
              <a:endParaRPr kumimoji="1" lang="en-US" altLang="zh-CN" sz="2800" b="1" smtClean="0">
                <a:solidFill>
                  <a:srgbClr val="000000"/>
                </a:solidFill>
                <a:latin typeface="Times New Roman" panose="02020603050405020304" pitchFamily="18" charset="0"/>
                <a:ea typeface="楷体_GB2312" pitchFamily="1" charset="-122"/>
              </a:endParaRPr>
            </a:p>
          </p:txBody>
        </p:sp>
        <p:sp>
          <p:nvSpPr>
            <p:cNvPr id="68628" name="Oval 16"/>
            <p:cNvSpPr>
              <a:spLocks noChangeArrowheads="1"/>
            </p:cNvSpPr>
            <p:nvPr/>
          </p:nvSpPr>
          <p:spPr bwMode="auto">
            <a:xfrm>
              <a:off x="4944" y="3072"/>
              <a:ext cx="48" cy="48"/>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68629" name="Text Box 17"/>
            <p:cNvSpPr txBox="1">
              <a:spLocks noChangeArrowheads="1"/>
            </p:cNvSpPr>
            <p:nvPr/>
          </p:nvSpPr>
          <p:spPr bwMode="auto">
            <a:xfrm>
              <a:off x="4944" y="2880"/>
              <a:ext cx="480"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2800" b="1" smtClean="0">
                  <a:solidFill>
                    <a:srgbClr val="000000"/>
                  </a:solidFill>
                  <a:latin typeface="Times New Roman" panose="02020603050405020304" pitchFamily="18" charset="0"/>
                  <a:ea typeface="楷体_GB2312" pitchFamily="1" charset="-122"/>
                </a:rPr>
                <a:t>o</a:t>
              </a:r>
              <a:endParaRPr kumimoji="1" lang="en-US" altLang="zh-CN" sz="2800" b="1" smtClean="0">
                <a:solidFill>
                  <a:srgbClr val="000000"/>
                </a:solidFill>
                <a:latin typeface="Times New Roman" panose="02020603050405020304" pitchFamily="18" charset="0"/>
                <a:ea typeface="楷体_GB2312" pitchFamily="1" charset="-122"/>
              </a:endParaRPr>
            </a:p>
          </p:txBody>
        </p:sp>
        <p:sp>
          <p:nvSpPr>
            <p:cNvPr id="68630" name="Line 18"/>
            <p:cNvSpPr>
              <a:spLocks noChangeShapeType="1"/>
            </p:cNvSpPr>
            <p:nvPr/>
          </p:nvSpPr>
          <p:spPr bwMode="auto">
            <a:xfrm flipV="1">
              <a:off x="4992" y="912"/>
              <a:ext cx="0" cy="576"/>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8631" name="Text Box 19"/>
            <p:cNvSpPr txBox="1">
              <a:spLocks noChangeArrowheads="1"/>
            </p:cNvSpPr>
            <p:nvPr/>
          </p:nvSpPr>
          <p:spPr bwMode="auto">
            <a:xfrm>
              <a:off x="4992" y="816"/>
              <a:ext cx="624"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2800" b="1" smtClean="0">
                  <a:solidFill>
                    <a:srgbClr val="000000"/>
                  </a:solidFill>
                  <a:latin typeface="Times New Roman" panose="02020603050405020304" pitchFamily="18" charset="0"/>
                  <a:ea typeface="楷体_GB2312" pitchFamily="1" charset="-122"/>
                </a:rPr>
                <a:t>r</a:t>
              </a:r>
              <a:endParaRPr kumimoji="1" lang="en-US" altLang="zh-CN" sz="2800" b="1" smtClean="0">
                <a:solidFill>
                  <a:srgbClr val="000000"/>
                </a:solidFill>
                <a:latin typeface="Times New Roman" panose="02020603050405020304" pitchFamily="18" charset="0"/>
                <a:ea typeface="楷体_GB2312" pitchFamily="1" charset="-122"/>
              </a:endParaRPr>
            </a:p>
          </p:txBody>
        </p:sp>
        <p:sp>
          <p:nvSpPr>
            <p:cNvPr id="68632" name="Line 20"/>
            <p:cNvSpPr>
              <a:spLocks noChangeShapeType="1"/>
            </p:cNvSpPr>
            <p:nvPr/>
          </p:nvSpPr>
          <p:spPr bwMode="auto">
            <a:xfrm flipV="1">
              <a:off x="4992" y="2544"/>
              <a:ext cx="0" cy="52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8633" name="Line 21"/>
            <p:cNvSpPr>
              <a:spLocks noChangeShapeType="1"/>
            </p:cNvSpPr>
            <p:nvPr/>
          </p:nvSpPr>
          <p:spPr bwMode="auto">
            <a:xfrm>
              <a:off x="4992" y="1632"/>
              <a:ext cx="0" cy="336"/>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8634" name="Text Box 22"/>
            <p:cNvSpPr txBox="1">
              <a:spLocks noChangeArrowheads="1"/>
            </p:cNvSpPr>
            <p:nvPr/>
          </p:nvSpPr>
          <p:spPr bwMode="auto">
            <a:xfrm>
              <a:off x="4896" y="2448"/>
              <a:ext cx="624"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2800" b="1" smtClean="0">
                  <a:solidFill>
                    <a:srgbClr val="000000"/>
                  </a:solidFill>
                  <a:latin typeface="Times New Roman" panose="02020603050405020304" pitchFamily="18" charset="0"/>
                  <a:ea typeface="楷体_GB2312" pitchFamily="1" charset="-122"/>
                </a:rPr>
                <a:t>A</a:t>
              </a:r>
              <a:endParaRPr kumimoji="1" lang="en-US" altLang="zh-CN" sz="2800" b="1" smtClean="0">
                <a:solidFill>
                  <a:srgbClr val="000000"/>
                </a:solidFill>
                <a:latin typeface="Times New Roman" panose="02020603050405020304" pitchFamily="18" charset="0"/>
                <a:ea typeface="楷体_GB2312" pitchFamily="1" charset="-122"/>
              </a:endParaRPr>
            </a:p>
          </p:txBody>
        </p:sp>
        <p:sp>
          <p:nvSpPr>
            <p:cNvPr id="68635" name="Text Box 23"/>
            <p:cNvSpPr txBox="1">
              <a:spLocks noChangeArrowheads="1"/>
            </p:cNvSpPr>
            <p:nvPr/>
          </p:nvSpPr>
          <p:spPr bwMode="auto">
            <a:xfrm>
              <a:off x="4704" y="1248"/>
              <a:ext cx="240"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2400" b="1" smtClean="0">
                  <a:solidFill>
                    <a:srgbClr val="000000"/>
                  </a:solidFill>
                  <a:latin typeface="Times New Roman" panose="02020603050405020304" pitchFamily="18" charset="0"/>
                  <a:ea typeface="楷体_GB2312" pitchFamily="1" charset="-122"/>
                </a:rPr>
                <a:t>B</a:t>
              </a:r>
              <a:endParaRPr kumimoji="1" lang="en-US" altLang="zh-CN" sz="2800" b="1" smtClean="0">
                <a:solidFill>
                  <a:srgbClr val="000000"/>
                </a:solidFill>
                <a:latin typeface="Times New Roman" panose="02020603050405020304" pitchFamily="18" charset="0"/>
                <a:ea typeface="楷体_GB2312" pitchFamily="1" charset="-122"/>
              </a:endParaRPr>
            </a:p>
          </p:txBody>
        </p:sp>
        <p:sp>
          <p:nvSpPr>
            <p:cNvPr id="68636" name="AutoShape 24"/>
            <p:cNvSpPr>
              <a:spLocks noChangeArrowheads="1"/>
            </p:cNvSpPr>
            <p:nvPr/>
          </p:nvSpPr>
          <p:spPr bwMode="auto">
            <a:xfrm>
              <a:off x="4944" y="1392"/>
              <a:ext cx="96" cy="240"/>
            </a:xfrm>
            <a:prstGeom prst="upArrow">
              <a:avLst>
                <a:gd name="adj1" fmla="val 50000"/>
                <a:gd name="adj2" fmla="val 62500"/>
              </a:avLst>
            </a:prstGeom>
            <a:solidFill>
              <a:srgbClr val="CC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sp>
        <p:nvSpPr>
          <p:cNvPr id="68615" name="Text Box 25"/>
          <p:cNvSpPr txBox="1">
            <a:spLocks noChangeArrowheads="1"/>
          </p:cNvSpPr>
          <p:nvPr/>
        </p:nvSpPr>
        <p:spPr bwMode="auto">
          <a:xfrm>
            <a:off x="533400" y="0"/>
            <a:ext cx="7772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smtClean="0">
                <a:solidFill>
                  <a:srgbClr val="000000"/>
                </a:solidFill>
                <a:latin typeface="楷体_GB2312" pitchFamily="1" charset="-122"/>
                <a:ea typeface="楷体_GB2312" pitchFamily="1" charset="-122"/>
              </a:rPr>
              <a:t>已知地球的质量为</a:t>
            </a:r>
            <a:r>
              <a:rPr kumimoji="1" lang="en-US" altLang="zh-CN" sz="2800" b="1" i="1" smtClean="0">
                <a:solidFill>
                  <a:srgbClr val="000000"/>
                </a:solidFill>
                <a:latin typeface="Times New Roman" panose="02020603050405020304" pitchFamily="18" charset="0"/>
                <a:ea typeface="楷体_GB2312" pitchFamily="1" charset="-122"/>
              </a:rPr>
              <a:t>M</a:t>
            </a:r>
            <a:r>
              <a:rPr kumimoji="1" lang="zh-CN" altLang="en-US" sz="2800" b="1" smtClean="0">
                <a:solidFill>
                  <a:srgbClr val="000000"/>
                </a:solidFill>
                <a:latin typeface="楷体_GB2312" pitchFamily="1" charset="-122"/>
                <a:ea typeface="楷体_GB2312" pitchFamily="1" charset="-122"/>
              </a:rPr>
              <a:t>，半径为</a:t>
            </a:r>
            <a:r>
              <a:rPr kumimoji="1" lang="en-US" altLang="zh-CN" sz="2800" b="1" smtClean="0">
                <a:solidFill>
                  <a:srgbClr val="000000"/>
                </a:solidFill>
                <a:latin typeface="Times New Roman" panose="02020603050405020304" pitchFamily="18" charset="0"/>
                <a:ea typeface="楷体_GB2312" pitchFamily="1" charset="-122"/>
              </a:rPr>
              <a:t>R</a:t>
            </a:r>
            <a:r>
              <a:rPr kumimoji="1" lang="zh-CN" altLang="en-US" sz="2800" b="1" smtClean="0">
                <a:solidFill>
                  <a:srgbClr val="000000"/>
                </a:solidFill>
                <a:latin typeface="楷体_GB2312" pitchFamily="1" charset="-122"/>
                <a:ea typeface="楷体_GB2312" pitchFamily="1" charset="-122"/>
              </a:rPr>
              <a:t>，一质量为</a:t>
            </a:r>
            <a:r>
              <a:rPr kumimoji="1" lang="en-US" altLang="zh-CN" sz="2800" b="1" i="1" smtClean="0">
                <a:solidFill>
                  <a:srgbClr val="000000"/>
                </a:solidFill>
                <a:latin typeface="Book Antiqua" panose="02040602050305030304" pitchFamily="18" charset="0"/>
                <a:ea typeface="楷体_GB2312" pitchFamily="1" charset="-122"/>
              </a:rPr>
              <a:t>m</a:t>
            </a:r>
            <a:r>
              <a:rPr kumimoji="1" lang="zh-CN" altLang="en-US" sz="2800" b="1" smtClean="0">
                <a:solidFill>
                  <a:srgbClr val="000000"/>
                </a:solidFill>
                <a:latin typeface="楷体_GB2312" pitchFamily="1" charset="-122"/>
                <a:ea typeface="楷体_GB2312" pitchFamily="1" charset="-122"/>
              </a:rPr>
              <a:t>的火箭从地面上升到距离地面</a:t>
            </a:r>
            <a:r>
              <a:rPr kumimoji="1" lang="en-US" altLang="zh-CN" sz="2800" b="1" smtClean="0">
                <a:solidFill>
                  <a:srgbClr val="000000"/>
                </a:solidFill>
                <a:latin typeface="楷体_GB2312" pitchFamily="1" charset="-122"/>
                <a:ea typeface="楷体_GB2312" pitchFamily="1" charset="-122"/>
              </a:rPr>
              <a:t>2R</a:t>
            </a:r>
            <a:r>
              <a:rPr kumimoji="1" lang="zh-CN" altLang="en-US" sz="2800" b="1" smtClean="0">
                <a:solidFill>
                  <a:srgbClr val="000000"/>
                </a:solidFill>
                <a:latin typeface="楷体_GB2312" pitchFamily="1" charset="-122"/>
                <a:ea typeface="楷体_GB2312" pitchFamily="1" charset="-122"/>
              </a:rPr>
              <a:t>处，求；在此过程中地球的引力对火箭所作的功？</a:t>
            </a:r>
            <a:endParaRPr kumimoji="1" lang="zh-CN" altLang="en-US" sz="2800" b="1" smtClean="0">
              <a:solidFill>
                <a:srgbClr val="000000"/>
              </a:solidFill>
              <a:latin typeface="楷体_GB2312" pitchFamily="1" charset="-122"/>
              <a:ea typeface="楷体_GB2312" pitchFamily="1" charset="-122"/>
            </a:endParaRPr>
          </a:p>
        </p:txBody>
      </p:sp>
      <p:sp>
        <p:nvSpPr>
          <p:cNvPr id="108570" name="Text Box 26"/>
          <p:cNvSpPr txBox="1">
            <a:spLocks noChangeArrowheads="1"/>
          </p:cNvSpPr>
          <p:nvPr/>
        </p:nvSpPr>
        <p:spPr bwMode="auto">
          <a:xfrm>
            <a:off x="381000" y="1676400"/>
            <a:ext cx="2057400" cy="5191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smtClean="0">
                <a:solidFill>
                  <a:srgbClr val="000000"/>
                </a:solidFill>
                <a:latin typeface="Times New Roman" panose="02020603050405020304" pitchFamily="18" charset="0"/>
              </a:rPr>
              <a:t>解：分析</a:t>
            </a:r>
            <a:endParaRPr kumimoji="1" lang="zh-CN" altLang="en-US" sz="2800" b="1" smtClean="0">
              <a:solidFill>
                <a:srgbClr val="000000"/>
              </a:solidFill>
              <a:latin typeface="Times New Roman" panose="02020603050405020304" pitchFamily="18" charset="0"/>
            </a:endParaRPr>
          </a:p>
        </p:txBody>
      </p:sp>
      <p:graphicFrame>
        <p:nvGraphicFramePr>
          <p:cNvPr id="108571" name="Object 27"/>
          <p:cNvGraphicFramePr>
            <a:graphicFrameLocks noChangeAspect="1"/>
          </p:cNvGraphicFramePr>
          <p:nvPr/>
        </p:nvGraphicFramePr>
        <p:xfrm>
          <a:off x="3048000" y="3733800"/>
          <a:ext cx="2051050" cy="828675"/>
        </p:xfrm>
        <a:graphic>
          <a:graphicData uri="http://schemas.openxmlformats.org/presentationml/2006/ole">
            <mc:AlternateContent xmlns:mc="http://schemas.openxmlformats.org/markup-compatibility/2006">
              <mc:Choice xmlns:v="urn:schemas-microsoft-com:vml" Requires="v">
                <p:oleObj spid="_x0000_s10282" name="Equation" r:id="rId9" imgW="824865" imgH="406400" progId="Equation.3">
                  <p:embed/>
                </p:oleObj>
              </mc:Choice>
              <mc:Fallback>
                <p:oleObj name="Equation" r:id="rId9" imgW="824865" imgH="406400" progId="Equation.3">
                  <p:embed/>
                  <p:pic>
                    <p:nvPicPr>
                      <p:cNvPr id="0" name="图片 102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3733800"/>
                        <a:ext cx="2051050"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72" name="Object 28"/>
          <p:cNvGraphicFramePr>
            <a:graphicFrameLocks noChangeAspect="1"/>
          </p:cNvGraphicFramePr>
          <p:nvPr/>
        </p:nvGraphicFramePr>
        <p:xfrm>
          <a:off x="582613" y="3886200"/>
          <a:ext cx="2416175" cy="649288"/>
        </p:xfrm>
        <a:graphic>
          <a:graphicData uri="http://schemas.openxmlformats.org/presentationml/2006/ole">
            <mc:AlternateContent xmlns:mc="http://schemas.openxmlformats.org/markup-compatibility/2006">
              <mc:Choice xmlns:v="urn:schemas-microsoft-com:vml" Requires="v">
                <p:oleObj spid="_x0000_s10283" name="Equation" r:id="rId11" imgW="939800" imgH="228600" progId="Equation.3">
                  <p:embed/>
                </p:oleObj>
              </mc:Choice>
              <mc:Fallback>
                <p:oleObj name="Equation" r:id="rId11" imgW="939800" imgH="228600" progId="Equation.3">
                  <p:embed/>
                  <p:pic>
                    <p:nvPicPr>
                      <p:cNvPr id="0" name="图片 102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2613" y="3886200"/>
                        <a:ext cx="2416175" cy="649288"/>
                      </a:xfrm>
                      <a:prstGeom prst="rect">
                        <a:avLst/>
                      </a:prstGeom>
                      <a:solidFill>
                        <a:schemeClr val="bg1"/>
                      </a:solidFill>
                      <a:ln>
                        <a:noFill/>
                      </a:ln>
                      <a:effectLst/>
                      <a:extLs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8570"/>
                                        </p:tgtEl>
                                        <p:attrNameLst>
                                          <p:attrName>style.visibility</p:attrName>
                                        </p:attrNameLst>
                                      </p:cBhvr>
                                      <p:to>
                                        <p:strVal val="visible"/>
                                      </p:to>
                                    </p:set>
                                    <p:animEffect transition="in" filter="box(in)">
                                      <p:cBhvr>
                                        <p:cTn id="7" dur="500"/>
                                        <p:tgtEl>
                                          <p:spTgt spid="10857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8550"/>
                                        </p:tgtEl>
                                        <p:attrNameLst>
                                          <p:attrName>style.visibility</p:attrName>
                                        </p:attrNameLst>
                                      </p:cBhvr>
                                      <p:to>
                                        <p:strVal val="visible"/>
                                      </p:to>
                                    </p:set>
                                    <p:animEffect transition="in" filter="box(in)">
                                      <p:cBhvr>
                                        <p:cTn id="12" dur="500"/>
                                        <p:tgtEl>
                                          <p:spTgt spid="10855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08547"/>
                                        </p:tgtEl>
                                        <p:attrNameLst>
                                          <p:attrName>style.visibility</p:attrName>
                                        </p:attrNameLst>
                                      </p:cBhvr>
                                      <p:to>
                                        <p:strVal val="visible"/>
                                      </p:to>
                                    </p:set>
                                    <p:animEffect transition="in" filter="box(out)">
                                      <p:cBhvr>
                                        <p:cTn id="17" dur="500"/>
                                        <p:tgtEl>
                                          <p:spTgt spid="10854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08549"/>
                                        </p:tgtEl>
                                        <p:attrNameLst>
                                          <p:attrName>style.visibility</p:attrName>
                                        </p:attrNameLst>
                                      </p:cBhvr>
                                      <p:to>
                                        <p:strVal val="visible"/>
                                      </p:to>
                                    </p:set>
                                    <p:animEffect transition="in" filter="box(out)">
                                      <p:cBhvr>
                                        <p:cTn id="22" dur="500"/>
                                        <p:tgtEl>
                                          <p:spTgt spid="10854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08548"/>
                                        </p:tgtEl>
                                        <p:attrNameLst>
                                          <p:attrName>style.visibility</p:attrName>
                                        </p:attrNameLst>
                                      </p:cBhvr>
                                      <p:to>
                                        <p:strVal val="visible"/>
                                      </p:to>
                                    </p:set>
                                    <p:animEffect transition="in" filter="box(out)">
                                      <p:cBhvr>
                                        <p:cTn id="27" dur="500"/>
                                        <p:tgtEl>
                                          <p:spTgt spid="10854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08572"/>
                                        </p:tgtEl>
                                        <p:attrNameLst>
                                          <p:attrName>style.visibility</p:attrName>
                                        </p:attrNameLst>
                                      </p:cBhvr>
                                      <p:to>
                                        <p:strVal val="visible"/>
                                      </p:to>
                                    </p:set>
                                    <p:animEffect transition="in" filter="box(out)">
                                      <p:cBhvr>
                                        <p:cTn id="32" dur="500"/>
                                        <p:tgtEl>
                                          <p:spTgt spid="10857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108571"/>
                                        </p:tgtEl>
                                        <p:attrNameLst>
                                          <p:attrName>style.visibility</p:attrName>
                                        </p:attrNameLst>
                                      </p:cBhvr>
                                      <p:to>
                                        <p:strVal val="visible"/>
                                      </p:to>
                                    </p:set>
                                    <p:animEffect transition="in" filter="box(out)">
                                      <p:cBhvr>
                                        <p:cTn id="37" dur="500"/>
                                        <p:tgtEl>
                                          <p:spTgt spid="108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70" grpId="0"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808" name="Picture 56" descr="图片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575" y="692150"/>
            <a:ext cx="3492500" cy="1854200"/>
          </a:xfrm>
          <a:prstGeom prst="rect">
            <a:avLst/>
          </a:prstGeom>
          <a:noFill/>
          <a:extLst>
            <a:ext uri="{909E8E84-426E-40DD-AFC4-6F175D3DCCD1}">
              <a14:hiddenFill xmlns:a14="http://schemas.microsoft.com/office/drawing/2010/main">
                <a:solidFill>
                  <a:srgbClr val="FFFFFF"/>
                </a:solidFill>
              </a14:hiddenFill>
            </a:ext>
          </a:extLst>
        </p:spPr>
      </p:pic>
      <p:sp>
        <p:nvSpPr>
          <p:cNvPr id="74763" name="Rectangle 11"/>
          <p:cNvSpPr>
            <a:spLocks noChangeArrowheads="1"/>
          </p:cNvSpPr>
          <p:nvPr/>
        </p:nvSpPr>
        <p:spPr bwMode="auto">
          <a:xfrm>
            <a:off x="179388" y="677863"/>
            <a:ext cx="43926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zh-CN" altLang="en-US" sz="2800" b="1">
                <a:solidFill>
                  <a:srgbClr val="000000"/>
                </a:solidFill>
                <a:latin typeface="Times New Roman" panose="02020603050405020304" pitchFamily="18" charset="0"/>
              </a:rPr>
              <a:t>一、质点系的动能定理</a:t>
            </a:r>
            <a:endParaRPr kumimoji="1" lang="zh-CN" altLang="en-US" sz="2800" b="1">
              <a:solidFill>
                <a:srgbClr val="000000"/>
              </a:solidFill>
              <a:latin typeface="Times New Roman" panose="02020603050405020304" pitchFamily="18" charset="0"/>
            </a:endParaRPr>
          </a:p>
        </p:txBody>
      </p:sp>
      <p:sp>
        <p:nvSpPr>
          <p:cNvPr id="74764" name="Rectangle 12"/>
          <p:cNvSpPr>
            <a:spLocks noChangeArrowheads="1"/>
          </p:cNvSpPr>
          <p:nvPr/>
        </p:nvSpPr>
        <p:spPr bwMode="auto">
          <a:xfrm>
            <a:off x="395288" y="1268413"/>
            <a:ext cx="533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设系统由两个质点</a:t>
            </a:r>
            <a:r>
              <a:rPr kumimoji="1" lang="en-US" altLang="zh-CN" sz="2800" b="1" i="1">
                <a:solidFill>
                  <a:srgbClr val="000000"/>
                </a:solidFill>
                <a:latin typeface="Times New Roman" panose="02020603050405020304" pitchFamily="18" charset="0"/>
              </a:rPr>
              <a:t>m</a:t>
            </a:r>
            <a:r>
              <a:rPr kumimoji="1" lang="en-US" altLang="zh-CN" sz="2800" b="1" baseline="-25000">
                <a:solidFill>
                  <a:srgbClr val="000000"/>
                </a:solidFill>
                <a:latin typeface="Times New Roman" panose="02020603050405020304" pitchFamily="18" charset="0"/>
              </a:rPr>
              <a:t>1</a:t>
            </a: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和</a:t>
            </a:r>
            <a:r>
              <a:rPr kumimoji="1" lang="en-US" altLang="zh-CN" sz="2800" b="1" i="1">
                <a:solidFill>
                  <a:srgbClr val="000000"/>
                </a:solidFill>
                <a:latin typeface="Times New Roman" panose="02020603050405020304" pitchFamily="18" charset="0"/>
              </a:rPr>
              <a:t>m</a:t>
            </a:r>
            <a:r>
              <a:rPr kumimoji="1" lang="en-US" altLang="zh-CN" sz="2800" b="1" baseline="-25000">
                <a:solidFill>
                  <a:srgbClr val="000000"/>
                </a:solidFill>
                <a:latin typeface="Times New Roman" panose="02020603050405020304" pitchFamily="18" charset="0"/>
              </a:rPr>
              <a:t>2</a:t>
            </a:r>
            <a:r>
              <a:rPr kumimoji="1" lang="zh-CN" altLang="en-US" sz="2800" b="1">
                <a:solidFill>
                  <a:srgbClr val="000000"/>
                </a:solidFill>
                <a:latin typeface="Times New Roman" panose="02020603050405020304" pitchFamily="18" charset="0"/>
              </a:rPr>
              <a:t>组成，</a:t>
            </a:r>
            <a:endParaRPr kumimoji="1" lang="zh-CN" altLang="en-US" sz="2800" b="1">
              <a:solidFill>
                <a:srgbClr val="000000"/>
              </a:solidFill>
              <a:latin typeface="Times New Roman" panose="02020603050405020304" pitchFamily="18" charset="0"/>
            </a:endParaRPr>
          </a:p>
        </p:txBody>
      </p:sp>
      <p:sp>
        <p:nvSpPr>
          <p:cNvPr id="74785" name="Rectangle 33"/>
          <p:cNvSpPr>
            <a:spLocks noChangeArrowheads="1"/>
          </p:cNvSpPr>
          <p:nvPr/>
        </p:nvSpPr>
        <p:spPr bwMode="auto">
          <a:xfrm>
            <a:off x="395288" y="1844675"/>
            <a:ext cx="5251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对质点</a:t>
            </a:r>
            <a:r>
              <a:rPr kumimoji="1" lang="en-US" altLang="zh-CN" sz="2800" b="1">
                <a:solidFill>
                  <a:srgbClr val="000000"/>
                </a:solidFill>
                <a:latin typeface="Times New Roman" panose="02020603050405020304" pitchFamily="18" charset="0"/>
              </a:rPr>
              <a:t>1 </a:t>
            </a:r>
            <a:r>
              <a:rPr kumimoji="1" lang="zh-CN" altLang="en-US" sz="2800" b="1">
                <a:solidFill>
                  <a:srgbClr val="000000"/>
                </a:solidFill>
                <a:latin typeface="Times New Roman" panose="02020603050405020304" pitchFamily="18" charset="0"/>
              </a:rPr>
              <a:t>和</a:t>
            </a:r>
            <a:r>
              <a:rPr kumimoji="1" lang="en-US" altLang="zh-CN" sz="2800" b="1">
                <a:solidFill>
                  <a:srgbClr val="000000"/>
                </a:solidFill>
                <a:latin typeface="Times New Roman" panose="02020603050405020304" pitchFamily="18" charset="0"/>
              </a:rPr>
              <a:t>2</a:t>
            </a:r>
            <a:r>
              <a:rPr kumimoji="1" lang="zh-CN" altLang="en-US" sz="2800" b="1">
                <a:solidFill>
                  <a:srgbClr val="000000"/>
                </a:solidFill>
                <a:latin typeface="Times New Roman" panose="02020603050405020304" pitchFamily="18" charset="0"/>
              </a:rPr>
              <a:t>分别应用动能定理：</a:t>
            </a:r>
            <a:endParaRPr kumimoji="1" lang="zh-CN" altLang="en-US" sz="2800" b="1">
              <a:solidFill>
                <a:srgbClr val="000000"/>
              </a:solidFill>
              <a:latin typeface="Times New Roman" panose="02020603050405020304" pitchFamily="18" charset="0"/>
            </a:endParaRPr>
          </a:p>
        </p:txBody>
      </p:sp>
      <p:graphicFrame>
        <p:nvGraphicFramePr>
          <p:cNvPr id="74786" name="Object 34"/>
          <p:cNvGraphicFramePr>
            <a:graphicFrameLocks noChangeAspect="1"/>
          </p:cNvGraphicFramePr>
          <p:nvPr/>
        </p:nvGraphicFramePr>
        <p:xfrm>
          <a:off x="395288" y="2430463"/>
          <a:ext cx="4697412" cy="795337"/>
        </p:xfrm>
        <a:graphic>
          <a:graphicData uri="http://schemas.openxmlformats.org/presentationml/2006/ole">
            <mc:AlternateContent xmlns:mc="http://schemas.openxmlformats.org/markup-compatibility/2006">
              <mc:Choice xmlns:v="urn:schemas-microsoft-com:vml" Requires="v">
                <p:oleObj spid="_x0000_s1054" name="公式" r:id="rId2" imgW="1412240" imgH="236855" progId="Equation.3">
                  <p:embed/>
                </p:oleObj>
              </mc:Choice>
              <mc:Fallback>
                <p:oleObj name="公式" r:id="rId2" imgW="1412240" imgH="236855" progId="Equation.3">
                  <p:embed/>
                  <p:pic>
                    <p:nvPicPr>
                      <p:cNvPr id="0" name="图片 10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430463"/>
                        <a:ext cx="4697412" cy="79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88" name="Object 36"/>
          <p:cNvGraphicFramePr>
            <a:graphicFrameLocks noChangeAspect="1"/>
          </p:cNvGraphicFramePr>
          <p:nvPr/>
        </p:nvGraphicFramePr>
        <p:xfrm>
          <a:off x="377825" y="3240088"/>
          <a:ext cx="4860925" cy="792162"/>
        </p:xfrm>
        <a:graphic>
          <a:graphicData uri="http://schemas.openxmlformats.org/presentationml/2006/ole">
            <mc:AlternateContent xmlns:mc="http://schemas.openxmlformats.org/markup-compatibility/2006">
              <mc:Choice xmlns:v="urn:schemas-microsoft-com:vml" Requires="v">
                <p:oleObj spid="_x0000_s1055" name="公式" r:id="rId4" imgW="1469390" imgH="236855" progId="Equation.3">
                  <p:embed/>
                </p:oleObj>
              </mc:Choice>
              <mc:Fallback>
                <p:oleObj name="公式" r:id="rId4" imgW="1469390" imgH="236855" progId="Equation.3">
                  <p:embed/>
                  <p:pic>
                    <p:nvPicPr>
                      <p:cNvPr id="0" name="图片 10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825" y="3240088"/>
                        <a:ext cx="4860925"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89" name="Object 37"/>
          <p:cNvGraphicFramePr>
            <a:graphicFrameLocks noChangeAspect="1"/>
          </p:cNvGraphicFramePr>
          <p:nvPr/>
        </p:nvGraphicFramePr>
        <p:xfrm>
          <a:off x="468313" y="4256088"/>
          <a:ext cx="6985000" cy="1454150"/>
        </p:xfrm>
        <a:graphic>
          <a:graphicData uri="http://schemas.openxmlformats.org/presentationml/2006/ole">
            <mc:AlternateContent xmlns:mc="http://schemas.openxmlformats.org/markup-compatibility/2006">
              <mc:Choice xmlns:v="urn:schemas-microsoft-com:vml" Requires="v">
                <p:oleObj spid="_x0000_s1056" name="公式" r:id="rId6" imgW="2196465" imgH="457200" progId="Equation.3">
                  <p:embed/>
                </p:oleObj>
              </mc:Choice>
              <mc:Fallback>
                <p:oleObj name="公式" r:id="rId6" imgW="2196465" imgH="457200" progId="Equation.3">
                  <p:embed/>
                  <p:pic>
                    <p:nvPicPr>
                      <p:cNvPr id="0" name="图片 10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4256088"/>
                        <a:ext cx="6985000" cy="145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90" name="AutoShape 38"/>
          <p:cNvSpPr/>
          <p:nvPr/>
        </p:nvSpPr>
        <p:spPr bwMode="auto">
          <a:xfrm>
            <a:off x="5437188" y="2743200"/>
            <a:ext cx="71437" cy="1081088"/>
          </a:xfrm>
          <a:prstGeom prst="rightBrace">
            <a:avLst>
              <a:gd name="adj1" fmla="val 126112"/>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74791" name="Text Box 39"/>
          <p:cNvSpPr txBox="1">
            <a:spLocks noChangeArrowheads="1"/>
          </p:cNvSpPr>
          <p:nvPr/>
        </p:nvSpPr>
        <p:spPr bwMode="auto">
          <a:xfrm>
            <a:off x="5651500" y="3270250"/>
            <a:ext cx="2305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a:solidFill>
                  <a:srgbClr val="000000"/>
                </a:solidFill>
                <a:latin typeface="Times New Roman" panose="02020603050405020304" pitchFamily="18" charset="0"/>
              </a:rPr>
              <a:t>相加，得 </a:t>
            </a:r>
            <a:endParaRPr lang="zh-CN" altLang="en-US" sz="2800" b="1">
              <a:solidFill>
                <a:srgbClr val="000000"/>
              </a:solidFill>
              <a:latin typeface="Times New Roman" panose="02020603050405020304" pitchFamily="18" charset="0"/>
            </a:endParaRPr>
          </a:p>
        </p:txBody>
      </p:sp>
      <p:graphicFrame>
        <p:nvGraphicFramePr>
          <p:cNvPr id="74792" name="Object 40"/>
          <p:cNvGraphicFramePr>
            <a:graphicFrameLocks noChangeAspect="1"/>
          </p:cNvGraphicFramePr>
          <p:nvPr/>
        </p:nvGraphicFramePr>
        <p:xfrm>
          <a:off x="2555875" y="5838825"/>
          <a:ext cx="2592388" cy="685800"/>
        </p:xfrm>
        <a:graphic>
          <a:graphicData uri="http://schemas.openxmlformats.org/presentationml/2006/ole">
            <mc:AlternateContent xmlns:mc="http://schemas.openxmlformats.org/markup-compatibility/2006">
              <mc:Choice xmlns:v="urn:schemas-microsoft-com:vml" Requires="v">
                <p:oleObj spid="_x0000_s1057" name="公式" r:id="rId8" imgW="742950" imgH="196215" progId="Equation.3">
                  <p:embed/>
                </p:oleObj>
              </mc:Choice>
              <mc:Fallback>
                <p:oleObj name="公式" r:id="rId8" imgW="742950" imgH="196215" progId="Equation.3">
                  <p:embed/>
                  <p:pic>
                    <p:nvPicPr>
                      <p:cNvPr id="0" name="图片 10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55875" y="5838825"/>
                        <a:ext cx="259238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93" name="AutoShape 41"/>
          <p:cNvSpPr>
            <a:spLocks noChangeArrowheads="1"/>
          </p:cNvSpPr>
          <p:nvPr/>
        </p:nvSpPr>
        <p:spPr bwMode="auto">
          <a:xfrm>
            <a:off x="395288" y="4111625"/>
            <a:ext cx="3384550" cy="1008063"/>
          </a:xfrm>
          <a:prstGeom prst="wedgeEllipseCallout">
            <a:avLst>
              <a:gd name="adj1" fmla="val 36444"/>
              <a:gd name="adj2" fmla="val 55199"/>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zh-CN" sz="2800" b="1">
              <a:solidFill>
                <a:srgbClr val="000000"/>
              </a:solidFill>
              <a:latin typeface="Times New Roman" panose="02020603050405020304" pitchFamily="18" charset="0"/>
            </a:endParaRPr>
          </a:p>
        </p:txBody>
      </p:sp>
      <p:sp>
        <p:nvSpPr>
          <p:cNvPr id="74794" name="Rectangle 42"/>
          <p:cNvSpPr>
            <a:spLocks noChangeArrowheads="1"/>
          </p:cNvSpPr>
          <p:nvPr/>
        </p:nvSpPr>
        <p:spPr bwMode="auto">
          <a:xfrm>
            <a:off x="3132138" y="5119688"/>
            <a:ext cx="2670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系统外力的功</a:t>
            </a:r>
            <a:r>
              <a:rPr kumimoji="1" lang="en-US" altLang="zh-CN" sz="2800" b="1" i="1">
                <a:solidFill>
                  <a:srgbClr val="000000"/>
                </a:solidFill>
                <a:latin typeface="Times New Roman" panose="02020603050405020304" pitchFamily="18" charset="0"/>
              </a:rPr>
              <a:t>A</a:t>
            </a:r>
            <a:r>
              <a:rPr kumimoji="1" lang="en-US" altLang="zh-CN" sz="2800" b="1" baseline="-25000">
                <a:solidFill>
                  <a:srgbClr val="000000"/>
                </a:solidFill>
                <a:latin typeface="Times New Roman" panose="02020603050405020304" pitchFamily="18" charset="0"/>
              </a:rPr>
              <a:t>e</a:t>
            </a:r>
            <a:endParaRPr kumimoji="1" lang="en-US" altLang="zh-CN" sz="2800" b="1">
              <a:solidFill>
                <a:srgbClr val="000000"/>
              </a:solidFill>
              <a:latin typeface="Times New Roman" panose="02020603050405020304" pitchFamily="18" charset="0"/>
            </a:endParaRPr>
          </a:p>
        </p:txBody>
      </p:sp>
      <p:sp>
        <p:nvSpPr>
          <p:cNvPr id="74795" name="AutoShape 43"/>
          <p:cNvSpPr>
            <a:spLocks noChangeArrowheads="1"/>
          </p:cNvSpPr>
          <p:nvPr/>
        </p:nvSpPr>
        <p:spPr bwMode="auto">
          <a:xfrm>
            <a:off x="4140200" y="4111625"/>
            <a:ext cx="3311525" cy="1008063"/>
          </a:xfrm>
          <a:prstGeom prst="wedgeEllipseCallout">
            <a:avLst>
              <a:gd name="adj1" fmla="val 36963"/>
              <a:gd name="adj2" fmla="val 50157"/>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endParaRPr lang="zh-CN" altLang="zh-CN" sz="2800" b="1">
              <a:solidFill>
                <a:srgbClr val="000000"/>
              </a:solidFill>
              <a:latin typeface="Times New Roman" panose="02020603050405020304" pitchFamily="18" charset="0"/>
            </a:endParaRPr>
          </a:p>
        </p:txBody>
      </p:sp>
      <p:sp>
        <p:nvSpPr>
          <p:cNvPr id="74796" name="Rectangle 44"/>
          <p:cNvSpPr>
            <a:spLocks noChangeArrowheads="1"/>
          </p:cNvSpPr>
          <p:nvPr/>
        </p:nvSpPr>
        <p:spPr bwMode="auto">
          <a:xfrm>
            <a:off x="6300788" y="5119688"/>
            <a:ext cx="26304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系统内力的功</a:t>
            </a:r>
            <a:r>
              <a:rPr kumimoji="1" lang="en-US" altLang="zh-CN" sz="2800" b="1" i="1">
                <a:solidFill>
                  <a:srgbClr val="000000"/>
                </a:solidFill>
                <a:latin typeface="Times New Roman" panose="02020603050405020304" pitchFamily="18" charset="0"/>
              </a:rPr>
              <a:t>A</a:t>
            </a:r>
            <a:r>
              <a:rPr kumimoji="1" lang="en-US" altLang="zh-CN" sz="2800" b="1" baseline="-25000">
                <a:solidFill>
                  <a:srgbClr val="000000"/>
                </a:solidFill>
                <a:latin typeface="Times New Roman" panose="02020603050405020304" pitchFamily="18" charset="0"/>
              </a:rPr>
              <a:t>i</a:t>
            </a:r>
            <a:endParaRPr kumimoji="1" lang="en-US" altLang="zh-CN" sz="2800" b="1">
              <a:solidFill>
                <a:srgbClr val="000000"/>
              </a:solidFill>
              <a:latin typeface="Times New Roman" panose="02020603050405020304" pitchFamily="18" charset="0"/>
            </a:endParaRPr>
          </a:p>
        </p:txBody>
      </p:sp>
      <p:sp>
        <p:nvSpPr>
          <p:cNvPr id="74797" name="AutoShape 45"/>
          <p:cNvSpPr>
            <a:spLocks noChangeArrowheads="1"/>
          </p:cNvSpPr>
          <p:nvPr/>
        </p:nvSpPr>
        <p:spPr bwMode="auto">
          <a:xfrm>
            <a:off x="1331913" y="6056313"/>
            <a:ext cx="576262" cy="144462"/>
          </a:xfrm>
          <a:prstGeom prst="rightArrow">
            <a:avLst>
              <a:gd name="adj1" fmla="val 50000"/>
              <a:gd name="adj2" fmla="val 9972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pic>
        <p:nvPicPr>
          <p:cNvPr id="74800" name="Picture 48" descr="图片3">
            <a:hlinkClick r:id="" action="ppaction://hlinkshowjump?jump=firstslide"/>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74801" name="Picture 49" descr="图片4">
            <a:hlinkClick r:id="" action="ppaction://hlinkshowjump?jump=endshow"/>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74802" name="Picture 50" descr="图片5">
            <a:hlinkClick r:id="" action="ppaction://hlinkshowjump?jump=nextslide"/>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74803" name="Picture 51" descr="图片6">
            <a:hlinkClick r:id="" action="ppaction://hlinkshowjump?jump=previousslide"/>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
        <p:nvSpPr>
          <p:cNvPr id="74805" name="Text Box 53"/>
          <p:cNvSpPr txBox="1">
            <a:spLocks noChangeArrowheads="1"/>
          </p:cNvSpPr>
          <p:nvPr/>
        </p:nvSpPr>
        <p:spPr bwMode="auto">
          <a:xfrm>
            <a:off x="107950" y="101600"/>
            <a:ext cx="7200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800" b="1">
                <a:solidFill>
                  <a:srgbClr val="000000"/>
                </a:solidFill>
                <a:latin typeface="Times New Roman" panose="02020603050405020304" pitchFamily="18" charset="0"/>
              </a:rPr>
              <a:t>§2-5  </a:t>
            </a:r>
            <a:r>
              <a:rPr lang="zh-CN" altLang="en-US" sz="2800" b="1">
                <a:solidFill>
                  <a:srgbClr val="000000"/>
                </a:solidFill>
                <a:latin typeface="Times New Roman" panose="02020603050405020304" pitchFamily="18" charset="0"/>
                <a:cs typeface="Times New Roman" panose="02020603050405020304" pitchFamily="18" charset="0"/>
              </a:rPr>
              <a:t>质点系的功能原理  机械能守恒定律</a:t>
            </a:r>
            <a:endParaRPr lang="zh-CN" altLang="en-US" sz="2800" b="1">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4805"/>
                                        </p:tgtEl>
                                        <p:attrNameLst>
                                          <p:attrName>style.visibility</p:attrName>
                                        </p:attrNameLst>
                                      </p:cBhvr>
                                      <p:to>
                                        <p:strVal val="visible"/>
                                      </p:to>
                                    </p:set>
                                    <p:animEffect transition="in" filter="wipe(left)">
                                      <p:cBhvr>
                                        <p:cTn id="7" dur="500"/>
                                        <p:tgtEl>
                                          <p:spTgt spid="748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63"/>
                                        </p:tgtEl>
                                        <p:attrNameLst>
                                          <p:attrName>style.visibility</p:attrName>
                                        </p:attrNameLst>
                                      </p:cBhvr>
                                      <p:to>
                                        <p:strVal val="visible"/>
                                      </p:to>
                                    </p:set>
                                    <p:animEffect transition="in" filter="wipe(left)">
                                      <p:cBhvr>
                                        <p:cTn id="12" dur="500"/>
                                        <p:tgtEl>
                                          <p:spTgt spid="747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764"/>
                                        </p:tgtEl>
                                        <p:attrNameLst>
                                          <p:attrName>style.visibility</p:attrName>
                                        </p:attrNameLst>
                                      </p:cBhvr>
                                      <p:to>
                                        <p:strVal val="visible"/>
                                      </p:to>
                                    </p:set>
                                    <p:animEffect transition="in" filter="wipe(left)">
                                      <p:cBhvr>
                                        <p:cTn id="17" dur="500"/>
                                        <p:tgtEl>
                                          <p:spTgt spid="7476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480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4785">
                                            <p:txEl>
                                              <p:pRg st="4294967295" end="4294967295"/>
                                            </p:txEl>
                                          </p:spTgt>
                                        </p:tgtEl>
                                        <p:attrNameLst>
                                          <p:attrName>style.visibility</p:attrName>
                                        </p:attrNameLst>
                                      </p:cBhvr>
                                      <p:to>
                                        <p:strVal val="visible"/>
                                      </p:to>
                                    </p:set>
                                    <p:animEffect transition="in" filter="wipe(left)">
                                      <p:cBhvr>
                                        <p:cTn id="26" dur="500"/>
                                        <p:tgtEl>
                                          <p:spTgt spid="74785">
                                            <p:txEl>
                                              <p:pRg st="4294967295" end="429496729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4785">
                                            <p:txEl>
                                              <p:pRg st="0" end="0"/>
                                            </p:txEl>
                                          </p:spTgt>
                                        </p:tgtEl>
                                        <p:attrNameLst>
                                          <p:attrName>style.visibility</p:attrName>
                                        </p:attrNameLst>
                                      </p:cBhvr>
                                      <p:to>
                                        <p:strVal val="visible"/>
                                      </p:to>
                                    </p:set>
                                    <p:animEffect transition="in" filter="wipe(left)">
                                      <p:cBhvr>
                                        <p:cTn id="31" dur="500"/>
                                        <p:tgtEl>
                                          <p:spTgt spid="74785">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4786"/>
                                        </p:tgtEl>
                                        <p:attrNameLst>
                                          <p:attrName>style.visibility</p:attrName>
                                        </p:attrNameLst>
                                      </p:cBhvr>
                                      <p:to>
                                        <p:strVal val="visible"/>
                                      </p:to>
                                    </p:set>
                                    <p:animEffect transition="in" filter="wipe(left)">
                                      <p:cBhvr>
                                        <p:cTn id="36" dur="500"/>
                                        <p:tgtEl>
                                          <p:spTgt spid="7478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4788"/>
                                        </p:tgtEl>
                                        <p:attrNameLst>
                                          <p:attrName>style.visibility</p:attrName>
                                        </p:attrNameLst>
                                      </p:cBhvr>
                                      <p:to>
                                        <p:strVal val="visible"/>
                                      </p:to>
                                    </p:set>
                                    <p:animEffect transition="in" filter="wipe(left)">
                                      <p:cBhvr>
                                        <p:cTn id="41" dur="500"/>
                                        <p:tgtEl>
                                          <p:spTgt spid="7478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4790"/>
                                        </p:tgtEl>
                                        <p:attrNameLst>
                                          <p:attrName>style.visibility</p:attrName>
                                        </p:attrNameLst>
                                      </p:cBhvr>
                                      <p:to>
                                        <p:strVal val="visible"/>
                                      </p:to>
                                    </p:set>
                                    <p:animEffect transition="in" filter="wipe(left)">
                                      <p:cBhvr>
                                        <p:cTn id="46" dur="500"/>
                                        <p:tgtEl>
                                          <p:spTgt spid="74790"/>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74791"/>
                                        </p:tgtEl>
                                        <p:attrNameLst>
                                          <p:attrName>style.visibility</p:attrName>
                                        </p:attrNameLst>
                                      </p:cBhvr>
                                      <p:to>
                                        <p:strVal val="visible"/>
                                      </p:to>
                                    </p:set>
                                    <p:animEffect transition="in" filter="wipe(left)">
                                      <p:cBhvr>
                                        <p:cTn id="50" dur="500"/>
                                        <p:tgtEl>
                                          <p:spTgt spid="7479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74789"/>
                                        </p:tgtEl>
                                        <p:attrNameLst>
                                          <p:attrName>style.visibility</p:attrName>
                                        </p:attrNameLst>
                                      </p:cBhvr>
                                      <p:to>
                                        <p:strVal val="visible"/>
                                      </p:to>
                                    </p:set>
                                    <p:animEffect transition="in" filter="wipe(left)">
                                      <p:cBhvr>
                                        <p:cTn id="55" dur="500"/>
                                        <p:tgtEl>
                                          <p:spTgt spid="7478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74793"/>
                                        </p:tgtEl>
                                        <p:attrNameLst>
                                          <p:attrName>style.visibility</p:attrName>
                                        </p:attrNameLst>
                                      </p:cBhvr>
                                      <p:to>
                                        <p:strVal val="visible"/>
                                      </p:to>
                                    </p:set>
                                    <p:animEffect transition="in" filter="wipe(left)">
                                      <p:cBhvr>
                                        <p:cTn id="60" dur="500"/>
                                        <p:tgtEl>
                                          <p:spTgt spid="74793"/>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74794"/>
                                        </p:tgtEl>
                                        <p:attrNameLst>
                                          <p:attrName>style.visibility</p:attrName>
                                        </p:attrNameLst>
                                      </p:cBhvr>
                                      <p:to>
                                        <p:strVal val="visible"/>
                                      </p:to>
                                    </p:set>
                                    <p:animEffect transition="in" filter="wipe(left)">
                                      <p:cBhvr>
                                        <p:cTn id="64" dur="500"/>
                                        <p:tgtEl>
                                          <p:spTgt spid="7479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4795"/>
                                        </p:tgtEl>
                                        <p:attrNameLst>
                                          <p:attrName>style.visibility</p:attrName>
                                        </p:attrNameLst>
                                      </p:cBhvr>
                                      <p:to>
                                        <p:strVal val="visible"/>
                                      </p:to>
                                    </p:set>
                                    <p:animEffect transition="in" filter="wipe(left)">
                                      <p:cBhvr>
                                        <p:cTn id="69" dur="500"/>
                                        <p:tgtEl>
                                          <p:spTgt spid="74795"/>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74796"/>
                                        </p:tgtEl>
                                        <p:attrNameLst>
                                          <p:attrName>style.visibility</p:attrName>
                                        </p:attrNameLst>
                                      </p:cBhvr>
                                      <p:to>
                                        <p:strVal val="visible"/>
                                      </p:to>
                                    </p:set>
                                    <p:animEffect transition="in" filter="wipe(left)">
                                      <p:cBhvr>
                                        <p:cTn id="73" dur="500"/>
                                        <p:tgtEl>
                                          <p:spTgt spid="7479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74797"/>
                                        </p:tgtEl>
                                        <p:attrNameLst>
                                          <p:attrName>style.visibility</p:attrName>
                                        </p:attrNameLst>
                                      </p:cBhvr>
                                      <p:to>
                                        <p:strVal val="visible"/>
                                      </p:to>
                                    </p:set>
                                    <p:animEffect transition="in" filter="wipe(left)">
                                      <p:cBhvr>
                                        <p:cTn id="78" dur="500"/>
                                        <p:tgtEl>
                                          <p:spTgt spid="74797"/>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74792"/>
                                        </p:tgtEl>
                                        <p:attrNameLst>
                                          <p:attrName>style.visibility</p:attrName>
                                        </p:attrNameLst>
                                      </p:cBhvr>
                                      <p:to>
                                        <p:strVal val="visible"/>
                                      </p:to>
                                    </p:set>
                                    <p:animEffect transition="in" filter="wipe(left)">
                                      <p:cBhvr>
                                        <p:cTn id="82" dur="500"/>
                                        <p:tgtEl>
                                          <p:spTgt spid="74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3" grpId="0" bldLvl="0" animBg="1" autoUpdateAnimBg="0"/>
      <p:bldP spid="74764" grpId="0" bldLvl="0" animBg="1" autoUpdateAnimBg="0"/>
      <p:bldP spid="74785" grpId="0" autoUpdateAnimBg="0" build="p"/>
      <p:bldP spid="74790" grpId="0" bldLvl="0" animBg="1"/>
      <p:bldP spid="74791" grpId="0" bldLvl="0" animBg="1" autoUpdateAnimBg="0"/>
      <p:bldP spid="74793" grpId="0" bldLvl="0" animBg="1" autoUpdateAnimBg="0"/>
      <p:bldP spid="74794" grpId="0" bldLvl="0" animBg="1" autoUpdateAnimBg="0"/>
      <p:bldP spid="74795" grpId="0" bldLvl="0" animBg="1" autoUpdateAnimBg="0"/>
      <p:bldP spid="74796" grpId="0" bldLvl="0" animBg="1" autoUpdateAnimBg="0"/>
      <p:bldP spid="74797" grpId="0" bldLvl="0" animBg="1"/>
      <p:bldP spid="74805"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816" name="Object 40"/>
          <p:cNvGraphicFramePr>
            <a:graphicFrameLocks noChangeAspect="1"/>
          </p:cNvGraphicFramePr>
          <p:nvPr/>
        </p:nvGraphicFramePr>
        <p:xfrm>
          <a:off x="2555875" y="733425"/>
          <a:ext cx="2592388" cy="685800"/>
        </p:xfrm>
        <a:graphic>
          <a:graphicData uri="http://schemas.openxmlformats.org/presentationml/2006/ole">
            <mc:AlternateContent xmlns:mc="http://schemas.openxmlformats.org/markup-compatibility/2006">
              <mc:Choice xmlns:v="urn:schemas-microsoft-com:vml" Requires="v">
                <p:oleObj spid="_x0000_s2058" name="公式" r:id="rId1" imgW="742950" imgH="196215" progId="Equation.3">
                  <p:embed/>
                </p:oleObj>
              </mc:Choice>
              <mc:Fallback>
                <p:oleObj name="公式" r:id="rId1" imgW="742950" imgH="196215" progId="Equation.3">
                  <p:embed/>
                  <p:pic>
                    <p:nvPicPr>
                      <p:cNvPr id="0" name="图片 20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733425"/>
                        <a:ext cx="259238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817" name="Rectangle 41"/>
          <p:cNvSpPr>
            <a:spLocks noChangeArrowheads="1"/>
          </p:cNvSpPr>
          <p:nvPr/>
        </p:nvSpPr>
        <p:spPr bwMode="auto">
          <a:xfrm>
            <a:off x="468313" y="1484313"/>
            <a:ext cx="7848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lnSpc>
                <a:spcPct val="120000"/>
              </a:lnSpc>
              <a:spcBef>
                <a:spcPct val="0"/>
              </a:spcBef>
              <a:spcAft>
                <a:spcPct val="0"/>
              </a:spcAft>
            </a:pPr>
            <a:r>
              <a:rPr kumimoji="1" lang="zh-CN" altLang="en-US" sz="2800" b="1" dirty="0">
                <a:solidFill>
                  <a:srgbClr val="0000FF"/>
                </a:solidFill>
                <a:latin typeface="Times New Roman" panose="02020603050405020304" pitchFamily="18" charset="0"/>
              </a:rPr>
              <a:t>质点系的动能定理：</a:t>
            </a:r>
            <a:r>
              <a:rPr kumimoji="1" lang="zh-CN" altLang="en-US" sz="2800" b="1" dirty="0">
                <a:solidFill>
                  <a:srgbClr val="000000"/>
                </a:solidFill>
                <a:latin typeface="Times New Roman" panose="02020603050405020304" pitchFamily="18" charset="0"/>
              </a:rPr>
              <a:t>系统的外力和内力做功的总和等于系统动能的增量。</a:t>
            </a:r>
            <a:endParaRPr kumimoji="1" lang="zh-CN" altLang="en-US" sz="2800" b="1" dirty="0">
              <a:solidFill>
                <a:srgbClr val="000000"/>
              </a:solidFill>
              <a:latin typeface="Times New Roman" panose="02020603050405020304" pitchFamily="18" charset="0"/>
            </a:endParaRPr>
          </a:p>
        </p:txBody>
      </p:sp>
      <p:pic>
        <p:nvPicPr>
          <p:cNvPr id="75818" name="Picture 42" descr="图片3">
            <a:hlinkClick r:id="" action="ppaction://hlinkshowjump?jump=firs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75819" name="Picture 43" descr="图片4">
            <a:hlinkClick r:id="" action="ppaction://hlinkshowjump?jump=endshow"/>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75820" name="Picture 44" descr="图片5">
            <a:hlinkClick r:id="" action="ppaction://hlinkshowjump?jump=nextslid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75821" name="Picture 45" descr="图片6">
            <a:hlinkClick r:id="" action="ppaction://hlinkshowjump?jump=previous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28327" y="3501008"/>
            <a:ext cx="8887346" cy="2677656"/>
          </a:xfrm>
          <a:prstGeom prst="rect">
            <a:avLst/>
          </a:prstGeom>
        </p:spPr>
        <p:txBody>
          <a:bodyPr wrap="square">
            <a:spAutoFit/>
          </a:bodyPr>
          <a:lstStyle/>
          <a:p>
            <a:r>
              <a:rPr kumimoji="1" lang="zh-CN" altLang="en-US" sz="2800" b="1" dirty="0">
                <a:solidFill>
                  <a:srgbClr val="000000"/>
                </a:solidFill>
                <a:latin typeface="Times New Roman" panose="02020603050405020304" pitchFamily="18" charset="0"/>
              </a:rPr>
              <a:t>注意： </a:t>
            </a:r>
            <a:endParaRPr kumimoji="1" lang="en-US" altLang="zh-CN" sz="2800" b="1" dirty="0" smtClean="0">
              <a:solidFill>
                <a:srgbClr val="000000"/>
              </a:solidFill>
              <a:latin typeface="Times New Roman" panose="02020603050405020304" pitchFamily="18" charset="0"/>
            </a:endParaRPr>
          </a:p>
          <a:p>
            <a:pPr marL="514350" indent="-514350">
              <a:buAutoNum type="arabicParenBoth"/>
            </a:pPr>
            <a:r>
              <a:rPr kumimoji="1" lang="zh-CN" altLang="en-US" sz="2800" b="1" dirty="0" smtClean="0">
                <a:solidFill>
                  <a:srgbClr val="000000"/>
                </a:solidFill>
                <a:latin typeface="Times New Roman" panose="02020603050405020304" pitchFamily="18" charset="0"/>
              </a:rPr>
              <a:t>系统内力的矢量和为零，但系统内力所做的功</a:t>
            </a:r>
            <a:r>
              <a:rPr kumimoji="1" lang="zh-CN" altLang="en-US" sz="2800" b="1" dirty="0">
                <a:solidFill>
                  <a:srgbClr val="000000"/>
                </a:solidFill>
                <a:latin typeface="Times New Roman" panose="02020603050405020304" pitchFamily="18" charset="0"/>
              </a:rPr>
              <a:t>之和不一定为零</a:t>
            </a:r>
            <a:r>
              <a:rPr kumimoji="1" lang="zh-CN" altLang="en-US" sz="2800" b="1" dirty="0" smtClean="0">
                <a:solidFill>
                  <a:srgbClr val="000000"/>
                </a:solidFill>
                <a:latin typeface="Times New Roman" panose="02020603050405020304" pitchFamily="18" charset="0"/>
              </a:rPr>
              <a:t>。</a:t>
            </a:r>
            <a:endParaRPr kumimoji="1" lang="en-US" altLang="zh-CN" sz="2800" b="1" dirty="0" smtClean="0">
              <a:solidFill>
                <a:srgbClr val="000000"/>
              </a:solidFill>
              <a:latin typeface="Times New Roman" panose="02020603050405020304" pitchFamily="18" charset="0"/>
            </a:endParaRPr>
          </a:p>
          <a:p>
            <a:pPr marL="514350" indent="-514350">
              <a:buAutoNum type="arabicParenBoth"/>
            </a:pPr>
            <a:endParaRPr kumimoji="1" lang="en-US" altLang="zh-CN" sz="2800" b="1" dirty="0" smtClean="0">
              <a:solidFill>
                <a:srgbClr val="000000"/>
              </a:solidFill>
              <a:latin typeface="Times New Roman" panose="02020603050405020304" pitchFamily="18" charset="0"/>
            </a:endParaRPr>
          </a:p>
          <a:p>
            <a:r>
              <a:rPr kumimoji="1" lang="en-US" altLang="zh-CN" sz="2800" b="1" dirty="0" smtClean="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2) </a:t>
            </a:r>
            <a:r>
              <a:rPr kumimoji="1" lang="zh-CN" altLang="en-US" sz="2800" b="1" dirty="0">
                <a:solidFill>
                  <a:srgbClr val="000000"/>
                </a:solidFill>
                <a:latin typeface="Times New Roman" panose="02020603050405020304" pitchFamily="18" charset="0"/>
              </a:rPr>
              <a:t>内力不能改变系统的总动量，但能改变系统的</a:t>
            </a:r>
            <a:r>
              <a:rPr kumimoji="1" lang="zh-CN" altLang="en-US" sz="2800" b="1" dirty="0" smtClean="0">
                <a:solidFill>
                  <a:srgbClr val="000000"/>
                </a:solidFill>
                <a:latin typeface="Times New Roman" panose="02020603050405020304" pitchFamily="18" charset="0"/>
              </a:rPr>
              <a:t>总动能。</a:t>
            </a:r>
            <a:endParaRPr kumimoji="1" lang="zh-CN" altLang="en-US" sz="28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5816"/>
                                        </p:tgtEl>
                                        <p:attrNameLst>
                                          <p:attrName>style.visibility</p:attrName>
                                        </p:attrNameLst>
                                      </p:cBhvr>
                                      <p:to>
                                        <p:strVal val="visible"/>
                                      </p:to>
                                    </p:set>
                                    <p:animEffect transition="in" filter="wipe(left)">
                                      <p:cBhvr>
                                        <p:cTn id="7" dur="500"/>
                                        <p:tgtEl>
                                          <p:spTgt spid="758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817"/>
                                        </p:tgtEl>
                                        <p:attrNameLst>
                                          <p:attrName>style.visibility</p:attrName>
                                        </p:attrNameLst>
                                      </p:cBhvr>
                                      <p:to>
                                        <p:strVal val="visible"/>
                                      </p:to>
                                    </p:set>
                                    <p:animEffect transition="in" filter="wipe(left)">
                                      <p:cBhvr>
                                        <p:cTn id="12" dur="500"/>
                                        <p:tgtEl>
                                          <p:spTgt spid="758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17" grpId="0" bldLvl="0" animBg="1" autoUpdateAnimBg="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0" name="Rectangle 6"/>
          <p:cNvSpPr>
            <a:spLocks noChangeArrowheads="1"/>
          </p:cNvSpPr>
          <p:nvPr/>
        </p:nvSpPr>
        <p:spPr bwMode="auto">
          <a:xfrm>
            <a:off x="107950" y="115888"/>
            <a:ext cx="45481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zh-CN" altLang="en-US" sz="2800" b="1">
                <a:solidFill>
                  <a:srgbClr val="000000"/>
                </a:solidFill>
                <a:latin typeface="Times New Roman" panose="02020603050405020304" pitchFamily="18" charset="0"/>
              </a:rPr>
              <a:t>二、质点系的功能原理</a:t>
            </a:r>
            <a:endParaRPr kumimoji="1" lang="zh-CN" altLang="en-US" sz="2800" b="1">
              <a:solidFill>
                <a:srgbClr val="000000"/>
              </a:solidFill>
              <a:latin typeface="Times New Roman" panose="02020603050405020304" pitchFamily="18" charset="0"/>
            </a:endParaRPr>
          </a:p>
        </p:txBody>
      </p:sp>
      <p:sp>
        <p:nvSpPr>
          <p:cNvPr id="77831" name="Rectangle 7"/>
          <p:cNvSpPr>
            <a:spLocks noChangeArrowheads="1"/>
          </p:cNvSpPr>
          <p:nvPr/>
        </p:nvSpPr>
        <p:spPr bwMode="auto">
          <a:xfrm>
            <a:off x="207291" y="674693"/>
            <a:ext cx="865797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zh-CN" altLang="en-US" sz="2800" b="1" dirty="0">
                <a:solidFill>
                  <a:srgbClr val="000000"/>
                </a:solidFill>
                <a:latin typeface="Times New Roman" panose="02020603050405020304" pitchFamily="18" charset="0"/>
              </a:rPr>
              <a:t>对系统的内力来说，有保守内力和非</a:t>
            </a:r>
            <a:r>
              <a:rPr kumimoji="1" lang="zh-CN" altLang="en-US" sz="2800" b="1" dirty="0" smtClean="0">
                <a:solidFill>
                  <a:srgbClr val="000000"/>
                </a:solidFill>
                <a:latin typeface="Times New Roman" panose="02020603050405020304" pitchFamily="18" charset="0"/>
              </a:rPr>
              <a:t>保守内力</a:t>
            </a:r>
            <a:r>
              <a:rPr kumimoji="1" lang="zh-CN" altLang="en-US" sz="2800" b="1" dirty="0">
                <a:solidFill>
                  <a:srgbClr val="000000"/>
                </a:solidFill>
                <a:latin typeface="Times New Roman" panose="02020603050405020304" pitchFamily="18" charset="0"/>
              </a:rPr>
              <a:t>之分。所以内力的功也分为保守</a:t>
            </a:r>
            <a:r>
              <a:rPr kumimoji="1" lang="zh-CN" altLang="en-US" sz="2800" b="1" dirty="0" smtClean="0">
                <a:solidFill>
                  <a:srgbClr val="000000"/>
                </a:solidFill>
                <a:latin typeface="Times New Roman" panose="02020603050405020304" pitchFamily="18" charset="0"/>
              </a:rPr>
              <a:t>内力</a:t>
            </a:r>
            <a:r>
              <a:rPr kumimoji="1" lang="zh-CN" altLang="en-US" sz="2800" b="1" dirty="0">
                <a:solidFill>
                  <a:srgbClr val="000000"/>
                </a:solidFill>
                <a:latin typeface="Times New Roman" panose="02020603050405020304" pitchFamily="18" charset="0"/>
              </a:rPr>
              <a:t>的功和非保守内力的功。</a:t>
            </a:r>
            <a:endParaRPr kumimoji="1" lang="zh-CN" altLang="en-US" sz="2800" b="1" dirty="0">
              <a:solidFill>
                <a:srgbClr val="000000"/>
              </a:solidFill>
              <a:latin typeface="Times New Roman" panose="02020603050405020304" pitchFamily="18" charset="0"/>
            </a:endParaRPr>
          </a:p>
        </p:txBody>
      </p:sp>
      <p:graphicFrame>
        <p:nvGraphicFramePr>
          <p:cNvPr id="77832" name="Object 8"/>
          <p:cNvGraphicFramePr>
            <a:graphicFrameLocks noChangeAspect="1"/>
          </p:cNvGraphicFramePr>
          <p:nvPr/>
        </p:nvGraphicFramePr>
        <p:xfrm>
          <a:off x="2339975" y="1589485"/>
          <a:ext cx="2447925" cy="687387"/>
        </p:xfrm>
        <a:graphic>
          <a:graphicData uri="http://schemas.openxmlformats.org/presentationml/2006/ole">
            <mc:AlternateContent xmlns:mc="http://schemas.openxmlformats.org/markup-compatibility/2006">
              <mc:Choice xmlns:v="urn:schemas-microsoft-com:vml" Requires="v">
                <p:oleObj spid="_x0000_s3109" name="公式" r:id="rId1" imgW="694055" imgH="196215" progId="Equation.3">
                  <p:embed/>
                </p:oleObj>
              </mc:Choice>
              <mc:Fallback>
                <p:oleObj name="公式" r:id="rId1" imgW="694055" imgH="196215" progId="Equation.3">
                  <p:embed/>
                  <p:pic>
                    <p:nvPicPr>
                      <p:cNvPr id="0" name="图片 31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589485"/>
                        <a:ext cx="2447925"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3" name="Object 9"/>
          <p:cNvGraphicFramePr>
            <a:graphicFrameLocks noChangeAspect="1"/>
          </p:cNvGraphicFramePr>
          <p:nvPr/>
        </p:nvGraphicFramePr>
        <p:xfrm>
          <a:off x="2915816" y="2193200"/>
          <a:ext cx="2360612" cy="690563"/>
        </p:xfrm>
        <a:graphic>
          <a:graphicData uri="http://schemas.openxmlformats.org/presentationml/2006/ole">
            <mc:AlternateContent xmlns:mc="http://schemas.openxmlformats.org/markup-compatibility/2006">
              <mc:Choice xmlns:v="urn:schemas-microsoft-com:vml" Requires="v">
                <p:oleObj spid="_x0000_s3110" name="Equation" r:id="rId3" imgW="710565" imgH="203835" progId="Equation.DSMT4">
                  <p:embed/>
                </p:oleObj>
              </mc:Choice>
              <mc:Fallback>
                <p:oleObj name="Equation" r:id="rId3" imgW="710565" imgH="203835" progId="Equation.DSMT4">
                  <p:embed/>
                  <p:pic>
                    <p:nvPicPr>
                      <p:cNvPr id="0" name="图片 31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193200"/>
                        <a:ext cx="2360612"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4" name="Object 10"/>
          <p:cNvGraphicFramePr>
            <a:graphicFrameLocks noChangeAspect="1"/>
          </p:cNvGraphicFramePr>
          <p:nvPr/>
        </p:nvGraphicFramePr>
        <p:xfrm>
          <a:off x="1331913" y="2882454"/>
          <a:ext cx="5119687" cy="690562"/>
        </p:xfrm>
        <a:graphic>
          <a:graphicData uri="http://schemas.openxmlformats.org/presentationml/2006/ole">
            <mc:AlternateContent xmlns:mc="http://schemas.openxmlformats.org/markup-compatibility/2006">
              <mc:Choice xmlns:v="urn:schemas-microsoft-com:vml" Requires="v">
                <p:oleObj spid="_x0000_s3111" name="公式" r:id="rId5" imgW="1534795" imgH="203835" progId="Equation.3">
                  <p:embed/>
                </p:oleObj>
              </mc:Choice>
              <mc:Fallback>
                <p:oleObj name="公式" r:id="rId5" imgW="1534795" imgH="203835" progId="Equation.3">
                  <p:embed/>
                  <p:pic>
                    <p:nvPicPr>
                      <p:cNvPr id="0" name="图片 31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2882454"/>
                        <a:ext cx="5119687" cy="690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5" name="Rectangle 11"/>
          <p:cNvSpPr>
            <a:spLocks noChangeArrowheads="1"/>
          </p:cNvSpPr>
          <p:nvPr/>
        </p:nvSpPr>
        <p:spPr bwMode="auto">
          <a:xfrm>
            <a:off x="323850" y="3526830"/>
            <a:ext cx="8424863"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lnSpc>
                <a:spcPct val="120000"/>
              </a:lnSpc>
              <a:spcBef>
                <a:spcPct val="0"/>
              </a:spcBef>
              <a:spcAft>
                <a:spcPct val="0"/>
              </a:spcAft>
            </a:pPr>
            <a:r>
              <a:rPr kumimoji="1" lang="zh-CN" altLang="en-US" sz="2800" b="1" dirty="0">
                <a:solidFill>
                  <a:srgbClr val="0000FF"/>
                </a:solidFill>
                <a:latin typeface="Times New Roman" panose="02020603050405020304" pitchFamily="18" charset="0"/>
              </a:rPr>
              <a:t>质点系的功能原理：</a:t>
            </a:r>
            <a:r>
              <a:rPr kumimoji="1" lang="zh-CN" altLang="en-US" sz="2800" b="1" dirty="0">
                <a:solidFill>
                  <a:srgbClr val="000000"/>
                </a:solidFill>
                <a:latin typeface="Times New Roman" panose="02020603050405020304" pitchFamily="18" charset="0"/>
              </a:rPr>
              <a:t>当系统从状态</a:t>
            </a:r>
            <a:r>
              <a:rPr kumimoji="1" lang="en-US" altLang="zh-CN" sz="2800" b="1" dirty="0">
                <a:solidFill>
                  <a:srgbClr val="000000"/>
                </a:solidFill>
                <a:latin typeface="Times New Roman" panose="02020603050405020304" pitchFamily="18" charset="0"/>
              </a:rPr>
              <a:t>1</a:t>
            </a:r>
            <a:r>
              <a:rPr kumimoji="1" lang="zh-CN" altLang="en-US" sz="2800" b="1" dirty="0">
                <a:solidFill>
                  <a:srgbClr val="000000"/>
                </a:solidFill>
                <a:latin typeface="Times New Roman" panose="02020603050405020304" pitchFamily="18" charset="0"/>
              </a:rPr>
              <a:t>变化到状态</a:t>
            </a:r>
            <a:r>
              <a:rPr kumimoji="1" lang="en-US" altLang="zh-CN" sz="2800" b="1" dirty="0">
                <a:solidFill>
                  <a:srgbClr val="000000"/>
                </a:solidFill>
                <a:latin typeface="Times New Roman" panose="02020603050405020304" pitchFamily="18" charset="0"/>
              </a:rPr>
              <a:t>2</a:t>
            </a:r>
            <a:r>
              <a:rPr kumimoji="1" lang="zh-CN" altLang="en-US" sz="2800" b="1" dirty="0">
                <a:solidFill>
                  <a:srgbClr val="000000"/>
                </a:solidFill>
                <a:latin typeface="Times New Roman" panose="02020603050405020304" pitchFamily="18" charset="0"/>
              </a:rPr>
              <a:t>时，它的机械能的增量等于外力的功与非保守内力的功的总和。</a:t>
            </a:r>
            <a:endParaRPr kumimoji="1" lang="zh-CN" altLang="en-US" sz="2800" b="1" dirty="0">
              <a:solidFill>
                <a:srgbClr val="000000"/>
              </a:solidFill>
              <a:latin typeface="Times New Roman" panose="02020603050405020304" pitchFamily="18" charset="0"/>
            </a:endParaRPr>
          </a:p>
        </p:txBody>
      </p:sp>
      <p:sp>
        <p:nvSpPr>
          <p:cNvPr id="77836" name="Rectangle 12"/>
          <p:cNvSpPr>
            <a:spLocks noChangeArrowheads="1"/>
          </p:cNvSpPr>
          <p:nvPr/>
        </p:nvSpPr>
        <p:spPr bwMode="auto">
          <a:xfrm>
            <a:off x="323850" y="5038998"/>
            <a:ext cx="8569325"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buFontTx/>
              <a:buBlip>
                <a:blip r:embed="rId7"/>
              </a:buBlip>
            </a:pPr>
            <a:r>
              <a:rPr kumimoji="1" lang="zh-CN" altLang="en-US" sz="2800" b="1" dirty="0">
                <a:solidFill>
                  <a:srgbClr val="000000"/>
                </a:solidFill>
                <a:latin typeface="Times New Roman" panose="02020603050405020304" pitchFamily="18" charset="0"/>
              </a:rPr>
              <a:t>与动能定理比较，运用功能原理时由于保守力所做的功已为系统势能的变化所代替，因此不必再计算保守内力的功。</a:t>
            </a:r>
            <a:endParaRPr kumimoji="1" lang="zh-CN" altLang="en-US" sz="2800" b="1" dirty="0">
              <a:solidFill>
                <a:srgbClr val="000000"/>
              </a:solidFill>
              <a:latin typeface="Times New Roman" panose="02020603050405020304" pitchFamily="18" charset="0"/>
            </a:endParaRPr>
          </a:p>
        </p:txBody>
      </p:sp>
      <p:pic>
        <p:nvPicPr>
          <p:cNvPr id="77837" name="Picture 13" descr="图片3">
            <a:hlinkClick r:id="" action="ppaction://hlinkshowjump?jump=firstslide"/>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77838" name="Picture 14" descr="图片4">
            <a:hlinkClick r:id="" action="ppaction://hlinkshowjump?jump=endshow"/>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77839" name="Picture 15" descr="图片5">
            <a:hlinkClick r:id="" action="ppaction://hlinkshowjump?jump=nextslide"/>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77840" name="Picture 16" descr="图片6">
            <a:hlinkClick r:id="" action="ppaction://hlinkshowjump?jump=previousslide"/>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90851" y="2276872"/>
            <a:ext cx="2348720" cy="523220"/>
          </a:xfrm>
          <a:prstGeom prst="rect">
            <a:avLst/>
          </a:prstGeom>
        </p:spPr>
        <p:txBody>
          <a:bodyPr wrap="none">
            <a:spAutoFit/>
          </a:bodyPr>
          <a:lstStyle/>
          <a:p>
            <a:r>
              <a:rPr kumimoji="1" lang="zh-CN" altLang="en-US" sz="2800" b="1" dirty="0">
                <a:solidFill>
                  <a:srgbClr val="000000"/>
                </a:solidFill>
                <a:latin typeface="Times New Roman" panose="02020603050405020304" pitchFamily="18" charset="0"/>
              </a:rPr>
              <a:t>根据势能定义</a:t>
            </a:r>
            <a:endParaRPr kumimoji="1" lang="zh-CN" altLang="en-US" sz="2800" b="1" dirty="0">
              <a:solidFill>
                <a:srgbClr val="000000"/>
              </a:solidFill>
              <a:latin typeface="Times New Roman" panose="02020603050405020304" pitchFamily="18" charset="0"/>
            </a:endParaRPr>
          </a:p>
        </p:txBody>
      </p:sp>
      <p:graphicFrame>
        <p:nvGraphicFramePr>
          <p:cNvPr id="3" name="对象 2"/>
          <p:cNvGraphicFramePr>
            <a:graphicFrameLocks noChangeAspect="1"/>
          </p:cNvGraphicFramePr>
          <p:nvPr/>
        </p:nvGraphicFramePr>
        <p:xfrm>
          <a:off x="5678601" y="2195582"/>
          <a:ext cx="2592388" cy="685800"/>
        </p:xfrm>
        <a:graphic>
          <a:graphicData uri="http://schemas.openxmlformats.org/presentationml/2006/ole">
            <mc:AlternateContent xmlns:mc="http://schemas.openxmlformats.org/markup-compatibility/2006">
              <mc:Choice xmlns:v="urn:schemas-microsoft-com:vml" Requires="v">
                <p:oleObj spid="_x0000_s3112" name="公式" r:id="rId12" imgW="742950" imgH="196215" progId="Equation.3">
                  <p:embed/>
                </p:oleObj>
              </mc:Choice>
              <mc:Fallback>
                <p:oleObj name="公式" r:id="rId12" imgW="742950" imgH="196215" progId="Equation.3">
                  <p:embed/>
                  <p:pic>
                    <p:nvPicPr>
                      <p:cNvPr id="0" name="Object 4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78601" y="2195582"/>
                        <a:ext cx="259238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7830"/>
                                        </p:tgtEl>
                                        <p:attrNameLst>
                                          <p:attrName>style.visibility</p:attrName>
                                        </p:attrNameLst>
                                      </p:cBhvr>
                                      <p:to>
                                        <p:strVal val="visible"/>
                                      </p:to>
                                    </p:set>
                                    <p:animEffect transition="in" filter="wipe(left)">
                                      <p:cBhvr>
                                        <p:cTn id="7" dur="500"/>
                                        <p:tgtEl>
                                          <p:spTgt spid="778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31"/>
                                        </p:tgtEl>
                                        <p:attrNameLst>
                                          <p:attrName>style.visibility</p:attrName>
                                        </p:attrNameLst>
                                      </p:cBhvr>
                                      <p:to>
                                        <p:strVal val="visible"/>
                                      </p:to>
                                    </p:set>
                                    <p:animEffect transition="in" filter="wipe(left)">
                                      <p:cBhvr>
                                        <p:cTn id="12" dur="500"/>
                                        <p:tgtEl>
                                          <p:spTgt spid="778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7832"/>
                                        </p:tgtEl>
                                        <p:attrNameLst>
                                          <p:attrName>style.visibility</p:attrName>
                                        </p:attrNameLst>
                                      </p:cBhvr>
                                      <p:to>
                                        <p:strVal val="visible"/>
                                      </p:to>
                                    </p:set>
                                    <p:animEffect transition="in" filter="wipe(left)">
                                      <p:cBhvr>
                                        <p:cTn id="17" dur="500"/>
                                        <p:tgtEl>
                                          <p:spTgt spid="778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7833"/>
                                        </p:tgtEl>
                                        <p:attrNameLst>
                                          <p:attrName>style.visibility</p:attrName>
                                        </p:attrNameLst>
                                      </p:cBhvr>
                                      <p:to>
                                        <p:strVal val="visible"/>
                                      </p:to>
                                    </p:set>
                                    <p:animEffect transition="in" filter="wipe(left)">
                                      <p:cBhvr>
                                        <p:cTn id="27" dur="500"/>
                                        <p:tgtEl>
                                          <p:spTgt spid="778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7834"/>
                                        </p:tgtEl>
                                        <p:attrNameLst>
                                          <p:attrName>style.visibility</p:attrName>
                                        </p:attrNameLst>
                                      </p:cBhvr>
                                      <p:to>
                                        <p:strVal val="visible"/>
                                      </p:to>
                                    </p:set>
                                    <p:animEffect transition="in" filter="wipe(left)">
                                      <p:cBhvr>
                                        <p:cTn id="37" dur="500"/>
                                        <p:tgtEl>
                                          <p:spTgt spid="778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7835"/>
                                        </p:tgtEl>
                                        <p:attrNameLst>
                                          <p:attrName>style.visibility</p:attrName>
                                        </p:attrNameLst>
                                      </p:cBhvr>
                                      <p:to>
                                        <p:strVal val="visible"/>
                                      </p:to>
                                    </p:set>
                                    <p:animEffect transition="in" filter="wipe(up)">
                                      <p:cBhvr>
                                        <p:cTn id="42" dur="500"/>
                                        <p:tgtEl>
                                          <p:spTgt spid="778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7836"/>
                                        </p:tgtEl>
                                        <p:attrNameLst>
                                          <p:attrName>style.visibility</p:attrName>
                                        </p:attrNameLst>
                                      </p:cBhvr>
                                      <p:to>
                                        <p:strVal val="visible"/>
                                      </p:to>
                                    </p:set>
                                    <p:animEffect transition="in" filter="wipe(left)">
                                      <p:cBhvr>
                                        <p:cTn id="47" dur="500"/>
                                        <p:tgtEl>
                                          <p:spTgt spid="77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0" grpId="0" bldLvl="0" animBg="1"/>
      <p:bldP spid="77831" grpId="0" bldLvl="0" animBg="1"/>
      <p:bldP spid="77835" grpId="0" bldLvl="0" animBg="1" autoUpdateAnimBg="0"/>
      <p:bldP spid="77836" grpId="0" bldLvl="0" animBg="1"/>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928" name="Picture 80" descr="图3-9 汽车沿斜坡上冲"/>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87900" y="1773238"/>
            <a:ext cx="4176713" cy="2381250"/>
          </a:xfrm>
          <a:prstGeom prst="rect">
            <a:avLst/>
          </a:prstGeom>
          <a:noFill/>
          <a:extLst>
            <a:ext uri="{909E8E84-426E-40DD-AFC4-6F175D3DCCD1}">
              <a14:hiddenFill xmlns:a14="http://schemas.microsoft.com/office/drawing/2010/main">
                <a:solidFill>
                  <a:srgbClr val="FFFFFF"/>
                </a:solidFill>
              </a14:hiddenFill>
            </a:ext>
          </a:extLst>
        </p:spPr>
      </p:pic>
      <p:sp>
        <p:nvSpPr>
          <p:cNvPr id="78854" name="Rectangle 6"/>
          <p:cNvSpPr>
            <a:spLocks noChangeArrowheads="1"/>
          </p:cNvSpPr>
          <p:nvPr/>
        </p:nvSpPr>
        <p:spPr bwMode="auto">
          <a:xfrm>
            <a:off x="323850" y="115888"/>
            <a:ext cx="8640763"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zh-CN" altLang="en-US" sz="2800" b="1" dirty="0">
                <a:solidFill>
                  <a:srgbClr val="0000FF"/>
                </a:solidFill>
                <a:latin typeface="Times New Roman" panose="02020603050405020304" pitchFamily="18" charset="0"/>
              </a:rPr>
              <a:t>例</a:t>
            </a:r>
            <a:r>
              <a:rPr kumimoji="1" lang="en-US" altLang="zh-CN" sz="2800" b="1" dirty="0">
                <a:solidFill>
                  <a:srgbClr val="0000FF"/>
                </a:solidFill>
                <a:latin typeface="Times New Roman" panose="02020603050405020304" pitchFamily="18" charset="0"/>
              </a:rPr>
              <a:t>2-12</a:t>
            </a: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一汽车的速度</a:t>
            </a:r>
            <a:r>
              <a:rPr kumimoji="1" lang="en-US" altLang="zh-CN" sz="2800" b="1" i="1" dirty="0">
                <a:solidFill>
                  <a:srgbClr val="000000"/>
                </a:solidFill>
                <a:latin typeface="Times New Roman" panose="02020603050405020304" pitchFamily="18" charset="0"/>
              </a:rPr>
              <a:t>v</a:t>
            </a:r>
            <a:r>
              <a:rPr kumimoji="1" lang="en-US" altLang="zh-CN" sz="2800" b="1" baseline="-25000" dirty="0">
                <a:solidFill>
                  <a:srgbClr val="000000"/>
                </a:solidFill>
                <a:latin typeface="Times New Roman" panose="02020603050405020304" pitchFamily="18" charset="0"/>
              </a:rPr>
              <a:t>0</a:t>
            </a:r>
            <a:r>
              <a:rPr kumimoji="1" lang="en-US" altLang="zh-CN" sz="2800" b="1" dirty="0">
                <a:solidFill>
                  <a:srgbClr val="000000"/>
                </a:solidFill>
                <a:latin typeface="Times New Roman" panose="02020603050405020304" pitchFamily="18" charset="0"/>
              </a:rPr>
              <a:t>=36 km/h</a:t>
            </a:r>
            <a:r>
              <a:rPr kumimoji="1" lang="zh-CN" altLang="en-US" sz="2800" b="1" dirty="0">
                <a:solidFill>
                  <a:srgbClr val="000000"/>
                </a:solidFill>
                <a:latin typeface="Times New Roman" panose="02020603050405020304" pitchFamily="18" charset="0"/>
              </a:rPr>
              <a:t>，驶至一斜率为</a:t>
            </a:r>
            <a:r>
              <a:rPr kumimoji="1" lang="en-US" altLang="zh-CN" sz="2800" b="1" dirty="0">
                <a:solidFill>
                  <a:srgbClr val="000000"/>
                </a:solidFill>
                <a:latin typeface="Times New Roman" panose="02020603050405020304" pitchFamily="18" charset="0"/>
              </a:rPr>
              <a:t>0.010</a:t>
            </a:r>
            <a:r>
              <a:rPr kumimoji="1" lang="zh-CN" altLang="en-US" sz="2800" b="1" dirty="0">
                <a:solidFill>
                  <a:srgbClr val="000000"/>
                </a:solidFill>
                <a:latin typeface="Times New Roman" panose="02020603050405020304" pitchFamily="18" charset="0"/>
              </a:rPr>
              <a:t>的斜坡时，关闭油门。</a:t>
            </a:r>
            <a:r>
              <a:rPr kumimoji="1" lang="zh-CN" altLang="en-US" sz="2800" b="1" strike="sngStrike" dirty="0">
                <a:solidFill>
                  <a:srgbClr val="000000"/>
                </a:solidFill>
                <a:latin typeface="Times New Roman" panose="02020603050405020304" pitchFamily="18" charset="0"/>
              </a:rPr>
              <a:t>设车与路面间的</a:t>
            </a:r>
            <a:r>
              <a:rPr kumimoji="1" lang="zh-CN" altLang="en-US" sz="2800" b="1" strike="sngStrike" dirty="0" smtClean="0">
                <a:solidFill>
                  <a:srgbClr val="000000"/>
                </a:solidFill>
                <a:latin typeface="Times New Roman" panose="02020603050405020304" pitchFamily="18" charset="0"/>
              </a:rPr>
              <a:t>摩擦阻力为车重     的</a:t>
            </a:r>
            <a:r>
              <a:rPr kumimoji="1" lang="en-US" altLang="zh-CN" sz="2800" b="1" strike="sngStrike" dirty="0" smtClean="0">
                <a:solidFill>
                  <a:srgbClr val="000000"/>
                </a:solidFill>
                <a:latin typeface="Times New Roman" panose="02020603050405020304" pitchFamily="18" charset="0"/>
              </a:rPr>
              <a:t>0.05</a:t>
            </a:r>
            <a:r>
              <a:rPr kumimoji="1" lang="zh-CN" altLang="en-US" sz="2800" b="1" strike="sngStrike" dirty="0" smtClean="0">
                <a:solidFill>
                  <a:srgbClr val="000000"/>
                </a:solidFill>
                <a:latin typeface="Times New Roman" panose="02020603050405020304" pitchFamily="18" charset="0"/>
              </a:rPr>
              <a:t>倍，</a:t>
            </a:r>
            <a:r>
              <a:rPr kumimoji="1" lang="zh-CN" altLang="en-US" sz="2800" b="1" dirty="0">
                <a:solidFill>
                  <a:srgbClr val="000000"/>
                </a:solidFill>
                <a:latin typeface="Times New Roman" panose="02020603050405020304" pitchFamily="18" charset="0"/>
              </a:rPr>
              <a:t>问汽车能冲上斜坡多远？</a:t>
            </a:r>
            <a:endParaRPr kumimoji="1" lang="zh-CN" altLang="en-US" sz="2800" b="1" dirty="0">
              <a:solidFill>
                <a:srgbClr val="000000"/>
              </a:solidFill>
              <a:latin typeface="Times New Roman" panose="02020603050405020304" pitchFamily="18" charset="0"/>
            </a:endParaRPr>
          </a:p>
        </p:txBody>
      </p:sp>
      <p:sp>
        <p:nvSpPr>
          <p:cNvPr id="78856" name="Rectangle 8"/>
          <p:cNvSpPr>
            <a:spLocks noChangeArrowheads="1"/>
          </p:cNvSpPr>
          <p:nvPr/>
        </p:nvSpPr>
        <p:spPr bwMode="auto">
          <a:xfrm>
            <a:off x="1116013" y="1608138"/>
            <a:ext cx="5122862"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zh-CN" altLang="en-US" sz="2800" b="1" dirty="0">
                <a:solidFill>
                  <a:srgbClr val="000000"/>
                </a:solidFill>
                <a:latin typeface="Times New Roman" panose="02020603050405020304" pitchFamily="18" charset="0"/>
              </a:rPr>
              <a:t>解法一：取汽车为研究对象。受力分析如图所示。</a:t>
            </a:r>
            <a:endParaRPr kumimoji="1" lang="zh-CN" altLang="en-US" sz="2800" b="1" dirty="0">
              <a:solidFill>
                <a:srgbClr val="000000"/>
              </a:solidFill>
              <a:latin typeface="Times New Roman" panose="02020603050405020304" pitchFamily="18" charset="0"/>
            </a:endParaRPr>
          </a:p>
        </p:txBody>
      </p:sp>
      <p:sp>
        <p:nvSpPr>
          <p:cNvPr id="78909" name="Rectangle 61"/>
          <p:cNvSpPr>
            <a:spLocks noChangeArrowheads="1"/>
          </p:cNvSpPr>
          <p:nvPr/>
        </p:nvSpPr>
        <p:spPr bwMode="auto">
          <a:xfrm>
            <a:off x="323850" y="1695450"/>
            <a:ext cx="987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a:solidFill>
                  <a:srgbClr val="0000FF"/>
                </a:solidFill>
                <a:latin typeface="Times New Roman" panose="02020603050405020304" pitchFamily="18" charset="0"/>
              </a:rPr>
              <a:t>解： </a:t>
            </a:r>
            <a:endParaRPr kumimoji="1" lang="zh-CN" altLang="en-US" sz="2800" b="1">
              <a:solidFill>
                <a:srgbClr val="0000FF"/>
              </a:solidFill>
              <a:latin typeface="Times New Roman" panose="02020603050405020304" pitchFamily="18" charset="0"/>
            </a:endParaRPr>
          </a:p>
        </p:txBody>
      </p:sp>
      <p:sp>
        <p:nvSpPr>
          <p:cNvPr id="78910" name="Rectangle 62"/>
          <p:cNvSpPr>
            <a:spLocks noChangeArrowheads="1"/>
          </p:cNvSpPr>
          <p:nvPr/>
        </p:nvSpPr>
        <p:spPr bwMode="auto">
          <a:xfrm>
            <a:off x="323850" y="2703513"/>
            <a:ext cx="4176713"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zh-CN" altLang="en-US" sz="2800" b="1">
                <a:solidFill>
                  <a:srgbClr val="000000"/>
                </a:solidFill>
                <a:latin typeface="Times New Roman" panose="02020603050405020304" pitchFamily="18" charset="0"/>
              </a:rPr>
              <a:t>设汽车能冲上斜坡的距离为</a:t>
            </a:r>
            <a:r>
              <a:rPr kumimoji="1" lang="en-US" altLang="zh-CN" sz="2800" b="1" i="1">
                <a:solidFill>
                  <a:srgbClr val="000000"/>
                </a:solidFill>
                <a:latin typeface="Times New Roman" panose="02020603050405020304" pitchFamily="18" charset="0"/>
              </a:rPr>
              <a:t>s</a:t>
            </a:r>
            <a:r>
              <a:rPr kumimoji="1" lang="zh-CN" altLang="en-US" sz="2800" b="1">
                <a:solidFill>
                  <a:srgbClr val="000000"/>
                </a:solidFill>
                <a:latin typeface="Times New Roman" panose="02020603050405020304" pitchFamily="18" charset="0"/>
              </a:rPr>
              <a:t>，此时汽车的末速度为</a:t>
            </a:r>
            <a:r>
              <a:rPr kumimoji="1" lang="en-US" altLang="zh-CN" sz="2800" b="1">
                <a:solidFill>
                  <a:srgbClr val="000000"/>
                </a:solidFill>
                <a:latin typeface="Times New Roman" panose="02020603050405020304" pitchFamily="18" charset="0"/>
              </a:rPr>
              <a:t>0</a:t>
            </a:r>
            <a:r>
              <a:rPr kumimoji="1" lang="zh-CN" altLang="en-US" sz="2800" b="1">
                <a:solidFill>
                  <a:srgbClr val="000000"/>
                </a:solidFill>
                <a:latin typeface="Times New Roman" panose="02020603050405020304" pitchFamily="18" charset="0"/>
              </a:rPr>
              <a:t>。根据动能定理：</a:t>
            </a:r>
            <a:endParaRPr kumimoji="1" lang="zh-CN" altLang="en-US" sz="2800" b="1">
              <a:solidFill>
                <a:srgbClr val="000000"/>
              </a:solidFill>
              <a:latin typeface="Times New Roman" panose="02020603050405020304" pitchFamily="18" charset="0"/>
            </a:endParaRPr>
          </a:p>
        </p:txBody>
      </p:sp>
      <p:graphicFrame>
        <p:nvGraphicFramePr>
          <p:cNvPr id="78912" name="Object 64"/>
          <p:cNvGraphicFramePr>
            <a:graphicFrameLocks noChangeAspect="1"/>
          </p:cNvGraphicFramePr>
          <p:nvPr/>
        </p:nvGraphicFramePr>
        <p:xfrm>
          <a:off x="409575" y="4214813"/>
          <a:ext cx="4135438" cy="979487"/>
        </p:xfrm>
        <a:graphic>
          <a:graphicData uri="http://schemas.openxmlformats.org/presentationml/2006/ole">
            <mc:AlternateContent xmlns:mc="http://schemas.openxmlformats.org/markup-compatibility/2006">
              <mc:Choice xmlns:v="urn:schemas-microsoft-com:vml" Requires="v">
                <p:oleObj spid="_x0000_s4148" name="公式" r:id="rId2" imgW="1510665" imgH="334645" progId="Equation.3">
                  <p:embed/>
                </p:oleObj>
              </mc:Choice>
              <mc:Fallback>
                <p:oleObj name="公式" r:id="rId2" imgW="1510665" imgH="334645" progId="Equation.3">
                  <p:embed/>
                  <p:pic>
                    <p:nvPicPr>
                      <p:cNvPr id="0" name="图片 41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4214813"/>
                        <a:ext cx="4135438"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914" name="Object 66"/>
          <p:cNvGraphicFramePr>
            <a:graphicFrameLocks noChangeAspect="1"/>
          </p:cNvGraphicFramePr>
          <p:nvPr/>
        </p:nvGraphicFramePr>
        <p:xfrm>
          <a:off x="417513" y="5135563"/>
          <a:ext cx="3387725" cy="603250"/>
        </p:xfrm>
        <a:graphic>
          <a:graphicData uri="http://schemas.openxmlformats.org/presentationml/2006/ole">
            <mc:AlternateContent xmlns:mc="http://schemas.openxmlformats.org/markup-compatibility/2006">
              <mc:Choice xmlns:v="urn:schemas-microsoft-com:vml" Requires="v">
                <p:oleObj spid="_x0000_s4149" name="Equation" r:id="rId4" imgW="1282700" imgH="228600" progId="Equation.DSMT4">
                  <p:embed/>
                </p:oleObj>
              </mc:Choice>
              <mc:Fallback>
                <p:oleObj name="Equation" r:id="rId4" imgW="1282700" imgH="228600" progId="Equation.DSMT4">
                  <p:embed/>
                  <p:pic>
                    <p:nvPicPr>
                      <p:cNvPr id="0" name="图片 41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513" y="5135563"/>
                        <a:ext cx="3387725"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915" name="Object 67"/>
          <p:cNvGraphicFramePr>
            <a:graphicFrameLocks noChangeAspect="1"/>
          </p:cNvGraphicFramePr>
          <p:nvPr/>
        </p:nvGraphicFramePr>
        <p:xfrm>
          <a:off x="468313" y="5872163"/>
          <a:ext cx="4319587" cy="581025"/>
        </p:xfrm>
        <a:graphic>
          <a:graphicData uri="http://schemas.openxmlformats.org/presentationml/2006/ole">
            <mc:AlternateContent xmlns:mc="http://schemas.openxmlformats.org/markup-compatibility/2006">
              <mc:Choice xmlns:v="urn:schemas-microsoft-com:vml" Requires="v">
                <p:oleObj spid="_x0000_s4150" name="Equation" r:id="rId6" imgW="1511300" imgH="203200" progId="Equation.DSMT4">
                  <p:embed/>
                </p:oleObj>
              </mc:Choice>
              <mc:Fallback>
                <p:oleObj name="Equation" r:id="rId6" imgW="1511300" imgH="203200" progId="Equation.DSMT4">
                  <p:embed/>
                  <p:pic>
                    <p:nvPicPr>
                      <p:cNvPr id="0" name="图片 41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5872163"/>
                        <a:ext cx="4319587"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917" name="Object 69"/>
          <p:cNvGraphicFramePr>
            <a:graphicFrameLocks noChangeAspect="1"/>
          </p:cNvGraphicFramePr>
          <p:nvPr/>
        </p:nvGraphicFramePr>
        <p:xfrm>
          <a:off x="5575300" y="4694238"/>
          <a:ext cx="3397250" cy="1182687"/>
        </p:xfrm>
        <a:graphic>
          <a:graphicData uri="http://schemas.openxmlformats.org/presentationml/2006/ole">
            <mc:AlternateContent xmlns:mc="http://schemas.openxmlformats.org/markup-compatibility/2006">
              <mc:Choice xmlns:v="urn:schemas-microsoft-com:vml" Requires="v">
                <p:oleObj spid="_x0000_s4151" name="Equation" r:id="rId8" imgW="939165" imgH="383540" progId="Equation.DSMT4">
                  <p:embed/>
                </p:oleObj>
              </mc:Choice>
              <mc:Fallback>
                <p:oleObj name="Equation" r:id="rId8" imgW="939165" imgH="383540" progId="Equation.DSMT4">
                  <p:embed/>
                  <p:pic>
                    <p:nvPicPr>
                      <p:cNvPr id="0" name="图片 41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75300" y="4694238"/>
                        <a:ext cx="3397250" cy="118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919" name="AutoShape 71"/>
          <p:cNvSpPr/>
          <p:nvPr/>
        </p:nvSpPr>
        <p:spPr bwMode="auto">
          <a:xfrm>
            <a:off x="4787900" y="4719638"/>
            <a:ext cx="144463" cy="1511300"/>
          </a:xfrm>
          <a:prstGeom prst="rightBrace">
            <a:avLst>
              <a:gd name="adj1" fmla="val 148544"/>
              <a:gd name="adj2" fmla="val 49157"/>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78920" name="AutoShape 72"/>
          <p:cNvSpPr>
            <a:spLocks noChangeArrowheads="1"/>
          </p:cNvSpPr>
          <p:nvPr/>
        </p:nvSpPr>
        <p:spPr bwMode="auto">
          <a:xfrm>
            <a:off x="5076825" y="5229225"/>
            <a:ext cx="576263" cy="144463"/>
          </a:xfrm>
          <a:prstGeom prst="rightArrow">
            <a:avLst>
              <a:gd name="adj1" fmla="val 50000"/>
              <a:gd name="adj2" fmla="val 9972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aphicFrame>
        <p:nvGraphicFramePr>
          <p:cNvPr id="78921" name="Object 73"/>
          <p:cNvGraphicFramePr>
            <a:graphicFrameLocks noChangeAspect="1"/>
          </p:cNvGraphicFramePr>
          <p:nvPr/>
        </p:nvGraphicFramePr>
        <p:xfrm>
          <a:off x="6140450" y="5949950"/>
          <a:ext cx="1112838" cy="509588"/>
        </p:xfrm>
        <a:graphic>
          <a:graphicData uri="http://schemas.openxmlformats.org/presentationml/2006/ole">
            <mc:AlternateContent xmlns:mc="http://schemas.openxmlformats.org/markup-compatibility/2006">
              <mc:Choice xmlns:v="urn:schemas-microsoft-com:vml" Requires="v">
                <p:oleObj spid="_x0000_s4152" name="公式" r:id="rId10" imgW="444500" imgH="203200" progId="Equation.3">
                  <p:embed/>
                </p:oleObj>
              </mc:Choice>
              <mc:Fallback>
                <p:oleObj name="公式" r:id="rId10" imgW="444500" imgH="203200" progId="Equation.3">
                  <p:embed/>
                  <p:pic>
                    <p:nvPicPr>
                      <p:cNvPr id="0" name="图片 415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40450" y="5949950"/>
                        <a:ext cx="1112838"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8923" name="Picture 75" descr="图片3">
            <a:hlinkClick r:id="" action="ppaction://hlinkshowjump?jump=firstslide"/>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78924" name="Picture 76" descr="图片4">
            <a:hlinkClick r:id="" action="ppaction://hlinkshowjump?jump=endshow"/>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78925" name="Picture 77" descr="图片5">
            <a:hlinkClick r:id="" action="ppaction://hlinkshowjump?jump=next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78926" name="Picture 78" descr="图片6">
            <a:hlinkClick r:id="" action="ppaction://hlinkshowjump?jump=previous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对象 3"/>
          <p:cNvGraphicFramePr>
            <a:graphicFrameLocks noChangeAspect="1"/>
          </p:cNvGraphicFramePr>
          <p:nvPr/>
        </p:nvGraphicFramePr>
        <p:xfrm>
          <a:off x="818754" y="1255423"/>
          <a:ext cx="298451" cy="352715"/>
        </p:xfrm>
        <a:graphic>
          <a:graphicData uri="http://schemas.openxmlformats.org/presentationml/2006/ole">
            <mc:AlternateContent xmlns:mc="http://schemas.openxmlformats.org/markup-compatibility/2006">
              <mc:Choice xmlns:v="urn:schemas-microsoft-com:vml" Requires="v">
                <p:oleObj spid="_x0000_s4153" name="Equation" r:id="rId16" imgW="3352800" imgH="3962400" progId="Equation.DSMT4">
                  <p:embed/>
                </p:oleObj>
              </mc:Choice>
              <mc:Fallback>
                <p:oleObj name="Equation" r:id="rId16" imgW="3352800" imgH="3962400" progId="Equation.DSMT4">
                  <p:embed/>
                  <p:pic>
                    <p:nvPicPr>
                      <p:cNvPr id="0" name="图片 4152"/>
                      <p:cNvPicPr/>
                      <p:nvPr/>
                    </p:nvPicPr>
                    <p:blipFill>
                      <a:blip r:embed="rId17"/>
                      <a:stretch>
                        <a:fillRect/>
                      </a:stretch>
                    </p:blipFill>
                    <p:spPr>
                      <a:xfrm>
                        <a:off x="818754" y="1255423"/>
                        <a:ext cx="298451" cy="35271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8854"/>
                                        </p:tgtEl>
                                        <p:attrNameLst>
                                          <p:attrName>style.visibility</p:attrName>
                                        </p:attrNameLst>
                                      </p:cBhvr>
                                      <p:to>
                                        <p:strVal val="visible"/>
                                      </p:to>
                                    </p:set>
                                    <p:animEffect transition="in" filter="wipe(left)">
                                      <p:cBhvr>
                                        <p:cTn id="7" dur="500"/>
                                        <p:tgtEl>
                                          <p:spTgt spid="788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8928"/>
                                        </p:tgtEl>
                                        <p:attrNameLst>
                                          <p:attrName>style.visibility</p:attrName>
                                        </p:attrNameLst>
                                      </p:cBhvr>
                                      <p:to>
                                        <p:strVal val="visible"/>
                                      </p:to>
                                    </p:set>
                                    <p:animEffect transition="in" filter="wipe(left)">
                                      <p:cBhvr>
                                        <p:cTn id="11" dur="500"/>
                                        <p:tgtEl>
                                          <p:spTgt spid="789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8909"/>
                                        </p:tgtEl>
                                        <p:attrNameLst>
                                          <p:attrName>style.visibility</p:attrName>
                                        </p:attrNameLst>
                                      </p:cBhvr>
                                      <p:to>
                                        <p:strVal val="visible"/>
                                      </p:to>
                                    </p:set>
                                    <p:animEffect transition="in" filter="wipe(left)">
                                      <p:cBhvr>
                                        <p:cTn id="16" dur="500"/>
                                        <p:tgtEl>
                                          <p:spTgt spid="7890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8856"/>
                                        </p:tgtEl>
                                        <p:attrNameLst>
                                          <p:attrName>style.visibility</p:attrName>
                                        </p:attrNameLst>
                                      </p:cBhvr>
                                      <p:to>
                                        <p:strVal val="visible"/>
                                      </p:to>
                                    </p:set>
                                    <p:animEffect transition="in" filter="wipe(left)">
                                      <p:cBhvr>
                                        <p:cTn id="21" dur="500"/>
                                        <p:tgtEl>
                                          <p:spTgt spid="7885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8910"/>
                                        </p:tgtEl>
                                        <p:attrNameLst>
                                          <p:attrName>style.visibility</p:attrName>
                                        </p:attrNameLst>
                                      </p:cBhvr>
                                      <p:to>
                                        <p:strVal val="visible"/>
                                      </p:to>
                                    </p:set>
                                    <p:animEffect transition="in" filter="wipe(left)">
                                      <p:cBhvr>
                                        <p:cTn id="26" dur="500"/>
                                        <p:tgtEl>
                                          <p:spTgt spid="789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8912"/>
                                        </p:tgtEl>
                                        <p:attrNameLst>
                                          <p:attrName>style.visibility</p:attrName>
                                        </p:attrNameLst>
                                      </p:cBhvr>
                                      <p:to>
                                        <p:strVal val="visible"/>
                                      </p:to>
                                    </p:set>
                                    <p:animEffect transition="in" filter="wipe(left)">
                                      <p:cBhvr>
                                        <p:cTn id="31" dur="500"/>
                                        <p:tgtEl>
                                          <p:spTgt spid="789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8914"/>
                                        </p:tgtEl>
                                        <p:attrNameLst>
                                          <p:attrName>style.visibility</p:attrName>
                                        </p:attrNameLst>
                                      </p:cBhvr>
                                      <p:to>
                                        <p:strVal val="visible"/>
                                      </p:to>
                                    </p:set>
                                    <p:animEffect transition="in" filter="wipe(left)">
                                      <p:cBhvr>
                                        <p:cTn id="36" dur="500"/>
                                        <p:tgtEl>
                                          <p:spTgt spid="789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8915"/>
                                        </p:tgtEl>
                                        <p:attrNameLst>
                                          <p:attrName>style.visibility</p:attrName>
                                        </p:attrNameLst>
                                      </p:cBhvr>
                                      <p:to>
                                        <p:strVal val="visible"/>
                                      </p:to>
                                    </p:set>
                                    <p:animEffect transition="in" filter="wipe(left)">
                                      <p:cBhvr>
                                        <p:cTn id="41" dur="500"/>
                                        <p:tgtEl>
                                          <p:spTgt spid="789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8919"/>
                                        </p:tgtEl>
                                        <p:attrNameLst>
                                          <p:attrName>style.visibility</p:attrName>
                                        </p:attrNameLst>
                                      </p:cBhvr>
                                      <p:to>
                                        <p:strVal val="visible"/>
                                      </p:to>
                                    </p:set>
                                    <p:animEffect transition="in" filter="wipe(left)">
                                      <p:cBhvr>
                                        <p:cTn id="46" dur="500"/>
                                        <p:tgtEl>
                                          <p:spTgt spid="78919"/>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78920"/>
                                        </p:tgtEl>
                                        <p:attrNameLst>
                                          <p:attrName>style.visibility</p:attrName>
                                        </p:attrNameLst>
                                      </p:cBhvr>
                                      <p:to>
                                        <p:strVal val="visible"/>
                                      </p:to>
                                    </p:set>
                                    <p:animEffect transition="in" filter="wipe(left)">
                                      <p:cBhvr>
                                        <p:cTn id="50" dur="500"/>
                                        <p:tgtEl>
                                          <p:spTgt spid="7892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78917"/>
                                        </p:tgtEl>
                                        <p:attrNameLst>
                                          <p:attrName>style.visibility</p:attrName>
                                        </p:attrNameLst>
                                      </p:cBhvr>
                                      <p:to>
                                        <p:strVal val="visible"/>
                                      </p:to>
                                    </p:set>
                                    <p:animEffect transition="in" filter="wipe(down)">
                                      <p:cBhvr>
                                        <p:cTn id="55" dur="500"/>
                                        <p:tgtEl>
                                          <p:spTgt spid="7891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78921"/>
                                        </p:tgtEl>
                                        <p:attrNameLst>
                                          <p:attrName>style.visibility</p:attrName>
                                        </p:attrNameLst>
                                      </p:cBhvr>
                                      <p:to>
                                        <p:strVal val="visible"/>
                                      </p:to>
                                    </p:set>
                                    <p:animEffect transition="in" filter="wipe(left)">
                                      <p:cBhvr>
                                        <p:cTn id="60" dur="500"/>
                                        <p:tgtEl>
                                          <p:spTgt spid="78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bldLvl="0" animBg="1" autoUpdateAnimBg="0"/>
      <p:bldP spid="78856" grpId="0" bldLvl="0" animBg="1" autoUpdateAnimBg="0"/>
      <p:bldP spid="78909" grpId="0" bldLvl="0" animBg="1" autoUpdateAnimBg="0"/>
      <p:bldP spid="78910" grpId="0" bldLvl="0" animBg="1" autoUpdateAnimBg="0"/>
      <p:bldP spid="78919" grpId="0" bldLvl="0" animBg="1"/>
      <p:bldP spid="78920"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907" name="Object 11"/>
          <p:cNvGraphicFramePr>
            <a:graphicFrameLocks noChangeAspect="1"/>
          </p:cNvGraphicFramePr>
          <p:nvPr/>
        </p:nvGraphicFramePr>
        <p:xfrm>
          <a:off x="1082675" y="1773238"/>
          <a:ext cx="7100888" cy="1089025"/>
        </p:xfrm>
        <a:graphic>
          <a:graphicData uri="http://schemas.openxmlformats.org/presentationml/2006/ole">
            <mc:AlternateContent xmlns:mc="http://schemas.openxmlformats.org/markup-compatibility/2006">
              <mc:Choice xmlns:v="urn:schemas-microsoft-com:vml" Requires="v">
                <p:oleObj spid="_x0000_s5150" name="公式" r:id="rId1" imgW="1885950" imgH="334645" progId="Equation.3">
                  <p:embed/>
                </p:oleObj>
              </mc:Choice>
              <mc:Fallback>
                <p:oleObj name="公式" r:id="rId1" imgW="1885950" imgH="334645" progId="Equation.3">
                  <p:embed/>
                  <p:pic>
                    <p:nvPicPr>
                      <p:cNvPr id="0" name="图片 51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675" y="1773238"/>
                        <a:ext cx="7100888" cy="108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13" name="Rectangle 17"/>
          <p:cNvSpPr>
            <a:spLocks noChangeArrowheads="1"/>
          </p:cNvSpPr>
          <p:nvPr/>
        </p:nvSpPr>
        <p:spPr bwMode="auto">
          <a:xfrm>
            <a:off x="323850" y="476250"/>
            <a:ext cx="8229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zh-CN" altLang="en-US" sz="2800" b="1" dirty="0">
                <a:solidFill>
                  <a:srgbClr val="000000"/>
                </a:solidFill>
                <a:latin typeface="Times New Roman" panose="02020603050405020304" pitchFamily="18" charset="0"/>
              </a:rPr>
              <a:t>解法二：取汽车和地球这一系统为研究对象，运用系统的功能原理：</a:t>
            </a:r>
            <a:endParaRPr kumimoji="1" lang="zh-CN" altLang="en-US" sz="2800" b="1" dirty="0">
              <a:solidFill>
                <a:srgbClr val="000000"/>
              </a:solidFill>
              <a:latin typeface="Times New Roman" panose="02020603050405020304" pitchFamily="18" charset="0"/>
            </a:endParaRPr>
          </a:p>
        </p:txBody>
      </p:sp>
      <p:pic>
        <p:nvPicPr>
          <p:cNvPr id="80917" name="Picture 21" descr="图片3">
            <a:hlinkClick r:id="" action="ppaction://hlinkshowjump?jump=firs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80918" name="Picture 22" descr="图片4">
            <a:hlinkClick r:id="" action="ppaction://hlinkshowjump?jump=endshow"/>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80919" name="Picture 23" descr="图片5">
            <a:hlinkClick r:id="" action="ppaction://hlinkshowjump?jump=nextslid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80920" name="Picture 24" descr="图片6">
            <a:hlinkClick r:id="" action="ppaction://hlinkshowjump?jump=previous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0" descr="图3-9 汽车沿斜坡上冲"/>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3612" y="3212976"/>
            <a:ext cx="4176713" cy="2381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nvGraphicFramePr>
        <p:xfrm>
          <a:off x="226789" y="2996952"/>
          <a:ext cx="3387725" cy="603250"/>
        </p:xfrm>
        <a:graphic>
          <a:graphicData uri="http://schemas.openxmlformats.org/presentationml/2006/ole">
            <mc:AlternateContent xmlns:mc="http://schemas.openxmlformats.org/markup-compatibility/2006">
              <mc:Choice xmlns:v="urn:schemas-microsoft-com:vml" Requires="v">
                <p:oleObj spid="_x0000_s5151" name="Equation" r:id="rId8" imgW="1282700" imgH="228600" progId="Equation.DSMT4">
                  <p:embed/>
                </p:oleObj>
              </mc:Choice>
              <mc:Fallback>
                <p:oleObj name="Equation" r:id="rId8" imgW="1282700" imgH="228600" progId="Equation.DSMT4">
                  <p:embed/>
                  <p:pic>
                    <p:nvPicPr>
                      <p:cNvPr id="0" name="Object 6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789" y="2996952"/>
                        <a:ext cx="3387725"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nvGraphicFramePr>
        <p:xfrm>
          <a:off x="277589" y="3733552"/>
          <a:ext cx="4319587" cy="581025"/>
        </p:xfrm>
        <a:graphic>
          <a:graphicData uri="http://schemas.openxmlformats.org/presentationml/2006/ole">
            <mc:AlternateContent xmlns:mc="http://schemas.openxmlformats.org/markup-compatibility/2006">
              <mc:Choice xmlns:v="urn:schemas-microsoft-com:vml" Requires="v">
                <p:oleObj spid="_x0000_s5152" name="Equation" r:id="rId10" imgW="1511300" imgH="203200" progId="Equation.DSMT4">
                  <p:embed/>
                </p:oleObj>
              </mc:Choice>
              <mc:Fallback>
                <p:oleObj name="Equation" r:id="rId10" imgW="1511300" imgH="203200" progId="Equation.DSMT4">
                  <p:embed/>
                  <p:pic>
                    <p:nvPicPr>
                      <p:cNvPr id="0" name="Object 6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589" y="3733552"/>
                        <a:ext cx="4319587"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nvGraphicFramePr>
        <p:xfrm>
          <a:off x="362585" y="4653136"/>
          <a:ext cx="3397250" cy="1182687"/>
        </p:xfrm>
        <a:graphic>
          <a:graphicData uri="http://schemas.openxmlformats.org/presentationml/2006/ole">
            <mc:AlternateContent xmlns:mc="http://schemas.openxmlformats.org/markup-compatibility/2006">
              <mc:Choice xmlns:v="urn:schemas-microsoft-com:vml" Requires="v">
                <p:oleObj spid="_x0000_s5153" name="Equation" r:id="rId12" imgW="939165" imgH="383540" progId="Equation.DSMT4">
                  <p:embed/>
                </p:oleObj>
              </mc:Choice>
              <mc:Fallback>
                <p:oleObj name="Equation" r:id="rId12" imgW="939165" imgH="383540" progId="Equation.DSMT4">
                  <p:embed/>
                  <p:pic>
                    <p:nvPicPr>
                      <p:cNvPr id="0" name="Object 6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2585" y="4653136"/>
                        <a:ext cx="3397250" cy="118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对象 4"/>
          <p:cNvGraphicFramePr>
            <a:graphicFrameLocks noChangeAspect="1"/>
          </p:cNvGraphicFramePr>
          <p:nvPr/>
        </p:nvGraphicFramePr>
        <p:xfrm>
          <a:off x="927735" y="5908848"/>
          <a:ext cx="1112838" cy="509588"/>
        </p:xfrm>
        <a:graphic>
          <a:graphicData uri="http://schemas.openxmlformats.org/presentationml/2006/ole">
            <mc:AlternateContent xmlns:mc="http://schemas.openxmlformats.org/markup-compatibility/2006">
              <mc:Choice xmlns:v="urn:schemas-microsoft-com:vml" Requires="v">
                <p:oleObj spid="_x0000_s5154" name="公式" r:id="rId14" imgW="444500" imgH="203200" progId="Equation.3">
                  <p:embed/>
                </p:oleObj>
              </mc:Choice>
              <mc:Fallback>
                <p:oleObj name="公式" r:id="rId14" imgW="444500" imgH="203200" progId="Equation.3">
                  <p:embed/>
                  <p:pic>
                    <p:nvPicPr>
                      <p:cNvPr id="0" name="Object 7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7735" y="5908848"/>
                        <a:ext cx="1112838" cy="509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0913"/>
                                        </p:tgtEl>
                                        <p:attrNameLst>
                                          <p:attrName>style.visibility</p:attrName>
                                        </p:attrNameLst>
                                      </p:cBhvr>
                                      <p:to>
                                        <p:strVal val="visible"/>
                                      </p:to>
                                    </p:set>
                                    <p:animEffect transition="in" filter="wipe(left)">
                                      <p:cBhvr>
                                        <p:cTn id="7" dur="500"/>
                                        <p:tgtEl>
                                          <p:spTgt spid="809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0907"/>
                                        </p:tgtEl>
                                        <p:attrNameLst>
                                          <p:attrName>style.visibility</p:attrName>
                                        </p:attrNameLst>
                                      </p:cBhvr>
                                      <p:to>
                                        <p:strVal val="visible"/>
                                      </p:to>
                                    </p:set>
                                    <p:animEffect transition="in" filter="wipe(left)">
                                      <p:cBhvr>
                                        <p:cTn id="16" dur="500"/>
                                        <p:tgtEl>
                                          <p:spTgt spid="8090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13"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4" name="Rectangle 8"/>
          <p:cNvSpPr>
            <a:spLocks noChangeArrowheads="1"/>
          </p:cNvSpPr>
          <p:nvPr/>
        </p:nvSpPr>
        <p:spPr bwMode="auto">
          <a:xfrm>
            <a:off x="107950" y="115888"/>
            <a:ext cx="4679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三、机械能守恒定律</a:t>
            </a:r>
            <a:endParaRPr kumimoji="1" lang="zh-CN" altLang="en-US" sz="2800" b="1">
              <a:solidFill>
                <a:srgbClr val="000000"/>
              </a:solidFill>
              <a:latin typeface="Times New Roman" panose="02020603050405020304" pitchFamily="18" charset="0"/>
            </a:endParaRPr>
          </a:p>
        </p:txBody>
      </p:sp>
      <p:graphicFrame>
        <p:nvGraphicFramePr>
          <p:cNvPr id="86025" name="Object 9"/>
          <p:cNvGraphicFramePr>
            <a:graphicFrameLocks noChangeAspect="1"/>
          </p:cNvGraphicFramePr>
          <p:nvPr/>
        </p:nvGraphicFramePr>
        <p:xfrm>
          <a:off x="1547813" y="3141663"/>
          <a:ext cx="5903912" cy="695325"/>
        </p:xfrm>
        <a:graphic>
          <a:graphicData uri="http://schemas.openxmlformats.org/presentationml/2006/ole">
            <mc:AlternateContent xmlns:mc="http://schemas.openxmlformats.org/markup-compatibility/2006">
              <mc:Choice xmlns:v="urn:schemas-microsoft-com:vml" Requires="v">
                <p:oleObj spid="_x0000_s7194" name="Equation" r:id="rId1" imgW="1567815" imgH="203835" progId="Equation.3">
                  <p:embed/>
                </p:oleObj>
              </mc:Choice>
              <mc:Fallback>
                <p:oleObj name="Equation" r:id="rId1" imgW="1567815" imgH="203835" progId="Equation.3">
                  <p:embed/>
                  <p:pic>
                    <p:nvPicPr>
                      <p:cNvPr id="0" name="图片 7193"/>
                      <p:cNvPicPr>
                        <a:picLocks noChangeAspect="1" noChangeArrowheads="1"/>
                      </p:cNvPicPr>
                      <p:nvPr/>
                    </p:nvPicPr>
                    <p:blipFill>
                      <a:blip r:embed="rId2">
                        <a:lum bright="2000" contrast="100000"/>
                        <a:extLst>
                          <a:ext uri="{28A0092B-C50C-407E-A947-70E740481C1C}">
                            <a14:useLocalDpi xmlns:a14="http://schemas.microsoft.com/office/drawing/2010/main" val="0"/>
                          </a:ext>
                        </a:extLst>
                      </a:blip>
                      <a:srcRect/>
                      <a:stretch>
                        <a:fillRect/>
                      </a:stretch>
                    </p:blipFill>
                    <p:spPr bwMode="auto">
                      <a:xfrm>
                        <a:off x="1547813" y="3141663"/>
                        <a:ext cx="5903912"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6" name="Object 10"/>
          <p:cNvGraphicFramePr>
            <a:graphicFrameLocks noChangeAspect="1"/>
          </p:cNvGraphicFramePr>
          <p:nvPr/>
        </p:nvGraphicFramePr>
        <p:xfrm>
          <a:off x="1042988" y="2420938"/>
          <a:ext cx="2808287" cy="627062"/>
        </p:xfrm>
        <a:graphic>
          <a:graphicData uri="http://schemas.openxmlformats.org/presentationml/2006/ole">
            <mc:AlternateContent xmlns:mc="http://schemas.openxmlformats.org/markup-compatibility/2006">
              <mc:Choice xmlns:v="urn:schemas-microsoft-com:vml" Requires="v">
                <p:oleObj spid="_x0000_s7195" name="公式" r:id="rId3" imgW="906145" imgH="196215" progId="Equation.3">
                  <p:embed/>
                </p:oleObj>
              </mc:Choice>
              <mc:Fallback>
                <p:oleObj name="公式" r:id="rId3" imgW="906145" imgH="196215" progId="Equation.3">
                  <p:embed/>
                  <p:pic>
                    <p:nvPicPr>
                      <p:cNvPr id="0" name="图片 7194"/>
                      <p:cNvPicPr>
                        <a:picLocks noChangeAspect="1" noChangeArrowheads="1"/>
                      </p:cNvPicPr>
                      <p:nvPr/>
                    </p:nvPicPr>
                    <p:blipFill>
                      <a:blip r:embed="rId4">
                        <a:lum bright="2000" contrast="100000"/>
                        <a:extLst>
                          <a:ext uri="{28A0092B-C50C-407E-A947-70E740481C1C}">
                            <a14:useLocalDpi xmlns:a14="http://schemas.microsoft.com/office/drawing/2010/main" val="0"/>
                          </a:ext>
                        </a:extLst>
                      </a:blip>
                      <a:srcRect/>
                      <a:stretch>
                        <a:fillRect/>
                      </a:stretch>
                    </p:blipFill>
                    <p:spPr bwMode="auto">
                      <a:xfrm>
                        <a:off x="1042988" y="2420938"/>
                        <a:ext cx="2808287" cy="62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30" name="Text Box 14"/>
          <p:cNvSpPr txBox="1">
            <a:spLocks noChangeArrowheads="1"/>
          </p:cNvSpPr>
          <p:nvPr/>
        </p:nvSpPr>
        <p:spPr bwMode="auto">
          <a:xfrm>
            <a:off x="827088" y="2420938"/>
            <a:ext cx="93662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00FF"/>
                </a:solidFill>
                <a:latin typeface="Times New Roman" panose="02020603050405020304" pitchFamily="18" charset="0"/>
              </a:rPr>
              <a:t>若  </a:t>
            </a:r>
            <a:endParaRPr kumimoji="1" lang="zh-CN" altLang="en-US" sz="2800" b="1" i="1">
              <a:solidFill>
                <a:srgbClr val="0000FF"/>
              </a:solidFill>
              <a:latin typeface="Times New Roman" panose="02020603050405020304" pitchFamily="18" charset="0"/>
            </a:endParaRPr>
          </a:p>
        </p:txBody>
      </p:sp>
      <p:sp>
        <p:nvSpPr>
          <p:cNvPr id="86031" name="Rectangle 15"/>
          <p:cNvSpPr>
            <a:spLocks noChangeArrowheads="1"/>
          </p:cNvSpPr>
          <p:nvPr/>
        </p:nvSpPr>
        <p:spPr bwMode="auto">
          <a:xfrm>
            <a:off x="755650" y="836613"/>
            <a:ext cx="4321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由质点系的功能原理： </a:t>
            </a:r>
            <a:endParaRPr kumimoji="1" lang="zh-CN" altLang="en-US" sz="2800" b="1">
              <a:solidFill>
                <a:srgbClr val="000000"/>
              </a:solidFill>
              <a:latin typeface="Times New Roman" panose="02020603050405020304" pitchFamily="18" charset="0"/>
            </a:endParaRPr>
          </a:p>
        </p:txBody>
      </p:sp>
      <p:graphicFrame>
        <p:nvGraphicFramePr>
          <p:cNvPr id="86032" name="Object 16"/>
          <p:cNvGraphicFramePr>
            <a:graphicFrameLocks noChangeAspect="1"/>
          </p:cNvGraphicFramePr>
          <p:nvPr/>
        </p:nvGraphicFramePr>
        <p:xfrm>
          <a:off x="1979613" y="1484313"/>
          <a:ext cx="4756150" cy="690562"/>
        </p:xfrm>
        <a:graphic>
          <a:graphicData uri="http://schemas.openxmlformats.org/presentationml/2006/ole">
            <mc:AlternateContent xmlns:mc="http://schemas.openxmlformats.org/markup-compatibility/2006">
              <mc:Choice xmlns:v="urn:schemas-microsoft-com:vml" Requires="v">
                <p:oleObj spid="_x0000_s7196" name="公式" r:id="rId5" imgW="1428750" imgH="203835" progId="Equation.3">
                  <p:embed/>
                </p:oleObj>
              </mc:Choice>
              <mc:Fallback>
                <p:oleObj name="公式" r:id="rId5" imgW="1428750" imgH="203835" progId="Equation.3">
                  <p:embed/>
                  <p:pic>
                    <p:nvPicPr>
                      <p:cNvPr id="0" name="图片 71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1484313"/>
                        <a:ext cx="4756150" cy="690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33" name="Text Box 17"/>
          <p:cNvSpPr txBox="1">
            <a:spLocks noChangeArrowheads="1"/>
          </p:cNvSpPr>
          <p:nvPr/>
        </p:nvSpPr>
        <p:spPr bwMode="auto">
          <a:xfrm>
            <a:off x="827088" y="3141663"/>
            <a:ext cx="7921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a:solidFill>
                  <a:srgbClr val="0000FF"/>
                </a:solidFill>
                <a:latin typeface="Times New Roman" panose="02020603050405020304" pitchFamily="18" charset="0"/>
              </a:rPr>
              <a:t>则</a:t>
            </a:r>
            <a:endParaRPr lang="zh-CN" altLang="en-US" sz="2800" b="1">
              <a:solidFill>
                <a:srgbClr val="0000FF"/>
              </a:solidFill>
              <a:latin typeface="Times New Roman" panose="02020603050405020304" pitchFamily="18" charset="0"/>
            </a:endParaRPr>
          </a:p>
        </p:txBody>
      </p:sp>
      <p:sp>
        <p:nvSpPr>
          <p:cNvPr id="86034" name="Rectangle 18"/>
          <p:cNvSpPr>
            <a:spLocks noChangeArrowheads="1"/>
          </p:cNvSpPr>
          <p:nvPr/>
        </p:nvSpPr>
        <p:spPr bwMode="auto">
          <a:xfrm>
            <a:off x="323850" y="4005263"/>
            <a:ext cx="8424863" cy="2111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50000"/>
              </a:spcBef>
              <a:spcAft>
                <a:spcPct val="0"/>
              </a:spcAft>
            </a:pPr>
            <a:r>
              <a:rPr kumimoji="1" lang="zh-CN" altLang="en-US" sz="2800" b="1" dirty="0">
                <a:solidFill>
                  <a:srgbClr val="0000FF"/>
                </a:solidFill>
                <a:latin typeface="Times New Roman" panose="02020603050405020304" pitchFamily="18" charset="0"/>
              </a:rPr>
              <a:t>机械能守恒定律（</a:t>
            </a:r>
            <a:r>
              <a:rPr kumimoji="1" lang="en-US" altLang="zh-CN" sz="2800" b="1" dirty="0">
                <a:solidFill>
                  <a:srgbClr val="0000FF"/>
                </a:solidFill>
                <a:latin typeface="Times New Roman" panose="02020603050405020304" pitchFamily="18" charset="0"/>
              </a:rPr>
              <a:t>law of conservation of mechanical energy</a:t>
            </a:r>
            <a:r>
              <a:rPr kumimoji="1" lang="zh-CN" altLang="en-US" sz="2800" b="1" dirty="0">
                <a:solidFill>
                  <a:srgbClr val="0000FF"/>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a:t>
            </a:r>
            <a:r>
              <a:rPr kumimoji="1" lang="zh-CN" altLang="en-US" sz="2800" b="1" dirty="0">
                <a:solidFill>
                  <a:srgbClr val="FF0000"/>
                </a:solidFill>
                <a:latin typeface="Times New Roman" panose="02020603050405020304" pitchFamily="18" charset="0"/>
              </a:rPr>
              <a:t>如果一个系统内只有保守力</a:t>
            </a:r>
            <a:r>
              <a:rPr kumimoji="1" lang="zh-CN" altLang="en-US" sz="2800" b="1" dirty="0" smtClean="0">
                <a:solidFill>
                  <a:srgbClr val="FF0000"/>
                </a:solidFill>
                <a:latin typeface="Times New Roman" panose="02020603050405020304" pitchFamily="18" charset="0"/>
              </a:rPr>
              <a:t>作功，其他非</a:t>
            </a:r>
            <a:r>
              <a:rPr kumimoji="1" lang="zh-CN" altLang="en-US" sz="2800" b="1" dirty="0">
                <a:solidFill>
                  <a:srgbClr val="FF0000"/>
                </a:solidFill>
                <a:latin typeface="Times New Roman" panose="02020603050405020304" pitchFamily="18" charset="0"/>
              </a:rPr>
              <a:t>保守内力与</a:t>
            </a:r>
            <a:r>
              <a:rPr kumimoji="1" lang="zh-CN" altLang="en-US" sz="2800" b="1" dirty="0" smtClean="0">
                <a:solidFill>
                  <a:srgbClr val="FF0000"/>
                </a:solidFill>
                <a:latin typeface="Times New Roman" panose="02020603050405020304" pitchFamily="18" charset="0"/>
              </a:rPr>
              <a:t>外力都不作功，</a:t>
            </a:r>
            <a:r>
              <a:rPr kumimoji="1" lang="zh-CN" altLang="en-US" sz="2800" b="1" dirty="0">
                <a:solidFill>
                  <a:srgbClr val="000000"/>
                </a:solidFill>
                <a:latin typeface="Times New Roman" panose="02020603050405020304" pitchFamily="18" charset="0"/>
              </a:rPr>
              <a:t>则系统内各物体的动能和势能可以互相</a:t>
            </a:r>
            <a:r>
              <a:rPr kumimoji="1" lang="zh-CN" altLang="en-US" sz="2800" b="1" dirty="0" smtClean="0">
                <a:solidFill>
                  <a:srgbClr val="000000"/>
                </a:solidFill>
                <a:latin typeface="Times New Roman" panose="02020603050405020304" pitchFamily="18" charset="0"/>
              </a:rPr>
              <a:t>转化，但机械能</a:t>
            </a:r>
            <a:r>
              <a:rPr kumimoji="1" lang="zh-CN" altLang="en-US" sz="2800" b="1" dirty="0">
                <a:solidFill>
                  <a:srgbClr val="000000"/>
                </a:solidFill>
                <a:latin typeface="Times New Roman" panose="02020603050405020304" pitchFamily="18" charset="0"/>
              </a:rPr>
              <a:t>的总值保持</a:t>
            </a:r>
            <a:r>
              <a:rPr kumimoji="1" lang="zh-CN" altLang="en-US" sz="2800" b="1" dirty="0" smtClean="0">
                <a:solidFill>
                  <a:srgbClr val="000000"/>
                </a:solidFill>
                <a:latin typeface="Times New Roman" panose="02020603050405020304" pitchFamily="18" charset="0"/>
              </a:rPr>
              <a:t>不变。</a:t>
            </a:r>
            <a:endParaRPr kumimoji="1" lang="zh-CN" altLang="en-US" sz="2800" b="1" dirty="0">
              <a:solidFill>
                <a:srgbClr val="000000"/>
              </a:solidFill>
              <a:latin typeface="Times New Roman" panose="02020603050405020304" pitchFamily="18" charset="0"/>
            </a:endParaRPr>
          </a:p>
        </p:txBody>
      </p:sp>
      <p:pic>
        <p:nvPicPr>
          <p:cNvPr id="86035" name="Picture 19" descr="图片3">
            <a:hlinkClick r:id="" action="ppaction://hlinkshowjump?jump=first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86036" name="Picture 20" descr="图片4">
            <a:hlinkClick r:id="" action="ppaction://hlinkshowjump?jump=endshow"/>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86037" name="Picture 21" descr="图片5">
            <a:hlinkClick r:id="" action="ppaction://hlinkshowjump?jump=nextslide"/>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86038" name="Picture 22" descr="图片6">
            <a:hlinkClick r:id="" action="ppaction://hlinkshowjump?jump=previousslide"/>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6024"/>
                                        </p:tgtEl>
                                        <p:attrNameLst>
                                          <p:attrName>style.visibility</p:attrName>
                                        </p:attrNameLst>
                                      </p:cBhvr>
                                      <p:to>
                                        <p:strVal val="visible"/>
                                      </p:to>
                                    </p:set>
                                    <p:animEffect transition="in" filter="wipe(left)">
                                      <p:cBhvr>
                                        <p:cTn id="7" dur="500"/>
                                        <p:tgtEl>
                                          <p:spTgt spid="860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31"/>
                                        </p:tgtEl>
                                        <p:attrNameLst>
                                          <p:attrName>style.visibility</p:attrName>
                                        </p:attrNameLst>
                                      </p:cBhvr>
                                      <p:to>
                                        <p:strVal val="visible"/>
                                      </p:to>
                                    </p:set>
                                    <p:animEffect transition="in" filter="wipe(left)">
                                      <p:cBhvr>
                                        <p:cTn id="12" dur="500"/>
                                        <p:tgtEl>
                                          <p:spTgt spid="860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6032"/>
                                        </p:tgtEl>
                                        <p:attrNameLst>
                                          <p:attrName>style.visibility</p:attrName>
                                        </p:attrNameLst>
                                      </p:cBhvr>
                                      <p:to>
                                        <p:strVal val="visible"/>
                                      </p:to>
                                    </p:set>
                                    <p:animEffect transition="in" filter="wipe(left)">
                                      <p:cBhvr>
                                        <p:cTn id="17" dur="500"/>
                                        <p:tgtEl>
                                          <p:spTgt spid="860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030"/>
                                        </p:tgtEl>
                                        <p:attrNameLst>
                                          <p:attrName>style.visibility</p:attrName>
                                        </p:attrNameLst>
                                      </p:cBhvr>
                                      <p:to>
                                        <p:strVal val="visible"/>
                                      </p:to>
                                    </p:set>
                                    <p:animEffect transition="in" filter="wipe(left)">
                                      <p:cBhvr>
                                        <p:cTn id="22" dur="500"/>
                                        <p:tgtEl>
                                          <p:spTgt spid="86030"/>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86026"/>
                                        </p:tgtEl>
                                        <p:attrNameLst>
                                          <p:attrName>style.visibility</p:attrName>
                                        </p:attrNameLst>
                                      </p:cBhvr>
                                      <p:to>
                                        <p:strVal val="visible"/>
                                      </p:to>
                                    </p:set>
                                    <p:animEffect transition="in" filter="wipe(left)">
                                      <p:cBhvr>
                                        <p:cTn id="26" dur="500"/>
                                        <p:tgtEl>
                                          <p:spTgt spid="8602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6033"/>
                                        </p:tgtEl>
                                        <p:attrNameLst>
                                          <p:attrName>style.visibility</p:attrName>
                                        </p:attrNameLst>
                                      </p:cBhvr>
                                      <p:to>
                                        <p:strVal val="visible"/>
                                      </p:to>
                                    </p:set>
                                    <p:animEffect transition="in" filter="wipe(left)">
                                      <p:cBhvr>
                                        <p:cTn id="31" dur="500"/>
                                        <p:tgtEl>
                                          <p:spTgt spid="86033"/>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86025"/>
                                        </p:tgtEl>
                                        <p:attrNameLst>
                                          <p:attrName>style.visibility</p:attrName>
                                        </p:attrNameLst>
                                      </p:cBhvr>
                                      <p:to>
                                        <p:strVal val="visible"/>
                                      </p:to>
                                    </p:set>
                                    <p:animEffect transition="in" filter="wipe(left)">
                                      <p:cBhvr>
                                        <p:cTn id="35" dur="500"/>
                                        <p:tgtEl>
                                          <p:spTgt spid="8602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6034"/>
                                        </p:tgtEl>
                                        <p:attrNameLst>
                                          <p:attrName>style.visibility</p:attrName>
                                        </p:attrNameLst>
                                      </p:cBhvr>
                                      <p:to>
                                        <p:strVal val="visible"/>
                                      </p:to>
                                    </p:set>
                                    <p:animEffect transition="in" filter="wipe(left)">
                                      <p:cBhvr>
                                        <p:cTn id="40" dur="500"/>
                                        <p:tgtEl>
                                          <p:spTgt spid="86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4" grpId="0" bldLvl="0" animBg="1"/>
      <p:bldP spid="86030" grpId="0" autoUpdateAnimBg="0"/>
      <p:bldP spid="86031" grpId="0" bldLvl="0" animBg="1"/>
      <p:bldP spid="86033" grpId="0" bldLvl="0" animBg="1"/>
      <p:bldP spid="86034"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0" name="Text Box 6"/>
          <p:cNvSpPr txBox="1">
            <a:spLocks noChangeArrowheads="1"/>
          </p:cNvSpPr>
          <p:nvPr/>
        </p:nvSpPr>
        <p:spPr bwMode="auto">
          <a:xfrm>
            <a:off x="179388" y="188913"/>
            <a:ext cx="8812212"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kumimoji="1" lang="zh-CN" altLang="en-US" sz="2800" b="1">
                <a:solidFill>
                  <a:srgbClr val="0000FF"/>
                </a:solidFill>
                <a:latin typeface="Times New Roman" panose="02020603050405020304" pitchFamily="18" charset="0"/>
              </a:rPr>
              <a:t>例</a:t>
            </a:r>
            <a:r>
              <a:rPr kumimoji="1" lang="en-US" altLang="zh-CN" sz="2800" b="1">
                <a:solidFill>
                  <a:srgbClr val="0000FF"/>
                </a:solidFill>
                <a:latin typeface="Times New Roman" panose="02020603050405020304" pitchFamily="18" charset="0"/>
              </a:rPr>
              <a:t>2-14</a:t>
            </a: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起重机用钢丝绳吊运一质量为</a:t>
            </a:r>
            <a:r>
              <a:rPr kumimoji="1" lang="en-US" altLang="zh-CN" sz="2800" b="1" i="1">
                <a:solidFill>
                  <a:srgbClr val="000000"/>
                </a:solidFill>
                <a:latin typeface="Times New Roman" panose="02020603050405020304" pitchFamily="18" charset="0"/>
              </a:rPr>
              <a:t>m </a:t>
            </a:r>
            <a:r>
              <a:rPr kumimoji="1" lang="zh-CN" altLang="en-US" sz="2800" b="1">
                <a:solidFill>
                  <a:srgbClr val="000000"/>
                </a:solidFill>
                <a:latin typeface="Times New Roman" panose="02020603050405020304" pitchFamily="18" charset="0"/>
              </a:rPr>
              <a:t>的物体，以速度</a:t>
            </a:r>
            <a:r>
              <a:rPr kumimoji="1" lang="en-US" altLang="zh-CN" sz="2800" b="1" i="1">
                <a:solidFill>
                  <a:srgbClr val="000000"/>
                </a:solidFill>
                <a:latin typeface="Times New Roman" panose="02020603050405020304" pitchFamily="18" charset="0"/>
              </a:rPr>
              <a:t>v</a:t>
            </a:r>
            <a:r>
              <a:rPr kumimoji="1" lang="en-US" altLang="zh-CN" sz="2800" b="1" baseline="-25000">
                <a:solidFill>
                  <a:srgbClr val="000000"/>
                </a:solidFill>
                <a:latin typeface="Times New Roman" panose="02020603050405020304" pitchFamily="18" charset="0"/>
              </a:rPr>
              <a:t>0  </a:t>
            </a:r>
            <a:r>
              <a:rPr kumimoji="1" lang="zh-CN" altLang="en-US" sz="2800" b="1">
                <a:solidFill>
                  <a:srgbClr val="000000"/>
                </a:solidFill>
                <a:latin typeface="Times New Roman" panose="02020603050405020304" pitchFamily="18" charset="0"/>
              </a:rPr>
              <a:t>做匀速下降，如图所示。当起重机突然刹车时，物体因惯性进行下降，问使钢丝绳再有多少微小的伸长？</a:t>
            </a:r>
            <a:r>
              <a:rPr kumimoji="1" lang="en-US" altLang="zh-CN" sz="2800" b="1">
                <a:solidFill>
                  <a:srgbClr val="000000"/>
                </a:solidFill>
                <a:latin typeface="Times New Roman" panose="02020603050405020304" pitchFamily="18" charset="0"/>
              </a:rPr>
              <a:t>(</a:t>
            </a:r>
            <a:r>
              <a:rPr kumimoji="1" lang="zh-CN" altLang="en-US" sz="2800" b="1">
                <a:solidFill>
                  <a:srgbClr val="000000"/>
                </a:solidFill>
                <a:latin typeface="Times New Roman" panose="02020603050405020304" pitchFamily="18" charset="0"/>
              </a:rPr>
              <a:t>设钢丝绳的劲度系数为</a:t>
            </a:r>
            <a:r>
              <a:rPr kumimoji="1" lang="en-US" altLang="zh-CN" sz="2800" b="1" i="1">
                <a:solidFill>
                  <a:srgbClr val="000000"/>
                </a:solidFill>
                <a:latin typeface="Times New Roman" panose="02020603050405020304" pitchFamily="18" charset="0"/>
              </a:rPr>
              <a:t>k</a:t>
            </a:r>
            <a:r>
              <a:rPr kumimoji="1" lang="zh-CN" altLang="en-US" sz="2800" b="1">
                <a:solidFill>
                  <a:srgbClr val="000000"/>
                </a:solidFill>
                <a:latin typeface="Times New Roman" panose="02020603050405020304" pitchFamily="18" charset="0"/>
              </a:rPr>
              <a:t>，钢丝绳的重力忽略不计。</a:t>
            </a: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这样突然刹车后，钢丝绳所受的最大拉力将有多大？</a:t>
            </a:r>
            <a:endParaRPr kumimoji="1" lang="zh-CN" altLang="en-US" sz="2800" b="1">
              <a:solidFill>
                <a:srgbClr val="000000"/>
              </a:solidFill>
              <a:latin typeface="Times New Roman" panose="02020603050405020304" pitchFamily="18" charset="0"/>
            </a:endParaRPr>
          </a:p>
        </p:txBody>
      </p:sp>
      <p:pic>
        <p:nvPicPr>
          <p:cNvPr id="83010" name="Picture 66" descr="图片3">
            <a:hlinkClick r:id="" action="ppaction://hlinkshowjump?jump=firstslide"/>
          </p:cNvP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83011" name="Picture 67" descr="图片4">
            <a:hlinkClick r:id="" action="ppaction://hlinkshowjump?jump=endshow"/>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83012" name="Picture 68" descr="图片5">
            <a:hlinkClick r:id="" action="ppaction://hlinkshowjump?jump=nex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83013" name="Picture 69" descr="图片6">
            <a:hlinkClick r:id="" action="ppaction://hlinkshowjump?jump=previousslid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pic>
        <p:nvPicPr>
          <p:cNvPr id="83018" name="Picture 74" descr="图3-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2997200"/>
            <a:ext cx="6480175" cy="33321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2950"/>
                                        </p:tgtEl>
                                        <p:attrNameLst>
                                          <p:attrName>style.visibility</p:attrName>
                                        </p:attrNameLst>
                                      </p:cBhvr>
                                      <p:to>
                                        <p:strVal val="visible"/>
                                      </p:to>
                                    </p:set>
                                    <p:animEffect transition="in" filter="wipe(left)">
                                      <p:cBhvr>
                                        <p:cTn id="7" dur="500"/>
                                        <p:tgtEl>
                                          <p:spTgt spid="8295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3018"/>
                                        </p:tgtEl>
                                        <p:attrNameLst>
                                          <p:attrName>style.visibility</p:attrName>
                                        </p:attrNameLst>
                                      </p:cBhvr>
                                      <p:to>
                                        <p:strVal val="visible"/>
                                      </p:to>
                                    </p:set>
                                    <p:animEffect transition="in" filter="wipe(left)">
                                      <p:cBhvr>
                                        <p:cTn id="11" dur="500"/>
                                        <p:tgtEl>
                                          <p:spTgt spid="83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bldLvl="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4" name="Text Box 6"/>
          <p:cNvSpPr txBox="1">
            <a:spLocks noChangeArrowheads="1"/>
          </p:cNvSpPr>
          <p:nvPr/>
        </p:nvSpPr>
        <p:spPr bwMode="auto">
          <a:xfrm>
            <a:off x="1044575" y="115888"/>
            <a:ext cx="66230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kumimoji="1" lang="zh-CN" altLang="en-US" sz="2800" b="1">
                <a:solidFill>
                  <a:srgbClr val="000000"/>
                </a:solidFill>
                <a:latin typeface="宋体" panose="02010600030101010101" pitchFamily="2" charset="-122"/>
              </a:rPr>
              <a:t>研究物体、地球和钢丝绳所组成的系统。系统的机械能守恒。</a:t>
            </a:r>
            <a:endParaRPr kumimoji="1" lang="zh-CN" altLang="en-US" sz="2800">
              <a:solidFill>
                <a:srgbClr val="000000"/>
              </a:solidFill>
              <a:latin typeface="宋体" panose="02010600030101010101" pitchFamily="2" charset="-122"/>
            </a:endParaRPr>
          </a:p>
        </p:txBody>
      </p:sp>
      <p:sp>
        <p:nvSpPr>
          <p:cNvPr id="84032" name="Rectangle 64"/>
          <p:cNvSpPr>
            <a:spLocks noChangeArrowheads="1"/>
          </p:cNvSpPr>
          <p:nvPr/>
        </p:nvSpPr>
        <p:spPr bwMode="auto">
          <a:xfrm>
            <a:off x="323850" y="187325"/>
            <a:ext cx="1076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a:solidFill>
                  <a:srgbClr val="0000FF"/>
                </a:solidFill>
                <a:latin typeface="Times New Roman" panose="02020603050405020304" pitchFamily="18" charset="0"/>
              </a:rPr>
              <a:t>解：  </a:t>
            </a:r>
            <a:endParaRPr kumimoji="1" lang="zh-CN" altLang="en-US" sz="2800" b="1">
              <a:solidFill>
                <a:srgbClr val="0000FF"/>
              </a:solidFill>
              <a:latin typeface="Times New Roman" panose="02020603050405020304" pitchFamily="18" charset="0"/>
            </a:endParaRPr>
          </a:p>
        </p:txBody>
      </p:sp>
      <p:sp>
        <p:nvSpPr>
          <p:cNvPr id="84033" name="Rectangle 65"/>
          <p:cNvSpPr>
            <a:spLocks noChangeArrowheads="1"/>
          </p:cNvSpPr>
          <p:nvPr/>
        </p:nvSpPr>
        <p:spPr bwMode="auto">
          <a:xfrm>
            <a:off x="396875" y="1123950"/>
            <a:ext cx="48958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zh-CN" altLang="en-US" sz="2800" b="1">
                <a:solidFill>
                  <a:srgbClr val="000000"/>
                </a:solidFill>
                <a:latin typeface="Times New Roman" panose="02020603050405020304" pitchFamily="18" charset="0"/>
              </a:rPr>
              <a:t>首先讨论起重机突然停止的瞬时位置处的机械能，</a:t>
            </a:r>
            <a:endParaRPr kumimoji="1" lang="zh-CN" altLang="en-US" sz="2800" b="1">
              <a:solidFill>
                <a:srgbClr val="000000"/>
              </a:solidFill>
              <a:latin typeface="Times New Roman" panose="02020603050405020304" pitchFamily="18" charset="0"/>
            </a:endParaRPr>
          </a:p>
        </p:txBody>
      </p:sp>
      <p:graphicFrame>
        <p:nvGraphicFramePr>
          <p:cNvPr id="84035" name="Object 67"/>
          <p:cNvGraphicFramePr>
            <a:graphicFrameLocks noChangeAspect="1"/>
          </p:cNvGraphicFramePr>
          <p:nvPr/>
        </p:nvGraphicFramePr>
        <p:xfrm>
          <a:off x="2268538" y="2708275"/>
          <a:ext cx="2447925" cy="1100138"/>
        </p:xfrm>
        <a:graphic>
          <a:graphicData uri="http://schemas.openxmlformats.org/presentationml/2006/ole">
            <mc:AlternateContent xmlns:mc="http://schemas.openxmlformats.org/markup-compatibility/2006">
              <mc:Choice xmlns:v="urn:schemas-microsoft-com:vml" Requires="v">
                <p:oleObj spid="_x0000_s9242" name="公式" r:id="rId1" imgW="645160" imgH="334645" progId="Equation.3">
                  <p:embed/>
                </p:oleObj>
              </mc:Choice>
              <mc:Fallback>
                <p:oleObj name="公式" r:id="rId1" imgW="645160" imgH="334645" progId="Equation.3">
                  <p:embed/>
                  <p:pic>
                    <p:nvPicPr>
                      <p:cNvPr id="0" name="图片 92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708275"/>
                        <a:ext cx="2447925" cy="110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036" name="Object 68"/>
          <p:cNvGraphicFramePr>
            <a:graphicFrameLocks noChangeAspect="1"/>
          </p:cNvGraphicFramePr>
          <p:nvPr/>
        </p:nvGraphicFramePr>
        <p:xfrm>
          <a:off x="2268538" y="3749675"/>
          <a:ext cx="2374900" cy="1085850"/>
        </p:xfrm>
        <a:graphic>
          <a:graphicData uri="http://schemas.openxmlformats.org/presentationml/2006/ole">
            <mc:AlternateContent xmlns:mc="http://schemas.openxmlformats.org/markup-compatibility/2006">
              <mc:Choice xmlns:v="urn:schemas-microsoft-com:vml" Requires="v">
                <p:oleObj spid="_x0000_s9243" name="公式" r:id="rId3" imgW="628650" imgH="334645" progId="Equation.3">
                  <p:embed/>
                </p:oleObj>
              </mc:Choice>
              <mc:Fallback>
                <p:oleObj name="公式" r:id="rId3" imgW="628650" imgH="334645" progId="Equation.3">
                  <p:embed/>
                  <p:pic>
                    <p:nvPicPr>
                      <p:cNvPr id="0" name="图片 92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3749675"/>
                        <a:ext cx="23749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037" name="Object 69"/>
          <p:cNvGraphicFramePr>
            <a:graphicFrameLocks noChangeAspect="1"/>
          </p:cNvGraphicFramePr>
          <p:nvPr/>
        </p:nvGraphicFramePr>
        <p:xfrm>
          <a:off x="2267744" y="5915025"/>
          <a:ext cx="2478088" cy="730250"/>
        </p:xfrm>
        <a:graphic>
          <a:graphicData uri="http://schemas.openxmlformats.org/presentationml/2006/ole">
            <mc:AlternateContent xmlns:mc="http://schemas.openxmlformats.org/markup-compatibility/2006">
              <mc:Choice xmlns:v="urn:schemas-microsoft-com:vml" Requires="v">
                <p:oleObj spid="_x0000_s9244" name="Equation" r:id="rId5" imgW="18592800" imgH="6400800" progId="Equation.DSMT4">
                  <p:embed/>
                </p:oleObj>
              </mc:Choice>
              <mc:Fallback>
                <p:oleObj name="Equation" r:id="rId5" imgW="18592800" imgH="6400800" progId="Equation.DSMT4">
                  <p:embed/>
                  <p:pic>
                    <p:nvPicPr>
                      <p:cNvPr id="0" name="图片 9243"/>
                      <p:cNvPicPr>
                        <a:picLocks noChangeAspect="1" noChangeArrowheads="1"/>
                      </p:cNvPicPr>
                      <p:nvPr/>
                    </p:nvPicPr>
                    <p:blipFill>
                      <a:blip r:embed="rId6"/>
                      <a:srcRect/>
                      <a:stretch>
                        <a:fillRect/>
                      </a:stretch>
                    </p:blipFill>
                    <p:spPr bwMode="auto">
                      <a:xfrm>
                        <a:off x="2267744" y="5915025"/>
                        <a:ext cx="247808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4038" name="Rectangle 70"/>
          <p:cNvSpPr>
            <a:spLocks noChangeArrowheads="1"/>
          </p:cNvSpPr>
          <p:nvPr/>
        </p:nvSpPr>
        <p:spPr bwMode="auto">
          <a:xfrm>
            <a:off x="323850" y="4797425"/>
            <a:ext cx="777716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设物体因惯性继续下降的微小距离为</a:t>
            </a:r>
            <a:r>
              <a:rPr kumimoji="1" lang="en-US" altLang="zh-CN" sz="2800" b="1" i="1" dirty="0">
                <a:solidFill>
                  <a:srgbClr val="000000"/>
                </a:solidFill>
                <a:latin typeface="Times New Roman" panose="02020603050405020304" pitchFamily="18" charset="0"/>
              </a:rPr>
              <a:t>h</a:t>
            </a:r>
            <a:r>
              <a:rPr kumimoji="1" lang="zh-CN" altLang="en-US" sz="2800" b="1" dirty="0">
                <a:solidFill>
                  <a:srgbClr val="000000"/>
                </a:solidFill>
                <a:latin typeface="Times New Roman" panose="02020603050405020304" pitchFamily="18" charset="0"/>
              </a:rPr>
              <a:t>，并以这最低位置作为重力势能的零点，则有 </a:t>
            </a:r>
            <a:endParaRPr kumimoji="1" lang="zh-CN" altLang="en-US" sz="2800" b="1" dirty="0">
              <a:solidFill>
                <a:srgbClr val="000000"/>
              </a:solidFill>
              <a:latin typeface="Times New Roman" panose="02020603050405020304" pitchFamily="18" charset="0"/>
            </a:endParaRPr>
          </a:p>
        </p:txBody>
      </p:sp>
      <p:sp>
        <p:nvSpPr>
          <p:cNvPr id="84039" name="Rectangle 71"/>
          <p:cNvSpPr>
            <a:spLocks noChangeArrowheads="1"/>
          </p:cNvSpPr>
          <p:nvPr/>
        </p:nvSpPr>
        <p:spPr bwMode="auto">
          <a:xfrm>
            <a:off x="468313" y="2276475"/>
            <a:ext cx="46799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设这时钢丝绳的伸长量为</a:t>
            </a:r>
            <a:r>
              <a:rPr kumimoji="1" lang="en-US" altLang="zh-CN" sz="2800" b="1" i="1">
                <a:solidFill>
                  <a:srgbClr val="000000"/>
                </a:solidFill>
                <a:latin typeface="Times New Roman" panose="02020603050405020304" pitchFamily="18" charset="0"/>
              </a:rPr>
              <a:t>x</a:t>
            </a:r>
            <a:r>
              <a:rPr kumimoji="1" lang="en-US" altLang="zh-CN" sz="2800" b="1" baseline="-25000">
                <a:solidFill>
                  <a:srgbClr val="000000"/>
                </a:solidFill>
                <a:latin typeface="Times New Roman" panose="02020603050405020304" pitchFamily="18" charset="0"/>
              </a:rPr>
              <a:t>0</a:t>
            </a:r>
            <a:r>
              <a:rPr kumimoji="1" lang="zh-CN" altLang="en-US" sz="2800" b="1">
                <a:solidFill>
                  <a:srgbClr val="000000"/>
                </a:solidFill>
                <a:latin typeface="Times New Roman" panose="02020603050405020304" pitchFamily="18" charset="0"/>
              </a:rPr>
              <a:t>，则有 </a:t>
            </a:r>
            <a:endParaRPr kumimoji="1" lang="zh-CN" altLang="en-US" sz="2800" b="1">
              <a:solidFill>
                <a:srgbClr val="000000"/>
              </a:solidFill>
              <a:latin typeface="Times New Roman" panose="02020603050405020304" pitchFamily="18" charset="0"/>
            </a:endParaRPr>
          </a:p>
        </p:txBody>
      </p:sp>
      <p:pic>
        <p:nvPicPr>
          <p:cNvPr id="84043" name="Picture 75" descr="图片3">
            <a:hlinkClick r:id="" action="ppaction://hlinkshowjump?jump=first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84044" name="Picture 76" descr="图片4">
            <a:hlinkClick r:id="" action="ppaction://hlinkshowjump?jump=endshow"/>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84045" name="Picture 77" descr="图片5">
            <a:hlinkClick r:id="" action="ppaction://hlinkshowjump?jump=nextslide"/>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84046" name="Picture 78" descr="图片6">
            <a:hlinkClick r:id="" action="ppaction://hlinkshowjump?jump=previousslide"/>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pic>
        <p:nvPicPr>
          <p:cNvPr id="84050" name="Picture 82" descr="图3-1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19700" y="1036638"/>
            <a:ext cx="3600450" cy="31130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032"/>
                                        </p:tgtEl>
                                        <p:attrNameLst>
                                          <p:attrName>style.visibility</p:attrName>
                                        </p:attrNameLst>
                                      </p:cBhvr>
                                      <p:to>
                                        <p:strVal val="visible"/>
                                      </p:to>
                                    </p:set>
                                    <p:animEffect transition="in" filter="wipe(left)">
                                      <p:cBhvr>
                                        <p:cTn id="7" dur="500"/>
                                        <p:tgtEl>
                                          <p:spTgt spid="840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3974"/>
                                        </p:tgtEl>
                                        <p:attrNameLst>
                                          <p:attrName>style.visibility</p:attrName>
                                        </p:attrNameLst>
                                      </p:cBhvr>
                                      <p:to>
                                        <p:strVal val="visible"/>
                                      </p:to>
                                    </p:set>
                                    <p:animEffect transition="in" filter="wipe(left)">
                                      <p:cBhvr>
                                        <p:cTn id="12" dur="500"/>
                                        <p:tgtEl>
                                          <p:spTgt spid="839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033"/>
                                        </p:tgtEl>
                                        <p:attrNameLst>
                                          <p:attrName>style.visibility</p:attrName>
                                        </p:attrNameLst>
                                      </p:cBhvr>
                                      <p:to>
                                        <p:strVal val="visible"/>
                                      </p:to>
                                    </p:set>
                                    <p:animEffect transition="in" filter="wipe(left)">
                                      <p:cBhvr>
                                        <p:cTn id="17" dur="500"/>
                                        <p:tgtEl>
                                          <p:spTgt spid="840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4039"/>
                                        </p:tgtEl>
                                        <p:attrNameLst>
                                          <p:attrName>style.visibility</p:attrName>
                                        </p:attrNameLst>
                                      </p:cBhvr>
                                      <p:to>
                                        <p:strVal val="visible"/>
                                      </p:to>
                                    </p:set>
                                    <p:animEffect transition="in" filter="wipe(left)">
                                      <p:cBhvr>
                                        <p:cTn id="22" dur="500"/>
                                        <p:tgtEl>
                                          <p:spTgt spid="840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4035"/>
                                        </p:tgtEl>
                                        <p:attrNameLst>
                                          <p:attrName>style.visibility</p:attrName>
                                        </p:attrNameLst>
                                      </p:cBhvr>
                                      <p:to>
                                        <p:strVal val="visible"/>
                                      </p:to>
                                    </p:set>
                                    <p:animEffect transition="in" filter="wipe(left)">
                                      <p:cBhvr>
                                        <p:cTn id="27" dur="500"/>
                                        <p:tgtEl>
                                          <p:spTgt spid="840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4036"/>
                                        </p:tgtEl>
                                        <p:attrNameLst>
                                          <p:attrName>style.visibility</p:attrName>
                                        </p:attrNameLst>
                                      </p:cBhvr>
                                      <p:to>
                                        <p:strVal val="visible"/>
                                      </p:to>
                                    </p:set>
                                    <p:animEffect transition="in" filter="wipe(left)">
                                      <p:cBhvr>
                                        <p:cTn id="32" dur="500"/>
                                        <p:tgtEl>
                                          <p:spTgt spid="840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4038"/>
                                        </p:tgtEl>
                                        <p:attrNameLst>
                                          <p:attrName>style.visibility</p:attrName>
                                        </p:attrNameLst>
                                      </p:cBhvr>
                                      <p:to>
                                        <p:strVal val="visible"/>
                                      </p:to>
                                    </p:set>
                                    <p:animEffect transition="in" filter="wipe(left)">
                                      <p:cBhvr>
                                        <p:cTn id="37" dur="500"/>
                                        <p:tgtEl>
                                          <p:spTgt spid="840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4037"/>
                                        </p:tgtEl>
                                        <p:attrNameLst>
                                          <p:attrName>style.visibility</p:attrName>
                                        </p:attrNameLst>
                                      </p:cBhvr>
                                      <p:to>
                                        <p:strVal val="visible"/>
                                      </p:to>
                                    </p:set>
                                    <p:animEffect transition="in" filter="wipe(left)">
                                      <p:cBhvr>
                                        <p:cTn id="42" dur="500"/>
                                        <p:tgtEl>
                                          <p:spTgt spid="8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4" grpId="0" bldLvl="0" animBg="1" autoUpdateAnimBg="0"/>
      <p:bldP spid="84032" grpId="0" bldLvl="0" animBg="1"/>
      <p:bldP spid="84033" grpId="0" bldLvl="0" animBg="1"/>
      <p:bldP spid="84038" grpId="0" bldLvl="0" animBg="1"/>
      <p:bldP spid="84039"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12" name="Rectangle 16"/>
          <p:cNvSpPr>
            <a:spLocks noChangeArrowheads="1"/>
          </p:cNvSpPr>
          <p:nvPr/>
        </p:nvSpPr>
        <p:spPr bwMode="auto">
          <a:xfrm>
            <a:off x="250825" y="836613"/>
            <a:ext cx="807720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lnSpc>
                <a:spcPct val="120000"/>
              </a:lnSpc>
              <a:spcBef>
                <a:spcPct val="30000"/>
              </a:spcBef>
              <a:spcAft>
                <a:spcPct val="0"/>
              </a:spcAft>
            </a:pPr>
            <a:r>
              <a:rPr kumimoji="1" lang="en-US" altLang="zh-CN" sz="2800" b="1" dirty="0">
                <a:solidFill>
                  <a:srgbClr val="000000"/>
                </a:solidFill>
                <a:latin typeface="宋体" panose="02010600030101010101" pitchFamily="2" charset="-122"/>
              </a:rPr>
              <a:t>    </a:t>
            </a:r>
            <a:r>
              <a:rPr kumimoji="1" lang="zh-CN" altLang="en-US" sz="2800" b="1" dirty="0">
                <a:solidFill>
                  <a:srgbClr val="FF0000"/>
                </a:solidFill>
                <a:latin typeface="宋体" panose="02010600030101010101" pitchFamily="2" charset="-122"/>
              </a:rPr>
              <a:t>能量是反映各种运动形式共性的物理量</a:t>
            </a:r>
            <a:r>
              <a:rPr kumimoji="1" lang="zh-CN" altLang="en-US" sz="2800" b="1" dirty="0">
                <a:solidFill>
                  <a:srgbClr val="000000"/>
                </a:solidFill>
                <a:latin typeface="宋体" panose="02010600030101010101" pitchFamily="2" charset="-122"/>
              </a:rPr>
              <a:t>，各种运动形式的相互转化可以用能量来量度。各种运动形式的相互转化遵守能量守恒定律。</a:t>
            </a:r>
            <a:endParaRPr kumimoji="1" lang="zh-CN" altLang="en-US" sz="2800" b="1" dirty="0">
              <a:solidFill>
                <a:srgbClr val="000000"/>
              </a:solidFill>
              <a:latin typeface="宋体" panose="02010600030101010101" pitchFamily="2" charset="-122"/>
            </a:endParaRPr>
          </a:p>
        </p:txBody>
      </p:sp>
      <p:sp>
        <p:nvSpPr>
          <p:cNvPr id="55314" name="Rectangle 18"/>
          <p:cNvSpPr>
            <a:spLocks noChangeArrowheads="1"/>
          </p:cNvSpPr>
          <p:nvPr/>
        </p:nvSpPr>
        <p:spPr bwMode="auto">
          <a:xfrm>
            <a:off x="323850" y="4365625"/>
            <a:ext cx="8280400" cy="164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en-US" altLang="zh-CN" sz="2800" b="1">
                <a:solidFill>
                  <a:srgbClr val="000000"/>
                </a:solidFill>
                <a:latin typeface="宋体" panose="02010600030101010101" pitchFamily="2" charset="-122"/>
              </a:rPr>
              <a:t>    </a:t>
            </a:r>
            <a:r>
              <a:rPr kumimoji="1" lang="zh-CN" altLang="en-US" sz="2800" b="1">
                <a:solidFill>
                  <a:srgbClr val="000000"/>
                </a:solidFill>
                <a:latin typeface="宋体" panose="02010600030101010101" pitchFamily="2" charset="-122"/>
              </a:rPr>
              <a:t>与机械运动直接相关的能量是机械能，它是</a:t>
            </a:r>
            <a:r>
              <a:rPr kumimoji="1" lang="zh-CN" altLang="en-US" sz="2800" b="1">
                <a:solidFill>
                  <a:srgbClr val="000000"/>
                </a:solidFill>
                <a:latin typeface="Times New Roman" panose="02020603050405020304" pitchFamily="18" charset="0"/>
              </a:rPr>
              <a:t>物体机械运动状态（即位置或速度）的单值函数，包括动能和势能。</a:t>
            </a:r>
            <a:endParaRPr kumimoji="1" lang="zh-CN" altLang="en-US" sz="2800" b="1">
              <a:solidFill>
                <a:srgbClr val="000000"/>
              </a:solidFill>
              <a:latin typeface="Times New Roman" panose="02020603050405020304" pitchFamily="18" charset="0"/>
            </a:endParaRPr>
          </a:p>
        </p:txBody>
      </p:sp>
      <p:sp>
        <p:nvSpPr>
          <p:cNvPr id="55315" name="Rectangle 19"/>
          <p:cNvSpPr>
            <a:spLocks noChangeArrowheads="1"/>
          </p:cNvSpPr>
          <p:nvPr/>
        </p:nvSpPr>
        <p:spPr bwMode="auto">
          <a:xfrm>
            <a:off x="107950" y="115888"/>
            <a:ext cx="2117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二、能量</a:t>
            </a:r>
            <a:endParaRPr kumimoji="1" lang="zh-CN" altLang="en-US" sz="2800" b="1">
              <a:solidFill>
                <a:srgbClr val="000000"/>
              </a:solidFill>
              <a:latin typeface="Times New Roman" panose="02020603050405020304" pitchFamily="18" charset="0"/>
            </a:endParaRPr>
          </a:p>
        </p:txBody>
      </p:sp>
      <p:sp>
        <p:nvSpPr>
          <p:cNvPr id="55316" name="Rectangle 20"/>
          <p:cNvSpPr>
            <a:spLocks noChangeArrowheads="1"/>
          </p:cNvSpPr>
          <p:nvPr/>
        </p:nvSpPr>
        <p:spPr bwMode="auto">
          <a:xfrm>
            <a:off x="323850" y="2987675"/>
            <a:ext cx="849788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en-US" altLang="zh-CN" sz="2800" b="1" dirty="0">
                <a:solidFill>
                  <a:srgbClr val="000000"/>
                </a:solidFill>
                <a:latin typeface="Times New Roman" panose="02020603050405020304" pitchFamily="18" charset="0"/>
              </a:rPr>
              <a:t>        </a:t>
            </a:r>
            <a:r>
              <a:rPr kumimoji="1" lang="zh-CN" altLang="en-US" sz="2800" b="1" dirty="0">
                <a:solidFill>
                  <a:srgbClr val="FF0000"/>
                </a:solidFill>
                <a:latin typeface="Times New Roman" panose="02020603050405020304" pitchFamily="18" charset="0"/>
              </a:rPr>
              <a:t>能量是物体状态的单值函数</a:t>
            </a:r>
            <a:r>
              <a:rPr kumimoji="1" lang="zh-CN" altLang="en-US" sz="2800" b="1" dirty="0">
                <a:solidFill>
                  <a:srgbClr val="000000"/>
                </a:solidFill>
                <a:latin typeface="Times New Roman" panose="02020603050405020304" pitchFamily="18" charset="0"/>
              </a:rPr>
              <a:t>。物体状态发生变化，它的能量也随之变化。</a:t>
            </a:r>
            <a:endParaRPr kumimoji="1" lang="zh-CN" altLang="en-US" sz="2800" b="1" dirty="0">
              <a:solidFill>
                <a:srgbClr val="000000"/>
              </a:solidFill>
              <a:latin typeface="Times New Roman" panose="02020603050405020304" pitchFamily="18" charset="0"/>
            </a:endParaRPr>
          </a:p>
        </p:txBody>
      </p:sp>
      <p:pic>
        <p:nvPicPr>
          <p:cNvPr id="55317" name="Picture 21" descr="图片3">
            <a:hlinkClick r:id="" action="ppaction://hlinkshowjump?jump=firstslide"/>
          </p:cNvP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55318" name="Picture 22" descr="图片4">
            <a:hlinkClick r:id="" action="ppaction://hlinkshowjump?jump=endshow"/>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55319" name="Picture 23" descr="图片5">
            <a:hlinkClick r:id="" action="ppaction://hlinkshowjump?jump=nex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55320" name="Picture 24" descr="图片6">
            <a:hlinkClick r:id="" action="ppaction://hlinkshowjump?jump=previousslid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5315"/>
                                        </p:tgtEl>
                                        <p:attrNameLst>
                                          <p:attrName>style.visibility</p:attrName>
                                        </p:attrNameLst>
                                      </p:cBhvr>
                                      <p:to>
                                        <p:strVal val="visible"/>
                                      </p:to>
                                    </p:set>
                                    <p:animEffect transition="in" filter="wipe(left)">
                                      <p:cBhvr>
                                        <p:cTn id="7" dur="500"/>
                                        <p:tgtEl>
                                          <p:spTgt spid="553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12"/>
                                        </p:tgtEl>
                                        <p:attrNameLst>
                                          <p:attrName>style.visibility</p:attrName>
                                        </p:attrNameLst>
                                      </p:cBhvr>
                                      <p:to>
                                        <p:strVal val="visible"/>
                                      </p:to>
                                    </p:set>
                                    <p:animEffect transition="in" filter="wipe(left)">
                                      <p:cBhvr>
                                        <p:cTn id="12" dur="500"/>
                                        <p:tgtEl>
                                          <p:spTgt spid="553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316"/>
                                        </p:tgtEl>
                                        <p:attrNameLst>
                                          <p:attrName>style.visibility</p:attrName>
                                        </p:attrNameLst>
                                      </p:cBhvr>
                                      <p:to>
                                        <p:strVal val="visible"/>
                                      </p:to>
                                    </p:set>
                                    <p:animEffect transition="in" filter="wipe(left)">
                                      <p:cBhvr>
                                        <p:cTn id="17" dur="500"/>
                                        <p:tgtEl>
                                          <p:spTgt spid="553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314"/>
                                        </p:tgtEl>
                                        <p:attrNameLst>
                                          <p:attrName>style.visibility</p:attrName>
                                        </p:attrNameLst>
                                      </p:cBhvr>
                                      <p:to>
                                        <p:strVal val="visible"/>
                                      </p:to>
                                    </p:set>
                                    <p:animEffect transition="in" filter="wipe(left)">
                                      <p:cBhvr>
                                        <p:cTn id="22" dur="500"/>
                                        <p:tgtEl>
                                          <p:spTgt spid="55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2" grpId="0" autoUpdateAnimBg="0"/>
      <p:bldP spid="55314" grpId="0" bldLvl="0" animBg="1" autoUpdateAnimBg="0"/>
      <p:bldP spid="55315" grpId="0"/>
      <p:bldP spid="553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6" name="Rectangle 6"/>
          <p:cNvSpPr>
            <a:spLocks noChangeArrowheads="1"/>
          </p:cNvSpPr>
          <p:nvPr/>
        </p:nvSpPr>
        <p:spPr bwMode="auto">
          <a:xfrm>
            <a:off x="322263" y="260350"/>
            <a:ext cx="7129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再讨论物体下降到最低位置时的机械能：</a:t>
            </a:r>
            <a:endParaRPr kumimoji="1" lang="zh-CN" altLang="en-US" sz="2800" b="1">
              <a:solidFill>
                <a:srgbClr val="000000"/>
              </a:solidFill>
              <a:latin typeface="Times New Roman" panose="02020603050405020304" pitchFamily="18" charset="0"/>
            </a:endParaRPr>
          </a:p>
        </p:txBody>
      </p:sp>
      <p:graphicFrame>
        <p:nvGraphicFramePr>
          <p:cNvPr id="87049" name="Object 9"/>
          <p:cNvGraphicFramePr>
            <a:graphicFrameLocks noChangeAspect="1"/>
          </p:cNvGraphicFramePr>
          <p:nvPr/>
        </p:nvGraphicFramePr>
        <p:xfrm>
          <a:off x="2700338" y="765175"/>
          <a:ext cx="3529012" cy="1084263"/>
        </p:xfrm>
        <a:graphic>
          <a:graphicData uri="http://schemas.openxmlformats.org/presentationml/2006/ole">
            <mc:AlternateContent xmlns:mc="http://schemas.openxmlformats.org/markup-compatibility/2006">
              <mc:Choice xmlns:v="urn:schemas-microsoft-com:vml" Requires="v">
                <p:oleObj spid="_x0000_s10284" name="公式" r:id="rId1" imgW="979805" imgH="334645" progId="Equation.3">
                  <p:embed/>
                </p:oleObj>
              </mc:Choice>
              <mc:Fallback>
                <p:oleObj name="公式" r:id="rId1" imgW="979805" imgH="334645" progId="Equation.3">
                  <p:embed/>
                  <p:pic>
                    <p:nvPicPr>
                      <p:cNvPr id="0" name="图片 102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765175"/>
                        <a:ext cx="3529012"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50" name="Object 10"/>
          <p:cNvGraphicFramePr>
            <a:graphicFrameLocks noChangeAspect="1"/>
          </p:cNvGraphicFramePr>
          <p:nvPr/>
        </p:nvGraphicFramePr>
        <p:xfrm>
          <a:off x="684213" y="981075"/>
          <a:ext cx="1584325" cy="590550"/>
        </p:xfrm>
        <a:graphic>
          <a:graphicData uri="http://schemas.openxmlformats.org/presentationml/2006/ole">
            <mc:AlternateContent xmlns:mc="http://schemas.openxmlformats.org/markup-compatibility/2006">
              <mc:Choice xmlns:v="urn:schemas-microsoft-com:vml" Requires="v">
                <p:oleObj spid="_x0000_s10285" name="公式" r:id="rId3" imgW="424815" imgH="187960" progId="Equation.3">
                  <p:embed/>
                </p:oleObj>
              </mc:Choice>
              <mc:Fallback>
                <p:oleObj name="公式" r:id="rId3" imgW="424815" imgH="187960" progId="Equation.3">
                  <p:embed/>
                  <p:pic>
                    <p:nvPicPr>
                      <p:cNvPr id="0" name="图片 102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981075"/>
                        <a:ext cx="15843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53" name="Object 13"/>
          <p:cNvGraphicFramePr>
            <a:graphicFrameLocks noChangeAspect="1"/>
          </p:cNvGraphicFramePr>
          <p:nvPr/>
        </p:nvGraphicFramePr>
        <p:xfrm>
          <a:off x="6732588" y="909638"/>
          <a:ext cx="1512887" cy="688975"/>
        </p:xfrm>
        <a:graphic>
          <a:graphicData uri="http://schemas.openxmlformats.org/presentationml/2006/ole">
            <mc:AlternateContent xmlns:mc="http://schemas.openxmlformats.org/markup-compatibility/2006">
              <mc:Choice xmlns:v="urn:schemas-microsoft-com:vml" Requires="v">
                <p:oleObj spid="_x0000_s10286" name="公式" r:id="rId5" imgW="424815" imgH="220345" progId="Equation.3">
                  <p:embed/>
                </p:oleObj>
              </mc:Choice>
              <mc:Fallback>
                <p:oleObj name="公式" r:id="rId5" imgW="424815" imgH="220345" progId="Equation.3">
                  <p:embed/>
                  <p:pic>
                    <p:nvPicPr>
                      <p:cNvPr id="0" name="图片 102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588" y="909638"/>
                        <a:ext cx="1512887"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54" name="Rectangle 14"/>
          <p:cNvSpPr>
            <a:spLocks noChangeArrowheads="1"/>
          </p:cNvSpPr>
          <p:nvPr/>
        </p:nvSpPr>
        <p:spPr bwMode="auto">
          <a:xfrm>
            <a:off x="323850" y="1773238"/>
            <a:ext cx="2879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机械能守恒：</a:t>
            </a:r>
            <a:endParaRPr kumimoji="1" lang="zh-CN" altLang="en-US" sz="2800" b="1">
              <a:solidFill>
                <a:srgbClr val="000000"/>
              </a:solidFill>
              <a:latin typeface="Times New Roman" panose="02020603050405020304" pitchFamily="18" charset="0"/>
            </a:endParaRPr>
          </a:p>
        </p:txBody>
      </p:sp>
      <p:graphicFrame>
        <p:nvGraphicFramePr>
          <p:cNvPr id="87055" name="Object 15"/>
          <p:cNvGraphicFramePr>
            <a:graphicFrameLocks noChangeAspect="1"/>
          </p:cNvGraphicFramePr>
          <p:nvPr/>
        </p:nvGraphicFramePr>
        <p:xfrm>
          <a:off x="539750" y="2565400"/>
          <a:ext cx="7129463" cy="1111250"/>
        </p:xfrm>
        <a:graphic>
          <a:graphicData uri="http://schemas.openxmlformats.org/presentationml/2006/ole">
            <mc:AlternateContent xmlns:mc="http://schemas.openxmlformats.org/markup-compatibility/2006">
              <mc:Choice xmlns:v="urn:schemas-microsoft-com:vml" Requires="v">
                <p:oleObj spid="_x0000_s10287" name="公式" r:id="rId7" imgW="1853565" imgH="334645" progId="Equation.3">
                  <p:embed/>
                </p:oleObj>
              </mc:Choice>
              <mc:Fallback>
                <p:oleObj name="公式" r:id="rId7" imgW="1853565" imgH="334645" progId="Equation.3">
                  <p:embed/>
                  <p:pic>
                    <p:nvPicPr>
                      <p:cNvPr id="0" name="图片 102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2565400"/>
                        <a:ext cx="7129463"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56" name="Rectangle 16"/>
          <p:cNvSpPr>
            <a:spLocks noChangeArrowheads="1"/>
          </p:cNvSpPr>
          <p:nvPr/>
        </p:nvSpPr>
        <p:spPr bwMode="auto">
          <a:xfrm>
            <a:off x="323850" y="3860800"/>
            <a:ext cx="42481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zh-CN" altLang="en-US" sz="2800" b="1">
                <a:solidFill>
                  <a:srgbClr val="000000"/>
                </a:solidFill>
                <a:latin typeface="Times New Roman" panose="02020603050405020304" pitchFamily="18" charset="0"/>
              </a:rPr>
              <a:t>物体做匀速运动时，钢丝绳的伸长量</a:t>
            </a:r>
            <a:r>
              <a:rPr kumimoji="1" lang="en-US" altLang="zh-CN" sz="2800" b="1" i="1">
                <a:solidFill>
                  <a:srgbClr val="000000"/>
                </a:solidFill>
                <a:latin typeface="Times New Roman" panose="02020603050405020304" pitchFamily="18" charset="0"/>
              </a:rPr>
              <a:t>x</a:t>
            </a:r>
            <a:r>
              <a:rPr kumimoji="1" lang="en-US" altLang="zh-CN" sz="2800" b="1" baseline="-25000">
                <a:solidFill>
                  <a:srgbClr val="000000"/>
                </a:solidFill>
                <a:latin typeface="Times New Roman" panose="02020603050405020304" pitchFamily="18" charset="0"/>
              </a:rPr>
              <a:t>0</a:t>
            </a:r>
            <a:r>
              <a:rPr kumimoji="1" lang="zh-CN" altLang="en-US" sz="2800" b="1">
                <a:solidFill>
                  <a:srgbClr val="000000"/>
                </a:solidFill>
                <a:latin typeface="Times New Roman" panose="02020603050405020304" pitchFamily="18" charset="0"/>
              </a:rPr>
              <a:t>满足 </a:t>
            </a:r>
            <a:endParaRPr kumimoji="1" lang="zh-CN" altLang="en-US" sz="2800" b="1">
              <a:solidFill>
                <a:srgbClr val="000000"/>
              </a:solidFill>
              <a:latin typeface="Times New Roman" panose="02020603050405020304" pitchFamily="18" charset="0"/>
            </a:endParaRPr>
          </a:p>
        </p:txBody>
      </p:sp>
      <p:graphicFrame>
        <p:nvGraphicFramePr>
          <p:cNvPr id="87057" name="Object 17"/>
          <p:cNvGraphicFramePr>
            <a:graphicFrameLocks noChangeAspect="1"/>
          </p:cNvGraphicFramePr>
          <p:nvPr/>
        </p:nvGraphicFramePr>
        <p:xfrm>
          <a:off x="4716463" y="4365625"/>
          <a:ext cx="1655762" cy="647700"/>
        </p:xfrm>
        <a:graphic>
          <a:graphicData uri="http://schemas.openxmlformats.org/presentationml/2006/ole">
            <mc:AlternateContent xmlns:mc="http://schemas.openxmlformats.org/markup-compatibility/2006">
              <mc:Choice xmlns:v="urn:schemas-microsoft-com:vml" Requires="v">
                <p:oleObj spid="_x0000_s10288" name="公式" r:id="rId9" imgW="584200" imgH="228600" progId="Equation.3">
                  <p:embed/>
                </p:oleObj>
              </mc:Choice>
              <mc:Fallback>
                <p:oleObj name="公式" r:id="rId9" imgW="584200" imgH="228600" progId="Equation.3">
                  <p:embed/>
                  <p:pic>
                    <p:nvPicPr>
                      <p:cNvPr id="0" name="图片 102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463" y="4365625"/>
                        <a:ext cx="1655762"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58" name="AutoShape 18"/>
          <p:cNvSpPr/>
          <p:nvPr/>
        </p:nvSpPr>
        <p:spPr bwMode="auto">
          <a:xfrm>
            <a:off x="7596188" y="3213100"/>
            <a:ext cx="144462" cy="1655763"/>
          </a:xfrm>
          <a:prstGeom prst="rightBrace">
            <a:avLst>
              <a:gd name="adj1" fmla="val 95513"/>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87059" name="AutoShape 19"/>
          <p:cNvSpPr>
            <a:spLocks noChangeArrowheads="1"/>
          </p:cNvSpPr>
          <p:nvPr/>
        </p:nvSpPr>
        <p:spPr bwMode="auto">
          <a:xfrm>
            <a:off x="2771775" y="5734050"/>
            <a:ext cx="576263" cy="144463"/>
          </a:xfrm>
          <a:prstGeom prst="rightArrow">
            <a:avLst>
              <a:gd name="adj1" fmla="val 50000"/>
              <a:gd name="adj2" fmla="val 9972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aphicFrame>
        <p:nvGraphicFramePr>
          <p:cNvPr id="87060" name="Object 20"/>
          <p:cNvGraphicFramePr>
            <a:graphicFrameLocks noChangeAspect="1"/>
          </p:cNvGraphicFramePr>
          <p:nvPr/>
        </p:nvGraphicFramePr>
        <p:xfrm>
          <a:off x="3708400" y="5157788"/>
          <a:ext cx="2159000" cy="1290637"/>
        </p:xfrm>
        <a:graphic>
          <a:graphicData uri="http://schemas.openxmlformats.org/presentationml/2006/ole">
            <mc:AlternateContent xmlns:mc="http://schemas.openxmlformats.org/markup-compatibility/2006">
              <mc:Choice xmlns:v="urn:schemas-microsoft-com:vml" Requires="v">
                <p:oleObj spid="_x0000_s10289" name="公式" r:id="rId11" imgW="546735" imgH="383540" progId="Equation.3">
                  <p:embed/>
                </p:oleObj>
              </mc:Choice>
              <mc:Fallback>
                <p:oleObj name="公式" r:id="rId11" imgW="546735" imgH="383540" progId="Equation.3">
                  <p:embed/>
                  <p:pic>
                    <p:nvPicPr>
                      <p:cNvPr id="0" name="图片 102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8400" y="5157788"/>
                        <a:ext cx="2159000" cy="129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7063" name="Picture 23" descr="图片3">
            <a:hlinkClick r:id="" action="ppaction://hlinkshowjump?jump=firstslide"/>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87064" name="Picture 24" descr="图片4">
            <a:hlinkClick r:id="" action="ppaction://hlinkshowjump?jump=endshow"/>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87065" name="Picture 25" descr="图片5">
            <a:hlinkClick r:id="" action="ppaction://hlinkshowjump?jump=nextslide"/>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87066" name="Picture 26" descr="图片6">
            <a:hlinkClick r:id="" action="ppaction://hlinkshowjump?jump=previousslide"/>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7046"/>
                                        </p:tgtEl>
                                        <p:attrNameLst>
                                          <p:attrName>style.visibility</p:attrName>
                                        </p:attrNameLst>
                                      </p:cBhvr>
                                      <p:to>
                                        <p:strVal val="visible"/>
                                      </p:to>
                                    </p:set>
                                    <p:animEffect transition="in" filter="wipe(left)">
                                      <p:cBhvr>
                                        <p:cTn id="7" dur="500"/>
                                        <p:tgtEl>
                                          <p:spTgt spid="870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7050"/>
                                        </p:tgtEl>
                                        <p:attrNameLst>
                                          <p:attrName>style.visibility</p:attrName>
                                        </p:attrNameLst>
                                      </p:cBhvr>
                                      <p:to>
                                        <p:strVal val="visible"/>
                                      </p:to>
                                    </p:set>
                                    <p:animEffect transition="in" filter="wipe(left)">
                                      <p:cBhvr>
                                        <p:cTn id="12" dur="500"/>
                                        <p:tgtEl>
                                          <p:spTgt spid="870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7049"/>
                                        </p:tgtEl>
                                        <p:attrNameLst>
                                          <p:attrName>style.visibility</p:attrName>
                                        </p:attrNameLst>
                                      </p:cBhvr>
                                      <p:to>
                                        <p:strVal val="visible"/>
                                      </p:to>
                                    </p:set>
                                    <p:animEffect transition="in" filter="wipe(left)">
                                      <p:cBhvr>
                                        <p:cTn id="17" dur="500"/>
                                        <p:tgtEl>
                                          <p:spTgt spid="870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7053"/>
                                        </p:tgtEl>
                                        <p:attrNameLst>
                                          <p:attrName>style.visibility</p:attrName>
                                        </p:attrNameLst>
                                      </p:cBhvr>
                                      <p:to>
                                        <p:strVal val="visible"/>
                                      </p:to>
                                    </p:set>
                                    <p:animEffect transition="in" filter="wipe(left)">
                                      <p:cBhvr>
                                        <p:cTn id="22" dur="500"/>
                                        <p:tgtEl>
                                          <p:spTgt spid="870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7054"/>
                                        </p:tgtEl>
                                        <p:attrNameLst>
                                          <p:attrName>style.visibility</p:attrName>
                                        </p:attrNameLst>
                                      </p:cBhvr>
                                      <p:to>
                                        <p:strVal val="visible"/>
                                      </p:to>
                                    </p:set>
                                    <p:animEffect transition="in" filter="wipe(left)">
                                      <p:cBhvr>
                                        <p:cTn id="27" dur="500"/>
                                        <p:tgtEl>
                                          <p:spTgt spid="8705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7055"/>
                                        </p:tgtEl>
                                        <p:attrNameLst>
                                          <p:attrName>style.visibility</p:attrName>
                                        </p:attrNameLst>
                                      </p:cBhvr>
                                      <p:to>
                                        <p:strVal val="visible"/>
                                      </p:to>
                                    </p:set>
                                    <p:animEffect transition="in" filter="wipe(left)">
                                      <p:cBhvr>
                                        <p:cTn id="32" dur="500"/>
                                        <p:tgtEl>
                                          <p:spTgt spid="870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7056"/>
                                        </p:tgtEl>
                                        <p:attrNameLst>
                                          <p:attrName>style.visibility</p:attrName>
                                        </p:attrNameLst>
                                      </p:cBhvr>
                                      <p:to>
                                        <p:strVal val="visible"/>
                                      </p:to>
                                    </p:set>
                                    <p:animEffect transition="in" filter="wipe(left)">
                                      <p:cBhvr>
                                        <p:cTn id="37" dur="500"/>
                                        <p:tgtEl>
                                          <p:spTgt spid="8705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7057"/>
                                        </p:tgtEl>
                                        <p:attrNameLst>
                                          <p:attrName>style.visibility</p:attrName>
                                        </p:attrNameLst>
                                      </p:cBhvr>
                                      <p:to>
                                        <p:strVal val="visible"/>
                                      </p:to>
                                    </p:set>
                                    <p:animEffect transition="in" filter="wipe(left)">
                                      <p:cBhvr>
                                        <p:cTn id="42" dur="500"/>
                                        <p:tgtEl>
                                          <p:spTgt spid="8705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7058"/>
                                        </p:tgtEl>
                                        <p:attrNameLst>
                                          <p:attrName>style.visibility</p:attrName>
                                        </p:attrNameLst>
                                      </p:cBhvr>
                                      <p:to>
                                        <p:strVal val="visible"/>
                                      </p:to>
                                    </p:set>
                                    <p:animEffect transition="in" filter="wipe(left)">
                                      <p:cBhvr>
                                        <p:cTn id="47" dur="500"/>
                                        <p:tgtEl>
                                          <p:spTgt spid="87058"/>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87059"/>
                                        </p:tgtEl>
                                        <p:attrNameLst>
                                          <p:attrName>style.visibility</p:attrName>
                                        </p:attrNameLst>
                                      </p:cBhvr>
                                      <p:to>
                                        <p:strVal val="visible"/>
                                      </p:to>
                                    </p:set>
                                    <p:animEffect transition="in" filter="wipe(left)">
                                      <p:cBhvr>
                                        <p:cTn id="51" dur="500"/>
                                        <p:tgtEl>
                                          <p:spTgt spid="8705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87060"/>
                                        </p:tgtEl>
                                        <p:attrNameLst>
                                          <p:attrName>style.visibility</p:attrName>
                                        </p:attrNameLst>
                                      </p:cBhvr>
                                      <p:to>
                                        <p:strVal val="visible"/>
                                      </p:to>
                                    </p:set>
                                    <p:animEffect transition="in" filter="wipe(left)">
                                      <p:cBhvr>
                                        <p:cTn id="56" dur="500"/>
                                        <p:tgtEl>
                                          <p:spTgt spid="87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6" grpId="0" bldLvl="0" animBg="1"/>
      <p:bldP spid="87054" grpId="0" bldLvl="0" animBg="1"/>
      <p:bldP spid="87056" grpId="0" bldLvl="0" animBg="1"/>
      <p:bldP spid="87058" grpId="0" bldLvl="0" animBg="1"/>
      <p:bldP spid="87059"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Rectangle 4"/>
          <p:cNvSpPr>
            <a:spLocks noChangeArrowheads="1"/>
          </p:cNvSpPr>
          <p:nvPr/>
        </p:nvSpPr>
        <p:spPr bwMode="auto">
          <a:xfrm>
            <a:off x="468313" y="260350"/>
            <a:ext cx="817403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kumimoji="1" lang="zh-CN" altLang="en-US" sz="2800" b="1">
                <a:solidFill>
                  <a:srgbClr val="000000"/>
                </a:solidFill>
                <a:latin typeface="Times New Roman" panose="02020603050405020304" pitchFamily="18" charset="0"/>
              </a:rPr>
              <a:t>最低位置时相应的伸长量</a:t>
            </a:r>
            <a:r>
              <a:rPr kumimoji="1" lang="en-US" altLang="zh-CN" sz="2800" b="1" i="1">
                <a:solidFill>
                  <a:srgbClr val="000000"/>
                </a:solidFill>
                <a:latin typeface="Times New Roman" panose="02020603050405020304" pitchFamily="18" charset="0"/>
              </a:rPr>
              <a:t>x</a:t>
            </a:r>
            <a:r>
              <a:rPr kumimoji="1" lang="en-US" altLang="zh-CN" sz="2800" b="1">
                <a:solidFill>
                  <a:srgbClr val="000000"/>
                </a:solidFill>
                <a:latin typeface="Times New Roman" panose="02020603050405020304" pitchFamily="18" charset="0"/>
              </a:rPr>
              <a:t>=</a:t>
            </a:r>
            <a:r>
              <a:rPr kumimoji="1" lang="en-US" altLang="zh-CN" sz="2800" b="1" i="1">
                <a:solidFill>
                  <a:srgbClr val="000000"/>
                </a:solidFill>
                <a:latin typeface="Times New Roman" panose="02020603050405020304" pitchFamily="18" charset="0"/>
              </a:rPr>
              <a:t>x</a:t>
            </a:r>
            <a:r>
              <a:rPr kumimoji="1" lang="en-US" altLang="zh-CN" sz="2800" b="1" baseline="-25000">
                <a:solidFill>
                  <a:srgbClr val="000000"/>
                </a:solidFill>
                <a:latin typeface="Times New Roman" panose="02020603050405020304" pitchFamily="18" charset="0"/>
              </a:rPr>
              <a:t>0</a:t>
            </a:r>
            <a:r>
              <a:rPr kumimoji="1" lang="en-US" altLang="zh-CN" sz="2800" b="1">
                <a:solidFill>
                  <a:srgbClr val="000000"/>
                </a:solidFill>
                <a:latin typeface="Times New Roman" panose="02020603050405020304" pitchFamily="18" charset="0"/>
              </a:rPr>
              <a:t>+</a:t>
            </a:r>
            <a:r>
              <a:rPr kumimoji="1" lang="en-US" altLang="zh-CN" sz="2800" b="1" i="1">
                <a:solidFill>
                  <a:srgbClr val="000000"/>
                </a:solidFill>
                <a:latin typeface="Times New Roman" panose="02020603050405020304" pitchFamily="18" charset="0"/>
              </a:rPr>
              <a:t>h</a:t>
            </a:r>
            <a:r>
              <a:rPr kumimoji="1" lang="zh-CN" altLang="en-US" sz="2800" b="1">
                <a:solidFill>
                  <a:srgbClr val="000000"/>
                </a:solidFill>
                <a:latin typeface="Times New Roman" panose="02020603050405020304" pitchFamily="18" charset="0"/>
              </a:rPr>
              <a:t>是钢丝绳的最大伸长量，所以钢丝绳所受的最大拉力 </a:t>
            </a:r>
            <a:endParaRPr kumimoji="1" lang="zh-CN" altLang="en-US" sz="2800" b="1">
              <a:solidFill>
                <a:srgbClr val="000000"/>
              </a:solidFill>
              <a:latin typeface="Times New Roman" panose="02020603050405020304" pitchFamily="18" charset="0"/>
            </a:endParaRPr>
          </a:p>
        </p:txBody>
      </p:sp>
      <p:graphicFrame>
        <p:nvGraphicFramePr>
          <p:cNvPr id="120837" name="Object 5"/>
          <p:cNvGraphicFramePr>
            <a:graphicFrameLocks noChangeAspect="1"/>
          </p:cNvGraphicFramePr>
          <p:nvPr/>
        </p:nvGraphicFramePr>
        <p:xfrm>
          <a:off x="1063625" y="1736725"/>
          <a:ext cx="7015163" cy="1987550"/>
        </p:xfrm>
        <a:graphic>
          <a:graphicData uri="http://schemas.openxmlformats.org/presentationml/2006/ole">
            <mc:AlternateContent xmlns:mc="http://schemas.openxmlformats.org/markup-compatibility/2006">
              <mc:Choice xmlns:v="urn:schemas-microsoft-com:vml" Requires="v">
                <p:oleObj spid="_x0000_s11273" name="公式" r:id="rId1" imgW="1861185" imgH="588010" progId="Equation.3">
                  <p:embed/>
                </p:oleObj>
              </mc:Choice>
              <mc:Fallback>
                <p:oleObj name="公式" r:id="rId1" imgW="1861185" imgH="588010" progId="Equation.3">
                  <p:embed/>
                  <p:pic>
                    <p:nvPicPr>
                      <p:cNvPr id="0" name="图片 112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25" y="1736725"/>
                        <a:ext cx="7015163" cy="198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20838" name="Picture 6" descr="图片3">
            <a:hlinkClick r:id="" action="ppaction://hlinkshowjump?jump=firs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120839" name="Picture 7" descr="图片4">
            <a:hlinkClick r:id="" action="ppaction://hlinkshowjump?jump=endshow"/>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120840" name="Picture 8" descr="图片5">
            <a:hlinkClick r:id="" action="ppaction://hlinkshowjump?jump=nextslid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120841" name="Picture 9" descr="图片6">
            <a:hlinkClick r:id="" action="ppaction://hlinkshowjump?jump=previous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0836"/>
                                        </p:tgtEl>
                                        <p:attrNameLst>
                                          <p:attrName>style.visibility</p:attrName>
                                        </p:attrNameLst>
                                      </p:cBhvr>
                                      <p:to>
                                        <p:strVal val="visible"/>
                                      </p:to>
                                    </p:set>
                                    <p:animEffect transition="in" filter="wipe(left)">
                                      <p:cBhvr>
                                        <p:cTn id="7" dur="500"/>
                                        <p:tgtEl>
                                          <p:spTgt spid="1208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0837"/>
                                        </p:tgtEl>
                                        <p:attrNameLst>
                                          <p:attrName>style.visibility</p:attrName>
                                        </p:attrNameLst>
                                      </p:cBhvr>
                                      <p:to>
                                        <p:strVal val="visible"/>
                                      </p:to>
                                    </p:set>
                                    <p:animEffect transition="in" filter="wipe(left)">
                                      <p:cBhvr>
                                        <p:cTn id="12" dur="500"/>
                                        <p:tgtEl>
                                          <p:spTgt spid="120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89" name="Rectangle 17"/>
          <p:cNvSpPr>
            <a:spLocks noChangeArrowheads="1"/>
          </p:cNvSpPr>
          <p:nvPr/>
        </p:nvSpPr>
        <p:spPr bwMode="auto">
          <a:xfrm>
            <a:off x="107950" y="115888"/>
            <a:ext cx="424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四、能量守恒定律</a:t>
            </a:r>
            <a:endParaRPr kumimoji="1" lang="zh-CN" altLang="en-US" sz="2800" b="1">
              <a:solidFill>
                <a:srgbClr val="000000"/>
              </a:solidFill>
              <a:latin typeface="Times New Roman" panose="02020603050405020304" pitchFamily="18" charset="0"/>
            </a:endParaRPr>
          </a:p>
        </p:txBody>
      </p:sp>
      <p:sp>
        <p:nvSpPr>
          <p:cNvPr id="79890" name="Rectangle 18"/>
          <p:cNvSpPr>
            <a:spLocks noChangeArrowheads="1"/>
          </p:cNvSpPr>
          <p:nvPr/>
        </p:nvSpPr>
        <p:spPr bwMode="auto">
          <a:xfrm>
            <a:off x="611188" y="2349500"/>
            <a:ext cx="24066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fontAlgn="base">
              <a:spcBef>
                <a:spcPct val="0"/>
              </a:spcBef>
              <a:spcAft>
                <a:spcPct val="0"/>
              </a:spcAft>
            </a:pPr>
            <a:r>
              <a:rPr kumimoji="1" lang="en-US" altLang="zh-CN" sz="2800" b="1">
                <a:solidFill>
                  <a:srgbClr val="0000FF"/>
                </a:solidFill>
                <a:latin typeface="Times New Roman" panose="02020603050405020304" pitchFamily="18" charset="0"/>
              </a:rPr>
              <a:t> </a:t>
            </a:r>
            <a:r>
              <a:rPr kumimoji="1" lang="zh-CN" altLang="en-US" sz="2800" b="1">
                <a:solidFill>
                  <a:srgbClr val="0000FF"/>
                </a:solidFill>
                <a:latin typeface="Times New Roman" panose="02020603050405020304" pitchFamily="18" charset="0"/>
              </a:rPr>
              <a:t>对孤立系统：</a:t>
            </a:r>
            <a:endParaRPr kumimoji="1" lang="zh-CN" altLang="en-US" sz="2800" b="1">
              <a:solidFill>
                <a:srgbClr val="0000FF"/>
              </a:solidFill>
              <a:latin typeface="Times New Roman" panose="02020603050405020304" pitchFamily="18" charset="0"/>
            </a:endParaRPr>
          </a:p>
        </p:txBody>
      </p:sp>
      <p:graphicFrame>
        <p:nvGraphicFramePr>
          <p:cNvPr id="79891" name="Object 19"/>
          <p:cNvGraphicFramePr>
            <a:graphicFrameLocks noChangeAspect="1"/>
          </p:cNvGraphicFramePr>
          <p:nvPr/>
        </p:nvGraphicFramePr>
        <p:xfrm>
          <a:off x="4356100" y="2968625"/>
          <a:ext cx="1800225" cy="676275"/>
        </p:xfrm>
        <a:graphic>
          <a:graphicData uri="http://schemas.openxmlformats.org/presentationml/2006/ole">
            <mc:AlternateContent xmlns:mc="http://schemas.openxmlformats.org/markup-compatibility/2006">
              <mc:Choice xmlns:v="urn:schemas-microsoft-com:vml" Requires="v">
                <p:oleObj spid="_x0000_s8215" name="公式" r:id="rId1" imgW="497840" imgH="196215" progId="Equation.3">
                  <p:embed/>
                </p:oleObj>
              </mc:Choice>
              <mc:Fallback>
                <p:oleObj name="公式" r:id="rId1" imgW="497840" imgH="196215" progId="Equation.3">
                  <p:embed/>
                  <p:pic>
                    <p:nvPicPr>
                      <p:cNvPr id="0" name="图片 8214"/>
                      <p:cNvPicPr>
                        <a:picLocks noChangeAspect="1" noChangeArrowheads="1"/>
                      </p:cNvPicPr>
                      <p:nvPr/>
                    </p:nvPicPr>
                    <p:blipFill>
                      <a:blip r:embed="rId2">
                        <a:lum bright="2000" contrast="100000"/>
                        <a:extLst>
                          <a:ext uri="{28A0092B-C50C-407E-A947-70E740481C1C}">
                            <a14:useLocalDpi xmlns:a14="http://schemas.microsoft.com/office/drawing/2010/main" val="0"/>
                          </a:ext>
                        </a:extLst>
                      </a:blip>
                      <a:srcRect/>
                      <a:stretch>
                        <a:fillRect/>
                      </a:stretch>
                    </p:blipFill>
                    <p:spPr bwMode="auto">
                      <a:xfrm>
                        <a:off x="4356100" y="2968625"/>
                        <a:ext cx="1800225"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94" name="Rectangle 22"/>
          <p:cNvSpPr>
            <a:spLocks noChangeArrowheads="1"/>
          </p:cNvSpPr>
          <p:nvPr/>
        </p:nvSpPr>
        <p:spPr bwMode="auto">
          <a:xfrm>
            <a:off x="323850" y="3716338"/>
            <a:ext cx="8424863" cy="2655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lnSpc>
                <a:spcPct val="120000"/>
              </a:lnSpc>
              <a:spcBef>
                <a:spcPct val="0"/>
              </a:spcBef>
              <a:spcAft>
                <a:spcPct val="0"/>
              </a:spcAft>
            </a:pPr>
            <a:r>
              <a:rPr kumimoji="1" lang="zh-CN" altLang="en-US" sz="2800" b="1">
                <a:solidFill>
                  <a:srgbClr val="0000FF"/>
                </a:solidFill>
                <a:latin typeface="Times New Roman" panose="02020603050405020304" pitchFamily="18" charset="0"/>
              </a:rPr>
              <a:t>能量守恒定律（</a:t>
            </a:r>
            <a:r>
              <a:rPr kumimoji="1" lang="en-US" altLang="zh-CN" sz="2800" b="1">
                <a:solidFill>
                  <a:srgbClr val="0000FF"/>
                </a:solidFill>
                <a:latin typeface="Times New Roman" panose="02020603050405020304" pitchFamily="18" charset="0"/>
              </a:rPr>
              <a:t>law of conservation of energy</a:t>
            </a:r>
            <a:r>
              <a:rPr kumimoji="1" lang="zh-CN" altLang="en-US" sz="2800" b="1">
                <a:solidFill>
                  <a:srgbClr val="0000FF"/>
                </a:solidFill>
                <a:latin typeface="Times New Roman" panose="02020603050405020304" pitchFamily="18" charset="0"/>
              </a:rPr>
              <a:t>）：</a:t>
            </a:r>
            <a:r>
              <a:rPr kumimoji="1" lang="zh-CN" altLang="en-US" sz="2800" b="1">
                <a:solidFill>
                  <a:srgbClr val="000000"/>
                </a:solidFill>
                <a:latin typeface="Times New Roman" panose="02020603050405020304" pitchFamily="18" charset="0"/>
              </a:rPr>
              <a:t>一个孤立系统经历任何变化时，该系统的所有能量的总和是不变的，能量只能从一种形式变化为另外一种形式，或从系统内一个物体传给另一个物体。它是自然界最普遍的定律之一。</a:t>
            </a:r>
            <a:endParaRPr kumimoji="1" lang="zh-CN" altLang="en-US" sz="2800" b="1">
              <a:solidFill>
                <a:srgbClr val="FF0000"/>
              </a:solidFill>
              <a:latin typeface="Times New Roman" panose="02020603050405020304" pitchFamily="18" charset="0"/>
            </a:endParaRPr>
          </a:p>
        </p:txBody>
      </p:sp>
      <p:sp>
        <p:nvSpPr>
          <p:cNvPr id="79897" name="Text Box 25"/>
          <p:cNvSpPr txBox="1">
            <a:spLocks noChangeArrowheads="1"/>
          </p:cNvSpPr>
          <p:nvPr/>
        </p:nvSpPr>
        <p:spPr bwMode="auto">
          <a:xfrm>
            <a:off x="3500438" y="3005138"/>
            <a:ext cx="80803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fontAlgn="base" hangingPunct="0">
              <a:spcBef>
                <a:spcPct val="0"/>
              </a:spcBef>
              <a:spcAft>
                <a:spcPct val="0"/>
              </a:spcAft>
            </a:pPr>
            <a:r>
              <a:rPr kumimoji="1" lang="zh-CN" altLang="en-US" sz="2800" b="1">
                <a:solidFill>
                  <a:srgbClr val="0000FF"/>
                </a:solidFill>
                <a:latin typeface="Times New Roman" panose="02020603050405020304" pitchFamily="18" charset="0"/>
              </a:rPr>
              <a:t>则   </a:t>
            </a:r>
            <a:endParaRPr kumimoji="1" lang="zh-CN" altLang="en-US" sz="2800" b="1">
              <a:solidFill>
                <a:srgbClr val="0000FF"/>
              </a:solidFill>
              <a:latin typeface="Times New Roman" panose="02020603050405020304" pitchFamily="18" charset="0"/>
            </a:endParaRPr>
          </a:p>
        </p:txBody>
      </p:sp>
      <p:graphicFrame>
        <p:nvGraphicFramePr>
          <p:cNvPr id="79898" name="Object 26"/>
          <p:cNvGraphicFramePr>
            <a:graphicFrameLocks noChangeAspect="1"/>
          </p:cNvGraphicFramePr>
          <p:nvPr/>
        </p:nvGraphicFramePr>
        <p:xfrm>
          <a:off x="1835150" y="2997200"/>
          <a:ext cx="1212850" cy="623888"/>
        </p:xfrm>
        <a:graphic>
          <a:graphicData uri="http://schemas.openxmlformats.org/presentationml/2006/ole">
            <mc:AlternateContent xmlns:mc="http://schemas.openxmlformats.org/markup-compatibility/2006">
              <mc:Choice xmlns:v="urn:schemas-microsoft-com:vml" Requires="v">
                <p:oleObj spid="_x0000_s8216" name="Equation" r:id="rId3" imgW="391795" imgH="196215" progId="Equation.3">
                  <p:embed/>
                </p:oleObj>
              </mc:Choice>
              <mc:Fallback>
                <p:oleObj name="Equation" r:id="rId3" imgW="391795" imgH="196215" progId="Equation.3">
                  <p:embed/>
                  <p:pic>
                    <p:nvPicPr>
                      <p:cNvPr id="0" name="图片 8215"/>
                      <p:cNvPicPr>
                        <a:picLocks noChangeAspect="1" noChangeArrowheads="1"/>
                      </p:cNvPicPr>
                      <p:nvPr/>
                    </p:nvPicPr>
                    <p:blipFill>
                      <a:blip r:embed="rId4">
                        <a:lum bright="2000" contrast="100000"/>
                        <a:extLst>
                          <a:ext uri="{28A0092B-C50C-407E-A947-70E740481C1C}">
                            <a14:useLocalDpi xmlns:a14="http://schemas.microsoft.com/office/drawing/2010/main" val="0"/>
                          </a:ext>
                        </a:extLst>
                      </a:blip>
                      <a:srcRect/>
                      <a:stretch>
                        <a:fillRect/>
                      </a:stretch>
                    </p:blipFill>
                    <p:spPr bwMode="auto">
                      <a:xfrm>
                        <a:off x="1835150" y="2997200"/>
                        <a:ext cx="1212850"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99" name="Rectangle 27"/>
          <p:cNvSpPr>
            <a:spLocks noChangeArrowheads="1"/>
          </p:cNvSpPr>
          <p:nvPr/>
        </p:nvSpPr>
        <p:spPr bwMode="auto">
          <a:xfrm>
            <a:off x="755650" y="836613"/>
            <a:ext cx="424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由质点系的功能原理： </a:t>
            </a:r>
            <a:endParaRPr kumimoji="1" lang="zh-CN" altLang="en-US" sz="2800" b="1">
              <a:solidFill>
                <a:srgbClr val="000000"/>
              </a:solidFill>
              <a:latin typeface="Times New Roman" panose="02020603050405020304" pitchFamily="18" charset="0"/>
            </a:endParaRPr>
          </a:p>
        </p:txBody>
      </p:sp>
      <p:graphicFrame>
        <p:nvGraphicFramePr>
          <p:cNvPr id="79900" name="Object 28"/>
          <p:cNvGraphicFramePr>
            <a:graphicFrameLocks noChangeAspect="1"/>
          </p:cNvGraphicFramePr>
          <p:nvPr/>
        </p:nvGraphicFramePr>
        <p:xfrm>
          <a:off x="1979613" y="1557338"/>
          <a:ext cx="4756150" cy="690562"/>
        </p:xfrm>
        <a:graphic>
          <a:graphicData uri="http://schemas.openxmlformats.org/presentationml/2006/ole">
            <mc:AlternateContent xmlns:mc="http://schemas.openxmlformats.org/markup-compatibility/2006">
              <mc:Choice xmlns:v="urn:schemas-microsoft-com:vml" Requires="v">
                <p:oleObj spid="_x0000_s8217" name="公式" r:id="rId5" imgW="1428750" imgH="203835" progId="Equation.3">
                  <p:embed/>
                </p:oleObj>
              </mc:Choice>
              <mc:Fallback>
                <p:oleObj name="公式" r:id="rId5" imgW="1428750" imgH="203835" progId="Equation.3">
                  <p:embed/>
                  <p:pic>
                    <p:nvPicPr>
                      <p:cNvPr id="0" name="图片 82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1557338"/>
                        <a:ext cx="4756150" cy="690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9901" name="Picture 29" descr="图片3">
            <a:hlinkClick r:id="" action="ppaction://hlinkshowjump?jump=firstslide"/>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79902" name="Picture 30" descr="图片4">
            <a:hlinkClick r:id="" action="ppaction://hlinkshowjump?jump=endshow"/>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79903" name="Picture 31" descr="图片5">
            <a:hlinkClick r:id="" action="ppaction://hlinkshowjump?jump=nextslide"/>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79904" name="Picture 32" descr="图片6">
            <a:hlinkClick r:id="" action="ppaction://hlinkshowjump?jump=previousslide"/>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889"/>
                                        </p:tgtEl>
                                        <p:attrNameLst>
                                          <p:attrName>style.visibility</p:attrName>
                                        </p:attrNameLst>
                                      </p:cBhvr>
                                      <p:to>
                                        <p:strVal val="visible"/>
                                      </p:to>
                                    </p:set>
                                    <p:animEffect transition="in" filter="wipe(left)">
                                      <p:cBhvr>
                                        <p:cTn id="7" dur="500"/>
                                        <p:tgtEl>
                                          <p:spTgt spid="798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99"/>
                                        </p:tgtEl>
                                        <p:attrNameLst>
                                          <p:attrName>style.visibility</p:attrName>
                                        </p:attrNameLst>
                                      </p:cBhvr>
                                      <p:to>
                                        <p:strVal val="visible"/>
                                      </p:to>
                                    </p:set>
                                    <p:animEffect transition="in" filter="wipe(left)">
                                      <p:cBhvr>
                                        <p:cTn id="12" dur="500"/>
                                        <p:tgtEl>
                                          <p:spTgt spid="798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9900"/>
                                        </p:tgtEl>
                                        <p:attrNameLst>
                                          <p:attrName>style.visibility</p:attrName>
                                        </p:attrNameLst>
                                      </p:cBhvr>
                                      <p:to>
                                        <p:strVal val="visible"/>
                                      </p:to>
                                    </p:set>
                                    <p:animEffect transition="in" filter="wipe(left)">
                                      <p:cBhvr>
                                        <p:cTn id="17" dur="500"/>
                                        <p:tgtEl>
                                          <p:spTgt spid="799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890"/>
                                        </p:tgtEl>
                                        <p:attrNameLst>
                                          <p:attrName>style.visibility</p:attrName>
                                        </p:attrNameLst>
                                      </p:cBhvr>
                                      <p:to>
                                        <p:strVal val="visible"/>
                                      </p:to>
                                    </p:set>
                                    <p:animEffect transition="in" filter="wipe(left)">
                                      <p:cBhvr>
                                        <p:cTn id="22" dur="500"/>
                                        <p:tgtEl>
                                          <p:spTgt spid="79890"/>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79898"/>
                                        </p:tgtEl>
                                        <p:attrNameLst>
                                          <p:attrName>style.visibility</p:attrName>
                                        </p:attrNameLst>
                                      </p:cBhvr>
                                      <p:to>
                                        <p:strVal val="visible"/>
                                      </p:to>
                                    </p:set>
                                    <p:animEffect transition="in" filter="wipe(left)">
                                      <p:cBhvr>
                                        <p:cTn id="26" dur="500"/>
                                        <p:tgtEl>
                                          <p:spTgt spid="7989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9897"/>
                                        </p:tgtEl>
                                        <p:attrNameLst>
                                          <p:attrName>style.visibility</p:attrName>
                                        </p:attrNameLst>
                                      </p:cBhvr>
                                      <p:to>
                                        <p:strVal val="visible"/>
                                      </p:to>
                                    </p:set>
                                    <p:animEffect transition="in" filter="wipe(left)">
                                      <p:cBhvr>
                                        <p:cTn id="31" dur="500"/>
                                        <p:tgtEl>
                                          <p:spTgt spid="79897"/>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79891"/>
                                        </p:tgtEl>
                                        <p:attrNameLst>
                                          <p:attrName>style.visibility</p:attrName>
                                        </p:attrNameLst>
                                      </p:cBhvr>
                                      <p:to>
                                        <p:strVal val="visible"/>
                                      </p:to>
                                    </p:set>
                                    <p:animEffect transition="in" filter="wipe(left)">
                                      <p:cBhvr>
                                        <p:cTn id="35" dur="500"/>
                                        <p:tgtEl>
                                          <p:spTgt spid="7989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9894"/>
                                        </p:tgtEl>
                                        <p:attrNameLst>
                                          <p:attrName>style.visibility</p:attrName>
                                        </p:attrNameLst>
                                      </p:cBhvr>
                                      <p:to>
                                        <p:strVal val="visible"/>
                                      </p:to>
                                    </p:set>
                                    <p:animEffect transition="in" filter="wipe(left)">
                                      <p:cBhvr>
                                        <p:cTn id="40" dur="500"/>
                                        <p:tgtEl>
                                          <p:spTgt spid="79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9" grpId="0" bldLvl="0" animBg="1"/>
      <p:bldP spid="79890" grpId="0" autoUpdateAnimBg="0"/>
      <p:bldP spid="79894" grpId="0" autoUpdateAnimBg="0"/>
      <p:bldP spid="79897" grpId="0" bldLvl="0" animBg="1" autoUpdateAnimBg="0"/>
      <p:bldP spid="79899"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8" name="Text Box 8"/>
          <p:cNvSpPr txBox="1">
            <a:spLocks noChangeArrowheads="1"/>
          </p:cNvSpPr>
          <p:nvPr/>
        </p:nvSpPr>
        <p:spPr bwMode="auto">
          <a:xfrm>
            <a:off x="250825" y="638175"/>
            <a:ext cx="8713788"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如果两个或几个物体在相遇中，物体之间的相互作用仅持续一个极为短暂的时间，这些现象就是</a:t>
            </a:r>
            <a:r>
              <a:rPr lang="zh-CN" altLang="en-US" sz="2800" b="1" dirty="0">
                <a:solidFill>
                  <a:srgbClr val="0000FF"/>
                </a:solidFill>
                <a:latin typeface="Times New Roman" panose="02020603050405020304" pitchFamily="18" charset="0"/>
              </a:rPr>
              <a:t>碰撞（</a:t>
            </a:r>
            <a:r>
              <a:rPr lang="en-US" altLang="zh-CN" sz="2800" b="1" dirty="0">
                <a:solidFill>
                  <a:srgbClr val="0000FF"/>
                </a:solidFill>
                <a:latin typeface="Times New Roman" panose="02020603050405020304" pitchFamily="18" charset="0"/>
              </a:rPr>
              <a:t>collision</a:t>
            </a:r>
            <a:r>
              <a:rPr lang="zh-CN" altLang="en-US" sz="2800" b="1" dirty="0">
                <a:solidFill>
                  <a:srgbClr val="0000FF"/>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。如：撞击、打桩、锻铁等，以及微观粒子间的非接触相互作用过程即散射（</a:t>
            </a:r>
            <a:r>
              <a:rPr lang="en-US" altLang="zh-CN" sz="2800" b="1" dirty="0">
                <a:solidFill>
                  <a:srgbClr val="000000"/>
                </a:solidFill>
                <a:latin typeface="Times New Roman" panose="02020603050405020304" pitchFamily="18" charset="0"/>
              </a:rPr>
              <a:t>scattering</a:t>
            </a:r>
            <a:r>
              <a:rPr lang="zh-CN" altLang="en-US" sz="2800" b="1" dirty="0">
                <a:solidFill>
                  <a:srgbClr val="000000"/>
                </a:solidFill>
                <a:latin typeface="Times New Roman" panose="02020603050405020304" pitchFamily="18" charset="0"/>
              </a:rPr>
              <a:t>）等。  </a:t>
            </a:r>
            <a:endParaRPr lang="zh-CN" altLang="en-US" sz="2800" b="1" dirty="0">
              <a:solidFill>
                <a:srgbClr val="000000"/>
              </a:solidFill>
              <a:latin typeface="Times New Roman" panose="02020603050405020304" pitchFamily="18" charset="0"/>
            </a:endParaRPr>
          </a:p>
        </p:txBody>
      </p:sp>
      <p:sp>
        <p:nvSpPr>
          <p:cNvPr id="92169" name="Text Box 9"/>
          <p:cNvSpPr txBox="1">
            <a:spLocks noChangeArrowheads="1"/>
          </p:cNvSpPr>
          <p:nvPr/>
        </p:nvSpPr>
        <p:spPr bwMode="auto">
          <a:xfrm>
            <a:off x="323850" y="2743200"/>
            <a:ext cx="8424863"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kumimoji="1" lang="zh-CN" altLang="en-US" sz="2800" b="1">
                <a:solidFill>
                  <a:srgbClr val="000000"/>
                </a:solidFill>
                <a:latin typeface="Times New Roman" panose="02020603050405020304" pitchFamily="18" charset="0"/>
              </a:rPr>
              <a:t>讨论两球的</a:t>
            </a:r>
            <a:r>
              <a:rPr kumimoji="1" lang="zh-CN" altLang="en-US" sz="2800" b="1">
                <a:solidFill>
                  <a:srgbClr val="0000FF"/>
                </a:solidFill>
                <a:latin typeface="Times New Roman" panose="02020603050405020304" pitchFamily="18" charset="0"/>
              </a:rPr>
              <a:t>对心碰撞</a:t>
            </a:r>
            <a:r>
              <a:rPr kumimoji="1" lang="zh-CN" altLang="en-US" sz="2800" b="1">
                <a:solidFill>
                  <a:srgbClr val="000000"/>
                </a:solidFill>
                <a:latin typeface="Times New Roman" panose="02020603050405020304" pitchFamily="18" charset="0"/>
              </a:rPr>
              <a:t>或称</a:t>
            </a:r>
            <a:r>
              <a:rPr kumimoji="1" lang="zh-CN" altLang="en-US" sz="2800" b="1">
                <a:solidFill>
                  <a:srgbClr val="0000FF"/>
                </a:solidFill>
                <a:latin typeface="Times New Roman" panose="02020603050405020304" pitchFamily="18" charset="0"/>
              </a:rPr>
              <a:t>正碰撞（</a:t>
            </a:r>
            <a:r>
              <a:rPr kumimoji="1" lang="en-US" altLang="zh-CN" sz="2800" b="1">
                <a:solidFill>
                  <a:srgbClr val="0000FF"/>
                </a:solidFill>
                <a:latin typeface="Times New Roman" panose="02020603050405020304" pitchFamily="18" charset="0"/>
              </a:rPr>
              <a:t>direct impact</a:t>
            </a:r>
            <a:r>
              <a:rPr kumimoji="1" lang="zh-CN" altLang="en-US" sz="2800" b="1">
                <a:solidFill>
                  <a:srgbClr val="0000FF"/>
                </a:solidFill>
                <a:latin typeface="Times New Roman" panose="02020603050405020304" pitchFamily="18" charset="0"/>
              </a:rPr>
              <a:t>）</a:t>
            </a:r>
            <a:r>
              <a:rPr kumimoji="1" lang="zh-CN" altLang="en-US" sz="2800" b="1">
                <a:solidFill>
                  <a:srgbClr val="000000"/>
                </a:solidFill>
                <a:latin typeface="Times New Roman" panose="02020603050405020304" pitchFamily="18" charset="0"/>
              </a:rPr>
              <a:t>：即碰撞前后两球的速度在两球的中心连线上。</a:t>
            </a:r>
            <a:endParaRPr kumimoji="1" lang="zh-CN" altLang="en-US" sz="2800" b="1">
              <a:solidFill>
                <a:srgbClr val="000000"/>
              </a:solidFill>
              <a:latin typeface="Times New Roman" panose="02020603050405020304" pitchFamily="18" charset="0"/>
            </a:endParaRPr>
          </a:p>
        </p:txBody>
      </p:sp>
      <p:sp>
        <p:nvSpPr>
          <p:cNvPr id="92209" name="Rectangle 49"/>
          <p:cNvSpPr>
            <a:spLocks noChangeArrowheads="1"/>
          </p:cNvSpPr>
          <p:nvPr/>
        </p:nvSpPr>
        <p:spPr bwMode="auto">
          <a:xfrm>
            <a:off x="179388" y="3989388"/>
            <a:ext cx="4752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rPr>
              <a:t>1. </a:t>
            </a:r>
            <a:r>
              <a:rPr kumimoji="1" lang="zh-CN" altLang="en-US" sz="2800" b="1">
                <a:solidFill>
                  <a:srgbClr val="000000"/>
                </a:solidFill>
                <a:latin typeface="Times New Roman" panose="02020603050405020304" pitchFamily="18" charset="0"/>
              </a:rPr>
              <a:t>碰撞</a:t>
            </a:r>
            <a:r>
              <a:rPr lang="zh-CN" altLang="en-US" sz="2800" b="1">
                <a:solidFill>
                  <a:srgbClr val="000000"/>
                </a:solidFill>
                <a:latin typeface="Times New Roman" panose="02020603050405020304" pitchFamily="18" charset="0"/>
              </a:rPr>
              <a:t>过程系统</a:t>
            </a:r>
            <a:r>
              <a:rPr kumimoji="1" lang="zh-CN" altLang="en-US" sz="2800" b="1">
                <a:solidFill>
                  <a:srgbClr val="000000"/>
                </a:solidFill>
                <a:latin typeface="Times New Roman" panose="02020603050405020304" pitchFamily="18" charset="0"/>
              </a:rPr>
              <a:t>动量守恒：</a:t>
            </a:r>
            <a:endParaRPr kumimoji="1" lang="zh-CN" altLang="en-US" sz="2800" b="1">
              <a:solidFill>
                <a:srgbClr val="000000"/>
              </a:solidFill>
              <a:latin typeface="Times New Roman" panose="02020603050405020304" pitchFamily="18" charset="0"/>
            </a:endParaRPr>
          </a:p>
        </p:txBody>
      </p:sp>
      <p:graphicFrame>
        <p:nvGraphicFramePr>
          <p:cNvPr id="92210" name="Object 50"/>
          <p:cNvGraphicFramePr>
            <a:graphicFrameLocks noChangeAspect="1"/>
          </p:cNvGraphicFramePr>
          <p:nvPr/>
        </p:nvGraphicFramePr>
        <p:xfrm>
          <a:off x="4572000" y="3938588"/>
          <a:ext cx="4608513" cy="642937"/>
        </p:xfrm>
        <a:graphic>
          <a:graphicData uri="http://schemas.openxmlformats.org/presentationml/2006/ole">
            <mc:AlternateContent xmlns:mc="http://schemas.openxmlformats.org/markup-compatibility/2006">
              <mc:Choice xmlns:v="urn:schemas-microsoft-com:vml" Requires="v">
                <p:oleObj spid="_x0000_s1033" name="Equation" r:id="rId1" imgW="1673225" imgH="233680" progId="Equation.3">
                  <p:embed/>
                </p:oleObj>
              </mc:Choice>
              <mc:Fallback>
                <p:oleObj name="Equation" r:id="rId1" imgW="1673225" imgH="233680" progId="Equation.3">
                  <p:embed/>
                  <p:pic>
                    <p:nvPicPr>
                      <p:cNvPr id="0" name="图片 10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938588"/>
                        <a:ext cx="4608513"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214" name="Picture 54" descr="图片3">
            <a:hlinkClick r:id="" action="ppaction://hlinkshowjump?jump=firs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92215" name="Picture 55" descr="图片4">
            <a:hlinkClick r:id="" action="ppaction://hlinkshowjump?jump=endshow"/>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92216" name="Picture 56" descr="图片5">
            <a:hlinkClick r:id="" action="ppaction://hlinkshowjump?jump=nextslid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92217" name="Picture 57" descr="图片6">
            <a:hlinkClick r:id="" action="ppaction://hlinkshowjump?jump=previous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
        <p:nvSpPr>
          <p:cNvPr id="92218" name="Text Box 58"/>
          <p:cNvSpPr txBox="1">
            <a:spLocks noChangeArrowheads="1"/>
          </p:cNvSpPr>
          <p:nvPr/>
        </p:nvSpPr>
        <p:spPr bwMode="auto">
          <a:xfrm>
            <a:off x="95250" y="101600"/>
            <a:ext cx="4405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CN" sz="2800" b="1">
                <a:solidFill>
                  <a:srgbClr val="000000"/>
                </a:solidFill>
                <a:latin typeface="Times New Roman" panose="02020603050405020304" pitchFamily="18" charset="0"/>
              </a:rPr>
              <a:t>§2-6  </a:t>
            </a:r>
            <a:r>
              <a:rPr lang="zh-CN" altLang="en-US" sz="2800" b="1">
                <a:solidFill>
                  <a:srgbClr val="000000"/>
                </a:solidFill>
                <a:latin typeface="Times New Roman" panose="02020603050405020304" pitchFamily="18" charset="0"/>
                <a:cs typeface="Times New Roman" panose="02020603050405020304" pitchFamily="18" charset="0"/>
              </a:rPr>
              <a:t>碰撞</a:t>
            </a:r>
            <a:endParaRPr lang="zh-CN" altLang="en-US" sz="2800" b="1">
              <a:solidFill>
                <a:srgbClr val="000000"/>
              </a:solidFill>
              <a:latin typeface="Times New Roman" panose="02020603050405020304" pitchFamily="18" charset="0"/>
              <a:cs typeface="Times New Roman" panose="02020603050405020304" pitchFamily="18" charset="0"/>
            </a:endParaRPr>
          </a:p>
        </p:txBody>
      </p:sp>
      <p:pic>
        <p:nvPicPr>
          <p:cNvPr id="92219" name="Picture 59" descr="图3-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4564063"/>
            <a:ext cx="5976938" cy="1960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218"/>
                                        </p:tgtEl>
                                        <p:attrNameLst>
                                          <p:attrName>style.visibility</p:attrName>
                                        </p:attrNameLst>
                                      </p:cBhvr>
                                      <p:to>
                                        <p:strVal val="visible"/>
                                      </p:to>
                                    </p:set>
                                    <p:animEffect transition="in" filter="wipe(left)">
                                      <p:cBhvr>
                                        <p:cTn id="7" dur="500"/>
                                        <p:tgtEl>
                                          <p:spTgt spid="922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68"/>
                                        </p:tgtEl>
                                        <p:attrNameLst>
                                          <p:attrName>style.visibility</p:attrName>
                                        </p:attrNameLst>
                                      </p:cBhvr>
                                      <p:to>
                                        <p:strVal val="visible"/>
                                      </p:to>
                                    </p:set>
                                    <p:animEffect transition="in" filter="wipe(left)">
                                      <p:cBhvr>
                                        <p:cTn id="12" dur="500"/>
                                        <p:tgtEl>
                                          <p:spTgt spid="921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169"/>
                                        </p:tgtEl>
                                        <p:attrNameLst>
                                          <p:attrName>style.visibility</p:attrName>
                                        </p:attrNameLst>
                                      </p:cBhvr>
                                      <p:to>
                                        <p:strVal val="visible"/>
                                      </p:to>
                                    </p:set>
                                    <p:animEffect transition="in" filter="wipe(left)">
                                      <p:cBhvr>
                                        <p:cTn id="17" dur="500"/>
                                        <p:tgtEl>
                                          <p:spTgt spid="9216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221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2209"/>
                                        </p:tgtEl>
                                        <p:attrNameLst>
                                          <p:attrName>style.visibility</p:attrName>
                                        </p:attrNameLst>
                                      </p:cBhvr>
                                      <p:to>
                                        <p:strVal val="visible"/>
                                      </p:to>
                                    </p:set>
                                    <p:animEffect transition="in" filter="wipe(left)">
                                      <p:cBhvr>
                                        <p:cTn id="26" dur="500"/>
                                        <p:tgtEl>
                                          <p:spTgt spid="9220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2210"/>
                                        </p:tgtEl>
                                        <p:attrNameLst>
                                          <p:attrName>style.visibility</p:attrName>
                                        </p:attrNameLst>
                                      </p:cBhvr>
                                      <p:to>
                                        <p:strVal val="visible"/>
                                      </p:to>
                                    </p:set>
                                    <p:animEffect transition="in" filter="wipe(left)">
                                      <p:cBhvr>
                                        <p:cTn id="31" dur="500"/>
                                        <p:tgtEl>
                                          <p:spTgt spid="92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bldLvl="0" animBg="1" autoUpdateAnimBg="0"/>
      <p:bldP spid="92169" grpId="0" bldLvl="0" animBg="1" autoUpdateAnimBg="0"/>
      <p:bldP spid="92209" grpId="0" bldLvl="0" animBg="1" autoUpdateAnimBg="0"/>
      <p:bldP spid="92218"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3232" name="Object 48"/>
          <p:cNvGraphicFramePr>
            <a:graphicFrameLocks noChangeAspect="1"/>
          </p:cNvGraphicFramePr>
          <p:nvPr/>
        </p:nvGraphicFramePr>
        <p:xfrm>
          <a:off x="2916238" y="1916113"/>
          <a:ext cx="2305050" cy="1306512"/>
        </p:xfrm>
        <a:graphic>
          <a:graphicData uri="http://schemas.openxmlformats.org/presentationml/2006/ole">
            <mc:AlternateContent xmlns:mc="http://schemas.openxmlformats.org/markup-compatibility/2006">
              <mc:Choice xmlns:v="urn:schemas-microsoft-com:vml" Requires="v">
                <p:oleObj spid="_x0000_s2058" name="Equation" r:id="rId1" imgW="778510" imgH="437515" progId="Equation.3">
                  <p:embed/>
                </p:oleObj>
              </mc:Choice>
              <mc:Fallback>
                <p:oleObj name="Equation" r:id="rId1" imgW="778510" imgH="437515" progId="Equation.3">
                  <p:embed/>
                  <p:pic>
                    <p:nvPicPr>
                      <p:cNvPr id="0" name="图片 20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1916113"/>
                        <a:ext cx="2305050" cy="1306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34" name="Rectangle 50"/>
          <p:cNvSpPr>
            <a:spLocks noChangeArrowheads="1"/>
          </p:cNvSpPr>
          <p:nvPr/>
        </p:nvSpPr>
        <p:spPr bwMode="auto">
          <a:xfrm>
            <a:off x="323850" y="188913"/>
            <a:ext cx="83820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lnSpc>
                <a:spcPct val="120000"/>
              </a:lnSpc>
              <a:spcBef>
                <a:spcPct val="0"/>
              </a:spcBef>
              <a:spcAft>
                <a:spcPct val="0"/>
              </a:spcAft>
            </a:pPr>
            <a:r>
              <a:rPr kumimoji="1" lang="en-US" altLang="zh-CN" sz="2800" b="1" dirty="0">
                <a:solidFill>
                  <a:srgbClr val="000000"/>
                </a:solidFill>
                <a:latin typeface="Times New Roman" panose="02020603050405020304" pitchFamily="18" charset="0"/>
              </a:rPr>
              <a:t>2. </a:t>
            </a:r>
            <a:r>
              <a:rPr kumimoji="1" lang="zh-CN" altLang="en-US" sz="2800" b="1" dirty="0">
                <a:solidFill>
                  <a:srgbClr val="000000"/>
                </a:solidFill>
                <a:latin typeface="Times New Roman" panose="02020603050405020304" pitchFamily="18" charset="0"/>
              </a:rPr>
              <a:t>牛顿的</a:t>
            </a:r>
            <a:r>
              <a:rPr kumimoji="1" lang="zh-CN" altLang="en-US" sz="2800" b="1" dirty="0">
                <a:solidFill>
                  <a:srgbClr val="FF0000"/>
                </a:solidFill>
                <a:latin typeface="Times New Roman" panose="02020603050405020304" pitchFamily="18" charset="0"/>
              </a:rPr>
              <a:t>碰撞定律</a:t>
            </a:r>
            <a:r>
              <a:rPr kumimoji="1" lang="zh-CN" altLang="en-US" sz="2800" b="1" dirty="0">
                <a:solidFill>
                  <a:srgbClr val="000000"/>
                </a:solidFill>
                <a:latin typeface="Times New Roman" panose="02020603050405020304" pitchFamily="18" charset="0"/>
              </a:rPr>
              <a:t>：碰撞后两球的分离速度</a:t>
            </a:r>
            <a:r>
              <a:rPr kumimoji="1" lang="en-US" altLang="zh-CN" sz="2800" b="1" dirty="0">
                <a:solidFill>
                  <a:srgbClr val="000000"/>
                </a:solidFill>
                <a:latin typeface="Times New Roman" panose="02020603050405020304" pitchFamily="18" charset="0"/>
              </a:rPr>
              <a:t>(</a:t>
            </a:r>
            <a:r>
              <a:rPr kumimoji="1" lang="en-US" altLang="zh-CN" sz="2800" b="1" i="1" dirty="0">
                <a:solidFill>
                  <a:srgbClr val="000000"/>
                </a:solidFill>
                <a:latin typeface="Times New Roman" panose="02020603050405020304" pitchFamily="18" charset="0"/>
              </a:rPr>
              <a:t>v</a:t>
            </a:r>
            <a:r>
              <a:rPr kumimoji="1" lang="en-US" altLang="zh-CN" sz="2800" b="1" baseline="-25000" dirty="0">
                <a:solidFill>
                  <a:srgbClr val="000000"/>
                </a:solidFill>
                <a:latin typeface="Times New Roman" panose="02020603050405020304" pitchFamily="18" charset="0"/>
              </a:rPr>
              <a:t>2</a:t>
            </a:r>
            <a:r>
              <a:rPr kumimoji="1" lang="en-US" altLang="zh-CN" sz="2800" b="1" dirty="0">
                <a:solidFill>
                  <a:srgbClr val="000000"/>
                </a:solidFill>
                <a:latin typeface="Times New Roman" panose="02020603050405020304" pitchFamily="18" charset="0"/>
              </a:rPr>
              <a:t>-</a:t>
            </a:r>
            <a:r>
              <a:rPr kumimoji="1" lang="en-US" altLang="zh-CN" sz="2800" b="1" i="1" dirty="0">
                <a:solidFill>
                  <a:srgbClr val="000000"/>
                </a:solidFill>
                <a:latin typeface="Times New Roman" panose="02020603050405020304" pitchFamily="18" charset="0"/>
              </a:rPr>
              <a:t>v</a:t>
            </a:r>
            <a:r>
              <a:rPr kumimoji="1" lang="en-US" altLang="zh-CN" sz="2800" b="1" baseline="-25000" dirty="0">
                <a:solidFill>
                  <a:srgbClr val="000000"/>
                </a:solidFill>
                <a:latin typeface="Times New Roman" panose="02020603050405020304" pitchFamily="18" charset="0"/>
              </a:rPr>
              <a:t>1</a:t>
            </a:r>
            <a:r>
              <a:rPr kumimoji="1" lang="en-US" altLang="zh-CN" sz="2800" b="1" dirty="0">
                <a:solidFill>
                  <a:srgbClr val="000000"/>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，与碰撞前两球的接近速度</a:t>
            </a:r>
            <a:r>
              <a:rPr kumimoji="1" lang="en-US" altLang="zh-CN" sz="2800" b="1" dirty="0">
                <a:solidFill>
                  <a:srgbClr val="000000"/>
                </a:solidFill>
                <a:latin typeface="Times New Roman" panose="02020603050405020304" pitchFamily="18" charset="0"/>
              </a:rPr>
              <a:t>(</a:t>
            </a:r>
            <a:r>
              <a:rPr kumimoji="1" lang="en-US" altLang="zh-CN" sz="2800" b="1" i="1" dirty="0">
                <a:solidFill>
                  <a:srgbClr val="000000"/>
                </a:solidFill>
                <a:latin typeface="Times New Roman" panose="02020603050405020304" pitchFamily="18" charset="0"/>
              </a:rPr>
              <a:t>v</a:t>
            </a:r>
            <a:r>
              <a:rPr kumimoji="1" lang="en-US" altLang="zh-CN" sz="2800" b="1" baseline="-25000" dirty="0">
                <a:solidFill>
                  <a:srgbClr val="000000"/>
                </a:solidFill>
                <a:latin typeface="Times New Roman" panose="02020603050405020304" pitchFamily="18" charset="0"/>
              </a:rPr>
              <a:t>10</a:t>
            </a:r>
            <a:r>
              <a:rPr kumimoji="1" lang="en-US" altLang="zh-CN" sz="2800" b="1" dirty="0">
                <a:solidFill>
                  <a:srgbClr val="000000"/>
                </a:solidFill>
                <a:latin typeface="Times New Roman" panose="02020603050405020304" pitchFamily="18" charset="0"/>
              </a:rPr>
              <a:t>-</a:t>
            </a:r>
            <a:r>
              <a:rPr kumimoji="1" lang="en-US" altLang="zh-CN" sz="2800" b="1" i="1" dirty="0">
                <a:solidFill>
                  <a:srgbClr val="000000"/>
                </a:solidFill>
                <a:latin typeface="Times New Roman" panose="02020603050405020304" pitchFamily="18" charset="0"/>
              </a:rPr>
              <a:t>v</a:t>
            </a:r>
            <a:r>
              <a:rPr kumimoji="1" lang="en-US" altLang="zh-CN" sz="2800" b="1" baseline="-25000" dirty="0">
                <a:solidFill>
                  <a:srgbClr val="000000"/>
                </a:solidFill>
                <a:latin typeface="Times New Roman" panose="02020603050405020304" pitchFamily="18" charset="0"/>
              </a:rPr>
              <a:t>20</a:t>
            </a:r>
            <a:r>
              <a:rPr kumimoji="1" lang="en-US" altLang="zh-CN" sz="2800" b="1" dirty="0">
                <a:solidFill>
                  <a:srgbClr val="000000"/>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成正比，比值由两球的材料性质决定。即恢复系数（</a:t>
            </a:r>
            <a:r>
              <a:rPr kumimoji="1" lang="en-US" altLang="zh-CN" sz="2800" b="1" dirty="0">
                <a:solidFill>
                  <a:srgbClr val="000000"/>
                </a:solidFill>
                <a:latin typeface="Times New Roman" panose="02020603050405020304" pitchFamily="18" charset="0"/>
              </a:rPr>
              <a:t>coefficient of restitution</a:t>
            </a:r>
            <a:r>
              <a:rPr kumimoji="1" lang="zh-CN" altLang="en-US" sz="2800" b="1" dirty="0">
                <a:solidFill>
                  <a:srgbClr val="000000"/>
                </a:solidFill>
                <a:latin typeface="Times New Roman" panose="02020603050405020304" pitchFamily="18" charset="0"/>
              </a:rPr>
              <a:t>）：    </a:t>
            </a:r>
            <a:endParaRPr kumimoji="1" lang="zh-CN" altLang="en-US" sz="2800" b="1" dirty="0">
              <a:solidFill>
                <a:srgbClr val="000000"/>
              </a:solidFill>
              <a:latin typeface="Times New Roman" panose="02020603050405020304" pitchFamily="18" charset="0"/>
            </a:endParaRPr>
          </a:p>
        </p:txBody>
      </p:sp>
      <p:sp>
        <p:nvSpPr>
          <p:cNvPr id="93247" name="Text Box 63"/>
          <p:cNvSpPr txBox="1">
            <a:spLocks noChangeArrowheads="1"/>
          </p:cNvSpPr>
          <p:nvPr/>
        </p:nvSpPr>
        <p:spPr bwMode="auto">
          <a:xfrm>
            <a:off x="250825" y="3429000"/>
            <a:ext cx="8353425"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kumimoji="1" lang="zh-CN" altLang="en-US" sz="2800" b="1" dirty="0">
                <a:solidFill>
                  <a:srgbClr val="0000FF"/>
                </a:solidFill>
                <a:latin typeface="Times New Roman" panose="02020603050405020304" pitchFamily="18" charset="0"/>
              </a:rPr>
              <a:t>完全非弹性碰撞（</a:t>
            </a:r>
            <a:r>
              <a:rPr kumimoji="1" lang="en-US" altLang="zh-CN" sz="2800" b="1" dirty="0">
                <a:solidFill>
                  <a:srgbClr val="0000FF"/>
                </a:solidFill>
                <a:latin typeface="Times New Roman" panose="02020603050405020304" pitchFamily="18" charset="0"/>
              </a:rPr>
              <a:t>perfect inelastic collision</a:t>
            </a:r>
            <a:r>
              <a:rPr kumimoji="1" lang="zh-CN" altLang="en-US" sz="2800" b="1" dirty="0">
                <a:solidFill>
                  <a:srgbClr val="0000FF"/>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a:t>
            </a:r>
            <a:endParaRPr kumimoji="1" lang="zh-CN" altLang="en-US" sz="2800" b="1" dirty="0">
              <a:solidFill>
                <a:srgbClr val="000000"/>
              </a:solidFill>
              <a:latin typeface="Times New Roman" panose="02020603050405020304" pitchFamily="18" charset="0"/>
            </a:endParaRPr>
          </a:p>
          <a:p>
            <a:pPr eaLnBrk="0" fontAlgn="base" hangingPunct="0">
              <a:spcBef>
                <a:spcPct val="50000"/>
              </a:spcBef>
              <a:spcAft>
                <a:spcPct val="0"/>
              </a:spcAft>
            </a:pPr>
            <a:r>
              <a:rPr kumimoji="1" lang="zh-CN" altLang="en-US" sz="2800" b="1" dirty="0">
                <a:solidFill>
                  <a:srgbClr val="000000"/>
                </a:solidFill>
                <a:latin typeface="Times New Roman" panose="02020603050405020304" pitchFamily="18" charset="0"/>
              </a:rPr>
              <a:t>                             </a:t>
            </a:r>
            <a:r>
              <a:rPr kumimoji="1" lang="en-US" altLang="zh-CN" sz="2800" b="1" i="1" dirty="0">
                <a:solidFill>
                  <a:srgbClr val="000000"/>
                </a:solidFill>
                <a:latin typeface="Times New Roman" panose="02020603050405020304" pitchFamily="18" charset="0"/>
              </a:rPr>
              <a:t>e =</a:t>
            </a:r>
            <a:r>
              <a:rPr kumimoji="1" lang="en-US" altLang="zh-CN" sz="2800" b="1" dirty="0">
                <a:solidFill>
                  <a:srgbClr val="000000"/>
                </a:solidFill>
                <a:latin typeface="Times New Roman" panose="02020603050405020304" pitchFamily="18" charset="0"/>
              </a:rPr>
              <a:t>0</a:t>
            </a:r>
            <a:r>
              <a:rPr kumimoji="1" lang="en-US" altLang="zh-CN" sz="2800" b="1" i="1" dirty="0">
                <a:solidFill>
                  <a:srgbClr val="000000"/>
                </a:solidFill>
                <a:latin typeface="Times New Roman" panose="02020603050405020304" pitchFamily="18" charset="0"/>
              </a:rPr>
              <a:t>        v</a:t>
            </a:r>
            <a:r>
              <a:rPr kumimoji="1" lang="en-US" altLang="zh-CN" sz="2800" b="1" baseline="-25000" dirty="0">
                <a:solidFill>
                  <a:srgbClr val="000000"/>
                </a:solidFill>
                <a:latin typeface="Times New Roman" panose="02020603050405020304" pitchFamily="18" charset="0"/>
              </a:rPr>
              <a:t>2</a:t>
            </a:r>
            <a:r>
              <a:rPr kumimoji="1" lang="en-US" altLang="zh-CN" sz="2800" b="1" i="1" dirty="0">
                <a:solidFill>
                  <a:srgbClr val="000000"/>
                </a:solidFill>
                <a:latin typeface="Times New Roman" panose="02020603050405020304" pitchFamily="18" charset="0"/>
              </a:rPr>
              <a:t>=v</a:t>
            </a:r>
            <a:r>
              <a:rPr kumimoji="1" lang="en-US" altLang="zh-CN" sz="2800" b="1" baseline="-25000" dirty="0">
                <a:solidFill>
                  <a:srgbClr val="000000"/>
                </a:solidFill>
                <a:latin typeface="Times New Roman" panose="02020603050405020304" pitchFamily="18" charset="0"/>
              </a:rPr>
              <a:t>1</a:t>
            </a:r>
            <a:endParaRPr kumimoji="1" lang="en-US" altLang="zh-CN" sz="2800" b="1" baseline="-25000" dirty="0">
              <a:solidFill>
                <a:srgbClr val="000000"/>
              </a:solidFill>
              <a:latin typeface="Times New Roman" panose="02020603050405020304" pitchFamily="18" charset="0"/>
            </a:endParaRPr>
          </a:p>
        </p:txBody>
      </p:sp>
      <p:pic>
        <p:nvPicPr>
          <p:cNvPr id="93291" name="Picture 107" descr="图片3">
            <a:hlinkClick r:id="" action="ppaction://hlinkshowjump?jump=firs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93292" name="Picture 108" descr="图片4">
            <a:hlinkClick r:id="" action="ppaction://hlinkshowjump?jump=endshow"/>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93293" name="Picture 109" descr="图片5">
            <a:hlinkClick r:id="" action="ppaction://hlinkshowjump?jump=nextslide"/>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93294" name="Picture 110" descr="图片6">
            <a:hlinkClick r:id="" action="ppaction://hlinkshowjump?jump=previousslide"/>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65"/>
          <p:cNvSpPr txBox="1">
            <a:spLocks noChangeArrowheads="1"/>
          </p:cNvSpPr>
          <p:nvPr/>
        </p:nvSpPr>
        <p:spPr bwMode="auto">
          <a:xfrm>
            <a:off x="179512" y="5518150"/>
            <a:ext cx="8569325"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kumimoji="1" lang="en-US" altLang="zh-CN" sz="2800" b="1" dirty="0">
                <a:solidFill>
                  <a:srgbClr val="000000"/>
                </a:solidFill>
                <a:latin typeface="Times New Roman" panose="02020603050405020304" pitchFamily="18" charset="0"/>
              </a:rPr>
              <a:t> </a:t>
            </a:r>
            <a:r>
              <a:rPr kumimoji="1" lang="zh-CN" altLang="en-US" sz="2800" b="1" dirty="0">
                <a:solidFill>
                  <a:srgbClr val="0000FF"/>
                </a:solidFill>
                <a:latin typeface="Times New Roman" panose="02020603050405020304" pitchFamily="18" charset="0"/>
              </a:rPr>
              <a:t>完全弹性碰撞（</a:t>
            </a:r>
            <a:r>
              <a:rPr kumimoji="1" lang="en-US" altLang="zh-CN" sz="2800" b="1" dirty="0">
                <a:solidFill>
                  <a:srgbClr val="0000FF"/>
                </a:solidFill>
                <a:latin typeface="Times New Roman" panose="02020603050405020304" pitchFamily="18" charset="0"/>
              </a:rPr>
              <a:t>perfect elastic collision</a:t>
            </a:r>
            <a:r>
              <a:rPr kumimoji="1" lang="zh-CN" altLang="en-US" sz="2800" b="1" dirty="0">
                <a:solidFill>
                  <a:srgbClr val="0000FF"/>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a:t>
            </a:r>
            <a:endParaRPr kumimoji="1" lang="zh-CN" altLang="en-US" sz="2800" b="1" dirty="0">
              <a:solidFill>
                <a:srgbClr val="000000"/>
              </a:solidFill>
              <a:latin typeface="Times New Roman" panose="02020603050405020304" pitchFamily="18" charset="0"/>
            </a:endParaRPr>
          </a:p>
          <a:p>
            <a:pPr algn="ctr" eaLnBrk="0" fontAlgn="base" hangingPunct="0">
              <a:spcBef>
                <a:spcPct val="50000"/>
              </a:spcBef>
              <a:spcAft>
                <a:spcPct val="0"/>
              </a:spcAft>
            </a:pPr>
            <a:r>
              <a:rPr kumimoji="1" lang="zh-CN" altLang="en-US" sz="2800" b="1" dirty="0">
                <a:solidFill>
                  <a:srgbClr val="000000"/>
                </a:solidFill>
                <a:latin typeface="Times New Roman" panose="02020603050405020304" pitchFamily="18" charset="0"/>
              </a:rPr>
              <a:t>  </a:t>
            </a:r>
            <a:r>
              <a:rPr kumimoji="1" lang="en-US" altLang="zh-CN" sz="2800" b="1" i="1" dirty="0">
                <a:solidFill>
                  <a:srgbClr val="000000"/>
                </a:solidFill>
                <a:latin typeface="Times New Roman" panose="02020603050405020304" pitchFamily="18" charset="0"/>
              </a:rPr>
              <a:t>e =</a:t>
            </a:r>
            <a:r>
              <a:rPr kumimoji="1" lang="en-US" altLang="zh-CN" sz="2800" b="1" dirty="0">
                <a:solidFill>
                  <a:srgbClr val="000000"/>
                </a:solidFill>
                <a:latin typeface="Times New Roman" panose="02020603050405020304" pitchFamily="18" charset="0"/>
              </a:rPr>
              <a:t>1</a:t>
            </a:r>
            <a:r>
              <a:rPr kumimoji="1" lang="en-US" altLang="zh-CN" sz="2800" b="1" i="1" dirty="0">
                <a:solidFill>
                  <a:srgbClr val="000000"/>
                </a:solidFill>
                <a:latin typeface="Times New Roman" panose="02020603050405020304" pitchFamily="18" charset="0"/>
              </a:rPr>
              <a:t>     </a:t>
            </a:r>
            <a:r>
              <a:rPr kumimoji="1" lang="en-US" altLang="zh-CN" sz="2800" b="1" dirty="0">
                <a:solidFill>
                  <a:srgbClr val="000000"/>
                </a:solidFill>
                <a:latin typeface="Times New Roman" panose="02020603050405020304" pitchFamily="18" charset="0"/>
              </a:rPr>
              <a:t> </a:t>
            </a:r>
            <a:r>
              <a:rPr kumimoji="1" lang="en-US" altLang="zh-CN" sz="2800" b="1" i="1" dirty="0">
                <a:solidFill>
                  <a:srgbClr val="000000"/>
                </a:solidFill>
                <a:latin typeface="Times New Roman" panose="02020603050405020304" pitchFamily="18" charset="0"/>
              </a:rPr>
              <a:t>v</a:t>
            </a:r>
            <a:r>
              <a:rPr kumimoji="1" lang="en-US" altLang="zh-CN" sz="2800" b="1" baseline="-25000" dirty="0">
                <a:solidFill>
                  <a:srgbClr val="000000"/>
                </a:solidFill>
                <a:latin typeface="Times New Roman" panose="02020603050405020304" pitchFamily="18" charset="0"/>
              </a:rPr>
              <a:t>2</a:t>
            </a:r>
            <a:r>
              <a:rPr kumimoji="1" lang="en-US" altLang="zh-CN" sz="2800" b="1" i="1" dirty="0">
                <a:solidFill>
                  <a:srgbClr val="000000"/>
                </a:solidFill>
                <a:latin typeface="Times New Roman" panose="02020603050405020304" pitchFamily="18" charset="0"/>
              </a:rPr>
              <a:t>-v</a:t>
            </a:r>
            <a:r>
              <a:rPr kumimoji="1" lang="en-US" altLang="zh-CN" sz="2800" b="1" baseline="-25000" dirty="0">
                <a:solidFill>
                  <a:srgbClr val="000000"/>
                </a:solidFill>
                <a:latin typeface="Times New Roman" panose="02020603050405020304" pitchFamily="18" charset="0"/>
              </a:rPr>
              <a:t>1</a:t>
            </a:r>
            <a:r>
              <a:rPr kumimoji="1" lang="en-US" altLang="zh-CN" sz="2800" b="1" dirty="0">
                <a:solidFill>
                  <a:srgbClr val="000000"/>
                </a:solidFill>
                <a:latin typeface="Times New Roman" panose="02020603050405020304" pitchFamily="18" charset="0"/>
              </a:rPr>
              <a:t> </a:t>
            </a:r>
            <a:r>
              <a:rPr kumimoji="1" lang="en-US" altLang="zh-CN" sz="2800" b="1" i="1" dirty="0">
                <a:solidFill>
                  <a:srgbClr val="000000"/>
                </a:solidFill>
                <a:latin typeface="Times New Roman" panose="02020603050405020304" pitchFamily="18" charset="0"/>
              </a:rPr>
              <a:t>= </a:t>
            </a:r>
            <a:r>
              <a:rPr kumimoji="1" lang="en-US" altLang="zh-CN" sz="2800" b="1" dirty="0">
                <a:solidFill>
                  <a:srgbClr val="000000"/>
                </a:solidFill>
                <a:latin typeface="Times New Roman" panose="02020603050405020304" pitchFamily="18" charset="0"/>
              </a:rPr>
              <a:t> </a:t>
            </a:r>
            <a:r>
              <a:rPr kumimoji="1" lang="en-US" altLang="zh-CN" sz="2800" b="1" i="1" dirty="0">
                <a:solidFill>
                  <a:srgbClr val="000000"/>
                </a:solidFill>
                <a:latin typeface="Times New Roman" panose="02020603050405020304" pitchFamily="18" charset="0"/>
              </a:rPr>
              <a:t>v</a:t>
            </a:r>
            <a:r>
              <a:rPr kumimoji="1" lang="en-US" altLang="zh-CN" sz="2800" b="1" baseline="-25000" dirty="0">
                <a:solidFill>
                  <a:srgbClr val="000000"/>
                </a:solidFill>
                <a:latin typeface="Times New Roman" panose="02020603050405020304" pitchFamily="18" charset="0"/>
              </a:rPr>
              <a:t>10</a:t>
            </a:r>
            <a:r>
              <a:rPr kumimoji="1" lang="en-US" altLang="zh-CN" sz="2800" b="1" i="1" dirty="0">
                <a:solidFill>
                  <a:srgbClr val="000000"/>
                </a:solidFill>
                <a:latin typeface="Times New Roman" panose="02020603050405020304" pitchFamily="18" charset="0"/>
              </a:rPr>
              <a:t>-v</a:t>
            </a:r>
            <a:r>
              <a:rPr kumimoji="1" lang="en-US" altLang="zh-CN" sz="2800" b="1" baseline="-25000" dirty="0">
                <a:solidFill>
                  <a:srgbClr val="000000"/>
                </a:solidFill>
                <a:latin typeface="Times New Roman" panose="02020603050405020304" pitchFamily="18" charset="0"/>
              </a:rPr>
              <a:t>20</a:t>
            </a:r>
            <a:r>
              <a:rPr kumimoji="1" lang="en-US" altLang="zh-CN" sz="2800" b="1" dirty="0">
                <a:solidFill>
                  <a:srgbClr val="000000"/>
                </a:solidFill>
                <a:latin typeface="Times New Roman" panose="02020603050405020304" pitchFamily="18" charset="0"/>
              </a:rPr>
              <a:t> </a:t>
            </a:r>
            <a:endParaRPr kumimoji="1" lang="en-US" altLang="zh-CN" sz="2800" b="1" dirty="0">
              <a:solidFill>
                <a:srgbClr val="000000"/>
              </a:solidFill>
              <a:latin typeface="Times New Roman" panose="02020603050405020304" pitchFamily="18" charset="0"/>
            </a:endParaRPr>
          </a:p>
        </p:txBody>
      </p:sp>
      <p:sp>
        <p:nvSpPr>
          <p:cNvPr id="12" name="Rectangle 64"/>
          <p:cNvSpPr>
            <a:spLocks noChangeArrowheads="1"/>
          </p:cNvSpPr>
          <p:nvPr/>
        </p:nvSpPr>
        <p:spPr bwMode="auto">
          <a:xfrm>
            <a:off x="251023" y="4571082"/>
            <a:ext cx="83534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zh-CN" altLang="en-US" sz="2800" b="1" dirty="0">
                <a:solidFill>
                  <a:srgbClr val="0000FF"/>
                </a:solidFill>
                <a:latin typeface="Times New Roman" panose="02020603050405020304" pitchFamily="18" charset="0"/>
              </a:rPr>
              <a:t>非弹性碰撞（</a:t>
            </a:r>
            <a:r>
              <a:rPr kumimoji="1" lang="en-US" altLang="zh-CN" sz="2800" b="1" dirty="0">
                <a:solidFill>
                  <a:srgbClr val="0000FF"/>
                </a:solidFill>
                <a:latin typeface="Times New Roman" panose="02020603050405020304" pitchFamily="18" charset="0"/>
              </a:rPr>
              <a:t>inelastic collision</a:t>
            </a:r>
            <a:r>
              <a:rPr kumimoji="1" lang="zh-CN" altLang="en-US" sz="2800" b="1" dirty="0">
                <a:solidFill>
                  <a:srgbClr val="0000FF"/>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a:t>
            </a:r>
            <a:endParaRPr kumimoji="1" lang="zh-CN" altLang="en-US" sz="2800" b="1" dirty="0">
              <a:solidFill>
                <a:srgbClr val="000000"/>
              </a:solidFill>
              <a:latin typeface="Times New Roman" panose="02020603050405020304" pitchFamily="18" charset="0"/>
            </a:endParaRPr>
          </a:p>
          <a:p>
            <a:pPr eaLnBrk="0" fontAlgn="base" hangingPunct="0">
              <a:spcBef>
                <a:spcPct val="0"/>
              </a:spcBef>
              <a:spcAft>
                <a:spcPct val="0"/>
              </a:spcAft>
            </a:pPr>
            <a:r>
              <a:rPr kumimoji="1" lang="zh-CN" altLang="en-US" sz="2800" b="1" dirty="0">
                <a:solidFill>
                  <a:srgbClr val="000000"/>
                </a:solidFill>
                <a:latin typeface="Times New Roman" panose="02020603050405020304" pitchFamily="18" charset="0"/>
              </a:rPr>
              <a:t>                             </a:t>
            </a:r>
            <a:r>
              <a:rPr kumimoji="1" lang="en-US" altLang="zh-CN" sz="2800" b="1" dirty="0">
                <a:solidFill>
                  <a:srgbClr val="000000"/>
                </a:solidFill>
                <a:latin typeface="Times New Roman" panose="02020603050405020304" pitchFamily="18" charset="0"/>
              </a:rPr>
              <a:t>0</a:t>
            </a:r>
            <a:r>
              <a:rPr kumimoji="1" lang="en-US" altLang="zh-CN" sz="2800" b="1" i="1" dirty="0">
                <a:solidFill>
                  <a:srgbClr val="000000"/>
                </a:solidFill>
                <a:latin typeface="Times New Roman" panose="02020603050405020304" pitchFamily="18" charset="0"/>
              </a:rPr>
              <a:t> &lt; e &lt; </a:t>
            </a:r>
            <a:r>
              <a:rPr kumimoji="1" lang="en-US" altLang="zh-CN" sz="2800" b="1" dirty="0">
                <a:solidFill>
                  <a:srgbClr val="000000"/>
                </a:solidFill>
                <a:latin typeface="Times New Roman" panose="02020603050405020304" pitchFamily="18" charset="0"/>
              </a:rPr>
              <a:t>1</a:t>
            </a:r>
            <a:endParaRPr kumimoji="1" lang="en-US" altLang="zh-CN" sz="2800" b="1" dirty="0">
              <a:solidFill>
                <a:srgbClr val="000000"/>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3234"/>
                                        </p:tgtEl>
                                        <p:attrNameLst>
                                          <p:attrName>style.visibility</p:attrName>
                                        </p:attrNameLst>
                                      </p:cBhvr>
                                      <p:to>
                                        <p:strVal val="visible"/>
                                      </p:to>
                                    </p:set>
                                    <p:animEffect transition="in" filter="wipe(left)">
                                      <p:cBhvr>
                                        <p:cTn id="7" dur="500"/>
                                        <p:tgtEl>
                                          <p:spTgt spid="932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3232"/>
                                        </p:tgtEl>
                                        <p:attrNameLst>
                                          <p:attrName>style.visibility</p:attrName>
                                        </p:attrNameLst>
                                      </p:cBhvr>
                                      <p:to>
                                        <p:strVal val="visible"/>
                                      </p:to>
                                    </p:set>
                                    <p:animEffect transition="in" filter="wipe(left)">
                                      <p:cBhvr>
                                        <p:cTn id="12" dur="500"/>
                                        <p:tgtEl>
                                          <p:spTgt spid="932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247"/>
                                        </p:tgtEl>
                                        <p:attrNameLst>
                                          <p:attrName>style.visibility</p:attrName>
                                        </p:attrNameLst>
                                      </p:cBhvr>
                                      <p:to>
                                        <p:strVal val="visible"/>
                                      </p:to>
                                    </p:set>
                                    <p:animEffect transition="in" filter="wipe(left)">
                                      <p:cBhvr>
                                        <p:cTn id="17" dur="500"/>
                                        <p:tgtEl>
                                          <p:spTgt spid="932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34" grpId="0" bldLvl="0" animBg="1"/>
      <p:bldP spid="93247" grpId="0" bldLvl="0" animBg="1" autoUpdateAnimBg="0"/>
      <p:bldP spid="11" grpId="0" bldLvl="0" animBg="1" autoUpdateAnimBg="0"/>
      <p:bldP spid="12" grpId="0" bldLvl="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aphicFrame>
        <p:nvGraphicFramePr>
          <p:cNvPr id="94225" name="对象 94224"/>
          <p:cNvGraphicFramePr/>
          <p:nvPr/>
        </p:nvGraphicFramePr>
        <p:xfrm>
          <a:off x="5076190" y="1722755"/>
          <a:ext cx="3924300" cy="1090613"/>
        </p:xfrm>
        <a:graphic>
          <a:graphicData uri="http://schemas.openxmlformats.org/presentationml/2006/ole">
            <mc:AlternateContent xmlns:mc="http://schemas.openxmlformats.org/markup-compatibility/2006">
              <mc:Choice xmlns:v="urn:schemas-microsoft-com:vml" Requires="v">
                <p:oleObj spid="_x0000_s3336" name="" r:id="rId1" imgW="1764665" imgH="431800" progId="Equation.3">
                  <p:embed/>
                </p:oleObj>
              </mc:Choice>
              <mc:Fallback>
                <p:oleObj name="" r:id="rId1" imgW="1764665" imgH="431800" progId="Equation.3">
                  <p:embed/>
                  <p:pic>
                    <p:nvPicPr>
                      <p:cNvPr id="0" name="图片 3335"/>
                      <p:cNvPicPr/>
                      <p:nvPr/>
                    </p:nvPicPr>
                    <p:blipFill>
                      <a:blip r:embed="rId2"/>
                      <a:stretch>
                        <a:fillRect/>
                      </a:stretch>
                    </p:blipFill>
                    <p:spPr>
                      <a:xfrm>
                        <a:off x="5076190" y="1722755"/>
                        <a:ext cx="3924300" cy="1090613"/>
                      </a:xfrm>
                      <a:prstGeom prst="rect">
                        <a:avLst/>
                      </a:prstGeom>
                      <a:noFill/>
                      <a:ln w="38100">
                        <a:noFill/>
                        <a:miter/>
                      </a:ln>
                    </p:spPr>
                  </p:pic>
                </p:oleObj>
              </mc:Fallback>
            </mc:AlternateContent>
          </a:graphicData>
        </a:graphic>
      </p:graphicFrame>
      <p:graphicFrame>
        <p:nvGraphicFramePr>
          <p:cNvPr id="94226" name="对象 94225"/>
          <p:cNvGraphicFramePr/>
          <p:nvPr/>
        </p:nvGraphicFramePr>
        <p:xfrm>
          <a:off x="5184140" y="2851468"/>
          <a:ext cx="3816350" cy="1055687"/>
        </p:xfrm>
        <a:graphic>
          <a:graphicData uri="http://schemas.openxmlformats.org/presentationml/2006/ole">
            <mc:AlternateContent xmlns:mc="http://schemas.openxmlformats.org/markup-compatibility/2006">
              <mc:Choice xmlns:v="urn:schemas-microsoft-com:vml" Requires="v">
                <p:oleObj spid="_x0000_s3337" name="" r:id="rId3" imgW="1777365" imgH="431800" progId="Equation.3">
                  <p:embed/>
                </p:oleObj>
              </mc:Choice>
              <mc:Fallback>
                <p:oleObj name="" r:id="rId3" imgW="1777365" imgH="431800" progId="Equation.3">
                  <p:embed/>
                  <p:pic>
                    <p:nvPicPr>
                      <p:cNvPr id="0" name="图片 3336"/>
                      <p:cNvPicPr/>
                      <p:nvPr/>
                    </p:nvPicPr>
                    <p:blipFill>
                      <a:blip r:embed="rId4"/>
                      <a:stretch>
                        <a:fillRect/>
                      </a:stretch>
                    </p:blipFill>
                    <p:spPr>
                      <a:xfrm>
                        <a:off x="5184140" y="2851468"/>
                        <a:ext cx="3816350" cy="1055687"/>
                      </a:xfrm>
                      <a:prstGeom prst="rect">
                        <a:avLst/>
                      </a:prstGeom>
                      <a:noFill/>
                      <a:ln w="38100">
                        <a:noFill/>
                        <a:miter/>
                      </a:ln>
                    </p:spPr>
                  </p:pic>
                </p:oleObj>
              </mc:Fallback>
            </mc:AlternateContent>
          </a:graphicData>
        </a:graphic>
      </p:graphicFrame>
      <p:graphicFrame>
        <p:nvGraphicFramePr>
          <p:cNvPr id="94227" name="对象 94226"/>
          <p:cNvGraphicFramePr/>
          <p:nvPr/>
        </p:nvGraphicFramePr>
        <p:xfrm>
          <a:off x="251778" y="2059305"/>
          <a:ext cx="2057400" cy="1165225"/>
        </p:xfrm>
        <a:graphic>
          <a:graphicData uri="http://schemas.openxmlformats.org/presentationml/2006/ole">
            <mc:AlternateContent xmlns:mc="http://schemas.openxmlformats.org/markup-compatibility/2006">
              <mc:Choice xmlns:v="urn:schemas-microsoft-com:vml" Requires="v">
                <p:oleObj spid="_x0000_s3338" name="" r:id="rId5" imgW="761365" imgH="431800" progId="Equation.3">
                  <p:embed/>
                </p:oleObj>
              </mc:Choice>
              <mc:Fallback>
                <p:oleObj name="" r:id="rId5" imgW="761365" imgH="431800" progId="Equation.3">
                  <p:embed/>
                  <p:pic>
                    <p:nvPicPr>
                      <p:cNvPr id="0" name="图片 3337"/>
                      <p:cNvPicPr/>
                      <p:nvPr/>
                    </p:nvPicPr>
                    <p:blipFill>
                      <a:blip r:embed="rId6"/>
                      <a:stretch>
                        <a:fillRect/>
                      </a:stretch>
                    </p:blipFill>
                    <p:spPr>
                      <a:xfrm>
                        <a:off x="251778" y="2059305"/>
                        <a:ext cx="2057400" cy="1165225"/>
                      </a:xfrm>
                      <a:prstGeom prst="rect">
                        <a:avLst/>
                      </a:prstGeom>
                      <a:noFill/>
                      <a:ln w="38100">
                        <a:noFill/>
                        <a:miter/>
                      </a:ln>
                    </p:spPr>
                  </p:pic>
                </p:oleObj>
              </mc:Fallback>
            </mc:AlternateContent>
          </a:graphicData>
        </a:graphic>
      </p:graphicFrame>
      <p:graphicFrame>
        <p:nvGraphicFramePr>
          <p:cNvPr id="94228" name="对象 94227"/>
          <p:cNvGraphicFramePr/>
          <p:nvPr/>
        </p:nvGraphicFramePr>
        <p:xfrm>
          <a:off x="251778" y="1338580"/>
          <a:ext cx="4038600" cy="563563"/>
        </p:xfrm>
        <a:graphic>
          <a:graphicData uri="http://schemas.openxmlformats.org/presentationml/2006/ole">
            <mc:AlternateContent xmlns:mc="http://schemas.openxmlformats.org/markup-compatibility/2006">
              <mc:Choice xmlns:v="urn:schemas-microsoft-com:vml" Requires="v">
                <p:oleObj spid="_x0000_s3339" name="" r:id="rId7" imgW="1638300" imgH="228600" progId="Equation.3">
                  <p:embed/>
                </p:oleObj>
              </mc:Choice>
              <mc:Fallback>
                <p:oleObj name="" r:id="rId7" imgW="1638300" imgH="228600" progId="Equation.3">
                  <p:embed/>
                  <p:pic>
                    <p:nvPicPr>
                      <p:cNvPr id="0" name="图片 3338"/>
                      <p:cNvPicPr/>
                      <p:nvPr/>
                    </p:nvPicPr>
                    <p:blipFill>
                      <a:blip r:embed="rId8"/>
                      <a:stretch>
                        <a:fillRect/>
                      </a:stretch>
                    </p:blipFill>
                    <p:spPr>
                      <a:xfrm>
                        <a:off x="251778" y="1338580"/>
                        <a:ext cx="4038600" cy="563563"/>
                      </a:xfrm>
                      <a:prstGeom prst="rect">
                        <a:avLst/>
                      </a:prstGeom>
                      <a:noFill/>
                      <a:ln w="38100">
                        <a:noFill/>
                        <a:miter/>
                      </a:ln>
                    </p:spPr>
                  </p:pic>
                </p:oleObj>
              </mc:Fallback>
            </mc:AlternateContent>
          </a:graphicData>
        </a:graphic>
      </p:graphicFrame>
      <p:sp>
        <p:nvSpPr>
          <p:cNvPr id="94230" name="右大括号 94229"/>
          <p:cNvSpPr/>
          <p:nvPr/>
        </p:nvSpPr>
        <p:spPr>
          <a:xfrm>
            <a:off x="4330065" y="1625918"/>
            <a:ext cx="169863" cy="1419225"/>
          </a:xfrm>
          <a:prstGeom prst="rightBrace">
            <a:avLst>
              <a:gd name="adj1" fmla="val 69625"/>
              <a:gd name="adj2" fmla="val 50000"/>
            </a:avLst>
          </a:prstGeom>
          <a:noFill/>
          <a:ln w="28575" cap="flat" cmpd="sng">
            <a:solidFill>
              <a:schemeClr val="tx1"/>
            </a:solidFill>
            <a:prstDash val="solid"/>
            <a:headEnd type="none" w="med" len="med"/>
            <a:tailEnd type="none" w="med" len="med"/>
          </a:ln>
        </p:spPr>
        <p:txBody>
          <a:bodyPr/>
          <a:p>
            <a:endParaRPr lang="zh-CN" altLang="en-US" sz="2800" b="1"/>
          </a:p>
        </p:txBody>
      </p:sp>
      <p:sp>
        <p:nvSpPr>
          <p:cNvPr id="94231" name="矩形 94230"/>
          <p:cNvSpPr/>
          <p:nvPr/>
        </p:nvSpPr>
        <p:spPr>
          <a:xfrm>
            <a:off x="250825" y="333375"/>
            <a:ext cx="4392295" cy="521970"/>
          </a:xfrm>
          <a:prstGeom prst="rect">
            <a:avLst/>
          </a:prstGeom>
          <a:noFill/>
          <a:ln w="9525">
            <a:noFill/>
          </a:ln>
        </p:spPr>
        <p:txBody>
          <a:bodyPr wrap="square">
            <a:spAutoFit/>
          </a:bodyPr>
          <a:p>
            <a:pPr>
              <a:buChar char="•"/>
            </a:pPr>
            <a:r>
              <a:rPr lang="zh-CN" altLang="en-US" sz="2800" b="1" dirty="0">
                <a:latin typeface="Times New Roman" panose="02020603050405020304" pitchFamily="18" charset="0"/>
              </a:rPr>
              <a:t>非弹性碰撞（</a:t>
            </a:r>
            <a:r>
              <a:rPr kumimoji="1" lang="en-US" altLang="zh-CN" sz="2800" b="1" dirty="0">
                <a:solidFill>
                  <a:srgbClr val="000000"/>
                </a:solidFill>
                <a:latin typeface="Times New Roman" panose="02020603050405020304" pitchFamily="18" charset="0"/>
                <a:sym typeface="+mn-ea"/>
              </a:rPr>
              <a:t>0</a:t>
            </a:r>
            <a:r>
              <a:rPr kumimoji="1" lang="en-US" altLang="zh-CN" sz="2800" b="1" i="1" dirty="0">
                <a:solidFill>
                  <a:srgbClr val="000000"/>
                </a:solidFill>
                <a:latin typeface="Times New Roman" panose="02020603050405020304" pitchFamily="18" charset="0"/>
                <a:sym typeface="+mn-ea"/>
              </a:rPr>
              <a:t> &lt; e &lt; </a:t>
            </a:r>
            <a:r>
              <a:rPr kumimoji="1" lang="en-US" altLang="zh-CN" sz="2800" b="1" dirty="0">
                <a:solidFill>
                  <a:srgbClr val="000000"/>
                </a:solidFill>
                <a:latin typeface="Times New Roman" panose="02020603050405020304" pitchFamily="18" charset="0"/>
                <a:sym typeface="+mn-ea"/>
              </a:rPr>
              <a:t>1</a:t>
            </a:r>
            <a:r>
              <a:rPr kumimoji="1" lang="zh-CN" altLang="en-US" sz="2800" b="1" dirty="0">
                <a:solidFill>
                  <a:srgbClr val="000000"/>
                </a:solidFill>
                <a:latin typeface="Times New Roman" panose="02020603050405020304" pitchFamily="18" charset="0"/>
                <a:sym typeface="+mn-ea"/>
              </a:rPr>
              <a:t>）</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p:txBody>
      </p:sp>
      <p:sp>
        <p:nvSpPr>
          <p:cNvPr id="94232" name="右箭头 94231"/>
          <p:cNvSpPr/>
          <p:nvPr/>
        </p:nvSpPr>
        <p:spPr>
          <a:xfrm>
            <a:off x="4499928" y="2275205"/>
            <a:ext cx="576262" cy="144463"/>
          </a:xfrm>
          <a:prstGeom prst="rightArrow">
            <a:avLst>
              <a:gd name="adj1" fmla="val 50000"/>
              <a:gd name="adj2" fmla="val 99724"/>
            </a:avLst>
          </a:prstGeom>
          <a:solidFill>
            <a:schemeClr val="accent1"/>
          </a:solidFill>
          <a:ln w="9525" cap="flat" cmpd="sng">
            <a:solidFill>
              <a:schemeClr val="tx1"/>
            </a:solidFill>
            <a:prstDash val="solid"/>
            <a:miter/>
            <a:headEnd type="none" w="med" len="med"/>
            <a:tailEnd type="none" w="med" len="med"/>
          </a:ln>
        </p:spPr>
        <p:txBody>
          <a:bodyPr/>
          <a:p>
            <a:endParaRPr lang="zh-CN" altLang="en-US" sz="2800" b="1"/>
          </a:p>
        </p:txBody>
      </p:sp>
      <p:sp>
        <p:nvSpPr>
          <p:cNvPr id="94243" name="文本框 94242"/>
          <p:cNvSpPr txBox="1"/>
          <p:nvPr/>
        </p:nvSpPr>
        <p:spPr>
          <a:xfrm>
            <a:off x="5004753" y="1144905"/>
            <a:ext cx="3309620" cy="521970"/>
          </a:xfrm>
          <a:prstGeom prst="rect">
            <a:avLst/>
          </a:prstGeom>
          <a:noFill/>
          <a:ln w="9525">
            <a:noFill/>
          </a:ln>
        </p:spPr>
        <p:txBody>
          <a:bodyPr wrap="none" anchor="t" anchorCtr="0">
            <a:spAutoFit/>
          </a:bodyPr>
          <a:p>
            <a:pPr eaLnBrk="0" hangingPunct="0"/>
            <a:r>
              <a:rPr lang="zh-CN" altLang="en-US" sz="2800" b="1" dirty="0">
                <a:latin typeface="Times New Roman" panose="02020603050405020304" pitchFamily="18" charset="0"/>
              </a:rPr>
              <a:t>碰后两球的速度为   </a:t>
            </a:r>
            <a:endParaRPr lang="zh-CN" altLang="en-US" sz="2800" b="1" dirty="0">
              <a:latin typeface="Times New Roman" panose="02020603050405020304" pitchFamily="18" charset="0"/>
            </a:endParaRPr>
          </a:p>
        </p:txBody>
      </p:sp>
      <p:sp>
        <p:nvSpPr>
          <p:cNvPr id="94244" name="文本框 94243"/>
          <p:cNvSpPr txBox="1"/>
          <p:nvPr/>
        </p:nvSpPr>
        <p:spPr>
          <a:xfrm>
            <a:off x="395288" y="3861118"/>
            <a:ext cx="2327910" cy="521970"/>
          </a:xfrm>
          <a:prstGeom prst="rect">
            <a:avLst/>
          </a:prstGeom>
          <a:noFill/>
          <a:ln w="9525">
            <a:noFill/>
          </a:ln>
        </p:spPr>
        <p:txBody>
          <a:bodyPr wrap="none" anchor="t" anchorCtr="0">
            <a:spAutoFit/>
          </a:bodyPr>
          <a:p>
            <a:pPr eaLnBrk="0" hangingPunct="0"/>
            <a:r>
              <a:rPr lang="zh-CN" altLang="en-US" sz="2800" b="1" dirty="0">
                <a:latin typeface="Times New Roman" panose="02020603050405020304" pitchFamily="18" charset="0"/>
              </a:rPr>
              <a:t>机械能损失：</a:t>
            </a:r>
            <a:endParaRPr lang="zh-CN" altLang="en-US" sz="2800" b="1" dirty="0">
              <a:latin typeface="Times New Roman" panose="02020603050405020304" pitchFamily="18" charset="0"/>
            </a:endParaRPr>
          </a:p>
        </p:txBody>
      </p:sp>
      <p:graphicFrame>
        <p:nvGraphicFramePr>
          <p:cNvPr id="94245" name="对象 94244"/>
          <p:cNvGraphicFramePr/>
          <p:nvPr/>
        </p:nvGraphicFramePr>
        <p:xfrm>
          <a:off x="1835150" y="4581366"/>
          <a:ext cx="5461000" cy="1077595"/>
        </p:xfrm>
        <a:graphic>
          <a:graphicData uri="http://schemas.openxmlformats.org/presentationml/2006/ole">
            <mc:AlternateContent xmlns:mc="http://schemas.openxmlformats.org/markup-compatibility/2006">
              <mc:Choice xmlns:v="urn:schemas-microsoft-com:vml" Requires="v">
                <p:oleObj spid="_x0000_s3342" name="" r:id="rId9" imgW="2184400" imgH="431800" progId="Equation.3">
                  <p:embed/>
                </p:oleObj>
              </mc:Choice>
              <mc:Fallback>
                <p:oleObj name="" r:id="rId9" imgW="2184400" imgH="431800" progId="Equation.3">
                  <p:embed/>
                  <p:pic>
                    <p:nvPicPr>
                      <p:cNvPr id="0" name="图片 3341"/>
                      <p:cNvPicPr/>
                      <p:nvPr/>
                    </p:nvPicPr>
                    <p:blipFill>
                      <a:blip r:embed="rId10">
                        <a:lum bright="-33997" contrast="100000"/>
                      </a:blip>
                      <a:stretch>
                        <a:fillRect/>
                      </a:stretch>
                    </p:blipFill>
                    <p:spPr>
                      <a:xfrm>
                        <a:off x="1835150" y="4581366"/>
                        <a:ext cx="5461000" cy="1077595"/>
                      </a:xfrm>
                      <a:prstGeom prst="rect">
                        <a:avLst/>
                      </a:prstGeom>
                      <a:noFill/>
                      <a:ln w="38100">
                        <a:noFill/>
                        <a:miter/>
                      </a:ln>
                    </p:spPr>
                  </p:pic>
                </p:oleObj>
              </mc:Fallback>
            </mc:AlternateContent>
          </a:graphicData>
        </a:graphic>
      </p:graphicFrame>
      <p:pic>
        <p:nvPicPr>
          <p:cNvPr id="94250" name="图片 94249" descr="图片3">
            <a:hlinkClick r:id="" action="ppaction://hlinkshowjump?jump=firstslide"/>
          </p:cNvPr>
          <p:cNvPicPr>
            <a:picLocks noChangeAspect="1"/>
          </p:cNvPicPr>
          <p:nvPr/>
        </p:nvPicPr>
        <p:blipFill>
          <a:blip r:embed="rId11"/>
          <a:stretch>
            <a:fillRect/>
          </a:stretch>
        </p:blipFill>
        <p:spPr>
          <a:xfrm>
            <a:off x="7827963" y="6534150"/>
            <a:ext cx="660400" cy="336550"/>
          </a:xfrm>
          <a:prstGeom prst="rect">
            <a:avLst/>
          </a:prstGeom>
          <a:noFill/>
          <a:ln w="9525">
            <a:noFill/>
          </a:ln>
        </p:spPr>
      </p:pic>
      <p:pic>
        <p:nvPicPr>
          <p:cNvPr id="94251" name="图片 94250" descr="图片4">
            <a:hlinkClick r:id="" action="ppaction://hlinkshowjump?jump=endshow"/>
          </p:cNvPr>
          <p:cNvPicPr>
            <a:picLocks noChangeAspect="1"/>
          </p:cNvPicPr>
          <p:nvPr/>
        </p:nvPicPr>
        <p:blipFill>
          <a:blip r:embed="rId12"/>
          <a:stretch>
            <a:fillRect/>
          </a:stretch>
        </p:blipFill>
        <p:spPr>
          <a:xfrm>
            <a:off x="8477250" y="6529388"/>
            <a:ext cx="660400" cy="341312"/>
          </a:xfrm>
          <a:prstGeom prst="rect">
            <a:avLst/>
          </a:prstGeom>
          <a:noFill/>
          <a:ln w="9525">
            <a:noFill/>
          </a:ln>
        </p:spPr>
      </p:pic>
      <p:pic>
        <p:nvPicPr>
          <p:cNvPr id="94252" name="图片 94251" descr="图片5">
            <a:hlinkClick r:id="" action="ppaction://hlinkshowjump?jump=nextslide"/>
          </p:cNvPr>
          <p:cNvPicPr>
            <a:picLocks noChangeAspect="1"/>
          </p:cNvPicPr>
          <p:nvPr/>
        </p:nvPicPr>
        <p:blipFill>
          <a:blip r:embed="rId13"/>
          <a:stretch>
            <a:fillRect/>
          </a:stretch>
        </p:blipFill>
        <p:spPr>
          <a:xfrm>
            <a:off x="7178675" y="6535738"/>
            <a:ext cx="661988" cy="334962"/>
          </a:xfrm>
          <a:prstGeom prst="rect">
            <a:avLst/>
          </a:prstGeom>
          <a:noFill/>
          <a:ln w="9525">
            <a:noFill/>
          </a:ln>
        </p:spPr>
      </p:pic>
      <p:pic>
        <p:nvPicPr>
          <p:cNvPr id="94253" name="图片 94252" descr="图片6">
            <a:hlinkClick r:id="" action="ppaction://hlinkshowjump?jump=previousslide"/>
          </p:cNvPr>
          <p:cNvPicPr>
            <a:picLocks noChangeAspect="1"/>
          </p:cNvPicPr>
          <p:nvPr/>
        </p:nvPicPr>
        <p:blipFill>
          <a:blip r:embed="rId14"/>
          <a:stretch>
            <a:fillRect/>
          </a:stretch>
        </p:blipFill>
        <p:spPr>
          <a:xfrm>
            <a:off x="6530975" y="6534150"/>
            <a:ext cx="661988" cy="3365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4231"/>
                                        </p:tgtEl>
                                        <p:attrNameLst>
                                          <p:attrName>style.visibility</p:attrName>
                                        </p:attrNameLst>
                                      </p:cBhvr>
                                      <p:to>
                                        <p:strVal val="visible"/>
                                      </p:to>
                                    </p:set>
                                    <p:animEffect transition="in" filter="wipe(left)">
                                      <p:cBhvr>
                                        <p:cTn id="7" dur="500"/>
                                        <p:tgtEl>
                                          <p:spTgt spid="942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4228"/>
                                        </p:tgtEl>
                                        <p:attrNameLst>
                                          <p:attrName>style.visibility</p:attrName>
                                        </p:attrNameLst>
                                      </p:cBhvr>
                                      <p:to>
                                        <p:strVal val="visible"/>
                                      </p:to>
                                    </p:set>
                                    <p:animEffect transition="in" filter="wipe(left)">
                                      <p:cBhvr>
                                        <p:cTn id="12" dur="500"/>
                                        <p:tgtEl>
                                          <p:spTgt spid="942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4227"/>
                                        </p:tgtEl>
                                        <p:attrNameLst>
                                          <p:attrName>style.visibility</p:attrName>
                                        </p:attrNameLst>
                                      </p:cBhvr>
                                      <p:to>
                                        <p:strVal val="visible"/>
                                      </p:to>
                                    </p:set>
                                    <p:animEffect transition="in" filter="wipe(left)">
                                      <p:cBhvr>
                                        <p:cTn id="17" dur="500"/>
                                        <p:tgtEl>
                                          <p:spTgt spid="942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4230"/>
                                        </p:tgtEl>
                                        <p:attrNameLst>
                                          <p:attrName>style.visibility</p:attrName>
                                        </p:attrNameLst>
                                      </p:cBhvr>
                                      <p:to>
                                        <p:strVal val="visible"/>
                                      </p:to>
                                    </p:set>
                                    <p:animEffect transition="in" filter="wipe(left)">
                                      <p:cBhvr>
                                        <p:cTn id="22" dur="500"/>
                                        <p:tgtEl>
                                          <p:spTgt spid="942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4232"/>
                                        </p:tgtEl>
                                        <p:attrNameLst>
                                          <p:attrName>style.visibility</p:attrName>
                                        </p:attrNameLst>
                                      </p:cBhvr>
                                      <p:to>
                                        <p:strVal val="visible"/>
                                      </p:to>
                                    </p:set>
                                    <p:animEffect transition="in" filter="wipe(left)">
                                      <p:cBhvr>
                                        <p:cTn id="27" dur="500"/>
                                        <p:tgtEl>
                                          <p:spTgt spid="94232"/>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94243"/>
                                        </p:tgtEl>
                                        <p:attrNameLst>
                                          <p:attrName>style.visibility</p:attrName>
                                        </p:attrNameLst>
                                      </p:cBhvr>
                                      <p:to>
                                        <p:strVal val="visible"/>
                                      </p:to>
                                    </p:set>
                                    <p:animEffect transition="in" filter="wipe(left)">
                                      <p:cBhvr>
                                        <p:cTn id="31" dur="500"/>
                                        <p:tgtEl>
                                          <p:spTgt spid="9424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4225"/>
                                        </p:tgtEl>
                                        <p:attrNameLst>
                                          <p:attrName>style.visibility</p:attrName>
                                        </p:attrNameLst>
                                      </p:cBhvr>
                                      <p:to>
                                        <p:strVal val="visible"/>
                                      </p:to>
                                    </p:set>
                                    <p:animEffect transition="in" filter="wipe(left)">
                                      <p:cBhvr>
                                        <p:cTn id="36" dur="500"/>
                                        <p:tgtEl>
                                          <p:spTgt spid="9422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4226"/>
                                        </p:tgtEl>
                                        <p:attrNameLst>
                                          <p:attrName>style.visibility</p:attrName>
                                        </p:attrNameLst>
                                      </p:cBhvr>
                                      <p:to>
                                        <p:strVal val="visible"/>
                                      </p:to>
                                    </p:set>
                                    <p:animEffect transition="in" filter="wipe(left)">
                                      <p:cBhvr>
                                        <p:cTn id="41" dur="500"/>
                                        <p:tgtEl>
                                          <p:spTgt spid="9422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4244"/>
                                        </p:tgtEl>
                                        <p:attrNameLst>
                                          <p:attrName>style.visibility</p:attrName>
                                        </p:attrNameLst>
                                      </p:cBhvr>
                                      <p:to>
                                        <p:strVal val="visible"/>
                                      </p:to>
                                    </p:set>
                                    <p:animEffect transition="in" filter="wipe(left)">
                                      <p:cBhvr>
                                        <p:cTn id="46" dur="500"/>
                                        <p:tgtEl>
                                          <p:spTgt spid="9424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94245"/>
                                        </p:tgtEl>
                                        <p:attrNameLst>
                                          <p:attrName>style.visibility</p:attrName>
                                        </p:attrNameLst>
                                      </p:cBhvr>
                                      <p:to>
                                        <p:strVal val="visible"/>
                                      </p:to>
                                    </p:set>
                                    <p:animEffect transition="in" filter="wipe(left)">
                                      <p:cBhvr>
                                        <p:cTn id="51" dur="500"/>
                                        <p:tgtEl>
                                          <p:spTgt spid="94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31" grpId="0"/>
      <p:bldP spid="94243" grpId="0"/>
      <p:bldP spid="94244"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19812" name="文本框 119811"/>
          <p:cNvSpPr txBox="1"/>
          <p:nvPr/>
        </p:nvSpPr>
        <p:spPr>
          <a:xfrm>
            <a:off x="396875" y="1411288"/>
            <a:ext cx="2685415" cy="521970"/>
          </a:xfrm>
          <a:prstGeom prst="rect">
            <a:avLst/>
          </a:prstGeom>
          <a:noFill/>
          <a:ln w="9525">
            <a:noFill/>
          </a:ln>
        </p:spPr>
        <p:txBody>
          <a:bodyPr wrap="none" anchor="t" anchorCtr="0">
            <a:spAutoFit/>
          </a:bodyPr>
          <a:p>
            <a:pPr eaLnBrk="0" hangingPunct="0"/>
            <a:r>
              <a:rPr lang="zh-CN" altLang="en-US" sz="2800" b="1" dirty="0">
                <a:latin typeface="Times New Roman" panose="02020603050405020304" pitchFamily="18" charset="0"/>
              </a:rPr>
              <a:t>损失的机械能：</a:t>
            </a:r>
            <a:endParaRPr lang="zh-CN" altLang="en-US" sz="2800" b="1" dirty="0">
              <a:latin typeface="Times New Roman" panose="02020603050405020304" pitchFamily="18" charset="0"/>
            </a:endParaRPr>
          </a:p>
        </p:txBody>
      </p:sp>
      <p:sp>
        <p:nvSpPr>
          <p:cNvPr id="119814" name="文本框 119813"/>
          <p:cNvSpPr txBox="1"/>
          <p:nvPr/>
        </p:nvSpPr>
        <p:spPr>
          <a:xfrm>
            <a:off x="396875" y="403225"/>
            <a:ext cx="3621088" cy="521970"/>
          </a:xfrm>
          <a:prstGeom prst="rect">
            <a:avLst/>
          </a:prstGeom>
          <a:noFill/>
          <a:ln w="9525">
            <a:noFill/>
          </a:ln>
        </p:spPr>
        <p:txBody>
          <a:bodyPr>
            <a:spAutoFit/>
          </a:bodyPr>
          <a:p>
            <a:r>
              <a:rPr lang="zh-CN" altLang="en-US" sz="2800" b="1" dirty="0">
                <a:latin typeface="Times New Roman" panose="02020603050405020304" pitchFamily="18" charset="0"/>
              </a:rPr>
              <a:t>如打桩、打铁时 </a:t>
            </a:r>
            <a:endParaRPr lang="zh-CN" altLang="en-US" sz="2800" b="1" dirty="0">
              <a:latin typeface="Times New Roman" panose="02020603050405020304" pitchFamily="18" charset="0"/>
            </a:endParaRPr>
          </a:p>
        </p:txBody>
      </p:sp>
      <p:graphicFrame>
        <p:nvGraphicFramePr>
          <p:cNvPr id="119815" name="对象 119814"/>
          <p:cNvGraphicFramePr/>
          <p:nvPr/>
        </p:nvGraphicFramePr>
        <p:xfrm>
          <a:off x="3348038" y="333375"/>
          <a:ext cx="1393825" cy="660400"/>
        </p:xfrm>
        <a:graphic>
          <a:graphicData uri="http://schemas.openxmlformats.org/presentationml/2006/ole">
            <mc:AlternateContent xmlns:mc="http://schemas.openxmlformats.org/markup-compatibility/2006">
              <mc:Choice xmlns:v="urn:schemas-microsoft-com:vml" Requires="v">
                <p:oleObj spid="_x0000_s3345" name="" r:id="rId1" imgW="482600" imgH="228600" progId="Equation.3">
                  <p:embed/>
                </p:oleObj>
              </mc:Choice>
              <mc:Fallback>
                <p:oleObj name="" r:id="rId1" imgW="482600" imgH="228600" progId="Equation.3">
                  <p:embed/>
                  <p:pic>
                    <p:nvPicPr>
                      <p:cNvPr id="0" name="图片 3344"/>
                      <p:cNvPicPr/>
                      <p:nvPr/>
                    </p:nvPicPr>
                    <p:blipFill>
                      <a:blip r:embed="rId2"/>
                      <a:stretch>
                        <a:fillRect/>
                      </a:stretch>
                    </p:blipFill>
                    <p:spPr>
                      <a:xfrm>
                        <a:off x="3348038" y="333375"/>
                        <a:ext cx="1393825" cy="660400"/>
                      </a:xfrm>
                      <a:prstGeom prst="rect">
                        <a:avLst/>
                      </a:prstGeom>
                      <a:noFill/>
                      <a:ln w="38100">
                        <a:noFill/>
                        <a:miter/>
                      </a:ln>
                    </p:spPr>
                  </p:pic>
                </p:oleObj>
              </mc:Fallback>
            </mc:AlternateContent>
          </a:graphicData>
        </a:graphic>
      </p:graphicFrame>
      <p:graphicFrame>
        <p:nvGraphicFramePr>
          <p:cNvPr id="119816" name="对象 119815"/>
          <p:cNvGraphicFramePr/>
          <p:nvPr/>
        </p:nvGraphicFramePr>
        <p:xfrm>
          <a:off x="3307874" y="1268413"/>
          <a:ext cx="4561840" cy="1155700"/>
        </p:xfrm>
        <a:graphic>
          <a:graphicData uri="http://schemas.openxmlformats.org/presentationml/2006/ole">
            <mc:AlternateContent xmlns:mc="http://schemas.openxmlformats.org/markup-compatibility/2006">
              <mc:Choice xmlns:v="urn:schemas-microsoft-com:vml" Requires="v">
                <p:oleObj spid="_x0000_s3343" name="" r:id="rId3" imgW="1701800" imgH="431800" progId="Equation.3">
                  <p:embed/>
                </p:oleObj>
              </mc:Choice>
              <mc:Fallback>
                <p:oleObj name="" r:id="rId3" imgW="1701800" imgH="431800" progId="Equation.3">
                  <p:embed/>
                  <p:pic>
                    <p:nvPicPr>
                      <p:cNvPr id="0" name="图片 3342"/>
                      <p:cNvPicPr/>
                      <p:nvPr/>
                    </p:nvPicPr>
                    <p:blipFill>
                      <a:blip r:embed="rId4">
                        <a:lum bright="-33997" contrast="100000"/>
                      </a:blip>
                      <a:stretch>
                        <a:fillRect/>
                      </a:stretch>
                    </p:blipFill>
                    <p:spPr>
                      <a:xfrm>
                        <a:off x="3307874" y="1268413"/>
                        <a:ext cx="4561840" cy="1155700"/>
                      </a:xfrm>
                      <a:prstGeom prst="rect">
                        <a:avLst/>
                      </a:prstGeom>
                      <a:noFill/>
                      <a:ln w="38100">
                        <a:noFill/>
                        <a:miter/>
                      </a:ln>
                    </p:spPr>
                  </p:pic>
                </p:oleObj>
              </mc:Fallback>
            </mc:AlternateContent>
          </a:graphicData>
        </a:graphic>
      </p:graphicFrame>
      <p:graphicFrame>
        <p:nvGraphicFramePr>
          <p:cNvPr id="119817" name="对象 119816"/>
          <p:cNvGraphicFramePr/>
          <p:nvPr/>
        </p:nvGraphicFramePr>
        <p:xfrm>
          <a:off x="4084797" y="2618899"/>
          <a:ext cx="4214495" cy="1748790"/>
        </p:xfrm>
        <a:graphic>
          <a:graphicData uri="http://schemas.openxmlformats.org/presentationml/2006/ole">
            <mc:AlternateContent xmlns:mc="http://schemas.openxmlformats.org/markup-compatibility/2006">
              <mc:Choice xmlns:v="urn:schemas-microsoft-com:vml" Requires="v">
                <p:oleObj spid="_x0000_s3344" name="" r:id="rId5" imgW="1498600" imgH="622300" progId="Equation.3">
                  <p:embed/>
                </p:oleObj>
              </mc:Choice>
              <mc:Fallback>
                <p:oleObj name="" r:id="rId5" imgW="1498600" imgH="622300" progId="Equation.3">
                  <p:embed/>
                  <p:pic>
                    <p:nvPicPr>
                      <p:cNvPr id="0" name="图片 3343"/>
                      <p:cNvPicPr/>
                      <p:nvPr/>
                    </p:nvPicPr>
                    <p:blipFill>
                      <a:blip r:embed="rId6">
                        <a:lum bright="-33997" contrast="100000"/>
                      </a:blip>
                      <a:stretch>
                        <a:fillRect/>
                      </a:stretch>
                    </p:blipFill>
                    <p:spPr>
                      <a:xfrm>
                        <a:off x="4084797" y="2618899"/>
                        <a:ext cx="4214495" cy="1748790"/>
                      </a:xfrm>
                      <a:prstGeom prst="rect">
                        <a:avLst/>
                      </a:prstGeom>
                      <a:noFill/>
                      <a:ln w="38100">
                        <a:noFill/>
                        <a:miter/>
                      </a:ln>
                    </p:spPr>
                  </p:pic>
                </p:oleObj>
              </mc:Fallback>
            </mc:AlternateContent>
          </a:graphicData>
        </a:graphic>
      </p:graphicFrame>
      <p:grpSp>
        <p:nvGrpSpPr>
          <p:cNvPr id="119825" name="组合 119824"/>
          <p:cNvGrpSpPr/>
          <p:nvPr/>
        </p:nvGrpSpPr>
        <p:grpSpPr>
          <a:xfrm>
            <a:off x="611188" y="5373688"/>
            <a:ext cx="7200900" cy="522287"/>
            <a:chOff x="340" y="3385"/>
            <a:chExt cx="4536" cy="329"/>
          </a:xfrm>
        </p:grpSpPr>
        <p:sp>
          <p:nvSpPr>
            <p:cNvPr id="119820" name="右箭头 119819"/>
            <p:cNvSpPr/>
            <p:nvPr/>
          </p:nvSpPr>
          <p:spPr>
            <a:xfrm>
              <a:off x="3606" y="3521"/>
              <a:ext cx="363" cy="90"/>
            </a:xfrm>
            <a:prstGeom prst="rightArrow">
              <a:avLst>
                <a:gd name="adj1" fmla="val 50000"/>
                <a:gd name="adj2" fmla="val 100833"/>
              </a:avLst>
            </a:prstGeom>
            <a:solidFill>
              <a:schemeClr val="accent1"/>
            </a:solidFill>
            <a:ln w="9525" cap="flat" cmpd="sng">
              <a:solidFill>
                <a:schemeClr val="tx1"/>
              </a:solidFill>
              <a:prstDash val="solid"/>
              <a:miter/>
              <a:headEnd type="none" w="med" len="med"/>
              <a:tailEnd type="none" w="med" len="med"/>
            </a:ln>
          </p:spPr>
          <p:txBody>
            <a:bodyPr/>
            <a:p>
              <a:endParaRPr lang="zh-CN" altLang="en-US" sz="2800" b="1"/>
            </a:p>
          </p:txBody>
        </p:sp>
        <p:sp>
          <p:nvSpPr>
            <p:cNvPr id="119821" name="矩形 119820"/>
            <p:cNvSpPr/>
            <p:nvPr/>
          </p:nvSpPr>
          <p:spPr>
            <a:xfrm>
              <a:off x="340" y="3385"/>
              <a:ext cx="3583" cy="329"/>
            </a:xfrm>
            <a:prstGeom prst="rect">
              <a:avLst/>
            </a:prstGeom>
            <a:noFill/>
            <a:ln w="9525">
              <a:noFill/>
            </a:ln>
          </p:spPr>
          <p:txBody>
            <a:bodyPr>
              <a:spAutoFit/>
            </a:bodyPr>
            <a:p>
              <a:r>
                <a:rPr lang="en-US" altLang="zh-CN" sz="2800" b="1" i="1">
                  <a:latin typeface="Times New Roman" panose="02020603050405020304" pitchFamily="18" charset="0"/>
                </a:rPr>
                <a:t>m</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m</a:t>
              </a:r>
              <a:r>
                <a:rPr lang="en-US" altLang="zh-CN" sz="2800" b="1" baseline="-25000">
                  <a:latin typeface="Times New Roman" panose="02020603050405020304" pitchFamily="18" charset="0"/>
                </a:rPr>
                <a:t>2 </a:t>
              </a:r>
              <a:r>
                <a:rPr lang="zh-CN" altLang="en-US" sz="2800" b="1" dirty="0">
                  <a:latin typeface="Times New Roman" panose="02020603050405020304" pitchFamily="18" charset="0"/>
                </a:rPr>
                <a:t>越大，机械能损失越小。            </a:t>
              </a:r>
              <a:endParaRPr lang="zh-CN" altLang="en-US" sz="2800" b="1" dirty="0">
                <a:latin typeface="Times New Roman" panose="02020603050405020304" pitchFamily="18" charset="0"/>
              </a:endParaRPr>
            </a:p>
          </p:txBody>
        </p:sp>
        <p:sp>
          <p:nvSpPr>
            <p:cNvPr id="119822" name="矩形 119821"/>
            <p:cNvSpPr/>
            <p:nvPr/>
          </p:nvSpPr>
          <p:spPr>
            <a:xfrm>
              <a:off x="4150" y="3385"/>
              <a:ext cx="726" cy="329"/>
            </a:xfrm>
            <a:prstGeom prst="rect">
              <a:avLst/>
            </a:prstGeom>
            <a:noFill/>
            <a:ln w="9525">
              <a:noFill/>
            </a:ln>
          </p:spPr>
          <p:txBody>
            <a:bodyPr>
              <a:spAutoFit/>
            </a:bodyPr>
            <a:p>
              <a:r>
                <a:rPr lang="zh-CN" altLang="en-US" sz="2800" b="1" dirty="0">
                  <a:latin typeface="Times New Roman" panose="02020603050405020304" pitchFamily="18" charset="0"/>
                </a:rPr>
                <a:t>打铁</a:t>
              </a:r>
              <a:endParaRPr lang="zh-CN" altLang="en-US" sz="2800" b="1" dirty="0">
                <a:latin typeface="Times New Roman" panose="02020603050405020304" pitchFamily="18" charset="0"/>
              </a:endParaRPr>
            </a:p>
          </p:txBody>
        </p:sp>
      </p:grpSp>
      <p:grpSp>
        <p:nvGrpSpPr>
          <p:cNvPr id="119824" name="组合 119823"/>
          <p:cNvGrpSpPr/>
          <p:nvPr/>
        </p:nvGrpSpPr>
        <p:grpSpPr>
          <a:xfrm>
            <a:off x="611188" y="4638675"/>
            <a:ext cx="7416800" cy="522288"/>
            <a:chOff x="385" y="2922"/>
            <a:chExt cx="4672" cy="329"/>
          </a:xfrm>
        </p:grpSpPr>
        <p:sp>
          <p:nvSpPr>
            <p:cNvPr id="119818" name="文本框 119817"/>
            <p:cNvSpPr txBox="1"/>
            <p:nvPr/>
          </p:nvSpPr>
          <p:spPr>
            <a:xfrm>
              <a:off x="385" y="2922"/>
              <a:ext cx="3855" cy="329"/>
            </a:xfrm>
            <a:prstGeom prst="rect">
              <a:avLst/>
            </a:prstGeom>
            <a:noFill/>
            <a:ln w="9525">
              <a:noFill/>
            </a:ln>
          </p:spPr>
          <p:txBody>
            <a:bodyPr>
              <a:spAutoFit/>
            </a:bodyPr>
            <a:p>
              <a:r>
                <a:rPr lang="en-US" altLang="zh-CN" sz="2800" b="1" i="1">
                  <a:latin typeface="Times New Roman" panose="02020603050405020304" pitchFamily="18" charset="0"/>
                </a:rPr>
                <a:t>m</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m</a:t>
              </a:r>
              <a:r>
                <a:rPr lang="en-US" altLang="zh-CN" sz="2800" b="1" baseline="-25000">
                  <a:latin typeface="Times New Roman" panose="02020603050405020304" pitchFamily="18" charset="0"/>
                </a:rPr>
                <a:t>2 </a:t>
              </a:r>
              <a:r>
                <a:rPr lang="zh-CN" altLang="en-US" sz="2800" b="1" dirty="0">
                  <a:latin typeface="Times New Roman" panose="02020603050405020304" pitchFamily="18" charset="0"/>
                </a:rPr>
                <a:t>越小，机械能损失越大；             </a:t>
              </a:r>
              <a:endParaRPr lang="zh-CN" altLang="en-US" sz="2800" b="1" dirty="0">
                <a:latin typeface="Times New Roman" panose="02020603050405020304" pitchFamily="18" charset="0"/>
              </a:endParaRPr>
            </a:p>
          </p:txBody>
        </p:sp>
        <p:sp>
          <p:nvSpPr>
            <p:cNvPr id="119819" name="右箭头 119818"/>
            <p:cNvSpPr/>
            <p:nvPr/>
          </p:nvSpPr>
          <p:spPr>
            <a:xfrm>
              <a:off x="3605" y="3058"/>
              <a:ext cx="363" cy="90"/>
            </a:xfrm>
            <a:prstGeom prst="rightArrow">
              <a:avLst>
                <a:gd name="adj1" fmla="val 50000"/>
                <a:gd name="adj2" fmla="val 100833"/>
              </a:avLst>
            </a:prstGeom>
            <a:solidFill>
              <a:schemeClr val="accent1"/>
            </a:solidFill>
            <a:ln w="9525" cap="flat" cmpd="sng">
              <a:solidFill>
                <a:schemeClr val="tx1"/>
              </a:solidFill>
              <a:prstDash val="solid"/>
              <a:miter/>
              <a:headEnd type="none" w="med" len="med"/>
              <a:tailEnd type="none" w="med" len="med"/>
            </a:ln>
          </p:spPr>
          <p:txBody>
            <a:bodyPr/>
            <a:p>
              <a:endParaRPr lang="zh-CN" altLang="en-US" sz="2800" b="1"/>
            </a:p>
          </p:txBody>
        </p:sp>
        <p:sp>
          <p:nvSpPr>
            <p:cNvPr id="119823" name="矩形 119822"/>
            <p:cNvSpPr/>
            <p:nvPr/>
          </p:nvSpPr>
          <p:spPr>
            <a:xfrm>
              <a:off x="4195" y="2922"/>
              <a:ext cx="862" cy="329"/>
            </a:xfrm>
            <a:prstGeom prst="rect">
              <a:avLst/>
            </a:prstGeom>
            <a:noFill/>
            <a:ln w="9525">
              <a:noFill/>
            </a:ln>
          </p:spPr>
          <p:txBody>
            <a:bodyPr>
              <a:spAutoFit/>
            </a:bodyPr>
            <a:p>
              <a:r>
                <a:rPr lang="zh-CN" altLang="en-US" sz="2800" b="1" dirty="0">
                  <a:latin typeface="Times New Roman" panose="02020603050405020304" pitchFamily="18" charset="0"/>
                </a:rPr>
                <a:t>打桩</a:t>
              </a:r>
              <a:endParaRPr lang="zh-CN" altLang="en-US" sz="2800" b="1" dirty="0">
                <a:latin typeface="Times New Roman" panose="02020603050405020304" pitchFamily="18" charset="0"/>
              </a:endParaRPr>
            </a:p>
          </p:txBody>
        </p:sp>
      </p:grpSp>
      <p:pic>
        <p:nvPicPr>
          <p:cNvPr id="119826" name="图片 119825" descr="图片3">
            <a:hlinkClick r:id="" action="ppaction://hlinkshowjump?jump=firstslide"/>
          </p:cNvPr>
          <p:cNvPicPr>
            <a:picLocks noChangeAspect="1"/>
          </p:cNvPicPr>
          <p:nvPr/>
        </p:nvPicPr>
        <p:blipFill>
          <a:blip r:embed="rId7"/>
          <a:stretch>
            <a:fillRect/>
          </a:stretch>
        </p:blipFill>
        <p:spPr>
          <a:xfrm>
            <a:off x="7827963" y="6534150"/>
            <a:ext cx="660400" cy="336550"/>
          </a:xfrm>
          <a:prstGeom prst="rect">
            <a:avLst/>
          </a:prstGeom>
          <a:noFill/>
          <a:ln w="9525">
            <a:noFill/>
          </a:ln>
        </p:spPr>
      </p:pic>
      <p:pic>
        <p:nvPicPr>
          <p:cNvPr id="119827" name="图片 119826" descr="图片4">
            <a:hlinkClick r:id="" action="ppaction://hlinkshowjump?jump=endshow"/>
          </p:cNvPr>
          <p:cNvPicPr>
            <a:picLocks noChangeAspect="1"/>
          </p:cNvPicPr>
          <p:nvPr/>
        </p:nvPicPr>
        <p:blipFill>
          <a:blip r:embed="rId8"/>
          <a:stretch>
            <a:fillRect/>
          </a:stretch>
        </p:blipFill>
        <p:spPr>
          <a:xfrm>
            <a:off x="8477250" y="6529388"/>
            <a:ext cx="660400" cy="341312"/>
          </a:xfrm>
          <a:prstGeom prst="rect">
            <a:avLst/>
          </a:prstGeom>
          <a:noFill/>
          <a:ln w="9525">
            <a:noFill/>
          </a:ln>
        </p:spPr>
      </p:pic>
      <p:pic>
        <p:nvPicPr>
          <p:cNvPr id="119828" name="图片 119827" descr="图片5">
            <a:hlinkClick r:id="" action="ppaction://hlinkshowjump?jump=nextslide"/>
          </p:cNvPr>
          <p:cNvPicPr>
            <a:picLocks noChangeAspect="1"/>
          </p:cNvPicPr>
          <p:nvPr/>
        </p:nvPicPr>
        <p:blipFill>
          <a:blip r:embed="rId9"/>
          <a:stretch>
            <a:fillRect/>
          </a:stretch>
        </p:blipFill>
        <p:spPr>
          <a:xfrm>
            <a:off x="7178675" y="6535738"/>
            <a:ext cx="661988" cy="334962"/>
          </a:xfrm>
          <a:prstGeom prst="rect">
            <a:avLst/>
          </a:prstGeom>
          <a:noFill/>
          <a:ln w="9525">
            <a:noFill/>
          </a:ln>
        </p:spPr>
      </p:pic>
      <p:pic>
        <p:nvPicPr>
          <p:cNvPr id="119829" name="图片 119828" descr="图片6">
            <a:hlinkClick r:id="" action="ppaction://hlinkshowjump?jump=previousslide"/>
          </p:cNvPr>
          <p:cNvPicPr>
            <a:picLocks noChangeAspect="1"/>
          </p:cNvPicPr>
          <p:nvPr/>
        </p:nvPicPr>
        <p:blipFill>
          <a:blip r:embed="rId10"/>
          <a:stretch>
            <a:fillRect/>
          </a:stretch>
        </p:blipFill>
        <p:spPr>
          <a:xfrm>
            <a:off x="6530975" y="6534150"/>
            <a:ext cx="661988" cy="3365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9814"/>
                                        </p:tgtEl>
                                        <p:attrNameLst>
                                          <p:attrName>style.visibility</p:attrName>
                                        </p:attrNameLst>
                                      </p:cBhvr>
                                      <p:to>
                                        <p:strVal val="visible"/>
                                      </p:to>
                                    </p:set>
                                    <p:animEffect transition="in" filter="wipe(left)">
                                      <p:cBhvr>
                                        <p:cTn id="7" dur="500"/>
                                        <p:tgtEl>
                                          <p:spTgt spid="1198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815"/>
                                        </p:tgtEl>
                                        <p:attrNameLst>
                                          <p:attrName>style.visibility</p:attrName>
                                        </p:attrNameLst>
                                      </p:cBhvr>
                                      <p:to>
                                        <p:strVal val="visible"/>
                                      </p:to>
                                    </p:set>
                                    <p:animEffect transition="in" filter="wipe(left)">
                                      <p:cBhvr>
                                        <p:cTn id="12" dur="500"/>
                                        <p:tgtEl>
                                          <p:spTgt spid="1198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9812"/>
                                        </p:tgtEl>
                                        <p:attrNameLst>
                                          <p:attrName>style.visibility</p:attrName>
                                        </p:attrNameLst>
                                      </p:cBhvr>
                                      <p:to>
                                        <p:strVal val="visible"/>
                                      </p:to>
                                    </p:set>
                                    <p:animEffect transition="in" filter="wipe(left)">
                                      <p:cBhvr>
                                        <p:cTn id="17" dur="500"/>
                                        <p:tgtEl>
                                          <p:spTgt spid="1198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9816"/>
                                        </p:tgtEl>
                                        <p:attrNameLst>
                                          <p:attrName>style.visibility</p:attrName>
                                        </p:attrNameLst>
                                      </p:cBhvr>
                                      <p:to>
                                        <p:strVal val="visible"/>
                                      </p:to>
                                    </p:set>
                                    <p:animEffect transition="in" filter="wipe(left)">
                                      <p:cBhvr>
                                        <p:cTn id="22" dur="500"/>
                                        <p:tgtEl>
                                          <p:spTgt spid="1198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9817"/>
                                        </p:tgtEl>
                                        <p:attrNameLst>
                                          <p:attrName>style.visibility</p:attrName>
                                        </p:attrNameLst>
                                      </p:cBhvr>
                                      <p:to>
                                        <p:strVal val="visible"/>
                                      </p:to>
                                    </p:set>
                                    <p:animEffect transition="in" filter="wipe(left)">
                                      <p:cBhvr>
                                        <p:cTn id="27" dur="500"/>
                                        <p:tgtEl>
                                          <p:spTgt spid="1198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9824"/>
                                        </p:tgtEl>
                                        <p:attrNameLst>
                                          <p:attrName>style.visibility</p:attrName>
                                        </p:attrNameLst>
                                      </p:cBhvr>
                                      <p:to>
                                        <p:strVal val="visible"/>
                                      </p:to>
                                    </p:set>
                                    <p:animEffect transition="in" filter="wipe(left)">
                                      <p:cBhvr>
                                        <p:cTn id="32" dur="500"/>
                                        <p:tgtEl>
                                          <p:spTgt spid="1198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9825"/>
                                        </p:tgtEl>
                                        <p:attrNameLst>
                                          <p:attrName>style.visibility</p:attrName>
                                        </p:attrNameLst>
                                      </p:cBhvr>
                                      <p:to>
                                        <p:strVal val="visible"/>
                                      </p:to>
                                    </p:set>
                                    <p:animEffect transition="in" filter="wipe(left)">
                                      <p:cBhvr>
                                        <p:cTn id="37" dur="500"/>
                                        <p:tgtEl>
                                          <p:spTgt spid="119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p:bldP spid="119814"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Object 6"/>
          <p:cNvGraphicFramePr>
            <a:graphicFrameLocks noChangeAspect="1"/>
          </p:cNvGraphicFramePr>
          <p:nvPr/>
        </p:nvGraphicFramePr>
        <p:xfrm>
          <a:off x="5148064" y="1340768"/>
          <a:ext cx="3816350" cy="1011237"/>
        </p:xfrm>
        <a:graphic>
          <a:graphicData uri="http://schemas.openxmlformats.org/presentationml/2006/ole">
            <mc:AlternateContent xmlns:mc="http://schemas.openxmlformats.org/markup-compatibility/2006">
              <mc:Choice xmlns:v="urn:schemas-microsoft-com:vml" Requires="v">
                <p:oleObj spid="_x0000_s21537" name="Equation" r:id="rId1" imgW="4601210" imgH="1157605" progId="Equation.3">
                  <p:embed/>
                </p:oleObj>
              </mc:Choice>
              <mc:Fallback>
                <p:oleObj name="Equation" r:id="rId1" imgW="4601210" imgH="1157605" progId="Equation.3">
                  <p:embed/>
                  <p:pic>
                    <p:nvPicPr>
                      <p:cNvPr id="0" name="图片 215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340768"/>
                        <a:ext cx="3816350" cy="1011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7"/>
          <p:cNvGraphicFramePr>
            <a:graphicFrameLocks noChangeAspect="1"/>
          </p:cNvGraphicFramePr>
          <p:nvPr/>
        </p:nvGraphicFramePr>
        <p:xfrm>
          <a:off x="5220146" y="2563986"/>
          <a:ext cx="3816350" cy="1011237"/>
        </p:xfrm>
        <a:graphic>
          <a:graphicData uri="http://schemas.openxmlformats.org/presentationml/2006/ole">
            <mc:AlternateContent xmlns:mc="http://schemas.openxmlformats.org/markup-compatibility/2006">
              <mc:Choice xmlns:v="urn:schemas-microsoft-com:vml" Requires="v">
                <p:oleObj spid="_x0000_s21538" name="Equation" r:id="rId3" imgW="4601210" imgH="1157605" progId="Equation.3">
                  <p:embed/>
                </p:oleObj>
              </mc:Choice>
              <mc:Fallback>
                <p:oleObj name="Equation" r:id="rId3" imgW="4601210" imgH="1157605" progId="Equation.3">
                  <p:embed/>
                  <p:pic>
                    <p:nvPicPr>
                      <p:cNvPr id="0" name="图片 215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146" y="2563986"/>
                        <a:ext cx="3816350" cy="1011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AutoShape 8"/>
          <p:cNvSpPr>
            <a:spLocks noChangeArrowheads="1"/>
          </p:cNvSpPr>
          <p:nvPr/>
        </p:nvSpPr>
        <p:spPr bwMode="auto">
          <a:xfrm>
            <a:off x="4267540" y="2767621"/>
            <a:ext cx="576262" cy="144462"/>
          </a:xfrm>
          <a:prstGeom prst="rightArrow">
            <a:avLst>
              <a:gd name="adj1" fmla="val 50000"/>
              <a:gd name="adj2" fmla="val 9972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9"/>
          <p:cNvSpPr>
            <a:spLocks noChangeArrowheads="1"/>
          </p:cNvSpPr>
          <p:nvPr/>
        </p:nvSpPr>
        <p:spPr bwMode="auto">
          <a:xfrm>
            <a:off x="179388" y="404664"/>
            <a:ext cx="360045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kumimoji="1" lang="zh-CN" altLang="en-US" sz="2800" b="1" dirty="0"/>
              <a:t>完全弹性碰撞</a:t>
            </a:r>
            <a:r>
              <a:rPr kumimoji="1" lang="en-US" altLang="zh-CN" sz="2800" b="1" dirty="0"/>
              <a:t> </a:t>
            </a:r>
            <a:r>
              <a:rPr kumimoji="1" lang="en-US" altLang="zh-CN" sz="2800" b="1" dirty="0">
                <a:latin typeface="Times New Roman" panose="02020603050405020304" pitchFamily="18" charset="0"/>
                <a:cs typeface="Times New Roman" panose="02020603050405020304" pitchFamily="18" charset="0"/>
              </a:rPr>
              <a:t>(e=1) </a:t>
            </a:r>
            <a:r>
              <a:rPr kumimoji="1" lang="zh-CN" altLang="en-US" sz="2800" b="1" dirty="0"/>
              <a:t>：</a:t>
            </a:r>
            <a:endParaRPr kumimoji="1" lang="zh-CN" altLang="en-US" sz="2800" b="1" dirty="0"/>
          </a:p>
        </p:txBody>
      </p:sp>
      <p:graphicFrame>
        <p:nvGraphicFramePr>
          <p:cNvPr id="6" name="Object 10"/>
          <p:cNvGraphicFramePr>
            <a:graphicFrameLocks noChangeAspect="1"/>
          </p:cNvGraphicFramePr>
          <p:nvPr/>
        </p:nvGraphicFramePr>
        <p:xfrm>
          <a:off x="4140200" y="2204864"/>
          <a:ext cx="863600" cy="482600"/>
        </p:xfrm>
        <a:graphic>
          <a:graphicData uri="http://schemas.openxmlformats.org/presentationml/2006/ole">
            <mc:AlternateContent xmlns:mc="http://schemas.openxmlformats.org/markup-compatibility/2006">
              <mc:Choice xmlns:v="urn:schemas-microsoft-com:vml" Requires="v">
                <p:oleObj spid="_x0000_s21539" name="公式" r:id="rId5" imgW="316865" imgH="177800" progId="Equation.3">
                  <p:embed/>
                </p:oleObj>
              </mc:Choice>
              <mc:Fallback>
                <p:oleObj name="公式" r:id="rId5" imgW="316865" imgH="177800" progId="Equation.3">
                  <p:embed/>
                  <p:pic>
                    <p:nvPicPr>
                      <p:cNvPr id="0" name="图片 215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2204864"/>
                        <a:ext cx="8636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11"/>
          <p:cNvSpPr txBox="1">
            <a:spLocks noChangeArrowheads="1"/>
          </p:cNvSpPr>
          <p:nvPr/>
        </p:nvSpPr>
        <p:spPr bwMode="auto">
          <a:xfrm>
            <a:off x="46874" y="4428634"/>
            <a:ext cx="24367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zh-CN" altLang="en-US" sz="2800" b="1" dirty="0"/>
              <a:t>机械能损失：</a:t>
            </a:r>
            <a:endParaRPr kumimoji="1" lang="zh-CN" altLang="en-US" sz="2800" b="1" dirty="0"/>
          </a:p>
        </p:txBody>
      </p:sp>
      <p:graphicFrame>
        <p:nvGraphicFramePr>
          <p:cNvPr id="8" name="Object 12"/>
          <p:cNvGraphicFramePr>
            <a:graphicFrameLocks noChangeAspect="1"/>
          </p:cNvGraphicFramePr>
          <p:nvPr/>
        </p:nvGraphicFramePr>
        <p:xfrm>
          <a:off x="2483644" y="4151287"/>
          <a:ext cx="6124575" cy="1077913"/>
        </p:xfrm>
        <a:graphic>
          <a:graphicData uri="http://schemas.openxmlformats.org/presentationml/2006/ole">
            <mc:AlternateContent xmlns:mc="http://schemas.openxmlformats.org/markup-compatibility/2006">
              <mc:Choice xmlns:v="urn:schemas-microsoft-com:vml" Requires="v">
                <p:oleObj spid="_x0000_s21540" name="Equation" r:id="rId7" imgW="2499995" imgH="437515" progId="Equation.DSMT4">
                  <p:embed/>
                </p:oleObj>
              </mc:Choice>
              <mc:Fallback>
                <p:oleObj name="Equation" r:id="rId7" imgW="2499995" imgH="437515" progId="Equation.DSMT4">
                  <p:embed/>
                  <p:pic>
                    <p:nvPicPr>
                      <p:cNvPr id="0" name="图片 21539"/>
                      <p:cNvPicPr>
                        <a:picLocks noChangeAspect="1" noChangeArrowheads="1"/>
                      </p:cNvPicPr>
                      <p:nvPr/>
                    </p:nvPicPr>
                    <p:blipFill>
                      <a:blip r:embed="rId8">
                        <a:lum bright="-34000" contrast="100000"/>
                        <a:extLst>
                          <a:ext uri="{28A0092B-C50C-407E-A947-70E740481C1C}">
                            <a14:useLocalDpi xmlns:a14="http://schemas.microsoft.com/office/drawing/2010/main" val="0"/>
                          </a:ext>
                        </a:extLst>
                      </a:blip>
                      <a:srcRect/>
                      <a:stretch>
                        <a:fillRect/>
                      </a:stretch>
                    </p:blipFill>
                    <p:spPr bwMode="auto">
                      <a:xfrm>
                        <a:off x="2483644" y="4151287"/>
                        <a:ext cx="6124575"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nvGraphicFramePr>
        <p:xfrm>
          <a:off x="0" y="1412776"/>
          <a:ext cx="3924300" cy="1090612"/>
        </p:xfrm>
        <a:graphic>
          <a:graphicData uri="http://schemas.openxmlformats.org/presentationml/2006/ole">
            <mc:AlternateContent xmlns:mc="http://schemas.openxmlformats.org/markup-compatibility/2006">
              <mc:Choice xmlns:v="urn:schemas-microsoft-com:vml" Requires="v">
                <p:oleObj spid="_x0000_s21541" name="公式" r:id="rId9" imgW="1799590" imgH="437515" progId="Equation.3">
                  <p:embed/>
                </p:oleObj>
              </mc:Choice>
              <mc:Fallback>
                <p:oleObj name="公式" r:id="rId9" imgW="1799590" imgH="437515"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412776"/>
                        <a:ext cx="3924300" cy="1090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对象 9"/>
          <p:cNvGraphicFramePr>
            <a:graphicFrameLocks noChangeAspect="1"/>
          </p:cNvGraphicFramePr>
          <p:nvPr/>
        </p:nvGraphicFramePr>
        <p:xfrm>
          <a:off x="71438" y="2685504"/>
          <a:ext cx="3816350" cy="1055688"/>
        </p:xfrm>
        <a:graphic>
          <a:graphicData uri="http://schemas.openxmlformats.org/presentationml/2006/ole">
            <mc:AlternateContent xmlns:mc="http://schemas.openxmlformats.org/markup-compatibility/2006">
              <mc:Choice xmlns:v="urn:schemas-microsoft-com:vml" Requires="v">
                <p:oleObj spid="_x0000_s21542" name="公式" r:id="rId11" imgW="1819275" imgH="437515" progId="Equation.3">
                  <p:embed/>
                </p:oleObj>
              </mc:Choice>
              <mc:Fallback>
                <p:oleObj name="公式" r:id="rId11" imgW="1819275" imgH="437515"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438" y="2685504"/>
                        <a:ext cx="3816350" cy="1055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矩形 10"/>
          <p:cNvSpPr/>
          <p:nvPr/>
        </p:nvSpPr>
        <p:spPr>
          <a:xfrm>
            <a:off x="395288" y="5516563"/>
            <a:ext cx="8569325" cy="521970"/>
          </a:xfrm>
          <a:prstGeom prst="rect">
            <a:avLst/>
          </a:prstGeom>
          <a:noFill/>
          <a:ln w="9525">
            <a:noFill/>
          </a:ln>
        </p:spPr>
        <p:txBody>
          <a:bodyPr>
            <a:spAutoFit/>
          </a:bodyPr>
          <a:p>
            <a:pPr algn="l" eaLnBrk="0" hangingPunct="0">
              <a:buClrTx/>
              <a:buSzTx/>
              <a:buFontTx/>
            </a:pPr>
            <a:r>
              <a:rPr kumimoji="1" lang="zh-CN" altLang="en-US" sz="2800" b="1" dirty="0"/>
              <a:t>完全弹性碰撞过程，系统的机械能（动能）也守恒。</a:t>
            </a:r>
            <a:endParaRPr kumimoji="1" lang="zh-CN" altLang="en-US" sz="2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7" grpId="0" bldLvl="0" animBg="1" autoUpdateAnimBg="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63" name="Text Box 7"/>
          <p:cNvSpPr txBox="1">
            <a:spLocks noChangeArrowheads="1"/>
          </p:cNvSpPr>
          <p:nvPr/>
        </p:nvSpPr>
        <p:spPr bwMode="auto">
          <a:xfrm>
            <a:off x="1692275" y="476250"/>
            <a:ext cx="3232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en-US" altLang="zh-CN" sz="2800" b="1">
                <a:solidFill>
                  <a:srgbClr val="000000"/>
                </a:solidFill>
                <a:latin typeface="Times New Roman" panose="02020603050405020304" pitchFamily="18" charset="0"/>
              </a:rPr>
              <a:t>1. </a:t>
            </a:r>
            <a:r>
              <a:rPr kumimoji="1" lang="zh-CN" altLang="en-US" sz="2800" b="1">
                <a:solidFill>
                  <a:srgbClr val="000000"/>
                </a:solidFill>
                <a:latin typeface="Times New Roman" panose="02020603050405020304" pitchFamily="18" charset="0"/>
              </a:rPr>
              <a:t>当</a:t>
            </a:r>
            <a:r>
              <a:rPr kumimoji="1" lang="en-US" altLang="zh-CN" sz="2800" b="1" i="1">
                <a:solidFill>
                  <a:srgbClr val="000000"/>
                </a:solidFill>
                <a:latin typeface="Times New Roman" panose="02020603050405020304" pitchFamily="18" charset="0"/>
              </a:rPr>
              <a:t>m</a:t>
            </a:r>
            <a:r>
              <a:rPr kumimoji="1" lang="en-US" altLang="zh-CN" sz="2800" b="1" baseline="-25000">
                <a:solidFill>
                  <a:srgbClr val="000000"/>
                </a:solidFill>
                <a:latin typeface="Times New Roman" panose="02020603050405020304" pitchFamily="18" charset="0"/>
              </a:rPr>
              <a:t>1</a:t>
            </a:r>
            <a:r>
              <a:rPr kumimoji="1" lang="en-US" altLang="zh-CN" sz="2800" b="1">
                <a:solidFill>
                  <a:srgbClr val="000000"/>
                </a:solidFill>
                <a:latin typeface="Times New Roman" panose="02020603050405020304" pitchFamily="18" charset="0"/>
              </a:rPr>
              <a:t>=</a:t>
            </a:r>
            <a:r>
              <a:rPr kumimoji="1" lang="en-US" altLang="zh-CN" sz="2800" b="1" i="1">
                <a:solidFill>
                  <a:srgbClr val="000000"/>
                </a:solidFill>
                <a:latin typeface="Times New Roman" panose="02020603050405020304" pitchFamily="18" charset="0"/>
              </a:rPr>
              <a:t>m</a:t>
            </a:r>
            <a:r>
              <a:rPr kumimoji="1" lang="en-US" altLang="zh-CN" sz="2800" b="1" baseline="-25000">
                <a:solidFill>
                  <a:srgbClr val="000000"/>
                </a:solidFill>
                <a:latin typeface="Times New Roman" panose="02020603050405020304" pitchFamily="18" charset="0"/>
              </a:rPr>
              <a:t>2</a:t>
            </a:r>
            <a:r>
              <a:rPr kumimoji="1" lang="zh-CN" altLang="en-US" sz="2800" b="1">
                <a:solidFill>
                  <a:srgbClr val="000000"/>
                </a:solidFill>
                <a:latin typeface="Times New Roman" panose="02020603050405020304" pitchFamily="18" charset="0"/>
              </a:rPr>
              <a:t>时， 则  </a:t>
            </a:r>
            <a:endParaRPr kumimoji="1" lang="zh-CN" altLang="en-US" sz="2800" b="1">
              <a:solidFill>
                <a:srgbClr val="000000"/>
              </a:solidFill>
              <a:latin typeface="Times New Roman" panose="02020603050405020304" pitchFamily="18" charset="0"/>
            </a:endParaRPr>
          </a:p>
        </p:txBody>
      </p:sp>
      <p:graphicFrame>
        <p:nvGraphicFramePr>
          <p:cNvPr id="96264" name="Object 8"/>
          <p:cNvGraphicFramePr>
            <a:graphicFrameLocks noChangeAspect="1"/>
          </p:cNvGraphicFramePr>
          <p:nvPr/>
        </p:nvGraphicFramePr>
        <p:xfrm>
          <a:off x="4859338" y="403225"/>
          <a:ext cx="3241675" cy="646113"/>
        </p:xfrm>
        <a:graphic>
          <a:graphicData uri="http://schemas.openxmlformats.org/presentationml/2006/ole">
            <mc:AlternateContent xmlns:mc="http://schemas.openxmlformats.org/markup-compatibility/2006">
              <mc:Choice xmlns:v="urn:schemas-microsoft-com:vml" Requires="v">
                <p:oleObj spid="_x0000_s4133" name="Equation" r:id="rId1" imgW="1066800" imgH="228600" progId="Equation.3">
                  <p:embed/>
                </p:oleObj>
              </mc:Choice>
              <mc:Fallback>
                <p:oleObj name="Equation" r:id="rId1" imgW="1066800" imgH="228600" progId="Equation.3">
                  <p:embed/>
                  <p:pic>
                    <p:nvPicPr>
                      <p:cNvPr id="0" name="图片 4132"/>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4859338" y="403225"/>
                        <a:ext cx="3241675"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66" name="Text Box 10"/>
          <p:cNvSpPr txBox="1">
            <a:spLocks noChangeArrowheads="1"/>
          </p:cNvSpPr>
          <p:nvPr/>
        </p:nvSpPr>
        <p:spPr bwMode="auto">
          <a:xfrm>
            <a:off x="107950" y="1052513"/>
            <a:ext cx="8181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质量相等的两个质点在碰撞中交换彼此的速度。</a:t>
            </a:r>
            <a:endParaRPr kumimoji="1" lang="zh-CN" altLang="en-US" sz="2800" b="1">
              <a:solidFill>
                <a:srgbClr val="000000"/>
              </a:solidFill>
              <a:latin typeface="Times New Roman" panose="02020603050405020304" pitchFamily="18" charset="0"/>
            </a:endParaRPr>
          </a:p>
        </p:txBody>
      </p:sp>
      <p:sp>
        <p:nvSpPr>
          <p:cNvPr id="96267" name="Text Box 11"/>
          <p:cNvSpPr txBox="1">
            <a:spLocks noChangeArrowheads="1"/>
          </p:cNvSpPr>
          <p:nvPr/>
        </p:nvSpPr>
        <p:spPr bwMode="auto">
          <a:xfrm>
            <a:off x="250825" y="1700213"/>
            <a:ext cx="56435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en-US" altLang="zh-CN" sz="2800" b="1">
                <a:solidFill>
                  <a:srgbClr val="000000"/>
                </a:solidFill>
                <a:latin typeface="Times New Roman" panose="02020603050405020304" pitchFamily="18" charset="0"/>
              </a:rPr>
              <a:t>2. </a:t>
            </a:r>
            <a:r>
              <a:rPr kumimoji="1" lang="zh-CN" altLang="en-US" sz="2800" b="1">
                <a:solidFill>
                  <a:srgbClr val="000000"/>
                </a:solidFill>
                <a:latin typeface="Times New Roman" panose="02020603050405020304" pitchFamily="18" charset="0"/>
              </a:rPr>
              <a:t>若</a:t>
            </a:r>
            <a:r>
              <a:rPr kumimoji="1" lang="en-US" altLang="zh-CN" sz="2800" b="1" i="1">
                <a:solidFill>
                  <a:srgbClr val="000000"/>
                </a:solidFill>
                <a:latin typeface="Times New Roman" panose="02020603050405020304" pitchFamily="18" charset="0"/>
              </a:rPr>
              <a:t>v</a:t>
            </a:r>
            <a:r>
              <a:rPr kumimoji="1" lang="en-US" altLang="zh-CN" sz="2800" b="1" baseline="-25000">
                <a:solidFill>
                  <a:srgbClr val="000000"/>
                </a:solidFill>
                <a:latin typeface="Times New Roman" panose="02020603050405020304" pitchFamily="18" charset="0"/>
              </a:rPr>
              <a:t>20</a:t>
            </a:r>
            <a:r>
              <a:rPr kumimoji="1" lang="en-US" altLang="zh-CN" sz="2800" b="1">
                <a:solidFill>
                  <a:srgbClr val="000000"/>
                </a:solidFill>
                <a:latin typeface="Times New Roman" panose="02020603050405020304" pitchFamily="18" charset="0"/>
              </a:rPr>
              <a:t>=0</a:t>
            </a:r>
            <a:r>
              <a:rPr kumimoji="1" lang="zh-CN" altLang="en-US" sz="2800" b="1">
                <a:solidFill>
                  <a:srgbClr val="000000"/>
                </a:solidFill>
                <a:latin typeface="Times New Roman" panose="02020603050405020304" pitchFamily="18" charset="0"/>
              </a:rPr>
              <a:t>，且 </a:t>
            </a:r>
            <a:r>
              <a:rPr kumimoji="1" lang="en-US" altLang="zh-CN" sz="2800" b="1" i="1">
                <a:solidFill>
                  <a:srgbClr val="000000"/>
                </a:solidFill>
                <a:latin typeface="Times New Roman" panose="02020603050405020304" pitchFamily="18" charset="0"/>
              </a:rPr>
              <a:t>m</a:t>
            </a:r>
            <a:r>
              <a:rPr kumimoji="1" lang="en-US" altLang="zh-CN" sz="2800" b="1" baseline="-25000">
                <a:solidFill>
                  <a:srgbClr val="000000"/>
                </a:solidFill>
                <a:latin typeface="Times New Roman" panose="02020603050405020304" pitchFamily="18" charset="0"/>
              </a:rPr>
              <a:t>2</a:t>
            </a:r>
            <a:r>
              <a:rPr kumimoji="1" lang="en-US" altLang="zh-CN" sz="2800" b="1">
                <a:solidFill>
                  <a:srgbClr val="000000"/>
                </a:solidFill>
                <a:latin typeface="Times New Roman" panose="02020603050405020304" pitchFamily="18" charset="0"/>
              </a:rPr>
              <a:t>&gt;&gt;</a:t>
            </a:r>
            <a:r>
              <a:rPr kumimoji="1" lang="en-US" altLang="zh-CN" sz="2800" b="1" i="1">
                <a:solidFill>
                  <a:srgbClr val="000000"/>
                </a:solidFill>
                <a:latin typeface="Times New Roman" panose="02020603050405020304" pitchFamily="18" charset="0"/>
              </a:rPr>
              <a:t>m</a:t>
            </a:r>
            <a:r>
              <a:rPr kumimoji="1" lang="en-US" altLang="zh-CN" sz="2800" b="1" baseline="-25000">
                <a:solidFill>
                  <a:srgbClr val="000000"/>
                </a:solidFill>
                <a:latin typeface="Times New Roman" panose="02020603050405020304" pitchFamily="18" charset="0"/>
              </a:rPr>
              <a:t>1</a:t>
            </a:r>
            <a:r>
              <a:rPr kumimoji="1" lang="zh-CN" altLang="en-US" sz="2800" b="1">
                <a:solidFill>
                  <a:srgbClr val="000000"/>
                </a:solidFill>
                <a:latin typeface="Times New Roman" panose="02020603050405020304" pitchFamily="18" charset="0"/>
              </a:rPr>
              <a:t>，则 </a:t>
            </a:r>
            <a:endParaRPr kumimoji="1" lang="zh-CN" altLang="en-US" sz="2800" b="1">
              <a:solidFill>
                <a:srgbClr val="000000"/>
              </a:solidFill>
              <a:latin typeface="Times New Roman" panose="02020603050405020304" pitchFamily="18" charset="0"/>
            </a:endParaRPr>
          </a:p>
        </p:txBody>
      </p:sp>
      <p:graphicFrame>
        <p:nvGraphicFramePr>
          <p:cNvPr id="96268" name="Object 12"/>
          <p:cNvGraphicFramePr>
            <a:graphicFrameLocks noChangeAspect="1"/>
          </p:cNvGraphicFramePr>
          <p:nvPr/>
        </p:nvGraphicFramePr>
        <p:xfrm>
          <a:off x="350838" y="5435600"/>
          <a:ext cx="4076700" cy="1068388"/>
        </p:xfrm>
        <a:graphic>
          <a:graphicData uri="http://schemas.openxmlformats.org/presentationml/2006/ole">
            <mc:AlternateContent xmlns:mc="http://schemas.openxmlformats.org/markup-compatibility/2006">
              <mc:Choice xmlns:v="urn:schemas-microsoft-com:vml" Requires="v">
                <p:oleObj spid="_x0000_s4134" name="Equation" r:id="rId3" imgW="1600200" imgH="431800" progId="Equation.3">
                  <p:embed/>
                </p:oleObj>
              </mc:Choice>
              <mc:Fallback>
                <p:oleObj name="Equation" r:id="rId3" imgW="1600200" imgH="431800" progId="Equation.3">
                  <p:embed/>
                  <p:pic>
                    <p:nvPicPr>
                      <p:cNvPr id="0" name="图片 4133"/>
                      <p:cNvPicPr>
                        <a:picLocks noChangeAspect="1" noChangeArrowheads="1"/>
                      </p:cNvPicPr>
                      <p:nvPr/>
                    </p:nvPicPr>
                    <p:blipFill>
                      <a:blip r:embed="rId4">
                        <a:lum contrast="100000"/>
                        <a:extLst>
                          <a:ext uri="{28A0092B-C50C-407E-A947-70E740481C1C}">
                            <a14:useLocalDpi xmlns:a14="http://schemas.microsoft.com/office/drawing/2010/main" val="0"/>
                          </a:ext>
                        </a:extLst>
                      </a:blip>
                      <a:srcRect/>
                      <a:stretch>
                        <a:fillRect/>
                      </a:stretch>
                    </p:blipFill>
                    <p:spPr bwMode="auto">
                      <a:xfrm>
                        <a:off x="350838" y="5435600"/>
                        <a:ext cx="4076700" cy="1068388"/>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9" name="Object 13"/>
          <p:cNvGraphicFramePr>
            <a:graphicFrameLocks noChangeAspect="1"/>
          </p:cNvGraphicFramePr>
          <p:nvPr/>
        </p:nvGraphicFramePr>
        <p:xfrm>
          <a:off x="4762500" y="5435600"/>
          <a:ext cx="4057650" cy="1089025"/>
        </p:xfrm>
        <a:graphic>
          <a:graphicData uri="http://schemas.openxmlformats.org/presentationml/2006/ole">
            <mc:AlternateContent xmlns:mc="http://schemas.openxmlformats.org/markup-compatibility/2006">
              <mc:Choice xmlns:v="urn:schemas-microsoft-com:vml" Requires="v">
                <p:oleObj spid="_x0000_s4135" name="Equation" r:id="rId5" imgW="1600200" imgH="431800" progId="Equation.3">
                  <p:embed/>
                </p:oleObj>
              </mc:Choice>
              <mc:Fallback>
                <p:oleObj name="Equation" r:id="rId5" imgW="1600200" imgH="431800" progId="Equation.3">
                  <p:embed/>
                  <p:pic>
                    <p:nvPicPr>
                      <p:cNvPr id="0" name="图片 4134"/>
                      <p:cNvPicPr>
                        <a:picLocks noChangeAspect="1" noChangeArrowheads="1"/>
                      </p:cNvPicPr>
                      <p:nvPr/>
                    </p:nvPicPr>
                    <p:blipFill>
                      <a:blip r:embed="rId6">
                        <a:lum contrast="100000"/>
                        <a:extLst>
                          <a:ext uri="{28A0092B-C50C-407E-A947-70E740481C1C}">
                            <a14:useLocalDpi xmlns:a14="http://schemas.microsoft.com/office/drawing/2010/main" val="0"/>
                          </a:ext>
                        </a:extLst>
                      </a:blip>
                      <a:srcRect/>
                      <a:stretch>
                        <a:fillRect/>
                      </a:stretch>
                    </p:blipFill>
                    <p:spPr bwMode="auto">
                      <a:xfrm>
                        <a:off x="4762500" y="5435600"/>
                        <a:ext cx="4057650" cy="1089025"/>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70" name="Object 14"/>
          <p:cNvGraphicFramePr>
            <a:graphicFrameLocks noChangeAspect="1"/>
          </p:cNvGraphicFramePr>
          <p:nvPr/>
        </p:nvGraphicFramePr>
        <p:xfrm>
          <a:off x="4787900" y="1627188"/>
          <a:ext cx="3168650" cy="639762"/>
        </p:xfrm>
        <a:graphic>
          <a:graphicData uri="http://schemas.openxmlformats.org/presentationml/2006/ole">
            <mc:AlternateContent xmlns:mc="http://schemas.openxmlformats.org/markup-compatibility/2006">
              <mc:Choice xmlns:v="urn:schemas-microsoft-com:vml" Requires="v">
                <p:oleObj spid="_x0000_s4136" name="Equation" r:id="rId7" imgW="1054100" imgH="228600" progId="Equation.3">
                  <p:embed/>
                </p:oleObj>
              </mc:Choice>
              <mc:Fallback>
                <p:oleObj name="Equation" r:id="rId7" imgW="1054100" imgH="228600" progId="Equation.3">
                  <p:embed/>
                  <p:pic>
                    <p:nvPicPr>
                      <p:cNvPr id="0" name="图片 4135"/>
                      <p:cNvPicPr>
                        <a:picLocks noChangeAspect="1" noChangeArrowheads="1"/>
                      </p:cNvPicPr>
                      <p:nvPr/>
                    </p:nvPicPr>
                    <p:blipFill>
                      <a:blip r:embed="rId8">
                        <a:lum contrast="100000"/>
                        <a:extLst>
                          <a:ext uri="{28A0092B-C50C-407E-A947-70E740481C1C}">
                            <a14:useLocalDpi xmlns:a14="http://schemas.microsoft.com/office/drawing/2010/main" val="0"/>
                          </a:ext>
                        </a:extLst>
                      </a:blip>
                      <a:srcRect/>
                      <a:stretch>
                        <a:fillRect/>
                      </a:stretch>
                    </p:blipFill>
                    <p:spPr bwMode="auto">
                      <a:xfrm>
                        <a:off x="4787900" y="1627188"/>
                        <a:ext cx="3168650"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71" name="Text Box 15"/>
          <p:cNvSpPr txBox="1">
            <a:spLocks noChangeArrowheads="1"/>
          </p:cNvSpPr>
          <p:nvPr/>
        </p:nvSpPr>
        <p:spPr bwMode="auto">
          <a:xfrm>
            <a:off x="179388" y="2276475"/>
            <a:ext cx="871378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kumimoji="1" lang="zh-CN" altLang="en-US" sz="2800" b="1">
                <a:solidFill>
                  <a:srgbClr val="000000"/>
                </a:solidFill>
                <a:latin typeface="Times New Roman" panose="02020603050405020304" pitchFamily="18" charset="0"/>
              </a:rPr>
              <a:t>质量很小的质点与质量很大的静止质点碰撞后，调转运动方向，而质量很大的质点几乎保持不动。</a:t>
            </a:r>
            <a:endParaRPr kumimoji="1" lang="zh-CN" altLang="en-US" sz="2800" b="1">
              <a:solidFill>
                <a:srgbClr val="000000"/>
              </a:solidFill>
              <a:latin typeface="Times New Roman" panose="02020603050405020304" pitchFamily="18" charset="0"/>
            </a:endParaRPr>
          </a:p>
        </p:txBody>
      </p:sp>
      <p:sp>
        <p:nvSpPr>
          <p:cNvPr id="96272" name="Text Box 16"/>
          <p:cNvSpPr txBox="1">
            <a:spLocks noChangeArrowheads="1"/>
          </p:cNvSpPr>
          <p:nvPr/>
        </p:nvSpPr>
        <p:spPr bwMode="auto">
          <a:xfrm>
            <a:off x="220663" y="3462338"/>
            <a:ext cx="56435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kumimoji="1" lang="en-US" altLang="zh-CN" sz="2800" b="1">
                <a:solidFill>
                  <a:srgbClr val="000000"/>
                </a:solidFill>
                <a:latin typeface="Times New Roman" panose="02020603050405020304" pitchFamily="18" charset="0"/>
              </a:rPr>
              <a:t>3. </a:t>
            </a:r>
            <a:r>
              <a:rPr kumimoji="1" lang="zh-CN" altLang="en-US" sz="2800" b="1">
                <a:solidFill>
                  <a:srgbClr val="000000"/>
                </a:solidFill>
                <a:latin typeface="Times New Roman" panose="02020603050405020304" pitchFamily="18" charset="0"/>
              </a:rPr>
              <a:t>若</a:t>
            </a:r>
            <a:r>
              <a:rPr kumimoji="1" lang="en-US" altLang="zh-CN" sz="2800" b="1" i="1">
                <a:solidFill>
                  <a:srgbClr val="000000"/>
                </a:solidFill>
                <a:latin typeface="Times New Roman" panose="02020603050405020304" pitchFamily="18" charset="0"/>
              </a:rPr>
              <a:t>v</a:t>
            </a:r>
            <a:r>
              <a:rPr kumimoji="1" lang="en-US" altLang="zh-CN" sz="2800" b="1" baseline="-25000">
                <a:solidFill>
                  <a:srgbClr val="000000"/>
                </a:solidFill>
                <a:latin typeface="Times New Roman" panose="02020603050405020304" pitchFamily="18" charset="0"/>
              </a:rPr>
              <a:t>20</a:t>
            </a:r>
            <a:r>
              <a:rPr kumimoji="1" lang="en-US" altLang="zh-CN" sz="2800" b="1">
                <a:solidFill>
                  <a:srgbClr val="000000"/>
                </a:solidFill>
                <a:latin typeface="Times New Roman" panose="02020603050405020304" pitchFamily="18" charset="0"/>
              </a:rPr>
              <a:t>=0</a:t>
            </a:r>
            <a:r>
              <a:rPr kumimoji="1" lang="zh-CN" altLang="en-US" sz="2800" b="1">
                <a:solidFill>
                  <a:srgbClr val="000000"/>
                </a:solidFill>
                <a:latin typeface="Times New Roman" panose="02020603050405020304" pitchFamily="18" charset="0"/>
              </a:rPr>
              <a:t>， 且</a:t>
            </a:r>
            <a:r>
              <a:rPr kumimoji="1" lang="en-US" altLang="zh-CN" sz="2800" b="1" i="1">
                <a:solidFill>
                  <a:srgbClr val="000000"/>
                </a:solidFill>
                <a:latin typeface="Times New Roman" panose="02020603050405020304" pitchFamily="18" charset="0"/>
              </a:rPr>
              <a:t>m</a:t>
            </a:r>
            <a:r>
              <a:rPr kumimoji="1" lang="en-US" altLang="zh-CN" sz="2800" b="1" baseline="-25000">
                <a:solidFill>
                  <a:srgbClr val="000000"/>
                </a:solidFill>
                <a:latin typeface="Times New Roman" panose="02020603050405020304" pitchFamily="18" charset="0"/>
              </a:rPr>
              <a:t>2</a:t>
            </a:r>
            <a:r>
              <a:rPr kumimoji="1" lang="en-US" altLang="zh-CN" sz="2800" b="1">
                <a:solidFill>
                  <a:srgbClr val="000000"/>
                </a:solidFill>
                <a:latin typeface="Times New Roman" panose="02020603050405020304" pitchFamily="18" charset="0"/>
              </a:rPr>
              <a:t>&lt;&lt;</a:t>
            </a:r>
            <a:r>
              <a:rPr kumimoji="1" lang="en-US" altLang="zh-CN" sz="2800" b="1" i="1">
                <a:solidFill>
                  <a:srgbClr val="000000"/>
                </a:solidFill>
                <a:latin typeface="Times New Roman" panose="02020603050405020304" pitchFamily="18" charset="0"/>
              </a:rPr>
              <a:t>m</a:t>
            </a:r>
            <a:r>
              <a:rPr kumimoji="1" lang="en-US" altLang="zh-CN" sz="2800" b="1" baseline="-25000">
                <a:solidFill>
                  <a:srgbClr val="000000"/>
                </a:solidFill>
                <a:latin typeface="Times New Roman" panose="02020603050405020304" pitchFamily="18" charset="0"/>
              </a:rPr>
              <a:t>1</a:t>
            </a:r>
            <a:r>
              <a:rPr kumimoji="1" lang="zh-CN" altLang="en-US" sz="2800" b="1">
                <a:solidFill>
                  <a:srgbClr val="000000"/>
                </a:solidFill>
                <a:latin typeface="Times New Roman" panose="02020603050405020304" pitchFamily="18" charset="0"/>
              </a:rPr>
              <a:t>， 则 </a:t>
            </a:r>
            <a:endParaRPr kumimoji="1" lang="zh-CN" altLang="en-US" sz="2800" b="1">
              <a:solidFill>
                <a:srgbClr val="000000"/>
              </a:solidFill>
              <a:latin typeface="Times New Roman" panose="02020603050405020304" pitchFamily="18" charset="0"/>
            </a:endParaRPr>
          </a:p>
        </p:txBody>
      </p:sp>
      <p:graphicFrame>
        <p:nvGraphicFramePr>
          <p:cNvPr id="96273" name="Object 17"/>
          <p:cNvGraphicFramePr>
            <a:graphicFrameLocks noChangeAspect="1"/>
          </p:cNvGraphicFramePr>
          <p:nvPr/>
        </p:nvGraphicFramePr>
        <p:xfrm>
          <a:off x="4859338" y="3429000"/>
          <a:ext cx="3455987" cy="650875"/>
        </p:xfrm>
        <a:graphic>
          <a:graphicData uri="http://schemas.openxmlformats.org/presentationml/2006/ole">
            <mc:AlternateContent xmlns:mc="http://schemas.openxmlformats.org/markup-compatibility/2006">
              <mc:Choice xmlns:v="urn:schemas-microsoft-com:vml" Requires="v">
                <p:oleObj spid="_x0000_s4137" name="Equation" r:id="rId9" imgW="1130300" imgH="228600" progId="Equation.3">
                  <p:embed/>
                </p:oleObj>
              </mc:Choice>
              <mc:Fallback>
                <p:oleObj name="Equation" r:id="rId9" imgW="1130300" imgH="228600" progId="Equation.3">
                  <p:embed/>
                  <p:pic>
                    <p:nvPicPr>
                      <p:cNvPr id="0" name="图片 4136"/>
                      <p:cNvPicPr>
                        <a:picLocks noChangeAspect="1" noChangeArrowheads="1"/>
                      </p:cNvPicPr>
                      <p:nvPr/>
                    </p:nvPicPr>
                    <p:blipFill>
                      <a:blip r:embed="rId10">
                        <a:lum contrast="100000"/>
                        <a:extLst>
                          <a:ext uri="{28A0092B-C50C-407E-A947-70E740481C1C}">
                            <a14:useLocalDpi xmlns:a14="http://schemas.microsoft.com/office/drawing/2010/main" val="0"/>
                          </a:ext>
                        </a:extLst>
                      </a:blip>
                      <a:srcRect/>
                      <a:stretch>
                        <a:fillRect/>
                      </a:stretch>
                    </p:blipFill>
                    <p:spPr bwMode="auto">
                      <a:xfrm>
                        <a:off x="4859338" y="3429000"/>
                        <a:ext cx="3455987"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74" name="Line 18"/>
          <p:cNvSpPr>
            <a:spLocks noChangeShapeType="1"/>
          </p:cNvSpPr>
          <p:nvPr/>
        </p:nvSpPr>
        <p:spPr bwMode="auto">
          <a:xfrm>
            <a:off x="0" y="5373688"/>
            <a:ext cx="914400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96275" name="Text Box 19"/>
          <p:cNvSpPr txBox="1">
            <a:spLocks noChangeArrowheads="1"/>
          </p:cNvSpPr>
          <p:nvPr/>
        </p:nvSpPr>
        <p:spPr bwMode="auto">
          <a:xfrm>
            <a:off x="127000" y="4149725"/>
            <a:ext cx="89090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kumimoji="1" lang="zh-CN" altLang="en-US" sz="2800" b="1">
                <a:solidFill>
                  <a:srgbClr val="000000"/>
                </a:solidFill>
                <a:latin typeface="Times New Roman" panose="02020603050405020304" pitchFamily="18" charset="0"/>
              </a:rPr>
              <a:t>质量很大的质点与质量很小的静止质点碰撞后速度几乎不变，但质量很小的质点却以近两倍的速度运动起来。</a:t>
            </a:r>
            <a:endParaRPr kumimoji="1" lang="zh-CN" altLang="en-US" sz="2800" b="1">
              <a:solidFill>
                <a:srgbClr val="000000"/>
              </a:solidFill>
              <a:latin typeface="Times New Roman" panose="02020603050405020304" pitchFamily="18" charset="0"/>
            </a:endParaRPr>
          </a:p>
        </p:txBody>
      </p:sp>
      <p:sp>
        <p:nvSpPr>
          <p:cNvPr id="96276" name="AutoShape 20"/>
          <p:cNvSpPr>
            <a:spLocks noChangeArrowheads="1"/>
          </p:cNvSpPr>
          <p:nvPr/>
        </p:nvSpPr>
        <p:spPr bwMode="auto">
          <a:xfrm>
            <a:off x="250825" y="260350"/>
            <a:ext cx="1225550" cy="762000"/>
          </a:xfrm>
          <a:prstGeom prst="horizontalScroll">
            <a:avLst>
              <a:gd name="adj" fmla="val 12500"/>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800" b="1">
                <a:solidFill>
                  <a:srgbClr val="FF0000"/>
                </a:solidFill>
                <a:latin typeface="Times New Roman" panose="02020603050405020304" pitchFamily="18" charset="0"/>
              </a:rPr>
              <a:t>讨论</a:t>
            </a:r>
            <a:endParaRPr kumimoji="1" lang="zh-CN" altLang="en-US" sz="2800" b="1">
              <a:solidFill>
                <a:srgbClr val="FF0000"/>
              </a:solidFill>
              <a:latin typeface="Times New Roman" panose="02020603050405020304" pitchFamily="18" charset="0"/>
            </a:endParaRPr>
          </a:p>
        </p:txBody>
      </p:sp>
      <p:pic>
        <p:nvPicPr>
          <p:cNvPr id="96277" name="Picture 21" descr="图片3">
            <a:hlinkClick r:id="" action="ppaction://hlinkshowjump?jump=firstslide"/>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96278" name="Picture 22" descr="图片4">
            <a:hlinkClick r:id="" action="ppaction://hlinkshowjump?jump=endshow"/>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96279" name="Picture 23" descr="图片5">
            <a:hlinkClick r:id="" action="ppaction://hlinkshowjump?jump=nextslide"/>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96280" name="Picture 24" descr="图片6">
            <a:hlinkClick r:id="" action="ppaction://hlinkshowjump?jump=previousslide"/>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6268"/>
                                        </p:tgtEl>
                                        <p:attrNameLst>
                                          <p:attrName>style.visibility</p:attrName>
                                        </p:attrNameLst>
                                      </p:cBhvr>
                                      <p:to>
                                        <p:strVal val="visible"/>
                                      </p:to>
                                    </p:set>
                                    <p:animEffect transition="in" filter="wipe(left)">
                                      <p:cBhvr>
                                        <p:cTn id="7" dur="500"/>
                                        <p:tgtEl>
                                          <p:spTgt spid="9626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6269"/>
                                        </p:tgtEl>
                                        <p:attrNameLst>
                                          <p:attrName>style.visibility</p:attrName>
                                        </p:attrNameLst>
                                      </p:cBhvr>
                                      <p:to>
                                        <p:strVal val="visible"/>
                                      </p:to>
                                    </p:set>
                                    <p:animEffect transition="in" filter="wipe(left)">
                                      <p:cBhvr>
                                        <p:cTn id="11" dur="500"/>
                                        <p:tgtEl>
                                          <p:spTgt spid="9626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6276"/>
                                        </p:tgtEl>
                                        <p:attrNameLst>
                                          <p:attrName>style.visibility</p:attrName>
                                        </p:attrNameLst>
                                      </p:cBhvr>
                                      <p:to>
                                        <p:strVal val="visible"/>
                                      </p:to>
                                    </p:set>
                                    <p:animEffect transition="in" filter="wipe(left)">
                                      <p:cBhvr>
                                        <p:cTn id="15" dur="500"/>
                                        <p:tgtEl>
                                          <p:spTgt spid="9627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6263"/>
                                        </p:tgtEl>
                                        <p:attrNameLst>
                                          <p:attrName>style.visibility</p:attrName>
                                        </p:attrNameLst>
                                      </p:cBhvr>
                                      <p:to>
                                        <p:strVal val="visible"/>
                                      </p:to>
                                    </p:set>
                                    <p:animEffect transition="in" filter="wipe(left)">
                                      <p:cBhvr>
                                        <p:cTn id="20" dur="500"/>
                                        <p:tgtEl>
                                          <p:spTgt spid="9626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6264"/>
                                        </p:tgtEl>
                                        <p:attrNameLst>
                                          <p:attrName>style.visibility</p:attrName>
                                        </p:attrNameLst>
                                      </p:cBhvr>
                                      <p:to>
                                        <p:strVal val="visible"/>
                                      </p:to>
                                    </p:set>
                                    <p:animEffect transition="in" filter="wipe(left)">
                                      <p:cBhvr>
                                        <p:cTn id="25" dur="500"/>
                                        <p:tgtEl>
                                          <p:spTgt spid="9626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6266"/>
                                        </p:tgtEl>
                                        <p:attrNameLst>
                                          <p:attrName>style.visibility</p:attrName>
                                        </p:attrNameLst>
                                      </p:cBhvr>
                                      <p:to>
                                        <p:strVal val="visible"/>
                                      </p:to>
                                    </p:set>
                                    <p:animEffect transition="in" filter="wipe(left)">
                                      <p:cBhvr>
                                        <p:cTn id="30" dur="500"/>
                                        <p:tgtEl>
                                          <p:spTgt spid="9626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6267"/>
                                        </p:tgtEl>
                                        <p:attrNameLst>
                                          <p:attrName>style.visibility</p:attrName>
                                        </p:attrNameLst>
                                      </p:cBhvr>
                                      <p:to>
                                        <p:strVal val="visible"/>
                                      </p:to>
                                    </p:set>
                                    <p:animEffect transition="in" filter="wipe(left)">
                                      <p:cBhvr>
                                        <p:cTn id="35" dur="500"/>
                                        <p:tgtEl>
                                          <p:spTgt spid="9626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6270"/>
                                        </p:tgtEl>
                                        <p:attrNameLst>
                                          <p:attrName>style.visibility</p:attrName>
                                        </p:attrNameLst>
                                      </p:cBhvr>
                                      <p:to>
                                        <p:strVal val="visible"/>
                                      </p:to>
                                    </p:set>
                                    <p:animEffect transition="in" filter="wipe(left)">
                                      <p:cBhvr>
                                        <p:cTn id="40" dur="500"/>
                                        <p:tgtEl>
                                          <p:spTgt spid="9627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96271"/>
                                        </p:tgtEl>
                                        <p:attrNameLst>
                                          <p:attrName>style.visibility</p:attrName>
                                        </p:attrNameLst>
                                      </p:cBhvr>
                                      <p:to>
                                        <p:strVal val="visible"/>
                                      </p:to>
                                    </p:set>
                                    <p:animEffect transition="in" filter="wipe(left)">
                                      <p:cBhvr>
                                        <p:cTn id="45" dur="500"/>
                                        <p:tgtEl>
                                          <p:spTgt spid="9627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6272"/>
                                        </p:tgtEl>
                                        <p:attrNameLst>
                                          <p:attrName>style.visibility</p:attrName>
                                        </p:attrNameLst>
                                      </p:cBhvr>
                                      <p:to>
                                        <p:strVal val="visible"/>
                                      </p:to>
                                    </p:set>
                                    <p:animEffect transition="in" filter="wipe(left)">
                                      <p:cBhvr>
                                        <p:cTn id="50" dur="500"/>
                                        <p:tgtEl>
                                          <p:spTgt spid="9627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96273"/>
                                        </p:tgtEl>
                                        <p:attrNameLst>
                                          <p:attrName>style.visibility</p:attrName>
                                        </p:attrNameLst>
                                      </p:cBhvr>
                                      <p:to>
                                        <p:strVal val="visible"/>
                                      </p:to>
                                    </p:set>
                                    <p:animEffect transition="in" filter="wipe(left)">
                                      <p:cBhvr>
                                        <p:cTn id="55" dur="500"/>
                                        <p:tgtEl>
                                          <p:spTgt spid="9627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96275"/>
                                        </p:tgtEl>
                                        <p:attrNameLst>
                                          <p:attrName>style.visibility</p:attrName>
                                        </p:attrNameLst>
                                      </p:cBhvr>
                                      <p:to>
                                        <p:strVal val="visible"/>
                                      </p:to>
                                    </p:set>
                                    <p:animEffect transition="in" filter="wipe(left)">
                                      <p:cBhvr>
                                        <p:cTn id="60" dur="500"/>
                                        <p:tgtEl>
                                          <p:spTgt spid="96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3" grpId="0" bldLvl="0" animBg="1" autoUpdateAnimBg="0"/>
      <p:bldP spid="96266" grpId="0" bldLvl="0" animBg="1" autoUpdateAnimBg="0"/>
      <p:bldP spid="96267" grpId="0" bldLvl="0" animBg="1" autoUpdateAnimBg="0"/>
      <p:bldP spid="96271" grpId="0" bldLvl="0" animBg="1" autoUpdateAnimBg="0"/>
      <p:bldP spid="96272" grpId="0" bldLvl="0" animBg="1" autoUpdateAnimBg="0"/>
      <p:bldP spid="96275" grpId="0" bldLvl="0" animBg="1" autoUpdateAnimBg="0"/>
      <p:bldP spid="96276"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9826" name="Picture 18" descr="图片3">
            <a:hlinkClick r:id="" action="ppaction://hlinkshowjump?jump=firstslide"/>
          </p:cNvP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119827" name="Picture 19" descr="图片4">
            <a:hlinkClick r:id="" action="ppaction://hlinkshowjump?jump=endshow"/>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119828" name="Picture 20" descr="图片5">
            <a:hlinkClick r:id="" action="ppaction://hlinkshowjump?jump=nex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119829" name="Picture 21" descr="图片6">
            <a:hlinkClick r:id="" action="ppaction://hlinkshowjump?jump=previousslid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38"/>
          <p:cNvSpPr>
            <a:spLocks noChangeArrowheads="1"/>
          </p:cNvSpPr>
          <p:nvPr/>
        </p:nvSpPr>
        <p:spPr bwMode="auto">
          <a:xfrm>
            <a:off x="129351" y="332655"/>
            <a:ext cx="864063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fontAlgn="base">
              <a:spcBef>
                <a:spcPct val="0"/>
              </a:spcBef>
              <a:spcAft>
                <a:spcPct val="0"/>
              </a:spcAft>
              <a:buFontTx/>
              <a:buChar char="•"/>
            </a:pPr>
            <a:r>
              <a:rPr kumimoji="1" lang="zh-CN" altLang="en-US" sz="2800" b="1" dirty="0">
                <a:solidFill>
                  <a:srgbClr val="000000"/>
                </a:solidFill>
                <a:latin typeface="Times New Roman" panose="02020603050405020304" pitchFamily="18" charset="0"/>
              </a:rPr>
              <a:t>完全非弹性碰撞</a:t>
            </a:r>
            <a:r>
              <a:rPr kumimoji="1" lang="zh-CN" altLang="en-US" sz="2800" b="1" dirty="0" smtClean="0">
                <a:solidFill>
                  <a:srgbClr val="000000"/>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两物体碰撞后以同一速度运动并不分开。</a:t>
            </a:r>
            <a:endParaRPr kumimoji="1" lang="zh-CN" altLang="en-US" sz="2800" b="1" dirty="0">
              <a:solidFill>
                <a:srgbClr val="000000"/>
              </a:solidFill>
              <a:latin typeface="Times New Roman" panose="02020603050405020304" pitchFamily="18" charset="0"/>
            </a:endParaRPr>
          </a:p>
          <a:p>
            <a:pPr fontAlgn="base">
              <a:spcBef>
                <a:spcPct val="0"/>
              </a:spcBef>
              <a:spcAft>
                <a:spcPct val="0"/>
              </a:spcAft>
              <a:buFontTx/>
              <a:buChar char="•"/>
            </a:pPr>
            <a:endParaRPr kumimoji="1" lang="zh-CN" altLang="en-US" sz="2800" b="1" dirty="0">
              <a:solidFill>
                <a:srgbClr val="000000"/>
              </a:solidFill>
              <a:latin typeface="Times New Roman" panose="02020603050405020304" pitchFamily="18" charset="0"/>
            </a:endParaRPr>
          </a:p>
        </p:txBody>
      </p:sp>
      <p:sp>
        <p:nvSpPr>
          <p:cNvPr id="24" name="Text Box 4"/>
          <p:cNvSpPr txBox="1">
            <a:spLocks noChangeArrowheads="1"/>
          </p:cNvSpPr>
          <p:nvPr/>
        </p:nvSpPr>
        <p:spPr bwMode="auto">
          <a:xfrm>
            <a:off x="0" y="4543197"/>
            <a:ext cx="2684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kumimoji="1" lang="zh-CN" altLang="en-US" sz="2800" b="1" dirty="0">
                <a:solidFill>
                  <a:srgbClr val="000000"/>
                </a:solidFill>
                <a:latin typeface="Times New Roman" panose="02020603050405020304" pitchFamily="18" charset="0"/>
              </a:rPr>
              <a:t>损失的机械能：</a:t>
            </a:r>
            <a:endParaRPr kumimoji="1" lang="zh-CN" altLang="en-US" sz="2800" b="1" dirty="0">
              <a:solidFill>
                <a:srgbClr val="000000"/>
              </a:solidFill>
              <a:latin typeface="Times New Roman" panose="02020603050405020304" pitchFamily="18" charset="0"/>
            </a:endParaRPr>
          </a:p>
        </p:txBody>
      </p:sp>
      <p:sp>
        <p:nvSpPr>
          <p:cNvPr id="26" name="AutoShape 8"/>
          <p:cNvSpPr>
            <a:spLocks noChangeArrowheads="1"/>
          </p:cNvSpPr>
          <p:nvPr/>
        </p:nvSpPr>
        <p:spPr bwMode="auto">
          <a:xfrm>
            <a:off x="4186157" y="2700231"/>
            <a:ext cx="808516" cy="144462"/>
          </a:xfrm>
          <a:prstGeom prst="rightArrow">
            <a:avLst>
              <a:gd name="adj1" fmla="val 50000"/>
              <a:gd name="adj2" fmla="val 9972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8" name="对象 27"/>
          <p:cNvGraphicFramePr>
            <a:graphicFrameLocks noChangeAspect="1"/>
          </p:cNvGraphicFramePr>
          <p:nvPr/>
        </p:nvGraphicFramePr>
        <p:xfrm>
          <a:off x="5147945" y="2061210"/>
          <a:ext cx="3683000" cy="1216660"/>
        </p:xfrm>
        <a:graphic>
          <a:graphicData uri="http://schemas.openxmlformats.org/presentationml/2006/ole">
            <mc:AlternateContent xmlns:mc="http://schemas.openxmlformats.org/markup-compatibility/2006">
              <mc:Choice xmlns:v="urn:schemas-microsoft-com:vml" Requires="v">
                <p:oleObj spid="_x0000_s6193" name="公式" r:id="rId5" imgW="1384300" imgH="431800" progId="Equation.3">
                  <p:embed/>
                </p:oleObj>
              </mc:Choice>
              <mc:Fallback>
                <p:oleObj name="公式" r:id="rId5" imgW="1384300" imgH="431800" progId="Equation.3">
                  <p:embed/>
                  <p:pic>
                    <p:nvPicPr>
                      <p:cNvPr id="0" name="图片 6192"/>
                      <p:cNvPicPr>
                        <a:picLocks noChangeAspect="1" noChangeArrowheads="1"/>
                      </p:cNvPicPr>
                      <p:nvPr/>
                    </p:nvPicPr>
                    <p:blipFill>
                      <a:blip r:embed="rId6"/>
                      <a:srcRect/>
                      <a:stretch>
                        <a:fillRect/>
                      </a:stretch>
                    </p:blipFill>
                    <p:spPr bwMode="auto">
                      <a:xfrm>
                        <a:off x="5147945" y="2061210"/>
                        <a:ext cx="3683000" cy="1216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对象 28"/>
          <p:cNvGraphicFramePr>
            <a:graphicFrameLocks noChangeAspect="1"/>
          </p:cNvGraphicFramePr>
          <p:nvPr/>
        </p:nvGraphicFramePr>
        <p:xfrm>
          <a:off x="71438" y="2733352"/>
          <a:ext cx="3816350" cy="1055688"/>
        </p:xfrm>
        <a:graphic>
          <a:graphicData uri="http://schemas.openxmlformats.org/presentationml/2006/ole">
            <mc:AlternateContent xmlns:mc="http://schemas.openxmlformats.org/markup-compatibility/2006">
              <mc:Choice xmlns:v="urn:schemas-microsoft-com:vml" Requires="v">
                <p:oleObj spid="_x0000_s6194" name="公式" r:id="rId7" imgW="1819275" imgH="437515" progId="Equation.3">
                  <p:embed/>
                </p:oleObj>
              </mc:Choice>
              <mc:Fallback>
                <p:oleObj name="公式" r:id="rId7" imgW="1819275" imgH="437515" progId="Equation.3">
                  <p:embed/>
                  <p:pic>
                    <p:nvPicPr>
                      <p:cNvPr id="0" name="图片 619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8" y="2733352"/>
                        <a:ext cx="3816350" cy="1055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nvGraphicFramePr>
        <p:xfrm>
          <a:off x="0" y="1412776"/>
          <a:ext cx="3924300" cy="1090612"/>
        </p:xfrm>
        <a:graphic>
          <a:graphicData uri="http://schemas.openxmlformats.org/presentationml/2006/ole">
            <mc:AlternateContent xmlns:mc="http://schemas.openxmlformats.org/markup-compatibility/2006">
              <mc:Choice xmlns:v="urn:schemas-microsoft-com:vml" Requires="v">
                <p:oleObj spid="_x0000_s21541" name="公式" r:id="rId9" imgW="1799590" imgH="437515" progId="Equation.3">
                  <p:embed/>
                </p:oleObj>
              </mc:Choice>
              <mc:Fallback>
                <p:oleObj name="公式" r:id="rId9" imgW="1799590" imgH="437515"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412776"/>
                        <a:ext cx="3924300" cy="1090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nvGraphicFramePr>
        <p:xfrm>
          <a:off x="4185603" y="2277027"/>
          <a:ext cx="700405" cy="422910"/>
        </p:xfrm>
        <a:graphic>
          <a:graphicData uri="http://schemas.openxmlformats.org/presentationml/2006/ole">
            <mc:AlternateContent xmlns:mc="http://schemas.openxmlformats.org/markup-compatibility/2006">
              <mc:Choice xmlns:v="urn:schemas-microsoft-com:vml" Requires="v">
                <p:oleObj spid="_x0000_s5" name="公式" r:id="rId11" imgW="342900" imgH="177165" progId="Equation.3">
                  <p:embed/>
                </p:oleObj>
              </mc:Choice>
              <mc:Fallback>
                <p:oleObj name="公式" r:id="rId11" imgW="342900" imgH="177165" progId="Equation.3">
                  <p:embed/>
                  <p:pic>
                    <p:nvPicPr>
                      <p:cNvPr id="0" name="图片 6192"/>
                      <p:cNvPicPr>
                        <a:picLocks noChangeAspect="1" noChangeArrowheads="1"/>
                      </p:cNvPicPr>
                      <p:nvPr/>
                    </p:nvPicPr>
                    <p:blipFill>
                      <a:blip r:embed="rId12"/>
                      <a:srcRect/>
                      <a:stretch>
                        <a:fillRect/>
                      </a:stretch>
                    </p:blipFill>
                    <p:spPr bwMode="auto">
                      <a:xfrm>
                        <a:off x="4185603" y="2277027"/>
                        <a:ext cx="700405" cy="4229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45" name="对象 94244"/>
          <p:cNvGraphicFramePr/>
          <p:nvPr/>
        </p:nvGraphicFramePr>
        <p:xfrm>
          <a:off x="2627630" y="4364831"/>
          <a:ext cx="5461000" cy="1077595"/>
        </p:xfrm>
        <a:graphic>
          <a:graphicData uri="http://schemas.openxmlformats.org/presentationml/2006/ole">
            <mc:AlternateContent xmlns:mc="http://schemas.openxmlformats.org/markup-compatibility/2006">
              <mc:Choice xmlns:v="urn:schemas-microsoft-com:vml" Requires="v">
                <p:oleObj spid="_x0000_s3342" name="" r:id="rId13" imgW="2184400" imgH="431800" progId="Equation.3">
                  <p:embed/>
                </p:oleObj>
              </mc:Choice>
              <mc:Fallback>
                <p:oleObj name="" r:id="rId13" imgW="2184400" imgH="431800" progId="Equation.3">
                  <p:embed/>
                  <p:pic>
                    <p:nvPicPr>
                      <p:cNvPr id="0" name="图片 3341"/>
                      <p:cNvPicPr/>
                      <p:nvPr/>
                    </p:nvPicPr>
                    <p:blipFill>
                      <a:blip r:embed="rId14">
                        <a:lum bright="-33997" contrast="100000"/>
                      </a:blip>
                      <a:stretch>
                        <a:fillRect/>
                      </a:stretch>
                    </p:blipFill>
                    <p:spPr>
                      <a:xfrm>
                        <a:off x="2627630" y="4364831"/>
                        <a:ext cx="5461000" cy="1077595"/>
                      </a:xfrm>
                      <a:prstGeom prst="rect">
                        <a:avLst/>
                      </a:prstGeom>
                      <a:noFill/>
                      <a:ln w="38100">
                        <a:noFill/>
                        <a:miter/>
                      </a:ln>
                    </p:spPr>
                  </p:pic>
                </p:oleObj>
              </mc:Fallback>
            </mc:AlternateContent>
          </a:graphicData>
        </a:graphic>
      </p:graphicFrame>
      <p:graphicFrame>
        <p:nvGraphicFramePr>
          <p:cNvPr id="6" name="对象 5"/>
          <p:cNvGraphicFramePr/>
          <p:nvPr/>
        </p:nvGraphicFramePr>
        <p:xfrm>
          <a:off x="3224530" y="5517356"/>
          <a:ext cx="3968750" cy="1077595"/>
        </p:xfrm>
        <a:graphic>
          <a:graphicData uri="http://schemas.openxmlformats.org/presentationml/2006/ole">
            <mc:AlternateContent xmlns:mc="http://schemas.openxmlformats.org/markup-compatibility/2006">
              <mc:Choice xmlns:v="urn:schemas-microsoft-com:vml" Requires="v">
                <p:oleObj spid="_x0000_s7" name="" r:id="rId15" imgW="1587500" imgH="431800" progId="Equation.3">
                  <p:embed/>
                </p:oleObj>
              </mc:Choice>
              <mc:Fallback>
                <p:oleObj name="" r:id="rId15" imgW="1587500" imgH="431800" progId="Equation.3">
                  <p:embed/>
                  <p:pic>
                    <p:nvPicPr>
                      <p:cNvPr id="0" name="图片 3341"/>
                      <p:cNvPicPr/>
                      <p:nvPr/>
                    </p:nvPicPr>
                    <p:blipFill>
                      <a:blip r:embed="rId16">
                        <a:lum bright="-33997" contrast="100000"/>
                      </a:blip>
                      <a:stretch>
                        <a:fillRect/>
                      </a:stretch>
                    </p:blipFill>
                    <p:spPr>
                      <a:xfrm>
                        <a:off x="3224530" y="5517356"/>
                        <a:ext cx="3968750" cy="107759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par>
                                <p:cTn id="21" presetID="22" presetClass="entr" presetSubtype="8"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4245"/>
                                        </p:tgtEl>
                                        <p:attrNameLst>
                                          <p:attrName>style.visibility</p:attrName>
                                        </p:attrNameLst>
                                      </p:cBhvr>
                                      <p:to>
                                        <p:strVal val="visible"/>
                                      </p:to>
                                    </p:set>
                                    <p:animEffect transition="in" filter="wipe(left)">
                                      <p:cBhvr>
                                        <p:cTn id="38" dur="500"/>
                                        <p:tgtEl>
                                          <p:spTgt spid="9424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4" grpId="0" bldLvl="0" animBg="1" autoUpdateAnimBg="0"/>
      <p:bldP spid="2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8" name="矩形 69637"/>
          <p:cNvSpPr/>
          <p:nvPr/>
        </p:nvSpPr>
        <p:spPr>
          <a:xfrm>
            <a:off x="107950" y="115888"/>
            <a:ext cx="3097213" cy="521970"/>
          </a:xfrm>
          <a:prstGeom prst="rect">
            <a:avLst/>
          </a:prstGeom>
          <a:noFill/>
          <a:ln w="9525">
            <a:noFill/>
          </a:ln>
        </p:spPr>
        <p:txBody>
          <a:bodyPr>
            <a:spAutoFit/>
          </a:bodyPr>
          <a:p>
            <a:r>
              <a:rPr lang="zh-CN" altLang="en-US" sz="2800" b="1" dirty="0">
                <a:latin typeface="Times New Roman" panose="02020603050405020304" pitchFamily="18" charset="0"/>
              </a:rPr>
              <a:t>三、动能定理</a:t>
            </a:r>
            <a:endParaRPr lang="zh-CN" altLang="en-US" sz="2800" b="1" dirty="0">
              <a:latin typeface="Times New Roman" panose="02020603050405020304" pitchFamily="18" charset="0"/>
            </a:endParaRPr>
          </a:p>
        </p:txBody>
      </p:sp>
      <p:grpSp>
        <p:nvGrpSpPr>
          <p:cNvPr id="69656" name="组合 69655"/>
          <p:cNvGrpSpPr/>
          <p:nvPr/>
        </p:nvGrpSpPr>
        <p:grpSpPr>
          <a:xfrm>
            <a:off x="323850" y="765175"/>
            <a:ext cx="8353425" cy="593725"/>
            <a:chOff x="249" y="754"/>
            <a:chExt cx="5262" cy="374"/>
          </a:xfrm>
        </p:grpSpPr>
        <p:sp>
          <p:nvSpPr>
            <p:cNvPr id="69639" name="文本框 69638"/>
            <p:cNvSpPr txBox="1"/>
            <p:nvPr/>
          </p:nvSpPr>
          <p:spPr>
            <a:xfrm>
              <a:off x="249" y="799"/>
              <a:ext cx="5262" cy="329"/>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设质点在变力     的作用下沿曲线从</a:t>
              </a:r>
              <a:r>
                <a:rPr lang="en-US" altLang="zh-CN" sz="2800" b="1" i="1">
                  <a:latin typeface="Times New Roman" panose="02020603050405020304" pitchFamily="18" charset="0"/>
                </a:rPr>
                <a:t>a</a:t>
              </a:r>
              <a:r>
                <a:rPr lang="zh-CN" altLang="en-US" sz="2800" b="1" dirty="0">
                  <a:latin typeface="Times New Roman" panose="02020603050405020304" pitchFamily="18" charset="0"/>
                </a:rPr>
                <a:t>点移动到</a:t>
              </a:r>
              <a:r>
                <a:rPr lang="en-US" altLang="zh-CN" sz="2800" b="1" i="1">
                  <a:latin typeface="Times New Roman" panose="02020603050405020304" pitchFamily="18" charset="0"/>
                </a:rPr>
                <a:t>b</a:t>
              </a:r>
              <a:r>
                <a:rPr lang="zh-CN" altLang="en-US" sz="2800" b="1" dirty="0">
                  <a:latin typeface="Times New Roman" panose="02020603050405020304" pitchFamily="18" charset="0"/>
                </a:rPr>
                <a:t>点，</a:t>
              </a:r>
              <a:endParaRPr lang="zh-CN" altLang="en-US" sz="2800" b="1" dirty="0">
                <a:latin typeface="Times New Roman" panose="02020603050405020304" pitchFamily="18" charset="0"/>
              </a:endParaRPr>
            </a:p>
          </p:txBody>
        </p:sp>
        <p:graphicFrame>
          <p:nvGraphicFramePr>
            <p:cNvPr id="69640" name="对象 69639"/>
            <p:cNvGraphicFramePr/>
            <p:nvPr/>
          </p:nvGraphicFramePr>
          <p:xfrm>
            <a:off x="1655" y="754"/>
            <a:ext cx="294" cy="363"/>
          </p:xfrm>
          <a:graphic>
            <a:graphicData uri="http://schemas.openxmlformats.org/presentationml/2006/ole">
              <mc:AlternateContent xmlns:mc="http://schemas.openxmlformats.org/markup-compatibility/2006">
                <mc:Choice xmlns:v="urn:schemas-microsoft-com:vml" Requires="v">
                  <p:oleObj spid="_x0000_s3186" name="" r:id="rId1" imgW="165100" imgH="203200" progId="Equation.3">
                    <p:embed/>
                  </p:oleObj>
                </mc:Choice>
                <mc:Fallback>
                  <p:oleObj name="" r:id="rId1" imgW="165100" imgH="203200" progId="Equation.3">
                    <p:embed/>
                    <p:pic>
                      <p:nvPicPr>
                        <p:cNvPr id="0" name="图片 3185"/>
                        <p:cNvPicPr/>
                        <p:nvPr/>
                      </p:nvPicPr>
                      <p:blipFill>
                        <a:blip r:embed="rId2"/>
                        <a:stretch>
                          <a:fillRect/>
                        </a:stretch>
                      </p:blipFill>
                      <p:spPr>
                        <a:xfrm>
                          <a:off x="1655" y="754"/>
                          <a:ext cx="294" cy="363"/>
                        </a:xfrm>
                        <a:prstGeom prst="rect">
                          <a:avLst/>
                        </a:prstGeom>
                        <a:noFill/>
                        <a:ln w="38100">
                          <a:noFill/>
                          <a:miter/>
                        </a:ln>
                      </p:spPr>
                    </p:pic>
                  </p:oleObj>
                </mc:Fallback>
              </mc:AlternateContent>
            </a:graphicData>
          </a:graphic>
        </p:graphicFrame>
      </p:grpSp>
      <p:sp>
        <p:nvSpPr>
          <p:cNvPr id="69657" name="矩形 69656"/>
          <p:cNvSpPr/>
          <p:nvPr/>
        </p:nvSpPr>
        <p:spPr>
          <a:xfrm>
            <a:off x="323850" y="1412875"/>
            <a:ext cx="3527425" cy="521970"/>
          </a:xfrm>
          <a:prstGeom prst="rect">
            <a:avLst/>
          </a:prstGeom>
          <a:noFill/>
          <a:ln w="9525">
            <a:noFill/>
          </a:ln>
        </p:spPr>
        <p:txBody>
          <a:bodyPr>
            <a:spAutoFit/>
          </a:bodyPr>
          <a:p>
            <a:r>
              <a:rPr lang="zh-CN" altLang="en-US" sz="2800" b="1" dirty="0">
                <a:latin typeface="Times New Roman" panose="02020603050405020304" pitchFamily="18" charset="0"/>
              </a:rPr>
              <a:t>变力所做的功为：</a:t>
            </a:r>
            <a:endParaRPr lang="zh-CN" altLang="en-US" sz="2800" b="1" dirty="0">
              <a:latin typeface="Times New Roman" panose="02020603050405020304" pitchFamily="18" charset="0"/>
            </a:endParaRPr>
          </a:p>
        </p:txBody>
      </p:sp>
      <p:graphicFrame>
        <p:nvGraphicFramePr>
          <p:cNvPr id="69658" name="对象 69657"/>
          <p:cNvGraphicFramePr/>
          <p:nvPr/>
        </p:nvGraphicFramePr>
        <p:xfrm>
          <a:off x="899160" y="1989297"/>
          <a:ext cx="3097530" cy="947420"/>
        </p:xfrm>
        <a:graphic>
          <a:graphicData uri="http://schemas.openxmlformats.org/presentationml/2006/ole">
            <mc:AlternateContent xmlns:mc="http://schemas.openxmlformats.org/markup-compatibility/2006">
              <mc:Choice xmlns:v="urn:schemas-microsoft-com:vml" Requires="v">
                <p:oleObj spid="_x0000_s3187" name="" r:id="rId3" imgW="1079500" imgH="330200" progId="Equation.3">
                  <p:embed/>
                </p:oleObj>
              </mc:Choice>
              <mc:Fallback>
                <p:oleObj name="" r:id="rId3" imgW="1079500" imgH="330200" progId="Equation.3">
                  <p:embed/>
                  <p:pic>
                    <p:nvPicPr>
                      <p:cNvPr id="0" name="图片 3186"/>
                      <p:cNvPicPr/>
                      <p:nvPr/>
                    </p:nvPicPr>
                    <p:blipFill>
                      <a:blip r:embed="rId4">
                        <a:lum contrast="100000"/>
                      </a:blip>
                      <a:stretch>
                        <a:fillRect/>
                      </a:stretch>
                    </p:blipFill>
                    <p:spPr>
                      <a:xfrm>
                        <a:off x="899160" y="1989297"/>
                        <a:ext cx="3097530" cy="947420"/>
                      </a:xfrm>
                      <a:prstGeom prst="rect">
                        <a:avLst/>
                      </a:prstGeom>
                      <a:noFill/>
                      <a:ln w="38100">
                        <a:noFill/>
                        <a:miter/>
                      </a:ln>
                    </p:spPr>
                  </p:pic>
                </p:oleObj>
              </mc:Fallback>
            </mc:AlternateContent>
          </a:graphicData>
        </a:graphic>
      </p:graphicFrame>
      <p:graphicFrame>
        <p:nvGraphicFramePr>
          <p:cNvPr id="69659" name="对象 69658"/>
          <p:cNvGraphicFramePr/>
          <p:nvPr/>
        </p:nvGraphicFramePr>
        <p:xfrm>
          <a:off x="859790" y="3357563"/>
          <a:ext cx="4039870" cy="1136650"/>
        </p:xfrm>
        <a:graphic>
          <a:graphicData uri="http://schemas.openxmlformats.org/presentationml/2006/ole">
            <mc:AlternateContent xmlns:mc="http://schemas.openxmlformats.org/markup-compatibility/2006">
              <mc:Choice xmlns:v="urn:schemas-microsoft-com:vml" Requires="v">
                <p:oleObj spid="_x0000_s3189" name="" r:id="rId5" imgW="1397000" imgH="393700" progId="Equation.3">
                  <p:embed/>
                </p:oleObj>
              </mc:Choice>
              <mc:Fallback>
                <p:oleObj name="" r:id="rId5" imgW="1397000" imgH="393700" progId="Equation.3">
                  <p:embed/>
                  <p:pic>
                    <p:nvPicPr>
                      <p:cNvPr id="0" name="图片 3188"/>
                      <p:cNvPicPr/>
                      <p:nvPr/>
                    </p:nvPicPr>
                    <p:blipFill>
                      <a:blip r:embed="rId6">
                        <a:lum contrast="100000"/>
                      </a:blip>
                      <a:stretch>
                        <a:fillRect/>
                      </a:stretch>
                    </p:blipFill>
                    <p:spPr>
                      <a:xfrm>
                        <a:off x="859790" y="3357563"/>
                        <a:ext cx="4039870" cy="1136650"/>
                      </a:xfrm>
                      <a:prstGeom prst="rect">
                        <a:avLst/>
                      </a:prstGeom>
                      <a:noFill/>
                      <a:ln w="38100">
                        <a:noFill/>
                        <a:miter/>
                      </a:ln>
                    </p:spPr>
                  </p:pic>
                </p:oleObj>
              </mc:Fallback>
            </mc:AlternateContent>
          </a:graphicData>
        </a:graphic>
      </p:graphicFrame>
      <p:graphicFrame>
        <p:nvGraphicFramePr>
          <p:cNvPr id="69661" name="对象 69660"/>
          <p:cNvGraphicFramePr/>
          <p:nvPr/>
        </p:nvGraphicFramePr>
        <p:xfrm>
          <a:off x="1475264" y="5532597"/>
          <a:ext cx="2305685" cy="1017270"/>
        </p:xfrm>
        <a:graphic>
          <a:graphicData uri="http://schemas.openxmlformats.org/presentationml/2006/ole">
            <mc:AlternateContent xmlns:mc="http://schemas.openxmlformats.org/markup-compatibility/2006">
              <mc:Choice xmlns:v="urn:schemas-microsoft-com:vml" Requires="v">
                <p:oleObj spid="_x0000_s3193" name="" r:id="rId7" imgW="800100" imgH="355600" progId="Equation.3">
                  <p:embed/>
                </p:oleObj>
              </mc:Choice>
              <mc:Fallback>
                <p:oleObj name="" r:id="rId7" imgW="800100" imgH="355600" progId="Equation.3">
                  <p:embed/>
                  <p:pic>
                    <p:nvPicPr>
                      <p:cNvPr id="0" name="图片 3192"/>
                      <p:cNvPicPr/>
                      <p:nvPr/>
                    </p:nvPicPr>
                    <p:blipFill>
                      <a:blip r:embed="rId8">
                        <a:lum contrast="100000"/>
                      </a:blip>
                      <a:stretch>
                        <a:fillRect/>
                      </a:stretch>
                    </p:blipFill>
                    <p:spPr>
                      <a:xfrm>
                        <a:off x="1475264" y="5532597"/>
                        <a:ext cx="2305685" cy="1017270"/>
                      </a:xfrm>
                      <a:prstGeom prst="rect">
                        <a:avLst/>
                      </a:prstGeom>
                      <a:noFill/>
                      <a:ln w="38100">
                        <a:noFill/>
                        <a:miter/>
                      </a:ln>
                    </p:spPr>
                  </p:pic>
                </p:oleObj>
              </mc:Fallback>
            </mc:AlternateContent>
          </a:graphicData>
        </a:graphic>
      </p:graphicFrame>
      <p:graphicFrame>
        <p:nvGraphicFramePr>
          <p:cNvPr id="69662" name="对象 69661"/>
          <p:cNvGraphicFramePr/>
          <p:nvPr/>
        </p:nvGraphicFramePr>
        <p:xfrm>
          <a:off x="4786789" y="4667727"/>
          <a:ext cx="1442085" cy="514985"/>
        </p:xfrm>
        <a:graphic>
          <a:graphicData uri="http://schemas.openxmlformats.org/presentationml/2006/ole">
            <mc:AlternateContent xmlns:mc="http://schemas.openxmlformats.org/markup-compatibility/2006">
              <mc:Choice xmlns:v="urn:schemas-microsoft-com:vml" Requires="v">
                <p:oleObj spid="_x0000_s3192" name="" r:id="rId9" imgW="495300" imgH="177165" progId="Equation.3">
                  <p:embed/>
                </p:oleObj>
              </mc:Choice>
              <mc:Fallback>
                <p:oleObj name="" r:id="rId9" imgW="495300" imgH="177165" progId="Equation.3">
                  <p:embed/>
                  <p:pic>
                    <p:nvPicPr>
                      <p:cNvPr id="0" name="图片 3191"/>
                      <p:cNvPicPr/>
                      <p:nvPr/>
                    </p:nvPicPr>
                    <p:blipFill>
                      <a:blip r:embed="rId10">
                        <a:lum contrast="100000"/>
                      </a:blip>
                      <a:stretch>
                        <a:fillRect/>
                      </a:stretch>
                    </p:blipFill>
                    <p:spPr>
                      <a:xfrm>
                        <a:off x="4786789" y="4667727"/>
                        <a:ext cx="1442085" cy="514985"/>
                      </a:xfrm>
                      <a:prstGeom prst="rect">
                        <a:avLst/>
                      </a:prstGeom>
                      <a:noFill/>
                      <a:ln w="38100">
                        <a:noFill/>
                        <a:miter/>
                      </a:ln>
                    </p:spPr>
                  </p:pic>
                </p:oleObj>
              </mc:Fallback>
            </mc:AlternateContent>
          </a:graphicData>
        </a:graphic>
      </p:graphicFrame>
      <p:graphicFrame>
        <p:nvGraphicFramePr>
          <p:cNvPr id="69663" name="对象 69662"/>
          <p:cNvGraphicFramePr/>
          <p:nvPr/>
        </p:nvGraphicFramePr>
        <p:xfrm>
          <a:off x="3842544" y="5444967"/>
          <a:ext cx="3035300" cy="1157605"/>
        </p:xfrm>
        <a:graphic>
          <a:graphicData uri="http://schemas.openxmlformats.org/presentationml/2006/ole">
            <mc:AlternateContent xmlns:mc="http://schemas.openxmlformats.org/markup-compatibility/2006">
              <mc:Choice xmlns:v="urn:schemas-microsoft-com:vml" Requires="v">
                <p:oleObj spid="_x0000_s3191" name="" r:id="rId11" imgW="1028700" imgH="393700" progId="Equation.3">
                  <p:embed/>
                </p:oleObj>
              </mc:Choice>
              <mc:Fallback>
                <p:oleObj name="" r:id="rId11" imgW="1028700" imgH="393700" progId="Equation.3">
                  <p:embed/>
                  <p:pic>
                    <p:nvPicPr>
                      <p:cNvPr id="0" name="图片 3190"/>
                      <p:cNvPicPr/>
                      <p:nvPr/>
                    </p:nvPicPr>
                    <p:blipFill>
                      <a:blip r:embed="rId12">
                        <a:lum contrast="100000"/>
                      </a:blip>
                      <a:stretch>
                        <a:fillRect/>
                      </a:stretch>
                    </p:blipFill>
                    <p:spPr>
                      <a:xfrm>
                        <a:off x="3842544" y="5444967"/>
                        <a:ext cx="3035300" cy="1157605"/>
                      </a:xfrm>
                      <a:prstGeom prst="rect">
                        <a:avLst/>
                      </a:prstGeom>
                      <a:noFill/>
                      <a:ln w="38100">
                        <a:noFill/>
                        <a:miter/>
                      </a:ln>
                    </p:spPr>
                  </p:pic>
                </p:oleObj>
              </mc:Fallback>
            </mc:AlternateContent>
          </a:graphicData>
        </a:graphic>
      </p:graphicFrame>
      <p:sp>
        <p:nvSpPr>
          <p:cNvPr id="69664" name="文本框 69663"/>
          <p:cNvSpPr txBox="1"/>
          <p:nvPr/>
        </p:nvSpPr>
        <p:spPr>
          <a:xfrm>
            <a:off x="395288" y="2997200"/>
            <a:ext cx="3455987" cy="521970"/>
          </a:xfrm>
          <a:prstGeom prst="rect">
            <a:avLst/>
          </a:prstGeom>
          <a:noFill/>
          <a:ln w="9525">
            <a:noFill/>
          </a:ln>
        </p:spPr>
        <p:txBody>
          <a:bodyPr>
            <a:spAutoFit/>
          </a:bodyPr>
          <a:p>
            <a:r>
              <a:rPr lang="zh-CN" altLang="en-US" sz="2800" b="1" dirty="0">
                <a:latin typeface="Times New Roman" panose="02020603050405020304" pitchFamily="18" charset="0"/>
              </a:rPr>
              <a:t>由牛顿第二定律：</a:t>
            </a:r>
            <a:endParaRPr lang="zh-CN" altLang="en-US" sz="2800" b="1" dirty="0">
              <a:latin typeface="Times New Roman" panose="02020603050405020304" pitchFamily="18" charset="0"/>
            </a:endParaRPr>
          </a:p>
        </p:txBody>
      </p:sp>
      <p:graphicFrame>
        <p:nvGraphicFramePr>
          <p:cNvPr id="69665" name="对象 69664"/>
          <p:cNvGraphicFramePr/>
          <p:nvPr/>
        </p:nvGraphicFramePr>
        <p:xfrm>
          <a:off x="610394" y="4384517"/>
          <a:ext cx="4178300" cy="1135380"/>
        </p:xfrm>
        <a:graphic>
          <a:graphicData uri="http://schemas.openxmlformats.org/presentationml/2006/ole">
            <mc:AlternateContent xmlns:mc="http://schemas.openxmlformats.org/markup-compatibility/2006">
              <mc:Choice xmlns:v="urn:schemas-microsoft-com:vml" Requires="v">
                <p:oleObj spid="_x0000_s3188" name="" r:id="rId13" imgW="1447800" imgH="393700" progId="Equation.3">
                  <p:embed/>
                </p:oleObj>
              </mc:Choice>
              <mc:Fallback>
                <p:oleObj name="" r:id="rId13" imgW="1447800" imgH="393700" progId="Equation.3">
                  <p:embed/>
                  <p:pic>
                    <p:nvPicPr>
                      <p:cNvPr id="0" name="图片 3187"/>
                      <p:cNvPicPr/>
                      <p:nvPr/>
                    </p:nvPicPr>
                    <p:blipFill>
                      <a:blip r:embed="rId14">
                        <a:lum contrast="100000"/>
                      </a:blip>
                      <a:stretch>
                        <a:fillRect/>
                      </a:stretch>
                    </p:blipFill>
                    <p:spPr>
                      <a:xfrm>
                        <a:off x="610394" y="4384517"/>
                        <a:ext cx="4178300" cy="1135380"/>
                      </a:xfrm>
                      <a:prstGeom prst="rect">
                        <a:avLst/>
                      </a:prstGeom>
                      <a:noFill/>
                      <a:ln w="38100">
                        <a:noFill/>
                        <a:miter/>
                      </a:ln>
                    </p:spPr>
                  </p:pic>
                </p:oleObj>
              </mc:Fallback>
            </mc:AlternateContent>
          </a:graphicData>
        </a:graphic>
      </p:graphicFrame>
      <p:sp>
        <p:nvSpPr>
          <p:cNvPr id="69666" name="右箭头 69665"/>
          <p:cNvSpPr/>
          <p:nvPr/>
        </p:nvSpPr>
        <p:spPr>
          <a:xfrm>
            <a:off x="755650" y="5949950"/>
            <a:ext cx="576263" cy="144463"/>
          </a:xfrm>
          <a:prstGeom prst="rightArrow">
            <a:avLst>
              <a:gd name="adj1" fmla="val 50000"/>
              <a:gd name="adj2" fmla="val 99725"/>
            </a:avLst>
          </a:prstGeom>
          <a:solidFill>
            <a:schemeClr val="accent1"/>
          </a:solidFill>
          <a:ln w="9525" cap="flat" cmpd="sng">
            <a:solidFill>
              <a:schemeClr val="tx1"/>
            </a:solidFill>
            <a:prstDash val="solid"/>
            <a:miter/>
            <a:headEnd type="none" w="med" len="med"/>
            <a:tailEnd type="none" w="med" len="med"/>
          </a:ln>
        </p:spPr>
        <p:txBody>
          <a:bodyPr/>
          <a:p>
            <a:endParaRPr lang="zh-CN" altLang="en-US" sz="2800" b="1"/>
          </a:p>
        </p:txBody>
      </p:sp>
      <p:pic>
        <p:nvPicPr>
          <p:cNvPr id="69668" name="图片 69667" descr="图片3">
            <a:hlinkClick r:id="" action="ppaction://hlinkshowjump?jump=firstslide"/>
          </p:cNvPr>
          <p:cNvPicPr>
            <a:picLocks noChangeAspect="1"/>
          </p:cNvPicPr>
          <p:nvPr/>
        </p:nvPicPr>
        <p:blipFill>
          <a:blip r:embed="rId15"/>
          <a:stretch>
            <a:fillRect/>
          </a:stretch>
        </p:blipFill>
        <p:spPr>
          <a:xfrm>
            <a:off x="7827963" y="6534150"/>
            <a:ext cx="660400" cy="336550"/>
          </a:xfrm>
          <a:prstGeom prst="rect">
            <a:avLst/>
          </a:prstGeom>
          <a:noFill/>
          <a:ln w="9525">
            <a:noFill/>
          </a:ln>
        </p:spPr>
      </p:pic>
      <p:pic>
        <p:nvPicPr>
          <p:cNvPr id="69669" name="图片 69668" descr="图片4">
            <a:hlinkClick r:id="" action="ppaction://hlinkshowjump?jump=endshow"/>
          </p:cNvPr>
          <p:cNvPicPr>
            <a:picLocks noChangeAspect="1"/>
          </p:cNvPicPr>
          <p:nvPr/>
        </p:nvPicPr>
        <p:blipFill>
          <a:blip r:embed="rId16"/>
          <a:stretch>
            <a:fillRect/>
          </a:stretch>
        </p:blipFill>
        <p:spPr>
          <a:xfrm>
            <a:off x="8477250" y="6529388"/>
            <a:ext cx="660400" cy="341312"/>
          </a:xfrm>
          <a:prstGeom prst="rect">
            <a:avLst/>
          </a:prstGeom>
          <a:noFill/>
          <a:ln w="9525">
            <a:noFill/>
          </a:ln>
        </p:spPr>
      </p:pic>
      <p:pic>
        <p:nvPicPr>
          <p:cNvPr id="69670" name="图片 69669" descr="图片5">
            <a:hlinkClick r:id="" action="ppaction://hlinkshowjump?jump=nextslide"/>
          </p:cNvPr>
          <p:cNvPicPr>
            <a:picLocks noChangeAspect="1"/>
          </p:cNvPicPr>
          <p:nvPr/>
        </p:nvPicPr>
        <p:blipFill>
          <a:blip r:embed="rId17"/>
          <a:stretch>
            <a:fillRect/>
          </a:stretch>
        </p:blipFill>
        <p:spPr>
          <a:xfrm>
            <a:off x="7178675" y="6535738"/>
            <a:ext cx="661988" cy="334962"/>
          </a:xfrm>
          <a:prstGeom prst="rect">
            <a:avLst/>
          </a:prstGeom>
          <a:noFill/>
          <a:ln w="9525">
            <a:noFill/>
          </a:ln>
        </p:spPr>
      </p:pic>
      <p:pic>
        <p:nvPicPr>
          <p:cNvPr id="69671" name="图片 69670" descr="图片6">
            <a:hlinkClick r:id="" action="ppaction://hlinkshowjump?jump=previousslide"/>
          </p:cNvPr>
          <p:cNvPicPr>
            <a:picLocks noChangeAspect="1"/>
          </p:cNvPicPr>
          <p:nvPr/>
        </p:nvPicPr>
        <p:blipFill>
          <a:blip r:embed="rId18"/>
          <a:stretch>
            <a:fillRect/>
          </a:stretch>
        </p:blipFill>
        <p:spPr>
          <a:xfrm>
            <a:off x="6530975" y="6534150"/>
            <a:ext cx="661988" cy="336550"/>
          </a:xfrm>
          <a:prstGeom prst="rect">
            <a:avLst/>
          </a:prstGeom>
          <a:noFill/>
          <a:ln w="9525">
            <a:noFill/>
          </a:ln>
        </p:spPr>
      </p:pic>
      <p:pic>
        <p:nvPicPr>
          <p:cNvPr id="69672" name="图片 69671" descr="图2-21"/>
          <p:cNvPicPr>
            <a:picLocks noChangeAspect="1"/>
          </p:cNvPicPr>
          <p:nvPr/>
        </p:nvPicPr>
        <p:blipFill>
          <a:blip r:embed="rId19"/>
          <a:stretch>
            <a:fillRect/>
          </a:stretch>
        </p:blipFill>
        <p:spPr>
          <a:xfrm>
            <a:off x="4787900" y="1362075"/>
            <a:ext cx="3887788" cy="23542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9638"/>
                                        </p:tgtEl>
                                        <p:attrNameLst>
                                          <p:attrName>style.visibility</p:attrName>
                                        </p:attrNameLst>
                                      </p:cBhvr>
                                      <p:to>
                                        <p:strVal val="visible"/>
                                      </p:to>
                                    </p:set>
                                    <p:animEffect transition="in" filter="wipe(left)">
                                      <p:cBhvr>
                                        <p:cTn id="7" dur="500"/>
                                        <p:tgtEl>
                                          <p:spTgt spid="696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656"/>
                                        </p:tgtEl>
                                        <p:attrNameLst>
                                          <p:attrName>style.visibility</p:attrName>
                                        </p:attrNameLst>
                                      </p:cBhvr>
                                      <p:to>
                                        <p:strVal val="visible"/>
                                      </p:to>
                                    </p:set>
                                    <p:animEffect transition="in" filter="wipe(left)">
                                      <p:cBhvr>
                                        <p:cTn id="12" dur="500"/>
                                        <p:tgtEl>
                                          <p:spTgt spid="6965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96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9657"/>
                                        </p:tgtEl>
                                        <p:attrNameLst>
                                          <p:attrName>style.visibility</p:attrName>
                                        </p:attrNameLst>
                                      </p:cBhvr>
                                      <p:to>
                                        <p:strVal val="visible"/>
                                      </p:to>
                                    </p:set>
                                    <p:animEffect transition="in" filter="wipe(left)">
                                      <p:cBhvr>
                                        <p:cTn id="21" dur="500"/>
                                        <p:tgtEl>
                                          <p:spTgt spid="69657"/>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69658"/>
                                        </p:tgtEl>
                                        <p:attrNameLst>
                                          <p:attrName>style.visibility</p:attrName>
                                        </p:attrNameLst>
                                      </p:cBhvr>
                                      <p:to>
                                        <p:strVal val="visible"/>
                                      </p:to>
                                    </p:set>
                                    <p:animEffect transition="in" filter="wipe(left)">
                                      <p:cBhvr>
                                        <p:cTn id="25" dur="500"/>
                                        <p:tgtEl>
                                          <p:spTgt spid="6965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9664"/>
                                        </p:tgtEl>
                                        <p:attrNameLst>
                                          <p:attrName>style.visibility</p:attrName>
                                        </p:attrNameLst>
                                      </p:cBhvr>
                                      <p:to>
                                        <p:strVal val="visible"/>
                                      </p:to>
                                    </p:set>
                                    <p:animEffect transition="in" filter="wipe(left)">
                                      <p:cBhvr>
                                        <p:cTn id="30" dur="500"/>
                                        <p:tgtEl>
                                          <p:spTgt spid="6966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9659"/>
                                        </p:tgtEl>
                                        <p:attrNameLst>
                                          <p:attrName>style.visibility</p:attrName>
                                        </p:attrNameLst>
                                      </p:cBhvr>
                                      <p:to>
                                        <p:strVal val="visible"/>
                                      </p:to>
                                    </p:set>
                                    <p:animEffect transition="in" filter="wipe(left)">
                                      <p:cBhvr>
                                        <p:cTn id="35" dur="500"/>
                                        <p:tgtEl>
                                          <p:spTgt spid="6965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9665"/>
                                        </p:tgtEl>
                                        <p:attrNameLst>
                                          <p:attrName>style.visibility</p:attrName>
                                        </p:attrNameLst>
                                      </p:cBhvr>
                                      <p:to>
                                        <p:strVal val="visible"/>
                                      </p:to>
                                    </p:set>
                                    <p:animEffect transition="in" filter="wipe(left)">
                                      <p:cBhvr>
                                        <p:cTn id="40" dur="500"/>
                                        <p:tgtEl>
                                          <p:spTgt spid="696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9662"/>
                                        </p:tgtEl>
                                        <p:attrNameLst>
                                          <p:attrName>style.visibility</p:attrName>
                                        </p:attrNameLst>
                                      </p:cBhvr>
                                      <p:to>
                                        <p:strVal val="visible"/>
                                      </p:to>
                                    </p:set>
                                    <p:animEffect transition="in" filter="wipe(left)">
                                      <p:cBhvr>
                                        <p:cTn id="45" dur="500"/>
                                        <p:tgtEl>
                                          <p:spTgt spid="6966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69666"/>
                                        </p:tgtEl>
                                        <p:attrNameLst>
                                          <p:attrName>style.visibility</p:attrName>
                                        </p:attrNameLst>
                                      </p:cBhvr>
                                      <p:to>
                                        <p:strVal val="visible"/>
                                      </p:to>
                                    </p:set>
                                    <p:animEffect transition="in" filter="wipe(left)">
                                      <p:cBhvr>
                                        <p:cTn id="50" dur="500"/>
                                        <p:tgtEl>
                                          <p:spTgt spid="69666"/>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69661"/>
                                        </p:tgtEl>
                                        <p:attrNameLst>
                                          <p:attrName>style.visibility</p:attrName>
                                        </p:attrNameLst>
                                      </p:cBhvr>
                                      <p:to>
                                        <p:strVal val="visible"/>
                                      </p:to>
                                    </p:set>
                                    <p:animEffect transition="in" filter="wipe(left)">
                                      <p:cBhvr>
                                        <p:cTn id="54" dur="500"/>
                                        <p:tgtEl>
                                          <p:spTgt spid="6966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69663"/>
                                        </p:tgtEl>
                                        <p:attrNameLst>
                                          <p:attrName>style.visibility</p:attrName>
                                        </p:attrNameLst>
                                      </p:cBhvr>
                                      <p:to>
                                        <p:strVal val="visible"/>
                                      </p:to>
                                    </p:set>
                                    <p:animEffect transition="in" filter="wipe(left)">
                                      <p:cBhvr>
                                        <p:cTn id="59" dur="500"/>
                                        <p:tgtEl>
                                          <p:spTgt spid="69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8" grpId="0"/>
      <p:bldP spid="69657" grpId="0"/>
      <p:bldP spid="6966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6" name="Object 6"/>
          <p:cNvGraphicFramePr>
            <a:graphicFrameLocks noChangeAspect="1"/>
          </p:cNvGraphicFramePr>
          <p:nvPr/>
        </p:nvGraphicFramePr>
        <p:xfrm>
          <a:off x="6472238" y="1268760"/>
          <a:ext cx="2016125" cy="1112838"/>
        </p:xfrm>
        <a:graphic>
          <a:graphicData uri="http://schemas.openxmlformats.org/presentationml/2006/ole">
            <mc:AlternateContent xmlns:mc="http://schemas.openxmlformats.org/markup-compatibility/2006">
              <mc:Choice xmlns:v="urn:schemas-microsoft-com:vml" Requires="v">
                <p:oleObj spid="_x0000_s3221" name="公式" r:id="rId1" imgW="739140" imgH="398780" progId="Equation.3">
                  <p:embed/>
                </p:oleObj>
              </mc:Choice>
              <mc:Fallback>
                <p:oleObj name="公式" r:id="rId1" imgW="739140" imgH="398780" progId="Equation.3">
                  <p:embed/>
                  <p:pic>
                    <p:nvPicPr>
                      <p:cNvPr id="0" name="图片 32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2238" y="1268760"/>
                        <a:ext cx="2016125" cy="111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7" name="Rectangle 7"/>
          <p:cNvSpPr>
            <a:spLocks noChangeArrowheads="1"/>
          </p:cNvSpPr>
          <p:nvPr/>
        </p:nvSpPr>
        <p:spPr bwMode="auto">
          <a:xfrm>
            <a:off x="468313" y="1541735"/>
            <a:ext cx="6264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800" b="1" dirty="0">
                <a:solidFill>
                  <a:srgbClr val="000000"/>
                </a:solidFill>
                <a:latin typeface="Times New Roman" panose="02020603050405020304" pitchFamily="18" charset="0"/>
              </a:rPr>
              <a:t>定义质点的</a:t>
            </a:r>
            <a:r>
              <a:rPr lang="zh-CN" altLang="en-US" sz="2800" b="1" dirty="0">
                <a:solidFill>
                  <a:srgbClr val="0000FF"/>
                </a:solidFill>
                <a:latin typeface="Times New Roman" panose="02020603050405020304" pitchFamily="18" charset="0"/>
              </a:rPr>
              <a:t>动能（</a:t>
            </a:r>
            <a:r>
              <a:rPr lang="en-US" altLang="zh-CN" sz="2800" b="1" dirty="0">
                <a:solidFill>
                  <a:srgbClr val="0000FF"/>
                </a:solidFill>
                <a:latin typeface="Times New Roman" panose="02020603050405020304" pitchFamily="18" charset="0"/>
              </a:rPr>
              <a:t>kinetic energy</a:t>
            </a:r>
            <a:r>
              <a:rPr lang="zh-CN" altLang="en-US" sz="2800" b="1" dirty="0">
                <a:solidFill>
                  <a:srgbClr val="0000FF"/>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a:t>
            </a:r>
            <a:endParaRPr lang="zh-CN" altLang="en-US" sz="2800" b="1" dirty="0">
              <a:solidFill>
                <a:srgbClr val="000000"/>
              </a:solidFill>
              <a:latin typeface="Times New Roman" panose="02020603050405020304" pitchFamily="18" charset="0"/>
            </a:endParaRPr>
          </a:p>
        </p:txBody>
      </p:sp>
      <p:sp>
        <p:nvSpPr>
          <p:cNvPr id="66570" name="Text Box 10"/>
          <p:cNvSpPr txBox="1">
            <a:spLocks noChangeArrowheads="1"/>
          </p:cNvSpPr>
          <p:nvPr/>
        </p:nvSpPr>
        <p:spPr bwMode="auto">
          <a:xfrm>
            <a:off x="468313" y="2405832"/>
            <a:ext cx="1439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dirty="0">
                <a:solidFill>
                  <a:srgbClr val="000000"/>
                </a:solidFill>
                <a:latin typeface="Times New Roman" panose="02020603050405020304" pitchFamily="18" charset="0"/>
              </a:rPr>
              <a:t>则有 </a:t>
            </a:r>
            <a:endParaRPr lang="zh-CN" altLang="en-US" sz="2800" b="1" dirty="0">
              <a:solidFill>
                <a:srgbClr val="000000"/>
              </a:solidFill>
              <a:latin typeface="Times New Roman" panose="02020603050405020304" pitchFamily="18" charset="0"/>
            </a:endParaRPr>
          </a:p>
        </p:txBody>
      </p:sp>
      <p:graphicFrame>
        <p:nvGraphicFramePr>
          <p:cNvPr id="66571" name="Object 11"/>
          <p:cNvGraphicFramePr>
            <a:graphicFrameLocks noChangeAspect="1"/>
          </p:cNvGraphicFramePr>
          <p:nvPr/>
        </p:nvGraphicFramePr>
        <p:xfrm>
          <a:off x="2267744" y="2355602"/>
          <a:ext cx="3851275" cy="641350"/>
        </p:xfrm>
        <a:graphic>
          <a:graphicData uri="http://schemas.openxmlformats.org/presentationml/2006/ole">
            <mc:AlternateContent xmlns:mc="http://schemas.openxmlformats.org/markup-compatibility/2006">
              <mc:Choice xmlns:v="urn:schemas-microsoft-com:vml" Requires="v">
                <p:oleObj spid="_x0000_s3222" name="公式" r:id="rId3" imgW="1371600" imgH="233680" progId="Equation.3">
                  <p:embed/>
                </p:oleObj>
              </mc:Choice>
              <mc:Fallback>
                <p:oleObj name="公式" r:id="rId3" imgW="1371600" imgH="233680" progId="Equation.3">
                  <p:embed/>
                  <p:pic>
                    <p:nvPicPr>
                      <p:cNvPr id="0" name="图片 32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2355602"/>
                        <a:ext cx="38512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72" name="Rectangle 12"/>
          <p:cNvSpPr>
            <a:spLocks noChangeArrowheads="1"/>
          </p:cNvSpPr>
          <p:nvPr/>
        </p:nvSpPr>
        <p:spPr bwMode="auto">
          <a:xfrm>
            <a:off x="323850" y="3429000"/>
            <a:ext cx="81407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lnSpc>
                <a:spcPct val="120000"/>
              </a:lnSpc>
              <a:spcBef>
                <a:spcPct val="0"/>
              </a:spcBef>
              <a:spcAft>
                <a:spcPct val="0"/>
              </a:spcAft>
            </a:pPr>
            <a:r>
              <a:rPr lang="zh-CN" altLang="en-US" sz="2800" b="1" dirty="0">
                <a:solidFill>
                  <a:srgbClr val="0000FF"/>
                </a:solidFill>
                <a:latin typeface="Times New Roman" panose="02020603050405020304" pitchFamily="18" charset="0"/>
              </a:rPr>
              <a:t>动能定理（</a:t>
            </a:r>
            <a:r>
              <a:rPr lang="en-US" altLang="zh-CN" sz="2800" b="1" dirty="0">
                <a:solidFill>
                  <a:srgbClr val="0000FF"/>
                </a:solidFill>
                <a:latin typeface="Times New Roman" panose="02020603050405020304" pitchFamily="18" charset="0"/>
              </a:rPr>
              <a:t>theorem of kinetic energy</a:t>
            </a:r>
            <a:r>
              <a:rPr lang="zh-CN" altLang="en-US" sz="2800" b="1" dirty="0">
                <a:solidFill>
                  <a:srgbClr val="0000FF"/>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合外力对质点所做的功等于质点动能的增量。</a:t>
            </a:r>
            <a:endParaRPr kumimoji="1" lang="zh-CN" altLang="en-US" sz="2400" b="1" dirty="0">
              <a:solidFill>
                <a:srgbClr val="000000"/>
              </a:solidFill>
              <a:latin typeface="Times New Roman" panose="02020603050405020304" pitchFamily="18" charset="0"/>
            </a:endParaRPr>
          </a:p>
        </p:txBody>
      </p:sp>
      <p:grpSp>
        <p:nvGrpSpPr>
          <p:cNvPr id="66584" name="Group 24"/>
          <p:cNvGrpSpPr/>
          <p:nvPr/>
        </p:nvGrpSpPr>
        <p:grpSpPr bwMode="auto">
          <a:xfrm>
            <a:off x="323850" y="4733454"/>
            <a:ext cx="6934200" cy="639762"/>
            <a:chOff x="276" y="2432"/>
            <a:chExt cx="4368" cy="403"/>
          </a:xfrm>
        </p:grpSpPr>
        <p:graphicFrame>
          <p:nvGraphicFramePr>
            <p:cNvPr id="66577" name="Object 17"/>
            <p:cNvGraphicFramePr>
              <a:graphicFrameLocks noChangeAspect="1"/>
            </p:cNvGraphicFramePr>
            <p:nvPr/>
          </p:nvGraphicFramePr>
          <p:xfrm>
            <a:off x="567" y="2432"/>
            <a:ext cx="2080" cy="403"/>
          </p:xfrm>
          <a:graphic>
            <a:graphicData uri="http://schemas.openxmlformats.org/presentationml/2006/ole">
              <mc:AlternateContent xmlns:mc="http://schemas.openxmlformats.org/markup-compatibility/2006">
                <mc:Choice xmlns:v="urn:schemas-microsoft-com:vml" Requires="v">
                  <p:oleObj spid="_x0000_s3223" name="Equation" r:id="rId5" imgW="1181100" imgH="228600" progId="Equation.3">
                    <p:embed/>
                  </p:oleObj>
                </mc:Choice>
                <mc:Fallback>
                  <p:oleObj name="Equation" r:id="rId5" imgW="1181100" imgH="228600" progId="Equation.3">
                    <p:embed/>
                    <p:pic>
                      <p:nvPicPr>
                        <p:cNvPr id="0" name="图片 3222"/>
                        <p:cNvPicPr>
                          <a:picLocks noChangeAspect="1" noChangeArrowheads="1"/>
                        </p:cNvPicPr>
                        <p:nvPr/>
                      </p:nvPicPr>
                      <p:blipFill>
                        <a:blip r:embed="rId6">
                          <a:lum contrast="100000"/>
                          <a:extLst>
                            <a:ext uri="{28A0092B-C50C-407E-A947-70E740481C1C}">
                              <a14:useLocalDpi xmlns:a14="http://schemas.microsoft.com/office/drawing/2010/main" val="0"/>
                            </a:ext>
                          </a:extLst>
                        </a:blip>
                        <a:srcRect/>
                        <a:stretch>
                          <a:fillRect/>
                        </a:stretch>
                      </p:blipFill>
                      <p:spPr bwMode="auto">
                        <a:xfrm>
                          <a:off x="567" y="2432"/>
                          <a:ext cx="2080"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78" name="Text Box 18"/>
            <p:cNvSpPr txBox="1">
              <a:spLocks noChangeArrowheads="1"/>
            </p:cNvSpPr>
            <p:nvPr/>
          </p:nvSpPr>
          <p:spPr bwMode="auto">
            <a:xfrm>
              <a:off x="276" y="2446"/>
              <a:ext cx="388" cy="327"/>
            </a:xfrm>
            <a:prstGeom prst="rect">
              <a:avLst/>
            </a:prstGeom>
            <a:noFill/>
            <a:ln>
              <a:noFill/>
            </a:ln>
            <a:effectLst/>
            <a:extLst>
              <a:ext uri="{909E8E84-426E-40DD-AFC4-6F175D3DCCD1}">
                <a14:hiddenFill xmlns:a14="http://schemas.microsoft.com/office/drawing/2010/main">
                  <a:solidFill>
                    <a:srgbClr val="FFFFC7"/>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fontAlgn="base" hangingPunct="0">
                <a:spcBef>
                  <a:spcPct val="0"/>
                </a:spcBef>
                <a:spcAft>
                  <a:spcPct val="0"/>
                </a:spcAft>
              </a:pPr>
              <a:r>
                <a:rPr kumimoji="1" lang="en-US" altLang="zh-CN" sz="2800" b="1">
                  <a:solidFill>
                    <a:srgbClr val="000000"/>
                  </a:solidFill>
                  <a:latin typeface="Times New Roman" panose="02020603050405020304" pitchFamily="18" charset="0"/>
                </a:rPr>
                <a:t>1.</a:t>
              </a:r>
              <a:r>
                <a:rPr kumimoji="1" lang="en-US" altLang="zh-CN" sz="2600" b="1">
                  <a:solidFill>
                    <a:srgbClr val="000000"/>
                  </a:solidFill>
                  <a:latin typeface="Times New Roman" panose="02020603050405020304" pitchFamily="18" charset="0"/>
                </a:rPr>
                <a:t>  </a:t>
              </a:r>
              <a:endParaRPr kumimoji="1" lang="en-US" altLang="zh-CN" sz="2600" b="1">
                <a:solidFill>
                  <a:srgbClr val="000000"/>
                </a:solidFill>
                <a:latin typeface="Times New Roman" panose="02020603050405020304" pitchFamily="18" charset="0"/>
              </a:endParaRPr>
            </a:p>
          </p:txBody>
        </p:sp>
        <p:graphicFrame>
          <p:nvGraphicFramePr>
            <p:cNvPr id="66579" name="Object 19"/>
            <p:cNvGraphicFramePr>
              <a:graphicFrameLocks noChangeAspect="1"/>
            </p:cNvGraphicFramePr>
            <p:nvPr/>
          </p:nvGraphicFramePr>
          <p:xfrm>
            <a:off x="2653" y="2432"/>
            <a:ext cx="1991" cy="403"/>
          </p:xfrm>
          <a:graphic>
            <a:graphicData uri="http://schemas.openxmlformats.org/presentationml/2006/ole">
              <mc:AlternateContent xmlns:mc="http://schemas.openxmlformats.org/markup-compatibility/2006">
                <mc:Choice xmlns:v="urn:schemas-microsoft-com:vml" Requires="v">
                  <p:oleObj spid="_x0000_s3224" name="Equation" r:id="rId7" imgW="1130300" imgH="228600" progId="Equation.3">
                    <p:embed/>
                  </p:oleObj>
                </mc:Choice>
                <mc:Fallback>
                  <p:oleObj name="Equation" r:id="rId7" imgW="1130300" imgH="228600" progId="Equation.3">
                    <p:embed/>
                    <p:pic>
                      <p:nvPicPr>
                        <p:cNvPr id="0" name="图片 3223"/>
                        <p:cNvPicPr>
                          <a:picLocks noChangeAspect="1" noChangeArrowheads="1"/>
                        </p:cNvPicPr>
                        <p:nvPr/>
                      </p:nvPicPr>
                      <p:blipFill>
                        <a:blip r:embed="rId8">
                          <a:lum contrast="100000"/>
                          <a:extLst>
                            <a:ext uri="{28A0092B-C50C-407E-A947-70E740481C1C}">
                              <a14:useLocalDpi xmlns:a14="http://schemas.microsoft.com/office/drawing/2010/main" val="0"/>
                            </a:ext>
                          </a:extLst>
                        </a:blip>
                        <a:srcRect/>
                        <a:stretch>
                          <a:fillRect/>
                        </a:stretch>
                      </p:blipFill>
                      <p:spPr bwMode="auto">
                        <a:xfrm>
                          <a:off x="2653" y="2432"/>
                          <a:ext cx="1991"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6585" name="Object 25"/>
          <p:cNvGraphicFramePr>
            <a:graphicFrameLocks noChangeAspect="1"/>
          </p:cNvGraphicFramePr>
          <p:nvPr/>
        </p:nvGraphicFramePr>
        <p:xfrm>
          <a:off x="2700338" y="5589588"/>
          <a:ext cx="2209800" cy="704850"/>
        </p:xfrm>
        <a:graphic>
          <a:graphicData uri="http://schemas.openxmlformats.org/presentationml/2006/ole">
            <mc:AlternateContent xmlns:mc="http://schemas.openxmlformats.org/markup-compatibility/2006">
              <mc:Choice xmlns:v="urn:schemas-microsoft-com:vml" Requires="v">
                <p:oleObj spid="_x0000_s3225" name="Equation" r:id="rId9" imgW="817245" imgH="243205" progId="Equation.3">
                  <p:embed/>
                </p:oleObj>
              </mc:Choice>
              <mc:Fallback>
                <p:oleObj name="Equation" r:id="rId9" imgW="817245" imgH="243205" progId="Equation.3">
                  <p:embed/>
                  <p:pic>
                    <p:nvPicPr>
                      <p:cNvPr id="0" name="图片 3224"/>
                      <p:cNvPicPr>
                        <a:picLocks noChangeAspect="1" noChangeArrowheads="1"/>
                      </p:cNvPicPr>
                      <p:nvPr/>
                    </p:nvPicPr>
                    <p:blipFill>
                      <a:blip r:embed="rId10">
                        <a:lum bright="2000" contrast="100000"/>
                        <a:extLst>
                          <a:ext uri="{28A0092B-C50C-407E-A947-70E740481C1C}">
                            <a14:useLocalDpi xmlns:a14="http://schemas.microsoft.com/office/drawing/2010/main" val="0"/>
                          </a:ext>
                        </a:extLst>
                      </a:blip>
                      <a:srcRect/>
                      <a:stretch>
                        <a:fillRect/>
                      </a:stretch>
                    </p:blipFill>
                    <p:spPr bwMode="auto">
                      <a:xfrm>
                        <a:off x="2700338" y="5589588"/>
                        <a:ext cx="2209800"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86" name="Object 26"/>
          <p:cNvGraphicFramePr>
            <a:graphicFrameLocks noChangeAspect="1"/>
          </p:cNvGraphicFramePr>
          <p:nvPr/>
        </p:nvGraphicFramePr>
        <p:xfrm>
          <a:off x="4787900" y="5445224"/>
          <a:ext cx="2327275" cy="1079500"/>
        </p:xfrm>
        <a:graphic>
          <a:graphicData uri="http://schemas.openxmlformats.org/presentationml/2006/ole">
            <mc:AlternateContent xmlns:mc="http://schemas.openxmlformats.org/markup-compatibility/2006">
              <mc:Choice xmlns:v="urn:schemas-microsoft-com:vml" Requires="v">
                <p:oleObj spid="_x0000_s3226" name="Equation" r:id="rId11" imgW="855980" imgH="398780" progId="Equation.3">
                  <p:embed/>
                </p:oleObj>
              </mc:Choice>
              <mc:Fallback>
                <p:oleObj name="Equation" r:id="rId11" imgW="855980" imgH="398780" progId="Equation.3">
                  <p:embed/>
                  <p:pic>
                    <p:nvPicPr>
                      <p:cNvPr id="0" name="图片 3225"/>
                      <p:cNvPicPr>
                        <a:picLocks noChangeAspect="1" noChangeArrowheads="1"/>
                      </p:cNvPicPr>
                      <p:nvPr/>
                    </p:nvPicPr>
                    <p:blipFill>
                      <a:blip r:embed="rId12">
                        <a:lum bright="2000" contrast="100000"/>
                        <a:extLst>
                          <a:ext uri="{28A0092B-C50C-407E-A947-70E740481C1C}">
                            <a14:useLocalDpi xmlns:a14="http://schemas.microsoft.com/office/drawing/2010/main" val="0"/>
                          </a:ext>
                        </a:extLst>
                      </a:blip>
                      <a:srcRect/>
                      <a:stretch>
                        <a:fillRect/>
                      </a:stretch>
                    </p:blipFill>
                    <p:spPr bwMode="auto">
                      <a:xfrm>
                        <a:off x="4787900" y="5445224"/>
                        <a:ext cx="232727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87" name="Text Box 27"/>
          <p:cNvSpPr txBox="1">
            <a:spLocks noChangeArrowheads="1"/>
          </p:cNvSpPr>
          <p:nvPr/>
        </p:nvSpPr>
        <p:spPr bwMode="auto">
          <a:xfrm>
            <a:off x="323850" y="5661025"/>
            <a:ext cx="2736850" cy="519113"/>
          </a:xfrm>
          <a:prstGeom prst="rect">
            <a:avLst/>
          </a:prstGeom>
          <a:noFill/>
          <a:ln>
            <a:noFill/>
          </a:ln>
          <a:effectLst/>
          <a:extLst>
            <a:ext uri="{909E8E84-426E-40DD-AFC4-6F175D3DCCD1}">
              <a14:hiddenFill xmlns:a14="http://schemas.microsoft.com/office/drawing/2010/main">
                <a:solidFill>
                  <a:srgbClr val="FFFFC7"/>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fontAlgn="base" hangingPunct="0">
              <a:spcBef>
                <a:spcPct val="0"/>
              </a:spcBef>
              <a:spcAft>
                <a:spcPct val="0"/>
              </a:spcAft>
            </a:pPr>
            <a:r>
              <a:rPr kumimoji="1" lang="en-US" altLang="zh-CN" sz="2800" b="1" dirty="0" smtClean="0">
                <a:solidFill>
                  <a:srgbClr val="000000"/>
                </a:solidFill>
                <a:latin typeface="Times New Roman" panose="02020603050405020304" pitchFamily="18" charset="0"/>
              </a:rPr>
              <a:t>2.  </a:t>
            </a:r>
            <a:r>
              <a:rPr kumimoji="1" lang="zh-CN" altLang="en-US" sz="2800" b="1" dirty="0">
                <a:solidFill>
                  <a:srgbClr val="000000"/>
                </a:solidFill>
                <a:latin typeface="Times New Roman" panose="02020603050405020304" pitchFamily="18" charset="0"/>
              </a:rPr>
              <a:t>微分形式：</a:t>
            </a:r>
            <a:endParaRPr kumimoji="1" lang="zh-CN" altLang="en-US" sz="2800" b="1" dirty="0">
              <a:solidFill>
                <a:srgbClr val="000000"/>
              </a:solidFill>
              <a:latin typeface="Times New Roman" panose="02020603050405020304" pitchFamily="18" charset="0"/>
            </a:endParaRPr>
          </a:p>
        </p:txBody>
      </p:sp>
      <p:graphicFrame>
        <p:nvGraphicFramePr>
          <p:cNvPr id="66588" name="Object 28"/>
          <p:cNvGraphicFramePr>
            <a:graphicFrameLocks noChangeAspect="1"/>
          </p:cNvGraphicFramePr>
          <p:nvPr/>
        </p:nvGraphicFramePr>
        <p:xfrm>
          <a:off x="1547813" y="264443"/>
          <a:ext cx="2284412" cy="1009650"/>
        </p:xfrm>
        <a:graphic>
          <a:graphicData uri="http://schemas.openxmlformats.org/presentationml/2006/ole">
            <mc:AlternateContent xmlns:mc="http://schemas.openxmlformats.org/markup-compatibility/2006">
              <mc:Choice xmlns:v="urn:schemas-microsoft-com:vml" Requires="v">
                <p:oleObj spid="_x0000_s3227" name="公式" r:id="rId13" imgW="817245" imgH="360045" progId="Equation.3">
                  <p:embed/>
                </p:oleObj>
              </mc:Choice>
              <mc:Fallback>
                <p:oleObj name="公式" r:id="rId13" imgW="817245" imgH="360045" progId="Equation.3">
                  <p:embed/>
                  <p:pic>
                    <p:nvPicPr>
                      <p:cNvPr id="0" name="图片 3226"/>
                      <p:cNvPicPr>
                        <a:picLocks noChangeAspect="1" noChangeArrowheads="1"/>
                      </p:cNvPicPr>
                      <p:nvPr/>
                    </p:nvPicPr>
                    <p:blipFill>
                      <a:blip r:embed="rId14">
                        <a:lum contrast="100000"/>
                        <a:extLst>
                          <a:ext uri="{28A0092B-C50C-407E-A947-70E740481C1C}">
                            <a14:useLocalDpi xmlns:a14="http://schemas.microsoft.com/office/drawing/2010/main" val="0"/>
                          </a:ext>
                        </a:extLst>
                      </a:blip>
                      <a:srcRect/>
                      <a:stretch>
                        <a:fillRect/>
                      </a:stretch>
                    </p:blipFill>
                    <p:spPr bwMode="auto">
                      <a:xfrm>
                        <a:off x="1547813" y="264443"/>
                        <a:ext cx="2284412" cy="10096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8398" dir="1593903" algn="ctr" rotWithShape="0">
                                <a:srgbClr val="808080"/>
                              </a:outerShdw>
                            </a:effectLst>
                          </a14:hiddenEffects>
                        </a:ext>
                      </a:extLst>
                    </p:spPr>
                  </p:pic>
                </p:oleObj>
              </mc:Fallback>
            </mc:AlternateContent>
          </a:graphicData>
        </a:graphic>
      </p:graphicFrame>
      <p:graphicFrame>
        <p:nvGraphicFramePr>
          <p:cNvPr id="66589" name="Object 29"/>
          <p:cNvGraphicFramePr>
            <a:graphicFrameLocks noChangeAspect="1"/>
          </p:cNvGraphicFramePr>
          <p:nvPr/>
        </p:nvGraphicFramePr>
        <p:xfrm>
          <a:off x="3779838" y="191418"/>
          <a:ext cx="3016250" cy="1149350"/>
        </p:xfrm>
        <a:graphic>
          <a:graphicData uri="http://schemas.openxmlformats.org/presentationml/2006/ole">
            <mc:AlternateContent xmlns:mc="http://schemas.openxmlformats.org/markup-compatibility/2006">
              <mc:Choice xmlns:v="urn:schemas-microsoft-com:vml" Requires="v">
                <p:oleObj spid="_x0000_s3228" name="公式" r:id="rId15" imgW="1050290" imgH="398780" progId="Equation.3">
                  <p:embed/>
                </p:oleObj>
              </mc:Choice>
              <mc:Fallback>
                <p:oleObj name="公式" r:id="rId15" imgW="1050290" imgH="398780" progId="Equation.3">
                  <p:embed/>
                  <p:pic>
                    <p:nvPicPr>
                      <p:cNvPr id="0" name="图片 3227"/>
                      <p:cNvPicPr>
                        <a:picLocks noChangeAspect="1" noChangeArrowheads="1"/>
                      </p:cNvPicPr>
                      <p:nvPr/>
                    </p:nvPicPr>
                    <p:blipFill>
                      <a:blip r:embed="rId16">
                        <a:lum contrast="100000"/>
                        <a:extLst>
                          <a:ext uri="{28A0092B-C50C-407E-A947-70E740481C1C}">
                            <a14:useLocalDpi xmlns:a14="http://schemas.microsoft.com/office/drawing/2010/main" val="0"/>
                          </a:ext>
                        </a:extLst>
                      </a:blip>
                      <a:srcRect/>
                      <a:stretch>
                        <a:fillRect/>
                      </a:stretch>
                    </p:blipFill>
                    <p:spPr bwMode="auto">
                      <a:xfrm>
                        <a:off x="3779838" y="191418"/>
                        <a:ext cx="3016250" cy="11493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8398" dir="1593903" algn="ctr" rotWithShape="0">
                                <a:srgbClr val="808080"/>
                              </a:outerShdw>
                            </a:effectLst>
                          </a14:hiddenEffects>
                        </a:ext>
                      </a:extLst>
                    </p:spPr>
                  </p:pic>
                </p:oleObj>
              </mc:Fallback>
            </mc:AlternateContent>
          </a:graphicData>
        </a:graphic>
      </p:graphicFrame>
      <p:pic>
        <p:nvPicPr>
          <p:cNvPr id="66590" name="Picture 30" descr="图片3">
            <a:hlinkClick r:id="" action="ppaction://hlinkshowjump?jump=firstslide"/>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66591" name="Picture 31" descr="图片4">
            <a:hlinkClick r:id="" action="ppaction://hlinkshowjump?jump=endshow"/>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66592" name="Picture 32" descr="图片5">
            <a:hlinkClick r:id="" action="ppaction://hlinkshowjump?jump=nextslide"/>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66593" name="Picture 33" descr="图片6">
            <a:hlinkClick r:id="" action="ppaction://hlinkshowjump?jump=previousslide"/>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6588"/>
                                        </p:tgtEl>
                                        <p:attrNameLst>
                                          <p:attrName>style.visibility</p:attrName>
                                        </p:attrNameLst>
                                      </p:cBhvr>
                                      <p:to>
                                        <p:strVal val="visible"/>
                                      </p:to>
                                    </p:set>
                                    <p:animEffect transition="in" filter="wipe(left)">
                                      <p:cBhvr>
                                        <p:cTn id="7" dur="500"/>
                                        <p:tgtEl>
                                          <p:spTgt spid="6658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6589"/>
                                        </p:tgtEl>
                                        <p:attrNameLst>
                                          <p:attrName>style.visibility</p:attrName>
                                        </p:attrNameLst>
                                      </p:cBhvr>
                                      <p:to>
                                        <p:strVal val="visible"/>
                                      </p:to>
                                    </p:set>
                                    <p:animEffect transition="in" filter="wipe(left)">
                                      <p:cBhvr>
                                        <p:cTn id="11" dur="500"/>
                                        <p:tgtEl>
                                          <p:spTgt spid="6658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6567"/>
                                        </p:tgtEl>
                                        <p:attrNameLst>
                                          <p:attrName>style.visibility</p:attrName>
                                        </p:attrNameLst>
                                      </p:cBhvr>
                                      <p:to>
                                        <p:strVal val="visible"/>
                                      </p:to>
                                    </p:set>
                                    <p:animEffect transition="in" filter="wipe(left)">
                                      <p:cBhvr>
                                        <p:cTn id="16" dur="500"/>
                                        <p:tgtEl>
                                          <p:spTgt spid="6656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6566"/>
                                        </p:tgtEl>
                                        <p:attrNameLst>
                                          <p:attrName>style.visibility</p:attrName>
                                        </p:attrNameLst>
                                      </p:cBhvr>
                                      <p:to>
                                        <p:strVal val="visible"/>
                                      </p:to>
                                    </p:set>
                                    <p:animEffect transition="in" filter="wipe(left)">
                                      <p:cBhvr>
                                        <p:cTn id="21" dur="500"/>
                                        <p:tgtEl>
                                          <p:spTgt spid="6656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6570"/>
                                        </p:tgtEl>
                                        <p:attrNameLst>
                                          <p:attrName>style.visibility</p:attrName>
                                        </p:attrNameLst>
                                      </p:cBhvr>
                                      <p:to>
                                        <p:strVal val="visible"/>
                                      </p:to>
                                    </p:set>
                                    <p:animEffect transition="in" filter="wipe(left)">
                                      <p:cBhvr>
                                        <p:cTn id="26" dur="500"/>
                                        <p:tgtEl>
                                          <p:spTgt spid="66570"/>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66571"/>
                                        </p:tgtEl>
                                        <p:attrNameLst>
                                          <p:attrName>style.visibility</p:attrName>
                                        </p:attrNameLst>
                                      </p:cBhvr>
                                      <p:to>
                                        <p:strVal val="visible"/>
                                      </p:to>
                                    </p:set>
                                    <p:animEffect transition="in" filter="wipe(left)">
                                      <p:cBhvr>
                                        <p:cTn id="30" dur="500"/>
                                        <p:tgtEl>
                                          <p:spTgt spid="6657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6572"/>
                                        </p:tgtEl>
                                        <p:attrNameLst>
                                          <p:attrName>style.visibility</p:attrName>
                                        </p:attrNameLst>
                                      </p:cBhvr>
                                      <p:to>
                                        <p:strVal val="visible"/>
                                      </p:to>
                                    </p:set>
                                    <p:animEffect transition="in" filter="wipe(left)">
                                      <p:cBhvr>
                                        <p:cTn id="35" dur="500"/>
                                        <p:tgtEl>
                                          <p:spTgt spid="6657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6584"/>
                                        </p:tgtEl>
                                        <p:attrNameLst>
                                          <p:attrName>style.visibility</p:attrName>
                                        </p:attrNameLst>
                                      </p:cBhvr>
                                      <p:to>
                                        <p:strVal val="visible"/>
                                      </p:to>
                                    </p:set>
                                    <p:animEffect transition="in" filter="wipe(left)">
                                      <p:cBhvr>
                                        <p:cTn id="40" dur="500"/>
                                        <p:tgtEl>
                                          <p:spTgt spid="6658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6587"/>
                                        </p:tgtEl>
                                        <p:attrNameLst>
                                          <p:attrName>style.visibility</p:attrName>
                                        </p:attrNameLst>
                                      </p:cBhvr>
                                      <p:to>
                                        <p:strVal val="visible"/>
                                      </p:to>
                                    </p:set>
                                    <p:animEffect transition="in" filter="wipe(left)">
                                      <p:cBhvr>
                                        <p:cTn id="45" dur="500"/>
                                        <p:tgtEl>
                                          <p:spTgt spid="6658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66585"/>
                                        </p:tgtEl>
                                        <p:attrNameLst>
                                          <p:attrName>style.visibility</p:attrName>
                                        </p:attrNameLst>
                                      </p:cBhvr>
                                      <p:to>
                                        <p:strVal val="visible"/>
                                      </p:to>
                                    </p:set>
                                    <p:animEffect transition="in" filter="wipe(left)">
                                      <p:cBhvr>
                                        <p:cTn id="50" dur="500"/>
                                        <p:tgtEl>
                                          <p:spTgt spid="6658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66586"/>
                                        </p:tgtEl>
                                        <p:attrNameLst>
                                          <p:attrName>style.visibility</p:attrName>
                                        </p:attrNameLst>
                                      </p:cBhvr>
                                      <p:to>
                                        <p:strVal val="visible"/>
                                      </p:to>
                                    </p:set>
                                    <p:animEffect transition="in" filter="wipe(left)">
                                      <p:cBhvr>
                                        <p:cTn id="55" dur="500"/>
                                        <p:tgtEl>
                                          <p:spTgt spid="66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7" grpId="0" autoUpdateAnimBg="0"/>
      <p:bldP spid="66570" grpId="0"/>
      <p:bldP spid="66572" grpId="0"/>
      <p:bldP spid="6658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689788"/>
            <a:ext cx="8064896" cy="5047536"/>
          </a:xfrm>
          <a:prstGeom prst="rect">
            <a:avLst/>
          </a:prstGeom>
        </p:spPr>
        <p:txBody>
          <a:bodyPr wrap="square">
            <a:spAutoFit/>
          </a:bodyPr>
          <a:lstStyle/>
          <a:p>
            <a:pPr lvl="0" algn="just" fontAlgn="base">
              <a:spcBef>
                <a:spcPct val="50000"/>
              </a:spcBef>
              <a:spcAft>
                <a:spcPct val="0"/>
              </a:spcAft>
            </a:pPr>
            <a:r>
              <a:rPr lang="zh-CN" altLang="en-US" sz="2800" b="1" dirty="0">
                <a:latin typeface="Times New Roman" panose="02020603050405020304" pitchFamily="18" charset="0"/>
                <a:ea typeface="宋体" panose="02010600030101010101" pitchFamily="2" charset="-122"/>
              </a:rPr>
              <a:t>注：</a:t>
            </a:r>
            <a:endParaRPr lang="zh-CN" altLang="en-US" sz="2800" b="1" dirty="0">
              <a:latin typeface="Times New Roman" panose="02020603050405020304" pitchFamily="18" charset="0"/>
              <a:ea typeface="宋体" panose="02010600030101010101" pitchFamily="2" charset="-122"/>
            </a:endParaRPr>
          </a:p>
          <a:p>
            <a:pPr lvl="0" algn="just" fontAlgn="base">
              <a:spcBef>
                <a:spcPct val="50000"/>
              </a:spcBef>
              <a:spcAft>
                <a:spcPct val="0"/>
              </a:spcAft>
            </a:pP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）动能是物体运动状态的单值函数，而功是物体能量变化的一种量度；</a:t>
            </a:r>
            <a:r>
              <a:rPr lang="zh-CN" altLang="en-US" sz="2800" b="1" dirty="0">
                <a:solidFill>
                  <a:srgbClr val="FF0000"/>
                </a:solidFill>
                <a:latin typeface="Times New Roman" panose="02020603050405020304" pitchFamily="18" charset="0"/>
                <a:ea typeface="宋体" panose="02010600030101010101" pitchFamily="2" charset="-122"/>
              </a:rPr>
              <a:t>动能是状态量、态函数。功是过程量。</a:t>
            </a:r>
            <a:endParaRPr lang="zh-CN" altLang="en-US" sz="2800" b="1" dirty="0">
              <a:solidFill>
                <a:srgbClr val="FF0000"/>
              </a:solidFill>
              <a:latin typeface="Times New Roman" panose="02020603050405020304" pitchFamily="18" charset="0"/>
              <a:ea typeface="宋体" panose="02010600030101010101" pitchFamily="2" charset="-122"/>
            </a:endParaRPr>
          </a:p>
          <a:p>
            <a:pPr lvl="0" algn="just" fontAlgn="base">
              <a:spcBef>
                <a:spcPct val="50000"/>
              </a:spcBef>
              <a:spcAft>
                <a:spcPct val="0"/>
              </a:spcAft>
            </a:pP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）动能定理不是经典力学新的、独立的定律，仅是定义了功和动能之后，直接由牛顿第二定律导出了它们之间的关系，功与动能虽然都与坐标系的选择有关，但</a:t>
            </a:r>
            <a:r>
              <a:rPr lang="zh-CN" altLang="en-US" sz="2800" b="1" dirty="0">
                <a:solidFill>
                  <a:srgbClr val="FF0000"/>
                </a:solidFill>
                <a:latin typeface="Times New Roman" panose="02020603050405020304" pitchFamily="18" charset="0"/>
                <a:ea typeface="宋体" panose="02010600030101010101" pitchFamily="2" charset="-122"/>
              </a:rPr>
              <a:t>只要是惯性系，动能定理均成立</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lvl="0" algn="just" fontAlgn="base">
              <a:spcBef>
                <a:spcPct val="50000"/>
              </a:spcBef>
              <a:spcAft>
                <a:spcPct val="0"/>
              </a:spcAft>
            </a:pP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3</a:t>
            </a:r>
            <a:r>
              <a:rPr lang="zh-CN" altLang="en-US" sz="2800" b="1" dirty="0">
                <a:latin typeface="Times New Roman" panose="02020603050405020304" pitchFamily="18" charset="0"/>
                <a:ea typeface="宋体" panose="02010600030101010101" pitchFamily="2" charset="-122"/>
              </a:rPr>
              <a:t>）在某些情况下，动能定理比第二定律解决问题方便，它不必考虑物体复杂的运动过程。</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0" name="Group 2"/>
          <p:cNvGrpSpPr/>
          <p:nvPr/>
        </p:nvGrpSpPr>
        <p:grpSpPr bwMode="auto">
          <a:xfrm>
            <a:off x="228600" y="0"/>
            <a:ext cx="8915400" cy="1506538"/>
            <a:chOff x="144" y="0"/>
            <a:chExt cx="5616" cy="949"/>
          </a:xfrm>
        </p:grpSpPr>
        <p:sp>
          <p:nvSpPr>
            <p:cNvPr id="63547" name="Text Box 3"/>
            <p:cNvSpPr txBox="1">
              <a:spLocks noChangeArrowheads="1"/>
            </p:cNvSpPr>
            <p:nvPr/>
          </p:nvSpPr>
          <p:spPr bwMode="auto">
            <a:xfrm>
              <a:off x="144" y="0"/>
              <a:ext cx="5616" cy="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762000" indent="-7620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3200" b="1">
                  <a:solidFill>
                    <a:srgbClr val="333399"/>
                  </a:solidFill>
                  <a:latin typeface="Times New Roman" panose="02020603050405020304" pitchFamily="18" charset="0"/>
                  <a:ea typeface="华文琥珀" panose="02010800040101010101" pitchFamily="2" charset="-122"/>
                </a:rPr>
                <a:t>例</a:t>
              </a:r>
              <a:r>
                <a:rPr kumimoji="1" lang="zh-CN" altLang="en-US" sz="2800" b="1">
                  <a:solidFill>
                    <a:srgbClr val="000000"/>
                  </a:solidFill>
                  <a:latin typeface="Times New Roman" panose="02020603050405020304" pitchFamily="18" charset="0"/>
                  <a:ea typeface="楷体_GB2312" pitchFamily="1" charset="-122"/>
                </a:rPr>
                <a:t>：光滑水平桌面，固定半圆形围屏，质量为</a:t>
              </a:r>
              <a:r>
                <a:rPr kumimoji="1" lang="en-US" altLang="zh-CN" sz="2800" b="1" i="1">
                  <a:solidFill>
                    <a:srgbClr val="000000"/>
                  </a:solidFill>
                  <a:latin typeface="Times New Roman" panose="02020603050405020304" pitchFamily="18" charset="0"/>
                  <a:ea typeface="楷体_GB2312" pitchFamily="1" charset="-122"/>
                </a:rPr>
                <a:t>m</a:t>
              </a:r>
              <a:r>
                <a:rPr kumimoji="1" lang="zh-CN" altLang="en-US" sz="2800" b="1">
                  <a:solidFill>
                    <a:srgbClr val="000000"/>
                  </a:solidFill>
                  <a:latin typeface="Times New Roman" panose="02020603050405020304" pitchFamily="18" charset="0"/>
                  <a:ea typeface="楷体_GB2312" pitchFamily="1" charset="-122"/>
                </a:rPr>
                <a:t>滑块以   沿切线方向入射，屏内壁与滑块磨擦系数为</a:t>
              </a:r>
              <a:r>
                <a:rPr kumimoji="1" lang="zh-CN" altLang="en-US" sz="2800" b="1" i="1">
                  <a:solidFill>
                    <a:srgbClr val="000000"/>
                  </a:solidFill>
                  <a:latin typeface="Times New Roman" panose="02020603050405020304" pitchFamily="18" charset="0"/>
                  <a:ea typeface="楷体_GB2312" pitchFamily="1" charset="-122"/>
                  <a:sym typeface="Symbol" panose="05050102010706020507" pitchFamily="18" charset="2"/>
                </a:rPr>
                <a:t></a:t>
              </a:r>
              <a:endParaRPr kumimoji="1" lang="zh-CN" altLang="en-US" sz="2800" b="1" i="1">
                <a:solidFill>
                  <a:srgbClr val="000000"/>
                </a:solidFill>
                <a:latin typeface="Times New Roman" panose="02020603050405020304" pitchFamily="18" charset="0"/>
                <a:ea typeface="楷体_GB2312" pitchFamily="1" charset="-122"/>
              </a:endParaRPr>
            </a:p>
            <a:p>
              <a:pPr eaLnBrk="1" fontAlgn="base" hangingPunct="1">
                <a:spcBef>
                  <a:spcPct val="0"/>
                </a:spcBef>
                <a:spcAft>
                  <a:spcPct val="0"/>
                </a:spcAft>
              </a:pPr>
              <a:r>
                <a:rPr kumimoji="1" lang="zh-CN" altLang="en-US" sz="3200" b="1">
                  <a:solidFill>
                    <a:srgbClr val="333399"/>
                  </a:solidFill>
                  <a:latin typeface="Times New Roman" panose="02020603050405020304" pitchFamily="18" charset="0"/>
                  <a:ea typeface="华文琥珀" panose="02010800040101010101" pitchFamily="2" charset="-122"/>
                </a:rPr>
                <a:t>求</a:t>
              </a:r>
              <a:r>
                <a:rPr kumimoji="1" lang="zh-CN" altLang="en-US" sz="2800" b="1">
                  <a:solidFill>
                    <a:srgbClr val="333399"/>
                  </a:solidFill>
                  <a:latin typeface="Times New Roman" panose="02020603050405020304" pitchFamily="18" charset="0"/>
                  <a:ea typeface="华文琥珀" panose="02010800040101010101" pitchFamily="2" charset="-122"/>
                </a:rPr>
                <a:t>：</a:t>
              </a:r>
              <a:r>
                <a:rPr kumimoji="1" lang="zh-CN" altLang="en-US" sz="2800" b="1">
                  <a:solidFill>
                    <a:srgbClr val="000000"/>
                  </a:solidFill>
                  <a:latin typeface="Times New Roman" panose="02020603050405020304" pitchFamily="18" charset="0"/>
                  <a:ea typeface="楷体_GB2312" pitchFamily="1" charset="-122"/>
                </a:rPr>
                <a:t>当滑块从另一端滑出时，摩擦力对滑块所作的功。</a:t>
              </a:r>
              <a:endParaRPr kumimoji="1" lang="zh-CN" altLang="en-US" sz="2800" b="1">
                <a:solidFill>
                  <a:srgbClr val="000000"/>
                </a:solidFill>
                <a:latin typeface="Times New Roman" panose="02020603050405020304" pitchFamily="18" charset="0"/>
                <a:ea typeface="楷体_GB2312" pitchFamily="1" charset="-122"/>
              </a:endParaRPr>
            </a:p>
          </p:txBody>
        </p:sp>
        <p:graphicFrame>
          <p:nvGraphicFramePr>
            <p:cNvPr id="63548" name="Object 4"/>
            <p:cNvGraphicFramePr>
              <a:graphicFrameLocks noChangeAspect="1"/>
            </p:cNvGraphicFramePr>
            <p:nvPr/>
          </p:nvGraphicFramePr>
          <p:xfrm>
            <a:off x="431" y="300"/>
            <a:ext cx="230" cy="312"/>
          </p:xfrm>
          <a:graphic>
            <a:graphicData uri="http://schemas.openxmlformats.org/presentationml/2006/ole">
              <mc:AlternateContent xmlns:mc="http://schemas.openxmlformats.org/markup-compatibility/2006">
                <mc:Choice xmlns:v="urn:schemas-microsoft-com:vml" Requires="v">
                  <p:oleObj spid="_x0000_s5292" name="公式" r:id="rId1" imgW="165100" imgH="228600" progId="Equation.3">
                    <p:embed/>
                  </p:oleObj>
                </mc:Choice>
                <mc:Fallback>
                  <p:oleObj name="公式" r:id="rId1" imgW="165100" imgH="228600" progId="Equation.3">
                    <p:embed/>
                    <p:pic>
                      <p:nvPicPr>
                        <p:cNvPr id="0" name="图片 52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 y="300"/>
                          <a:ext cx="23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7285" name="Text Box 5"/>
          <p:cNvSpPr txBox="1">
            <a:spLocks noChangeArrowheads="1"/>
          </p:cNvSpPr>
          <p:nvPr/>
        </p:nvSpPr>
        <p:spPr bwMode="auto">
          <a:xfrm>
            <a:off x="457200" y="1676400"/>
            <a:ext cx="2143125" cy="57943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3200" b="1">
                <a:solidFill>
                  <a:srgbClr val="000000"/>
                </a:solidFill>
                <a:latin typeface="Times New Roman" panose="02020603050405020304" pitchFamily="18" charset="0"/>
                <a:ea typeface="楷体_GB2312" pitchFamily="1" charset="-122"/>
              </a:rPr>
              <a:t>解</a:t>
            </a:r>
            <a:r>
              <a:rPr kumimoji="1" lang="zh-CN" altLang="en-US" sz="2800" b="1">
                <a:solidFill>
                  <a:srgbClr val="000000"/>
                </a:solidFill>
                <a:latin typeface="Times New Roman" panose="02020603050405020304" pitchFamily="18" charset="0"/>
                <a:ea typeface="楷体_GB2312" pitchFamily="1" charset="-122"/>
              </a:rPr>
              <a:t>：分析</a:t>
            </a:r>
            <a:endParaRPr kumimoji="1" lang="zh-CN" altLang="en-US" sz="2800" b="1">
              <a:solidFill>
                <a:srgbClr val="000000"/>
              </a:solidFill>
              <a:latin typeface="Times New Roman" panose="02020603050405020304" pitchFamily="18" charset="0"/>
              <a:ea typeface="楷体_GB2312" pitchFamily="1" charset="-122"/>
            </a:endParaRPr>
          </a:p>
        </p:txBody>
      </p:sp>
      <p:graphicFrame>
        <p:nvGraphicFramePr>
          <p:cNvPr id="97286" name="Object 6"/>
          <p:cNvGraphicFramePr>
            <a:graphicFrameLocks noChangeAspect="1"/>
          </p:cNvGraphicFramePr>
          <p:nvPr/>
        </p:nvGraphicFramePr>
        <p:xfrm>
          <a:off x="414179" y="3885883"/>
          <a:ext cx="4554855" cy="953135"/>
        </p:xfrm>
        <a:graphic>
          <a:graphicData uri="http://schemas.openxmlformats.org/presentationml/2006/ole">
            <mc:AlternateContent xmlns:mc="http://schemas.openxmlformats.org/markup-compatibility/2006">
              <mc:Choice xmlns:v="urn:schemas-microsoft-com:vml" Requires="v">
                <p:oleObj spid="_x0000_s5293" name="公式" r:id="rId3" imgW="2005965" imgH="419100" progId="Equation.3">
                  <p:embed/>
                </p:oleObj>
              </mc:Choice>
              <mc:Fallback>
                <p:oleObj name="公式" r:id="rId3" imgW="2005965" imgH="419100" progId="Equation.3">
                  <p:embed/>
                  <p:pic>
                    <p:nvPicPr>
                      <p:cNvPr id="0" name="图片 5292"/>
                      <p:cNvPicPr>
                        <a:picLocks noChangeAspect="1" noChangeArrowheads="1"/>
                      </p:cNvPicPr>
                      <p:nvPr/>
                    </p:nvPicPr>
                    <p:blipFill>
                      <a:blip r:embed="rId4"/>
                      <a:srcRect/>
                      <a:stretch>
                        <a:fillRect/>
                      </a:stretch>
                    </p:blipFill>
                    <p:spPr bwMode="auto">
                      <a:xfrm>
                        <a:off x="414179" y="3885883"/>
                        <a:ext cx="4554855" cy="953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7" name="Object 7"/>
          <p:cNvGraphicFramePr>
            <a:graphicFrameLocks noChangeAspect="1"/>
          </p:cNvGraphicFramePr>
          <p:nvPr/>
        </p:nvGraphicFramePr>
        <p:xfrm>
          <a:off x="569278" y="5224463"/>
          <a:ext cx="4602162" cy="947737"/>
        </p:xfrm>
        <a:graphic>
          <a:graphicData uri="http://schemas.openxmlformats.org/presentationml/2006/ole">
            <mc:AlternateContent xmlns:mc="http://schemas.openxmlformats.org/markup-compatibility/2006">
              <mc:Choice xmlns:v="urn:schemas-microsoft-com:vml" Requires="v">
                <p:oleObj spid="_x0000_s5294" name="公式" r:id="rId5" imgW="1968500" imgH="406400" progId="Equation.3">
                  <p:embed/>
                </p:oleObj>
              </mc:Choice>
              <mc:Fallback>
                <p:oleObj name="公式" r:id="rId5" imgW="1968500" imgH="406400" progId="Equation.3">
                  <p:embed/>
                  <p:pic>
                    <p:nvPicPr>
                      <p:cNvPr id="0" name="图片 52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9278" y="5224463"/>
                        <a:ext cx="4602162"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8" name="Object 8"/>
          <p:cNvGraphicFramePr>
            <a:graphicFrameLocks noChangeAspect="1"/>
          </p:cNvGraphicFramePr>
          <p:nvPr/>
        </p:nvGraphicFramePr>
        <p:xfrm>
          <a:off x="461645" y="2784317"/>
          <a:ext cx="3750310" cy="970280"/>
        </p:xfrm>
        <a:graphic>
          <a:graphicData uri="http://schemas.openxmlformats.org/presentationml/2006/ole">
            <mc:AlternateContent xmlns:mc="http://schemas.openxmlformats.org/markup-compatibility/2006">
              <mc:Choice xmlns:v="urn:schemas-microsoft-com:vml" Requires="v">
                <p:oleObj spid="_x0000_s5295" name="公式" r:id="rId7" imgW="1752600" imgH="419100" progId="Equation.3">
                  <p:embed/>
                </p:oleObj>
              </mc:Choice>
              <mc:Fallback>
                <p:oleObj name="公式" r:id="rId7" imgW="1752600" imgH="419100" progId="Equation.3">
                  <p:embed/>
                  <p:pic>
                    <p:nvPicPr>
                      <p:cNvPr id="0" name="图片 5294"/>
                      <p:cNvPicPr>
                        <a:picLocks noChangeAspect="1" noChangeArrowheads="1"/>
                      </p:cNvPicPr>
                      <p:nvPr/>
                    </p:nvPicPr>
                    <p:blipFill>
                      <a:blip r:embed="rId8"/>
                      <a:srcRect/>
                      <a:stretch>
                        <a:fillRect/>
                      </a:stretch>
                    </p:blipFill>
                    <p:spPr bwMode="auto">
                      <a:xfrm>
                        <a:off x="461645" y="2784317"/>
                        <a:ext cx="3750310" cy="970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3495" name="Group 9"/>
          <p:cNvGrpSpPr/>
          <p:nvPr/>
        </p:nvGrpSpPr>
        <p:grpSpPr bwMode="auto">
          <a:xfrm>
            <a:off x="6858000" y="3429000"/>
            <a:ext cx="1579563" cy="2743200"/>
            <a:chOff x="1488" y="288"/>
            <a:chExt cx="995" cy="1728"/>
          </a:xfrm>
        </p:grpSpPr>
        <p:graphicFrame>
          <p:nvGraphicFramePr>
            <p:cNvPr id="63528" name="Object 10"/>
            <p:cNvGraphicFramePr>
              <a:graphicFrameLocks noChangeAspect="1"/>
            </p:cNvGraphicFramePr>
            <p:nvPr/>
          </p:nvGraphicFramePr>
          <p:xfrm>
            <a:off x="1696" y="1047"/>
            <a:ext cx="257" cy="377"/>
          </p:xfrm>
          <a:graphic>
            <a:graphicData uri="http://schemas.openxmlformats.org/presentationml/2006/ole">
              <mc:AlternateContent xmlns:mc="http://schemas.openxmlformats.org/markup-compatibility/2006">
                <mc:Choice xmlns:v="urn:schemas-microsoft-com:vml" Requires="v">
                  <p:oleObj spid="_x0000_s5296" name="Equation" r:id="rId9" imgW="203200" imgH="254000" progId="Equation.3">
                    <p:embed/>
                  </p:oleObj>
                </mc:Choice>
                <mc:Fallback>
                  <p:oleObj name="Equation" r:id="rId9" imgW="203200" imgH="254000" progId="Equation.3">
                    <p:embed/>
                    <p:pic>
                      <p:nvPicPr>
                        <p:cNvPr id="0" name="图片 52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6" y="1047"/>
                          <a:ext cx="257" cy="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29" name="Object 11"/>
            <p:cNvGraphicFramePr>
              <a:graphicFrameLocks noChangeAspect="1"/>
            </p:cNvGraphicFramePr>
            <p:nvPr/>
          </p:nvGraphicFramePr>
          <p:xfrm>
            <a:off x="2064" y="1680"/>
            <a:ext cx="264" cy="336"/>
          </p:xfrm>
          <a:graphic>
            <a:graphicData uri="http://schemas.openxmlformats.org/presentationml/2006/ole">
              <mc:AlternateContent xmlns:mc="http://schemas.openxmlformats.org/markup-compatibility/2006">
                <mc:Choice xmlns:v="urn:schemas-microsoft-com:vml" Requires="v">
                  <p:oleObj spid="_x0000_s5297" name="公式" r:id="rId11" imgW="127000" imgH="177165" progId="Equation.3">
                    <p:embed/>
                  </p:oleObj>
                </mc:Choice>
                <mc:Fallback>
                  <p:oleObj name="公式" r:id="rId11" imgW="127000" imgH="177165" progId="Equation.3">
                    <p:embed/>
                    <p:pic>
                      <p:nvPicPr>
                        <p:cNvPr id="0" name="图片 52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64" y="1680"/>
                          <a:ext cx="264"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3530" name="Group 12"/>
            <p:cNvGrpSpPr/>
            <p:nvPr/>
          </p:nvGrpSpPr>
          <p:grpSpPr bwMode="auto">
            <a:xfrm>
              <a:off x="1488" y="624"/>
              <a:ext cx="601" cy="1119"/>
              <a:chOff x="1488" y="672"/>
              <a:chExt cx="534" cy="1071"/>
            </a:xfrm>
          </p:grpSpPr>
          <p:grpSp>
            <p:nvGrpSpPr>
              <p:cNvPr id="63539" name="Group 13"/>
              <p:cNvGrpSpPr/>
              <p:nvPr/>
            </p:nvGrpSpPr>
            <p:grpSpPr bwMode="auto">
              <a:xfrm>
                <a:off x="1488" y="672"/>
                <a:ext cx="528" cy="1056"/>
                <a:chOff x="1488" y="672"/>
                <a:chExt cx="528" cy="1056"/>
              </a:xfrm>
            </p:grpSpPr>
            <p:sp>
              <p:nvSpPr>
                <p:cNvPr id="63545" name="Arc 14"/>
                <p:cNvSpPr/>
                <p:nvPr/>
              </p:nvSpPr>
              <p:spPr bwMode="auto">
                <a:xfrm flipH="1">
                  <a:off x="1488" y="672"/>
                  <a:ext cx="528" cy="528"/>
                </a:xfrm>
                <a:custGeom>
                  <a:avLst/>
                  <a:gdLst>
                    <a:gd name="T0" fmla="*/ 0 w 21600"/>
                    <a:gd name="T1" fmla="*/ 0 h 21600"/>
                    <a:gd name="T2" fmla="*/ 528 w 21600"/>
                    <a:gd name="T3" fmla="*/ 528 h 21600"/>
                    <a:gd name="T4" fmla="*/ 0 w 21600"/>
                    <a:gd name="T5" fmla="*/ 52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00808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63546" name="Arc 15"/>
                <p:cNvSpPr/>
                <p:nvPr/>
              </p:nvSpPr>
              <p:spPr bwMode="auto">
                <a:xfrm flipH="1" flipV="1">
                  <a:off x="1488" y="1200"/>
                  <a:ext cx="528" cy="528"/>
                </a:xfrm>
                <a:custGeom>
                  <a:avLst/>
                  <a:gdLst>
                    <a:gd name="T0" fmla="*/ 0 w 21600"/>
                    <a:gd name="T1" fmla="*/ 0 h 21600"/>
                    <a:gd name="T2" fmla="*/ 528 w 21600"/>
                    <a:gd name="T3" fmla="*/ 528 h 21600"/>
                    <a:gd name="T4" fmla="*/ 0 w 21600"/>
                    <a:gd name="T5" fmla="*/ 52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008080"/>
                  </a:solidFill>
                  <a:round/>
                </a:ln>
                <a:effectLst/>
                <a:extLst>
                  <a:ext uri="{909E8E84-426E-40DD-AFC4-6F175D3DCCD1}">
                    <a14:hiddenFill xmlns:a14="http://schemas.microsoft.com/office/drawing/2010/main">
                      <a:solidFill>
                        <a:srgbClr val="008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grpSp>
            <p:nvGrpSpPr>
              <p:cNvPr id="63540" name="Group 16"/>
              <p:cNvGrpSpPr/>
              <p:nvPr/>
            </p:nvGrpSpPr>
            <p:grpSpPr bwMode="auto">
              <a:xfrm>
                <a:off x="1527" y="711"/>
                <a:ext cx="489" cy="982"/>
                <a:chOff x="1488" y="672"/>
                <a:chExt cx="528" cy="1056"/>
              </a:xfrm>
            </p:grpSpPr>
            <p:sp>
              <p:nvSpPr>
                <p:cNvPr id="63543" name="Arc 17"/>
                <p:cNvSpPr/>
                <p:nvPr/>
              </p:nvSpPr>
              <p:spPr bwMode="auto">
                <a:xfrm flipH="1">
                  <a:off x="1488" y="672"/>
                  <a:ext cx="528" cy="528"/>
                </a:xfrm>
                <a:custGeom>
                  <a:avLst/>
                  <a:gdLst>
                    <a:gd name="T0" fmla="*/ 0 w 21600"/>
                    <a:gd name="T1" fmla="*/ 0 h 21600"/>
                    <a:gd name="T2" fmla="*/ 528 w 21600"/>
                    <a:gd name="T3" fmla="*/ 528 h 21600"/>
                    <a:gd name="T4" fmla="*/ 0 w 21600"/>
                    <a:gd name="T5" fmla="*/ 52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00808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63544" name="Arc 18"/>
                <p:cNvSpPr/>
                <p:nvPr/>
              </p:nvSpPr>
              <p:spPr bwMode="auto">
                <a:xfrm flipH="1" flipV="1">
                  <a:off x="1488" y="1200"/>
                  <a:ext cx="528" cy="528"/>
                </a:xfrm>
                <a:custGeom>
                  <a:avLst/>
                  <a:gdLst>
                    <a:gd name="T0" fmla="*/ 0 w 21600"/>
                    <a:gd name="T1" fmla="*/ 0 h 21600"/>
                    <a:gd name="T2" fmla="*/ 528 w 21600"/>
                    <a:gd name="T3" fmla="*/ 528 h 21600"/>
                    <a:gd name="T4" fmla="*/ 0 w 21600"/>
                    <a:gd name="T5" fmla="*/ 52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008080"/>
                  </a:solidFill>
                  <a:round/>
                </a:ln>
                <a:effectLst/>
                <a:extLst>
                  <a:ext uri="{909E8E84-426E-40DD-AFC4-6F175D3DCCD1}">
                    <a14:hiddenFill xmlns:a14="http://schemas.microsoft.com/office/drawing/2010/main">
                      <a:solidFill>
                        <a:srgbClr val="008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sp>
            <p:nvSpPr>
              <p:cNvPr id="63541" name="Line 19"/>
              <p:cNvSpPr>
                <a:spLocks noChangeShapeType="1"/>
              </p:cNvSpPr>
              <p:nvPr/>
            </p:nvSpPr>
            <p:spPr bwMode="auto">
              <a:xfrm>
                <a:off x="2016" y="690"/>
                <a:ext cx="0" cy="4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63542" name="Line 20"/>
              <p:cNvSpPr>
                <a:spLocks noChangeShapeType="1"/>
              </p:cNvSpPr>
              <p:nvPr/>
            </p:nvSpPr>
            <p:spPr bwMode="auto">
              <a:xfrm>
                <a:off x="2022" y="1695"/>
                <a:ext cx="0" cy="4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
          <p:nvSpPr>
            <p:cNvPr id="63531" name="Rectangle 21"/>
            <p:cNvSpPr>
              <a:spLocks noChangeArrowheads="1"/>
            </p:cNvSpPr>
            <p:nvPr/>
          </p:nvSpPr>
          <p:spPr bwMode="auto">
            <a:xfrm rot="1869913">
              <a:off x="1623" y="864"/>
              <a:ext cx="96" cy="144"/>
            </a:xfrm>
            <a:prstGeom prst="rect">
              <a:avLst/>
            </a:prstGeom>
            <a:solidFill>
              <a:srgbClr val="CC00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63532" name="Line 22"/>
            <p:cNvSpPr>
              <a:spLocks noChangeShapeType="1"/>
            </p:cNvSpPr>
            <p:nvPr/>
          </p:nvSpPr>
          <p:spPr bwMode="auto">
            <a:xfrm flipH="1">
              <a:off x="2052" y="699"/>
              <a:ext cx="336" cy="0"/>
            </a:xfrm>
            <a:prstGeom prst="line">
              <a:avLst/>
            </a:prstGeom>
            <a:noFill/>
            <a:ln w="38100">
              <a:solidFill>
                <a:schemeClr val="accent2"/>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aphicFrame>
          <p:nvGraphicFramePr>
            <p:cNvPr id="63533" name="Object 23"/>
            <p:cNvGraphicFramePr>
              <a:graphicFrameLocks noChangeAspect="1"/>
            </p:cNvGraphicFramePr>
            <p:nvPr/>
          </p:nvGraphicFramePr>
          <p:xfrm>
            <a:off x="2148" y="336"/>
            <a:ext cx="335" cy="424"/>
          </p:xfrm>
          <a:graphic>
            <a:graphicData uri="http://schemas.openxmlformats.org/presentationml/2006/ole">
              <mc:AlternateContent xmlns:mc="http://schemas.openxmlformats.org/markup-compatibility/2006">
                <mc:Choice xmlns:v="urn:schemas-microsoft-com:vml" Requires="v">
                  <p:oleObj spid="_x0000_s5298" name="公式" r:id="rId13" imgW="177800" imgH="228600" progId="Equation.3">
                    <p:embed/>
                  </p:oleObj>
                </mc:Choice>
                <mc:Fallback>
                  <p:oleObj name="公式" r:id="rId13" imgW="177800" imgH="228600" progId="Equation.3">
                    <p:embed/>
                    <p:pic>
                      <p:nvPicPr>
                        <p:cNvPr id="0" name="图片 529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48" y="336"/>
                          <a:ext cx="335"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34" name="Line 24"/>
            <p:cNvSpPr>
              <a:spLocks noChangeShapeType="1"/>
            </p:cNvSpPr>
            <p:nvPr/>
          </p:nvSpPr>
          <p:spPr bwMode="auto">
            <a:xfrm>
              <a:off x="2112" y="1680"/>
              <a:ext cx="240" cy="0"/>
            </a:xfrm>
            <a:prstGeom prst="line">
              <a:avLst/>
            </a:prstGeom>
            <a:noFill/>
            <a:ln w="38100">
              <a:solidFill>
                <a:schemeClr val="accent2"/>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63535" name="Oval 25"/>
            <p:cNvSpPr>
              <a:spLocks noChangeArrowheads="1"/>
            </p:cNvSpPr>
            <p:nvPr/>
          </p:nvSpPr>
          <p:spPr bwMode="auto">
            <a:xfrm>
              <a:off x="2040" y="1188"/>
              <a:ext cx="25" cy="25"/>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63536" name="Line 26"/>
            <p:cNvSpPr>
              <a:spLocks noChangeShapeType="1"/>
            </p:cNvSpPr>
            <p:nvPr/>
          </p:nvSpPr>
          <p:spPr bwMode="auto">
            <a:xfrm>
              <a:off x="1680" y="960"/>
              <a:ext cx="384" cy="240"/>
            </a:xfrm>
            <a:prstGeom prst="line">
              <a:avLst/>
            </a:prstGeom>
            <a:noFill/>
            <a:ln w="38100">
              <a:solidFill>
                <a:srgbClr val="CC66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63537" name="Line 27"/>
            <p:cNvSpPr>
              <a:spLocks noChangeShapeType="1"/>
            </p:cNvSpPr>
            <p:nvPr/>
          </p:nvSpPr>
          <p:spPr bwMode="auto">
            <a:xfrm flipV="1">
              <a:off x="1680" y="576"/>
              <a:ext cx="240" cy="288"/>
            </a:xfrm>
            <a:prstGeom prst="line">
              <a:avLst/>
            </a:prstGeom>
            <a:noFill/>
            <a:ln w="38100">
              <a:solidFill>
                <a:srgbClr val="CC3399"/>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aphicFrame>
          <p:nvGraphicFramePr>
            <p:cNvPr id="63538" name="Object 28"/>
            <p:cNvGraphicFramePr>
              <a:graphicFrameLocks noChangeAspect="1"/>
            </p:cNvGraphicFramePr>
            <p:nvPr/>
          </p:nvGraphicFramePr>
          <p:xfrm>
            <a:off x="1680" y="288"/>
            <a:ext cx="225" cy="378"/>
          </p:xfrm>
          <a:graphic>
            <a:graphicData uri="http://schemas.openxmlformats.org/presentationml/2006/ole">
              <mc:AlternateContent xmlns:mc="http://schemas.openxmlformats.org/markup-compatibility/2006">
                <mc:Choice xmlns:v="urn:schemas-microsoft-com:vml" Requires="v">
                  <p:oleObj spid="_x0000_s5299" name="Equation" r:id="rId15" imgW="177800" imgH="253365" progId="Equation.3">
                    <p:embed/>
                  </p:oleObj>
                </mc:Choice>
                <mc:Fallback>
                  <p:oleObj name="Equation" r:id="rId15" imgW="177800" imgH="253365" progId="Equation.3">
                    <p:embed/>
                    <p:pic>
                      <p:nvPicPr>
                        <p:cNvPr id="0" name="图片 529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80" y="288"/>
                          <a:ext cx="225"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3497" name="Line 30"/>
          <p:cNvSpPr>
            <a:spLocks noChangeShapeType="1"/>
          </p:cNvSpPr>
          <p:nvPr/>
        </p:nvSpPr>
        <p:spPr bwMode="auto">
          <a:xfrm>
            <a:off x="7019925" y="2327275"/>
            <a:ext cx="360363" cy="0"/>
          </a:xfrm>
          <a:prstGeom prst="line">
            <a:avLst/>
          </a:prstGeom>
          <a:noFill/>
          <a:ln w="25400">
            <a:solidFill>
              <a:schemeClr val="bg1"/>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nvGrpSpPr>
          <p:cNvPr id="63498" name="Group 31"/>
          <p:cNvGrpSpPr/>
          <p:nvPr/>
        </p:nvGrpSpPr>
        <p:grpSpPr bwMode="auto">
          <a:xfrm>
            <a:off x="4211638" y="1700213"/>
            <a:ext cx="2057400" cy="1371600"/>
            <a:chOff x="1920" y="3264"/>
            <a:chExt cx="1104" cy="816"/>
          </a:xfrm>
        </p:grpSpPr>
        <p:grpSp>
          <p:nvGrpSpPr>
            <p:cNvPr id="63516" name="Group 32"/>
            <p:cNvGrpSpPr/>
            <p:nvPr/>
          </p:nvGrpSpPr>
          <p:grpSpPr bwMode="auto">
            <a:xfrm>
              <a:off x="1920" y="3504"/>
              <a:ext cx="1104" cy="576"/>
              <a:chOff x="1920" y="3216"/>
              <a:chExt cx="1104" cy="576"/>
            </a:xfrm>
          </p:grpSpPr>
          <p:sp>
            <p:nvSpPr>
              <p:cNvPr id="63524" name="Oval 33"/>
              <p:cNvSpPr>
                <a:spLocks noChangeArrowheads="1"/>
              </p:cNvSpPr>
              <p:nvPr/>
            </p:nvSpPr>
            <p:spPr bwMode="auto">
              <a:xfrm>
                <a:off x="1920" y="3312"/>
                <a:ext cx="1104" cy="480"/>
              </a:xfrm>
              <a:prstGeom prst="ellipse">
                <a:avLst/>
              </a:prstGeom>
              <a:gradFill rotWithShape="1">
                <a:gsLst>
                  <a:gs pos="0">
                    <a:srgbClr val="2F535E"/>
                  </a:gs>
                  <a:gs pos="50000">
                    <a:srgbClr val="66B4CC"/>
                  </a:gs>
                  <a:gs pos="100000">
                    <a:srgbClr val="2F535E"/>
                  </a:gs>
                </a:gsLst>
                <a:lin ang="5400000" scaled="1"/>
              </a:gradFill>
              <a:ln w="19050">
                <a:solidFill>
                  <a:schemeClr val="bg2"/>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97314" name="Oval 34"/>
              <p:cNvSpPr>
                <a:spLocks noChangeArrowheads="1"/>
              </p:cNvSpPr>
              <p:nvPr/>
            </p:nvSpPr>
            <p:spPr bwMode="auto">
              <a:xfrm>
                <a:off x="1920" y="3216"/>
                <a:ext cx="1104" cy="480"/>
              </a:xfrm>
              <a:prstGeom prst="ellipse">
                <a:avLst/>
              </a:prstGeom>
              <a:gradFill rotWithShape="1">
                <a:gsLst>
                  <a:gs pos="0">
                    <a:schemeClr val="hlink"/>
                  </a:gs>
                  <a:gs pos="100000">
                    <a:schemeClr val="hlink">
                      <a:gamma/>
                      <a:shade val="46275"/>
                      <a:invGamma/>
                    </a:schemeClr>
                  </a:gs>
                </a:gsLst>
                <a:lin ang="5400000" scaled="1"/>
              </a:gradFill>
              <a:ln w="28575">
                <a:solidFill>
                  <a:srgbClr val="009999"/>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defRPr/>
                </a:pPr>
                <a:endParaRPr lang="zh-CN" altLang="en-US">
                  <a:solidFill>
                    <a:srgbClr val="000000"/>
                  </a:solidFill>
                </a:endParaRPr>
              </a:p>
            </p:txBody>
          </p:sp>
          <p:sp>
            <p:nvSpPr>
              <p:cNvPr id="63526" name="Oval 35"/>
              <p:cNvSpPr>
                <a:spLocks noChangeArrowheads="1"/>
              </p:cNvSpPr>
              <p:nvPr/>
            </p:nvSpPr>
            <p:spPr bwMode="auto">
              <a:xfrm>
                <a:off x="1968" y="3312"/>
                <a:ext cx="1008" cy="384"/>
              </a:xfrm>
              <a:prstGeom prst="ellipse">
                <a:avLst/>
              </a:prstGeom>
              <a:solidFill>
                <a:schemeClr val="bg1"/>
              </a:solidFill>
              <a:ln w="28575">
                <a:solidFill>
                  <a:schemeClr val="bg2"/>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63527" name="Oval 36"/>
              <p:cNvSpPr>
                <a:spLocks noChangeArrowheads="1"/>
              </p:cNvSpPr>
              <p:nvPr/>
            </p:nvSpPr>
            <p:spPr bwMode="auto">
              <a:xfrm>
                <a:off x="1920" y="3216"/>
                <a:ext cx="1104" cy="480"/>
              </a:xfrm>
              <a:prstGeom prst="ellipse">
                <a:avLst/>
              </a:prstGeom>
              <a:noFill/>
              <a:ln w="19050">
                <a:solidFill>
                  <a:schemeClr val="bg2"/>
                </a:solidFill>
                <a:round/>
              </a:ln>
              <a:effectLst/>
              <a:extLst>
                <a:ext uri="{909E8E84-426E-40DD-AFC4-6F175D3DCCD1}">
                  <a14:hiddenFill xmlns:a14="http://schemas.microsoft.com/office/drawing/2010/main">
                    <a:solidFill>
                      <a:srgbClr val="66FF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grpSp>
        <p:sp>
          <p:nvSpPr>
            <p:cNvPr id="63517" name="AutoShape 37"/>
            <p:cNvSpPr>
              <a:spLocks noChangeArrowheads="1"/>
            </p:cNvSpPr>
            <p:nvPr/>
          </p:nvSpPr>
          <p:spPr bwMode="auto">
            <a:xfrm>
              <a:off x="2400" y="3552"/>
              <a:ext cx="192" cy="96"/>
            </a:xfrm>
            <a:prstGeom prst="cube">
              <a:avLst>
                <a:gd name="adj" fmla="val 25000"/>
              </a:avLst>
            </a:prstGeom>
            <a:solidFill>
              <a:srgbClr val="CC00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63518" name="Line 38"/>
            <p:cNvSpPr>
              <a:spLocks noChangeShapeType="1"/>
            </p:cNvSpPr>
            <p:nvPr/>
          </p:nvSpPr>
          <p:spPr bwMode="auto">
            <a:xfrm flipH="1">
              <a:off x="2208" y="3600"/>
              <a:ext cx="192" cy="0"/>
            </a:xfrm>
            <a:prstGeom prst="line">
              <a:avLst/>
            </a:prstGeom>
            <a:noFill/>
            <a:ln w="28575">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63519" name="Text Box 39"/>
            <p:cNvSpPr txBox="1">
              <a:spLocks noChangeArrowheads="1"/>
            </p:cNvSpPr>
            <p:nvPr/>
          </p:nvSpPr>
          <p:spPr bwMode="auto">
            <a:xfrm>
              <a:off x="2583" y="3321"/>
              <a:ext cx="247" cy="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pPr>
              <a:r>
                <a:rPr kumimoji="1" lang="en-US" altLang="zh-CN" sz="2800" b="1" i="1">
                  <a:solidFill>
                    <a:srgbClr val="000000"/>
                  </a:solidFill>
                  <a:latin typeface="Times New Roman" panose="02020603050405020304" pitchFamily="18" charset="0"/>
                  <a:ea typeface="楷体_GB2312" pitchFamily="1" charset="-122"/>
                </a:rPr>
                <a:t>m</a:t>
              </a:r>
              <a:endParaRPr kumimoji="1" lang="en-US" altLang="zh-CN" sz="2800" b="1" i="1">
                <a:solidFill>
                  <a:srgbClr val="000000"/>
                </a:solidFill>
                <a:latin typeface="Times New Roman" panose="02020603050405020304" pitchFamily="18" charset="0"/>
                <a:ea typeface="楷体_GB2312" pitchFamily="1" charset="-122"/>
              </a:endParaRPr>
            </a:p>
          </p:txBody>
        </p:sp>
        <p:sp>
          <p:nvSpPr>
            <p:cNvPr id="63520" name="Line 40"/>
            <p:cNvSpPr>
              <a:spLocks noChangeShapeType="1"/>
            </p:cNvSpPr>
            <p:nvPr/>
          </p:nvSpPr>
          <p:spPr bwMode="auto">
            <a:xfrm flipV="1">
              <a:off x="2448" y="3696"/>
              <a:ext cx="528" cy="96"/>
            </a:xfrm>
            <a:prstGeom prst="line">
              <a:avLst/>
            </a:prstGeom>
            <a:noFill/>
            <a:ln w="25400">
              <a:solidFill>
                <a:schemeClr val="tx2"/>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63521" name="Text Box 41"/>
            <p:cNvSpPr txBox="1">
              <a:spLocks noChangeArrowheads="1"/>
            </p:cNvSpPr>
            <p:nvPr/>
          </p:nvSpPr>
          <p:spPr bwMode="auto">
            <a:xfrm>
              <a:off x="2659" y="3703"/>
              <a:ext cx="21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pPr>
              <a:r>
                <a:rPr kumimoji="1" lang="en-US" altLang="zh-CN" sz="2400" b="1">
                  <a:solidFill>
                    <a:srgbClr val="000000"/>
                  </a:solidFill>
                  <a:latin typeface="Times New Roman" panose="02020603050405020304" pitchFamily="18" charset="0"/>
                  <a:ea typeface="楷体_GB2312" pitchFamily="1" charset="-122"/>
                </a:rPr>
                <a:t>R</a:t>
              </a:r>
              <a:endParaRPr kumimoji="1" lang="en-US" altLang="zh-CN" sz="2400" b="1">
                <a:solidFill>
                  <a:srgbClr val="000000"/>
                </a:solidFill>
                <a:latin typeface="Times New Roman" panose="02020603050405020304" pitchFamily="18" charset="0"/>
                <a:ea typeface="楷体_GB2312" pitchFamily="1" charset="-122"/>
              </a:endParaRPr>
            </a:p>
          </p:txBody>
        </p:sp>
        <p:sp>
          <p:nvSpPr>
            <p:cNvPr id="63522" name="Text Box 42"/>
            <p:cNvSpPr txBox="1">
              <a:spLocks noChangeArrowheads="1"/>
            </p:cNvSpPr>
            <p:nvPr/>
          </p:nvSpPr>
          <p:spPr bwMode="auto">
            <a:xfrm>
              <a:off x="2274" y="3658"/>
              <a:ext cx="208"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pPr>
              <a:r>
                <a:rPr kumimoji="1" lang="en-US" altLang="zh-CN" sz="3200" b="1">
                  <a:solidFill>
                    <a:srgbClr val="000000"/>
                  </a:solidFill>
                  <a:latin typeface="Times New Roman" panose="02020603050405020304" pitchFamily="18" charset="0"/>
                  <a:ea typeface="楷体_GB2312" pitchFamily="1" charset="-122"/>
                </a:rPr>
                <a:t>o</a:t>
              </a:r>
              <a:endParaRPr kumimoji="1" lang="en-US" altLang="zh-CN" sz="3200" b="1">
                <a:solidFill>
                  <a:srgbClr val="000000"/>
                </a:solidFill>
                <a:latin typeface="Times New Roman" panose="02020603050405020304" pitchFamily="18" charset="0"/>
                <a:ea typeface="楷体_GB2312" pitchFamily="1" charset="-122"/>
              </a:endParaRPr>
            </a:p>
          </p:txBody>
        </p:sp>
        <p:graphicFrame>
          <p:nvGraphicFramePr>
            <p:cNvPr id="63523" name="Object 43"/>
            <p:cNvGraphicFramePr>
              <a:graphicFrameLocks noChangeAspect="1"/>
            </p:cNvGraphicFramePr>
            <p:nvPr/>
          </p:nvGraphicFramePr>
          <p:xfrm>
            <a:off x="2208" y="3264"/>
            <a:ext cx="227" cy="320"/>
          </p:xfrm>
          <a:graphic>
            <a:graphicData uri="http://schemas.openxmlformats.org/presentationml/2006/ole">
              <mc:AlternateContent xmlns:mc="http://schemas.openxmlformats.org/markup-compatibility/2006">
                <mc:Choice xmlns:v="urn:schemas-microsoft-com:vml" Requires="v">
                  <p:oleObj spid="_x0000_s5300" name="公式" r:id="rId17" imgW="127000" imgH="177165" progId="Equation.3">
                    <p:embed/>
                  </p:oleObj>
                </mc:Choice>
                <mc:Fallback>
                  <p:oleObj name="公式" r:id="rId17" imgW="127000" imgH="177165" progId="Equation.3">
                    <p:embed/>
                    <p:pic>
                      <p:nvPicPr>
                        <p:cNvPr id="0" name="图片 529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08" y="3264"/>
                          <a:ext cx="227"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3499" name="Group 44"/>
          <p:cNvGrpSpPr/>
          <p:nvPr/>
        </p:nvGrpSpPr>
        <p:grpSpPr bwMode="auto">
          <a:xfrm>
            <a:off x="6588125" y="1557338"/>
            <a:ext cx="2232025" cy="1728787"/>
            <a:chOff x="3787" y="1162"/>
            <a:chExt cx="1406" cy="1089"/>
          </a:xfrm>
        </p:grpSpPr>
        <p:sp>
          <p:nvSpPr>
            <p:cNvPr id="63500" name="Line 45"/>
            <p:cNvSpPr>
              <a:spLocks noChangeShapeType="1"/>
            </p:cNvSpPr>
            <p:nvPr/>
          </p:nvSpPr>
          <p:spPr bwMode="auto">
            <a:xfrm>
              <a:off x="4422" y="1466"/>
              <a:ext cx="227" cy="0"/>
            </a:xfrm>
            <a:prstGeom prst="line">
              <a:avLst/>
            </a:prstGeom>
            <a:noFill/>
            <a:ln w="25400">
              <a:solidFill>
                <a:schemeClr val="bg1"/>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nvGrpSpPr>
            <p:cNvPr id="63501" name="Group 46"/>
            <p:cNvGrpSpPr/>
            <p:nvPr/>
          </p:nvGrpSpPr>
          <p:grpSpPr bwMode="auto">
            <a:xfrm>
              <a:off x="3787" y="1416"/>
              <a:ext cx="1296" cy="610"/>
              <a:chOff x="1920" y="3216"/>
              <a:chExt cx="1104" cy="576"/>
            </a:xfrm>
          </p:grpSpPr>
          <p:sp>
            <p:nvSpPr>
              <p:cNvPr id="63512" name="Oval 47"/>
              <p:cNvSpPr>
                <a:spLocks noChangeArrowheads="1"/>
              </p:cNvSpPr>
              <p:nvPr/>
            </p:nvSpPr>
            <p:spPr bwMode="auto">
              <a:xfrm>
                <a:off x="1920" y="3312"/>
                <a:ext cx="1104" cy="480"/>
              </a:xfrm>
              <a:prstGeom prst="ellipse">
                <a:avLst/>
              </a:prstGeom>
              <a:gradFill rotWithShape="1">
                <a:gsLst>
                  <a:gs pos="0">
                    <a:srgbClr val="2F535E"/>
                  </a:gs>
                  <a:gs pos="50000">
                    <a:srgbClr val="66B4CC"/>
                  </a:gs>
                  <a:gs pos="100000">
                    <a:srgbClr val="2F535E"/>
                  </a:gs>
                </a:gsLst>
                <a:lin ang="5400000" scaled="1"/>
              </a:gradFill>
              <a:ln w="19050">
                <a:solidFill>
                  <a:schemeClr val="bg2"/>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97328" name="Oval 48"/>
              <p:cNvSpPr>
                <a:spLocks noChangeArrowheads="1"/>
              </p:cNvSpPr>
              <p:nvPr/>
            </p:nvSpPr>
            <p:spPr bwMode="auto">
              <a:xfrm>
                <a:off x="1920" y="3216"/>
                <a:ext cx="1104" cy="480"/>
              </a:xfrm>
              <a:prstGeom prst="ellipse">
                <a:avLst/>
              </a:prstGeom>
              <a:gradFill rotWithShape="1">
                <a:gsLst>
                  <a:gs pos="0">
                    <a:schemeClr val="hlink"/>
                  </a:gs>
                  <a:gs pos="100000">
                    <a:schemeClr val="hlink">
                      <a:gamma/>
                      <a:shade val="46275"/>
                      <a:invGamma/>
                    </a:schemeClr>
                  </a:gs>
                </a:gsLst>
                <a:lin ang="5400000" scaled="1"/>
              </a:gradFill>
              <a:ln w="28575">
                <a:solidFill>
                  <a:srgbClr val="009999"/>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defRPr/>
                </a:pPr>
                <a:endParaRPr lang="zh-CN" altLang="en-US">
                  <a:solidFill>
                    <a:srgbClr val="000000"/>
                  </a:solidFill>
                </a:endParaRPr>
              </a:p>
            </p:txBody>
          </p:sp>
          <p:sp>
            <p:nvSpPr>
              <p:cNvPr id="63514" name="Oval 49"/>
              <p:cNvSpPr>
                <a:spLocks noChangeArrowheads="1"/>
              </p:cNvSpPr>
              <p:nvPr/>
            </p:nvSpPr>
            <p:spPr bwMode="auto">
              <a:xfrm>
                <a:off x="1968" y="3312"/>
                <a:ext cx="1008" cy="384"/>
              </a:xfrm>
              <a:prstGeom prst="ellipse">
                <a:avLst/>
              </a:prstGeom>
              <a:solidFill>
                <a:schemeClr val="bg1"/>
              </a:solidFill>
              <a:ln w="28575">
                <a:solidFill>
                  <a:schemeClr val="bg2"/>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63515" name="Oval 50"/>
              <p:cNvSpPr>
                <a:spLocks noChangeArrowheads="1"/>
              </p:cNvSpPr>
              <p:nvPr/>
            </p:nvSpPr>
            <p:spPr bwMode="auto">
              <a:xfrm>
                <a:off x="1920" y="3216"/>
                <a:ext cx="1104" cy="480"/>
              </a:xfrm>
              <a:prstGeom prst="ellipse">
                <a:avLst/>
              </a:prstGeom>
              <a:noFill/>
              <a:ln w="19050">
                <a:solidFill>
                  <a:schemeClr val="bg2"/>
                </a:solidFill>
                <a:round/>
              </a:ln>
              <a:effectLst/>
              <a:extLst>
                <a:ext uri="{909E8E84-426E-40DD-AFC4-6F175D3DCCD1}">
                  <a14:hiddenFill xmlns:a14="http://schemas.microsoft.com/office/drawing/2010/main">
                    <a:solidFill>
                      <a:srgbClr val="66FF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grpSp>
        <p:sp>
          <p:nvSpPr>
            <p:cNvPr id="63502" name="AutoShape 51"/>
            <p:cNvSpPr>
              <a:spLocks noChangeArrowheads="1"/>
            </p:cNvSpPr>
            <p:nvPr/>
          </p:nvSpPr>
          <p:spPr bwMode="auto">
            <a:xfrm>
              <a:off x="4350" y="1467"/>
              <a:ext cx="226" cy="102"/>
            </a:xfrm>
            <a:prstGeom prst="cube">
              <a:avLst>
                <a:gd name="adj" fmla="val 25000"/>
              </a:avLst>
            </a:prstGeom>
            <a:solidFill>
              <a:srgbClr val="CC0000"/>
            </a:solidFill>
            <a:ln w="19050">
              <a:solidFill>
                <a:srgbClr val="9900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63503" name="Line 52"/>
            <p:cNvSpPr>
              <a:spLocks noChangeShapeType="1"/>
            </p:cNvSpPr>
            <p:nvPr/>
          </p:nvSpPr>
          <p:spPr bwMode="auto">
            <a:xfrm flipH="1">
              <a:off x="4125" y="1518"/>
              <a:ext cx="225" cy="0"/>
            </a:xfrm>
            <a:prstGeom prst="line">
              <a:avLst/>
            </a:prstGeom>
            <a:noFill/>
            <a:ln w="28575">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63504" name="Line 53"/>
            <p:cNvSpPr>
              <a:spLocks noChangeShapeType="1"/>
            </p:cNvSpPr>
            <p:nvPr/>
          </p:nvSpPr>
          <p:spPr bwMode="auto">
            <a:xfrm flipV="1">
              <a:off x="4367" y="1570"/>
              <a:ext cx="560" cy="151"/>
            </a:xfrm>
            <a:prstGeom prst="line">
              <a:avLst/>
            </a:prstGeom>
            <a:noFill/>
            <a:ln w="25400">
              <a:solidFill>
                <a:schemeClr val="tx2"/>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63505" name="Object 54"/>
            <p:cNvGraphicFramePr>
              <a:graphicFrameLocks noChangeAspect="1"/>
            </p:cNvGraphicFramePr>
            <p:nvPr/>
          </p:nvGraphicFramePr>
          <p:xfrm>
            <a:off x="4125" y="1162"/>
            <a:ext cx="267" cy="339"/>
          </p:xfrm>
          <a:graphic>
            <a:graphicData uri="http://schemas.openxmlformats.org/presentationml/2006/ole">
              <mc:AlternateContent xmlns:mc="http://schemas.openxmlformats.org/markup-compatibility/2006">
                <mc:Choice xmlns:v="urn:schemas-microsoft-com:vml" Requires="v">
                  <p:oleObj spid="_x0000_s5301" name="公式" r:id="rId19" imgW="127000" imgH="177165" progId="Equation.3">
                    <p:embed/>
                  </p:oleObj>
                </mc:Choice>
                <mc:Fallback>
                  <p:oleObj name="公式" r:id="rId19" imgW="127000" imgH="177165" progId="Equation.3">
                    <p:embed/>
                    <p:pic>
                      <p:nvPicPr>
                        <p:cNvPr id="0" name="图片 530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25" y="1162"/>
                          <a:ext cx="267"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06" name="Freeform 55"/>
            <p:cNvSpPr/>
            <p:nvPr/>
          </p:nvSpPr>
          <p:spPr bwMode="auto">
            <a:xfrm>
              <a:off x="4014" y="1570"/>
              <a:ext cx="1179" cy="681"/>
            </a:xfrm>
            <a:custGeom>
              <a:avLst/>
              <a:gdLst>
                <a:gd name="T0" fmla="*/ 106 w 1180"/>
                <a:gd name="T1" fmla="*/ 681 h 537"/>
                <a:gd name="T2" fmla="*/ 0 w 1180"/>
                <a:gd name="T3" fmla="*/ 403 h 537"/>
                <a:gd name="T4" fmla="*/ 1088 w 1180"/>
                <a:gd name="T5" fmla="*/ 0 h 537"/>
                <a:gd name="T6" fmla="*/ 1179 w 1180"/>
                <a:gd name="T7" fmla="*/ 288 h 537"/>
                <a:gd name="T8" fmla="*/ 106 w 1180"/>
                <a:gd name="T9" fmla="*/ 681 h 5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0" h="537">
                  <a:moveTo>
                    <a:pt x="106" y="537"/>
                  </a:moveTo>
                  <a:lnTo>
                    <a:pt x="0" y="318"/>
                  </a:lnTo>
                  <a:lnTo>
                    <a:pt x="1089" y="0"/>
                  </a:lnTo>
                  <a:lnTo>
                    <a:pt x="1180" y="227"/>
                  </a:lnTo>
                  <a:lnTo>
                    <a:pt x="106" y="537"/>
                  </a:lnTo>
                  <a:close/>
                </a:path>
              </a:pathLst>
            </a:custGeom>
            <a:solidFill>
              <a:schemeClr val="bg1"/>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63507" name="Rectangle 56"/>
            <p:cNvSpPr>
              <a:spLocks noChangeArrowheads="1"/>
            </p:cNvSpPr>
            <p:nvPr/>
          </p:nvSpPr>
          <p:spPr bwMode="auto">
            <a:xfrm>
              <a:off x="4043" y="1810"/>
              <a:ext cx="182" cy="27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63508" name="Rectangle 57"/>
            <p:cNvSpPr>
              <a:spLocks noChangeArrowheads="1"/>
            </p:cNvSpPr>
            <p:nvPr/>
          </p:nvSpPr>
          <p:spPr bwMode="auto">
            <a:xfrm>
              <a:off x="4943" y="1450"/>
              <a:ext cx="182" cy="27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63509" name="Text Box 58"/>
            <p:cNvSpPr txBox="1">
              <a:spLocks noChangeArrowheads="1"/>
            </p:cNvSpPr>
            <p:nvPr/>
          </p:nvSpPr>
          <p:spPr bwMode="auto">
            <a:xfrm>
              <a:off x="4609" y="1602"/>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pPr>
              <a:r>
                <a:rPr kumimoji="1" lang="en-US" altLang="zh-CN" sz="2400" b="1" i="1">
                  <a:solidFill>
                    <a:srgbClr val="000000"/>
                  </a:solidFill>
                  <a:latin typeface="Times New Roman" panose="02020603050405020304" pitchFamily="18" charset="0"/>
                  <a:ea typeface="楷体_GB2312" pitchFamily="1" charset="-122"/>
                </a:rPr>
                <a:t>R</a:t>
              </a:r>
              <a:endParaRPr kumimoji="1" lang="en-US" altLang="zh-CN" sz="2400" b="1" i="1">
                <a:solidFill>
                  <a:srgbClr val="000000"/>
                </a:solidFill>
                <a:latin typeface="Times New Roman" panose="02020603050405020304" pitchFamily="18" charset="0"/>
                <a:ea typeface="楷体_GB2312" pitchFamily="1" charset="-122"/>
              </a:endParaRPr>
            </a:p>
          </p:txBody>
        </p:sp>
        <p:sp>
          <p:nvSpPr>
            <p:cNvPr id="63510" name="Text Box 59"/>
            <p:cNvSpPr txBox="1">
              <a:spLocks noChangeArrowheads="1"/>
            </p:cNvSpPr>
            <p:nvPr/>
          </p:nvSpPr>
          <p:spPr bwMode="auto">
            <a:xfrm>
              <a:off x="4195" y="1570"/>
              <a:ext cx="24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pPr>
              <a:r>
                <a:rPr kumimoji="1" lang="en-US" altLang="zh-CN" sz="3200" b="1">
                  <a:solidFill>
                    <a:srgbClr val="000000"/>
                  </a:solidFill>
                  <a:latin typeface="Times New Roman" panose="02020603050405020304" pitchFamily="18" charset="0"/>
                  <a:ea typeface="楷体_GB2312" pitchFamily="1" charset="-122"/>
                </a:rPr>
                <a:t>o</a:t>
              </a:r>
              <a:endParaRPr kumimoji="1" lang="en-US" altLang="zh-CN" sz="3200" b="1">
                <a:solidFill>
                  <a:srgbClr val="000000"/>
                </a:solidFill>
                <a:latin typeface="Times New Roman" panose="02020603050405020304" pitchFamily="18" charset="0"/>
                <a:ea typeface="楷体_GB2312" pitchFamily="1" charset="-122"/>
              </a:endParaRPr>
            </a:p>
          </p:txBody>
        </p:sp>
        <p:sp>
          <p:nvSpPr>
            <p:cNvPr id="63511" name="Line 60"/>
            <p:cNvSpPr>
              <a:spLocks noChangeShapeType="1"/>
            </p:cNvSpPr>
            <p:nvPr/>
          </p:nvSpPr>
          <p:spPr bwMode="auto">
            <a:xfrm flipV="1">
              <a:off x="4929" y="1496"/>
              <a:ext cx="0" cy="113"/>
            </a:xfrm>
            <a:prstGeom prst="line">
              <a:avLst/>
            </a:prstGeom>
            <a:noFill/>
            <a:ln w="28575">
              <a:solidFill>
                <a:srgbClr val="008080"/>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285"/>
                                        </p:tgtEl>
                                        <p:attrNameLst>
                                          <p:attrName>style.visibility</p:attrName>
                                        </p:attrNameLst>
                                      </p:cBhvr>
                                      <p:to>
                                        <p:strVal val="visible"/>
                                      </p:to>
                                    </p:set>
                                    <p:animEffect transition="in" filter="wipe(left)">
                                      <p:cBhvr>
                                        <p:cTn id="7" dur="500"/>
                                        <p:tgtEl>
                                          <p:spTgt spid="972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7288"/>
                                        </p:tgtEl>
                                        <p:attrNameLst>
                                          <p:attrName>style.visibility</p:attrName>
                                        </p:attrNameLst>
                                      </p:cBhvr>
                                      <p:to>
                                        <p:strVal val="visible"/>
                                      </p:to>
                                    </p:set>
                                    <p:animEffect transition="in" filter="wipe(left)">
                                      <p:cBhvr>
                                        <p:cTn id="12" dur="500"/>
                                        <p:tgtEl>
                                          <p:spTgt spid="972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286"/>
                                        </p:tgtEl>
                                        <p:attrNameLst>
                                          <p:attrName>style.visibility</p:attrName>
                                        </p:attrNameLst>
                                      </p:cBhvr>
                                      <p:to>
                                        <p:strVal val="visible"/>
                                      </p:to>
                                    </p:set>
                                    <p:animEffect transition="in" filter="wipe(left)">
                                      <p:cBhvr>
                                        <p:cTn id="17" dur="500"/>
                                        <p:tgtEl>
                                          <p:spTgt spid="972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287"/>
                                        </p:tgtEl>
                                        <p:attrNameLst>
                                          <p:attrName>style.visibility</p:attrName>
                                        </p:attrNameLst>
                                      </p:cBhvr>
                                      <p:to>
                                        <p:strVal val="visible"/>
                                      </p:to>
                                    </p:set>
                                    <p:animEffect transition="in" filter="wipe(left)">
                                      <p:cBhvr>
                                        <p:cTn id="22" dur="500"/>
                                        <p:tgtEl>
                                          <p:spTgt spid="97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Object 2"/>
          <p:cNvGraphicFramePr>
            <a:graphicFrameLocks noChangeAspect="1"/>
          </p:cNvGraphicFramePr>
          <p:nvPr/>
        </p:nvGraphicFramePr>
        <p:xfrm>
          <a:off x="1042988" y="847403"/>
          <a:ext cx="2457450" cy="1017587"/>
        </p:xfrm>
        <a:graphic>
          <a:graphicData uri="http://schemas.openxmlformats.org/presentationml/2006/ole">
            <mc:AlternateContent xmlns:mc="http://schemas.openxmlformats.org/markup-compatibility/2006">
              <mc:Choice xmlns:v="urn:schemas-microsoft-com:vml" Requires="v">
                <p:oleObj spid="_x0000_s6289" name="公式" r:id="rId1" imgW="977265" imgH="406400" progId="Equation.3">
                  <p:embed/>
                </p:oleObj>
              </mc:Choice>
              <mc:Fallback>
                <p:oleObj name="公式" r:id="rId1" imgW="977265" imgH="406400" progId="Equation.3">
                  <p:embed/>
                  <p:pic>
                    <p:nvPicPr>
                      <p:cNvPr id="0" name="图片 62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847403"/>
                        <a:ext cx="2457450" cy="101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07" name="Object 3"/>
          <p:cNvGraphicFramePr>
            <a:graphicFrameLocks noChangeAspect="1"/>
          </p:cNvGraphicFramePr>
          <p:nvPr/>
        </p:nvGraphicFramePr>
        <p:xfrm>
          <a:off x="1042988" y="1926903"/>
          <a:ext cx="2260600" cy="808037"/>
        </p:xfrm>
        <a:graphic>
          <a:graphicData uri="http://schemas.openxmlformats.org/presentationml/2006/ole">
            <mc:AlternateContent xmlns:mc="http://schemas.openxmlformats.org/markup-compatibility/2006">
              <mc:Choice xmlns:v="urn:schemas-microsoft-com:vml" Requires="v">
                <p:oleObj spid="_x0000_s6290" name="公式" r:id="rId3" imgW="673100" imgH="241300" progId="Equation.3">
                  <p:embed/>
                </p:oleObj>
              </mc:Choice>
              <mc:Fallback>
                <p:oleObj name="公式" r:id="rId3" imgW="673100" imgH="241300" progId="Equation.3">
                  <p:embed/>
                  <p:pic>
                    <p:nvPicPr>
                      <p:cNvPr id="0" name="图片 62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926903"/>
                        <a:ext cx="2260600" cy="80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08" name="Object 4"/>
          <p:cNvGraphicFramePr>
            <a:graphicFrameLocks noChangeAspect="1"/>
          </p:cNvGraphicFramePr>
          <p:nvPr/>
        </p:nvGraphicFramePr>
        <p:xfrm>
          <a:off x="900113" y="2647628"/>
          <a:ext cx="5260975" cy="1141412"/>
        </p:xfrm>
        <a:graphic>
          <a:graphicData uri="http://schemas.openxmlformats.org/presentationml/2006/ole">
            <mc:AlternateContent xmlns:mc="http://schemas.openxmlformats.org/markup-compatibility/2006">
              <mc:Choice xmlns:v="urn:schemas-microsoft-com:vml" Requires="v">
                <p:oleObj spid="_x0000_s6291" name="公式" r:id="rId5" imgW="1866265" imgH="406400" progId="Equation.3">
                  <p:embed/>
                </p:oleObj>
              </mc:Choice>
              <mc:Fallback>
                <p:oleObj name="公式" r:id="rId5" imgW="1866265" imgH="406400" progId="Equation.3">
                  <p:embed/>
                  <p:pic>
                    <p:nvPicPr>
                      <p:cNvPr id="0" name="图片 62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647628"/>
                        <a:ext cx="5260975"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4520" name="Group 8"/>
          <p:cNvGrpSpPr/>
          <p:nvPr/>
        </p:nvGrpSpPr>
        <p:grpSpPr bwMode="auto">
          <a:xfrm>
            <a:off x="6588125" y="918840"/>
            <a:ext cx="1579563" cy="2743200"/>
            <a:chOff x="1488" y="288"/>
            <a:chExt cx="995" cy="1728"/>
          </a:xfrm>
        </p:grpSpPr>
        <p:graphicFrame>
          <p:nvGraphicFramePr>
            <p:cNvPr id="64521" name="Object 9"/>
            <p:cNvGraphicFramePr>
              <a:graphicFrameLocks noChangeAspect="1"/>
            </p:cNvGraphicFramePr>
            <p:nvPr/>
          </p:nvGraphicFramePr>
          <p:xfrm>
            <a:off x="1696" y="1047"/>
            <a:ext cx="257" cy="377"/>
          </p:xfrm>
          <a:graphic>
            <a:graphicData uri="http://schemas.openxmlformats.org/presentationml/2006/ole">
              <mc:AlternateContent xmlns:mc="http://schemas.openxmlformats.org/markup-compatibility/2006">
                <mc:Choice xmlns:v="urn:schemas-microsoft-com:vml" Requires="v">
                  <p:oleObj spid="_x0000_s6292" name="Equation" r:id="rId7" imgW="203200" imgH="254000" progId="Equation.3">
                    <p:embed/>
                  </p:oleObj>
                </mc:Choice>
                <mc:Fallback>
                  <p:oleObj name="Equation" r:id="rId7" imgW="203200" imgH="254000" progId="Equation.3">
                    <p:embed/>
                    <p:pic>
                      <p:nvPicPr>
                        <p:cNvPr id="0" name="图片 62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6" y="1047"/>
                          <a:ext cx="257" cy="3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2" name="Object 10"/>
            <p:cNvGraphicFramePr>
              <a:graphicFrameLocks noChangeAspect="1"/>
            </p:cNvGraphicFramePr>
            <p:nvPr/>
          </p:nvGraphicFramePr>
          <p:xfrm>
            <a:off x="2064" y="1680"/>
            <a:ext cx="264" cy="336"/>
          </p:xfrm>
          <a:graphic>
            <a:graphicData uri="http://schemas.openxmlformats.org/presentationml/2006/ole">
              <mc:AlternateContent xmlns:mc="http://schemas.openxmlformats.org/markup-compatibility/2006">
                <mc:Choice xmlns:v="urn:schemas-microsoft-com:vml" Requires="v">
                  <p:oleObj spid="_x0000_s6293" name="公式" r:id="rId9" imgW="127000" imgH="177165" progId="Equation.3">
                    <p:embed/>
                  </p:oleObj>
                </mc:Choice>
                <mc:Fallback>
                  <p:oleObj name="公式" r:id="rId9" imgW="127000" imgH="177165" progId="Equation.3">
                    <p:embed/>
                    <p:pic>
                      <p:nvPicPr>
                        <p:cNvPr id="0" name="图片 629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4" y="1680"/>
                          <a:ext cx="264"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4523" name="Group 11"/>
            <p:cNvGrpSpPr/>
            <p:nvPr/>
          </p:nvGrpSpPr>
          <p:grpSpPr bwMode="auto">
            <a:xfrm>
              <a:off x="1488" y="624"/>
              <a:ext cx="601" cy="1119"/>
              <a:chOff x="1488" y="672"/>
              <a:chExt cx="534" cy="1071"/>
            </a:xfrm>
          </p:grpSpPr>
          <p:grpSp>
            <p:nvGrpSpPr>
              <p:cNvPr id="64532" name="Group 12"/>
              <p:cNvGrpSpPr/>
              <p:nvPr/>
            </p:nvGrpSpPr>
            <p:grpSpPr bwMode="auto">
              <a:xfrm>
                <a:off x="1488" y="672"/>
                <a:ext cx="528" cy="1056"/>
                <a:chOff x="1488" y="672"/>
                <a:chExt cx="528" cy="1056"/>
              </a:xfrm>
            </p:grpSpPr>
            <p:sp>
              <p:nvSpPr>
                <p:cNvPr id="64538" name="Arc 13"/>
                <p:cNvSpPr/>
                <p:nvPr/>
              </p:nvSpPr>
              <p:spPr bwMode="auto">
                <a:xfrm flipH="1">
                  <a:off x="1488" y="672"/>
                  <a:ext cx="528" cy="528"/>
                </a:xfrm>
                <a:custGeom>
                  <a:avLst/>
                  <a:gdLst>
                    <a:gd name="T0" fmla="*/ 0 w 21600"/>
                    <a:gd name="T1" fmla="*/ 0 h 21600"/>
                    <a:gd name="T2" fmla="*/ 528 w 21600"/>
                    <a:gd name="T3" fmla="*/ 528 h 21600"/>
                    <a:gd name="T4" fmla="*/ 0 w 21600"/>
                    <a:gd name="T5" fmla="*/ 52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00808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64539" name="Arc 14"/>
                <p:cNvSpPr/>
                <p:nvPr/>
              </p:nvSpPr>
              <p:spPr bwMode="auto">
                <a:xfrm flipH="1" flipV="1">
                  <a:off x="1488" y="1200"/>
                  <a:ext cx="528" cy="528"/>
                </a:xfrm>
                <a:custGeom>
                  <a:avLst/>
                  <a:gdLst>
                    <a:gd name="T0" fmla="*/ 0 w 21600"/>
                    <a:gd name="T1" fmla="*/ 0 h 21600"/>
                    <a:gd name="T2" fmla="*/ 528 w 21600"/>
                    <a:gd name="T3" fmla="*/ 528 h 21600"/>
                    <a:gd name="T4" fmla="*/ 0 w 21600"/>
                    <a:gd name="T5" fmla="*/ 52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008080"/>
                  </a:solidFill>
                  <a:round/>
                </a:ln>
                <a:effectLst/>
                <a:extLst>
                  <a:ext uri="{909E8E84-426E-40DD-AFC4-6F175D3DCCD1}">
                    <a14:hiddenFill xmlns:a14="http://schemas.microsoft.com/office/drawing/2010/main">
                      <a:solidFill>
                        <a:srgbClr val="008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grpSp>
            <p:nvGrpSpPr>
              <p:cNvPr id="64533" name="Group 15"/>
              <p:cNvGrpSpPr/>
              <p:nvPr/>
            </p:nvGrpSpPr>
            <p:grpSpPr bwMode="auto">
              <a:xfrm>
                <a:off x="1527" y="711"/>
                <a:ext cx="489" cy="982"/>
                <a:chOff x="1488" y="672"/>
                <a:chExt cx="528" cy="1056"/>
              </a:xfrm>
            </p:grpSpPr>
            <p:sp>
              <p:nvSpPr>
                <p:cNvPr id="64536" name="Arc 16"/>
                <p:cNvSpPr/>
                <p:nvPr/>
              </p:nvSpPr>
              <p:spPr bwMode="auto">
                <a:xfrm flipH="1">
                  <a:off x="1488" y="672"/>
                  <a:ext cx="528" cy="528"/>
                </a:xfrm>
                <a:custGeom>
                  <a:avLst/>
                  <a:gdLst>
                    <a:gd name="T0" fmla="*/ 0 w 21600"/>
                    <a:gd name="T1" fmla="*/ 0 h 21600"/>
                    <a:gd name="T2" fmla="*/ 528 w 21600"/>
                    <a:gd name="T3" fmla="*/ 528 h 21600"/>
                    <a:gd name="T4" fmla="*/ 0 w 21600"/>
                    <a:gd name="T5" fmla="*/ 52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00808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64537" name="Arc 17"/>
                <p:cNvSpPr/>
                <p:nvPr/>
              </p:nvSpPr>
              <p:spPr bwMode="auto">
                <a:xfrm flipH="1" flipV="1">
                  <a:off x="1488" y="1200"/>
                  <a:ext cx="528" cy="528"/>
                </a:xfrm>
                <a:custGeom>
                  <a:avLst/>
                  <a:gdLst>
                    <a:gd name="T0" fmla="*/ 0 w 21600"/>
                    <a:gd name="T1" fmla="*/ 0 h 21600"/>
                    <a:gd name="T2" fmla="*/ 528 w 21600"/>
                    <a:gd name="T3" fmla="*/ 528 h 21600"/>
                    <a:gd name="T4" fmla="*/ 0 w 21600"/>
                    <a:gd name="T5" fmla="*/ 52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008080"/>
                  </a:solidFill>
                  <a:round/>
                </a:ln>
                <a:effectLst/>
                <a:extLst>
                  <a:ext uri="{909E8E84-426E-40DD-AFC4-6F175D3DCCD1}">
                    <a14:hiddenFill xmlns:a14="http://schemas.microsoft.com/office/drawing/2010/main">
                      <a:solidFill>
                        <a:srgbClr val="008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pSp>
          <p:sp>
            <p:nvSpPr>
              <p:cNvPr id="64534" name="Line 18"/>
              <p:cNvSpPr>
                <a:spLocks noChangeShapeType="1"/>
              </p:cNvSpPr>
              <p:nvPr/>
            </p:nvSpPr>
            <p:spPr bwMode="auto">
              <a:xfrm>
                <a:off x="2016" y="690"/>
                <a:ext cx="0" cy="4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64535" name="Line 19"/>
              <p:cNvSpPr>
                <a:spLocks noChangeShapeType="1"/>
              </p:cNvSpPr>
              <p:nvPr/>
            </p:nvSpPr>
            <p:spPr bwMode="auto">
              <a:xfrm>
                <a:off x="2022" y="1695"/>
                <a:ext cx="0" cy="4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pSp>
        <p:sp>
          <p:nvSpPr>
            <p:cNvPr id="64524" name="Rectangle 20"/>
            <p:cNvSpPr>
              <a:spLocks noChangeArrowheads="1"/>
            </p:cNvSpPr>
            <p:nvPr/>
          </p:nvSpPr>
          <p:spPr bwMode="auto">
            <a:xfrm rot="1869913">
              <a:off x="1623" y="864"/>
              <a:ext cx="96" cy="144"/>
            </a:xfrm>
            <a:prstGeom prst="rect">
              <a:avLst/>
            </a:prstGeom>
            <a:solidFill>
              <a:srgbClr val="CC00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64525" name="Line 21"/>
            <p:cNvSpPr>
              <a:spLocks noChangeShapeType="1"/>
            </p:cNvSpPr>
            <p:nvPr/>
          </p:nvSpPr>
          <p:spPr bwMode="auto">
            <a:xfrm flipH="1">
              <a:off x="2052" y="699"/>
              <a:ext cx="336" cy="0"/>
            </a:xfrm>
            <a:prstGeom prst="line">
              <a:avLst/>
            </a:prstGeom>
            <a:noFill/>
            <a:ln w="38100">
              <a:solidFill>
                <a:schemeClr val="accent2"/>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aphicFrame>
          <p:nvGraphicFramePr>
            <p:cNvPr id="64526" name="Object 22"/>
            <p:cNvGraphicFramePr>
              <a:graphicFrameLocks noChangeAspect="1"/>
            </p:cNvGraphicFramePr>
            <p:nvPr/>
          </p:nvGraphicFramePr>
          <p:xfrm>
            <a:off x="2148" y="336"/>
            <a:ext cx="335" cy="424"/>
          </p:xfrm>
          <a:graphic>
            <a:graphicData uri="http://schemas.openxmlformats.org/presentationml/2006/ole">
              <mc:AlternateContent xmlns:mc="http://schemas.openxmlformats.org/markup-compatibility/2006">
                <mc:Choice xmlns:v="urn:schemas-microsoft-com:vml" Requires="v">
                  <p:oleObj spid="_x0000_s6294" name="公式" r:id="rId11" imgW="177800" imgH="228600" progId="Equation.3">
                    <p:embed/>
                  </p:oleObj>
                </mc:Choice>
                <mc:Fallback>
                  <p:oleObj name="公式" r:id="rId11" imgW="177800" imgH="228600" progId="Equation.3">
                    <p:embed/>
                    <p:pic>
                      <p:nvPicPr>
                        <p:cNvPr id="0" name="图片 629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48" y="336"/>
                          <a:ext cx="335"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7" name="Line 23"/>
            <p:cNvSpPr>
              <a:spLocks noChangeShapeType="1"/>
            </p:cNvSpPr>
            <p:nvPr/>
          </p:nvSpPr>
          <p:spPr bwMode="auto">
            <a:xfrm>
              <a:off x="2112" y="1680"/>
              <a:ext cx="240" cy="0"/>
            </a:xfrm>
            <a:prstGeom prst="line">
              <a:avLst/>
            </a:prstGeom>
            <a:noFill/>
            <a:ln w="38100">
              <a:solidFill>
                <a:schemeClr val="accent2"/>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64528" name="Oval 24"/>
            <p:cNvSpPr>
              <a:spLocks noChangeArrowheads="1"/>
            </p:cNvSpPr>
            <p:nvPr/>
          </p:nvSpPr>
          <p:spPr bwMode="auto">
            <a:xfrm>
              <a:off x="2040" y="1188"/>
              <a:ext cx="25" cy="25"/>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64529" name="Line 25"/>
            <p:cNvSpPr>
              <a:spLocks noChangeShapeType="1"/>
            </p:cNvSpPr>
            <p:nvPr/>
          </p:nvSpPr>
          <p:spPr bwMode="auto">
            <a:xfrm>
              <a:off x="1680" y="960"/>
              <a:ext cx="384" cy="240"/>
            </a:xfrm>
            <a:prstGeom prst="line">
              <a:avLst/>
            </a:prstGeom>
            <a:noFill/>
            <a:ln w="38100">
              <a:solidFill>
                <a:srgbClr val="CC66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sp>
          <p:nvSpPr>
            <p:cNvPr id="64530" name="Line 26"/>
            <p:cNvSpPr>
              <a:spLocks noChangeShapeType="1"/>
            </p:cNvSpPr>
            <p:nvPr/>
          </p:nvSpPr>
          <p:spPr bwMode="auto">
            <a:xfrm flipV="1">
              <a:off x="1680" y="576"/>
              <a:ext cx="240" cy="288"/>
            </a:xfrm>
            <a:prstGeom prst="line">
              <a:avLst/>
            </a:prstGeom>
            <a:noFill/>
            <a:ln w="38100">
              <a:solidFill>
                <a:srgbClr val="CC3399"/>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endParaRPr>
            </a:p>
          </p:txBody>
        </p:sp>
        <p:graphicFrame>
          <p:nvGraphicFramePr>
            <p:cNvPr id="64531" name="Object 27"/>
            <p:cNvGraphicFramePr>
              <a:graphicFrameLocks noChangeAspect="1"/>
            </p:cNvGraphicFramePr>
            <p:nvPr/>
          </p:nvGraphicFramePr>
          <p:xfrm>
            <a:off x="1680" y="288"/>
            <a:ext cx="225" cy="378"/>
          </p:xfrm>
          <a:graphic>
            <a:graphicData uri="http://schemas.openxmlformats.org/presentationml/2006/ole">
              <mc:AlternateContent xmlns:mc="http://schemas.openxmlformats.org/markup-compatibility/2006">
                <mc:Choice xmlns:v="urn:schemas-microsoft-com:vml" Requires="v">
                  <p:oleObj spid="_x0000_s6295" name="Equation" r:id="rId13" imgW="177800" imgH="253365" progId="Equation.3">
                    <p:embed/>
                  </p:oleObj>
                </mc:Choice>
                <mc:Fallback>
                  <p:oleObj name="Equation" r:id="rId13" imgW="177800" imgH="253365" progId="Equation.3">
                    <p:embed/>
                    <p:pic>
                      <p:nvPicPr>
                        <p:cNvPr id="0" name="图片 629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80" y="288"/>
                          <a:ext cx="225"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wipe(left)">
                                      <p:cBhvr>
                                        <p:cTn id="7" dur="500"/>
                                        <p:tgtEl>
                                          <p:spTgt spid="983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8307"/>
                                        </p:tgtEl>
                                        <p:attrNameLst>
                                          <p:attrName>style.visibility</p:attrName>
                                        </p:attrNameLst>
                                      </p:cBhvr>
                                      <p:to>
                                        <p:strVal val="visible"/>
                                      </p:to>
                                    </p:set>
                                    <p:animEffect transition="in" filter="wipe(left)">
                                      <p:cBhvr>
                                        <p:cTn id="12" dur="500"/>
                                        <p:tgtEl>
                                          <p:spTgt spid="983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8308"/>
                                        </p:tgtEl>
                                        <p:attrNameLst>
                                          <p:attrName>style.visibility</p:attrName>
                                        </p:attrNameLst>
                                      </p:cBhvr>
                                      <p:to>
                                        <p:strVal val="visible"/>
                                      </p:to>
                                    </p:set>
                                    <p:animEffect transition="in" filter="wipe(left)">
                                      <p:cBhvr>
                                        <p:cTn id="17" dur="500"/>
                                        <p:tgtEl>
                                          <p:spTgt spid="98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107950" y="749300"/>
            <a:ext cx="2952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a:solidFill>
                  <a:srgbClr val="000000"/>
                </a:solidFill>
                <a:latin typeface="宋体" panose="02010600030101010101" pitchFamily="2" charset="-122"/>
              </a:rPr>
              <a:t>一、 保守力 </a:t>
            </a:r>
            <a:endParaRPr lang="zh-CN" altLang="en-US" sz="2800" b="1">
              <a:solidFill>
                <a:srgbClr val="000000"/>
              </a:solidFill>
              <a:latin typeface="宋体" panose="02010600030101010101" pitchFamily="2" charset="-122"/>
            </a:endParaRPr>
          </a:p>
        </p:txBody>
      </p:sp>
      <p:sp>
        <p:nvSpPr>
          <p:cNvPr id="15365" name="Text Box 5"/>
          <p:cNvSpPr txBox="1">
            <a:spLocks noChangeArrowheads="1"/>
          </p:cNvSpPr>
          <p:nvPr/>
        </p:nvSpPr>
        <p:spPr bwMode="auto">
          <a:xfrm>
            <a:off x="215900" y="1375296"/>
            <a:ext cx="83883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lang="en-US" altLang="zh-CN" sz="2800" b="1" dirty="0">
                <a:solidFill>
                  <a:srgbClr val="000000"/>
                </a:solidFill>
              </a:rPr>
              <a:t>        </a:t>
            </a:r>
            <a:r>
              <a:rPr lang="zh-CN" altLang="en-US" sz="2800" b="1" dirty="0">
                <a:solidFill>
                  <a:srgbClr val="000000"/>
                </a:solidFill>
              </a:rPr>
              <a:t>根据各种力做功的特点，可将力分为保守力和非保守力。 </a:t>
            </a:r>
            <a:endParaRPr lang="zh-CN" altLang="en-US" sz="2800" b="1" dirty="0">
              <a:solidFill>
                <a:srgbClr val="000000"/>
              </a:solidFill>
            </a:endParaRPr>
          </a:p>
        </p:txBody>
      </p:sp>
      <p:sp>
        <p:nvSpPr>
          <p:cNvPr id="15366" name="Text Box 6"/>
          <p:cNvSpPr txBox="1">
            <a:spLocks noChangeArrowheads="1"/>
          </p:cNvSpPr>
          <p:nvPr/>
        </p:nvSpPr>
        <p:spPr bwMode="auto">
          <a:xfrm>
            <a:off x="250825" y="2621855"/>
            <a:ext cx="5078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dirty="0">
                <a:solidFill>
                  <a:srgbClr val="0000FF"/>
                </a:solidFill>
                <a:latin typeface="Times New Roman" panose="02020603050405020304" pitchFamily="18" charset="0"/>
              </a:rPr>
              <a:t>保守力（</a:t>
            </a:r>
            <a:r>
              <a:rPr lang="en-US" altLang="zh-CN" sz="2800" b="1" dirty="0">
                <a:solidFill>
                  <a:srgbClr val="0000FF"/>
                </a:solidFill>
                <a:latin typeface="Times New Roman" panose="02020603050405020304" pitchFamily="18" charset="0"/>
              </a:rPr>
              <a:t>conservative force</a:t>
            </a:r>
            <a:r>
              <a:rPr lang="zh-CN" altLang="en-US" sz="2800" b="1" dirty="0">
                <a:solidFill>
                  <a:srgbClr val="0000FF"/>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a:t>
            </a:r>
            <a:endParaRPr lang="zh-CN" altLang="en-US" sz="2800" b="1" dirty="0">
              <a:solidFill>
                <a:srgbClr val="000000"/>
              </a:solidFill>
              <a:latin typeface="Times New Roman" panose="02020603050405020304" pitchFamily="18" charset="0"/>
            </a:endParaRPr>
          </a:p>
        </p:txBody>
      </p:sp>
      <p:sp>
        <p:nvSpPr>
          <p:cNvPr id="15368" name="Rectangle 8"/>
          <p:cNvSpPr>
            <a:spLocks noChangeArrowheads="1"/>
          </p:cNvSpPr>
          <p:nvPr/>
        </p:nvSpPr>
        <p:spPr bwMode="auto">
          <a:xfrm>
            <a:off x="250825" y="4276725"/>
            <a:ext cx="7812088"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lnSpc>
                <a:spcPct val="110000"/>
              </a:lnSpc>
              <a:spcBef>
                <a:spcPct val="0"/>
              </a:spcBef>
              <a:spcAft>
                <a:spcPct val="0"/>
              </a:spcAft>
            </a:pPr>
            <a:r>
              <a:rPr lang="zh-CN" altLang="en-US" sz="2800" b="1">
                <a:solidFill>
                  <a:srgbClr val="0000FF"/>
                </a:solidFill>
              </a:rPr>
              <a:t>非保守力</a:t>
            </a:r>
            <a:r>
              <a:rPr lang="zh-CN" altLang="en-US" sz="2800" b="1">
                <a:solidFill>
                  <a:srgbClr val="0000FF"/>
                </a:solidFill>
                <a:latin typeface="Times New Roman" panose="02020603050405020304" pitchFamily="18" charset="0"/>
              </a:rPr>
              <a:t>（</a:t>
            </a:r>
            <a:r>
              <a:rPr lang="en-US" altLang="zh-CN" sz="2800" b="1">
                <a:solidFill>
                  <a:srgbClr val="0000FF"/>
                </a:solidFill>
                <a:latin typeface="Times New Roman" panose="02020603050405020304" pitchFamily="18" charset="0"/>
              </a:rPr>
              <a:t>non-conservative force</a:t>
            </a:r>
            <a:r>
              <a:rPr lang="zh-CN" altLang="en-US" sz="2800" b="1">
                <a:solidFill>
                  <a:srgbClr val="0000FF"/>
                </a:solidFill>
                <a:latin typeface="Times New Roman" panose="02020603050405020304" pitchFamily="18" charset="0"/>
              </a:rPr>
              <a:t>）</a:t>
            </a:r>
            <a:r>
              <a:rPr lang="zh-CN" altLang="en-US" sz="2800" b="1">
                <a:solidFill>
                  <a:srgbClr val="000000"/>
                </a:solidFill>
              </a:rPr>
              <a:t>：</a:t>
            </a:r>
            <a:endParaRPr lang="zh-CN" altLang="en-US" sz="2800" b="1">
              <a:solidFill>
                <a:srgbClr val="000000"/>
              </a:solidFill>
            </a:endParaRPr>
          </a:p>
        </p:txBody>
      </p:sp>
      <p:sp>
        <p:nvSpPr>
          <p:cNvPr id="15373" name="Rectangle 13"/>
          <p:cNvSpPr>
            <a:spLocks noChangeArrowheads="1"/>
          </p:cNvSpPr>
          <p:nvPr/>
        </p:nvSpPr>
        <p:spPr bwMode="auto">
          <a:xfrm>
            <a:off x="971550" y="3413944"/>
            <a:ext cx="7345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dirty="0">
                <a:solidFill>
                  <a:srgbClr val="FF0000"/>
                </a:solidFill>
                <a:latin typeface="Times New Roman" panose="02020603050405020304" pitchFamily="18" charset="0"/>
              </a:rPr>
              <a:t>做功与路径无关，只与始末位置有关的力。 </a:t>
            </a:r>
            <a:endParaRPr lang="zh-CN" altLang="en-US" sz="2800" b="1" dirty="0">
              <a:solidFill>
                <a:srgbClr val="FF0000"/>
              </a:solidFill>
              <a:latin typeface="Times New Roman" panose="02020603050405020304" pitchFamily="18" charset="0"/>
            </a:endParaRPr>
          </a:p>
        </p:txBody>
      </p:sp>
      <p:sp>
        <p:nvSpPr>
          <p:cNvPr id="15374" name="Rectangle 14"/>
          <p:cNvSpPr>
            <a:spLocks noChangeArrowheads="1"/>
          </p:cNvSpPr>
          <p:nvPr/>
        </p:nvSpPr>
        <p:spPr bwMode="auto">
          <a:xfrm>
            <a:off x="971550" y="5214143"/>
            <a:ext cx="7777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dirty="0">
                <a:solidFill>
                  <a:srgbClr val="FF0000"/>
                </a:solidFill>
                <a:latin typeface="Times New Roman" panose="02020603050405020304" pitchFamily="18" charset="0"/>
              </a:rPr>
              <a:t>做功不仅与始末位置有关，还与路径有关的力。 </a:t>
            </a:r>
            <a:endParaRPr lang="zh-CN" altLang="en-US" sz="2800" b="1" dirty="0">
              <a:solidFill>
                <a:srgbClr val="FF0000"/>
              </a:solidFill>
              <a:latin typeface="Times New Roman" panose="02020603050405020304" pitchFamily="18" charset="0"/>
            </a:endParaRPr>
          </a:p>
        </p:txBody>
      </p:sp>
      <p:pic>
        <p:nvPicPr>
          <p:cNvPr id="15377" name="Picture 17" descr="图片3">
            <a:hlinkClick r:id="" action="ppaction://hlinkshowjump?jump=firstslide"/>
          </p:cNvP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15378" name="Picture 18" descr="图片4">
            <a:hlinkClick r:id="" action="ppaction://hlinkshowjump?jump=endshow"/>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15379" name="Picture 19" descr="图片5">
            <a:hlinkClick r:id="" action="ppaction://hlinkshowjump?jump=nextslid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15380" name="Picture 20" descr="图片6">
            <a:hlinkClick r:id="" action="ppaction://hlinkshowjump?jump=previousslide"/>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
        <p:nvSpPr>
          <p:cNvPr id="15382" name="Text Box 22"/>
          <p:cNvSpPr txBox="1">
            <a:spLocks noChangeArrowheads="1"/>
          </p:cNvSpPr>
          <p:nvPr/>
        </p:nvSpPr>
        <p:spPr bwMode="auto">
          <a:xfrm>
            <a:off x="68263" y="101600"/>
            <a:ext cx="4791868"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zh-CN" sz="2800" b="1" dirty="0">
                <a:solidFill>
                  <a:srgbClr val="000000"/>
                </a:solidFill>
                <a:latin typeface="Times New Roman" panose="02020603050405020304" pitchFamily="18" charset="0"/>
              </a:rPr>
              <a:t>§2-5  </a:t>
            </a:r>
            <a:r>
              <a:rPr lang="zh-CN" altLang="en-US" sz="2800" b="1" dirty="0">
                <a:solidFill>
                  <a:srgbClr val="000000"/>
                </a:solidFill>
                <a:latin typeface="Times New Roman" panose="02020603050405020304" pitchFamily="18" charset="0"/>
                <a:cs typeface="Times New Roman" panose="02020603050405020304" pitchFamily="18" charset="0"/>
              </a:rPr>
              <a:t>保守力 </a:t>
            </a:r>
            <a:r>
              <a:rPr lang="zh-CN" altLang="en-US" sz="2800" b="1" dirty="0" smtClean="0">
                <a:solidFill>
                  <a:srgbClr val="000000"/>
                </a:solidFill>
                <a:latin typeface="Times New Roman" panose="02020603050405020304" pitchFamily="18" charset="0"/>
                <a:cs typeface="Times New Roman" panose="02020603050405020304" pitchFamily="18" charset="0"/>
              </a:rPr>
              <a:t> 势能</a:t>
            </a:r>
            <a:endParaRPr lang="zh-CN" altLang="en-US" sz="28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382"/>
                                        </p:tgtEl>
                                        <p:attrNameLst>
                                          <p:attrName>style.visibility</p:attrName>
                                        </p:attrNameLst>
                                      </p:cBhvr>
                                      <p:to>
                                        <p:strVal val="visible"/>
                                      </p:to>
                                    </p:set>
                                    <p:animEffect transition="in" filter="wipe(left)">
                                      <p:cBhvr>
                                        <p:cTn id="7" dur="500"/>
                                        <p:tgtEl>
                                          <p:spTgt spid="153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wipe(left)">
                                      <p:cBhvr>
                                        <p:cTn id="12" dur="2000"/>
                                        <p:tgtEl>
                                          <p:spTgt spid="153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5"/>
                                        </p:tgtEl>
                                        <p:attrNameLst>
                                          <p:attrName>style.visibility</p:attrName>
                                        </p:attrNameLst>
                                      </p:cBhvr>
                                      <p:to>
                                        <p:strVal val="visible"/>
                                      </p:to>
                                    </p:set>
                                    <p:animEffect transition="in" filter="wipe(left)">
                                      <p:cBhvr>
                                        <p:cTn id="17" dur="2000"/>
                                        <p:tgtEl>
                                          <p:spTgt spid="153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6"/>
                                        </p:tgtEl>
                                        <p:attrNameLst>
                                          <p:attrName>style.visibility</p:attrName>
                                        </p:attrNameLst>
                                      </p:cBhvr>
                                      <p:to>
                                        <p:strVal val="visible"/>
                                      </p:to>
                                    </p:set>
                                    <p:animEffect transition="in" filter="wipe(left)">
                                      <p:cBhvr>
                                        <p:cTn id="22" dur="2000"/>
                                        <p:tgtEl>
                                          <p:spTgt spid="153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73"/>
                                        </p:tgtEl>
                                        <p:attrNameLst>
                                          <p:attrName>style.visibility</p:attrName>
                                        </p:attrNameLst>
                                      </p:cBhvr>
                                      <p:to>
                                        <p:strVal val="visible"/>
                                      </p:to>
                                    </p:set>
                                    <p:animEffect transition="in" filter="wipe(left)">
                                      <p:cBhvr>
                                        <p:cTn id="27" dur="500"/>
                                        <p:tgtEl>
                                          <p:spTgt spid="1537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368"/>
                                        </p:tgtEl>
                                        <p:attrNameLst>
                                          <p:attrName>style.visibility</p:attrName>
                                        </p:attrNameLst>
                                      </p:cBhvr>
                                      <p:to>
                                        <p:strVal val="visible"/>
                                      </p:to>
                                    </p:set>
                                    <p:animEffect transition="in" filter="wipe(left)">
                                      <p:cBhvr>
                                        <p:cTn id="32" dur="2000"/>
                                        <p:tgtEl>
                                          <p:spTgt spid="153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374"/>
                                        </p:tgtEl>
                                        <p:attrNameLst>
                                          <p:attrName>style.visibility</p:attrName>
                                        </p:attrNameLst>
                                      </p:cBhvr>
                                      <p:to>
                                        <p:strVal val="visible"/>
                                      </p:to>
                                    </p:set>
                                    <p:animEffect transition="in" filter="wipe(left)">
                                      <p:cBhvr>
                                        <p:cTn id="37" dur="500"/>
                                        <p:tgtEl>
                                          <p:spTgt spid="15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ldLvl="0" animBg="1"/>
      <p:bldP spid="15365" grpId="0" bldLvl="0" animBg="1"/>
      <p:bldP spid="15366" grpId="0" bldLvl="0" animBg="1"/>
      <p:bldP spid="15368" grpId="0" bldLvl="0" animBg="1"/>
      <p:bldP spid="15373" grpId="0" bldLvl="0" animBg="1"/>
      <p:bldP spid="15374" grpId="0" bldLvl="0" animBg="1"/>
      <p:bldP spid="15382" grpId="0" bldLvl="0" animBg="1"/>
    </p:bldLst>
  </p:timing>
</p:sld>
</file>

<file path=ppt/tags/tag1.xml><?xml version="1.0" encoding="utf-8"?>
<p:tagLst xmlns:p="http://schemas.openxmlformats.org/presentationml/2006/main">
  <p:tag name="commondata" val="eyJoZGlkIjoiZjVmMjY0YzIwNTBiNTZmOTQ0OGQ3YzlmYmFhMDc0M2Y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3948</Words>
  <Application>WPS 演示</Application>
  <PresentationFormat>全屏显示(4:3)</PresentationFormat>
  <Paragraphs>343</Paragraphs>
  <Slides>39</Slides>
  <Notes>2</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153</vt:i4>
      </vt:variant>
      <vt:variant>
        <vt:lpstr>幻灯片标题</vt:lpstr>
      </vt:variant>
      <vt:variant>
        <vt:i4>39</vt:i4>
      </vt:variant>
    </vt:vector>
  </HeadingPairs>
  <TitlesOfParts>
    <vt:vector size="209" baseType="lpstr">
      <vt:lpstr>Arial</vt:lpstr>
      <vt:lpstr>宋体</vt:lpstr>
      <vt:lpstr>Wingdings</vt:lpstr>
      <vt:lpstr>Times New Roman</vt:lpstr>
      <vt:lpstr>Symbol</vt:lpstr>
      <vt:lpstr>黑体</vt:lpstr>
      <vt:lpstr>楷体_GB2312</vt:lpstr>
      <vt:lpstr>新宋体</vt:lpstr>
      <vt:lpstr>华文琥珀</vt:lpstr>
      <vt:lpstr>微软雅黑</vt:lpstr>
      <vt:lpstr>Arial Unicode MS</vt:lpstr>
      <vt:lpstr>Calibri</vt:lpstr>
      <vt:lpstr>幼圆</vt:lpstr>
      <vt:lpstr>Book Antiqua</vt:lpstr>
      <vt:lpstr>默认设计模板</vt:lpstr>
      <vt:lpstr>1_默认设计模板</vt:lpstr>
      <vt:lpstr>3_默认设计模板</vt:lpstr>
      <vt:lpstr>Equation.3</vt:lpstr>
      <vt:lpstr>Equation.3</vt:lpstr>
      <vt:lpstr>Equation.3</vt:lpstr>
      <vt:lpstr>Equation.DSMT4</vt:lpstr>
      <vt:lpstr>Equation.DSMT4</vt:lpstr>
      <vt:lpstr>Equation.DSMT4</vt:lpstr>
      <vt:lpstr>Equation.3</vt:lpstr>
      <vt:lpstr>Equation.DSMT4</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wyp</dc:creator>
  <cp:lastModifiedBy>螺丝姐</cp:lastModifiedBy>
  <cp:revision>30</cp:revision>
  <dcterms:created xsi:type="dcterms:W3CDTF">2016-03-09T08:48:00Z</dcterms:created>
  <dcterms:modified xsi:type="dcterms:W3CDTF">2024-03-05T01:56:00Z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544EEF659DC24491981535B135CD1A8A_13</vt:lpwstr>
  </property>
</Properties>
</file>