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 id="2147483698" r:id="rId6"/>
  </p:sldMasterIdLst>
  <p:sldIdLst>
    <p:sldId id="319" r:id="rId7"/>
    <p:sldId id="320" r:id="rId8"/>
    <p:sldId id="260" r:id="rId9"/>
    <p:sldId id="261" r:id="rId10"/>
    <p:sldId id="262" r:id="rId11"/>
    <p:sldId id="287" r:id="rId12"/>
    <p:sldId id="263" r:id="rId13"/>
    <p:sldId id="288" r:id="rId14"/>
    <p:sldId id="300" r:id="rId15"/>
    <p:sldId id="346" r:id="rId16"/>
    <p:sldId id="347" r:id="rId17"/>
    <p:sldId id="267" r:id="rId18"/>
    <p:sldId id="268" r:id="rId19"/>
    <p:sldId id="281" r:id="rId20"/>
    <p:sldId id="297" r:id="rId21"/>
    <p:sldId id="298" r:id="rId22"/>
    <p:sldId id="299" r:id="rId23"/>
    <p:sldId id="290" r:id="rId24"/>
    <p:sldId id="291" r:id="rId25"/>
    <p:sldId id="292" r:id="rId26"/>
    <p:sldId id="301" r:id="rId27"/>
    <p:sldId id="303" r:id="rId28"/>
    <p:sldId id="295" r:id="rId29"/>
    <p:sldId id="278" r:id="rId30"/>
    <p:sldId id="279" r:id="rId31"/>
    <p:sldId id="280" r:id="rId32"/>
    <p:sldId id="286" r:id="rId33"/>
  </p:sldIdLst>
  <p:sldSz cx="9144000" cy="6858000" type="screen4x3"/>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740" y="-90"/>
      </p:cViewPr>
      <p:guideLst>
        <p:guide orient="horz" pos="21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image" Target="../media/image12.wmf"/><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e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e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77.emf"/><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81.emf"/><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85.wmf"/><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6.e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94.emf"/><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100.wmf"/><Relationship Id="rId5" Type="http://schemas.openxmlformats.org/officeDocument/2006/relationships/image" Target="../media/image99.wmf"/><Relationship Id="rId4" Type="http://schemas.openxmlformats.org/officeDocument/2006/relationships/image" Target="../media/image98.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10.wmf"/><Relationship Id="rId8" Type="http://schemas.openxmlformats.org/officeDocument/2006/relationships/image" Target="../media/image109.wmf"/><Relationship Id="rId7" Type="http://schemas.openxmlformats.org/officeDocument/2006/relationships/image" Target="../media/image108.wmf"/><Relationship Id="rId6" Type="http://schemas.openxmlformats.org/officeDocument/2006/relationships/image" Target="../media/image107.wmf"/><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2.wmf"/><Relationship Id="rId11" Type="http://schemas.openxmlformats.org/officeDocument/2006/relationships/image" Target="../media/image112.wmf"/><Relationship Id="rId10" Type="http://schemas.openxmlformats.org/officeDocument/2006/relationships/image" Target="../media/image111.wmf"/><Relationship Id="rId1"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119.wmf"/><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image" Target="../media/image21.emf"/><Relationship Id="rId7" Type="http://schemas.openxmlformats.org/officeDocument/2006/relationships/image" Target="../media/image20.e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28.wmf"/><Relationship Id="rId8" Type="http://schemas.openxmlformats.org/officeDocument/2006/relationships/image" Target="../media/image127.wmf"/><Relationship Id="rId7" Type="http://schemas.openxmlformats.org/officeDocument/2006/relationships/image" Target="../media/image126.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3" Type="http://schemas.openxmlformats.org/officeDocument/2006/relationships/image" Target="../media/image122.wmf"/><Relationship Id="rId2" Type="http://schemas.openxmlformats.org/officeDocument/2006/relationships/image" Target="../media/image121.wmf"/><Relationship Id="rId15" Type="http://schemas.openxmlformats.org/officeDocument/2006/relationships/image" Target="../media/image134.wmf"/><Relationship Id="rId14" Type="http://schemas.openxmlformats.org/officeDocument/2006/relationships/image" Target="../media/image133.wmf"/><Relationship Id="rId13" Type="http://schemas.openxmlformats.org/officeDocument/2006/relationships/image" Target="../media/image132.wmf"/><Relationship Id="rId12" Type="http://schemas.openxmlformats.org/officeDocument/2006/relationships/image" Target="../media/image131.wmf"/><Relationship Id="rId11" Type="http://schemas.openxmlformats.org/officeDocument/2006/relationships/image" Target="../media/image130.wmf"/><Relationship Id="rId10" Type="http://schemas.openxmlformats.org/officeDocument/2006/relationships/image" Target="../media/image129.wmf"/><Relationship Id="rId1"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38.emf"/><Relationship Id="rId8" Type="http://schemas.openxmlformats.org/officeDocument/2006/relationships/image" Target="../media/image37.emf"/><Relationship Id="rId7" Type="http://schemas.openxmlformats.org/officeDocument/2006/relationships/image" Target="../media/image36.emf"/><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 Id="rId3" Type="http://schemas.openxmlformats.org/officeDocument/2006/relationships/image" Target="../media/image32.emf"/><Relationship Id="rId2" Type="http://schemas.openxmlformats.org/officeDocument/2006/relationships/image" Target="../media/image31.emf"/><Relationship Id="rId12" Type="http://schemas.openxmlformats.org/officeDocument/2006/relationships/image" Target="../media/image41.wmf"/><Relationship Id="rId11" Type="http://schemas.openxmlformats.org/officeDocument/2006/relationships/image" Target="../media/image40.wmf"/><Relationship Id="rId10" Type="http://schemas.openxmlformats.org/officeDocument/2006/relationships/image" Target="../media/image39.wmf"/><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6.emf"/><Relationship Id="rId7" Type="http://schemas.openxmlformats.org/officeDocument/2006/relationships/image" Target="../media/image55.emf"/><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wmf"/><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4.emf"/><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image" Target="../media/image61.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9DB558BB-6CC1-4F51-9C59-CD65BB72B71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892F6DE6-75D4-4CF5-A338-D0771A48FBA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F1F57978-C4E2-4808-91BE-6EFFCCC31D31}"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04B477D6-3D49-41E5-A743-30E59494582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61A06C33-36A8-46BD-A265-F667E89621E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4420FD59-1DD0-4087-9ACF-FA7BC513FD4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C7D30C2E-8700-41B6-A92D-93347B04CF6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DACD246F-D47D-4C90-BFB6-23BC433F307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B48A73C7-7E2B-4DF8-A7FB-3A9D4BA542D6}"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541F8DCF-5FEC-4A33-9A72-F7BFB2F5A73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4649D4BB-65BE-44C2-850A-88A49F93DC12}"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7" Type="http://schemas.openxmlformats.org/officeDocument/2006/relationships/theme" Target="../theme/theme4.xml"/><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7" Type="http://schemas.openxmlformats.org/officeDocument/2006/relationships/theme" Target="../theme/theme5.xml"/><Relationship Id="rId16" Type="http://schemas.openxmlformats.org/officeDocument/2006/relationships/image" Target="../media/image4.emf"/><Relationship Id="rId15" Type="http://schemas.openxmlformats.org/officeDocument/2006/relationships/image" Target="../media/image3.emf"/><Relationship Id="rId14" Type="http://schemas.openxmlformats.org/officeDocument/2006/relationships/image" Target="../media/image2.emf"/><Relationship Id="rId13" Type="http://schemas.openxmlformats.org/officeDocument/2006/relationships/image" Target="../media/image1.emf"/><Relationship Id="rId12" Type="http://schemas.openxmlformats.org/officeDocument/2006/relationships/slideLayout" Target="../slideLayouts/slideLayout58.xml"/><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3" name="Picture 9" descr="图片3">
            <a:hlinkClick r:id="" action="ppaction://hlinkshowjump?jump=firstslide"/>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图片4">
            <a:hlinkClick r:id="" action="ppaction://hlinkshowjump?jump=endshow"/>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图片5">
            <a:hlinkClick r:id="" action="ppaction://hlinkshowjump?jump=nextslide"/>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图片6">
            <a:hlinkClick r:id="" action="ppaction://hlinkshowjump?jump=previousslide"/>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409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smtClean="0">
                <a:latin typeface="Arial" panose="020B0604020202020204" pitchFamily="34" charset="0"/>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smtClean="0">
                <a:latin typeface="Arial" panose="020B0604020202020204" pitchFamily="34" charset="0"/>
              </a:defRPr>
            </a:lvl1pPr>
          </a:lstStyle>
          <a:p>
            <a:pPr fontAlgn="base">
              <a:spcBef>
                <a:spcPct val="0"/>
              </a:spcBef>
              <a:spcAft>
                <a:spcPct val="0"/>
              </a:spcAft>
              <a:defRPr/>
            </a:pPr>
            <a:fld id="{398F769F-803B-4E73-A6BC-D06D547B9A13}"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3" name="Picture 9" descr="图片3">
            <a:hlinkClick r:id="" action="ppaction://hlinkshowjump?jump=firstslide"/>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图片4">
            <a:hlinkClick r:id="" action="ppaction://hlinkshowjump?jump=endshow"/>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图片5">
            <a:hlinkClick r:id="" action="ppaction://hlinkshowjump?jump=nextslide"/>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图片6">
            <a:hlinkClick r:id="" action="ppaction://hlinkshowjump?jump=previousslide"/>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33" name="图片 1032" descr="图片3">
            <a:hlinkClick r:id="" action="ppaction://hlinkshowjump?jump=firstslide"/>
          </p:cNvPr>
          <p:cNvPicPr>
            <a:picLocks noChangeAspect="1"/>
          </p:cNvPicPr>
          <p:nvPr userDrawn="1"/>
        </p:nvPicPr>
        <p:blipFill>
          <a:blip r:embed="rId13"/>
          <a:stretch>
            <a:fillRect/>
          </a:stretch>
        </p:blipFill>
        <p:spPr>
          <a:xfrm>
            <a:off x="7827963" y="6534150"/>
            <a:ext cx="660400" cy="336550"/>
          </a:xfrm>
          <a:prstGeom prst="rect">
            <a:avLst/>
          </a:prstGeom>
          <a:noFill/>
          <a:ln w="9525">
            <a:noFill/>
          </a:ln>
        </p:spPr>
      </p:pic>
      <p:pic>
        <p:nvPicPr>
          <p:cNvPr id="1034" name="图片 1033" descr="图片4">
            <a:hlinkClick r:id="" action="ppaction://hlinkshowjump?jump=endshow"/>
          </p:cNvPr>
          <p:cNvPicPr>
            <a:picLocks noChangeAspect="1"/>
          </p:cNvPicPr>
          <p:nvPr userDrawn="1"/>
        </p:nvPicPr>
        <p:blipFill>
          <a:blip r:embed="rId14"/>
          <a:stretch>
            <a:fillRect/>
          </a:stretch>
        </p:blipFill>
        <p:spPr>
          <a:xfrm>
            <a:off x="8477250" y="6529388"/>
            <a:ext cx="660400" cy="341312"/>
          </a:xfrm>
          <a:prstGeom prst="rect">
            <a:avLst/>
          </a:prstGeom>
          <a:noFill/>
          <a:ln w="9525">
            <a:noFill/>
          </a:ln>
        </p:spPr>
      </p:pic>
      <p:pic>
        <p:nvPicPr>
          <p:cNvPr id="1035" name="图片 1034" descr="图片5">
            <a:hlinkClick r:id="" action="ppaction://hlinkshowjump?jump=nextslide"/>
          </p:cNvPr>
          <p:cNvPicPr>
            <a:picLocks noChangeAspect="1"/>
          </p:cNvPicPr>
          <p:nvPr userDrawn="1"/>
        </p:nvPicPr>
        <p:blipFill>
          <a:blip r:embed="rId15"/>
          <a:stretch>
            <a:fillRect/>
          </a:stretch>
        </p:blipFill>
        <p:spPr>
          <a:xfrm>
            <a:off x="7178675" y="6535738"/>
            <a:ext cx="661988" cy="334962"/>
          </a:xfrm>
          <a:prstGeom prst="rect">
            <a:avLst/>
          </a:prstGeom>
          <a:noFill/>
          <a:ln w="9525">
            <a:noFill/>
          </a:ln>
        </p:spPr>
      </p:pic>
      <p:pic>
        <p:nvPicPr>
          <p:cNvPr id="1036" name="图片 1035" descr="图片6">
            <a:hlinkClick r:id="" action="ppaction://hlinkshowjump?jump=previousslide"/>
          </p:cNvPr>
          <p:cNvPicPr>
            <a:picLocks noChangeAspect="1"/>
          </p:cNvPicPr>
          <p:nvPr userDrawn="1"/>
        </p:nvPicPr>
        <p:blipFill>
          <a:blip r:embed="rId16"/>
          <a:stretch>
            <a:fillRect/>
          </a:stretch>
        </p:blipFill>
        <p:spPr>
          <a:xfrm>
            <a:off x="6530975" y="6534150"/>
            <a:ext cx="661988" cy="336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hf sldNum="0"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e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5.wmf"/><Relationship Id="rId19" Type="http://schemas.openxmlformats.org/officeDocument/2006/relationships/slideLayout" Target="../slideLayouts/slideLayout1.xml"/><Relationship Id="rId18" Type="http://schemas.openxmlformats.org/officeDocument/2006/relationships/image" Target="../media/image13.wmf"/><Relationship Id="rId17" Type="http://schemas.openxmlformats.org/officeDocument/2006/relationships/oleObject" Target="../embeddings/oleObject9.bin"/><Relationship Id="rId16" Type="http://schemas.openxmlformats.org/officeDocument/2006/relationships/image" Target="../media/image12.wmf"/><Relationship Id="rId15" Type="http://schemas.openxmlformats.org/officeDocument/2006/relationships/oleObject" Target="../embeddings/oleObject8.bin"/><Relationship Id="rId14" Type="http://schemas.openxmlformats.org/officeDocument/2006/relationships/image" Target="../media/image11.wmf"/><Relationship Id="rId13" Type="http://schemas.openxmlformats.org/officeDocument/2006/relationships/oleObject" Target="../embeddings/oleObject7.bin"/><Relationship Id="rId12" Type="http://schemas.openxmlformats.org/officeDocument/2006/relationships/image" Target="../media/image10.wmf"/><Relationship Id="rId11" Type="http://schemas.openxmlformats.org/officeDocument/2006/relationships/oleObject" Target="../embeddings/oleObject6.bin"/><Relationship Id="rId10" Type="http://schemas.openxmlformats.org/officeDocument/2006/relationships/image" Target="../media/image9.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4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image" Target="../media/image47.jpeg"/></Relationships>
</file>

<file path=ppt/slides/_rels/slide12.x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oleObject" Target="../embeddings/oleObject38.bin"/><Relationship Id="rId7" Type="http://schemas.openxmlformats.org/officeDocument/2006/relationships/image" Target="../media/image51.jpeg"/><Relationship Id="rId6" Type="http://schemas.openxmlformats.org/officeDocument/2006/relationships/image" Target="../media/image50.emf"/><Relationship Id="rId5" Type="http://schemas.openxmlformats.org/officeDocument/2006/relationships/oleObject" Target="../embeddings/oleObject37.bin"/><Relationship Id="rId4" Type="http://schemas.openxmlformats.org/officeDocument/2006/relationships/image" Target="../media/image49.emf"/><Relationship Id="rId3" Type="http://schemas.openxmlformats.org/officeDocument/2006/relationships/oleObject" Target="../embeddings/oleObject36.bin"/><Relationship Id="rId2" Type="http://schemas.openxmlformats.org/officeDocument/2006/relationships/image" Target="../media/image48.emf"/><Relationship Id="rId19" Type="http://schemas.openxmlformats.org/officeDocument/2006/relationships/vmlDrawing" Target="../drawings/vmlDrawing5.vml"/><Relationship Id="rId18" Type="http://schemas.openxmlformats.org/officeDocument/2006/relationships/slideLayout" Target="../slideLayouts/slideLayout12.xml"/><Relationship Id="rId17" Type="http://schemas.openxmlformats.org/officeDocument/2006/relationships/image" Target="../media/image56.emf"/><Relationship Id="rId16" Type="http://schemas.openxmlformats.org/officeDocument/2006/relationships/oleObject" Target="../embeddings/oleObject42.bin"/><Relationship Id="rId15" Type="http://schemas.openxmlformats.org/officeDocument/2006/relationships/image" Target="../media/image55.emf"/><Relationship Id="rId14" Type="http://schemas.openxmlformats.org/officeDocument/2006/relationships/oleObject" Target="../embeddings/oleObject41.bin"/><Relationship Id="rId13" Type="http://schemas.openxmlformats.org/officeDocument/2006/relationships/image" Target="../media/image54.emf"/><Relationship Id="rId12" Type="http://schemas.openxmlformats.org/officeDocument/2006/relationships/oleObject" Target="../embeddings/oleObject40.bin"/><Relationship Id="rId11" Type="http://schemas.openxmlformats.org/officeDocument/2006/relationships/image" Target="../media/image53.emf"/><Relationship Id="rId10" Type="http://schemas.openxmlformats.org/officeDocument/2006/relationships/oleObject" Target="../embeddings/oleObject39.bin"/><Relationship Id="rId1" Type="http://schemas.openxmlformats.org/officeDocument/2006/relationships/oleObject" Target="../embeddings/oleObject35.bin"/></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12.xml"/><Relationship Id="rId5" Type="http://schemas.openxmlformats.org/officeDocument/2006/relationships/image" Target="../media/image51.jpeg"/><Relationship Id="rId4" Type="http://schemas.openxmlformats.org/officeDocument/2006/relationships/image" Target="../media/image58.emf"/><Relationship Id="rId3" Type="http://schemas.openxmlformats.org/officeDocument/2006/relationships/oleObject" Target="../embeddings/oleObject44.bin"/><Relationship Id="rId2" Type="http://schemas.openxmlformats.org/officeDocument/2006/relationships/image" Target="../media/image57.emf"/><Relationship Id="rId1" Type="http://schemas.openxmlformats.org/officeDocument/2006/relationships/oleObject" Target="../embeddings/oleObject43.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7.xml"/><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oleObject" Target="../embeddings/oleObject45.bin"/></Relationships>
</file>

<file path=ppt/slides/_rels/slide15.xml.rels><?xml version="1.0" encoding="UTF-8" standalone="yes"?>
<Relationships xmlns="http://schemas.openxmlformats.org/package/2006/relationships"><Relationship Id="rId9" Type="http://schemas.openxmlformats.org/officeDocument/2006/relationships/image" Target="../media/image65.jpeg"/><Relationship Id="rId8" Type="http://schemas.openxmlformats.org/officeDocument/2006/relationships/image" Target="../media/image64.emf"/><Relationship Id="rId7" Type="http://schemas.openxmlformats.org/officeDocument/2006/relationships/oleObject" Target="../embeddings/oleObject49.bin"/><Relationship Id="rId6" Type="http://schemas.openxmlformats.org/officeDocument/2006/relationships/image" Target="../media/image63.emf"/><Relationship Id="rId5" Type="http://schemas.openxmlformats.org/officeDocument/2006/relationships/oleObject" Target="../embeddings/oleObject48.bin"/><Relationship Id="rId4" Type="http://schemas.openxmlformats.org/officeDocument/2006/relationships/image" Target="../media/image62.emf"/><Relationship Id="rId3" Type="http://schemas.openxmlformats.org/officeDocument/2006/relationships/oleObject" Target="../embeddings/oleObject47.bin"/><Relationship Id="rId2" Type="http://schemas.openxmlformats.org/officeDocument/2006/relationships/image" Target="../media/image61.emf"/><Relationship Id="rId15" Type="http://schemas.openxmlformats.org/officeDocument/2006/relationships/vmlDrawing" Target="../drawings/vmlDrawing8.vml"/><Relationship Id="rId14" Type="http://schemas.openxmlformats.org/officeDocument/2006/relationships/slideLayout" Target="../slideLayouts/slideLayout12.xml"/><Relationship Id="rId13" Type="http://schemas.openxmlformats.org/officeDocument/2006/relationships/image" Target="../media/image67.wmf"/><Relationship Id="rId12" Type="http://schemas.openxmlformats.org/officeDocument/2006/relationships/oleObject" Target="../embeddings/oleObject51.bin"/><Relationship Id="rId11" Type="http://schemas.openxmlformats.org/officeDocument/2006/relationships/image" Target="../media/image66.wmf"/><Relationship Id="rId10" Type="http://schemas.openxmlformats.org/officeDocument/2006/relationships/oleObject" Target="../embeddings/oleObject50.bin"/><Relationship Id="rId1" Type="http://schemas.openxmlformats.org/officeDocument/2006/relationships/oleObject" Target="../embeddings/oleObject46.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71.wmf"/><Relationship Id="rId7" Type="http://schemas.openxmlformats.org/officeDocument/2006/relationships/oleObject" Target="../embeddings/oleObject55.bin"/><Relationship Id="rId6" Type="http://schemas.openxmlformats.org/officeDocument/2006/relationships/image" Target="../media/image70.emf"/><Relationship Id="rId5" Type="http://schemas.openxmlformats.org/officeDocument/2006/relationships/oleObject" Target="../embeddings/oleObject54.bin"/><Relationship Id="rId4" Type="http://schemas.openxmlformats.org/officeDocument/2006/relationships/image" Target="../media/image69.emf"/><Relationship Id="rId3" Type="http://schemas.openxmlformats.org/officeDocument/2006/relationships/oleObject" Target="../embeddings/oleObject53.bin"/><Relationship Id="rId2" Type="http://schemas.openxmlformats.org/officeDocument/2006/relationships/image" Target="../media/image68.emf"/><Relationship Id="rId10" Type="http://schemas.openxmlformats.org/officeDocument/2006/relationships/vmlDrawing" Target="../drawings/vmlDrawing9.vml"/><Relationship Id="rId1"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2.xml"/><Relationship Id="rId4" Type="http://schemas.openxmlformats.org/officeDocument/2006/relationships/image" Target="../media/image73.wmf"/><Relationship Id="rId3" Type="http://schemas.openxmlformats.org/officeDocument/2006/relationships/oleObject" Target="../embeddings/oleObject57.bin"/><Relationship Id="rId2" Type="http://schemas.openxmlformats.org/officeDocument/2006/relationships/image" Target="../media/image72.emf"/><Relationship Id="rId1" Type="http://schemas.openxmlformats.org/officeDocument/2006/relationships/oleObject" Target="../embeddings/oleObject56.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image" Target="../media/image77.emf"/><Relationship Id="rId7" Type="http://schemas.openxmlformats.org/officeDocument/2006/relationships/oleObject" Target="../embeddings/oleObject61.bin"/><Relationship Id="rId6" Type="http://schemas.openxmlformats.org/officeDocument/2006/relationships/image" Target="../media/image76.emf"/><Relationship Id="rId5" Type="http://schemas.openxmlformats.org/officeDocument/2006/relationships/oleObject" Target="../embeddings/oleObject60.bin"/><Relationship Id="rId4" Type="http://schemas.openxmlformats.org/officeDocument/2006/relationships/image" Target="../media/image75.emf"/><Relationship Id="rId3" Type="http://schemas.openxmlformats.org/officeDocument/2006/relationships/oleObject" Target="../embeddings/oleObject59.bin"/><Relationship Id="rId2" Type="http://schemas.openxmlformats.org/officeDocument/2006/relationships/image" Target="../media/image74.emf"/><Relationship Id="rId10" Type="http://schemas.openxmlformats.org/officeDocument/2006/relationships/vmlDrawing" Target="../drawings/vmlDrawing11.vml"/><Relationship Id="rId1" Type="http://schemas.openxmlformats.org/officeDocument/2006/relationships/oleObject" Target="../embeddings/oleObject58.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image" Target="../media/image81.emf"/><Relationship Id="rId7" Type="http://schemas.openxmlformats.org/officeDocument/2006/relationships/oleObject" Target="../embeddings/oleObject65.bin"/><Relationship Id="rId6" Type="http://schemas.openxmlformats.org/officeDocument/2006/relationships/image" Target="../media/image80.emf"/><Relationship Id="rId5" Type="http://schemas.openxmlformats.org/officeDocument/2006/relationships/oleObject" Target="../embeddings/oleObject64.bin"/><Relationship Id="rId4" Type="http://schemas.openxmlformats.org/officeDocument/2006/relationships/image" Target="../media/image79.emf"/><Relationship Id="rId3" Type="http://schemas.openxmlformats.org/officeDocument/2006/relationships/oleObject" Target="../embeddings/oleObject63.bin"/><Relationship Id="rId2" Type="http://schemas.openxmlformats.org/officeDocument/2006/relationships/image" Target="../media/image78.emf"/><Relationship Id="rId10" Type="http://schemas.openxmlformats.org/officeDocument/2006/relationships/vmlDrawing" Target="../drawings/vmlDrawing12.vml"/><Relationship Id="rId1" Type="http://schemas.openxmlformats.org/officeDocument/2006/relationships/oleObject" Target="../embeddings/oleObject62.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7.wmf"/><Relationship Id="rId7" Type="http://schemas.openxmlformats.org/officeDocument/2006/relationships/oleObject" Target="../embeddings/oleObject13.bin"/><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 Id="rId3" Type="http://schemas.openxmlformats.org/officeDocument/2006/relationships/oleObject" Target="../embeddings/oleObject11.bin"/><Relationship Id="rId20" Type="http://schemas.openxmlformats.org/officeDocument/2006/relationships/vmlDrawing" Target="../drawings/vmlDrawing2.vml"/><Relationship Id="rId2" Type="http://schemas.openxmlformats.org/officeDocument/2006/relationships/image" Target="../media/image14.wmf"/><Relationship Id="rId19" Type="http://schemas.openxmlformats.org/officeDocument/2006/relationships/slideLayout" Target="../slideLayouts/slideLayout2.xml"/><Relationship Id="rId18" Type="http://schemas.openxmlformats.org/officeDocument/2006/relationships/image" Target="../media/image22.emf"/><Relationship Id="rId17" Type="http://schemas.openxmlformats.org/officeDocument/2006/relationships/oleObject" Target="../embeddings/oleObject18.bin"/><Relationship Id="rId16" Type="http://schemas.openxmlformats.org/officeDocument/2006/relationships/image" Target="../media/image21.emf"/><Relationship Id="rId15" Type="http://schemas.openxmlformats.org/officeDocument/2006/relationships/oleObject" Target="../embeddings/oleObject17.bin"/><Relationship Id="rId14" Type="http://schemas.openxmlformats.org/officeDocument/2006/relationships/image" Target="../media/image20.emf"/><Relationship Id="rId13" Type="http://schemas.openxmlformats.org/officeDocument/2006/relationships/oleObject" Target="../embeddings/oleObject16.bin"/><Relationship Id="rId12" Type="http://schemas.openxmlformats.org/officeDocument/2006/relationships/image" Target="../media/image19.wmf"/><Relationship Id="rId11" Type="http://schemas.openxmlformats.org/officeDocument/2006/relationships/oleObject" Target="../embeddings/oleObject15.bin"/><Relationship Id="rId10" Type="http://schemas.openxmlformats.org/officeDocument/2006/relationships/image" Target="../media/image18.wmf"/><Relationship Id="rId1"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85.wmf"/><Relationship Id="rId7" Type="http://schemas.openxmlformats.org/officeDocument/2006/relationships/oleObject" Target="../embeddings/oleObject69.bin"/><Relationship Id="rId6" Type="http://schemas.openxmlformats.org/officeDocument/2006/relationships/image" Target="../media/image84.wmf"/><Relationship Id="rId5" Type="http://schemas.openxmlformats.org/officeDocument/2006/relationships/oleObject" Target="../embeddings/oleObject68.bin"/><Relationship Id="rId4" Type="http://schemas.openxmlformats.org/officeDocument/2006/relationships/image" Target="../media/image83.wmf"/><Relationship Id="rId3" Type="http://schemas.openxmlformats.org/officeDocument/2006/relationships/oleObject" Target="../embeddings/oleObject67.bin"/><Relationship Id="rId2" Type="http://schemas.openxmlformats.org/officeDocument/2006/relationships/image" Target="../media/image82.wmf"/><Relationship Id="rId11" Type="http://schemas.openxmlformats.org/officeDocument/2006/relationships/vmlDrawing" Target="../drawings/vmlDrawing13.vml"/><Relationship Id="rId10" Type="http://schemas.openxmlformats.org/officeDocument/2006/relationships/slideLayout" Target="../slideLayouts/slideLayout12.xml"/><Relationship Id="rId1"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oleObject" Target="../embeddings/oleObject73.bin"/><Relationship Id="rId7" Type="http://schemas.openxmlformats.org/officeDocument/2006/relationships/image" Target="../media/image89.wmf"/><Relationship Id="rId6" Type="http://schemas.openxmlformats.org/officeDocument/2006/relationships/oleObject" Target="../embeddings/oleObject72.bin"/><Relationship Id="rId5" Type="http://schemas.openxmlformats.org/officeDocument/2006/relationships/image" Target="../media/image88.wmf"/><Relationship Id="rId4" Type="http://schemas.openxmlformats.org/officeDocument/2006/relationships/oleObject" Target="../embeddings/oleObject71.bin"/><Relationship Id="rId3" Type="http://schemas.openxmlformats.org/officeDocument/2006/relationships/image" Target="../media/image87.png"/><Relationship Id="rId2" Type="http://schemas.openxmlformats.org/officeDocument/2006/relationships/image" Target="../media/image86.emf"/><Relationship Id="rId11" Type="http://schemas.openxmlformats.org/officeDocument/2006/relationships/vmlDrawing" Target="../drawings/vmlDrawing14.vml"/><Relationship Id="rId10" Type="http://schemas.openxmlformats.org/officeDocument/2006/relationships/slideLayout" Target="../slideLayouts/slideLayout12.xml"/><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4.emf"/><Relationship Id="rId7" Type="http://schemas.openxmlformats.org/officeDocument/2006/relationships/oleObject" Target="../embeddings/oleObject77.bin"/><Relationship Id="rId6" Type="http://schemas.openxmlformats.org/officeDocument/2006/relationships/image" Target="../media/image93.wmf"/><Relationship Id="rId5" Type="http://schemas.openxmlformats.org/officeDocument/2006/relationships/oleObject" Target="../embeddings/oleObject76.bin"/><Relationship Id="rId4" Type="http://schemas.openxmlformats.org/officeDocument/2006/relationships/image" Target="../media/image92.wmf"/><Relationship Id="rId3" Type="http://schemas.openxmlformats.org/officeDocument/2006/relationships/oleObject" Target="../embeddings/oleObject75.bin"/><Relationship Id="rId2" Type="http://schemas.openxmlformats.org/officeDocument/2006/relationships/image" Target="../media/image91.wmf"/><Relationship Id="rId10" Type="http://schemas.openxmlformats.org/officeDocument/2006/relationships/vmlDrawing" Target="../drawings/vmlDrawing15.vml"/><Relationship Id="rId1" Type="http://schemas.openxmlformats.org/officeDocument/2006/relationships/oleObject" Target="../embeddings/oleObject74.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2.bin"/><Relationship Id="rId8" Type="http://schemas.openxmlformats.org/officeDocument/2006/relationships/image" Target="../media/image98.wmf"/><Relationship Id="rId7" Type="http://schemas.openxmlformats.org/officeDocument/2006/relationships/oleObject" Target="../embeddings/oleObject81.bin"/><Relationship Id="rId6" Type="http://schemas.openxmlformats.org/officeDocument/2006/relationships/image" Target="../media/image97.wmf"/><Relationship Id="rId5" Type="http://schemas.openxmlformats.org/officeDocument/2006/relationships/oleObject" Target="../embeddings/oleObject80.bin"/><Relationship Id="rId4" Type="http://schemas.openxmlformats.org/officeDocument/2006/relationships/image" Target="../media/image96.wmf"/><Relationship Id="rId3" Type="http://schemas.openxmlformats.org/officeDocument/2006/relationships/oleObject" Target="../embeddings/oleObject79.bin"/><Relationship Id="rId2" Type="http://schemas.openxmlformats.org/officeDocument/2006/relationships/image" Target="../media/image95.wmf"/><Relationship Id="rId15" Type="http://schemas.openxmlformats.org/officeDocument/2006/relationships/vmlDrawing" Target="../drawings/vmlDrawing16.vml"/><Relationship Id="rId14" Type="http://schemas.openxmlformats.org/officeDocument/2006/relationships/slideLayout" Target="../slideLayouts/slideLayout19.xml"/><Relationship Id="rId13" Type="http://schemas.openxmlformats.org/officeDocument/2006/relationships/image" Target="../media/image100.wmf"/><Relationship Id="rId12" Type="http://schemas.openxmlformats.org/officeDocument/2006/relationships/oleObject" Target="../embeddings/oleObject84.bin"/><Relationship Id="rId11" Type="http://schemas.openxmlformats.org/officeDocument/2006/relationships/oleObject" Target="../embeddings/oleObject83.bin"/><Relationship Id="rId10" Type="http://schemas.openxmlformats.org/officeDocument/2006/relationships/image" Target="../media/image99.wmf"/><Relationship Id="rId1" Type="http://schemas.openxmlformats.org/officeDocument/2006/relationships/oleObject" Target="../embeddings/oleObject78.bin"/></Relationships>
</file>

<file path=ppt/slides/_rels/slide24.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88.bin"/><Relationship Id="rId7" Type="http://schemas.openxmlformats.org/officeDocument/2006/relationships/image" Target="../media/image104.wmf"/><Relationship Id="rId6" Type="http://schemas.openxmlformats.org/officeDocument/2006/relationships/oleObject" Target="../embeddings/oleObject87.bin"/><Relationship Id="rId5" Type="http://schemas.openxmlformats.org/officeDocument/2006/relationships/image" Target="../media/image103.png"/><Relationship Id="rId4" Type="http://schemas.openxmlformats.org/officeDocument/2006/relationships/image" Target="../media/image102.wmf"/><Relationship Id="rId3" Type="http://schemas.openxmlformats.org/officeDocument/2006/relationships/oleObject" Target="../embeddings/oleObject86.bin"/><Relationship Id="rId26" Type="http://schemas.openxmlformats.org/officeDocument/2006/relationships/vmlDrawing" Target="../drawings/vmlDrawing17.vml"/><Relationship Id="rId25" Type="http://schemas.openxmlformats.org/officeDocument/2006/relationships/slideLayout" Target="../slideLayouts/slideLayout12.xml"/><Relationship Id="rId24" Type="http://schemas.openxmlformats.org/officeDocument/2006/relationships/image" Target="../media/image112.wmf"/><Relationship Id="rId23" Type="http://schemas.openxmlformats.org/officeDocument/2006/relationships/oleObject" Target="../embeddings/oleObject96.bin"/><Relationship Id="rId22" Type="http://schemas.openxmlformats.org/officeDocument/2006/relationships/image" Target="../media/image111.wmf"/><Relationship Id="rId21" Type="http://schemas.openxmlformats.org/officeDocument/2006/relationships/oleObject" Target="../embeddings/oleObject95.bin"/><Relationship Id="rId20" Type="http://schemas.openxmlformats.org/officeDocument/2006/relationships/oleObject" Target="../embeddings/oleObject94.bin"/><Relationship Id="rId2" Type="http://schemas.openxmlformats.org/officeDocument/2006/relationships/image" Target="../media/image101.wmf"/><Relationship Id="rId19" Type="http://schemas.openxmlformats.org/officeDocument/2006/relationships/image" Target="../media/image110.wmf"/><Relationship Id="rId18" Type="http://schemas.openxmlformats.org/officeDocument/2006/relationships/oleObject" Target="../embeddings/oleObject93.bin"/><Relationship Id="rId17" Type="http://schemas.openxmlformats.org/officeDocument/2006/relationships/image" Target="../media/image109.wmf"/><Relationship Id="rId16" Type="http://schemas.openxmlformats.org/officeDocument/2006/relationships/oleObject" Target="../embeddings/oleObject92.bin"/><Relationship Id="rId15" Type="http://schemas.openxmlformats.org/officeDocument/2006/relationships/image" Target="../media/image108.wmf"/><Relationship Id="rId14" Type="http://schemas.openxmlformats.org/officeDocument/2006/relationships/oleObject" Target="../embeddings/oleObject91.bin"/><Relationship Id="rId13" Type="http://schemas.openxmlformats.org/officeDocument/2006/relationships/image" Target="../media/image107.wmf"/><Relationship Id="rId12" Type="http://schemas.openxmlformats.org/officeDocument/2006/relationships/oleObject" Target="../embeddings/oleObject90.bin"/><Relationship Id="rId11" Type="http://schemas.openxmlformats.org/officeDocument/2006/relationships/image" Target="../media/image106.wmf"/><Relationship Id="rId10" Type="http://schemas.openxmlformats.org/officeDocument/2006/relationships/oleObject" Target="../embeddings/oleObject89.bin"/><Relationship Id="rId1" Type="http://schemas.openxmlformats.org/officeDocument/2006/relationships/oleObject" Target="../embeddings/oleObject85.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2.xml"/><Relationship Id="rId2" Type="http://schemas.openxmlformats.org/officeDocument/2006/relationships/image" Target="../media/image113.wmf"/><Relationship Id="rId1" Type="http://schemas.openxmlformats.org/officeDocument/2006/relationships/oleObject" Target="../embeddings/oleObject97.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17.wmf"/><Relationship Id="rId7" Type="http://schemas.openxmlformats.org/officeDocument/2006/relationships/oleObject" Target="../embeddings/oleObject101.bin"/><Relationship Id="rId6" Type="http://schemas.openxmlformats.org/officeDocument/2006/relationships/image" Target="../media/image116.wmf"/><Relationship Id="rId5" Type="http://schemas.openxmlformats.org/officeDocument/2006/relationships/oleObject" Target="../embeddings/oleObject100.bin"/><Relationship Id="rId4" Type="http://schemas.openxmlformats.org/officeDocument/2006/relationships/image" Target="../media/image115.wmf"/><Relationship Id="rId3" Type="http://schemas.openxmlformats.org/officeDocument/2006/relationships/oleObject" Target="../embeddings/oleObject99.bin"/><Relationship Id="rId2" Type="http://schemas.openxmlformats.org/officeDocument/2006/relationships/image" Target="../media/image114.wmf"/><Relationship Id="rId14" Type="http://schemas.openxmlformats.org/officeDocument/2006/relationships/vmlDrawing" Target="../drawings/vmlDrawing19.vml"/><Relationship Id="rId13" Type="http://schemas.openxmlformats.org/officeDocument/2006/relationships/slideLayout" Target="../slideLayouts/slideLayout12.xml"/><Relationship Id="rId12" Type="http://schemas.openxmlformats.org/officeDocument/2006/relationships/image" Target="../media/image119.wmf"/><Relationship Id="rId11" Type="http://schemas.openxmlformats.org/officeDocument/2006/relationships/oleObject" Target="../embeddings/oleObject103.bin"/><Relationship Id="rId10" Type="http://schemas.openxmlformats.org/officeDocument/2006/relationships/image" Target="../media/image118.wmf"/><Relationship Id="rId1" Type="http://schemas.openxmlformats.org/officeDocument/2006/relationships/oleObject" Target="../embeddings/oleObject98.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8.bin"/><Relationship Id="rId8" Type="http://schemas.openxmlformats.org/officeDocument/2006/relationships/image" Target="../media/image123.wmf"/><Relationship Id="rId7" Type="http://schemas.openxmlformats.org/officeDocument/2006/relationships/oleObject" Target="../embeddings/oleObject107.bin"/><Relationship Id="rId6" Type="http://schemas.openxmlformats.org/officeDocument/2006/relationships/image" Target="../media/image122.wmf"/><Relationship Id="rId5" Type="http://schemas.openxmlformats.org/officeDocument/2006/relationships/oleObject" Target="../embeddings/oleObject106.bin"/><Relationship Id="rId4" Type="http://schemas.openxmlformats.org/officeDocument/2006/relationships/image" Target="../media/image121.wmf"/><Relationship Id="rId33" Type="http://schemas.openxmlformats.org/officeDocument/2006/relationships/vmlDrawing" Target="../drawings/vmlDrawing20.vml"/><Relationship Id="rId32" Type="http://schemas.openxmlformats.org/officeDocument/2006/relationships/slideLayout" Target="../slideLayouts/slideLayout19.xml"/><Relationship Id="rId31" Type="http://schemas.openxmlformats.org/officeDocument/2006/relationships/image" Target="../media/image134.wmf"/><Relationship Id="rId30" Type="http://schemas.openxmlformats.org/officeDocument/2006/relationships/oleObject" Target="../embeddings/oleObject119.bin"/><Relationship Id="rId3" Type="http://schemas.openxmlformats.org/officeDocument/2006/relationships/oleObject" Target="../embeddings/oleObject105.bin"/><Relationship Id="rId29" Type="http://schemas.openxmlformats.org/officeDocument/2006/relationships/image" Target="../media/image133.wmf"/><Relationship Id="rId28" Type="http://schemas.openxmlformats.org/officeDocument/2006/relationships/oleObject" Target="../embeddings/oleObject118.bin"/><Relationship Id="rId27" Type="http://schemas.openxmlformats.org/officeDocument/2006/relationships/image" Target="../media/image132.wmf"/><Relationship Id="rId26" Type="http://schemas.openxmlformats.org/officeDocument/2006/relationships/oleObject" Target="../embeddings/oleObject117.bin"/><Relationship Id="rId25" Type="http://schemas.openxmlformats.org/officeDocument/2006/relationships/image" Target="../media/image131.wmf"/><Relationship Id="rId24" Type="http://schemas.openxmlformats.org/officeDocument/2006/relationships/oleObject" Target="../embeddings/oleObject116.bin"/><Relationship Id="rId23" Type="http://schemas.openxmlformats.org/officeDocument/2006/relationships/image" Target="../media/image130.wmf"/><Relationship Id="rId22" Type="http://schemas.openxmlformats.org/officeDocument/2006/relationships/oleObject" Target="../embeddings/oleObject115.bin"/><Relationship Id="rId21" Type="http://schemas.openxmlformats.org/officeDocument/2006/relationships/image" Target="../media/image129.wmf"/><Relationship Id="rId20" Type="http://schemas.openxmlformats.org/officeDocument/2006/relationships/oleObject" Target="../embeddings/oleObject114.bin"/><Relationship Id="rId2" Type="http://schemas.openxmlformats.org/officeDocument/2006/relationships/image" Target="../media/image120.wmf"/><Relationship Id="rId19" Type="http://schemas.openxmlformats.org/officeDocument/2006/relationships/image" Target="../media/image128.wmf"/><Relationship Id="rId18" Type="http://schemas.openxmlformats.org/officeDocument/2006/relationships/oleObject" Target="../embeddings/oleObject113.bin"/><Relationship Id="rId17" Type="http://schemas.openxmlformats.org/officeDocument/2006/relationships/oleObject" Target="../embeddings/oleObject112.bin"/><Relationship Id="rId16" Type="http://schemas.openxmlformats.org/officeDocument/2006/relationships/image" Target="../media/image127.wmf"/><Relationship Id="rId15" Type="http://schemas.openxmlformats.org/officeDocument/2006/relationships/oleObject" Target="../embeddings/oleObject111.bin"/><Relationship Id="rId14" Type="http://schemas.openxmlformats.org/officeDocument/2006/relationships/image" Target="../media/image126.wmf"/><Relationship Id="rId13" Type="http://schemas.openxmlformats.org/officeDocument/2006/relationships/oleObject" Target="../embeddings/oleObject110.bin"/><Relationship Id="rId12" Type="http://schemas.openxmlformats.org/officeDocument/2006/relationships/image" Target="../media/image125.wmf"/><Relationship Id="rId11" Type="http://schemas.openxmlformats.org/officeDocument/2006/relationships/oleObject" Target="../embeddings/oleObject109.bin"/><Relationship Id="rId10" Type="http://schemas.openxmlformats.org/officeDocument/2006/relationships/image" Target="../media/image124.wmf"/><Relationship Id="rId1" Type="http://schemas.openxmlformats.org/officeDocument/2006/relationships/oleObject" Target="../embeddings/oleObject10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4.jpeg"/><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png"/><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jpeg"/></Relationships>
</file>

<file path=ppt/slides/_rels/slide8.xml.rels><?xml version="1.0" encoding="UTF-8" standalone="yes"?>
<Relationships xmlns="http://schemas.openxmlformats.org/package/2006/relationships"><Relationship Id="rId9" Type="http://schemas.openxmlformats.org/officeDocument/2006/relationships/image" Target="../media/image33.emf"/><Relationship Id="rId8" Type="http://schemas.openxmlformats.org/officeDocument/2006/relationships/oleObject" Target="../embeddings/oleObject22.bin"/><Relationship Id="rId7" Type="http://schemas.openxmlformats.org/officeDocument/2006/relationships/image" Target="../media/image32.emf"/><Relationship Id="rId6" Type="http://schemas.openxmlformats.org/officeDocument/2006/relationships/oleObject" Target="../embeddings/oleObject21.bin"/><Relationship Id="rId5" Type="http://schemas.openxmlformats.org/officeDocument/2006/relationships/image" Target="../media/image31.emf"/><Relationship Id="rId4" Type="http://schemas.openxmlformats.org/officeDocument/2006/relationships/oleObject" Target="../embeddings/oleObject20.bin"/><Relationship Id="rId3" Type="http://schemas.openxmlformats.org/officeDocument/2006/relationships/image" Target="../media/image30.emf"/><Relationship Id="rId27" Type="http://schemas.openxmlformats.org/officeDocument/2006/relationships/vmlDrawing" Target="../drawings/vmlDrawing3.vml"/><Relationship Id="rId26" Type="http://schemas.openxmlformats.org/officeDocument/2006/relationships/slideLayout" Target="../slideLayouts/slideLayout30.xml"/><Relationship Id="rId25" Type="http://schemas.openxmlformats.org/officeDocument/2006/relationships/image" Target="../media/image41.wmf"/><Relationship Id="rId24" Type="http://schemas.openxmlformats.org/officeDocument/2006/relationships/oleObject" Target="../embeddings/oleObject30.bin"/><Relationship Id="rId23" Type="http://schemas.openxmlformats.org/officeDocument/2006/relationships/image" Target="../media/image40.wmf"/><Relationship Id="rId22" Type="http://schemas.openxmlformats.org/officeDocument/2006/relationships/oleObject" Target="../embeddings/oleObject29.bin"/><Relationship Id="rId21" Type="http://schemas.openxmlformats.org/officeDocument/2006/relationships/image" Target="../media/image39.wmf"/><Relationship Id="rId20" Type="http://schemas.openxmlformats.org/officeDocument/2006/relationships/oleObject" Target="../embeddings/oleObject28.bin"/><Relationship Id="rId2" Type="http://schemas.openxmlformats.org/officeDocument/2006/relationships/oleObject" Target="../embeddings/oleObject19.bin"/><Relationship Id="rId19" Type="http://schemas.openxmlformats.org/officeDocument/2006/relationships/image" Target="../media/image38.emf"/><Relationship Id="rId18" Type="http://schemas.openxmlformats.org/officeDocument/2006/relationships/oleObject" Target="../embeddings/oleObject27.bin"/><Relationship Id="rId17" Type="http://schemas.openxmlformats.org/officeDocument/2006/relationships/image" Target="../media/image37.emf"/><Relationship Id="rId16" Type="http://schemas.openxmlformats.org/officeDocument/2006/relationships/oleObject" Target="../embeddings/oleObject26.bin"/><Relationship Id="rId15" Type="http://schemas.openxmlformats.org/officeDocument/2006/relationships/image" Target="../media/image36.emf"/><Relationship Id="rId14" Type="http://schemas.openxmlformats.org/officeDocument/2006/relationships/oleObject" Target="../embeddings/oleObject25.bin"/><Relationship Id="rId13" Type="http://schemas.openxmlformats.org/officeDocument/2006/relationships/image" Target="../media/image35.emf"/><Relationship Id="rId12" Type="http://schemas.openxmlformats.org/officeDocument/2006/relationships/oleObject" Target="../embeddings/oleObject24.bin"/><Relationship Id="rId11" Type="http://schemas.openxmlformats.org/officeDocument/2006/relationships/image" Target="../media/image34.emf"/><Relationship Id="rId10" Type="http://schemas.openxmlformats.org/officeDocument/2006/relationships/oleObject" Target="../embeddings/oleObject23.bin"/><Relationship Id="rId1" Type="http://schemas.openxmlformats.org/officeDocument/2006/relationships/image" Target="../media/image29.jpe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image" Target="../media/image45.wmf"/><Relationship Id="rId7" Type="http://schemas.openxmlformats.org/officeDocument/2006/relationships/oleObject" Target="../embeddings/oleObject34.bin"/><Relationship Id="rId6" Type="http://schemas.openxmlformats.org/officeDocument/2006/relationships/image" Target="../media/image44.wmf"/><Relationship Id="rId5" Type="http://schemas.openxmlformats.org/officeDocument/2006/relationships/oleObject" Target="../embeddings/oleObject33.bin"/><Relationship Id="rId4" Type="http://schemas.openxmlformats.org/officeDocument/2006/relationships/image" Target="../media/image43.wmf"/><Relationship Id="rId3" Type="http://schemas.openxmlformats.org/officeDocument/2006/relationships/oleObject" Target="../embeddings/oleObject32.bin"/><Relationship Id="rId2" Type="http://schemas.openxmlformats.org/officeDocument/2006/relationships/image" Target="../media/image42.wmf"/><Relationship Id="rId10" Type="http://schemas.openxmlformats.org/officeDocument/2006/relationships/vmlDrawing" Target="../drawings/vmlDrawing4.vml"/><Relationship Id="rId1"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80770" y="2768600"/>
            <a:ext cx="1407160" cy="457200"/>
          </a:xfrm>
          <a:prstGeom prst="rect">
            <a:avLst/>
          </a:prstGeom>
          <a:noFill/>
        </p:spPr>
        <p:txBody>
          <a:bodyPr wrap="none" rtlCol="0">
            <a:spAutoFit/>
          </a:bodyPr>
          <a:p>
            <a:r>
              <a:rPr lang="zh-CN" altLang="en-US" sz="2400" b="1"/>
              <a:t>动量定理</a:t>
            </a:r>
            <a:endParaRPr lang="zh-CN" altLang="en-US" sz="2400" b="1"/>
          </a:p>
        </p:txBody>
      </p:sp>
      <p:sp>
        <p:nvSpPr>
          <p:cNvPr id="5" name="文本框 4"/>
          <p:cNvSpPr txBox="1"/>
          <p:nvPr/>
        </p:nvSpPr>
        <p:spPr>
          <a:xfrm>
            <a:off x="1080770" y="3792220"/>
            <a:ext cx="2019300" cy="457200"/>
          </a:xfrm>
          <a:prstGeom prst="rect">
            <a:avLst/>
          </a:prstGeom>
          <a:noFill/>
        </p:spPr>
        <p:txBody>
          <a:bodyPr wrap="none" rtlCol="0">
            <a:spAutoFit/>
          </a:bodyPr>
          <a:p>
            <a:r>
              <a:rPr lang="zh-CN" altLang="en-US" sz="2400" b="1"/>
              <a:t>动量守恒定律</a:t>
            </a:r>
            <a:endParaRPr lang="zh-CN" altLang="en-US" sz="2400" b="1"/>
          </a:p>
        </p:txBody>
      </p:sp>
      <p:sp>
        <p:nvSpPr>
          <p:cNvPr id="12" name="文本框 11"/>
          <p:cNvSpPr txBox="1"/>
          <p:nvPr/>
        </p:nvSpPr>
        <p:spPr>
          <a:xfrm>
            <a:off x="3609340" y="116840"/>
            <a:ext cx="2224405" cy="579120"/>
          </a:xfrm>
          <a:prstGeom prst="rect">
            <a:avLst/>
          </a:prstGeom>
          <a:noFill/>
        </p:spPr>
        <p:txBody>
          <a:bodyPr wrap="none" rtlCol="0">
            <a:spAutoFit/>
          </a:bodyPr>
          <a:p>
            <a:r>
              <a:rPr lang="zh-CN" altLang="en-US" sz="3200" b="1">
                <a:solidFill>
                  <a:srgbClr val="FF0000"/>
                </a:solidFill>
              </a:rPr>
              <a:t>第二章复习</a:t>
            </a:r>
            <a:endParaRPr lang="zh-CN" altLang="en-US" sz="3200" b="1">
              <a:solidFill>
                <a:srgbClr val="FF0000"/>
              </a:solidFill>
            </a:endParaRPr>
          </a:p>
        </p:txBody>
      </p:sp>
      <p:graphicFrame>
        <p:nvGraphicFramePr>
          <p:cNvPr id="23568" name="Object 16"/>
          <p:cNvGraphicFramePr>
            <a:graphicFrameLocks noChangeAspect="1"/>
          </p:cNvGraphicFramePr>
          <p:nvPr/>
        </p:nvGraphicFramePr>
        <p:xfrm>
          <a:off x="4789170" y="2597785"/>
          <a:ext cx="2433320" cy="789940"/>
        </p:xfrm>
        <a:graphic>
          <a:graphicData uri="http://schemas.openxmlformats.org/presentationml/2006/ole">
            <mc:AlternateContent xmlns:mc="http://schemas.openxmlformats.org/markup-compatibility/2006">
              <mc:Choice xmlns:v="urn:schemas-microsoft-com:vml" Requires="v">
                <p:oleObj spid="_x0000_s3112" name="" r:id="rId1" imgW="1104900" imgH="355600" progId="Equation.3">
                  <p:embed/>
                </p:oleObj>
              </mc:Choice>
              <mc:Fallback>
                <p:oleObj name="" r:id="rId1" imgW="1104900" imgH="355600" progId="Equation.3">
                  <p:embed/>
                  <p:pic>
                    <p:nvPicPr>
                      <p:cNvPr id="0" name="图片 3111"/>
                      <p:cNvPicPr/>
                      <p:nvPr/>
                    </p:nvPicPr>
                    <p:blipFill>
                      <a:blip r:embed="rId2"/>
                      <a:stretch>
                        <a:fillRect/>
                      </a:stretch>
                    </p:blipFill>
                    <p:spPr>
                      <a:xfrm>
                        <a:off x="4789170" y="2597785"/>
                        <a:ext cx="2433320" cy="789940"/>
                      </a:xfrm>
                      <a:prstGeom prst="rect">
                        <a:avLst/>
                      </a:prstGeom>
                      <a:noFill/>
                      <a:ln w="38100">
                        <a:noFill/>
                        <a:miter/>
                      </a:ln>
                    </p:spPr>
                  </p:pic>
                </p:oleObj>
              </mc:Fallback>
            </mc:AlternateContent>
          </a:graphicData>
        </a:graphic>
      </p:graphicFrame>
      <p:graphicFrame>
        <p:nvGraphicFramePr>
          <p:cNvPr id="41035" name="Object 75"/>
          <p:cNvGraphicFramePr>
            <a:graphicFrameLocks noChangeAspect="1"/>
          </p:cNvGraphicFramePr>
          <p:nvPr/>
        </p:nvGraphicFramePr>
        <p:xfrm>
          <a:off x="3265805" y="3774440"/>
          <a:ext cx="1330325" cy="596900"/>
        </p:xfrm>
        <a:graphic>
          <a:graphicData uri="http://schemas.openxmlformats.org/presentationml/2006/ole">
            <mc:AlternateContent xmlns:mc="http://schemas.openxmlformats.org/markup-compatibility/2006">
              <mc:Choice xmlns:v="urn:schemas-microsoft-com:vml" Requires="v">
                <p:oleObj spid="_x0000_s3122" name="" r:id="rId3" imgW="554355" imgH="262890" progId="Equation.3">
                  <p:embed/>
                </p:oleObj>
              </mc:Choice>
              <mc:Fallback>
                <p:oleObj name="" r:id="rId3" imgW="554355" imgH="262890" progId="Equation.3">
                  <p:embed/>
                  <p:pic>
                    <p:nvPicPr>
                      <p:cNvPr id="0" name="图片 3121"/>
                      <p:cNvPicPr/>
                      <p:nvPr/>
                    </p:nvPicPr>
                    <p:blipFill>
                      <a:blip r:embed="rId4"/>
                      <a:stretch>
                        <a:fillRect/>
                      </a:stretch>
                    </p:blipFill>
                    <p:spPr>
                      <a:xfrm>
                        <a:off x="3265805" y="3774440"/>
                        <a:ext cx="1330325" cy="596900"/>
                      </a:xfrm>
                      <a:prstGeom prst="rect">
                        <a:avLst/>
                      </a:prstGeom>
                      <a:noFill/>
                      <a:ln w="38100">
                        <a:noFill/>
                        <a:miter/>
                      </a:ln>
                    </p:spPr>
                  </p:pic>
                </p:oleObj>
              </mc:Fallback>
            </mc:AlternateContent>
          </a:graphicData>
        </a:graphic>
      </p:graphicFrame>
      <p:grpSp>
        <p:nvGrpSpPr>
          <p:cNvPr id="29" name="组合 28"/>
          <p:cNvGrpSpPr/>
          <p:nvPr/>
        </p:nvGrpSpPr>
        <p:grpSpPr>
          <a:xfrm>
            <a:off x="4731385" y="3792220"/>
            <a:ext cx="1677670" cy="579120"/>
            <a:chOff x="7409" y="1847"/>
            <a:chExt cx="2642" cy="912"/>
          </a:xfrm>
        </p:grpSpPr>
        <p:sp>
          <p:nvSpPr>
            <p:cNvPr id="41030" name="Rectangle 70"/>
            <p:cNvSpPr/>
            <p:nvPr/>
          </p:nvSpPr>
          <p:spPr>
            <a:xfrm>
              <a:off x="8050" y="1957"/>
              <a:ext cx="2001" cy="720"/>
            </a:xfrm>
            <a:prstGeom prst="rect">
              <a:avLst/>
            </a:prstGeom>
            <a:noFill/>
            <a:ln w="9525">
              <a:noFill/>
            </a:ln>
          </p:spPr>
          <p:txBody>
            <a:bodyPr wrap="square" anchor="t">
              <a:spAutoFit/>
            </a:bodyPr>
            <a:p>
              <a:pPr lvl="0" fontAlgn="base">
                <a:spcBef>
                  <a:spcPct val="0"/>
                </a:spcBef>
                <a:spcAft>
                  <a:spcPct val="0"/>
                </a:spcAft>
              </a:pPr>
              <a:r>
                <a:rPr lang="en-US" altLang="zh-CN" sz="2400" b="1">
                  <a:solidFill>
                    <a:srgbClr val="000000"/>
                  </a:solidFill>
                  <a:latin typeface="宋体" panose="02010600030101010101" pitchFamily="2" charset="-122"/>
                  <a:ea typeface="宋体" panose="02010600030101010101" pitchFamily="2" charset="-122"/>
                </a:rPr>
                <a:t>=</a:t>
              </a:r>
              <a:r>
                <a:rPr lang="zh-CN" altLang="en-US" sz="2400" b="1">
                  <a:solidFill>
                    <a:srgbClr val="000000"/>
                  </a:solidFill>
                  <a:latin typeface="宋体" panose="02010600030101010101" pitchFamily="2" charset="-122"/>
                  <a:ea typeface="宋体" panose="02010600030101010101" pitchFamily="2" charset="-122"/>
                </a:rPr>
                <a:t>常矢量</a:t>
              </a:r>
              <a:endParaRPr lang="zh-CN" altLang="en-US" sz="2400" b="1">
                <a:solidFill>
                  <a:srgbClr val="000000"/>
                </a:solidFill>
                <a:latin typeface="宋体" panose="02010600030101010101" pitchFamily="2" charset="-122"/>
                <a:ea typeface="宋体" panose="02010600030101010101" pitchFamily="2" charset="-122"/>
              </a:endParaRPr>
            </a:p>
          </p:txBody>
        </p:sp>
        <p:graphicFrame>
          <p:nvGraphicFramePr>
            <p:cNvPr id="15" name="对象 14"/>
            <p:cNvGraphicFramePr/>
            <p:nvPr/>
          </p:nvGraphicFramePr>
          <p:xfrm>
            <a:off x="7409" y="1847"/>
            <a:ext cx="1018" cy="912"/>
          </p:xfrm>
          <a:graphic>
            <a:graphicData uri="http://schemas.openxmlformats.org/presentationml/2006/ole">
              <mc:AlternateContent xmlns:mc="http://schemas.openxmlformats.org/markup-compatibility/2006">
                <mc:Choice xmlns:v="urn:schemas-microsoft-com:vml" Requires="v">
                  <p:oleObj spid="_x0000_s16" name="" r:id="rId5" imgW="376555" imgH="575310" progId="Equation.KSEE3">
                    <p:embed/>
                  </p:oleObj>
                </mc:Choice>
                <mc:Fallback>
                  <p:oleObj name="" r:id="rId5" imgW="376555" imgH="575310" progId="Equation.KSEE3">
                    <p:embed/>
                    <p:pic>
                      <p:nvPicPr>
                        <p:cNvPr id="0" name="图片 15"/>
                        <p:cNvPicPr/>
                        <p:nvPr/>
                      </p:nvPicPr>
                      <p:blipFill>
                        <a:blip r:embed="rId6"/>
                        <a:stretch>
                          <a:fillRect/>
                        </a:stretch>
                      </p:blipFill>
                      <p:spPr>
                        <a:xfrm>
                          <a:off x="7409" y="1847"/>
                          <a:ext cx="1018" cy="912"/>
                        </a:xfrm>
                        <a:prstGeom prst="rect">
                          <a:avLst/>
                        </a:prstGeom>
                      </p:spPr>
                    </p:pic>
                  </p:oleObj>
                </mc:Fallback>
              </mc:AlternateContent>
            </a:graphicData>
          </a:graphic>
        </p:graphicFrame>
      </p:grpSp>
      <p:sp>
        <p:nvSpPr>
          <p:cNvPr id="13" name="文本框 12"/>
          <p:cNvSpPr txBox="1"/>
          <p:nvPr/>
        </p:nvSpPr>
        <p:spPr>
          <a:xfrm>
            <a:off x="1009015" y="4829175"/>
            <a:ext cx="1713230" cy="457200"/>
          </a:xfrm>
          <a:prstGeom prst="rect">
            <a:avLst/>
          </a:prstGeom>
          <a:noFill/>
        </p:spPr>
        <p:txBody>
          <a:bodyPr wrap="none" rtlCol="0">
            <a:spAutoFit/>
          </a:bodyPr>
          <a:p>
            <a:r>
              <a:rPr lang="zh-CN" altLang="en-US" sz="2400" b="1"/>
              <a:t>角动量定理</a:t>
            </a:r>
            <a:endParaRPr lang="zh-CN" altLang="en-US" sz="2400" b="1"/>
          </a:p>
        </p:txBody>
      </p:sp>
      <p:sp>
        <p:nvSpPr>
          <p:cNvPr id="14" name="文本框 13"/>
          <p:cNvSpPr txBox="1"/>
          <p:nvPr/>
        </p:nvSpPr>
        <p:spPr>
          <a:xfrm>
            <a:off x="1057275" y="5962015"/>
            <a:ext cx="2325370" cy="457200"/>
          </a:xfrm>
          <a:prstGeom prst="rect">
            <a:avLst/>
          </a:prstGeom>
          <a:noFill/>
        </p:spPr>
        <p:txBody>
          <a:bodyPr wrap="none" rtlCol="0">
            <a:spAutoFit/>
          </a:bodyPr>
          <a:p>
            <a:r>
              <a:rPr lang="zh-CN" altLang="en-US" sz="2400" b="1"/>
              <a:t>角动量守恒定律</a:t>
            </a:r>
            <a:endParaRPr lang="zh-CN" altLang="en-US" sz="2400" b="1"/>
          </a:p>
        </p:txBody>
      </p:sp>
      <p:graphicFrame>
        <p:nvGraphicFramePr>
          <p:cNvPr id="2" name="对象 1"/>
          <p:cNvGraphicFramePr/>
          <p:nvPr/>
        </p:nvGraphicFramePr>
        <p:xfrm>
          <a:off x="4932045" y="4570730"/>
          <a:ext cx="2215515" cy="1257300"/>
        </p:xfrm>
        <a:graphic>
          <a:graphicData uri="http://schemas.openxmlformats.org/presentationml/2006/ole">
            <mc:AlternateContent xmlns:mc="http://schemas.openxmlformats.org/markup-compatibility/2006">
              <mc:Choice xmlns:v="urn:schemas-microsoft-com:vml" Requires="v">
                <p:oleObj spid="_x0000_s3" name="" r:id="rId7" imgW="736600" imgH="495300" progId="Equation.KSEE3">
                  <p:embed/>
                </p:oleObj>
              </mc:Choice>
              <mc:Fallback>
                <p:oleObj name="" r:id="rId7" imgW="736600" imgH="495300" progId="Equation.KSEE3">
                  <p:embed/>
                  <p:pic>
                    <p:nvPicPr>
                      <p:cNvPr id="0" name="图片 4"/>
                      <p:cNvPicPr/>
                      <p:nvPr/>
                    </p:nvPicPr>
                    <p:blipFill>
                      <a:blip r:embed="rId8"/>
                      <a:stretch>
                        <a:fillRect/>
                      </a:stretch>
                    </p:blipFill>
                    <p:spPr>
                      <a:xfrm>
                        <a:off x="4932045" y="4570730"/>
                        <a:ext cx="2215515" cy="1257300"/>
                      </a:xfrm>
                      <a:prstGeom prst="rect">
                        <a:avLst/>
                      </a:prstGeom>
                    </p:spPr>
                  </p:pic>
                </p:oleObj>
              </mc:Fallback>
            </mc:AlternateContent>
          </a:graphicData>
        </a:graphic>
      </p:graphicFrame>
      <p:graphicFrame>
        <p:nvGraphicFramePr>
          <p:cNvPr id="35847" name="Object 7"/>
          <p:cNvGraphicFramePr>
            <a:graphicFrameLocks noChangeAspect="1"/>
          </p:cNvGraphicFramePr>
          <p:nvPr/>
        </p:nvGraphicFramePr>
        <p:xfrm>
          <a:off x="3660140" y="5858193"/>
          <a:ext cx="2579688" cy="663575"/>
        </p:xfrm>
        <a:graphic>
          <a:graphicData uri="http://schemas.openxmlformats.org/presentationml/2006/ole">
            <mc:AlternateContent xmlns:mc="http://schemas.openxmlformats.org/markup-compatibility/2006">
              <mc:Choice xmlns:v="urn:schemas-microsoft-com:vml" Requires="v">
                <p:oleObj spid="_x0000_s3089" name="" r:id="rId9" imgW="1002665" imgH="241300" progId="Equation.3">
                  <p:embed/>
                </p:oleObj>
              </mc:Choice>
              <mc:Fallback>
                <p:oleObj name="" r:id="rId9" imgW="1002665" imgH="241300" progId="Equation.3">
                  <p:embed/>
                  <p:pic>
                    <p:nvPicPr>
                      <p:cNvPr id="0" name="图片 3088"/>
                      <p:cNvPicPr/>
                      <p:nvPr/>
                    </p:nvPicPr>
                    <p:blipFill>
                      <a:blip r:embed="rId10"/>
                      <a:stretch>
                        <a:fillRect/>
                      </a:stretch>
                    </p:blipFill>
                    <p:spPr>
                      <a:xfrm>
                        <a:off x="3660140" y="5858193"/>
                        <a:ext cx="2579688" cy="663575"/>
                      </a:xfrm>
                      <a:prstGeom prst="rect">
                        <a:avLst/>
                      </a:prstGeom>
                      <a:noFill/>
                      <a:ln w="38100">
                        <a:noFill/>
                        <a:miter/>
                      </a:ln>
                    </p:spPr>
                  </p:pic>
                </p:oleObj>
              </mc:Fallback>
            </mc:AlternateContent>
          </a:graphicData>
        </a:graphic>
      </p:graphicFrame>
      <p:graphicFrame>
        <p:nvGraphicFramePr>
          <p:cNvPr id="103452" name="对象 103451"/>
          <p:cNvGraphicFramePr/>
          <p:nvPr/>
        </p:nvGraphicFramePr>
        <p:xfrm>
          <a:off x="2987433" y="4580980"/>
          <a:ext cx="1501022" cy="1121242"/>
        </p:xfrm>
        <a:graphic>
          <a:graphicData uri="http://schemas.openxmlformats.org/presentationml/2006/ole">
            <mc:AlternateContent xmlns:mc="http://schemas.openxmlformats.org/markup-compatibility/2006">
              <mc:Choice xmlns:v="urn:schemas-microsoft-com:vml" Requires="v">
                <p:oleObj spid="_x0000_s3349" name="" r:id="rId11" imgW="545465" imgH="419100" progId="Equation.3">
                  <p:embed/>
                </p:oleObj>
              </mc:Choice>
              <mc:Fallback>
                <p:oleObj name="" r:id="rId11" imgW="545465" imgH="419100" progId="Equation.3">
                  <p:embed/>
                  <p:pic>
                    <p:nvPicPr>
                      <p:cNvPr id="0" name="图片 3348"/>
                      <p:cNvPicPr/>
                      <p:nvPr/>
                    </p:nvPicPr>
                    <p:blipFill>
                      <a:blip r:embed="rId12">
                        <a:lum bright="1999" contrast="100000"/>
                      </a:blip>
                      <a:stretch>
                        <a:fillRect/>
                      </a:stretch>
                    </p:blipFill>
                    <p:spPr>
                      <a:xfrm>
                        <a:off x="2987433" y="4580980"/>
                        <a:ext cx="1501022" cy="1121242"/>
                      </a:xfrm>
                      <a:prstGeom prst="rect">
                        <a:avLst/>
                      </a:prstGeom>
                      <a:noFill/>
                      <a:ln w="38100">
                        <a:noFill/>
                        <a:miter/>
                      </a:ln>
                    </p:spPr>
                  </p:pic>
                </p:oleObj>
              </mc:Fallback>
            </mc:AlternateContent>
          </a:graphicData>
        </a:graphic>
      </p:graphicFrame>
      <p:graphicFrame>
        <p:nvGraphicFramePr>
          <p:cNvPr id="103436" name="对象 103435"/>
          <p:cNvGraphicFramePr/>
          <p:nvPr/>
        </p:nvGraphicFramePr>
        <p:xfrm>
          <a:off x="2700814" y="2460466"/>
          <a:ext cx="1454785" cy="1072515"/>
        </p:xfrm>
        <a:graphic>
          <a:graphicData uri="http://schemas.openxmlformats.org/presentationml/2006/ole">
            <mc:AlternateContent xmlns:mc="http://schemas.openxmlformats.org/markup-compatibility/2006">
              <mc:Choice xmlns:v="urn:schemas-microsoft-com:vml" Requires="v">
                <p:oleObj spid="_x0000_s3352" name="" r:id="rId13" imgW="533400" imgH="393700" progId="Equation.3">
                  <p:embed/>
                </p:oleObj>
              </mc:Choice>
              <mc:Fallback>
                <p:oleObj name="" r:id="rId13" imgW="533400" imgH="393700" progId="Equation.3">
                  <p:embed/>
                  <p:pic>
                    <p:nvPicPr>
                      <p:cNvPr id="0" name="图片 3351"/>
                      <p:cNvPicPr/>
                      <p:nvPr/>
                    </p:nvPicPr>
                    <p:blipFill>
                      <a:blip r:embed="rId14"/>
                      <a:stretch>
                        <a:fillRect/>
                      </a:stretch>
                    </p:blipFill>
                    <p:spPr>
                      <a:xfrm>
                        <a:off x="2700814" y="2460466"/>
                        <a:ext cx="1454785" cy="1072515"/>
                      </a:xfrm>
                      <a:prstGeom prst="rect">
                        <a:avLst/>
                      </a:prstGeom>
                      <a:noFill/>
                      <a:ln w="38100">
                        <a:noFill/>
                        <a:miter/>
                      </a:ln>
                    </p:spPr>
                  </p:pic>
                </p:oleObj>
              </mc:Fallback>
            </mc:AlternateContent>
          </a:graphicData>
        </a:graphic>
      </p:graphicFrame>
      <p:grpSp>
        <p:nvGrpSpPr>
          <p:cNvPr id="9" name="组合 8"/>
          <p:cNvGrpSpPr/>
          <p:nvPr/>
        </p:nvGrpSpPr>
        <p:grpSpPr>
          <a:xfrm>
            <a:off x="1187510" y="819617"/>
            <a:ext cx="4995030" cy="664210"/>
            <a:chOff x="855642" y="712981"/>
            <a:chExt cx="4995030" cy="664210"/>
          </a:xfrm>
        </p:grpSpPr>
        <p:sp>
          <p:nvSpPr>
            <p:cNvPr id="10" name="Rectangle 7"/>
            <p:cNvSpPr>
              <a:spLocks noChangeArrowheads="1"/>
            </p:cNvSpPr>
            <p:nvPr/>
          </p:nvSpPr>
          <p:spPr bwMode="auto">
            <a:xfrm>
              <a:off x="855642" y="802040"/>
              <a:ext cx="2722901" cy="46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p>
              <a:pPr fontAlgn="base">
                <a:spcBef>
                  <a:spcPct val="0"/>
                </a:spcBef>
                <a:spcAft>
                  <a:spcPct val="0"/>
                </a:spcAft>
              </a:pPr>
              <a:r>
                <a:rPr kumimoji="1" lang="zh-CN" altLang="en-US" sz="2400" b="1" dirty="0">
                  <a:solidFill>
                    <a:schemeClr val="tx1"/>
                  </a:solidFill>
                  <a:latin typeface="Times New Roman" panose="02020603050405020304" pitchFamily="18" charset="0"/>
                </a:rPr>
                <a:t>质心运动定理：</a:t>
              </a:r>
              <a:endParaRPr kumimoji="1" lang="zh-CN" altLang="en-US" sz="2400" b="1" dirty="0">
                <a:solidFill>
                  <a:schemeClr val="tx1"/>
                </a:solidFill>
                <a:latin typeface="Times New Roman" panose="02020603050405020304" pitchFamily="18" charset="0"/>
              </a:endParaRPr>
            </a:p>
          </p:txBody>
        </p:sp>
        <p:graphicFrame>
          <p:nvGraphicFramePr>
            <p:cNvPr id="11" name="Object 9"/>
            <p:cNvGraphicFramePr>
              <a:graphicFrameLocks noChangeAspect="1"/>
            </p:cNvGraphicFramePr>
            <p:nvPr/>
          </p:nvGraphicFramePr>
          <p:xfrm>
            <a:off x="3736122" y="712981"/>
            <a:ext cx="2114550" cy="664210"/>
          </p:xfrm>
          <a:graphic>
            <a:graphicData uri="http://schemas.openxmlformats.org/presentationml/2006/ole">
              <mc:AlternateContent xmlns:mc="http://schemas.openxmlformats.org/markup-compatibility/2006">
                <mc:Choice xmlns:v="urn:schemas-microsoft-com:vml" Requires="v">
                  <p:oleObj spid="_x0000_s30743" name="公式" r:id="rId15" imgW="762000" imgH="266700" progId="Equation.3">
                    <p:embed/>
                  </p:oleObj>
                </mc:Choice>
                <mc:Fallback>
                  <p:oleObj name="公式" r:id="rId15" imgW="762000" imgH="266700" progId="Equation.3">
                    <p:embed/>
                    <p:pic>
                      <p:nvPicPr>
                        <p:cNvPr id="0" name="图片 30742"/>
                        <p:cNvPicPr>
                          <a:picLocks noChangeAspect="1" noChangeArrowheads="1"/>
                        </p:cNvPicPr>
                        <p:nvPr/>
                      </p:nvPicPr>
                      <p:blipFill>
                        <a:blip r:embed="rId16"/>
                        <a:srcRect/>
                        <a:stretch>
                          <a:fillRect/>
                        </a:stretch>
                      </p:blipFill>
                      <p:spPr bwMode="auto">
                        <a:xfrm>
                          <a:off x="3736122" y="712981"/>
                          <a:ext cx="2114550" cy="664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组合 19"/>
          <p:cNvGrpSpPr/>
          <p:nvPr/>
        </p:nvGrpSpPr>
        <p:grpSpPr>
          <a:xfrm>
            <a:off x="1187510" y="1563881"/>
            <a:ext cx="4064635" cy="953770"/>
            <a:chOff x="1187510" y="1901215"/>
            <a:chExt cx="4064635" cy="953770"/>
          </a:xfrm>
        </p:grpSpPr>
        <p:graphicFrame>
          <p:nvGraphicFramePr>
            <p:cNvPr id="21" name="对象 20"/>
            <p:cNvGraphicFramePr>
              <a:graphicFrameLocks noChangeAspect="1"/>
            </p:cNvGraphicFramePr>
            <p:nvPr/>
          </p:nvGraphicFramePr>
          <p:xfrm>
            <a:off x="3437315" y="1901215"/>
            <a:ext cx="1814830" cy="953770"/>
          </p:xfrm>
          <a:graphic>
            <a:graphicData uri="http://schemas.openxmlformats.org/presentationml/2006/ole">
              <mc:AlternateContent xmlns:mc="http://schemas.openxmlformats.org/markup-compatibility/2006">
                <mc:Choice xmlns:v="urn:schemas-microsoft-com:vml" Requires="v">
                  <p:oleObj spid="_x0000_s30744" name="公式" r:id="rId17" imgW="698500" imgH="355600" progId="Equation.3">
                    <p:embed/>
                  </p:oleObj>
                </mc:Choice>
                <mc:Fallback>
                  <p:oleObj name="公式" r:id="rId17" imgW="698500" imgH="355600" progId="Equation.3">
                    <p:embed/>
                    <p:pic>
                      <p:nvPicPr>
                        <p:cNvPr id="0" name="Object 18"/>
                        <p:cNvPicPr>
                          <a:picLocks noChangeAspect="1" noChangeArrowheads="1"/>
                        </p:cNvPicPr>
                        <p:nvPr/>
                      </p:nvPicPr>
                      <p:blipFill>
                        <a:blip r:embed="rId18"/>
                        <a:srcRect/>
                        <a:stretch>
                          <a:fillRect/>
                        </a:stretch>
                      </p:blipFill>
                      <p:spPr bwMode="auto">
                        <a:xfrm>
                          <a:off x="3437315" y="1901215"/>
                          <a:ext cx="1814830" cy="953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矩形 21"/>
            <p:cNvSpPr/>
            <p:nvPr/>
          </p:nvSpPr>
          <p:spPr>
            <a:xfrm>
              <a:off x="1187510" y="2092351"/>
              <a:ext cx="795020" cy="460375"/>
            </a:xfrm>
            <a:prstGeom prst="rect">
              <a:avLst/>
            </a:prstGeom>
          </p:spPr>
          <p:txBody>
            <a:bodyPr wrap="none">
              <a:spAutoFit/>
            </a:bodyPr>
            <a:p>
              <a:r>
                <a:rPr kumimoji="1" lang="zh-CN" altLang="en-US" sz="2400" b="1" dirty="0" smtClean="0">
                  <a:solidFill>
                    <a:schemeClr val="tx1"/>
                  </a:solidFill>
                  <a:latin typeface="Times New Roman" panose="02020603050405020304" pitchFamily="18" charset="0"/>
                </a:rPr>
                <a:t>冲量</a:t>
              </a:r>
              <a:endParaRPr kumimoji="1" lang="zh-CN" altLang="en-US" sz="2400" b="1" dirty="0" smtClean="0">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450" name="图片 15449" descr="图片A"/>
          <p:cNvPicPr>
            <a:picLocks noChangeAspect="1"/>
          </p:cNvPicPr>
          <p:nvPr/>
        </p:nvPicPr>
        <p:blipFill>
          <a:blip r:embed="rId1"/>
          <a:stretch>
            <a:fillRect/>
          </a:stretch>
        </p:blipFill>
        <p:spPr>
          <a:xfrm>
            <a:off x="5651500" y="2284413"/>
            <a:ext cx="2981325" cy="2944812"/>
          </a:xfrm>
          <a:prstGeom prst="rect">
            <a:avLst/>
          </a:prstGeom>
          <a:noFill/>
          <a:ln w="9525">
            <a:noFill/>
          </a:ln>
        </p:spPr>
      </p:pic>
      <p:sp>
        <p:nvSpPr>
          <p:cNvPr id="15400" name="文本框 15399"/>
          <p:cNvSpPr txBox="1"/>
          <p:nvPr/>
        </p:nvSpPr>
        <p:spPr>
          <a:xfrm>
            <a:off x="336550" y="3425825"/>
            <a:ext cx="40386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做直线运动的质点：</a:t>
            </a:r>
            <a:endParaRPr lang="zh-CN" altLang="en-US" sz="2800" b="1" dirty="0">
              <a:latin typeface="Times New Roman" panose="02020603050405020304" pitchFamily="18" charset="0"/>
            </a:endParaRPr>
          </a:p>
        </p:txBody>
      </p:sp>
      <p:sp>
        <p:nvSpPr>
          <p:cNvPr id="15401" name="文本框 15400"/>
          <p:cNvSpPr txBox="1"/>
          <p:nvPr/>
        </p:nvSpPr>
        <p:spPr>
          <a:xfrm>
            <a:off x="3708400" y="3502025"/>
            <a:ext cx="2819400" cy="521970"/>
          </a:xfrm>
          <a:prstGeom prst="rect">
            <a:avLst/>
          </a:prstGeom>
          <a:noFill/>
          <a:ln w="9525">
            <a:noFill/>
          </a:ln>
        </p:spPr>
        <p:txBody>
          <a:bodyPr>
            <a:spAutoFit/>
          </a:bodyPr>
          <a:p>
            <a:pPr>
              <a:spcBef>
                <a:spcPct val="50000"/>
              </a:spcBef>
            </a:pPr>
            <a:r>
              <a:rPr lang="en-US" altLang="zh-CN" sz="2800" b="1">
                <a:latin typeface="Times New Roman" panose="02020603050405020304" pitchFamily="18" charset="0"/>
              </a:rPr>
              <a:t>1</a:t>
            </a:r>
            <a:r>
              <a:rPr lang="zh-CN" altLang="en-US" sz="2800" b="1" dirty="0">
                <a:latin typeface="Times New Roman" panose="02020603050405020304" pitchFamily="18" charset="0"/>
              </a:rPr>
              <a:t>个自由度</a:t>
            </a:r>
            <a:endParaRPr lang="zh-CN" altLang="en-US" sz="2800" b="1" dirty="0">
              <a:latin typeface="Times New Roman" panose="02020603050405020304" pitchFamily="18" charset="0"/>
            </a:endParaRPr>
          </a:p>
        </p:txBody>
      </p:sp>
      <p:sp>
        <p:nvSpPr>
          <p:cNvPr id="15402" name="文本框 15401"/>
          <p:cNvSpPr txBox="1"/>
          <p:nvPr/>
        </p:nvSpPr>
        <p:spPr>
          <a:xfrm>
            <a:off x="336550" y="4111625"/>
            <a:ext cx="3962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做平面运动的质点：</a:t>
            </a:r>
            <a:endParaRPr lang="zh-CN" altLang="en-US" sz="2800" b="1" dirty="0">
              <a:latin typeface="Times New Roman" panose="02020603050405020304" pitchFamily="18" charset="0"/>
            </a:endParaRPr>
          </a:p>
        </p:txBody>
      </p:sp>
      <p:sp>
        <p:nvSpPr>
          <p:cNvPr id="15403" name="文本框 15402"/>
          <p:cNvSpPr txBox="1"/>
          <p:nvPr/>
        </p:nvSpPr>
        <p:spPr>
          <a:xfrm>
            <a:off x="3708400" y="4149725"/>
            <a:ext cx="2819400" cy="521970"/>
          </a:xfrm>
          <a:prstGeom prst="rect">
            <a:avLst/>
          </a:prstGeom>
          <a:noFill/>
          <a:ln w="9525">
            <a:noFill/>
          </a:ln>
        </p:spPr>
        <p:txBody>
          <a:bodyPr>
            <a:spAutoFit/>
          </a:bodyPr>
          <a:p>
            <a:pPr>
              <a:spcBef>
                <a:spcPct val="50000"/>
              </a:spcBef>
            </a:pPr>
            <a:r>
              <a:rPr lang="en-US" altLang="zh-CN" sz="2800" b="1">
                <a:latin typeface="Times New Roman" panose="02020603050405020304" pitchFamily="18" charset="0"/>
              </a:rPr>
              <a:t>2</a:t>
            </a:r>
            <a:r>
              <a:rPr lang="zh-CN" altLang="en-US" sz="2800" b="1" dirty="0">
                <a:latin typeface="Times New Roman" panose="02020603050405020304" pitchFamily="18" charset="0"/>
              </a:rPr>
              <a:t>个自由度</a:t>
            </a:r>
            <a:endParaRPr lang="zh-CN" altLang="en-US" sz="2800" b="1" dirty="0">
              <a:latin typeface="Times New Roman" panose="02020603050405020304" pitchFamily="18" charset="0"/>
            </a:endParaRPr>
          </a:p>
        </p:txBody>
      </p:sp>
      <p:sp>
        <p:nvSpPr>
          <p:cNvPr id="15404" name="文本框 15403"/>
          <p:cNvSpPr txBox="1"/>
          <p:nvPr/>
        </p:nvSpPr>
        <p:spPr>
          <a:xfrm>
            <a:off x="336550" y="4797425"/>
            <a:ext cx="40386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做空间运动的质点：</a:t>
            </a:r>
            <a:endParaRPr lang="zh-CN" altLang="en-US" sz="2800" b="1" dirty="0">
              <a:latin typeface="Times New Roman" panose="02020603050405020304" pitchFamily="18" charset="0"/>
            </a:endParaRPr>
          </a:p>
        </p:txBody>
      </p:sp>
      <p:sp>
        <p:nvSpPr>
          <p:cNvPr id="15405" name="文本框 15404"/>
          <p:cNvSpPr txBox="1"/>
          <p:nvPr/>
        </p:nvSpPr>
        <p:spPr>
          <a:xfrm>
            <a:off x="3708400" y="4797425"/>
            <a:ext cx="2819400" cy="521970"/>
          </a:xfrm>
          <a:prstGeom prst="rect">
            <a:avLst/>
          </a:prstGeom>
          <a:noFill/>
          <a:ln w="9525">
            <a:noFill/>
          </a:ln>
        </p:spPr>
        <p:txBody>
          <a:bodyPr>
            <a:spAutoFit/>
          </a:bodyPr>
          <a:p>
            <a:pPr>
              <a:spcBef>
                <a:spcPct val="50000"/>
              </a:spcBef>
            </a:pPr>
            <a:r>
              <a:rPr lang="en-US" altLang="zh-CN" sz="2800" b="1">
                <a:latin typeface="Times New Roman" panose="02020603050405020304" pitchFamily="18" charset="0"/>
              </a:rPr>
              <a:t>3</a:t>
            </a:r>
            <a:r>
              <a:rPr lang="zh-CN" altLang="en-US" sz="2800" b="1" dirty="0">
                <a:latin typeface="Times New Roman" panose="02020603050405020304" pitchFamily="18" charset="0"/>
              </a:rPr>
              <a:t>个自由度</a:t>
            </a:r>
            <a:endParaRPr lang="zh-CN" altLang="en-US" sz="2800" b="1" dirty="0">
              <a:latin typeface="Times New Roman" panose="02020603050405020304" pitchFamily="18" charset="0"/>
            </a:endParaRPr>
          </a:p>
        </p:txBody>
      </p:sp>
      <p:sp>
        <p:nvSpPr>
          <p:cNvPr id="15433" name="文本框 15432"/>
          <p:cNvSpPr txBox="1"/>
          <p:nvPr/>
        </p:nvSpPr>
        <p:spPr>
          <a:xfrm>
            <a:off x="320675" y="2276475"/>
            <a:ext cx="1371600" cy="521970"/>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质点：</a:t>
            </a:r>
            <a:endParaRPr lang="zh-CN" altLang="en-US" sz="2800" b="1" dirty="0">
              <a:solidFill>
                <a:srgbClr val="0000FF"/>
              </a:solidFill>
              <a:latin typeface="Times New Roman" panose="02020603050405020304" pitchFamily="18" charset="0"/>
            </a:endParaRPr>
          </a:p>
        </p:txBody>
      </p:sp>
      <p:sp>
        <p:nvSpPr>
          <p:cNvPr id="15434" name="文本框 15433"/>
          <p:cNvSpPr txBox="1"/>
          <p:nvPr/>
        </p:nvSpPr>
        <p:spPr>
          <a:xfrm>
            <a:off x="1692275" y="2276475"/>
            <a:ext cx="2973070" cy="521970"/>
          </a:xfrm>
          <a:prstGeom prst="rect">
            <a:avLst/>
          </a:prstGeom>
          <a:noFill/>
          <a:ln w="9525">
            <a:noFill/>
          </a:ln>
        </p:spPr>
        <p:txBody>
          <a:bodyPr wrap="none" anchor="t" anchorCtr="0">
            <a:spAutoFit/>
          </a:bodyPr>
          <a:p>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rPr>
              <a:t> y</a:t>
            </a:r>
            <a:r>
              <a:rPr lang="en-US" altLang="zh-CN" sz="2800" b="1">
                <a:latin typeface="Times New Roman" panose="02020603050405020304" pitchFamily="18" charset="0"/>
              </a:rPr>
              <a:t>,</a:t>
            </a:r>
            <a:r>
              <a:rPr lang="en-US" altLang="zh-CN" sz="2800" b="1" i="1">
                <a:latin typeface="Times New Roman" panose="02020603050405020304" pitchFamily="18" charset="0"/>
              </a:rPr>
              <a:t> z</a:t>
            </a:r>
            <a:r>
              <a:rPr lang="en-US" altLang="zh-CN" sz="2800" b="1">
                <a:latin typeface="Times New Roman" panose="02020603050405020304" pitchFamily="18" charset="0"/>
              </a:rPr>
              <a:t>)</a:t>
            </a:r>
            <a:r>
              <a:rPr lang="en-US" altLang="zh-CN" sz="2800" b="1" i="1">
                <a:latin typeface="Times New Roman" panose="02020603050405020304" pitchFamily="18" charset="0"/>
              </a:rPr>
              <a:t>           i = </a:t>
            </a:r>
            <a:r>
              <a:rPr lang="en-US" altLang="zh-CN" sz="2800" b="1">
                <a:latin typeface="Times New Roman" panose="02020603050405020304" pitchFamily="18" charset="0"/>
              </a:rPr>
              <a:t>3 </a:t>
            </a:r>
            <a:endParaRPr lang="en-US" altLang="zh-CN" sz="2800" b="1">
              <a:latin typeface="Times New Roman" panose="02020603050405020304" pitchFamily="18" charset="0"/>
            </a:endParaRPr>
          </a:p>
        </p:txBody>
      </p:sp>
      <p:sp>
        <p:nvSpPr>
          <p:cNvPr id="15435" name="文本框 15434"/>
          <p:cNvSpPr txBox="1"/>
          <p:nvPr/>
        </p:nvSpPr>
        <p:spPr>
          <a:xfrm>
            <a:off x="152400" y="333375"/>
            <a:ext cx="3124200" cy="521970"/>
          </a:xfrm>
          <a:prstGeom prst="rect">
            <a:avLst/>
          </a:prstGeom>
          <a:noFill/>
          <a:ln w="9525">
            <a:noFill/>
          </a:ln>
        </p:spPr>
        <p:txBody>
          <a:bodyPr>
            <a:spAutoFit/>
          </a:bodyPr>
          <a:p>
            <a:r>
              <a:rPr lang="zh-CN" altLang="en-US" sz="2800" b="1" dirty="0">
                <a:latin typeface="宋体" panose="02010600030101010101" pitchFamily="2" charset="-122"/>
              </a:rPr>
              <a:t>三、自由度</a:t>
            </a:r>
            <a:endParaRPr lang="zh-CN" altLang="en-US" sz="2800" b="1" dirty="0">
              <a:latin typeface="宋体" panose="02010600030101010101" pitchFamily="2" charset="-122"/>
            </a:endParaRPr>
          </a:p>
        </p:txBody>
      </p:sp>
      <p:sp>
        <p:nvSpPr>
          <p:cNvPr id="15436" name="文本框 15435"/>
          <p:cNvSpPr txBox="1"/>
          <p:nvPr/>
        </p:nvSpPr>
        <p:spPr>
          <a:xfrm>
            <a:off x="323850" y="1125538"/>
            <a:ext cx="8077200" cy="953135"/>
          </a:xfrm>
          <a:prstGeom prst="rect">
            <a:avLst/>
          </a:prstGeom>
          <a:noFill/>
          <a:ln w="9525">
            <a:noFill/>
          </a:ln>
        </p:spPr>
        <p:txBody>
          <a:bodyPr>
            <a:spAutoFit/>
          </a:bodyPr>
          <a:p>
            <a:r>
              <a:rPr lang="en-US" altLang="zh-CN" sz="2400" b="1" dirty="0">
                <a:latin typeface="宋体" panose="02010600030101010101" pitchFamily="2" charset="-122"/>
              </a:rPr>
              <a:t>     </a:t>
            </a:r>
            <a:r>
              <a:rPr lang="zh-CN" altLang="en-US" sz="2800" b="1" dirty="0">
                <a:latin typeface="宋体" panose="02010600030101010101" pitchFamily="2" charset="-122"/>
              </a:rPr>
              <a:t>所谓</a:t>
            </a:r>
            <a:r>
              <a:rPr lang="zh-CN" altLang="en-US" sz="2800" b="1" dirty="0">
                <a:solidFill>
                  <a:srgbClr val="0000FF"/>
                </a:solidFill>
                <a:latin typeface="宋体" panose="02010600030101010101" pitchFamily="2" charset="-122"/>
              </a:rPr>
              <a:t>自由度</a:t>
            </a:r>
            <a:r>
              <a:rPr lang="zh-CN" altLang="en-US" sz="2800" b="1" dirty="0">
                <a:latin typeface="宋体" panose="02010600030101010101" pitchFamily="2" charset="-122"/>
              </a:rPr>
              <a:t>就是决定系统在空间的位置所需要的独立坐标的数目。</a:t>
            </a:r>
            <a:endParaRPr lang="zh-CN" altLang="en-US" sz="2800" b="1" dirty="0">
              <a:latin typeface="宋体" panose="02010600030101010101" pitchFamily="2" charset="-122"/>
            </a:endParaRPr>
          </a:p>
        </p:txBody>
      </p:sp>
      <p:grpSp>
        <p:nvGrpSpPr>
          <p:cNvPr id="15446" name="组合 15445"/>
          <p:cNvGrpSpPr/>
          <p:nvPr/>
        </p:nvGrpSpPr>
        <p:grpSpPr>
          <a:xfrm>
            <a:off x="7510463" y="3197225"/>
            <a:ext cx="1511300" cy="522288"/>
            <a:chOff x="4513" y="2024"/>
            <a:chExt cx="952" cy="329"/>
          </a:xfrm>
        </p:grpSpPr>
        <p:sp>
          <p:nvSpPr>
            <p:cNvPr id="15432" name="椭圆 15431"/>
            <p:cNvSpPr/>
            <p:nvPr/>
          </p:nvSpPr>
          <p:spPr>
            <a:xfrm>
              <a:off x="4513" y="2205"/>
              <a:ext cx="48" cy="48"/>
            </a:xfrm>
            <a:prstGeom prst="ellipse">
              <a:avLst/>
            </a:prstGeom>
            <a:gradFill rotWithShape="0">
              <a:gsLst>
                <a:gs pos="0">
                  <a:srgbClr val="FF3300"/>
                </a:gs>
                <a:gs pos="100000">
                  <a:srgbClr val="FF3300">
                    <a:gamma/>
                    <a:shade val="46275"/>
                    <a:invGamma/>
                  </a:srgbClr>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sz="2800" b="1"/>
            </a:p>
          </p:txBody>
        </p:sp>
        <p:sp>
          <p:nvSpPr>
            <p:cNvPr id="15445" name="矩形 15444"/>
            <p:cNvSpPr/>
            <p:nvPr/>
          </p:nvSpPr>
          <p:spPr>
            <a:xfrm>
              <a:off x="4649" y="2024"/>
              <a:ext cx="816" cy="329"/>
            </a:xfrm>
            <a:prstGeom prst="rect">
              <a:avLst/>
            </a:prstGeom>
            <a:noFill/>
            <a:ln w="9525">
              <a:noFill/>
            </a:ln>
          </p:spPr>
          <p:txBody>
            <a:bodyPr wrap="none" anchor="t" anchorCtr="0">
              <a:spAutoFit/>
            </a:bodyPr>
            <a:p>
              <a:r>
                <a:rPr lang="en-US" altLang="zh-CN" sz="2800" b="1" i="1" err="1">
                  <a:solidFill>
                    <a:srgbClr val="FF0000"/>
                  </a:solidFill>
                  <a:latin typeface="Times New Roman" panose="02020603050405020304" pitchFamily="18" charset="0"/>
                </a:rPr>
                <a:t>C</a:t>
              </a:r>
              <a:r>
                <a:rPr lang="en-US" altLang="zh-CN" sz="2800" b="1" err="1">
                  <a:solidFill>
                    <a:srgbClr val="FF0000"/>
                  </a:solidFill>
                  <a:latin typeface="Times New Roman" panose="02020603050405020304" pitchFamily="18" charset="0"/>
                </a:rPr>
                <a:t>(</a:t>
              </a:r>
              <a:r>
                <a:rPr lang="en-US" altLang="zh-CN" sz="2800" b="1" i="1" err="1">
                  <a:solidFill>
                    <a:srgbClr val="FF0000"/>
                  </a:solidFill>
                  <a:latin typeface="Times New Roman" panose="02020603050405020304" pitchFamily="18" charset="0"/>
                </a:rPr>
                <a:t>x,y,z</a:t>
              </a:r>
              <a:r>
                <a:rPr lang="en-US" altLang="zh-CN" sz="2800" b="1">
                  <a:solidFill>
                    <a:srgbClr val="FF0000"/>
                  </a:solidFill>
                  <a:latin typeface="Times New Roman" panose="02020603050405020304" pitchFamily="18" charset="0"/>
                </a:rPr>
                <a:t>)</a:t>
              </a:r>
              <a:endParaRPr lang="en-US" altLang="zh-CN" sz="2800" b="1">
                <a:solidFill>
                  <a:srgbClr val="FF0000"/>
                </a:solidFill>
                <a:latin typeface="Times New Roman" panose="02020603050405020304" pitchFamily="18" charset="0"/>
              </a:endParaRPr>
            </a:p>
          </p:txBody>
        </p:sp>
      </p:grpSp>
      <p:sp>
        <p:nvSpPr>
          <p:cNvPr id="15449" name="文本框 15448"/>
          <p:cNvSpPr txBox="1"/>
          <p:nvPr/>
        </p:nvSpPr>
        <p:spPr>
          <a:xfrm>
            <a:off x="395288" y="5516563"/>
            <a:ext cx="8208962" cy="953135"/>
          </a:xfrm>
          <a:prstGeom prst="rect">
            <a:avLst/>
          </a:prstGeom>
          <a:noFill/>
          <a:ln w="9525">
            <a:noFill/>
          </a:ln>
        </p:spPr>
        <p:txBody>
          <a:bodyPr>
            <a:spAutoFit/>
          </a:bodyPr>
          <a:p>
            <a:r>
              <a:rPr lang="zh-CN" altLang="en-US" sz="2800" b="1" dirty="0">
                <a:latin typeface="Times New Roman" panose="02020603050405020304" pitchFamily="18" charset="0"/>
              </a:rPr>
              <a:t>物体有几个自由度，它的运动定律就归结为几个独立的方程。</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435"/>
                                        </p:tgtEl>
                                        <p:attrNameLst>
                                          <p:attrName>style.visibility</p:attrName>
                                        </p:attrNameLst>
                                      </p:cBhvr>
                                      <p:to>
                                        <p:strVal val="visible"/>
                                      </p:to>
                                    </p:set>
                                    <p:animEffect transition="in" filter="wipe(left)">
                                      <p:cBhvr>
                                        <p:cTn id="7" dur="500"/>
                                        <p:tgtEl>
                                          <p:spTgt spid="154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446"/>
                                        </p:tgtEl>
                                        <p:attrNameLst>
                                          <p:attrName>style.visibility</p:attrName>
                                        </p:attrNameLst>
                                      </p:cBhvr>
                                      <p:to>
                                        <p:strVal val="visible"/>
                                      </p:to>
                                    </p:set>
                                    <p:animEffect transition="in" filter="wipe(left)">
                                      <p:cBhvr>
                                        <p:cTn id="12" dur="500"/>
                                        <p:tgtEl>
                                          <p:spTgt spid="154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4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436"/>
                                        </p:tgtEl>
                                        <p:attrNameLst>
                                          <p:attrName>style.visibility</p:attrName>
                                        </p:attrNameLst>
                                      </p:cBhvr>
                                      <p:to>
                                        <p:strVal val="visible"/>
                                      </p:to>
                                    </p:set>
                                    <p:animEffect transition="in" filter="wipe(left)">
                                      <p:cBhvr>
                                        <p:cTn id="21" dur="500"/>
                                        <p:tgtEl>
                                          <p:spTgt spid="154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433"/>
                                        </p:tgtEl>
                                        <p:attrNameLst>
                                          <p:attrName>style.visibility</p:attrName>
                                        </p:attrNameLst>
                                      </p:cBhvr>
                                      <p:to>
                                        <p:strVal val="visible"/>
                                      </p:to>
                                    </p:set>
                                    <p:animEffect transition="in" filter="wipe(left)">
                                      <p:cBhvr>
                                        <p:cTn id="26" dur="500"/>
                                        <p:tgtEl>
                                          <p:spTgt spid="154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5434"/>
                                        </p:tgtEl>
                                        <p:attrNameLst>
                                          <p:attrName>style.visibility</p:attrName>
                                        </p:attrNameLst>
                                      </p:cBhvr>
                                      <p:to>
                                        <p:strVal val="visible"/>
                                      </p:to>
                                    </p:set>
                                    <p:animEffect transition="in" filter="wipe(left)">
                                      <p:cBhvr>
                                        <p:cTn id="31" dur="500"/>
                                        <p:tgtEl>
                                          <p:spTgt spid="154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400"/>
                                        </p:tgtEl>
                                        <p:attrNameLst>
                                          <p:attrName>style.visibility</p:attrName>
                                        </p:attrNameLst>
                                      </p:cBhvr>
                                      <p:to>
                                        <p:strVal val="visible"/>
                                      </p:to>
                                    </p:set>
                                    <p:animEffect transition="in" filter="wipe(left)">
                                      <p:cBhvr>
                                        <p:cTn id="36" dur="500"/>
                                        <p:tgtEl>
                                          <p:spTgt spid="1540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5401"/>
                                        </p:tgtEl>
                                        <p:attrNameLst>
                                          <p:attrName>style.visibility</p:attrName>
                                        </p:attrNameLst>
                                      </p:cBhvr>
                                      <p:to>
                                        <p:strVal val="visible"/>
                                      </p:to>
                                    </p:set>
                                    <p:animEffect transition="in" filter="wipe(left)">
                                      <p:cBhvr>
                                        <p:cTn id="41" dur="500"/>
                                        <p:tgtEl>
                                          <p:spTgt spid="1540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402"/>
                                        </p:tgtEl>
                                        <p:attrNameLst>
                                          <p:attrName>style.visibility</p:attrName>
                                        </p:attrNameLst>
                                      </p:cBhvr>
                                      <p:to>
                                        <p:strVal val="visible"/>
                                      </p:to>
                                    </p:set>
                                    <p:animEffect transition="in" filter="wipe(left)">
                                      <p:cBhvr>
                                        <p:cTn id="46" dur="500"/>
                                        <p:tgtEl>
                                          <p:spTgt spid="1540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403"/>
                                        </p:tgtEl>
                                        <p:attrNameLst>
                                          <p:attrName>style.visibility</p:attrName>
                                        </p:attrNameLst>
                                      </p:cBhvr>
                                      <p:to>
                                        <p:strVal val="visible"/>
                                      </p:to>
                                    </p:set>
                                    <p:animEffect transition="in" filter="wipe(left)">
                                      <p:cBhvr>
                                        <p:cTn id="51" dur="500"/>
                                        <p:tgtEl>
                                          <p:spTgt spid="1540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404"/>
                                        </p:tgtEl>
                                        <p:attrNameLst>
                                          <p:attrName>style.visibility</p:attrName>
                                        </p:attrNameLst>
                                      </p:cBhvr>
                                      <p:to>
                                        <p:strVal val="visible"/>
                                      </p:to>
                                    </p:set>
                                    <p:animEffect transition="in" filter="wipe(left)">
                                      <p:cBhvr>
                                        <p:cTn id="56" dur="500"/>
                                        <p:tgtEl>
                                          <p:spTgt spid="1540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5405"/>
                                        </p:tgtEl>
                                        <p:attrNameLst>
                                          <p:attrName>style.visibility</p:attrName>
                                        </p:attrNameLst>
                                      </p:cBhvr>
                                      <p:to>
                                        <p:strVal val="visible"/>
                                      </p:to>
                                    </p:set>
                                    <p:animEffect transition="in" filter="wipe(left)">
                                      <p:cBhvr>
                                        <p:cTn id="61" dur="500"/>
                                        <p:tgtEl>
                                          <p:spTgt spid="1540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449"/>
                                        </p:tgtEl>
                                        <p:attrNameLst>
                                          <p:attrName>style.visibility</p:attrName>
                                        </p:attrNameLst>
                                      </p:cBhvr>
                                      <p:to>
                                        <p:strVal val="visible"/>
                                      </p:to>
                                    </p:set>
                                    <p:animEffect transition="in" filter="wipe(left)">
                                      <p:cBhvr>
                                        <p:cTn id="66" dur="500"/>
                                        <p:tgtEl>
                                          <p:spTgt spid="15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0" grpId="0"/>
      <p:bldP spid="15401" grpId="0"/>
      <p:bldP spid="15402" grpId="0"/>
      <p:bldP spid="15403" grpId="0"/>
      <p:bldP spid="15404" grpId="0"/>
      <p:bldP spid="15405" grpId="0"/>
      <p:bldP spid="15433" grpId="0"/>
      <p:bldP spid="15434" grpId="0"/>
      <p:bldP spid="15435" grpId="0"/>
      <p:bldP spid="15436" grpId="0"/>
      <p:bldP spid="154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0" name="文本框 16389"/>
          <p:cNvSpPr txBox="1"/>
          <p:nvPr/>
        </p:nvSpPr>
        <p:spPr>
          <a:xfrm>
            <a:off x="468630" y="5925185"/>
            <a:ext cx="7988935" cy="521970"/>
          </a:xfrm>
          <a:prstGeom prst="rect">
            <a:avLst/>
          </a:prstGeom>
          <a:noFill/>
          <a:ln w="9525">
            <a:noFill/>
          </a:ln>
        </p:spPr>
        <p:txBody>
          <a:bodyPr wrap="square">
            <a:spAutoFit/>
          </a:bodyPr>
          <a:p>
            <a:r>
              <a:rPr lang="en-US" altLang="zh-CN" sz="2800" b="1" i="1">
                <a:latin typeface="Times New Roman" panose="02020603050405020304" pitchFamily="18" charset="0"/>
              </a:rPr>
              <a:t>i</a:t>
            </a:r>
            <a:r>
              <a:rPr lang="en-US" altLang="zh-CN" sz="2800" b="1">
                <a:latin typeface="Times New Roman" panose="02020603050405020304" pitchFamily="18" charset="0"/>
              </a:rPr>
              <a:t>  = 3</a:t>
            </a:r>
            <a:r>
              <a:rPr lang="zh-CN" altLang="en-US" sz="2800" b="1" dirty="0">
                <a:latin typeface="Times New Roman" panose="02020603050405020304" pitchFamily="18" charset="0"/>
              </a:rPr>
              <a:t>个平动自由度 </a:t>
            </a:r>
            <a:r>
              <a:rPr lang="en-US" altLang="zh-CN" sz="2800" b="1">
                <a:latin typeface="Times New Roman" panose="02020603050405020304" pitchFamily="18" charset="0"/>
              </a:rPr>
              <a:t>+ 2</a:t>
            </a:r>
            <a:r>
              <a:rPr lang="zh-CN" altLang="en-US" sz="2800" b="1" dirty="0">
                <a:latin typeface="Times New Roman" panose="02020603050405020304" pitchFamily="18" charset="0"/>
              </a:rPr>
              <a:t>个转动自由度</a:t>
            </a:r>
            <a:r>
              <a:rPr lang="en-US" altLang="zh-CN" sz="2800" b="1">
                <a:latin typeface="Times New Roman" panose="02020603050405020304" pitchFamily="18" charset="0"/>
              </a:rPr>
              <a:t>= 5</a:t>
            </a:r>
            <a:r>
              <a:rPr lang="zh-CN" altLang="en-US" sz="2800" b="1" dirty="0">
                <a:latin typeface="Times New Roman" panose="02020603050405020304" pitchFamily="18" charset="0"/>
              </a:rPr>
              <a:t>个自由度</a:t>
            </a:r>
            <a:endParaRPr lang="zh-CN" altLang="en-US" sz="2800" b="1" dirty="0">
              <a:latin typeface="Times New Roman" panose="02020603050405020304" pitchFamily="18" charset="0"/>
            </a:endParaRPr>
          </a:p>
        </p:txBody>
      </p:sp>
      <p:sp>
        <p:nvSpPr>
          <p:cNvPr id="16391" name="矩形 16390"/>
          <p:cNvSpPr/>
          <p:nvPr/>
        </p:nvSpPr>
        <p:spPr>
          <a:xfrm>
            <a:off x="239713" y="5141913"/>
            <a:ext cx="2460625" cy="521970"/>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刚性细棒：</a:t>
            </a:r>
            <a:endParaRPr lang="zh-CN" altLang="en-US" sz="2800" b="1" dirty="0">
              <a:solidFill>
                <a:srgbClr val="0000FF"/>
              </a:solidFill>
              <a:latin typeface="Times New Roman" panose="02020603050405020304" pitchFamily="18" charset="0"/>
            </a:endParaRPr>
          </a:p>
        </p:txBody>
      </p:sp>
      <p:sp>
        <p:nvSpPr>
          <p:cNvPr id="16393" name="文本框 16392"/>
          <p:cNvSpPr txBox="1"/>
          <p:nvPr/>
        </p:nvSpPr>
        <p:spPr>
          <a:xfrm>
            <a:off x="250825" y="188913"/>
            <a:ext cx="2376488" cy="521970"/>
          </a:xfrm>
          <a:prstGeom prst="rect">
            <a:avLst/>
          </a:prstGeom>
          <a:noFill/>
          <a:ln w="9525">
            <a:noFill/>
          </a:ln>
        </p:spPr>
        <p:txBody>
          <a:bodyPr>
            <a:spAutoFit/>
          </a:bodyPr>
          <a:p>
            <a:pPr>
              <a:spcBef>
                <a:spcPct val="50000"/>
              </a:spcBef>
            </a:pPr>
            <a:r>
              <a:rPr lang="zh-CN" altLang="en-US" sz="2800" b="1" dirty="0">
                <a:solidFill>
                  <a:srgbClr val="0000FF"/>
                </a:solidFill>
                <a:latin typeface="Times New Roman" panose="02020603050405020304" pitchFamily="18" charset="0"/>
              </a:rPr>
              <a:t>运动刚体：</a:t>
            </a:r>
            <a:endParaRPr lang="zh-CN" altLang="en-US" sz="2800" b="1" dirty="0">
              <a:solidFill>
                <a:srgbClr val="0000FF"/>
              </a:solidFill>
              <a:latin typeface="Times New Roman" panose="02020603050405020304" pitchFamily="18" charset="0"/>
            </a:endParaRPr>
          </a:p>
        </p:txBody>
      </p:sp>
      <p:sp>
        <p:nvSpPr>
          <p:cNvPr id="16423" name="矩形 16422"/>
          <p:cNvSpPr/>
          <p:nvPr/>
        </p:nvSpPr>
        <p:spPr>
          <a:xfrm>
            <a:off x="322263" y="1341438"/>
            <a:ext cx="4465637" cy="521970"/>
          </a:xfrm>
          <a:prstGeom prst="rect">
            <a:avLst/>
          </a:prstGeom>
          <a:noFill/>
          <a:ln w="9525">
            <a:noFill/>
          </a:ln>
        </p:spPr>
        <p:txBody>
          <a:bodyPr>
            <a:spAutoFit/>
          </a:bodyPr>
          <a:p>
            <a:r>
              <a:rPr lang="zh-CN" altLang="en-US" sz="2800" b="1" dirty="0">
                <a:latin typeface="Times New Roman" panose="02020603050405020304" pitchFamily="18" charset="0"/>
              </a:rPr>
              <a:t>自由刚体有 </a:t>
            </a:r>
            <a:r>
              <a:rPr lang="en-US" altLang="zh-CN" sz="2800" b="1">
                <a:latin typeface="Times New Roman" panose="02020603050405020304" pitchFamily="18" charset="0"/>
              </a:rPr>
              <a:t>6</a:t>
            </a:r>
            <a:r>
              <a:rPr lang="zh-CN" altLang="en-US" sz="2800" b="1" dirty="0">
                <a:latin typeface="Times New Roman" panose="02020603050405020304" pitchFamily="18" charset="0"/>
              </a:rPr>
              <a:t>个自由度：</a:t>
            </a:r>
            <a:endParaRPr lang="zh-CN" altLang="en-US" sz="2800" b="1" dirty="0">
              <a:latin typeface="Times New Roman" panose="02020603050405020304" pitchFamily="18" charset="0"/>
            </a:endParaRPr>
          </a:p>
        </p:txBody>
      </p:sp>
      <p:sp>
        <p:nvSpPr>
          <p:cNvPr id="16426" name="文本框 16425"/>
          <p:cNvSpPr txBox="1"/>
          <p:nvPr/>
        </p:nvSpPr>
        <p:spPr>
          <a:xfrm>
            <a:off x="971550" y="765175"/>
            <a:ext cx="6264275" cy="521970"/>
          </a:xfrm>
          <a:prstGeom prst="rect">
            <a:avLst/>
          </a:prstGeom>
          <a:noFill/>
          <a:ln w="9525">
            <a:noFill/>
          </a:ln>
        </p:spPr>
        <p:txBody>
          <a:bodyPr>
            <a:spAutoFit/>
          </a:bodyPr>
          <a:p>
            <a:r>
              <a:rPr lang="zh-CN" altLang="en-US" sz="2800" b="1" dirty="0">
                <a:latin typeface="Times New Roman" panose="02020603050405020304" pitchFamily="18" charset="0"/>
              </a:rPr>
              <a:t>随质心的平动 </a:t>
            </a:r>
            <a:r>
              <a:rPr lang="en-US" altLang="zh-CN" sz="2800" b="1">
                <a:latin typeface="Times New Roman" panose="02020603050405020304" pitchFamily="18" charset="0"/>
              </a:rPr>
              <a:t>+ </a:t>
            </a:r>
            <a:r>
              <a:rPr lang="zh-CN" altLang="en-US" sz="2800" b="1" dirty="0">
                <a:latin typeface="Times New Roman" panose="02020603050405020304" pitchFamily="18" charset="0"/>
              </a:rPr>
              <a:t>绕过质心轴的转动</a:t>
            </a:r>
            <a:endParaRPr lang="zh-CN" altLang="en-US" sz="2800" b="1" dirty="0">
              <a:latin typeface="Times New Roman" panose="02020603050405020304" pitchFamily="18" charset="0"/>
            </a:endParaRPr>
          </a:p>
        </p:txBody>
      </p:sp>
      <p:sp>
        <p:nvSpPr>
          <p:cNvPr id="16424" name="矩形 16423"/>
          <p:cNvSpPr/>
          <p:nvPr/>
        </p:nvSpPr>
        <p:spPr>
          <a:xfrm>
            <a:off x="323850" y="1917700"/>
            <a:ext cx="5183188" cy="953135"/>
          </a:xfrm>
          <a:prstGeom prst="rect">
            <a:avLst/>
          </a:prstGeom>
          <a:noFill/>
          <a:ln w="9525">
            <a:noFill/>
          </a:ln>
        </p:spPr>
        <p:txBody>
          <a:bodyPr>
            <a:spAutoFit/>
          </a:bodyPr>
          <a:p>
            <a:r>
              <a:rPr lang="zh-CN" altLang="en-US" sz="2800" b="1" dirty="0">
                <a:latin typeface="Times New Roman" panose="02020603050405020304" pitchFamily="18" charset="0"/>
                <a:sym typeface="Symbol" panose="05050102010706020507" pitchFamily="18" charset="2"/>
              </a:rPr>
              <a:t>确定</a:t>
            </a:r>
            <a:r>
              <a:rPr lang="zh-CN" altLang="en-US" sz="2800" b="1" dirty="0">
                <a:solidFill>
                  <a:srgbClr val="FF0000"/>
                </a:solidFill>
                <a:latin typeface="Times New Roman" panose="02020603050405020304" pitchFamily="18" charset="0"/>
                <a:sym typeface="Symbol" panose="05050102010706020507" pitchFamily="18" charset="2"/>
              </a:rPr>
              <a:t>质心位置</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3</a:t>
            </a:r>
            <a:r>
              <a:rPr lang="zh-CN" altLang="en-US" sz="2800" b="1" dirty="0">
                <a:latin typeface="Times New Roman" panose="02020603050405020304" pitchFamily="18" charset="0"/>
              </a:rPr>
              <a:t>个平动自由度  </a:t>
            </a:r>
            <a:r>
              <a:rPr lang="en-US" altLang="zh-CN" sz="2800" b="1">
                <a:latin typeface="Times New Roman" panose="02020603050405020304" pitchFamily="18" charset="0"/>
              </a:rPr>
              <a:t>(</a:t>
            </a:r>
            <a:r>
              <a:rPr lang="en-US" altLang="zh-CN" sz="2800" b="1" i="1">
                <a:latin typeface="Times New Roman" panose="02020603050405020304" pitchFamily="18" charset="0"/>
              </a:rPr>
              <a:t>x, y, z</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16425" name="矩形 16424"/>
          <p:cNvSpPr/>
          <p:nvPr/>
        </p:nvSpPr>
        <p:spPr>
          <a:xfrm>
            <a:off x="323850" y="2925763"/>
            <a:ext cx="5113338" cy="953135"/>
          </a:xfrm>
          <a:prstGeom prst="rect">
            <a:avLst/>
          </a:prstGeom>
          <a:noFill/>
          <a:ln w="9525">
            <a:noFill/>
          </a:ln>
        </p:spPr>
        <p:txBody>
          <a:bodyPr>
            <a:spAutoFit/>
          </a:bodyPr>
          <a:p>
            <a:r>
              <a:rPr lang="zh-CN" altLang="en-US" sz="2800" b="1" dirty="0">
                <a:latin typeface="Times New Roman" panose="02020603050405020304" pitchFamily="18" charset="0"/>
                <a:sym typeface="Symbol" panose="05050102010706020507" pitchFamily="18" charset="2"/>
              </a:rPr>
              <a:t>确定</a:t>
            </a:r>
            <a:r>
              <a:rPr lang="zh-CN" altLang="en-US" sz="2800" b="1" dirty="0">
                <a:solidFill>
                  <a:srgbClr val="FF0000"/>
                </a:solidFill>
                <a:latin typeface="Times New Roman" panose="02020603050405020304" pitchFamily="18" charset="0"/>
              </a:rPr>
              <a:t>过质心轴</a:t>
            </a:r>
            <a:r>
              <a:rPr lang="zh-CN" altLang="en-US" sz="2800" b="1" dirty="0">
                <a:latin typeface="Times New Roman" panose="02020603050405020304" pitchFamily="18" charset="0"/>
                <a:sym typeface="Symbol" panose="05050102010706020507" pitchFamily="18" charset="2"/>
              </a:rPr>
              <a:t>位置</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2</a:t>
            </a:r>
            <a:r>
              <a:rPr lang="zh-CN" altLang="en-US" sz="2800" b="1" dirty="0">
                <a:latin typeface="Times New Roman" panose="02020603050405020304" pitchFamily="18" charset="0"/>
              </a:rPr>
              <a:t>个转动自由度 </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zh-CN" altLang="en-US" sz="2800" b="1" i="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
        <p:nvSpPr>
          <p:cNvPr id="16439" name="矩形 16438"/>
          <p:cNvSpPr/>
          <p:nvPr/>
        </p:nvSpPr>
        <p:spPr>
          <a:xfrm>
            <a:off x="323850" y="4005263"/>
            <a:ext cx="5113338" cy="953135"/>
          </a:xfrm>
          <a:prstGeom prst="rect">
            <a:avLst/>
          </a:prstGeom>
          <a:noFill/>
          <a:ln w="9525">
            <a:noFill/>
          </a:ln>
        </p:spPr>
        <p:txBody>
          <a:bodyPr>
            <a:spAutoFit/>
          </a:bodyPr>
          <a:p>
            <a:r>
              <a:rPr lang="zh-CN" altLang="en-US" sz="2800" b="1" dirty="0">
                <a:latin typeface="Times New Roman" panose="02020603050405020304" pitchFamily="18" charset="0"/>
                <a:sym typeface="Symbol" panose="05050102010706020507" pitchFamily="18" charset="2"/>
              </a:rPr>
              <a:t>确定</a:t>
            </a:r>
            <a:r>
              <a:rPr lang="zh-CN" altLang="en-US" sz="2800" b="1" dirty="0">
                <a:solidFill>
                  <a:srgbClr val="FF0000"/>
                </a:solidFill>
                <a:latin typeface="Times New Roman" panose="02020603050405020304" pitchFamily="18" charset="0"/>
              </a:rPr>
              <a:t>定轴转动角</a:t>
            </a:r>
            <a:r>
              <a:rPr lang="zh-CN" altLang="en-US" sz="2800" b="1" dirty="0">
                <a:solidFill>
                  <a:srgbClr val="FF0000"/>
                </a:solidFill>
                <a:latin typeface="Times New Roman" panose="02020603050405020304" pitchFamily="18" charset="0"/>
                <a:sym typeface="Symbol" panose="05050102010706020507" pitchFamily="18" charset="2"/>
              </a:rPr>
              <a:t>位置</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1</a:t>
            </a:r>
            <a:r>
              <a:rPr lang="zh-CN" altLang="en-US" sz="2800" b="1" dirty="0">
                <a:latin typeface="Times New Roman" panose="02020603050405020304" pitchFamily="18" charset="0"/>
              </a:rPr>
              <a:t>个转动自由度 </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pic>
        <p:nvPicPr>
          <p:cNvPr id="16440" name="图片 16439" descr="图4-5-1"/>
          <p:cNvPicPr>
            <a:picLocks noChangeAspect="1"/>
          </p:cNvPicPr>
          <p:nvPr/>
        </p:nvPicPr>
        <p:blipFill>
          <a:blip r:embed="rId1"/>
          <a:stretch>
            <a:fillRect/>
          </a:stretch>
        </p:blipFill>
        <p:spPr>
          <a:xfrm>
            <a:off x="5508625" y="1916113"/>
            <a:ext cx="3265488" cy="33797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93"/>
                                        </p:tgtEl>
                                        <p:attrNameLst>
                                          <p:attrName>style.visibility</p:attrName>
                                        </p:attrNameLst>
                                      </p:cBhvr>
                                      <p:to>
                                        <p:strVal val="visible"/>
                                      </p:to>
                                    </p:set>
                                    <p:animEffect transition="in" filter="wipe(left)">
                                      <p:cBhvr>
                                        <p:cTn id="7" dur="500"/>
                                        <p:tgtEl>
                                          <p:spTgt spid="163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426"/>
                                        </p:tgtEl>
                                        <p:attrNameLst>
                                          <p:attrName>style.visibility</p:attrName>
                                        </p:attrNameLst>
                                      </p:cBhvr>
                                      <p:to>
                                        <p:strVal val="visible"/>
                                      </p:to>
                                    </p:set>
                                    <p:animEffect transition="in" filter="wipe(left)">
                                      <p:cBhvr>
                                        <p:cTn id="12" dur="500"/>
                                        <p:tgtEl>
                                          <p:spTgt spid="164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40"/>
                                        </p:tgtEl>
                                        <p:attrNameLst>
                                          <p:attrName>style.visibility</p:attrName>
                                        </p:attrNameLst>
                                      </p:cBhvr>
                                      <p:to>
                                        <p:strVal val="visible"/>
                                      </p:to>
                                    </p:set>
                                    <p:animEffect transition="in" filter="wipe(left)">
                                      <p:cBhvr>
                                        <p:cTn id="17" dur="500"/>
                                        <p:tgtEl>
                                          <p:spTgt spid="164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23"/>
                                        </p:tgtEl>
                                        <p:attrNameLst>
                                          <p:attrName>style.visibility</p:attrName>
                                        </p:attrNameLst>
                                      </p:cBhvr>
                                      <p:to>
                                        <p:strVal val="visible"/>
                                      </p:to>
                                    </p:set>
                                    <p:animEffect transition="in" filter="wipe(left)">
                                      <p:cBhvr>
                                        <p:cTn id="22" dur="500"/>
                                        <p:tgtEl>
                                          <p:spTgt spid="164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424"/>
                                        </p:tgtEl>
                                        <p:attrNameLst>
                                          <p:attrName>style.visibility</p:attrName>
                                        </p:attrNameLst>
                                      </p:cBhvr>
                                      <p:to>
                                        <p:strVal val="visible"/>
                                      </p:to>
                                    </p:set>
                                    <p:animEffect transition="in" filter="wipe(left)">
                                      <p:cBhvr>
                                        <p:cTn id="27" dur="500"/>
                                        <p:tgtEl>
                                          <p:spTgt spid="164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425"/>
                                        </p:tgtEl>
                                        <p:attrNameLst>
                                          <p:attrName>style.visibility</p:attrName>
                                        </p:attrNameLst>
                                      </p:cBhvr>
                                      <p:to>
                                        <p:strVal val="visible"/>
                                      </p:to>
                                    </p:set>
                                    <p:animEffect transition="in" filter="wipe(left)">
                                      <p:cBhvr>
                                        <p:cTn id="32" dur="500"/>
                                        <p:tgtEl>
                                          <p:spTgt spid="164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439"/>
                                        </p:tgtEl>
                                        <p:attrNameLst>
                                          <p:attrName>style.visibility</p:attrName>
                                        </p:attrNameLst>
                                      </p:cBhvr>
                                      <p:to>
                                        <p:strVal val="visible"/>
                                      </p:to>
                                    </p:set>
                                    <p:animEffect transition="in" filter="wipe(left)">
                                      <p:cBhvr>
                                        <p:cTn id="37" dur="500"/>
                                        <p:tgtEl>
                                          <p:spTgt spid="164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391"/>
                                        </p:tgtEl>
                                        <p:attrNameLst>
                                          <p:attrName>style.visibility</p:attrName>
                                        </p:attrNameLst>
                                      </p:cBhvr>
                                      <p:to>
                                        <p:strVal val="visible"/>
                                      </p:to>
                                    </p:set>
                                    <p:animEffect transition="in" filter="wipe(left)">
                                      <p:cBhvr>
                                        <p:cTn id="42" dur="500"/>
                                        <p:tgtEl>
                                          <p:spTgt spid="163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390"/>
                                        </p:tgtEl>
                                        <p:attrNameLst>
                                          <p:attrName>style.visibility</p:attrName>
                                        </p:attrNameLst>
                                      </p:cBhvr>
                                      <p:to>
                                        <p:strVal val="visible"/>
                                      </p:to>
                                    </p:set>
                                    <p:animEffect transition="in" filter="wipe(left)">
                                      <p:cBhvr>
                                        <p:cTn id="4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P spid="16391" grpId="0"/>
      <p:bldP spid="16393" grpId="0"/>
      <p:bldP spid="16423" grpId="0"/>
      <p:bldP spid="16426" grpId="0"/>
      <p:bldP spid="16424" grpId="0"/>
      <p:bldP spid="16425" grpId="0"/>
      <p:bldP spid="164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6"/>
          <p:cNvSpPr>
            <a:spLocks noChangeArrowheads="1"/>
          </p:cNvSpPr>
          <p:nvPr/>
        </p:nvSpPr>
        <p:spPr bwMode="auto">
          <a:xfrm>
            <a:off x="285070" y="4769743"/>
            <a:ext cx="58324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smtClean="0">
                <a:solidFill>
                  <a:srgbClr val="000000"/>
                </a:solidFill>
                <a:latin typeface="Times New Roman" panose="02020603050405020304" pitchFamily="18" charset="0"/>
              </a:rPr>
              <a:t>1.</a:t>
            </a:r>
            <a:r>
              <a:rPr kumimoji="1" lang="zh-CN" altLang="en-US" sz="2800" b="1" dirty="0">
                <a:solidFill>
                  <a:srgbClr val="FF0000"/>
                </a:solidFill>
                <a:latin typeface="Times New Roman" panose="02020603050405020304" pitchFamily="18" charset="0"/>
              </a:rPr>
              <a:t>平行于转轴的外力</a:t>
            </a:r>
            <a:r>
              <a:rPr kumimoji="1" lang="zh-CN" altLang="en-US" sz="2800" b="1" dirty="0" smtClean="0">
                <a:solidFill>
                  <a:srgbClr val="FF0000"/>
                </a:solidFill>
                <a:latin typeface="Times New Roman" panose="02020603050405020304" pitchFamily="18" charset="0"/>
              </a:rPr>
              <a:t>分量对刚体定轴转动不起作用，求外力对转轴的力矩时只考虑有</a:t>
            </a:r>
            <a:r>
              <a:rPr kumimoji="1" lang="zh-CN" altLang="en-US" sz="2800" b="1" dirty="0">
                <a:solidFill>
                  <a:srgbClr val="FF0000"/>
                </a:solidFill>
                <a:latin typeface="Times New Roman" panose="02020603050405020304" pitchFamily="18" charset="0"/>
              </a:rPr>
              <a:t>垂直转轴的外力</a:t>
            </a:r>
            <a:r>
              <a:rPr kumimoji="1" lang="zh-CN" altLang="en-US" sz="2800" b="1" dirty="0" smtClean="0">
                <a:solidFill>
                  <a:srgbClr val="FF0000"/>
                </a:solidFill>
                <a:latin typeface="Times New Roman" panose="02020603050405020304" pitchFamily="18" charset="0"/>
              </a:rPr>
              <a:t>分量。</a:t>
            </a:r>
            <a:endParaRPr kumimoji="1" lang="zh-CN" altLang="en-US" sz="2800" b="1" dirty="0" smtClean="0">
              <a:solidFill>
                <a:srgbClr val="FF0000"/>
              </a:solidFill>
              <a:latin typeface="Times New Roman" panose="02020603050405020304" pitchFamily="18" charset="0"/>
            </a:endParaRPr>
          </a:p>
        </p:txBody>
      </p:sp>
      <p:graphicFrame>
        <p:nvGraphicFramePr>
          <p:cNvPr id="17436" name="Object 28"/>
          <p:cNvGraphicFramePr>
            <a:graphicFrameLocks noChangeAspect="1"/>
          </p:cNvGraphicFramePr>
          <p:nvPr/>
        </p:nvGraphicFramePr>
        <p:xfrm>
          <a:off x="1908175" y="2833688"/>
          <a:ext cx="2447925" cy="595312"/>
        </p:xfrm>
        <a:graphic>
          <a:graphicData uri="http://schemas.openxmlformats.org/presentationml/2006/ole">
            <mc:AlternateContent xmlns:mc="http://schemas.openxmlformats.org/markup-compatibility/2006">
              <mc:Choice xmlns:v="urn:schemas-microsoft-com:vml" Requires="v">
                <p:oleObj spid="_x0000_s2258" name="公式" r:id="rId1" imgW="855980" imgH="204470" progId="Equation.3">
                  <p:embed/>
                </p:oleObj>
              </mc:Choice>
              <mc:Fallback>
                <p:oleObj name="公式" r:id="rId1" imgW="855980" imgH="204470" progId="Equation.3">
                  <p:embed/>
                  <p:pic>
                    <p:nvPicPr>
                      <p:cNvPr id="0" name="图片 22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2833688"/>
                        <a:ext cx="244792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7" name="Object 29"/>
          <p:cNvGraphicFramePr>
            <a:graphicFrameLocks noChangeAspect="1"/>
          </p:cNvGraphicFramePr>
          <p:nvPr/>
        </p:nvGraphicFramePr>
        <p:xfrm>
          <a:off x="1908175" y="1989138"/>
          <a:ext cx="2089150" cy="619125"/>
        </p:xfrm>
        <a:graphic>
          <a:graphicData uri="http://schemas.openxmlformats.org/presentationml/2006/ole">
            <mc:AlternateContent xmlns:mc="http://schemas.openxmlformats.org/markup-compatibility/2006">
              <mc:Choice xmlns:v="urn:schemas-microsoft-com:vml" Requires="v">
                <p:oleObj spid="_x0000_s2259" name="公式" r:id="rId3" imgW="700405" imgH="204470" progId="Equation.3">
                  <p:embed/>
                </p:oleObj>
              </mc:Choice>
              <mc:Fallback>
                <p:oleObj name="公式" r:id="rId3" imgW="700405" imgH="204470" progId="Equation.3">
                  <p:embed/>
                  <p:pic>
                    <p:nvPicPr>
                      <p:cNvPr id="0" name="图片 22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989138"/>
                        <a:ext cx="208915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438" name="Group 30"/>
          <p:cNvGrpSpPr/>
          <p:nvPr/>
        </p:nvGrpSpPr>
        <p:grpSpPr bwMode="auto">
          <a:xfrm>
            <a:off x="539750" y="1341438"/>
            <a:ext cx="2792413" cy="519112"/>
            <a:chOff x="493" y="1000"/>
            <a:chExt cx="1759" cy="327"/>
          </a:xfrm>
        </p:grpSpPr>
        <p:sp>
          <p:nvSpPr>
            <p:cNvPr id="17439" name="Rectangle 31"/>
            <p:cNvSpPr>
              <a:spLocks noChangeArrowheads="1"/>
            </p:cNvSpPr>
            <p:nvPr/>
          </p:nvSpPr>
          <p:spPr bwMode="auto">
            <a:xfrm>
              <a:off x="624" y="1000"/>
              <a:ext cx="16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宋体" panose="02010600030101010101" pitchFamily="2" charset="-122"/>
                </a:rPr>
                <a:t>对</a:t>
              </a:r>
              <a:r>
                <a:rPr kumimoji="1" lang="en-US" altLang="zh-CN" sz="2800" b="1" i="1">
                  <a:solidFill>
                    <a:srgbClr val="000000"/>
                  </a:solidFill>
                  <a:latin typeface="Times New Roman" panose="02020603050405020304" pitchFamily="18" charset="0"/>
                </a:rPr>
                <a:t>O</a:t>
              </a:r>
              <a:r>
                <a:rPr kumimoji="1" lang="zh-CN" altLang="en-US" sz="2800" b="1">
                  <a:solidFill>
                    <a:srgbClr val="000000"/>
                  </a:solidFill>
                  <a:latin typeface="宋体" panose="02010600030101010101" pitchFamily="2" charset="-122"/>
                </a:rPr>
                <a:t>点的力矩：</a:t>
              </a:r>
              <a:endParaRPr kumimoji="1" lang="zh-CN" altLang="en-US" sz="2800" b="1" i="1">
                <a:solidFill>
                  <a:srgbClr val="000000"/>
                </a:solidFill>
                <a:latin typeface="宋体" panose="02010600030101010101" pitchFamily="2" charset="-122"/>
              </a:endParaRPr>
            </a:p>
          </p:txBody>
        </p:sp>
        <p:graphicFrame>
          <p:nvGraphicFramePr>
            <p:cNvPr id="17440" name="Object 32"/>
            <p:cNvGraphicFramePr>
              <a:graphicFrameLocks noChangeAspect="1"/>
            </p:cNvGraphicFramePr>
            <p:nvPr/>
          </p:nvGraphicFramePr>
          <p:xfrm>
            <a:off x="493" y="1056"/>
            <a:ext cx="179" cy="210"/>
          </p:xfrm>
          <a:graphic>
            <a:graphicData uri="http://schemas.openxmlformats.org/presentationml/2006/ole">
              <mc:AlternateContent xmlns:mc="http://schemas.openxmlformats.org/markup-compatibility/2006">
                <mc:Choice xmlns:v="urn:schemas-microsoft-com:vml" Requires="v">
                  <p:oleObj spid="_x0000_s2260" name="Equation" r:id="rId5" imgW="379095" imgH="437515" progId="Equation.3">
                    <p:embed/>
                  </p:oleObj>
                </mc:Choice>
                <mc:Fallback>
                  <p:oleObj name="Equation" r:id="rId5" imgW="379095" imgH="437515" progId="Equation.3">
                    <p:embed/>
                    <p:pic>
                      <p:nvPicPr>
                        <p:cNvPr id="0" name="图片 22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 y="1056"/>
                          <a:ext cx="179"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42" name="Rectangle 34"/>
          <p:cNvSpPr>
            <a:spLocks noChangeArrowheads="1"/>
          </p:cNvSpPr>
          <p:nvPr/>
        </p:nvSpPr>
        <p:spPr bwMode="auto">
          <a:xfrm>
            <a:off x="179388" y="74930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000000"/>
                </a:solidFill>
                <a:latin typeface="Times New Roman" panose="02020603050405020304" pitchFamily="18" charset="0"/>
              </a:rPr>
              <a:t>一、</a:t>
            </a:r>
            <a:r>
              <a:rPr kumimoji="1" lang="zh-CN" altLang="en-US" sz="2800" b="1" dirty="0">
                <a:solidFill>
                  <a:srgbClr val="000000"/>
                </a:solidFill>
                <a:latin typeface="Times New Roman" panose="02020603050405020304" pitchFamily="18" charset="0"/>
              </a:rPr>
              <a:t>力矩</a:t>
            </a:r>
            <a:endParaRPr kumimoji="1" lang="zh-CN" altLang="en-US" sz="2800" b="1" dirty="0">
              <a:solidFill>
                <a:srgbClr val="000000"/>
              </a:solidFill>
              <a:latin typeface="Times New Roman" panose="02020603050405020304" pitchFamily="18" charset="0"/>
            </a:endParaRPr>
          </a:p>
        </p:txBody>
      </p:sp>
      <p:sp>
        <p:nvSpPr>
          <p:cNvPr id="17443" name="Text Box 35"/>
          <p:cNvSpPr txBox="1">
            <a:spLocks noChangeArrowheads="1"/>
          </p:cNvSpPr>
          <p:nvPr/>
        </p:nvSpPr>
        <p:spPr bwMode="auto">
          <a:xfrm>
            <a:off x="539750" y="2852738"/>
            <a:ext cx="1511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大小：</a:t>
            </a:r>
            <a:endParaRPr lang="zh-CN" altLang="en-US" sz="2800" b="1">
              <a:solidFill>
                <a:srgbClr val="000000"/>
              </a:solidFill>
              <a:latin typeface="Times New Roman" panose="02020603050405020304" pitchFamily="18" charset="0"/>
            </a:endParaRPr>
          </a:p>
        </p:txBody>
      </p:sp>
      <p:grpSp>
        <p:nvGrpSpPr>
          <p:cNvPr id="17496" name="Group 88"/>
          <p:cNvGrpSpPr/>
          <p:nvPr/>
        </p:nvGrpSpPr>
        <p:grpSpPr bwMode="auto">
          <a:xfrm>
            <a:off x="6372225" y="3424238"/>
            <a:ext cx="2112963" cy="2730500"/>
            <a:chOff x="4014" y="2157"/>
            <a:chExt cx="1331" cy="1720"/>
          </a:xfrm>
        </p:grpSpPr>
        <p:pic>
          <p:nvPicPr>
            <p:cNvPr id="17494" name="Picture 86" descr="图4-3-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4" y="2341"/>
              <a:ext cx="1331" cy="1536"/>
            </a:xfrm>
            <a:prstGeom prst="rect">
              <a:avLst/>
            </a:prstGeom>
            <a:noFill/>
            <a:extLst>
              <a:ext uri="{909E8E84-426E-40DD-AFC4-6F175D3DCCD1}">
                <a14:hiddenFill xmlns:a14="http://schemas.microsoft.com/office/drawing/2010/main">
                  <a:solidFill>
                    <a:srgbClr val="FFFFFF"/>
                  </a:solidFill>
                </a14:hiddenFill>
              </a:ext>
            </a:extLst>
          </p:spPr>
        </p:pic>
        <p:grpSp>
          <p:nvGrpSpPr>
            <p:cNvPr id="17493" name="Group 85"/>
            <p:cNvGrpSpPr/>
            <p:nvPr/>
          </p:nvGrpSpPr>
          <p:grpSpPr bwMode="auto">
            <a:xfrm>
              <a:off x="4433" y="2157"/>
              <a:ext cx="397" cy="230"/>
              <a:chOff x="4452" y="2769"/>
              <a:chExt cx="397" cy="230"/>
            </a:xfrm>
          </p:grpSpPr>
          <p:sp>
            <p:nvSpPr>
              <p:cNvPr id="17447" name="AutoShape 39"/>
              <p:cNvSpPr>
                <a:spLocks noChangeArrowheads="1"/>
              </p:cNvSpPr>
              <p:nvPr/>
            </p:nvSpPr>
            <p:spPr bwMode="auto">
              <a:xfrm>
                <a:off x="4452" y="2810"/>
                <a:ext cx="176" cy="124"/>
              </a:xfrm>
              <a:prstGeom prst="curvedRightArrow">
                <a:avLst>
                  <a:gd name="adj1" fmla="val 20000"/>
                  <a:gd name="adj2" fmla="val 40000"/>
                  <a:gd name="adj3" fmla="val 47312"/>
                </a:avLst>
              </a:prstGeom>
              <a:solidFill>
                <a:schemeClr val="accent1"/>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17454" name="Object 46"/>
              <p:cNvGraphicFramePr>
                <a:graphicFrameLocks noChangeAspect="1"/>
              </p:cNvGraphicFramePr>
              <p:nvPr/>
            </p:nvGraphicFramePr>
            <p:xfrm>
              <a:off x="4584" y="2769"/>
              <a:ext cx="265" cy="230"/>
            </p:xfrm>
            <a:graphic>
              <a:graphicData uri="http://schemas.openxmlformats.org/presentationml/2006/ole">
                <mc:AlternateContent xmlns:mc="http://schemas.openxmlformats.org/markup-compatibility/2006">
                  <mc:Choice xmlns:v="urn:schemas-microsoft-com:vml" Requires="v">
                    <p:oleObj spid="_x0000_s2261" name="Equation" r:id="rId8" imgW="152400" imgH="139700" progId="Equation.3">
                      <p:embed/>
                    </p:oleObj>
                  </mc:Choice>
                  <mc:Fallback>
                    <p:oleObj name="Equation" r:id="rId8" imgW="152400" imgH="139700" progId="Equation.3">
                      <p:embed/>
                      <p:pic>
                        <p:nvPicPr>
                          <p:cNvPr id="0" name="图片 2260"/>
                          <p:cNvPicPr>
                            <a:picLocks noChangeAspect="1" noChangeArrowheads="1"/>
                          </p:cNvPicPr>
                          <p:nvPr/>
                        </p:nvPicPr>
                        <p:blipFill>
                          <a:blip r:embed="rId9">
                            <a:lum contrast="100000"/>
                            <a:extLst>
                              <a:ext uri="{28A0092B-C50C-407E-A947-70E740481C1C}">
                                <a14:useLocalDpi xmlns:a14="http://schemas.microsoft.com/office/drawing/2010/main" val="0"/>
                              </a:ext>
                            </a:extLst>
                          </a:blip>
                          <a:srcRect/>
                          <a:stretch>
                            <a:fillRect/>
                          </a:stretch>
                        </p:blipFill>
                        <p:spPr bwMode="auto">
                          <a:xfrm>
                            <a:off x="4584" y="2769"/>
                            <a:ext cx="265"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7472" name="AutoShape 64"/>
          <p:cNvSpPr>
            <a:spLocks noChangeArrowheads="1"/>
          </p:cNvSpPr>
          <p:nvPr/>
        </p:nvSpPr>
        <p:spPr bwMode="auto">
          <a:xfrm>
            <a:off x="539750" y="3716338"/>
            <a:ext cx="1223963" cy="720725"/>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lang="zh-CN" altLang="en-US" sz="2800" b="1">
                <a:solidFill>
                  <a:srgbClr val="FF0000"/>
                </a:solidFill>
                <a:latin typeface="Times New Roman" panose="02020603050405020304" pitchFamily="18" charset="0"/>
              </a:rPr>
              <a:t>说明</a:t>
            </a:r>
            <a:endParaRPr lang="zh-CN" altLang="en-US" sz="2800" b="1">
              <a:solidFill>
                <a:srgbClr val="FF0000"/>
              </a:solidFill>
              <a:latin typeface="Times New Roman" panose="02020603050405020304" pitchFamily="18" charset="0"/>
            </a:endParaRPr>
          </a:p>
        </p:txBody>
      </p:sp>
      <p:sp>
        <p:nvSpPr>
          <p:cNvPr id="27" name="Text Box 65"/>
          <p:cNvSpPr txBox="1">
            <a:spLocks noChangeArrowheads="1"/>
          </p:cNvSpPr>
          <p:nvPr/>
        </p:nvSpPr>
        <p:spPr bwMode="auto">
          <a:xfrm>
            <a:off x="107950" y="173038"/>
            <a:ext cx="59769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latin typeface="Times New Roman" panose="02020603050405020304" pitchFamily="18" charset="0"/>
              </a:rPr>
              <a:t>§3-2 </a:t>
            </a:r>
            <a:r>
              <a:rPr kumimoji="1" lang="zh-CN" altLang="en-US" sz="2800" b="1" dirty="0">
                <a:solidFill>
                  <a:srgbClr val="000000"/>
                </a:solidFill>
                <a:latin typeface="Times New Roman" panose="02020603050405020304" pitchFamily="18" charset="0"/>
              </a:rPr>
              <a:t>力矩 转动惯量 定轴转动定律</a:t>
            </a:r>
            <a:endParaRPr kumimoji="1" lang="zh-CN" altLang="en-US" sz="2800" b="1" dirty="0">
              <a:solidFill>
                <a:srgbClr val="000000"/>
              </a:solidFill>
              <a:latin typeface="Times New Roman" panose="02020603050405020304" pitchFamily="18" charset="0"/>
            </a:endParaRPr>
          </a:p>
        </p:txBody>
      </p:sp>
      <p:grpSp>
        <p:nvGrpSpPr>
          <p:cNvPr id="7" name="组合 6"/>
          <p:cNvGrpSpPr/>
          <p:nvPr/>
        </p:nvGrpSpPr>
        <p:grpSpPr>
          <a:xfrm>
            <a:off x="6016006" y="1196975"/>
            <a:ext cx="2294209" cy="1959620"/>
            <a:chOff x="5592492" y="1196975"/>
            <a:chExt cx="2294209" cy="1959620"/>
          </a:xfrm>
        </p:grpSpPr>
        <p:grpSp>
          <p:nvGrpSpPr>
            <p:cNvPr id="3" name="组合 2"/>
            <p:cNvGrpSpPr/>
            <p:nvPr/>
          </p:nvGrpSpPr>
          <p:grpSpPr>
            <a:xfrm>
              <a:off x="5592492" y="1196975"/>
              <a:ext cx="2294209" cy="1959620"/>
              <a:chOff x="5592492" y="1196975"/>
              <a:chExt cx="2294209" cy="1959620"/>
            </a:xfrm>
          </p:grpSpPr>
          <p:grpSp>
            <p:nvGrpSpPr>
              <p:cNvPr id="17495" name="Group 87"/>
              <p:cNvGrpSpPr/>
              <p:nvPr/>
            </p:nvGrpSpPr>
            <p:grpSpPr bwMode="auto">
              <a:xfrm>
                <a:off x="5965826" y="1196975"/>
                <a:ext cx="1920875" cy="1843088"/>
                <a:chOff x="3758" y="799"/>
                <a:chExt cx="1210" cy="1161"/>
              </a:xfrm>
            </p:grpSpPr>
            <p:sp>
              <p:nvSpPr>
                <p:cNvPr id="17476" name="Line 68"/>
                <p:cNvSpPr>
                  <a:spLocks noChangeShapeType="1"/>
                </p:cNvSpPr>
                <p:nvPr/>
              </p:nvSpPr>
              <p:spPr bwMode="auto">
                <a:xfrm>
                  <a:off x="3758" y="1893"/>
                  <a:ext cx="505" cy="5"/>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17477" name="Object 69"/>
                <p:cNvGraphicFramePr>
                  <a:graphicFrameLocks noChangeAspect="1"/>
                </p:cNvGraphicFramePr>
                <p:nvPr/>
              </p:nvGraphicFramePr>
              <p:xfrm>
                <a:off x="3898" y="1535"/>
                <a:ext cx="308" cy="307"/>
              </p:xfrm>
              <a:graphic>
                <a:graphicData uri="http://schemas.openxmlformats.org/presentationml/2006/ole">
                  <mc:AlternateContent xmlns:mc="http://schemas.openxmlformats.org/markup-compatibility/2006">
                    <mc:Choice xmlns:v="urn:schemas-microsoft-com:vml" Requires="v">
                      <p:oleObj spid="_x0000_s2262" name="公式" r:id="rId10" imgW="126365" imgH="165100" progId="Equation.3">
                        <p:embed/>
                      </p:oleObj>
                    </mc:Choice>
                    <mc:Fallback>
                      <p:oleObj name="公式" r:id="rId10" imgW="126365" imgH="165100" progId="Equation.3">
                        <p:embed/>
                        <p:pic>
                          <p:nvPicPr>
                            <p:cNvPr id="0" name="图片 22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98" y="1535"/>
                              <a:ext cx="30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78" name="Line 70"/>
                <p:cNvSpPr>
                  <a:spLocks noChangeShapeType="1"/>
                </p:cNvSpPr>
                <p:nvPr/>
              </p:nvSpPr>
              <p:spPr bwMode="auto">
                <a:xfrm flipV="1">
                  <a:off x="4263" y="1434"/>
                  <a:ext cx="431" cy="457"/>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17479" name="Object 71"/>
                <p:cNvGraphicFramePr>
                  <a:graphicFrameLocks noChangeAspect="1"/>
                </p:cNvGraphicFramePr>
                <p:nvPr/>
              </p:nvGraphicFramePr>
              <p:xfrm>
                <a:off x="4660" y="1148"/>
                <a:ext cx="308" cy="293"/>
              </p:xfrm>
              <a:graphic>
                <a:graphicData uri="http://schemas.openxmlformats.org/presentationml/2006/ole">
                  <mc:AlternateContent xmlns:mc="http://schemas.openxmlformats.org/markup-compatibility/2006">
                    <mc:Choice xmlns:v="urn:schemas-microsoft-com:vml" Requires="v">
                      <p:oleObj spid="_x0000_s2263" name="公式" r:id="rId12" imgW="165100" imgH="204470" progId="Equation.3">
                        <p:embed/>
                      </p:oleObj>
                    </mc:Choice>
                    <mc:Fallback>
                      <p:oleObj name="公式" r:id="rId12" imgW="165100" imgH="204470" progId="Equation.3">
                        <p:embed/>
                        <p:pic>
                          <p:nvPicPr>
                            <p:cNvPr id="0" name="图片 22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0" y="1148"/>
                              <a:ext cx="308"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80" name="Line 72"/>
                <p:cNvSpPr>
                  <a:spLocks noChangeShapeType="1"/>
                </p:cNvSpPr>
                <p:nvPr/>
              </p:nvSpPr>
              <p:spPr bwMode="auto">
                <a:xfrm flipH="1" flipV="1">
                  <a:off x="4257" y="935"/>
                  <a:ext cx="0" cy="953"/>
                </a:xfrm>
                <a:prstGeom prst="line">
                  <a:avLst/>
                </a:prstGeom>
                <a:noFill/>
                <a:ln w="38100">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17481" name="Object 73"/>
                <p:cNvGraphicFramePr>
                  <a:graphicFrameLocks noChangeAspect="1"/>
                </p:cNvGraphicFramePr>
                <p:nvPr/>
              </p:nvGraphicFramePr>
              <p:xfrm>
                <a:off x="3923" y="799"/>
                <a:ext cx="307" cy="270"/>
              </p:xfrm>
              <a:graphic>
                <a:graphicData uri="http://schemas.openxmlformats.org/presentationml/2006/ole">
                  <mc:AlternateContent xmlns:mc="http://schemas.openxmlformats.org/markup-compatibility/2006">
                    <mc:Choice xmlns:v="urn:schemas-microsoft-com:vml" Requires="v">
                      <p:oleObj spid="_x0000_s2264" name="公式" r:id="rId14" imgW="204470" imgH="204470" progId="Equation.3">
                        <p:embed/>
                      </p:oleObj>
                    </mc:Choice>
                    <mc:Fallback>
                      <p:oleObj name="公式" r:id="rId14" imgW="204470" imgH="204470" progId="Equation.3">
                        <p:embed/>
                        <p:pic>
                          <p:nvPicPr>
                            <p:cNvPr id="0" name="图片 22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3" y="799"/>
                              <a:ext cx="307"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82" name="Arc 74"/>
                <p:cNvSpPr/>
                <p:nvPr/>
              </p:nvSpPr>
              <p:spPr bwMode="auto">
                <a:xfrm flipV="1">
                  <a:off x="4052" y="1752"/>
                  <a:ext cx="552" cy="208"/>
                </a:xfrm>
                <a:custGeom>
                  <a:avLst/>
                  <a:gdLst>
                    <a:gd name="G0" fmla="+- 0 0 0"/>
                    <a:gd name="G1" fmla="+- 0 0 0"/>
                    <a:gd name="G2" fmla="+- 21600 0 0"/>
                    <a:gd name="T0" fmla="*/ 21076 w 21076"/>
                    <a:gd name="T1" fmla="*/ 4730 h 17219"/>
                    <a:gd name="T2" fmla="*/ 13041 w 21076"/>
                    <a:gd name="T3" fmla="*/ 17219 h 17219"/>
                    <a:gd name="T4" fmla="*/ 0 w 21076"/>
                    <a:gd name="T5" fmla="*/ 0 h 17219"/>
                  </a:gdLst>
                  <a:ahLst/>
                  <a:cxnLst>
                    <a:cxn ang="0">
                      <a:pos x="T0" y="T1"/>
                    </a:cxn>
                    <a:cxn ang="0">
                      <a:pos x="T2" y="T3"/>
                    </a:cxn>
                    <a:cxn ang="0">
                      <a:pos x="T4" y="T5"/>
                    </a:cxn>
                  </a:cxnLst>
                  <a:rect l="0" t="0" r="r" b="b"/>
                  <a:pathLst>
                    <a:path w="21076" h="17219" fill="none" extrusionOk="0">
                      <a:moveTo>
                        <a:pt x="21075" y="4729"/>
                      </a:moveTo>
                      <a:cubicBezTo>
                        <a:pt x="19957" y="9711"/>
                        <a:pt x="17111" y="14136"/>
                        <a:pt x="13040" y="17218"/>
                      </a:cubicBezTo>
                    </a:path>
                    <a:path w="21076" h="17219" stroke="0" extrusionOk="0">
                      <a:moveTo>
                        <a:pt x="21075" y="4729"/>
                      </a:moveTo>
                      <a:cubicBezTo>
                        <a:pt x="19957" y="9711"/>
                        <a:pt x="17111" y="14136"/>
                        <a:pt x="13040" y="17218"/>
                      </a:cubicBezTo>
                      <a:lnTo>
                        <a:pt x="0" y="0"/>
                      </a:lnTo>
                      <a:close/>
                    </a:path>
                  </a:pathLst>
                </a:custGeom>
                <a:noFill/>
                <a:ln w="28575">
                  <a:solidFill>
                    <a:schemeClr val="tx1"/>
                  </a:solidFill>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17483" name="Object 75"/>
                <p:cNvGraphicFramePr>
                  <a:graphicFrameLocks noChangeAspect="1"/>
                </p:cNvGraphicFramePr>
                <p:nvPr/>
              </p:nvGraphicFramePr>
              <p:xfrm>
                <a:off x="4513" y="1570"/>
                <a:ext cx="312" cy="325"/>
              </p:xfrm>
              <a:graphic>
                <a:graphicData uri="http://schemas.openxmlformats.org/presentationml/2006/ole">
                  <mc:AlternateContent xmlns:mc="http://schemas.openxmlformats.org/markup-compatibility/2006">
                    <mc:Choice xmlns:v="urn:schemas-microsoft-com:vml" Requires="v">
                      <p:oleObj spid="_x0000_s2265" name="公式" r:id="rId16" imgW="146050" imgH="165100" progId="Equation.3">
                        <p:embed/>
                      </p:oleObj>
                    </mc:Choice>
                    <mc:Fallback>
                      <p:oleObj name="公式" r:id="rId16" imgW="146050" imgH="165100" progId="Equation.3">
                        <p:embed/>
                        <p:pic>
                          <p:nvPicPr>
                            <p:cNvPr id="0" name="图片 226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13" y="1570"/>
                              <a:ext cx="312"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TextBox 1"/>
              <p:cNvSpPr txBox="1"/>
              <p:nvPr/>
            </p:nvSpPr>
            <p:spPr>
              <a:xfrm>
                <a:off x="5592492" y="2694930"/>
                <a:ext cx="423514" cy="461665"/>
              </a:xfrm>
              <a:prstGeom prst="rect">
                <a:avLst/>
              </a:prstGeom>
              <a:noFill/>
            </p:spPr>
            <p:txBody>
              <a:bodyPr wrap="none" rtlCol="0">
                <a:spAutoFit/>
              </a:bodyPr>
              <a:lstStyle/>
              <a:p>
                <a:r>
                  <a:rPr lang="en-US" altLang="zh-CN" sz="2400" b="1" dirty="0" smtClean="0">
                    <a:solidFill>
                      <a:schemeClr val="tx1">
                        <a:lumMod val="75000"/>
                        <a:lumOff val="25000"/>
                      </a:schemeClr>
                    </a:solidFill>
                    <a:latin typeface="Times New Roman" panose="02020603050405020304" pitchFamily="18" charset="0"/>
                    <a:cs typeface="Times New Roman" panose="02020603050405020304" pitchFamily="18" charset="0"/>
                  </a:rPr>
                  <a:t>O</a:t>
                </a:r>
                <a:endPar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cxnSp>
          <p:nvCxnSpPr>
            <p:cNvPr id="5" name="直接连接符 4"/>
            <p:cNvCxnSpPr/>
            <p:nvPr/>
          </p:nvCxnSpPr>
          <p:spPr bwMode="auto">
            <a:xfrm>
              <a:off x="6732240" y="2941638"/>
              <a:ext cx="1116853" cy="0"/>
            </a:xfrm>
            <a:prstGeom prst="line">
              <a:avLst/>
            </a:prstGeom>
            <a:solidFill>
              <a:schemeClr val="accent1"/>
            </a:solidFill>
            <a:ln w="28575" cap="flat" cmpd="sng" algn="ctr">
              <a:solidFill>
                <a:schemeClr val="tx1"/>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42"/>
                                        </p:tgtEl>
                                        <p:attrNameLst>
                                          <p:attrName>style.visibility</p:attrName>
                                        </p:attrNameLst>
                                      </p:cBhvr>
                                      <p:to>
                                        <p:strVal val="visible"/>
                                      </p:to>
                                    </p:set>
                                    <p:animEffect transition="in" filter="wipe(left)">
                                      <p:cBhvr>
                                        <p:cTn id="7" dur="500"/>
                                        <p:tgtEl>
                                          <p:spTgt spid="17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96"/>
                                        </p:tgtEl>
                                        <p:attrNameLst>
                                          <p:attrName>style.visibility</p:attrName>
                                        </p:attrNameLst>
                                      </p:cBhvr>
                                      <p:to>
                                        <p:strVal val="visible"/>
                                      </p:to>
                                    </p:set>
                                    <p:animEffect transition="in" filter="wipe(left)">
                                      <p:cBhvr>
                                        <p:cTn id="12" dur="500"/>
                                        <p:tgtEl>
                                          <p:spTgt spid="174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38"/>
                                        </p:tgtEl>
                                        <p:attrNameLst>
                                          <p:attrName>style.visibility</p:attrName>
                                        </p:attrNameLst>
                                      </p:cBhvr>
                                      <p:to>
                                        <p:strVal val="visible"/>
                                      </p:to>
                                    </p:set>
                                    <p:animEffect transition="in" filter="wipe(left)">
                                      <p:cBhvr>
                                        <p:cTn id="17" dur="500"/>
                                        <p:tgtEl>
                                          <p:spTgt spid="174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37"/>
                                        </p:tgtEl>
                                        <p:attrNameLst>
                                          <p:attrName>style.visibility</p:attrName>
                                        </p:attrNameLst>
                                      </p:cBhvr>
                                      <p:to>
                                        <p:strVal val="visible"/>
                                      </p:to>
                                    </p:set>
                                    <p:animEffect transition="in" filter="wipe(left)">
                                      <p:cBhvr>
                                        <p:cTn id="22" dur="500"/>
                                        <p:tgtEl>
                                          <p:spTgt spid="174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43"/>
                                        </p:tgtEl>
                                        <p:attrNameLst>
                                          <p:attrName>style.visibility</p:attrName>
                                        </p:attrNameLst>
                                      </p:cBhvr>
                                      <p:to>
                                        <p:strVal val="visible"/>
                                      </p:to>
                                    </p:set>
                                    <p:animEffect transition="in" filter="wipe(left)">
                                      <p:cBhvr>
                                        <p:cTn id="27" dur="500"/>
                                        <p:tgtEl>
                                          <p:spTgt spid="1744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7436"/>
                                        </p:tgtEl>
                                        <p:attrNameLst>
                                          <p:attrName>style.visibility</p:attrName>
                                        </p:attrNameLst>
                                      </p:cBhvr>
                                      <p:to>
                                        <p:strVal val="visible"/>
                                      </p:to>
                                    </p:set>
                                    <p:animEffect transition="in" filter="wipe(left)">
                                      <p:cBhvr>
                                        <p:cTn id="31" dur="500"/>
                                        <p:tgtEl>
                                          <p:spTgt spid="1743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472"/>
                                        </p:tgtEl>
                                        <p:attrNameLst>
                                          <p:attrName>style.visibility</p:attrName>
                                        </p:attrNameLst>
                                      </p:cBhvr>
                                      <p:to>
                                        <p:strVal val="visible"/>
                                      </p:to>
                                    </p:set>
                                    <p:animEffect transition="in" filter="wipe(left)">
                                      <p:cBhvr>
                                        <p:cTn id="36" dur="500"/>
                                        <p:tgtEl>
                                          <p:spTgt spid="174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414"/>
                                        </p:tgtEl>
                                        <p:attrNameLst>
                                          <p:attrName>style.visibility</p:attrName>
                                        </p:attrNameLst>
                                      </p:cBhvr>
                                      <p:to>
                                        <p:strVal val="visible"/>
                                      </p:to>
                                    </p:set>
                                    <p:animEffect transition="in" filter="wipe(left)">
                                      <p:cBhvr>
                                        <p:cTn id="41"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p:bldP spid="17442" grpId="0"/>
      <p:bldP spid="17443" grpId="0"/>
      <p:bldP spid="174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82" name="Group 6"/>
          <p:cNvGrpSpPr/>
          <p:nvPr/>
        </p:nvGrpSpPr>
        <p:grpSpPr bwMode="auto">
          <a:xfrm>
            <a:off x="779318" y="2043421"/>
            <a:ext cx="4343400" cy="981075"/>
            <a:chOff x="816" y="1034"/>
            <a:chExt cx="2736" cy="618"/>
          </a:xfrm>
        </p:grpSpPr>
        <p:sp>
          <p:nvSpPr>
            <p:cNvPr id="24583" name="Text Box 7"/>
            <p:cNvSpPr txBox="1">
              <a:spLocks noChangeArrowheads="1"/>
            </p:cNvSpPr>
            <p:nvPr/>
          </p:nvSpPr>
          <p:spPr bwMode="auto">
            <a:xfrm>
              <a:off x="816" y="1056"/>
              <a:ext cx="273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en-US" altLang="zh-CN" sz="2800" dirty="0">
                  <a:solidFill>
                    <a:srgbClr val="000000"/>
                  </a:solidFill>
                  <a:latin typeface="宋体" panose="02010600030101010101" pitchFamily="2" charset="-122"/>
                </a:rPr>
                <a:t>          </a:t>
              </a:r>
              <a:r>
                <a:rPr kumimoji="1" lang="zh-CN" altLang="en-US" sz="2800" b="1" dirty="0">
                  <a:solidFill>
                    <a:srgbClr val="000000"/>
                  </a:solidFill>
                  <a:latin typeface="宋体" panose="02010600030101010101" pitchFamily="2" charset="-122"/>
                </a:rPr>
                <a:t>是转轴到力作用线的距离，称为</a:t>
              </a:r>
              <a:r>
                <a:rPr kumimoji="1" lang="zh-CN" altLang="en-US" sz="2800" b="1" dirty="0">
                  <a:solidFill>
                    <a:srgbClr val="0000FF"/>
                  </a:solidFill>
                  <a:latin typeface="宋体" panose="02010600030101010101" pitchFamily="2" charset="-122"/>
                </a:rPr>
                <a:t>力臂</a:t>
              </a:r>
              <a:r>
                <a:rPr kumimoji="1" lang="zh-CN" altLang="en-US" sz="2800" dirty="0">
                  <a:solidFill>
                    <a:srgbClr val="000000"/>
                  </a:solidFill>
                  <a:latin typeface="宋体" panose="02010600030101010101" pitchFamily="2" charset="-122"/>
                </a:rPr>
                <a:t>。</a:t>
              </a:r>
              <a:endParaRPr kumimoji="1" lang="zh-CN" altLang="en-US" sz="2800" dirty="0">
                <a:solidFill>
                  <a:srgbClr val="000000"/>
                </a:solidFill>
                <a:latin typeface="宋体" panose="02010600030101010101" pitchFamily="2" charset="-122"/>
              </a:endParaRPr>
            </a:p>
          </p:txBody>
        </p:sp>
        <p:graphicFrame>
          <p:nvGraphicFramePr>
            <p:cNvPr id="24584" name="Object 8"/>
            <p:cNvGraphicFramePr>
              <a:graphicFrameLocks noChangeAspect="1"/>
            </p:cNvGraphicFramePr>
            <p:nvPr/>
          </p:nvGraphicFramePr>
          <p:xfrm>
            <a:off x="816" y="1034"/>
            <a:ext cx="1205" cy="364"/>
          </p:xfrm>
          <a:graphic>
            <a:graphicData uri="http://schemas.openxmlformats.org/presentationml/2006/ole">
              <mc:AlternateContent xmlns:mc="http://schemas.openxmlformats.org/markup-compatibility/2006">
                <mc:Choice xmlns:v="urn:schemas-microsoft-com:vml" Requires="v">
                  <p:oleObj spid="_x0000_s3124" name="公式" r:id="rId1" imgW="690880" imgH="204470" progId="Equation.3">
                    <p:embed/>
                  </p:oleObj>
                </mc:Choice>
                <mc:Fallback>
                  <p:oleObj name="公式" r:id="rId1" imgW="690880" imgH="204470" progId="Equation.3">
                    <p:embed/>
                    <p:pic>
                      <p:nvPicPr>
                        <p:cNvPr id="0" name="图片 3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034"/>
                          <a:ext cx="1205"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6" name="Object 10"/>
          <p:cNvGraphicFramePr>
            <a:graphicFrameLocks noChangeAspect="1"/>
          </p:cNvGraphicFramePr>
          <p:nvPr/>
        </p:nvGraphicFramePr>
        <p:xfrm>
          <a:off x="539552" y="1175254"/>
          <a:ext cx="3846513" cy="612775"/>
        </p:xfrm>
        <a:graphic>
          <a:graphicData uri="http://schemas.openxmlformats.org/presentationml/2006/ole">
            <mc:AlternateContent xmlns:mc="http://schemas.openxmlformats.org/markup-compatibility/2006">
              <mc:Choice xmlns:v="urn:schemas-microsoft-com:vml" Requires="v">
                <p:oleObj spid="_x0000_s3125" name="公式" r:id="rId3" imgW="1322705" imgH="223520" progId="Equation.3">
                  <p:embed/>
                </p:oleObj>
              </mc:Choice>
              <mc:Fallback>
                <p:oleObj name="公式" r:id="rId3" imgW="1322705" imgH="223520" progId="Equation.3">
                  <p:embed/>
                  <p:pic>
                    <p:nvPicPr>
                      <p:cNvPr id="0" name="图片 31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175254"/>
                        <a:ext cx="3846513"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7" name="Text Box 11"/>
          <p:cNvSpPr txBox="1">
            <a:spLocks noChangeArrowheads="1"/>
          </p:cNvSpPr>
          <p:nvPr/>
        </p:nvSpPr>
        <p:spPr bwMode="auto">
          <a:xfrm>
            <a:off x="107504" y="586638"/>
            <a:ext cx="5015214"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en-US" altLang="zh-CN" sz="2800" b="1" dirty="0" smtClean="0">
                <a:solidFill>
                  <a:srgbClr val="000000"/>
                </a:solidFill>
                <a:latin typeface="Times New Roman" panose="02020603050405020304" pitchFamily="18" charset="0"/>
              </a:rPr>
              <a:t>2. </a:t>
            </a:r>
            <a:r>
              <a:rPr kumimoji="1" lang="zh-CN" altLang="en-US" sz="2800" b="1" dirty="0" smtClean="0">
                <a:solidFill>
                  <a:srgbClr val="000000"/>
                </a:solidFill>
                <a:latin typeface="Times New Roman" panose="02020603050405020304" pitchFamily="18" charset="0"/>
              </a:rPr>
              <a:t>绕定轴力矩的大小表示</a:t>
            </a:r>
            <a:endParaRPr kumimoji="1" lang="en-US" altLang="zh-CN" sz="2800" b="1" dirty="0">
              <a:solidFill>
                <a:srgbClr val="000000"/>
              </a:solidFill>
              <a:latin typeface="Times New Roman" panose="02020603050405020304" pitchFamily="18" charset="0"/>
            </a:endParaRPr>
          </a:p>
        </p:txBody>
      </p:sp>
      <p:sp>
        <p:nvSpPr>
          <p:cNvPr id="24593" name="Text Box 17"/>
          <p:cNvSpPr txBox="1">
            <a:spLocks noChangeArrowheads="1"/>
          </p:cNvSpPr>
          <p:nvPr/>
        </p:nvSpPr>
        <p:spPr bwMode="auto">
          <a:xfrm>
            <a:off x="319043" y="3861047"/>
            <a:ext cx="8501429" cy="201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kumimoji="1" lang="en-US" altLang="zh-CN" sz="2800" b="1" dirty="0" smtClean="0">
                <a:solidFill>
                  <a:srgbClr val="000000"/>
                </a:solidFill>
                <a:latin typeface="Times New Roman" panose="02020603050405020304" pitchFamily="18" charset="0"/>
              </a:rPr>
              <a:t>3.</a:t>
            </a:r>
            <a:r>
              <a:rPr kumimoji="1" lang="zh-CN" altLang="en-US" sz="2800" b="1" dirty="0">
                <a:solidFill>
                  <a:srgbClr val="000000"/>
                </a:solidFill>
                <a:latin typeface="Times New Roman" panose="02020603050405020304" pitchFamily="18" charset="0"/>
              </a:rPr>
              <a:t>绕定轴力矩</a:t>
            </a:r>
            <a:r>
              <a:rPr kumimoji="1" lang="zh-CN" altLang="en-US" sz="2800" b="1" dirty="0" smtClean="0">
                <a:solidFill>
                  <a:srgbClr val="000000"/>
                </a:solidFill>
                <a:latin typeface="Times New Roman" panose="02020603050405020304" pitchFamily="18" charset="0"/>
              </a:rPr>
              <a:t>的方向表示</a:t>
            </a:r>
            <a:endParaRPr kumimoji="1" lang="en-US" altLang="zh-CN" sz="2800" b="1" dirty="0" smtClean="0">
              <a:solidFill>
                <a:srgbClr val="000000"/>
              </a:solidFill>
              <a:latin typeface="Times New Roman" panose="02020603050405020304" pitchFamily="18" charset="0"/>
            </a:endParaRPr>
          </a:p>
          <a:p>
            <a:pPr eaLnBrk="0" fontAlgn="base" hangingPunct="0">
              <a:spcBef>
                <a:spcPct val="50000"/>
              </a:spcBef>
              <a:spcAft>
                <a:spcPct val="0"/>
              </a:spcAft>
            </a:pPr>
            <a:r>
              <a:rPr kumimoji="1" lang="zh-CN" altLang="en-US" sz="2800" b="1" dirty="0" smtClean="0">
                <a:solidFill>
                  <a:srgbClr val="000000"/>
                </a:solidFill>
                <a:latin typeface="Times New Roman" panose="02020603050405020304" pitchFamily="18" charset="0"/>
              </a:rPr>
              <a:t>在</a:t>
            </a:r>
            <a:r>
              <a:rPr kumimoji="1" lang="zh-CN" altLang="en-US" sz="2800" b="1" dirty="0">
                <a:solidFill>
                  <a:srgbClr val="000000"/>
                </a:solidFill>
                <a:latin typeface="Times New Roman" panose="02020603050405020304" pitchFamily="18" charset="0"/>
              </a:rPr>
              <a:t>转轴方向确定后（角速度的方向一致）</a:t>
            </a:r>
            <a:r>
              <a:rPr kumimoji="1" lang="zh-CN" altLang="en-US" sz="2800" b="1" dirty="0" smtClean="0">
                <a:solidFill>
                  <a:srgbClr val="000000"/>
                </a:solidFill>
                <a:latin typeface="Times New Roman" panose="02020603050405020304" pitchFamily="18" charset="0"/>
              </a:rPr>
              <a:t>，用右手螺旋确定力</a:t>
            </a:r>
            <a:r>
              <a:rPr kumimoji="1" lang="zh-CN" altLang="en-US" sz="2800" b="1" dirty="0">
                <a:solidFill>
                  <a:srgbClr val="000000"/>
                </a:solidFill>
                <a:latin typeface="Times New Roman" panose="02020603050405020304" pitchFamily="18" charset="0"/>
              </a:rPr>
              <a:t>对转轴的力矩</a:t>
            </a:r>
            <a:r>
              <a:rPr kumimoji="1" lang="zh-CN" altLang="en-US" sz="2800" b="1" dirty="0" smtClean="0">
                <a:solidFill>
                  <a:srgbClr val="000000"/>
                </a:solidFill>
                <a:latin typeface="Times New Roman" panose="02020603050405020304" pitchFamily="18" charset="0"/>
              </a:rPr>
              <a:t>方向，该方向与</a:t>
            </a:r>
            <a:r>
              <a:rPr kumimoji="1" lang="zh-CN" altLang="en-US" sz="2800" b="1" dirty="0">
                <a:solidFill>
                  <a:srgbClr val="000000"/>
                </a:solidFill>
                <a:latin typeface="Times New Roman" panose="02020603050405020304" pitchFamily="18" charset="0"/>
              </a:rPr>
              <a:t>转轴</a:t>
            </a:r>
            <a:r>
              <a:rPr kumimoji="1" lang="zh-CN" altLang="en-US" sz="2800" b="1" dirty="0" smtClean="0">
                <a:solidFill>
                  <a:srgbClr val="000000"/>
                </a:solidFill>
                <a:latin typeface="Times New Roman" panose="02020603050405020304" pitchFamily="18" charset="0"/>
              </a:rPr>
              <a:t>方向一致时，力矩</a:t>
            </a:r>
            <a:r>
              <a:rPr kumimoji="1" lang="zh-CN" altLang="en-US" sz="2800" b="1" dirty="0">
                <a:solidFill>
                  <a:srgbClr val="000000"/>
                </a:solidFill>
                <a:latin typeface="Times New Roman" panose="02020603050405020304" pitchFamily="18" charset="0"/>
              </a:rPr>
              <a:t>方向</a:t>
            </a:r>
            <a:r>
              <a:rPr kumimoji="1" lang="zh-CN" altLang="en-US" sz="2800" b="1" dirty="0" smtClean="0">
                <a:solidFill>
                  <a:srgbClr val="000000"/>
                </a:solidFill>
                <a:latin typeface="Times New Roman" panose="02020603050405020304" pitchFamily="18" charset="0"/>
              </a:rPr>
              <a:t>用正号表示，反之用负号表示。</a:t>
            </a:r>
            <a:endParaRPr kumimoji="1" lang="zh-CN" altLang="en-US" sz="2800" b="1" dirty="0">
              <a:solidFill>
                <a:srgbClr val="000000"/>
              </a:solidFill>
              <a:latin typeface="Times New Roman" panose="02020603050405020304" pitchFamily="18" charset="0"/>
            </a:endParaRPr>
          </a:p>
        </p:txBody>
      </p:sp>
      <p:pic>
        <p:nvPicPr>
          <p:cNvPr id="24647" name="Picture 71" descr="图4-3-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6325" y="476250"/>
            <a:ext cx="2112963"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64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4587"/>
                                        </p:tgtEl>
                                        <p:attrNameLst>
                                          <p:attrName>style.visibility</p:attrName>
                                        </p:attrNameLst>
                                      </p:cBhvr>
                                      <p:to>
                                        <p:strVal val="visible"/>
                                      </p:to>
                                    </p:set>
                                    <p:animEffect transition="in" filter="wipe(left)">
                                      <p:cBhvr>
                                        <p:cTn id="10" dur="500"/>
                                        <p:tgtEl>
                                          <p:spTgt spid="2458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left)">
                                      <p:cBhvr>
                                        <p:cTn id="14" dur="500"/>
                                        <p:tgtEl>
                                          <p:spTgt spid="2458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582"/>
                                        </p:tgtEl>
                                        <p:attrNameLst>
                                          <p:attrName>style.visibility</p:attrName>
                                        </p:attrNameLst>
                                      </p:cBhvr>
                                      <p:to>
                                        <p:strVal val="visible"/>
                                      </p:to>
                                    </p:set>
                                    <p:animEffect transition="in" filter="wipe(left)">
                                      <p:cBhvr>
                                        <p:cTn id="19" dur="500"/>
                                        <p:tgtEl>
                                          <p:spTgt spid="2458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93"/>
                                        </p:tgtEl>
                                        <p:attrNameLst>
                                          <p:attrName>style.visibility</p:attrName>
                                        </p:attrNameLst>
                                      </p:cBhvr>
                                      <p:to>
                                        <p:strVal val="visible"/>
                                      </p:to>
                                    </p:set>
                                    <p:animEffect transition="in" filter="wipe(left)">
                                      <p:cBhvr>
                                        <p:cTn id="24" dur="500"/>
                                        <p:tgtEl>
                                          <p:spTgt spid="24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7" grpId="0"/>
      <p:bldP spid="24593"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5"/>
          <p:cNvSpPr txBox="1">
            <a:spLocks noChangeArrowheads="1"/>
          </p:cNvSpPr>
          <p:nvPr/>
        </p:nvSpPr>
        <p:spPr bwMode="auto">
          <a:xfrm>
            <a:off x="310210" y="835200"/>
            <a:ext cx="5832475"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dirty="0" smtClean="0">
                <a:solidFill>
                  <a:srgbClr val="000000"/>
                </a:solidFill>
                <a:latin typeface="Times New Roman" panose="02020603050405020304" pitchFamily="18" charset="0"/>
              </a:rPr>
              <a:t>4. </a:t>
            </a:r>
            <a:r>
              <a:rPr kumimoji="1" lang="zh-CN" altLang="en-US" sz="2800" b="1" dirty="0" smtClean="0">
                <a:solidFill>
                  <a:srgbClr val="000000"/>
                </a:solidFill>
                <a:latin typeface="Times New Roman" panose="02020603050405020304" pitchFamily="18" charset="0"/>
              </a:rPr>
              <a:t>刚体</a:t>
            </a:r>
            <a:r>
              <a:rPr kumimoji="1" lang="zh-CN" altLang="en-US" sz="2800" b="1" dirty="0">
                <a:solidFill>
                  <a:srgbClr val="000000"/>
                </a:solidFill>
                <a:latin typeface="Times New Roman" panose="02020603050405020304" pitchFamily="18" charset="0"/>
              </a:rPr>
              <a:t>所受的关于定轴的合力矩：</a:t>
            </a:r>
            <a:endParaRPr kumimoji="1" lang="zh-CN" altLang="en-US" sz="2800" b="1" dirty="0">
              <a:solidFill>
                <a:srgbClr val="000000"/>
              </a:solidFill>
              <a:latin typeface="Times New Roman" panose="02020603050405020304" pitchFamily="18" charset="0"/>
            </a:endParaRPr>
          </a:p>
        </p:txBody>
      </p:sp>
      <p:graphicFrame>
        <p:nvGraphicFramePr>
          <p:cNvPr id="3" name="Object 46"/>
          <p:cNvGraphicFramePr>
            <a:graphicFrameLocks noChangeAspect="1"/>
          </p:cNvGraphicFramePr>
          <p:nvPr/>
        </p:nvGraphicFramePr>
        <p:xfrm>
          <a:off x="822209" y="2432738"/>
          <a:ext cx="4402138" cy="1741488"/>
        </p:xfrm>
        <a:graphic>
          <a:graphicData uri="http://schemas.openxmlformats.org/presentationml/2006/ole">
            <mc:AlternateContent xmlns:mc="http://schemas.openxmlformats.org/markup-compatibility/2006">
              <mc:Choice xmlns:v="urn:schemas-microsoft-com:vml" Requires="v">
                <p:oleObj spid="_x0000_s17432" name="公式" r:id="rId1" imgW="1473200" imgH="584200" progId="Equation.3">
                  <p:embed/>
                </p:oleObj>
              </mc:Choice>
              <mc:Fallback>
                <p:oleObj name="公式" r:id="rId1" imgW="1473200" imgH="584200" progId="Equation.3">
                  <p:embed/>
                  <p:pic>
                    <p:nvPicPr>
                      <p:cNvPr id="0" name="图片 17431"/>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822209" y="2432738"/>
                        <a:ext cx="4402138" cy="174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Picture 72" descr="T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4525" y="1094756"/>
            <a:ext cx="2951163" cy="27638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27584" y="5157192"/>
            <a:ext cx="7037504" cy="523220"/>
          </a:xfrm>
          <a:prstGeom prst="rect">
            <a:avLst/>
          </a:prstGeom>
          <a:noFill/>
        </p:spPr>
        <p:txBody>
          <a:bodyPr wrap="none" rtlCol="0">
            <a:spAutoFit/>
          </a:bodyPr>
          <a:lstStyle/>
          <a:p>
            <a:r>
              <a:rPr kumimoji="1" lang="zh-CN" altLang="en-US" sz="2800" b="1" dirty="0">
                <a:solidFill>
                  <a:srgbClr val="000000"/>
                </a:solidFill>
                <a:latin typeface="Times New Roman" panose="02020603050405020304" pitchFamily="18" charset="0"/>
              </a:rPr>
              <a:t>合力矩的量值等于这几个力的力矩代数和。</a:t>
            </a:r>
            <a:endParaRPr kumimoji="1"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p:cNvSpPr>
            <a:spLocks noChangeArrowheads="1"/>
          </p:cNvSpPr>
          <p:nvPr/>
        </p:nvSpPr>
        <p:spPr bwMode="auto">
          <a:xfrm>
            <a:off x="90488" y="260350"/>
            <a:ext cx="3760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000000"/>
                </a:solidFill>
                <a:latin typeface="Times New Roman" panose="02020603050405020304" pitchFamily="18" charset="0"/>
              </a:rPr>
              <a:t>二、</a:t>
            </a:r>
            <a:r>
              <a:rPr kumimoji="1" lang="zh-CN" altLang="en-US" sz="2800" b="1" dirty="0">
                <a:solidFill>
                  <a:srgbClr val="000000"/>
                </a:solidFill>
                <a:latin typeface="Times New Roman" panose="02020603050405020304" pitchFamily="18" charset="0"/>
              </a:rPr>
              <a:t>定轴转动定律</a:t>
            </a:r>
            <a:endParaRPr kumimoji="1" lang="zh-CN" altLang="en-US" sz="2800" b="1" dirty="0">
              <a:solidFill>
                <a:srgbClr val="000000"/>
              </a:solidFill>
              <a:latin typeface="Times New Roman" panose="02020603050405020304" pitchFamily="18" charset="0"/>
            </a:endParaRPr>
          </a:p>
        </p:txBody>
      </p:sp>
      <p:sp>
        <p:nvSpPr>
          <p:cNvPr id="25608" name="Rectangle 8"/>
          <p:cNvSpPr>
            <a:spLocks noChangeArrowheads="1"/>
          </p:cNvSpPr>
          <p:nvPr/>
        </p:nvSpPr>
        <p:spPr bwMode="auto">
          <a:xfrm>
            <a:off x="468313" y="2349500"/>
            <a:ext cx="467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应用牛顿第二定律，可得 </a:t>
            </a:r>
            <a:endParaRPr kumimoji="1" lang="zh-CN" altLang="en-US" sz="2800" b="1">
              <a:solidFill>
                <a:srgbClr val="000000"/>
              </a:solidFill>
              <a:latin typeface="Times New Roman" panose="02020603050405020304" pitchFamily="18" charset="0"/>
            </a:endParaRPr>
          </a:p>
        </p:txBody>
      </p:sp>
      <p:grpSp>
        <p:nvGrpSpPr>
          <p:cNvPr id="25650" name="Group 50"/>
          <p:cNvGrpSpPr/>
          <p:nvPr/>
        </p:nvGrpSpPr>
        <p:grpSpPr bwMode="auto">
          <a:xfrm>
            <a:off x="395288" y="908050"/>
            <a:ext cx="4598987" cy="1300163"/>
            <a:chOff x="249" y="572"/>
            <a:chExt cx="2897" cy="819"/>
          </a:xfrm>
        </p:grpSpPr>
        <p:sp>
          <p:nvSpPr>
            <p:cNvPr id="25626" name="Text Box 26"/>
            <p:cNvSpPr txBox="1">
              <a:spLocks noChangeArrowheads="1"/>
            </p:cNvSpPr>
            <p:nvPr/>
          </p:nvSpPr>
          <p:spPr bwMode="auto">
            <a:xfrm>
              <a:off x="249" y="572"/>
              <a:ext cx="28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2800" b="1">
                  <a:solidFill>
                    <a:srgbClr val="000000"/>
                  </a:solidFill>
                  <a:latin typeface="Times New Roman" panose="02020603050405020304" pitchFamily="18" charset="0"/>
                </a:rPr>
                <a:t>对刚体中任一质量元</a:t>
              </a:r>
              <a:endParaRPr kumimoji="1" lang="zh-CN" altLang="en-US" sz="2800" b="1">
                <a:solidFill>
                  <a:srgbClr val="000000"/>
                </a:solidFill>
                <a:latin typeface="Times New Roman" panose="02020603050405020304" pitchFamily="18" charset="0"/>
              </a:endParaRPr>
            </a:p>
          </p:txBody>
        </p:sp>
        <p:graphicFrame>
          <p:nvGraphicFramePr>
            <p:cNvPr id="25627" name="Object 27"/>
            <p:cNvGraphicFramePr>
              <a:graphicFrameLocks noChangeAspect="1"/>
            </p:cNvGraphicFramePr>
            <p:nvPr/>
          </p:nvGraphicFramePr>
          <p:xfrm>
            <a:off x="2336" y="572"/>
            <a:ext cx="536" cy="392"/>
          </p:xfrm>
          <a:graphic>
            <a:graphicData uri="http://schemas.openxmlformats.org/presentationml/2006/ole">
              <mc:AlternateContent xmlns:mc="http://schemas.openxmlformats.org/markup-compatibility/2006">
                <mc:Choice xmlns:v="urn:schemas-microsoft-com:vml" Requires="v">
                  <p:oleObj spid="_x0000_s29818" name="公式" r:id="rId1" imgW="281940" imgH="233680" progId="Equation.3">
                    <p:embed/>
                  </p:oleObj>
                </mc:Choice>
                <mc:Fallback>
                  <p:oleObj name="公式" r:id="rId1" imgW="281940" imgH="233680" progId="Equation.3">
                    <p:embed/>
                    <p:pic>
                      <p:nvPicPr>
                        <p:cNvPr id="0" name="图片 298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 y="572"/>
                          <a:ext cx="536"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8" name="Rectangle 28"/>
            <p:cNvSpPr>
              <a:spLocks noChangeArrowheads="1"/>
            </p:cNvSpPr>
            <p:nvPr/>
          </p:nvSpPr>
          <p:spPr bwMode="auto">
            <a:xfrm>
              <a:off x="249" y="981"/>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受外力</a:t>
              </a:r>
              <a:endParaRPr kumimoji="1" lang="zh-CN" altLang="en-US" sz="2800" b="1">
                <a:solidFill>
                  <a:srgbClr val="000000"/>
                </a:solidFill>
                <a:latin typeface="Times New Roman" panose="02020603050405020304" pitchFamily="18" charset="0"/>
              </a:endParaRPr>
            </a:p>
          </p:txBody>
        </p:sp>
        <p:graphicFrame>
          <p:nvGraphicFramePr>
            <p:cNvPr id="25629" name="Object 29"/>
            <p:cNvGraphicFramePr>
              <a:graphicFrameLocks noChangeAspect="1"/>
            </p:cNvGraphicFramePr>
            <p:nvPr/>
          </p:nvGraphicFramePr>
          <p:xfrm>
            <a:off x="1066" y="935"/>
            <a:ext cx="331" cy="455"/>
          </p:xfrm>
          <a:graphic>
            <a:graphicData uri="http://schemas.openxmlformats.org/presentationml/2006/ole">
              <mc:AlternateContent xmlns:mc="http://schemas.openxmlformats.org/markup-compatibility/2006">
                <mc:Choice xmlns:v="urn:schemas-microsoft-com:vml" Requires="v">
                  <p:oleObj spid="_x0000_s29819" name="公式" r:id="rId3" imgW="165100" imgH="262890" progId="Equation.3">
                    <p:embed/>
                  </p:oleObj>
                </mc:Choice>
                <mc:Fallback>
                  <p:oleObj name="公式" r:id="rId3" imgW="165100" imgH="262890" progId="Equation.3">
                    <p:embed/>
                    <p:pic>
                      <p:nvPicPr>
                        <p:cNvPr id="0" name="图片 298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 y="935"/>
                          <a:ext cx="331" cy="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0" name="Rectangle 30"/>
            <p:cNvSpPr>
              <a:spLocks noChangeArrowheads="1"/>
            </p:cNvSpPr>
            <p:nvPr/>
          </p:nvSpPr>
          <p:spPr bwMode="auto">
            <a:xfrm>
              <a:off x="1429" y="981"/>
              <a:ext cx="8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fontAlgn="base" hangingPunct="0">
                <a:spcBef>
                  <a:spcPct val="0"/>
                </a:spcBef>
                <a:spcAft>
                  <a:spcPct val="0"/>
                </a:spcAft>
              </a:pPr>
              <a:r>
                <a:rPr kumimoji="1" lang="zh-CN" altLang="en-US" sz="2800" b="1">
                  <a:solidFill>
                    <a:srgbClr val="000000"/>
                  </a:solidFill>
                  <a:latin typeface="Times New Roman" panose="02020603050405020304" pitchFamily="18" charset="0"/>
                </a:rPr>
                <a:t>和内力</a:t>
              </a:r>
              <a:endParaRPr kumimoji="1" lang="zh-CN" altLang="en-US" sz="2800" b="1">
                <a:solidFill>
                  <a:srgbClr val="000000"/>
                </a:solidFill>
                <a:latin typeface="Times New Roman" panose="02020603050405020304" pitchFamily="18" charset="0"/>
              </a:endParaRPr>
            </a:p>
          </p:txBody>
        </p:sp>
        <p:graphicFrame>
          <p:nvGraphicFramePr>
            <p:cNvPr id="25631" name="Object 31"/>
            <p:cNvGraphicFramePr>
              <a:graphicFrameLocks noChangeAspect="1"/>
            </p:cNvGraphicFramePr>
            <p:nvPr/>
          </p:nvGraphicFramePr>
          <p:xfrm>
            <a:off x="2245" y="935"/>
            <a:ext cx="485" cy="456"/>
          </p:xfrm>
          <a:graphic>
            <a:graphicData uri="http://schemas.openxmlformats.org/presentationml/2006/ole">
              <mc:AlternateContent xmlns:mc="http://schemas.openxmlformats.org/markup-compatibility/2006">
                <mc:Choice xmlns:v="urn:schemas-microsoft-com:vml" Requires="v">
                  <p:oleObj spid="_x0000_s29820" name="Equation" r:id="rId5" imgW="243205" imgH="262890" progId="Equation.DSMT4">
                    <p:embed/>
                  </p:oleObj>
                </mc:Choice>
                <mc:Fallback>
                  <p:oleObj name="Equation" r:id="rId5" imgW="243205" imgH="262890" progId="Equation.DSMT4">
                    <p:embed/>
                    <p:pic>
                      <p:nvPicPr>
                        <p:cNvPr id="0" name="图片 298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5" y="935"/>
                          <a:ext cx="485"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5632" name="Object 32"/>
          <p:cNvGraphicFramePr>
            <a:graphicFrameLocks noChangeAspect="1"/>
          </p:cNvGraphicFramePr>
          <p:nvPr/>
        </p:nvGraphicFramePr>
        <p:xfrm>
          <a:off x="1062038" y="3068638"/>
          <a:ext cx="2855912" cy="709612"/>
        </p:xfrm>
        <a:graphic>
          <a:graphicData uri="http://schemas.openxmlformats.org/presentationml/2006/ole">
            <mc:AlternateContent xmlns:mc="http://schemas.openxmlformats.org/markup-compatibility/2006">
              <mc:Choice xmlns:v="urn:schemas-microsoft-com:vml" Requires="v">
                <p:oleObj spid="_x0000_s29821" name="Equation" r:id="rId7" imgW="1040765" imgH="262890" progId="Equation.DSMT4">
                  <p:embed/>
                </p:oleObj>
              </mc:Choice>
              <mc:Fallback>
                <p:oleObj name="Equation" r:id="rId7" imgW="1040765" imgH="262890" progId="Equation.DSMT4">
                  <p:embed/>
                  <p:pic>
                    <p:nvPicPr>
                      <p:cNvPr id="0" name="图片 298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8" y="3068638"/>
                        <a:ext cx="2855912"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3" name="Text Box 33"/>
          <p:cNvSpPr txBox="1">
            <a:spLocks noChangeArrowheads="1"/>
          </p:cNvSpPr>
          <p:nvPr/>
        </p:nvSpPr>
        <p:spPr bwMode="auto">
          <a:xfrm>
            <a:off x="395288" y="4005263"/>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2800" b="1" dirty="0">
                <a:solidFill>
                  <a:srgbClr val="000000"/>
                </a:solidFill>
                <a:latin typeface="Times New Roman" panose="02020603050405020304" pitchFamily="18" charset="0"/>
              </a:rPr>
              <a:t>采用自然坐标系，上式切向分量式</a:t>
            </a:r>
            <a:r>
              <a:rPr kumimoji="1" lang="zh-CN" altLang="en-US" sz="2800" b="1" dirty="0" smtClean="0">
                <a:solidFill>
                  <a:srgbClr val="000000"/>
                </a:solidFill>
                <a:latin typeface="Times New Roman" panose="02020603050405020304" pitchFamily="18" charset="0"/>
              </a:rPr>
              <a:t>为</a:t>
            </a:r>
            <a:endParaRPr kumimoji="1" lang="zh-CN" altLang="en-US" sz="2800" b="1" dirty="0">
              <a:solidFill>
                <a:srgbClr val="000000"/>
              </a:solidFill>
              <a:latin typeface="Times New Roman" panose="02020603050405020304" pitchFamily="18" charset="0"/>
            </a:endParaRPr>
          </a:p>
        </p:txBody>
      </p:sp>
      <p:sp>
        <p:nvSpPr>
          <p:cNvPr id="25644" name="AutoShape 44"/>
          <p:cNvSpPr>
            <a:spLocks noChangeArrowheads="1"/>
          </p:cNvSpPr>
          <p:nvPr/>
        </p:nvSpPr>
        <p:spPr bwMode="auto">
          <a:xfrm>
            <a:off x="611982" y="5805488"/>
            <a:ext cx="576262" cy="144462"/>
          </a:xfrm>
          <a:prstGeom prst="rightArrow">
            <a:avLst>
              <a:gd name="adj1" fmla="val 50000"/>
              <a:gd name="adj2" fmla="val 99726"/>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pic>
        <p:nvPicPr>
          <p:cNvPr id="25651" name="Picture 51" descr="图4-3-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9550" y="561975"/>
            <a:ext cx="3170238" cy="31543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p:nvPr/>
        </p:nvGraphicFramePr>
        <p:xfrm>
          <a:off x="1073785" y="4707891"/>
          <a:ext cx="6523355" cy="677545"/>
        </p:xfrm>
        <a:graphic>
          <a:graphicData uri="http://schemas.openxmlformats.org/presentationml/2006/ole">
            <mc:AlternateContent xmlns:mc="http://schemas.openxmlformats.org/markup-compatibility/2006">
              <mc:Choice xmlns:v="urn:schemas-microsoft-com:vml" Requires="v">
                <p:oleObj spid="_x0000_s3081" name="" r:id="rId10" imgW="2311400" imgH="241300" progId="Equation.3">
                  <p:embed/>
                </p:oleObj>
              </mc:Choice>
              <mc:Fallback>
                <p:oleObj name="" r:id="rId10" imgW="2311400" imgH="241300" progId="Equation.3">
                  <p:embed/>
                  <p:pic>
                    <p:nvPicPr>
                      <p:cNvPr id="0" name="图片 3080"/>
                      <p:cNvPicPr/>
                      <p:nvPr/>
                    </p:nvPicPr>
                    <p:blipFill>
                      <a:blip r:embed="rId11"/>
                      <a:stretch>
                        <a:fillRect/>
                      </a:stretch>
                    </p:blipFill>
                    <p:spPr>
                      <a:xfrm>
                        <a:off x="1073785" y="4707891"/>
                        <a:ext cx="6523355" cy="677545"/>
                      </a:xfrm>
                      <a:prstGeom prst="rect">
                        <a:avLst/>
                      </a:prstGeom>
                      <a:noFill/>
                      <a:ln w="38100">
                        <a:noFill/>
                        <a:miter/>
                      </a:ln>
                    </p:spPr>
                  </p:pic>
                </p:oleObj>
              </mc:Fallback>
            </mc:AlternateContent>
          </a:graphicData>
        </a:graphic>
      </p:graphicFrame>
      <p:graphicFrame>
        <p:nvGraphicFramePr>
          <p:cNvPr id="3" name="对象 2"/>
          <p:cNvGraphicFramePr/>
          <p:nvPr/>
        </p:nvGraphicFramePr>
        <p:xfrm>
          <a:off x="2102644" y="5571491"/>
          <a:ext cx="5654675" cy="715645"/>
        </p:xfrm>
        <a:graphic>
          <a:graphicData uri="http://schemas.openxmlformats.org/presentationml/2006/ole">
            <mc:AlternateContent xmlns:mc="http://schemas.openxmlformats.org/markup-compatibility/2006">
              <mc:Choice xmlns:v="urn:schemas-microsoft-com:vml" Requires="v">
                <p:oleObj spid="_x0000_s3085" name="" r:id="rId12" imgW="2005965" imgH="254000" progId="Equation.3">
                  <p:embed/>
                </p:oleObj>
              </mc:Choice>
              <mc:Fallback>
                <p:oleObj name="" r:id="rId12" imgW="2005965" imgH="254000" progId="Equation.3">
                  <p:embed/>
                  <p:pic>
                    <p:nvPicPr>
                      <p:cNvPr id="0" name="图片 3084"/>
                      <p:cNvPicPr/>
                      <p:nvPr/>
                    </p:nvPicPr>
                    <p:blipFill>
                      <a:blip r:embed="rId13"/>
                      <a:stretch>
                        <a:fillRect/>
                      </a:stretch>
                    </p:blipFill>
                    <p:spPr>
                      <a:xfrm>
                        <a:off x="2102644" y="5571491"/>
                        <a:ext cx="5654675" cy="71564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50"/>
                                        </p:tgtEl>
                                        <p:attrNameLst>
                                          <p:attrName>style.visibility</p:attrName>
                                        </p:attrNameLst>
                                      </p:cBhvr>
                                      <p:to>
                                        <p:strVal val="visible"/>
                                      </p:to>
                                    </p:set>
                                    <p:animEffect transition="in" filter="wipe(left)">
                                      <p:cBhvr>
                                        <p:cTn id="12" dur="500"/>
                                        <p:tgtEl>
                                          <p:spTgt spid="2565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608"/>
                                        </p:tgtEl>
                                        <p:attrNameLst>
                                          <p:attrName>style.visibility</p:attrName>
                                        </p:attrNameLst>
                                      </p:cBhvr>
                                      <p:to>
                                        <p:strVal val="visible"/>
                                      </p:to>
                                    </p:set>
                                    <p:animEffect transition="in" filter="wipe(left)">
                                      <p:cBhvr>
                                        <p:cTn id="21" dur="500"/>
                                        <p:tgtEl>
                                          <p:spTgt spid="256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5632"/>
                                        </p:tgtEl>
                                        <p:attrNameLst>
                                          <p:attrName>style.visibility</p:attrName>
                                        </p:attrNameLst>
                                      </p:cBhvr>
                                      <p:to>
                                        <p:strVal val="visible"/>
                                      </p:to>
                                    </p:set>
                                    <p:animEffect transition="in" filter="wipe(left)">
                                      <p:cBhvr>
                                        <p:cTn id="26" dur="500"/>
                                        <p:tgtEl>
                                          <p:spTgt spid="256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633"/>
                                        </p:tgtEl>
                                        <p:attrNameLst>
                                          <p:attrName>style.visibility</p:attrName>
                                        </p:attrNameLst>
                                      </p:cBhvr>
                                      <p:to>
                                        <p:strVal val="visible"/>
                                      </p:to>
                                    </p:set>
                                    <p:animEffect transition="in" filter="wipe(left)">
                                      <p:cBhvr>
                                        <p:cTn id="31" dur="500"/>
                                        <p:tgtEl>
                                          <p:spTgt spid="256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644"/>
                                        </p:tgtEl>
                                        <p:attrNameLst>
                                          <p:attrName>style.visibility</p:attrName>
                                        </p:attrNameLst>
                                      </p:cBhvr>
                                      <p:to>
                                        <p:strVal val="visible"/>
                                      </p:to>
                                    </p:set>
                                    <p:animEffect transition="in" filter="wipe(left)">
                                      <p:cBhvr>
                                        <p:cTn id="36" dur="500"/>
                                        <p:tgtEl>
                                          <p:spTgt spid="2564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8" grpId="0" autoUpdateAnimBg="0"/>
      <p:bldP spid="25633" grpId="0" autoUpdateAnimBg="0"/>
      <p:bldP spid="256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3" name="Text Box 9"/>
          <p:cNvSpPr txBox="1">
            <a:spLocks noChangeArrowheads="1"/>
          </p:cNvSpPr>
          <p:nvPr/>
        </p:nvSpPr>
        <p:spPr bwMode="auto">
          <a:xfrm>
            <a:off x="179388" y="260350"/>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kumimoji="1" lang="zh-CN" altLang="en-US" sz="2800" b="1">
                <a:solidFill>
                  <a:srgbClr val="000000"/>
                </a:solidFill>
                <a:latin typeface="宋体" panose="02010600030101010101" pitchFamily="2" charset="-122"/>
              </a:rPr>
              <a:t>对刚体内各个质点的相应式子，相加得 </a:t>
            </a:r>
            <a:endParaRPr kumimoji="1" lang="zh-CN" altLang="en-US" sz="2800" b="1">
              <a:solidFill>
                <a:srgbClr val="000000"/>
              </a:solidFill>
              <a:latin typeface="宋体" panose="02010600030101010101" pitchFamily="2" charset="-122"/>
            </a:endParaRPr>
          </a:p>
        </p:txBody>
      </p:sp>
      <p:graphicFrame>
        <p:nvGraphicFramePr>
          <p:cNvPr id="26636" name="Object 12"/>
          <p:cNvGraphicFramePr>
            <a:graphicFrameLocks noChangeAspect="1"/>
          </p:cNvGraphicFramePr>
          <p:nvPr/>
        </p:nvGraphicFramePr>
        <p:xfrm>
          <a:off x="1866900" y="2565400"/>
          <a:ext cx="3629025" cy="1231900"/>
        </p:xfrm>
        <a:graphic>
          <a:graphicData uri="http://schemas.openxmlformats.org/presentationml/2006/ole">
            <mc:AlternateContent xmlns:mc="http://schemas.openxmlformats.org/markup-compatibility/2006">
              <mc:Choice xmlns:v="urn:schemas-microsoft-com:vml" Requires="v">
                <p:oleObj spid="_x0000_s30787" name="Equation" r:id="rId1" imgW="1128395" imgH="457200" progId="Equation.DSMT4">
                  <p:embed/>
                </p:oleObj>
              </mc:Choice>
              <mc:Fallback>
                <p:oleObj name="Equation" r:id="rId1" imgW="1128395" imgH="457200" progId="Equation.DSMT4">
                  <p:embed/>
                  <p:pic>
                    <p:nvPicPr>
                      <p:cNvPr id="0" name="图片 307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565400"/>
                        <a:ext cx="3629025"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Text Box 13"/>
          <p:cNvSpPr txBox="1">
            <a:spLocks noChangeArrowheads="1"/>
          </p:cNvSpPr>
          <p:nvPr/>
        </p:nvSpPr>
        <p:spPr bwMode="auto">
          <a:xfrm>
            <a:off x="179388" y="2133600"/>
            <a:ext cx="8424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对于成对的内力，对同一转轴的力矩之和为零，则 </a:t>
            </a:r>
            <a:endParaRPr lang="zh-CN" altLang="en-US" sz="2800" b="1">
              <a:solidFill>
                <a:srgbClr val="000000"/>
              </a:solidFill>
              <a:latin typeface="Times New Roman" panose="02020603050405020304" pitchFamily="18" charset="0"/>
            </a:endParaRPr>
          </a:p>
        </p:txBody>
      </p:sp>
      <p:graphicFrame>
        <p:nvGraphicFramePr>
          <p:cNvPr id="26638" name="Object 14"/>
          <p:cNvGraphicFramePr>
            <a:graphicFrameLocks noChangeAspect="1"/>
          </p:cNvGraphicFramePr>
          <p:nvPr/>
        </p:nvGraphicFramePr>
        <p:xfrm>
          <a:off x="1906588" y="3573463"/>
          <a:ext cx="4681537" cy="1244600"/>
        </p:xfrm>
        <a:graphic>
          <a:graphicData uri="http://schemas.openxmlformats.org/presentationml/2006/ole">
            <mc:AlternateContent xmlns:mc="http://schemas.openxmlformats.org/markup-compatibility/2006">
              <mc:Choice xmlns:v="urn:schemas-microsoft-com:vml" Requires="v">
                <p:oleObj spid="_x0000_s30788" name="公式" r:id="rId3" imgW="1702435" imgH="457200" progId="Equation.3">
                  <p:embed/>
                </p:oleObj>
              </mc:Choice>
              <mc:Fallback>
                <p:oleObj name="公式" r:id="rId3" imgW="1702435" imgH="457200" progId="Equation.3">
                  <p:embed/>
                  <p:pic>
                    <p:nvPicPr>
                      <p:cNvPr id="0" name="图片 307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6588" y="3573463"/>
                        <a:ext cx="4681537"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AutoShape 15"/>
          <p:cNvSpPr>
            <a:spLocks noChangeArrowheads="1"/>
          </p:cNvSpPr>
          <p:nvPr/>
        </p:nvSpPr>
        <p:spPr bwMode="auto">
          <a:xfrm>
            <a:off x="827088" y="4076700"/>
            <a:ext cx="576262"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6642" name="Text Box 18"/>
          <p:cNvSpPr txBox="1">
            <a:spLocks noChangeArrowheads="1"/>
          </p:cNvSpPr>
          <p:nvPr/>
        </p:nvSpPr>
        <p:spPr bwMode="auto">
          <a:xfrm>
            <a:off x="539750" y="5827713"/>
            <a:ext cx="72009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称为刚体对转轴</a:t>
            </a:r>
            <a:r>
              <a:rPr kumimoji="1" lang="zh-CN" altLang="en-US" sz="2800" b="1">
                <a:solidFill>
                  <a:srgbClr val="000000"/>
                </a:solidFill>
                <a:latin typeface="宋体" panose="02010600030101010101" pitchFamily="2" charset="-122"/>
              </a:rPr>
              <a:t>的</a:t>
            </a:r>
            <a:r>
              <a:rPr kumimoji="1" lang="zh-CN" altLang="en-US" sz="2800" b="1">
                <a:solidFill>
                  <a:srgbClr val="0000FF"/>
                </a:solidFill>
                <a:latin typeface="宋体" panose="02010600030101010101" pitchFamily="2" charset="-122"/>
              </a:rPr>
              <a:t>转动惯量</a:t>
            </a:r>
            <a:r>
              <a:rPr kumimoji="1" lang="zh-CN" altLang="en-US" sz="2800" b="1">
                <a:solidFill>
                  <a:srgbClr val="000000"/>
                </a:solidFill>
                <a:latin typeface="宋体" panose="02010600030101010101" pitchFamily="2" charset="-122"/>
              </a:rPr>
              <a:t>。</a:t>
            </a:r>
            <a:endParaRPr kumimoji="1" lang="zh-CN" altLang="en-US" sz="2800" b="1">
              <a:solidFill>
                <a:srgbClr val="000000"/>
              </a:solidFill>
              <a:latin typeface="宋体" panose="02010600030101010101" pitchFamily="2" charset="-122"/>
            </a:endParaRPr>
          </a:p>
        </p:txBody>
      </p:sp>
      <p:graphicFrame>
        <p:nvGraphicFramePr>
          <p:cNvPr id="26643" name="Object 19"/>
          <p:cNvGraphicFramePr>
            <a:graphicFrameLocks noChangeAspect="1"/>
          </p:cNvGraphicFramePr>
          <p:nvPr/>
        </p:nvGraphicFramePr>
        <p:xfrm>
          <a:off x="1908175" y="4797425"/>
          <a:ext cx="2473325" cy="1025525"/>
        </p:xfrm>
        <a:graphic>
          <a:graphicData uri="http://schemas.openxmlformats.org/presentationml/2006/ole">
            <mc:AlternateContent xmlns:mc="http://schemas.openxmlformats.org/markup-compatibility/2006">
              <mc:Choice xmlns:v="urn:schemas-microsoft-com:vml" Requires="v">
                <p:oleObj spid="_x0000_s30789" name="Equation" r:id="rId5" imgW="846455" imgH="349885" progId="Equation.3">
                  <p:embed/>
                </p:oleObj>
              </mc:Choice>
              <mc:Fallback>
                <p:oleObj name="Equation" r:id="rId5" imgW="846455" imgH="349885" progId="Equation.3">
                  <p:embed/>
                  <p:pic>
                    <p:nvPicPr>
                      <p:cNvPr id="0" name="图片 30788"/>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1908175" y="4797425"/>
                        <a:ext cx="2473325" cy="1025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p:nvPr/>
        </p:nvGraphicFramePr>
        <p:xfrm>
          <a:off x="628174" y="836295"/>
          <a:ext cx="6895465" cy="1143635"/>
        </p:xfrm>
        <a:graphic>
          <a:graphicData uri="http://schemas.openxmlformats.org/presentationml/2006/ole">
            <mc:AlternateContent xmlns:mc="http://schemas.openxmlformats.org/markup-compatibility/2006">
              <mc:Choice xmlns:v="urn:schemas-microsoft-com:vml" Requires="v">
                <p:oleObj spid="_x0000_s3086" name="" r:id="rId7" imgW="2667000" imgH="444500" progId="Equation.3">
                  <p:embed/>
                </p:oleObj>
              </mc:Choice>
              <mc:Fallback>
                <p:oleObj name="" r:id="rId7" imgW="2667000" imgH="444500" progId="Equation.3">
                  <p:embed/>
                  <p:pic>
                    <p:nvPicPr>
                      <p:cNvPr id="0" name="图片 3085"/>
                      <p:cNvPicPr/>
                      <p:nvPr/>
                    </p:nvPicPr>
                    <p:blipFill>
                      <a:blip r:embed="rId8"/>
                      <a:stretch>
                        <a:fillRect/>
                      </a:stretch>
                    </p:blipFill>
                    <p:spPr>
                      <a:xfrm>
                        <a:off x="628174" y="836295"/>
                        <a:ext cx="6895465" cy="11436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33"/>
                                        </p:tgtEl>
                                        <p:attrNameLst>
                                          <p:attrName>style.visibility</p:attrName>
                                        </p:attrNameLst>
                                      </p:cBhvr>
                                      <p:to>
                                        <p:strVal val="visible"/>
                                      </p:to>
                                    </p:set>
                                    <p:animEffect transition="in" filter="wipe(left)">
                                      <p:cBhvr>
                                        <p:cTn id="7" dur="500"/>
                                        <p:tgtEl>
                                          <p:spTgt spid="266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37"/>
                                        </p:tgtEl>
                                        <p:attrNameLst>
                                          <p:attrName>style.visibility</p:attrName>
                                        </p:attrNameLst>
                                      </p:cBhvr>
                                      <p:to>
                                        <p:strVal val="visible"/>
                                      </p:to>
                                    </p:set>
                                    <p:animEffect transition="in" filter="wipe(left)">
                                      <p:cBhvr>
                                        <p:cTn id="17" dur="500"/>
                                        <p:tgtEl>
                                          <p:spTgt spid="266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36"/>
                                        </p:tgtEl>
                                        <p:attrNameLst>
                                          <p:attrName>style.visibility</p:attrName>
                                        </p:attrNameLst>
                                      </p:cBhvr>
                                      <p:to>
                                        <p:strVal val="visible"/>
                                      </p:to>
                                    </p:set>
                                    <p:animEffect transition="in" filter="wipe(left)">
                                      <p:cBhvr>
                                        <p:cTn id="22" dur="500"/>
                                        <p:tgtEl>
                                          <p:spTgt spid="266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39"/>
                                        </p:tgtEl>
                                        <p:attrNameLst>
                                          <p:attrName>style.visibility</p:attrName>
                                        </p:attrNameLst>
                                      </p:cBhvr>
                                      <p:to>
                                        <p:strVal val="visible"/>
                                      </p:to>
                                    </p:set>
                                    <p:animEffect transition="in" filter="wipe(left)">
                                      <p:cBhvr>
                                        <p:cTn id="27" dur="500"/>
                                        <p:tgtEl>
                                          <p:spTgt spid="26639"/>
                                        </p:tgtEl>
                                      </p:cBhvr>
                                    </p:animEffect>
                                  </p:childTnLst>
                                </p:cTn>
                              </p:par>
                              <p:par>
                                <p:cTn id="28" presetID="22" presetClass="entr" presetSubtype="8" fill="hold" nodeType="withEffect">
                                  <p:stCondLst>
                                    <p:cond delay="0"/>
                                  </p:stCondLst>
                                  <p:childTnLst>
                                    <p:set>
                                      <p:cBhvr>
                                        <p:cTn id="29" dur="1" fill="hold">
                                          <p:stCondLst>
                                            <p:cond delay="0"/>
                                          </p:stCondLst>
                                        </p:cTn>
                                        <p:tgtEl>
                                          <p:spTgt spid="26638"/>
                                        </p:tgtEl>
                                        <p:attrNameLst>
                                          <p:attrName>style.visibility</p:attrName>
                                        </p:attrNameLst>
                                      </p:cBhvr>
                                      <p:to>
                                        <p:strVal val="visible"/>
                                      </p:to>
                                    </p:set>
                                    <p:animEffect transition="in" filter="wipe(left)">
                                      <p:cBhvr>
                                        <p:cTn id="30" dur="500"/>
                                        <p:tgtEl>
                                          <p:spTgt spid="266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6643"/>
                                        </p:tgtEl>
                                        <p:attrNameLst>
                                          <p:attrName>style.visibility</p:attrName>
                                        </p:attrNameLst>
                                      </p:cBhvr>
                                      <p:to>
                                        <p:strVal val="visible"/>
                                      </p:to>
                                    </p:set>
                                    <p:animEffect transition="in" filter="wipe(left)">
                                      <p:cBhvr>
                                        <p:cTn id="35" dur="500"/>
                                        <p:tgtEl>
                                          <p:spTgt spid="26643"/>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6642"/>
                                        </p:tgtEl>
                                        <p:attrNameLst>
                                          <p:attrName>style.visibility</p:attrName>
                                        </p:attrNameLst>
                                      </p:cBhvr>
                                      <p:to>
                                        <p:strVal val="visible"/>
                                      </p:to>
                                    </p:set>
                                    <p:animEffect transition="in" filter="wipe(left)">
                                      <p:cBhvr>
                                        <p:cTn id="39" dur="500"/>
                                        <p:tgtEl>
                                          <p:spTgt spid="2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3" grpId="0" autoUpdateAnimBg="0"/>
      <p:bldP spid="26637" grpId="0"/>
      <p:bldP spid="26639" grpId="0" animBg="1"/>
      <p:bldP spid="266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Text Box 8"/>
          <p:cNvSpPr txBox="1">
            <a:spLocks noChangeArrowheads="1"/>
          </p:cNvSpPr>
          <p:nvPr/>
        </p:nvSpPr>
        <p:spPr bwMode="auto">
          <a:xfrm>
            <a:off x="393700" y="1785938"/>
            <a:ext cx="86423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刚体在做定轴转动时，刚体的角加速度与它所受到的合外力矩成正比，与刚体的转动惯量成反比。</a:t>
            </a:r>
            <a:endParaRPr kumimoji="1" lang="zh-CN" altLang="en-US" sz="2800" b="1">
              <a:solidFill>
                <a:srgbClr val="000000"/>
              </a:solidFill>
              <a:latin typeface="Times New Roman" panose="02020603050405020304" pitchFamily="18" charset="0"/>
            </a:endParaRPr>
          </a:p>
        </p:txBody>
      </p:sp>
      <p:graphicFrame>
        <p:nvGraphicFramePr>
          <p:cNvPr id="29702" name="Object 6"/>
          <p:cNvGraphicFramePr>
            <a:graphicFrameLocks noChangeAspect="1"/>
          </p:cNvGraphicFramePr>
          <p:nvPr/>
        </p:nvGraphicFramePr>
        <p:xfrm>
          <a:off x="2051050" y="476250"/>
          <a:ext cx="3316288" cy="1189038"/>
        </p:xfrm>
        <a:graphic>
          <a:graphicData uri="http://schemas.openxmlformats.org/presentationml/2006/ole">
            <mc:AlternateContent xmlns:mc="http://schemas.openxmlformats.org/markup-compatibility/2006">
              <mc:Choice xmlns:v="urn:schemas-microsoft-com:vml" Requires="v">
                <p:oleObj spid="_x0000_s31774" name="公式" r:id="rId1" imgW="1118870" imgH="398780" progId="Equation.3">
                  <p:embed/>
                </p:oleObj>
              </mc:Choice>
              <mc:Fallback>
                <p:oleObj name="公式" r:id="rId1" imgW="1118870" imgH="398780" progId="Equation.3">
                  <p:embed/>
                  <p:pic>
                    <p:nvPicPr>
                      <p:cNvPr id="0" name="图片 317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76250"/>
                        <a:ext cx="3316288" cy="1189038"/>
                      </a:xfrm>
                      <a:prstGeom prst="rect">
                        <a:avLst/>
                      </a:prstGeom>
                      <a:noFill/>
                      <a:ln>
                        <a:noFill/>
                      </a:ln>
                      <a:effectLst/>
                      <a:extLst>
                        <a:ext uri="{909E8E84-426E-40DD-AFC4-6F175D3DCCD1}">
                          <a14:hiddenFill xmlns:a14="http://schemas.microsoft.com/office/drawing/2010/main">
                            <a:gradFill rotWithShape="0">
                              <a:gsLst>
                                <a:gs pos="0">
                                  <a:srgbClr val="FF8200"/>
                                </a:gs>
                                <a:gs pos="10001">
                                  <a:srgbClr val="FF0000"/>
                                </a:gs>
                                <a:gs pos="35001">
                                  <a:srgbClr val="BA0066"/>
                                </a:gs>
                                <a:gs pos="70000">
                                  <a:srgbClr val="66008F"/>
                                </a:gs>
                                <a:gs pos="100000">
                                  <a:srgbClr val="000082"/>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Rectangle 7"/>
          <p:cNvSpPr>
            <a:spLocks noChangeArrowheads="1"/>
          </p:cNvSpPr>
          <p:nvPr/>
        </p:nvSpPr>
        <p:spPr bwMode="auto">
          <a:xfrm>
            <a:off x="419100" y="1773238"/>
            <a:ext cx="3646488"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刚体定轴转动定律：</a:t>
            </a:r>
            <a:endParaRPr kumimoji="1" lang="zh-CN" altLang="en-US" sz="2800" b="1">
              <a:solidFill>
                <a:srgbClr val="0000FF"/>
              </a:solidFill>
              <a:latin typeface="Times New Roman" panose="02020603050405020304" pitchFamily="18" charset="0"/>
            </a:endParaRPr>
          </a:p>
        </p:txBody>
      </p:sp>
      <p:sp>
        <p:nvSpPr>
          <p:cNvPr id="29711" name="Text Box 15"/>
          <p:cNvSpPr txBox="1">
            <a:spLocks noChangeArrowheads="1"/>
          </p:cNvSpPr>
          <p:nvPr/>
        </p:nvSpPr>
        <p:spPr bwMode="auto">
          <a:xfrm>
            <a:off x="395288" y="3860800"/>
            <a:ext cx="477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与平动定律比较：</a:t>
            </a:r>
            <a:endParaRPr lang="zh-CN" altLang="en-US" sz="2800" b="1">
              <a:solidFill>
                <a:srgbClr val="000000"/>
              </a:solidFill>
              <a:latin typeface="Times New Roman" panose="02020603050405020304" pitchFamily="18" charset="0"/>
            </a:endParaRPr>
          </a:p>
        </p:txBody>
      </p:sp>
      <p:graphicFrame>
        <p:nvGraphicFramePr>
          <p:cNvPr id="29712" name="Object 16"/>
          <p:cNvGraphicFramePr>
            <a:graphicFrameLocks noChangeAspect="1"/>
          </p:cNvGraphicFramePr>
          <p:nvPr/>
        </p:nvGraphicFramePr>
        <p:xfrm>
          <a:off x="3851275" y="3573463"/>
          <a:ext cx="2879725" cy="1158875"/>
        </p:xfrm>
        <a:graphic>
          <a:graphicData uri="http://schemas.openxmlformats.org/presentationml/2006/ole">
            <mc:AlternateContent xmlns:mc="http://schemas.openxmlformats.org/markup-compatibility/2006">
              <mc:Choice xmlns:v="urn:schemas-microsoft-com:vml" Requires="v">
                <p:oleObj spid="_x0000_s31775" name="公式" r:id="rId3" imgW="1040765" imgH="419100" progId="Equation.3">
                  <p:embed/>
                </p:oleObj>
              </mc:Choice>
              <mc:Fallback>
                <p:oleObj name="公式" r:id="rId3" imgW="1040765" imgH="419100" progId="Equation.3">
                  <p:embed/>
                  <p:pic>
                    <p:nvPicPr>
                      <p:cNvPr id="0" name="图片 3177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3573463"/>
                        <a:ext cx="2879725" cy="1158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29702"/>
                                        </p:tgtEl>
                                        <p:attrNameLst>
                                          <p:attrName>style.visibility</p:attrName>
                                        </p:attrNameLst>
                                      </p:cBhvr>
                                      <p:to>
                                        <p:strVal val="visible"/>
                                      </p:to>
                                    </p:set>
                                    <p:anim calcmode="lin" valueType="num">
                                      <p:cBhvr>
                                        <p:cTn id="7" dur="500" fill="hold"/>
                                        <p:tgtEl>
                                          <p:spTgt spid="29702"/>
                                        </p:tgtEl>
                                        <p:attrNameLst>
                                          <p:attrName>ppt_w</p:attrName>
                                        </p:attrNameLst>
                                      </p:cBhvr>
                                      <p:tavLst>
                                        <p:tav tm="0">
                                          <p:val>
                                            <p:strVal val="2/3*#ppt_w"/>
                                          </p:val>
                                        </p:tav>
                                        <p:tav tm="100000">
                                          <p:val>
                                            <p:strVal val="#ppt_w"/>
                                          </p:val>
                                        </p:tav>
                                      </p:tavLst>
                                    </p:anim>
                                    <p:anim calcmode="lin" valueType="num">
                                      <p:cBhvr>
                                        <p:cTn id="8" dur="500" fill="hold"/>
                                        <p:tgtEl>
                                          <p:spTgt spid="2970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703"/>
                                        </p:tgtEl>
                                        <p:attrNameLst>
                                          <p:attrName>style.visibility</p:attrName>
                                        </p:attrNameLst>
                                      </p:cBhvr>
                                      <p:to>
                                        <p:strVal val="visible"/>
                                      </p:to>
                                    </p:set>
                                    <p:animEffect transition="in" filter="wipe(left)">
                                      <p:cBhvr>
                                        <p:cTn id="13" dur="500"/>
                                        <p:tgtEl>
                                          <p:spTgt spid="297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704"/>
                                        </p:tgtEl>
                                        <p:attrNameLst>
                                          <p:attrName>style.visibility</p:attrName>
                                        </p:attrNameLst>
                                      </p:cBhvr>
                                      <p:to>
                                        <p:strVal val="visible"/>
                                      </p:to>
                                    </p:set>
                                    <p:animEffect transition="in" filter="wipe(left)">
                                      <p:cBhvr>
                                        <p:cTn id="18" dur="500"/>
                                        <p:tgtEl>
                                          <p:spTgt spid="297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711"/>
                                        </p:tgtEl>
                                        <p:attrNameLst>
                                          <p:attrName>style.visibility</p:attrName>
                                        </p:attrNameLst>
                                      </p:cBhvr>
                                      <p:to>
                                        <p:strVal val="visible"/>
                                      </p:to>
                                    </p:set>
                                    <p:animEffect transition="in" filter="wipe(left)">
                                      <p:cBhvr>
                                        <p:cTn id="23" dur="500"/>
                                        <p:tgtEl>
                                          <p:spTgt spid="297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9712"/>
                                        </p:tgtEl>
                                        <p:attrNameLst>
                                          <p:attrName>style.visibility</p:attrName>
                                        </p:attrNameLst>
                                      </p:cBhvr>
                                      <p:to>
                                        <p:strVal val="visible"/>
                                      </p:to>
                                    </p:set>
                                    <p:animEffect transition="in" filter="wipe(left)">
                                      <p:cBhvr>
                                        <p:cTn id="28" dur="500"/>
                                        <p:tgtEl>
                                          <p:spTgt spid="29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utoUpdateAnimBg="0"/>
      <p:bldP spid="29703" grpId="0" autoUpdateAnimBg="0"/>
      <p:bldP spid="297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Text Box 2"/>
          <p:cNvSpPr txBox="1">
            <a:spLocks noChangeArrowheads="1"/>
          </p:cNvSpPr>
          <p:nvPr/>
        </p:nvSpPr>
        <p:spPr bwMode="auto">
          <a:xfrm>
            <a:off x="206375" y="1819275"/>
            <a:ext cx="8151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50000"/>
              </a:spcBef>
              <a:spcAft>
                <a:spcPct val="0"/>
              </a:spcAft>
            </a:pPr>
            <a:r>
              <a:rPr kumimoji="1" lang="zh-CN" altLang="en-US" sz="2400" b="1" smtClean="0">
                <a:solidFill>
                  <a:srgbClr val="000000"/>
                </a:solidFill>
                <a:latin typeface="Times New Roman" panose="02020603050405020304" pitchFamily="18" charset="0"/>
              </a:rPr>
              <a:t>对于质量元连续分布的刚体，其转动惯量可写成</a:t>
            </a:r>
            <a:endParaRPr kumimoji="1" lang="zh-CN" altLang="en-US" sz="2400" b="1" smtClean="0">
              <a:solidFill>
                <a:srgbClr val="000000"/>
              </a:solidFill>
              <a:latin typeface="Times New Roman" panose="02020603050405020304" pitchFamily="18" charset="0"/>
            </a:endParaRPr>
          </a:p>
        </p:txBody>
      </p:sp>
      <p:sp>
        <p:nvSpPr>
          <p:cNvPr id="268291" name="Text Box 3"/>
          <p:cNvSpPr txBox="1">
            <a:spLocks noChangeArrowheads="1"/>
          </p:cNvSpPr>
          <p:nvPr/>
        </p:nvSpPr>
        <p:spPr bwMode="auto">
          <a:xfrm>
            <a:off x="179512" y="3475856"/>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dirty="0" smtClean="0">
                <a:solidFill>
                  <a:srgbClr val="000000"/>
                </a:solidFill>
                <a:latin typeface="Times New Roman" panose="02020603050405020304" pitchFamily="18" charset="0"/>
              </a:rPr>
              <a:t>其中</a:t>
            </a:r>
            <a:r>
              <a:rPr kumimoji="1" lang="en-US" altLang="zh-CN" sz="2400" b="1" i="1" dirty="0" smtClean="0">
                <a:solidFill>
                  <a:srgbClr val="000000"/>
                </a:solidFill>
                <a:latin typeface="Times New Roman" panose="02020603050405020304" pitchFamily="18" charset="0"/>
              </a:rPr>
              <a:t>r</a:t>
            </a:r>
            <a:r>
              <a:rPr kumimoji="1" lang="zh-CN" altLang="en-US" sz="2400" b="1" dirty="0" smtClean="0">
                <a:solidFill>
                  <a:srgbClr val="000000"/>
                </a:solidFill>
                <a:latin typeface="Times New Roman" panose="02020603050405020304" pitchFamily="18" charset="0"/>
              </a:rPr>
              <a:t>是质量元到转轴的距离。</a:t>
            </a:r>
            <a:endParaRPr kumimoji="1" lang="zh-CN" altLang="en-US" sz="2400" b="1" dirty="0" smtClean="0">
              <a:solidFill>
                <a:srgbClr val="000000"/>
              </a:solidFill>
              <a:latin typeface="Times New Roman" panose="02020603050405020304" pitchFamily="18" charset="0"/>
            </a:endParaRPr>
          </a:p>
        </p:txBody>
      </p:sp>
      <p:sp>
        <p:nvSpPr>
          <p:cNvPr id="268292" name="Text Box 4"/>
          <p:cNvSpPr txBox="1">
            <a:spLocks noChangeArrowheads="1"/>
          </p:cNvSpPr>
          <p:nvPr/>
        </p:nvSpPr>
        <p:spPr bwMode="auto">
          <a:xfrm>
            <a:off x="560388" y="4109889"/>
            <a:ext cx="84343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70000"/>
              </a:lnSpc>
              <a:spcBef>
                <a:spcPct val="50000"/>
              </a:spcBef>
              <a:spcAft>
                <a:spcPct val="0"/>
              </a:spcAft>
            </a:pPr>
            <a:r>
              <a:rPr kumimoji="1" lang="en-US" altLang="zh-CN" sz="2800" b="1" dirty="0" smtClean="0">
                <a:solidFill>
                  <a:srgbClr val="0000FF"/>
                </a:solidFill>
                <a:latin typeface="Times New Roman" panose="02020603050405020304" pitchFamily="18" charset="0"/>
              </a:rPr>
              <a:t>      </a:t>
            </a:r>
            <a:r>
              <a:rPr kumimoji="1" lang="zh-CN" altLang="en-US" sz="2800" b="1" dirty="0" smtClean="0">
                <a:solidFill>
                  <a:srgbClr val="0000FF"/>
                </a:solidFill>
                <a:latin typeface="Times New Roman" panose="02020603050405020304" pitchFamily="18" charset="0"/>
              </a:rPr>
              <a:t>刚体对某一转轴的转动惯量等于每个质元的质量</a:t>
            </a:r>
            <a:endParaRPr kumimoji="1" lang="zh-CN" altLang="en-US" sz="2800" b="1" dirty="0" smtClean="0">
              <a:solidFill>
                <a:srgbClr val="0000FF"/>
              </a:solidFill>
              <a:latin typeface="Times New Roman" panose="02020603050405020304" pitchFamily="18" charset="0"/>
            </a:endParaRPr>
          </a:p>
          <a:p>
            <a:pPr eaLnBrk="1" fontAlgn="base" hangingPunct="1">
              <a:lnSpc>
                <a:spcPct val="70000"/>
              </a:lnSpc>
              <a:spcBef>
                <a:spcPct val="50000"/>
              </a:spcBef>
              <a:spcAft>
                <a:spcPct val="0"/>
              </a:spcAft>
            </a:pPr>
            <a:r>
              <a:rPr kumimoji="1" lang="zh-CN" altLang="en-US" sz="2800" b="1" dirty="0" smtClean="0">
                <a:solidFill>
                  <a:srgbClr val="0000FF"/>
                </a:solidFill>
                <a:latin typeface="Times New Roman" panose="02020603050405020304" pitchFamily="18" charset="0"/>
              </a:rPr>
              <a:t>与这一质元到转轴的距离平方的乘积之总和。</a:t>
            </a:r>
            <a:endParaRPr kumimoji="1" lang="zh-CN" altLang="en-US" sz="2800" b="1" dirty="0" smtClean="0">
              <a:solidFill>
                <a:srgbClr val="0000FF"/>
              </a:solidFill>
              <a:latin typeface="Times New Roman" panose="02020603050405020304" pitchFamily="18" charset="0"/>
            </a:endParaRPr>
          </a:p>
        </p:txBody>
      </p:sp>
      <p:sp>
        <p:nvSpPr>
          <p:cNvPr id="268293" name="Text Box 5"/>
          <p:cNvSpPr txBox="1">
            <a:spLocks noChangeArrowheads="1"/>
          </p:cNvSpPr>
          <p:nvPr/>
        </p:nvSpPr>
        <p:spPr bwMode="auto">
          <a:xfrm>
            <a:off x="4322763" y="5380038"/>
            <a:ext cx="28924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70000"/>
              </a:lnSpc>
              <a:spcBef>
                <a:spcPct val="50000"/>
              </a:spcBef>
              <a:spcAft>
                <a:spcPct val="0"/>
              </a:spcAft>
            </a:pPr>
            <a:r>
              <a:rPr kumimoji="1" lang="en-US" altLang="zh-CN" sz="2800" b="1" smtClean="0">
                <a:solidFill>
                  <a:srgbClr val="000000"/>
                </a:solidFill>
                <a:latin typeface="Times New Roman" panose="02020603050405020304" pitchFamily="18" charset="0"/>
              </a:rPr>
              <a:t>*</a:t>
            </a:r>
            <a:r>
              <a:rPr kumimoji="1" lang="zh-CN" altLang="en-US" sz="2800" b="1" smtClean="0">
                <a:solidFill>
                  <a:srgbClr val="000000"/>
                </a:solidFill>
                <a:latin typeface="Times New Roman" panose="02020603050405020304" pitchFamily="18" charset="0"/>
              </a:rPr>
              <a:t>刚体的质量</a:t>
            </a:r>
            <a:endParaRPr kumimoji="1" lang="zh-CN" altLang="en-US" sz="2800" b="1" smtClean="0">
              <a:solidFill>
                <a:srgbClr val="000000"/>
              </a:solidFill>
              <a:latin typeface="Times New Roman" panose="02020603050405020304" pitchFamily="18" charset="0"/>
            </a:endParaRPr>
          </a:p>
          <a:p>
            <a:pPr eaLnBrk="1" fontAlgn="base" hangingPunct="1">
              <a:lnSpc>
                <a:spcPct val="70000"/>
              </a:lnSpc>
              <a:spcBef>
                <a:spcPct val="50000"/>
              </a:spcBef>
              <a:spcAft>
                <a:spcPct val="0"/>
              </a:spcAft>
            </a:pPr>
            <a:r>
              <a:rPr kumimoji="1" lang="zh-CN" altLang="en-US" sz="2800" b="1" smtClean="0">
                <a:solidFill>
                  <a:srgbClr val="000000"/>
                </a:solidFill>
                <a:latin typeface="Times New Roman" panose="02020603050405020304" pitchFamily="18" charset="0"/>
              </a:rPr>
              <a:t>*质量的分布</a:t>
            </a:r>
            <a:endParaRPr kumimoji="1" lang="zh-CN" altLang="en-US" sz="2800" b="1" smtClean="0">
              <a:solidFill>
                <a:srgbClr val="000000"/>
              </a:solidFill>
              <a:latin typeface="Times New Roman" panose="02020603050405020304" pitchFamily="18" charset="0"/>
            </a:endParaRPr>
          </a:p>
          <a:p>
            <a:pPr eaLnBrk="1" fontAlgn="base" hangingPunct="1">
              <a:lnSpc>
                <a:spcPct val="70000"/>
              </a:lnSpc>
              <a:spcBef>
                <a:spcPct val="50000"/>
              </a:spcBef>
              <a:spcAft>
                <a:spcPct val="0"/>
              </a:spcAft>
            </a:pPr>
            <a:r>
              <a:rPr kumimoji="1" lang="zh-CN" altLang="en-US" sz="2800" b="1" smtClean="0">
                <a:solidFill>
                  <a:srgbClr val="000000"/>
                </a:solidFill>
                <a:latin typeface="Times New Roman" panose="02020603050405020304" pitchFamily="18" charset="0"/>
              </a:rPr>
              <a:t>*转轴的位置</a:t>
            </a:r>
            <a:endParaRPr kumimoji="1" lang="zh-CN" altLang="en-US" sz="2800" b="1" smtClean="0">
              <a:solidFill>
                <a:srgbClr val="000000"/>
              </a:solidFill>
              <a:latin typeface="Times New Roman" panose="02020603050405020304" pitchFamily="18" charset="0"/>
            </a:endParaRPr>
          </a:p>
        </p:txBody>
      </p:sp>
      <p:sp>
        <p:nvSpPr>
          <p:cNvPr id="268294" name="Rectangle 6"/>
          <p:cNvSpPr>
            <a:spLocks noChangeArrowheads="1"/>
          </p:cNvSpPr>
          <p:nvPr/>
        </p:nvSpPr>
        <p:spPr bwMode="auto">
          <a:xfrm>
            <a:off x="393700" y="5661025"/>
            <a:ext cx="39290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smtClean="0">
                <a:solidFill>
                  <a:srgbClr val="000000"/>
                </a:solidFill>
                <a:latin typeface="Times New Roman" panose="02020603050405020304" pitchFamily="18" charset="0"/>
              </a:rPr>
              <a:t>与转动惯量有关的因素：</a:t>
            </a:r>
            <a:endParaRPr kumimoji="1" lang="zh-CN" altLang="en-US" sz="2800" b="1" dirty="0" smtClean="0">
              <a:solidFill>
                <a:srgbClr val="000000"/>
              </a:solidFill>
              <a:latin typeface="Times New Roman" panose="02020603050405020304" pitchFamily="18" charset="0"/>
            </a:endParaRPr>
          </a:p>
        </p:txBody>
      </p:sp>
      <p:sp>
        <p:nvSpPr>
          <p:cNvPr id="268295" name="Text Box 7"/>
          <p:cNvSpPr txBox="1">
            <a:spLocks noChangeArrowheads="1"/>
          </p:cNvSpPr>
          <p:nvPr/>
        </p:nvSpPr>
        <p:spPr bwMode="auto">
          <a:xfrm>
            <a:off x="539750" y="360363"/>
            <a:ext cx="8434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400" b="1" smtClean="0">
                <a:solidFill>
                  <a:srgbClr val="000000"/>
                </a:solidFill>
                <a:latin typeface="Times New Roman" panose="02020603050405020304" pitchFamily="18" charset="0"/>
              </a:rPr>
              <a:t>对于离散型分布的刚体，其转动惯量为</a:t>
            </a:r>
            <a:endParaRPr kumimoji="1" lang="zh-CN" altLang="en-US" sz="2400" b="1" smtClean="0">
              <a:solidFill>
                <a:srgbClr val="000000"/>
              </a:solidFill>
              <a:latin typeface="Times New Roman" panose="02020603050405020304" pitchFamily="18" charset="0"/>
            </a:endParaRPr>
          </a:p>
        </p:txBody>
      </p:sp>
      <p:graphicFrame>
        <p:nvGraphicFramePr>
          <p:cNvPr id="268296" name="Object 8"/>
          <p:cNvGraphicFramePr>
            <a:graphicFrameLocks noChangeAspect="1"/>
          </p:cNvGraphicFramePr>
          <p:nvPr/>
        </p:nvGraphicFramePr>
        <p:xfrm>
          <a:off x="2076450" y="1011238"/>
          <a:ext cx="2378075" cy="827087"/>
        </p:xfrm>
        <a:graphic>
          <a:graphicData uri="http://schemas.openxmlformats.org/presentationml/2006/ole">
            <mc:AlternateContent xmlns:mc="http://schemas.openxmlformats.org/markup-compatibility/2006">
              <mc:Choice xmlns:v="urn:schemas-microsoft-com:vml" Requires="v">
                <p:oleObj spid="_x0000_s32826" name="公式" r:id="rId1" imgW="1011555" imgH="349885" progId="Equation.3">
                  <p:embed/>
                </p:oleObj>
              </mc:Choice>
              <mc:Fallback>
                <p:oleObj name="公式" r:id="rId1" imgW="1011555" imgH="349885" progId="Equation.3">
                  <p:embed/>
                  <p:pic>
                    <p:nvPicPr>
                      <p:cNvPr id="0" name="图片 328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011238"/>
                        <a:ext cx="2378075" cy="827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7" name="Object 9"/>
          <p:cNvGraphicFramePr>
            <a:graphicFrameLocks noChangeAspect="1"/>
          </p:cNvGraphicFramePr>
          <p:nvPr/>
        </p:nvGraphicFramePr>
        <p:xfrm>
          <a:off x="1100138" y="2312988"/>
          <a:ext cx="4854575" cy="1122362"/>
        </p:xfrm>
        <a:graphic>
          <a:graphicData uri="http://schemas.openxmlformats.org/presentationml/2006/ole">
            <mc:AlternateContent xmlns:mc="http://schemas.openxmlformats.org/markup-compatibility/2006">
              <mc:Choice xmlns:v="urn:schemas-microsoft-com:vml" Requires="v">
                <p:oleObj spid="_x0000_s32827" name="Equation" r:id="rId3" imgW="1790065" imgH="437515" progId="Equation.DSMT4">
                  <p:embed/>
                </p:oleObj>
              </mc:Choice>
              <mc:Fallback>
                <p:oleObj name="Equation" r:id="rId3" imgW="1790065" imgH="437515" progId="Equation.DSMT4">
                  <p:embed/>
                  <p:pic>
                    <p:nvPicPr>
                      <p:cNvPr id="0" name="图片 328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2312988"/>
                        <a:ext cx="4854575"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28" name="Group 10"/>
          <p:cNvGrpSpPr/>
          <p:nvPr/>
        </p:nvGrpSpPr>
        <p:grpSpPr bwMode="auto">
          <a:xfrm>
            <a:off x="6342063" y="276225"/>
            <a:ext cx="2855912" cy="2667000"/>
            <a:chOff x="3873" y="342"/>
            <a:chExt cx="1799" cy="1680"/>
          </a:xfrm>
        </p:grpSpPr>
        <p:grpSp>
          <p:nvGrpSpPr>
            <p:cNvPr id="60429" name="Group 11"/>
            <p:cNvGrpSpPr/>
            <p:nvPr/>
          </p:nvGrpSpPr>
          <p:grpSpPr bwMode="auto">
            <a:xfrm>
              <a:off x="3873" y="342"/>
              <a:ext cx="1784" cy="1680"/>
              <a:chOff x="432" y="1872"/>
              <a:chExt cx="1784" cy="1680"/>
            </a:xfrm>
          </p:grpSpPr>
          <p:grpSp>
            <p:nvGrpSpPr>
              <p:cNvPr id="60476" name="Group 12"/>
              <p:cNvGrpSpPr/>
              <p:nvPr/>
            </p:nvGrpSpPr>
            <p:grpSpPr bwMode="auto">
              <a:xfrm>
                <a:off x="432" y="1872"/>
                <a:ext cx="1784" cy="1680"/>
                <a:chOff x="384" y="2256"/>
                <a:chExt cx="1784" cy="1680"/>
              </a:xfrm>
            </p:grpSpPr>
            <p:sp>
              <p:nvSpPr>
                <p:cNvPr id="60479" name="Rectangle 13"/>
                <p:cNvSpPr>
                  <a:spLocks noChangeArrowheads="1"/>
                </p:cNvSpPr>
                <p:nvPr/>
              </p:nvSpPr>
              <p:spPr bwMode="auto">
                <a:xfrm>
                  <a:off x="1008" y="321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nvGrpSpPr>
                <p:cNvPr id="60480" name="Group 14"/>
                <p:cNvGrpSpPr/>
                <p:nvPr/>
              </p:nvGrpSpPr>
              <p:grpSpPr bwMode="auto">
                <a:xfrm>
                  <a:off x="384" y="2304"/>
                  <a:ext cx="1784" cy="1152"/>
                  <a:chOff x="1632" y="2304"/>
                  <a:chExt cx="1784" cy="1152"/>
                </a:xfrm>
              </p:grpSpPr>
              <p:sp>
                <p:nvSpPr>
                  <p:cNvPr id="60482" name="Freeform 15"/>
                  <p:cNvSpPr/>
                  <p:nvPr/>
                </p:nvSpPr>
                <p:spPr bwMode="auto">
                  <a:xfrm rot="-928047">
                    <a:off x="1632" y="2304"/>
                    <a:ext cx="1784" cy="1152"/>
                  </a:xfrm>
                  <a:custGeom>
                    <a:avLst/>
                    <a:gdLst>
                      <a:gd name="T0" fmla="*/ 56 w 1784"/>
                      <a:gd name="T1" fmla="*/ 152 h 952"/>
                      <a:gd name="T2" fmla="*/ 392 w 1784"/>
                      <a:gd name="T3" fmla="*/ 8 h 952"/>
                      <a:gd name="T4" fmla="*/ 680 w 1784"/>
                      <a:gd name="T5" fmla="*/ 104 h 952"/>
                      <a:gd name="T6" fmla="*/ 1016 w 1784"/>
                      <a:gd name="T7" fmla="*/ 8 h 952"/>
                      <a:gd name="T8" fmla="*/ 1400 w 1784"/>
                      <a:gd name="T9" fmla="*/ 152 h 952"/>
                      <a:gd name="T10" fmla="*/ 1736 w 1784"/>
                      <a:gd name="T11" fmla="*/ 440 h 952"/>
                      <a:gd name="T12" fmla="*/ 1688 w 1784"/>
                      <a:gd name="T13" fmla="*/ 680 h 952"/>
                      <a:gd name="T14" fmla="*/ 1160 w 1784"/>
                      <a:gd name="T15" fmla="*/ 920 h 952"/>
                      <a:gd name="T16" fmla="*/ 392 w 1784"/>
                      <a:gd name="T17" fmla="*/ 872 h 952"/>
                      <a:gd name="T18" fmla="*/ 56 w 1784"/>
                      <a:gd name="T19" fmla="*/ 440 h 952"/>
                      <a:gd name="T20" fmla="*/ 56 w 1784"/>
                      <a:gd name="T21" fmla="*/ 152 h 9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4"/>
                      <a:gd name="T34" fmla="*/ 0 h 952"/>
                      <a:gd name="T35" fmla="*/ 1784 w 1784"/>
                      <a:gd name="T36" fmla="*/ 952 h 9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4" h="952">
                        <a:moveTo>
                          <a:pt x="56" y="152"/>
                        </a:moveTo>
                        <a:cubicBezTo>
                          <a:pt x="112" y="80"/>
                          <a:pt x="288" y="16"/>
                          <a:pt x="392" y="8"/>
                        </a:cubicBezTo>
                        <a:cubicBezTo>
                          <a:pt x="496" y="0"/>
                          <a:pt x="576" y="104"/>
                          <a:pt x="680" y="104"/>
                        </a:cubicBezTo>
                        <a:cubicBezTo>
                          <a:pt x="784" y="104"/>
                          <a:pt x="896" y="0"/>
                          <a:pt x="1016" y="8"/>
                        </a:cubicBezTo>
                        <a:cubicBezTo>
                          <a:pt x="1136" y="16"/>
                          <a:pt x="1280" y="80"/>
                          <a:pt x="1400" y="152"/>
                        </a:cubicBezTo>
                        <a:cubicBezTo>
                          <a:pt x="1520" y="224"/>
                          <a:pt x="1688" y="352"/>
                          <a:pt x="1736" y="440"/>
                        </a:cubicBezTo>
                        <a:cubicBezTo>
                          <a:pt x="1784" y="528"/>
                          <a:pt x="1784" y="600"/>
                          <a:pt x="1688" y="680"/>
                        </a:cubicBezTo>
                        <a:cubicBezTo>
                          <a:pt x="1592" y="760"/>
                          <a:pt x="1376" y="888"/>
                          <a:pt x="1160" y="920"/>
                        </a:cubicBezTo>
                        <a:cubicBezTo>
                          <a:pt x="944" y="952"/>
                          <a:pt x="576" y="952"/>
                          <a:pt x="392" y="872"/>
                        </a:cubicBezTo>
                        <a:cubicBezTo>
                          <a:pt x="208" y="792"/>
                          <a:pt x="112" y="560"/>
                          <a:pt x="56" y="440"/>
                        </a:cubicBezTo>
                        <a:cubicBezTo>
                          <a:pt x="0" y="320"/>
                          <a:pt x="0" y="224"/>
                          <a:pt x="56" y="152"/>
                        </a:cubicBezTo>
                        <a:close/>
                      </a:path>
                    </a:pathLst>
                  </a:custGeom>
                  <a:solidFill>
                    <a:schemeClr val="accent2"/>
                  </a:solidFill>
                  <a:ln w="9525">
                    <a:miter lim="800000"/>
                  </a:ln>
                  <a:scene3d>
                    <a:camera prst="legacyPerspectiveBottom">
                      <a:rot lat="17699996" lon="0" rev="0"/>
                    </a:camera>
                    <a:lightRig rig="legacyFlat3" dir="t"/>
                  </a:scene3d>
                  <a:sp3d extrusionH="430200" prstMaterial="legacyPlastic">
                    <a:bevelT w="13500" h="13500" prst="angle"/>
                    <a:bevelB w="13500" h="13500" prst="angle"/>
                    <a:extrusionClr>
                      <a:schemeClr val="accent2"/>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0483" name="Oval 16"/>
                  <p:cNvSpPr>
                    <a:spLocks noChangeArrowheads="1"/>
                  </p:cNvSpPr>
                  <p:nvPr/>
                </p:nvSpPr>
                <p:spPr bwMode="auto">
                  <a:xfrm>
                    <a:off x="2256" y="2976"/>
                    <a:ext cx="96" cy="48"/>
                  </a:xfrm>
                  <a:prstGeom prst="ellipse">
                    <a:avLst/>
                  </a:prstGeom>
                  <a:solidFill>
                    <a:schemeClr val="hlink"/>
                  </a:solidFill>
                  <a:ln w="9525">
                    <a:round/>
                  </a:ln>
                  <a:scene3d>
                    <a:camera prst="legacyPerspectiveBottom">
                      <a:rot lat="17699996" lon="0" rev="0"/>
                    </a:camera>
                    <a:lightRig rig="legacyFlat3" dir="t"/>
                  </a:scene3d>
                  <a:sp3d extrusionH="430200" prstMaterial="legacyMatte">
                    <a:bevelT w="13500" h="13500" prst="angle"/>
                    <a:bevelB w="13500" h="13500" prst="angle"/>
                    <a:extrusionClr>
                      <a:schemeClr val="hlink"/>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60481" name="Rectangle 17"/>
                <p:cNvSpPr>
                  <a:spLocks noChangeArrowheads="1"/>
                </p:cNvSpPr>
                <p:nvPr/>
              </p:nvSpPr>
              <p:spPr bwMode="auto">
                <a:xfrm>
                  <a:off x="1008" y="2256"/>
                  <a:ext cx="96" cy="720"/>
                </a:xfrm>
                <a:prstGeom prst="rect">
                  <a:avLst/>
                </a:prstGeom>
                <a:gradFill rotWithShape="0">
                  <a:gsLst>
                    <a:gs pos="0">
                      <a:srgbClr val="764718"/>
                    </a:gs>
                    <a:gs pos="50000">
                      <a:srgbClr val="FF9933"/>
                    </a:gs>
                    <a:gs pos="100000">
                      <a:srgbClr val="764718"/>
                    </a:gs>
                  </a:gsLst>
                  <a:lin ang="0" scaled="1"/>
                </a:gra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60477" name="Text Box 18"/>
              <p:cNvSpPr txBox="1">
                <a:spLocks noChangeArrowheads="1"/>
              </p:cNvSpPr>
              <p:nvPr/>
            </p:nvSpPr>
            <p:spPr bwMode="auto">
              <a:xfrm>
                <a:off x="1392" y="2563"/>
                <a:ext cx="3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smtClean="0">
                    <a:solidFill>
                      <a:srgbClr val="000000"/>
                    </a:solidFill>
                    <a:latin typeface="Times New Roman" panose="02020603050405020304" pitchFamily="18" charset="0"/>
                  </a:rPr>
                  <a:t>M</a:t>
                </a:r>
                <a:endParaRPr kumimoji="1" lang="en-US" altLang="zh-CN" sz="3200" b="1" smtClean="0">
                  <a:solidFill>
                    <a:srgbClr val="000000"/>
                  </a:solidFill>
                  <a:latin typeface="Times New Roman" panose="02020603050405020304" pitchFamily="18" charset="0"/>
                </a:endParaRPr>
              </a:p>
            </p:txBody>
          </p:sp>
          <p:sp>
            <p:nvSpPr>
              <p:cNvPr id="60478" name="Line 19"/>
              <p:cNvSpPr>
                <a:spLocks noChangeShapeType="1"/>
              </p:cNvSpPr>
              <p:nvPr/>
            </p:nvSpPr>
            <p:spPr bwMode="auto">
              <a:xfrm>
                <a:off x="1104" y="2784"/>
                <a:ext cx="240"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grpSp>
          <p:nvGrpSpPr>
            <p:cNvPr id="60430" name="Group 20"/>
            <p:cNvGrpSpPr/>
            <p:nvPr/>
          </p:nvGrpSpPr>
          <p:grpSpPr bwMode="auto">
            <a:xfrm>
              <a:off x="4161" y="568"/>
              <a:ext cx="384" cy="494"/>
              <a:chOff x="720" y="2098"/>
              <a:chExt cx="384" cy="494"/>
            </a:xfrm>
          </p:grpSpPr>
          <p:sp>
            <p:nvSpPr>
              <p:cNvPr id="60475" name="Line 21"/>
              <p:cNvSpPr>
                <a:spLocks noChangeShapeType="1"/>
              </p:cNvSpPr>
              <p:nvPr/>
            </p:nvSpPr>
            <p:spPr bwMode="auto">
              <a:xfrm flipV="1">
                <a:off x="1104" y="2256"/>
                <a:ext cx="0" cy="336"/>
              </a:xfrm>
              <a:prstGeom prst="line">
                <a:avLst/>
              </a:prstGeom>
              <a:noFill/>
              <a:ln w="38100">
                <a:solidFill>
                  <a:srgbClr val="66FF33"/>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aphicFrame>
            <p:nvGraphicFramePr>
              <p:cNvPr id="60421" name="Object 22"/>
              <p:cNvGraphicFramePr>
                <a:graphicFrameLocks noChangeAspect="1"/>
              </p:cNvGraphicFramePr>
              <p:nvPr/>
            </p:nvGraphicFramePr>
            <p:xfrm>
              <a:off x="720" y="2098"/>
              <a:ext cx="340" cy="397"/>
            </p:xfrm>
            <a:graphic>
              <a:graphicData uri="http://schemas.openxmlformats.org/presentationml/2006/ole">
                <mc:AlternateContent xmlns:mc="http://schemas.openxmlformats.org/markup-compatibility/2006">
                  <mc:Choice xmlns:v="urn:schemas-microsoft-com:vml" Requires="v">
                    <p:oleObj spid="_x0000_s32828" name="公式" r:id="rId5" imgW="155575" imgH="184785" progId="Equation.3">
                      <p:embed/>
                    </p:oleObj>
                  </mc:Choice>
                  <mc:Fallback>
                    <p:oleObj name="公式" r:id="rId5" imgW="155575" imgH="184785" progId="Equation.3">
                      <p:embed/>
                      <p:pic>
                        <p:nvPicPr>
                          <p:cNvPr id="0" name="图片 328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 y="2098"/>
                            <a:ext cx="340" cy="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431" name="Group 23"/>
            <p:cNvGrpSpPr/>
            <p:nvPr/>
          </p:nvGrpSpPr>
          <p:grpSpPr bwMode="auto">
            <a:xfrm>
              <a:off x="3896" y="870"/>
              <a:ext cx="1776" cy="528"/>
              <a:chOff x="960" y="2688"/>
              <a:chExt cx="1728" cy="528"/>
            </a:xfrm>
          </p:grpSpPr>
          <p:grpSp>
            <p:nvGrpSpPr>
              <p:cNvPr id="60437" name="Group 24"/>
              <p:cNvGrpSpPr/>
              <p:nvPr/>
            </p:nvGrpSpPr>
            <p:grpSpPr bwMode="auto">
              <a:xfrm>
                <a:off x="960" y="2688"/>
                <a:ext cx="1680" cy="240"/>
                <a:chOff x="1104" y="3120"/>
                <a:chExt cx="1680" cy="240"/>
              </a:xfrm>
            </p:grpSpPr>
            <p:sp>
              <p:nvSpPr>
                <p:cNvPr id="60462" name="Line 25"/>
                <p:cNvSpPr>
                  <a:spLocks noChangeShapeType="1"/>
                </p:cNvSpPr>
                <p:nvPr/>
              </p:nvSpPr>
              <p:spPr bwMode="auto">
                <a:xfrm flipV="1">
                  <a:off x="1152" y="3168"/>
                  <a:ext cx="480"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3" name="Line 26"/>
                <p:cNvSpPr>
                  <a:spLocks noChangeShapeType="1"/>
                </p:cNvSpPr>
                <p:nvPr/>
              </p:nvSpPr>
              <p:spPr bwMode="auto">
                <a:xfrm flipV="1">
                  <a:off x="1296" y="3120"/>
                  <a:ext cx="76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4" name="Line 27"/>
                <p:cNvSpPr>
                  <a:spLocks noChangeShapeType="1"/>
                </p:cNvSpPr>
                <p:nvPr/>
              </p:nvSpPr>
              <p:spPr bwMode="auto">
                <a:xfrm flipV="1">
                  <a:off x="1440" y="3120"/>
                  <a:ext cx="912" cy="24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5" name="Line 28"/>
                <p:cNvSpPr>
                  <a:spLocks noChangeShapeType="1"/>
                </p:cNvSpPr>
                <p:nvPr/>
              </p:nvSpPr>
              <p:spPr bwMode="auto">
                <a:xfrm flipV="1">
                  <a:off x="1776" y="3168"/>
                  <a:ext cx="72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6" name="Line 29"/>
                <p:cNvSpPr>
                  <a:spLocks noChangeShapeType="1"/>
                </p:cNvSpPr>
                <p:nvPr/>
              </p:nvSpPr>
              <p:spPr bwMode="auto">
                <a:xfrm flipV="1">
                  <a:off x="2112" y="3168"/>
                  <a:ext cx="624"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7" name="Line 30"/>
                <p:cNvSpPr>
                  <a:spLocks noChangeShapeType="1"/>
                </p:cNvSpPr>
                <p:nvPr/>
              </p:nvSpPr>
              <p:spPr bwMode="auto">
                <a:xfrm flipV="1">
                  <a:off x="1104" y="3168"/>
                  <a:ext cx="192" cy="4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8" name="Line 31"/>
                <p:cNvSpPr>
                  <a:spLocks noChangeShapeType="1"/>
                </p:cNvSpPr>
                <p:nvPr/>
              </p:nvSpPr>
              <p:spPr bwMode="auto">
                <a:xfrm>
                  <a:off x="2496" y="3168"/>
                  <a:ext cx="288" cy="96"/>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69" name="Line 32"/>
                <p:cNvSpPr>
                  <a:spLocks noChangeShapeType="1"/>
                </p:cNvSpPr>
                <p:nvPr/>
              </p:nvSpPr>
              <p:spPr bwMode="auto">
                <a:xfrm>
                  <a:off x="216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70" name="Line 33"/>
                <p:cNvSpPr>
                  <a:spLocks noChangeShapeType="1"/>
                </p:cNvSpPr>
                <p:nvPr/>
              </p:nvSpPr>
              <p:spPr bwMode="auto">
                <a:xfrm>
                  <a:off x="1920" y="3120"/>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71" name="Line 34"/>
                <p:cNvSpPr>
                  <a:spLocks noChangeShapeType="1"/>
                </p:cNvSpPr>
                <p:nvPr/>
              </p:nvSpPr>
              <p:spPr bwMode="auto">
                <a:xfrm>
                  <a:off x="1776"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72" name="Line 35"/>
                <p:cNvSpPr>
                  <a:spLocks noChangeShapeType="1"/>
                </p:cNvSpPr>
                <p:nvPr/>
              </p:nvSpPr>
              <p:spPr bwMode="auto">
                <a:xfrm>
                  <a:off x="1584" y="3168"/>
                  <a:ext cx="480"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73" name="Line 36"/>
                <p:cNvSpPr>
                  <a:spLocks noChangeShapeType="1"/>
                </p:cNvSpPr>
                <p:nvPr/>
              </p:nvSpPr>
              <p:spPr bwMode="auto">
                <a:xfrm>
                  <a:off x="1344" y="3168"/>
                  <a:ext cx="528" cy="19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74" name="Line 37"/>
                <p:cNvSpPr>
                  <a:spLocks noChangeShapeType="1"/>
                </p:cNvSpPr>
                <p:nvPr/>
              </p:nvSpPr>
              <p:spPr bwMode="auto">
                <a:xfrm>
                  <a:off x="1248" y="3216"/>
                  <a:ext cx="384" cy="144"/>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grpSp>
            <p:nvGrpSpPr>
              <p:cNvPr id="60438" name="Group 38"/>
              <p:cNvGrpSpPr/>
              <p:nvPr/>
            </p:nvGrpSpPr>
            <p:grpSpPr bwMode="auto">
              <a:xfrm>
                <a:off x="960" y="2784"/>
                <a:ext cx="1728" cy="432"/>
                <a:chOff x="1104" y="3216"/>
                <a:chExt cx="1728" cy="432"/>
              </a:xfrm>
            </p:grpSpPr>
            <p:sp>
              <p:nvSpPr>
                <p:cNvPr id="60458" name="Freeform 39"/>
                <p:cNvSpPr/>
                <p:nvPr/>
              </p:nvSpPr>
              <p:spPr bwMode="auto">
                <a:xfrm>
                  <a:off x="1104" y="3216"/>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0459" name="Freeform 40"/>
                <p:cNvSpPr/>
                <p:nvPr/>
              </p:nvSpPr>
              <p:spPr bwMode="auto">
                <a:xfrm>
                  <a:off x="1104" y="3312"/>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0460" name="Freeform 41"/>
                <p:cNvSpPr/>
                <p:nvPr/>
              </p:nvSpPr>
              <p:spPr bwMode="auto">
                <a:xfrm>
                  <a:off x="1104" y="348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60461" name="Freeform 42"/>
                <p:cNvSpPr/>
                <p:nvPr/>
              </p:nvSpPr>
              <p:spPr bwMode="auto">
                <a:xfrm>
                  <a:off x="1104" y="3408"/>
                  <a:ext cx="1728" cy="160"/>
                </a:xfrm>
                <a:custGeom>
                  <a:avLst/>
                  <a:gdLst>
                    <a:gd name="T0" fmla="*/ 0 w 1792"/>
                    <a:gd name="T1" fmla="*/ 48 h 160"/>
                    <a:gd name="T2" fmla="*/ 336 w 1792"/>
                    <a:gd name="T3" fmla="*/ 144 h 160"/>
                    <a:gd name="T4" fmla="*/ 816 w 1792"/>
                    <a:gd name="T5" fmla="*/ 144 h 160"/>
                    <a:gd name="T6" fmla="*/ 912 w 1792"/>
                    <a:gd name="T7" fmla="*/ 144 h 160"/>
                    <a:gd name="T8" fmla="*/ 1056 w 1792"/>
                    <a:gd name="T9" fmla="*/ 144 h 160"/>
                    <a:gd name="T10" fmla="*/ 1680 w 1792"/>
                    <a:gd name="T11" fmla="*/ 48 h 160"/>
                    <a:gd name="T12" fmla="*/ 1728 w 1792"/>
                    <a:gd name="T13" fmla="*/ 0 h 160"/>
                    <a:gd name="T14" fmla="*/ 0 60000 65536"/>
                    <a:gd name="T15" fmla="*/ 0 60000 65536"/>
                    <a:gd name="T16" fmla="*/ 0 60000 65536"/>
                    <a:gd name="T17" fmla="*/ 0 60000 65536"/>
                    <a:gd name="T18" fmla="*/ 0 60000 65536"/>
                    <a:gd name="T19" fmla="*/ 0 60000 65536"/>
                    <a:gd name="T20" fmla="*/ 0 60000 65536"/>
                    <a:gd name="T21" fmla="*/ 0 w 1792"/>
                    <a:gd name="T22" fmla="*/ 0 h 160"/>
                    <a:gd name="T23" fmla="*/ 1792 w 1792"/>
                    <a:gd name="T24" fmla="*/ 160 h 1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92" h="160">
                      <a:moveTo>
                        <a:pt x="0" y="48"/>
                      </a:moveTo>
                      <a:cubicBezTo>
                        <a:pt x="100" y="88"/>
                        <a:pt x="200" y="128"/>
                        <a:pt x="336" y="144"/>
                      </a:cubicBezTo>
                      <a:cubicBezTo>
                        <a:pt x="472" y="160"/>
                        <a:pt x="720" y="144"/>
                        <a:pt x="816" y="144"/>
                      </a:cubicBezTo>
                      <a:cubicBezTo>
                        <a:pt x="912" y="144"/>
                        <a:pt x="872" y="144"/>
                        <a:pt x="912" y="144"/>
                      </a:cubicBezTo>
                      <a:cubicBezTo>
                        <a:pt x="952" y="144"/>
                        <a:pt x="928" y="160"/>
                        <a:pt x="1056" y="144"/>
                      </a:cubicBezTo>
                      <a:cubicBezTo>
                        <a:pt x="1184" y="128"/>
                        <a:pt x="1568" y="72"/>
                        <a:pt x="1680" y="48"/>
                      </a:cubicBezTo>
                      <a:cubicBezTo>
                        <a:pt x="1792" y="24"/>
                        <a:pt x="1720" y="8"/>
                        <a:pt x="1728" y="0"/>
                      </a:cubicBez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60439" name="Line 43"/>
              <p:cNvSpPr>
                <a:spLocks noChangeShapeType="1"/>
              </p:cNvSpPr>
              <p:nvPr/>
            </p:nvSpPr>
            <p:spPr bwMode="auto">
              <a:xfrm>
                <a:off x="96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0" name="Line 44"/>
              <p:cNvSpPr>
                <a:spLocks noChangeShapeType="1"/>
              </p:cNvSpPr>
              <p:nvPr/>
            </p:nvSpPr>
            <p:spPr bwMode="auto">
              <a:xfrm>
                <a:off x="1056"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1" name="Line 45"/>
              <p:cNvSpPr>
                <a:spLocks noChangeShapeType="1"/>
              </p:cNvSpPr>
              <p:nvPr/>
            </p:nvSpPr>
            <p:spPr bwMode="auto">
              <a:xfrm>
                <a:off x="115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2" name="Line 46"/>
              <p:cNvSpPr>
                <a:spLocks noChangeShapeType="1"/>
              </p:cNvSpPr>
              <p:nvPr/>
            </p:nvSpPr>
            <p:spPr bwMode="auto">
              <a:xfrm>
                <a:off x="124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3" name="Line 47"/>
              <p:cNvSpPr>
                <a:spLocks noChangeShapeType="1"/>
              </p:cNvSpPr>
              <p:nvPr/>
            </p:nvSpPr>
            <p:spPr bwMode="auto">
              <a:xfrm>
                <a:off x="134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4" name="Line 48"/>
              <p:cNvSpPr>
                <a:spLocks noChangeShapeType="1"/>
              </p:cNvSpPr>
              <p:nvPr/>
            </p:nvSpPr>
            <p:spPr bwMode="auto">
              <a:xfrm>
                <a:off x="144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5" name="Line 49"/>
              <p:cNvSpPr>
                <a:spLocks noChangeShapeType="1"/>
              </p:cNvSpPr>
              <p:nvPr/>
            </p:nvSpPr>
            <p:spPr bwMode="auto">
              <a:xfrm>
                <a:off x="153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6" name="Line 50"/>
              <p:cNvSpPr>
                <a:spLocks noChangeShapeType="1"/>
              </p:cNvSpPr>
              <p:nvPr/>
            </p:nvSpPr>
            <p:spPr bwMode="auto">
              <a:xfrm>
                <a:off x="163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7" name="Line 51"/>
              <p:cNvSpPr>
                <a:spLocks noChangeShapeType="1"/>
              </p:cNvSpPr>
              <p:nvPr/>
            </p:nvSpPr>
            <p:spPr bwMode="auto">
              <a:xfrm>
                <a:off x="1728"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8" name="Line 52"/>
              <p:cNvSpPr>
                <a:spLocks noChangeShapeType="1"/>
              </p:cNvSpPr>
              <p:nvPr/>
            </p:nvSpPr>
            <p:spPr bwMode="auto">
              <a:xfrm>
                <a:off x="1824"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49" name="Line 53"/>
              <p:cNvSpPr>
                <a:spLocks noChangeShapeType="1"/>
              </p:cNvSpPr>
              <p:nvPr/>
            </p:nvSpPr>
            <p:spPr bwMode="auto">
              <a:xfrm>
                <a:off x="1920"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0" name="Line 54"/>
              <p:cNvSpPr>
                <a:spLocks noChangeShapeType="1"/>
              </p:cNvSpPr>
              <p:nvPr/>
            </p:nvSpPr>
            <p:spPr bwMode="auto">
              <a:xfrm>
                <a:off x="2016"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1" name="Line 55"/>
              <p:cNvSpPr>
                <a:spLocks noChangeShapeType="1"/>
              </p:cNvSpPr>
              <p:nvPr/>
            </p:nvSpPr>
            <p:spPr bwMode="auto">
              <a:xfrm>
                <a:off x="2112" y="2928"/>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2" name="Line 56"/>
              <p:cNvSpPr>
                <a:spLocks noChangeShapeType="1"/>
              </p:cNvSpPr>
              <p:nvPr/>
            </p:nvSpPr>
            <p:spPr bwMode="auto">
              <a:xfrm>
                <a:off x="2208"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3" name="Line 57"/>
              <p:cNvSpPr>
                <a:spLocks noChangeShapeType="1"/>
              </p:cNvSpPr>
              <p:nvPr/>
            </p:nvSpPr>
            <p:spPr bwMode="auto">
              <a:xfrm>
                <a:off x="2304"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4" name="Line 58"/>
              <p:cNvSpPr>
                <a:spLocks noChangeShapeType="1"/>
              </p:cNvSpPr>
              <p:nvPr/>
            </p:nvSpPr>
            <p:spPr bwMode="auto">
              <a:xfrm>
                <a:off x="2400" y="2880"/>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5" name="Line 59"/>
              <p:cNvSpPr>
                <a:spLocks noChangeShapeType="1"/>
              </p:cNvSpPr>
              <p:nvPr/>
            </p:nvSpPr>
            <p:spPr bwMode="auto">
              <a:xfrm>
                <a:off x="2496"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6" name="Line 60"/>
              <p:cNvSpPr>
                <a:spLocks noChangeShapeType="1"/>
              </p:cNvSpPr>
              <p:nvPr/>
            </p:nvSpPr>
            <p:spPr bwMode="auto">
              <a:xfrm>
                <a:off x="2592" y="2832"/>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60457" name="Line 61"/>
              <p:cNvSpPr>
                <a:spLocks noChangeShapeType="1"/>
              </p:cNvSpPr>
              <p:nvPr/>
            </p:nvSpPr>
            <p:spPr bwMode="auto">
              <a:xfrm>
                <a:off x="2640" y="2784"/>
                <a:ext cx="0" cy="288"/>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grpSp>
          <p:nvGrpSpPr>
            <p:cNvPr id="60432" name="Group 62"/>
            <p:cNvGrpSpPr/>
            <p:nvPr/>
          </p:nvGrpSpPr>
          <p:grpSpPr bwMode="auto">
            <a:xfrm>
              <a:off x="4593" y="540"/>
              <a:ext cx="1000" cy="474"/>
              <a:chOff x="1152" y="2070"/>
              <a:chExt cx="1000" cy="474"/>
            </a:xfrm>
          </p:grpSpPr>
          <p:graphicFrame>
            <p:nvGraphicFramePr>
              <p:cNvPr id="60420" name="Object 63"/>
              <p:cNvGraphicFramePr>
                <a:graphicFrameLocks noChangeAspect="1"/>
              </p:cNvGraphicFramePr>
              <p:nvPr/>
            </p:nvGraphicFramePr>
            <p:xfrm>
              <a:off x="1632" y="2070"/>
              <a:ext cx="520" cy="426"/>
            </p:xfrm>
            <a:graphic>
              <a:graphicData uri="http://schemas.openxmlformats.org/presentationml/2006/ole">
                <mc:AlternateContent xmlns:mc="http://schemas.openxmlformats.org/markup-compatibility/2006">
                  <mc:Choice xmlns:v="urn:schemas-microsoft-com:vml" Requires="v">
                    <p:oleObj spid="_x0000_s32829" name="公式" r:id="rId7" imgW="281940" imgH="233680" progId="Equation.3">
                      <p:embed/>
                    </p:oleObj>
                  </mc:Choice>
                  <mc:Fallback>
                    <p:oleObj name="公式" r:id="rId7" imgW="281940" imgH="233680" progId="Equation.3">
                      <p:embed/>
                      <p:pic>
                        <p:nvPicPr>
                          <p:cNvPr id="0" name="图片 328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2" y="2070"/>
                            <a:ext cx="520" cy="4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33" name="Group 64"/>
              <p:cNvGrpSpPr/>
              <p:nvPr/>
            </p:nvGrpSpPr>
            <p:grpSpPr bwMode="auto">
              <a:xfrm>
                <a:off x="1152" y="2448"/>
                <a:ext cx="672" cy="96"/>
                <a:chOff x="1152" y="2448"/>
                <a:chExt cx="672" cy="96"/>
              </a:xfrm>
            </p:grpSpPr>
            <p:sp>
              <p:nvSpPr>
                <p:cNvPr id="60435" name="Oval 65"/>
                <p:cNvSpPr>
                  <a:spLocks noChangeArrowheads="1"/>
                </p:cNvSpPr>
                <p:nvPr/>
              </p:nvSpPr>
              <p:spPr bwMode="auto">
                <a:xfrm>
                  <a:off x="1728" y="2448"/>
                  <a:ext cx="96" cy="55"/>
                </a:xfrm>
                <a:prstGeom prst="ellipse">
                  <a:avLst/>
                </a:prstGeom>
                <a:gradFill rotWithShape="0">
                  <a:gsLst>
                    <a:gs pos="0">
                      <a:srgbClr val="FF3300"/>
                    </a:gs>
                    <a:gs pos="100000">
                      <a:srgbClr val="8F1D00"/>
                    </a:gs>
                  </a:gsLst>
                  <a:path path="shape">
                    <a:fillToRect l="50000" t="50000" r="50000" b="50000"/>
                  </a:path>
                </a:gradFill>
                <a:ln w="9525">
                  <a:solidFill>
                    <a:srgbClr val="FFFF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endParaRPr lang="zh-CN" altLang="zh-CN" smtClean="0">
                    <a:solidFill>
                      <a:srgbClr val="FF9900"/>
                    </a:solidFill>
                    <a:latin typeface="Tahoma" panose="020B0604030504040204" pitchFamily="34" charset="0"/>
                  </a:endParaRPr>
                </a:p>
              </p:txBody>
            </p:sp>
            <p:sp>
              <p:nvSpPr>
                <p:cNvPr id="60436" name="Line 66"/>
                <p:cNvSpPr>
                  <a:spLocks noChangeShapeType="1"/>
                </p:cNvSpPr>
                <p:nvPr/>
              </p:nvSpPr>
              <p:spPr bwMode="auto">
                <a:xfrm flipV="1">
                  <a:off x="1152" y="2496"/>
                  <a:ext cx="57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60434" name="Text Box 67"/>
              <p:cNvSpPr txBox="1">
                <a:spLocks noChangeArrowheads="1"/>
              </p:cNvSpPr>
              <p:nvPr/>
            </p:nvSpPr>
            <p:spPr bwMode="auto">
              <a:xfrm>
                <a:off x="1296" y="2179"/>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sz="3200" b="1" smtClean="0">
                    <a:solidFill>
                      <a:srgbClr val="000000"/>
                    </a:solidFill>
                    <a:latin typeface="Times New Roman" panose="02020603050405020304" pitchFamily="18" charset="0"/>
                  </a:rPr>
                  <a:t>r</a:t>
                </a:r>
                <a:endParaRPr kumimoji="1" lang="en-US" altLang="zh-CN" sz="3200" b="1" smtClean="0">
                  <a:solidFill>
                    <a:srgbClr val="000000"/>
                  </a:solidFill>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8295"/>
                                        </p:tgtEl>
                                        <p:attrNameLst>
                                          <p:attrName>style.visibility</p:attrName>
                                        </p:attrNameLst>
                                      </p:cBhvr>
                                      <p:to>
                                        <p:strVal val="visible"/>
                                      </p:to>
                                    </p:set>
                                    <p:anim calcmode="lin" valueType="num">
                                      <p:cBhvr additive="base">
                                        <p:cTn id="7" dur="500" fill="hold"/>
                                        <p:tgtEl>
                                          <p:spTgt spid="268295"/>
                                        </p:tgtEl>
                                        <p:attrNameLst>
                                          <p:attrName>ppt_x</p:attrName>
                                        </p:attrNameLst>
                                      </p:cBhvr>
                                      <p:tavLst>
                                        <p:tav tm="0">
                                          <p:val>
                                            <p:strVal val="#ppt_x"/>
                                          </p:val>
                                        </p:tav>
                                        <p:tav tm="100000">
                                          <p:val>
                                            <p:strVal val="#ppt_x"/>
                                          </p:val>
                                        </p:tav>
                                      </p:tavLst>
                                    </p:anim>
                                    <p:anim calcmode="lin" valueType="num">
                                      <p:cBhvr additive="base">
                                        <p:cTn id="8" dur="500" fill="hold"/>
                                        <p:tgtEl>
                                          <p:spTgt spid="2682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8296"/>
                                        </p:tgtEl>
                                        <p:attrNameLst>
                                          <p:attrName>style.visibility</p:attrName>
                                        </p:attrNameLst>
                                      </p:cBhvr>
                                      <p:to>
                                        <p:strVal val="visible"/>
                                      </p:to>
                                    </p:set>
                                    <p:animEffect transition="in" filter="dissolve">
                                      <p:cBhvr>
                                        <p:cTn id="13" dur="500"/>
                                        <p:tgtEl>
                                          <p:spTgt spid="26829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8290"/>
                                        </p:tgtEl>
                                        <p:attrNameLst>
                                          <p:attrName>style.visibility</p:attrName>
                                        </p:attrNameLst>
                                      </p:cBhvr>
                                      <p:to>
                                        <p:strVal val="visible"/>
                                      </p:to>
                                    </p:set>
                                    <p:animEffect transition="in" filter="wipe(left)">
                                      <p:cBhvr>
                                        <p:cTn id="18" dur="500"/>
                                        <p:tgtEl>
                                          <p:spTgt spid="26829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68297"/>
                                        </p:tgtEl>
                                        <p:attrNameLst>
                                          <p:attrName>style.visibility</p:attrName>
                                        </p:attrNameLst>
                                      </p:cBhvr>
                                      <p:to>
                                        <p:strVal val="visible"/>
                                      </p:to>
                                    </p:set>
                                    <p:animEffect transition="in" filter="wipe(left)">
                                      <p:cBhvr>
                                        <p:cTn id="23" dur="500"/>
                                        <p:tgtEl>
                                          <p:spTgt spid="26829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8291"/>
                                        </p:tgtEl>
                                        <p:attrNameLst>
                                          <p:attrName>style.visibility</p:attrName>
                                        </p:attrNameLst>
                                      </p:cBhvr>
                                      <p:to>
                                        <p:strVal val="visible"/>
                                      </p:to>
                                    </p:set>
                                    <p:animEffect transition="in" filter="wipe(left)">
                                      <p:cBhvr>
                                        <p:cTn id="28" dur="500"/>
                                        <p:tgtEl>
                                          <p:spTgt spid="26829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68292"/>
                                        </p:tgtEl>
                                        <p:attrNameLst>
                                          <p:attrName>style.visibility</p:attrName>
                                        </p:attrNameLst>
                                      </p:cBhvr>
                                      <p:to>
                                        <p:strVal val="visible"/>
                                      </p:to>
                                    </p:set>
                                    <p:animEffect transition="in" filter="wipe(left)">
                                      <p:cBhvr>
                                        <p:cTn id="33" dur="500"/>
                                        <p:tgtEl>
                                          <p:spTgt spid="26829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68294"/>
                                        </p:tgtEl>
                                        <p:attrNameLst>
                                          <p:attrName>style.visibility</p:attrName>
                                        </p:attrNameLst>
                                      </p:cBhvr>
                                      <p:to>
                                        <p:strVal val="visible"/>
                                      </p:to>
                                    </p:set>
                                    <p:anim calcmode="lin" valueType="num">
                                      <p:cBhvr additive="base">
                                        <p:cTn id="38" dur="500" fill="hold"/>
                                        <p:tgtEl>
                                          <p:spTgt spid="268294"/>
                                        </p:tgtEl>
                                        <p:attrNameLst>
                                          <p:attrName>ppt_x</p:attrName>
                                        </p:attrNameLst>
                                      </p:cBhvr>
                                      <p:tavLst>
                                        <p:tav tm="0">
                                          <p:val>
                                            <p:strVal val="#ppt_x"/>
                                          </p:val>
                                        </p:tav>
                                        <p:tav tm="100000">
                                          <p:val>
                                            <p:strVal val="#ppt_x"/>
                                          </p:val>
                                        </p:tav>
                                      </p:tavLst>
                                    </p:anim>
                                    <p:anim calcmode="lin" valueType="num">
                                      <p:cBhvr additive="base">
                                        <p:cTn id="39" dur="500" fill="hold"/>
                                        <p:tgtEl>
                                          <p:spTgt spid="26829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68293"/>
                                        </p:tgtEl>
                                        <p:attrNameLst>
                                          <p:attrName>style.visibility</p:attrName>
                                        </p:attrNameLst>
                                      </p:cBhvr>
                                      <p:to>
                                        <p:strVal val="visible"/>
                                      </p:to>
                                    </p:set>
                                    <p:animEffect transition="in" filter="wipe(left)">
                                      <p:cBhvr>
                                        <p:cTn id="44" dur="500"/>
                                        <p:tgtEl>
                                          <p:spTgt spid="26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0" grpId="0" autoUpdateAnimBg="0"/>
      <p:bldP spid="268291" grpId="0" autoUpdateAnimBg="0"/>
      <p:bldP spid="268292" grpId="0" autoUpdateAnimBg="0"/>
      <p:bldP spid="268293" grpId="0" autoUpdateAnimBg="0"/>
      <p:bldP spid="268294" grpId="0"/>
      <p:bldP spid="26829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9314" name="Object 2"/>
          <p:cNvGraphicFramePr>
            <a:graphicFrameLocks noChangeAspect="1"/>
          </p:cNvGraphicFramePr>
          <p:nvPr/>
        </p:nvGraphicFramePr>
        <p:xfrm>
          <a:off x="3505200" y="1538288"/>
          <a:ext cx="2286000" cy="533400"/>
        </p:xfrm>
        <a:graphic>
          <a:graphicData uri="http://schemas.openxmlformats.org/presentationml/2006/ole">
            <mc:AlternateContent xmlns:mc="http://schemas.openxmlformats.org/markup-compatibility/2006">
              <mc:Choice xmlns:v="urn:schemas-microsoft-com:vml" Requires="v">
                <p:oleObj spid="_x0000_s33850" name="公式" r:id="rId1" imgW="612775" imgH="184785" progId="Equation.3">
                  <p:embed/>
                </p:oleObj>
              </mc:Choice>
              <mc:Fallback>
                <p:oleObj name="公式" r:id="rId1" imgW="612775" imgH="184785" progId="Equation.3">
                  <p:embed/>
                  <p:pic>
                    <p:nvPicPr>
                      <p:cNvPr id="0" name="图片 338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538288"/>
                        <a:ext cx="2286000" cy="5334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5" name="Object 3"/>
          <p:cNvGraphicFramePr>
            <a:graphicFrameLocks noChangeAspect="1"/>
          </p:cNvGraphicFramePr>
          <p:nvPr/>
        </p:nvGraphicFramePr>
        <p:xfrm>
          <a:off x="3581400" y="2071688"/>
          <a:ext cx="2209800" cy="557212"/>
        </p:xfrm>
        <a:graphic>
          <a:graphicData uri="http://schemas.openxmlformats.org/presentationml/2006/ole">
            <mc:AlternateContent xmlns:mc="http://schemas.openxmlformats.org/markup-compatibility/2006">
              <mc:Choice xmlns:v="urn:schemas-microsoft-com:vml" Requires="v">
                <p:oleObj spid="_x0000_s33851" name="公式" r:id="rId3" imgW="622300" imgH="184785" progId="Equation.3">
                  <p:embed/>
                </p:oleObj>
              </mc:Choice>
              <mc:Fallback>
                <p:oleObj name="公式" r:id="rId3" imgW="622300" imgH="184785" progId="Equation.3">
                  <p:embed/>
                  <p:pic>
                    <p:nvPicPr>
                      <p:cNvPr id="0" name="图片 338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071688"/>
                        <a:ext cx="2209800" cy="557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9316" name="Object 4"/>
          <p:cNvGraphicFramePr>
            <a:graphicFrameLocks noChangeAspect="1"/>
          </p:cNvGraphicFramePr>
          <p:nvPr/>
        </p:nvGraphicFramePr>
        <p:xfrm>
          <a:off x="3581400" y="2681288"/>
          <a:ext cx="2209800" cy="609600"/>
        </p:xfrm>
        <a:graphic>
          <a:graphicData uri="http://schemas.openxmlformats.org/presentationml/2006/ole">
            <mc:AlternateContent xmlns:mc="http://schemas.openxmlformats.org/markup-compatibility/2006">
              <mc:Choice xmlns:v="urn:schemas-microsoft-com:vml" Requires="v">
                <p:oleObj spid="_x0000_s33852" name="公式" r:id="rId5" imgW="690880" imgH="204470" progId="Equation.3">
                  <p:embed/>
                </p:oleObj>
              </mc:Choice>
              <mc:Fallback>
                <p:oleObj name="公式" r:id="rId5" imgW="690880" imgH="204470" progId="Equation.3">
                  <p:embed/>
                  <p:pic>
                    <p:nvPicPr>
                      <p:cNvPr id="0" name="图片 3385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681288"/>
                        <a:ext cx="2209800" cy="60960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9317" name="Text Box 5"/>
          <p:cNvSpPr txBox="1">
            <a:spLocks noChangeArrowheads="1"/>
          </p:cNvSpPr>
          <p:nvPr/>
        </p:nvSpPr>
        <p:spPr bwMode="auto">
          <a:xfrm>
            <a:off x="914400" y="1538288"/>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ea typeface="楷体_GB2312" pitchFamily="49" charset="-122"/>
              </a:rPr>
              <a:t>质量为线分布</a:t>
            </a:r>
            <a:endParaRPr kumimoji="1" lang="zh-CN" altLang="en-US" sz="2800" b="1" smtClean="0">
              <a:solidFill>
                <a:srgbClr val="000000"/>
              </a:solidFill>
              <a:latin typeface="Times New Roman" panose="02020603050405020304" pitchFamily="18" charset="0"/>
              <a:ea typeface="楷体_GB2312" pitchFamily="49" charset="-122"/>
            </a:endParaRPr>
          </a:p>
        </p:txBody>
      </p:sp>
      <p:sp>
        <p:nvSpPr>
          <p:cNvPr id="269318" name="Text Box 6"/>
          <p:cNvSpPr txBox="1">
            <a:spLocks noChangeArrowheads="1"/>
          </p:cNvSpPr>
          <p:nvPr/>
        </p:nvSpPr>
        <p:spPr bwMode="auto">
          <a:xfrm>
            <a:off x="914400" y="2071688"/>
            <a:ext cx="2743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ea typeface="楷体_GB2312" pitchFamily="49" charset="-122"/>
              </a:rPr>
              <a:t>质量为面分布</a:t>
            </a:r>
            <a:endParaRPr kumimoji="1" lang="zh-CN" altLang="en-US" sz="2800" b="1" smtClean="0">
              <a:solidFill>
                <a:srgbClr val="000000"/>
              </a:solidFill>
              <a:latin typeface="Times New Roman" panose="02020603050405020304" pitchFamily="18" charset="0"/>
              <a:ea typeface="楷体_GB2312" pitchFamily="49" charset="-122"/>
            </a:endParaRPr>
          </a:p>
        </p:txBody>
      </p:sp>
      <p:sp>
        <p:nvSpPr>
          <p:cNvPr id="269319" name="Text Box 7"/>
          <p:cNvSpPr txBox="1">
            <a:spLocks noChangeArrowheads="1"/>
          </p:cNvSpPr>
          <p:nvPr/>
        </p:nvSpPr>
        <p:spPr bwMode="auto">
          <a:xfrm>
            <a:off x="914400" y="2681288"/>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ea typeface="楷体_GB2312" pitchFamily="49" charset="-122"/>
              </a:rPr>
              <a:t>质量为体分布</a:t>
            </a:r>
            <a:endParaRPr kumimoji="1" lang="zh-CN" altLang="en-US" sz="2800" b="1" smtClean="0">
              <a:solidFill>
                <a:srgbClr val="000000"/>
              </a:solidFill>
              <a:latin typeface="Times New Roman" panose="02020603050405020304" pitchFamily="18" charset="0"/>
              <a:ea typeface="楷体_GB2312" pitchFamily="49" charset="-122"/>
            </a:endParaRPr>
          </a:p>
        </p:txBody>
      </p:sp>
      <p:sp>
        <p:nvSpPr>
          <p:cNvPr id="269320" name="AutoShape 8"/>
          <p:cNvSpPr/>
          <p:nvPr/>
        </p:nvSpPr>
        <p:spPr bwMode="auto">
          <a:xfrm>
            <a:off x="609600" y="1690688"/>
            <a:ext cx="457200" cy="1371600"/>
          </a:xfrm>
          <a:prstGeom prst="leftBrace">
            <a:avLst>
              <a:gd name="adj1" fmla="val 25000"/>
              <a:gd name="adj2" fmla="val 51736"/>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269321" name="Text Box 9"/>
          <p:cNvSpPr txBox="1">
            <a:spLocks noChangeArrowheads="1"/>
          </p:cNvSpPr>
          <p:nvPr/>
        </p:nvSpPr>
        <p:spPr bwMode="auto">
          <a:xfrm>
            <a:off x="381000" y="3290888"/>
            <a:ext cx="853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ea typeface="楷体_GB2312" pitchFamily="49" charset="-122"/>
                <a:sym typeface="Symbol" panose="05050102010706020507" pitchFamily="18" charset="2"/>
              </a:rPr>
              <a:t>其中</a:t>
            </a:r>
            <a:r>
              <a:rPr kumimoji="1" lang="zh-CN" altLang="en-US" sz="2800" b="1" i="1" smtClean="0">
                <a:solidFill>
                  <a:srgbClr val="000000"/>
                </a:solidFill>
                <a:latin typeface="Times New Roman" panose="02020603050405020304" pitchFamily="18" charset="0"/>
                <a:ea typeface="楷体_GB2312" pitchFamily="49" charset="-122"/>
                <a:sym typeface="Symbol" panose="05050102010706020507" pitchFamily="18" charset="2"/>
              </a:rPr>
              <a:t>、、 </a:t>
            </a:r>
            <a:r>
              <a:rPr kumimoji="1" lang="zh-CN" altLang="en-US" sz="2800" b="1" smtClean="0">
                <a:solidFill>
                  <a:srgbClr val="000000"/>
                </a:solidFill>
                <a:latin typeface="Times New Roman" panose="02020603050405020304" pitchFamily="18" charset="0"/>
                <a:ea typeface="楷体_GB2312" pitchFamily="49" charset="-122"/>
                <a:sym typeface="Symbol" panose="05050102010706020507" pitchFamily="18" charset="2"/>
              </a:rPr>
              <a:t>分别为质量的线密度、面密度和体密度。</a:t>
            </a:r>
            <a:endParaRPr kumimoji="1" lang="zh-CN" altLang="en-US" sz="2800" b="1" i="1" smtClean="0">
              <a:solidFill>
                <a:srgbClr val="000000"/>
              </a:solidFill>
              <a:latin typeface="Times New Roman" panose="02020603050405020304" pitchFamily="18" charset="0"/>
              <a:ea typeface="楷体_GB2312" pitchFamily="49" charset="-122"/>
            </a:endParaRPr>
          </a:p>
        </p:txBody>
      </p:sp>
      <p:sp>
        <p:nvSpPr>
          <p:cNvPr id="269322" name="Text Box 10"/>
          <p:cNvSpPr txBox="1">
            <a:spLocks noChangeArrowheads="1"/>
          </p:cNvSpPr>
          <p:nvPr/>
        </p:nvSpPr>
        <p:spPr bwMode="auto">
          <a:xfrm>
            <a:off x="457200" y="4305300"/>
            <a:ext cx="60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注意</a:t>
            </a:r>
            <a:endParaRPr kumimoji="1" lang="zh-CN" altLang="en-US" sz="2800" b="1" smtClean="0">
              <a:solidFill>
                <a:srgbClr val="000000"/>
              </a:solidFill>
              <a:latin typeface="Times New Roman" panose="02020603050405020304" pitchFamily="18" charset="0"/>
            </a:endParaRPr>
          </a:p>
        </p:txBody>
      </p:sp>
      <p:sp>
        <p:nvSpPr>
          <p:cNvPr id="269323" name="Text Box 11"/>
          <p:cNvSpPr txBox="1">
            <a:spLocks noChangeArrowheads="1"/>
          </p:cNvSpPr>
          <p:nvPr/>
        </p:nvSpPr>
        <p:spPr bwMode="auto">
          <a:xfrm>
            <a:off x="1066800" y="4108450"/>
            <a:ext cx="7407275"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50000"/>
              </a:spcBef>
              <a:spcAft>
                <a:spcPct val="0"/>
              </a:spcAft>
            </a:pPr>
            <a:r>
              <a:rPr kumimoji="1" lang="zh-CN" altLang="en-US" sz="2800" b="1" smtClean="0">
                <a:solidFill>
                  <a:srgbClr val="000000"/>
                </a:solidFill>
                <a:latin typeface="Times New Roman" panose="02020603050405020304" pitchFamily="18" charset="0"/>
              </a:rPr>
              <a:t>只有对于几何形状规则、质量连续且均匀分布的刚体，才能用积分计算出刚体的转动惯量</a:t>
            </a:r>
            <a:endParaRPr kumimoji="1" lang="zh-CN" altLang="en-US" sz="2800" b="1" smtClean="0">
              <a:solidFill>
                <a:srgbClr val="000000"/>
              </a:solidFill>
              <a:latin typeface="Times New Roman" panose="02020603050405020304" pitchFamily="18" charset="0"/>
            </a:endParaRPr>
          </a:p>
        </p:txBody>
      </p:sp>
      <p:graphicFrame>
        <p:nvGraphicFramePr>
          <p:cNvPr id="61445" name="Object 13"/>
          <p:cNvGraphicFramePr>
            <a:graphicFrameLocks noChangeAspect="1"/>
          </p:cNvGraphicFramePr>
          <p:nvPr/>
        </p:nvGraphicFramePr>
        <p:xfrm>
          <a:off x="3186113" y="404813"/>
          <a:ext cx="2181225" cy="792162"/>
        </p:xfrm>
        <a:graphic>
          <a:graphicData uri="http://schemas.openxmlformats.org/presentationml/2006/ole">
            <mc:AlternateContent xmlns:mc="http://schemas.openxmlformats.org/markup-compatibility/2006">
              <mc:Choice xmlns:v="urn:schemas-microsoft-com:vml" Requires="v">
                <p:oleObj spid="_x0000_s33853" name="Equation" r:id="rId7" imgW="807085" imgH="311150" progId="Equation.DSMT4">
                  <p:embed/>
                </p:oleObj>
              </mc:Choice>
              <mc:Fallback>
                <p:oleObj name="Equation" r:id="rId7" imgW="807085" imgH="311150" progId="Equation.DSMT4">
                  <p:embed/>
                  <p:pic>
                    <p:nvPicPr>
                      <p:cNvPr id="0" name="图片 3385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86113" y="404813"/>
                        <a:ext cx="218122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wipe(up)">
                                      <p:cBhvr>
                                        <p:cTn id="7" dur="500"/>
                                        <p:tgtEl>
                                          <p:spTgt spid="269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9314"/>
                                        </p:tgtEl>
                                        <p:attrNameLst>
                                          <p:attrName>style.visibility</p:attrName>
                                        </p:attrNameLst>
                                      </p:cBhvr>
                                      <p:to>
                                        <p:strVal val="visible"/>
                                      </p:to>
                                    </p:set>
                                    <p:animEffect transition="in" filter="wipe(up)">
                                      <p:cBhvr>
                                        <p:cTn id="12" dur="500"/>
                                        <p:tgtEl>
                                          <p:spTgt spid="2693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9318"/>
                                        </p:tgtEl>
                                        <p:attrNameLst>
                                          <p:attrName>style.visibility</p:attrName>
                                        </p:attrNameLst>
                                      </p:cBhvr>
                                      <p:to>
                                        <p:strVal val="visible"/>
                                      </p:to>
                                    </p:set>
                                    <p:animEffect transition="in" filter="wipe(up)">
                                      <p:cBhvr>
                                        <p:cTn id="17" dur="500"/>
                                        <p:tgtEl>
                                          <p:spTgt spid="2693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9315"/>
                                        </p:tgtEl>
                                        <p:attrNameLst>
                                          <p:attrName>style.visibility</p:attrName>
                                        </p:attrNameLst>
                                      </p:cBhvr>
                                      <p:to>
                                        <p:strVal val="visible"/>
                                      </p:to>
                                    </p:set>
                                    <p:animEffect transition="in" filter="wipe(up)">
                                      <p:cBhvr>
                                        <p:cTn id="22" dur="500"/>
                                        <p:tgtEl>
                                          <p:spTgt spid="2693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9319"/>
                                        </p:tgtEl>
                                        <p:attrNameLst>
                                          <p:attrName>style.visibility</p:attrName>
                                        </p:attrNameLst>
                                      </p:cBhvr>
                                      <p:to>
                                        <p:strVal val="visible"/>
                                      </p:to>
                                    </p:set>
                                    <p:animEffect transition="in" filter="wipe(up)">
                                      <p:cBhvr>
                                        <p:cTn id="27" dur="500"/>
                                        <p:tgtEl>
                                          <p:spTgt spid="2693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9316"/>
                                        </p:tgtEl>
                                        <p:attrNameLst>
                                          <p:attrName>style.visibility</p:attrName>
                                        </p:attrNameLst>
                                      </p:cBhvr>
                                      <p:to>
                                        <p:strVal val="visible"/>
                                      </p:to>
                                    </p:set>
                                    <p:animEffect transition="in" filter="wipe(up)">
                                      <p:cBhvr>
                                        <p:cTn id="32" dur="500"/>
                                        <p:tgtEl>
                                          <p:spTgt spid="2693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9320"/>
                                        </p:tgtEl>
                                        <p:attrNameLst>
                                          <p:attrName>style.visibility</p:attrName>
                                        </p:attrNameLst>
                                      </p:cBhvr>
                                      <p:to>
                                        <p:strVal val="visible"/>
                                      </p:to>
                                    </p:set>
                                    <p:animEffect transition="in" filter="wipe(up)">
                                      <p:cBhvr>
                                        <p:cTn id="37" dur="500"/>
                                        <p:tgtEl>
                                          <p:spTgt spid="2693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69321"/>
                                        </p:tgtEl>
                                        <p:attrNameLst>
                                          <p:attrName>style.visibility</p:attrName>
                                        </p:attrNameLst>
                                      </p:cBhvr>
                                      <p:to>
                                        <p:strVal val="visible"/>
                                      </p:to>
                                    </p:set>
                                    <p:animEffect transition="in" filter="wipe(up)">
                                      <p:cBhvr>
                                        <p:cTn id="42" dur="75"/>
                                        <p:tgtEl>
                                          <p:spTgt spid="2693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69322"/>
                                        </p:tgtEl>
                                        <p:attrNameLst>
                                          <p:attrName>style.visibility</p:attrName>
                                        </p:attrNameLst>
                                      </p:cBhvr>
                                      <p:to>
                                        <p:strVal val="visible"/>
                                      </p:to>
                                    </p:set>
                                    <p:animEffect transition="in" filter="wipe(up)">
                                      <p:cBhvr>
                                        <p:cTn id="47" dur="500"/>
                                        <p:tgtEl>
                                          <p:spTgt spid="2693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69323"/>
                                        </p:tgtEl>
                                        <p:attrNameLst>
                                          <p:attrName>style.visibility</p:attrName>
                                        </p:attrNameLst>
                                      </p:cBhvr>
                                      <p:to>
                                        <p:strVal val="visible"/>
                                      </p:to>
                                    </p:set>
                                    <p:animEffect transition="in" filter="wipe(up)">
                                      <p:cBhvr>
                                        <p:cTn id="52" dur="500"/>
                                        <p:tgtEl>
                                          <p:spTgt spid="269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7" grpId="0" autoUpdateAnimBg="0"/>
      <p:bldP spid="269318" grpId="0" autoUpdateAnimBg="0"/>
      <p:bldP spid="269319" grpId="0" autoUpdateAnimBg="0"/>
      <p:bldP spid="269320" grpId="0" animBg="1"/>
      <p:bldP spid="269321" grpId="0" autoUpdateAnimBg="0"/>
      <p:bldP spid="269322" grpId="0" autoUpdateAnimBg="0"/>
      <p:bldP spid="2693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框 8"/>
          <p:cNvSpPr txBox="1"/>
          <p:nvPr/>
        </p:nvSpPr>
        <p:spPr>
          <a:xfrm>
            <a:off x="1080770" y="3842385"/>
            <a:ext cx="4161790" cy="457200"/>
          </a:xfrm>
          <a:prstGeom prst="rect">
            <a:avLst/>
          </a:prstGeom>
          <a:noFill/>
        </p:spPr>
        <p:txBody>
          <a:bodyPr wrap="none" rtlCol="0">
            <a:spAutoFit/>
          </a:bodyPr>
          <a:p>
            <a:r>
              <a:rPr lang="zh-CN" altLang="en-US" sz="2400" b="1"/>
              <a:t>机械能守恒：只有保守力做功</a:t>
            </a:r>
            <a:endParaRPr lang="zh-CN" altLang="en-US" sz="2400" b="1"/>
          </a:p>
        </p:txBody>
      </p:sp>
      <p:sp>
        <p:nvSpPr>
          <p:cNvPr id="10" name="文本框 9"/>
          <p:cNvSpPr txBox="1"/>
          <p:nvPr/>
        </p:nvSpPr>
        <p:spPr>
          <a:xfrm>
            <a:off x="1152525" y="4678680"/>
            <a:ext cx="1713230" cy="457200"/>
          </a:xfrm>
          <a:prstGeom prst="rect">
            <a:avLst/>
          </a:prstGeom>
          <a:noFill/>
        </p:spPr>
        <p:txBody>
          <a:bodyPr wrap="none" rtlCol="0">
            <a:spAutoFit/>
          </a:bodyPr>
          <a:p>
            <a:r>
              <a:rPr lang="zh-CN" altLang="en-US" sz="2400" b="1"/>
              <a:t>功能原理：</a:t>
            </a:r>
            <a:endParaRPr lang="zh-CN" altLang="en-US" sz="2400" b="1"/>
          </a:p>
        </p:txBody>
      </p:sp>
      <p:sp>
        <p:nvSpPr>
          <p:cNvPr id="11" name="文本框 10"/>
          <p:cNvSpPr txBox="1"/>
          <p:nvPr/>
        </p:nvSpPr>
        <p:spPr>
          <a:xfrm>
            <a:off x="1080770" y="5546725"/>
            <a:ext cx="2325370" cy="457200"/>
          </a:xfrm>
          <a:prstGeom prst="rect">
            <a:avLst/>
          </a:prstGeom>
          <a:noFill/>
        </p:spPr>
        <p:txBody>
          <a:bodyPr wrap="none" rtlCol="0">
            <a:spAutoFit/>
          </a:bodyPr>
          <a:p>
            <a:r>
              <a:rPr lang="zh-CN" altLang="en-US" sz="2400" b="1"/>
              <a:t>能量守恒定律：</a:t>
            </a:r>
            <a:endParaRPr lang="zh-CN" altLang="en-US" sz="2400" b="1"/>
          </a:p>
        </p:txBody>
      </p:sp>
      <p:sp>
        <p:nvSpPr>
          <p:cNvPr id="20" name="文本框 19"/>
          <p:cNvSpPr txBox="1"/>
          <p:nvPr/>
        </p:nvSpPr>
        <p:spPr>
          <a:xfrm>
            <a:off x="1057275" y="3031490"/>
            <a:ext cx="2325370" cy="457200"/>
          </a:xfrm>
          <a:prstGeom prst="rect">
            <a:avLst/>
          </a:prstGeom>
          <a:noFill/>
        </p:spPr>
        <p:txBody>
          <a:bodyPr wrap="none" rtlCol="0">
            <a:spAutoFit/>
          </a:bodyPr>
          <a:p>
            <a:r>
              <a:rPr lang="zh-CN" altLang="en-US" sz="2400" b="1"/>
              <a:t>质点系动能定理</a:t>
            </a:r>
            <a:endParaRPr lang="zh-CN" altLang="en-US" sz="2400" b="1"/>
          </a:p>
        </p:txBody>
      </p:sp>
      <p:graphicFrame>
        <p:nvGraphicFramePr>
          <p:cNvPr id="21" name="对象 20"/>
          <p:cNvGraphicFramePr/>
          <p:nvPr/>
        </p:nvGraphicFramePr>
        <p:xfrm>
          <a:off x="3636010" y="2853055"/>
          <a:ext cx="2959100" cy="653415"/>
        </p:xfrm>
        <a:graphic>
          <a:graphicData uri="http://schemas.openxmlformats.org/presentationml/2006/ole">
            <mc:AlternateContent xmlns:mc="http://schemas.openxmlformats.org/markup-compatibility/2006">
              <mc:Choice xmlns:v="urn:schemas-microsoft-com:vml" Requires="v">
                <p:oleObj spid="_x0000_s22" name="" r:id="rId1" imgW="2031365" imgH="596265" progId="Equation.KSEE3">
                  <p:embed/>
                </p:oleObj>
              </mc:Choice>
              <mc:Fallback>
                <p:oleObj name="" r:id="rId1" imgW="2031365" imgH="596265" progId="Equation.KSEE3">
                  <p:embed/>
                  <p:pic>
                    <p:nvPicPr>
                      <p:cNvPr id="0" name="图片 21"/>
                      <p:cNvPicPr/>
                      <p:nvPr/>
                    </p:nvPicPr>
                    <p:blipFill>
                      <a:blip r:embed="rId2"/>
                      <a:stretch>
                        <a:fillRect/>
                      </a:stretch>
                    </p:blipFill>
                    <p:spPr>
                      <a:xfrm>
                        <a:off x="3636010" y="2853055"/>
                        <a:ext cx="2959100" cy="653415"/>
                      </a:xfrm>
                      <a:prstGeom prst="rect">
                        <a:avLst/>
                      </a:prstGeom>
                    </p:spPr>
                  </p:pic>
                </p:oleObj>
              </mc:Fallback>
            </mc:AlternateContent>
          </a:graphicData>
        </a:graphic>
      </p:graphicFrame>
      <p:graphicFrame>
        <p:nvGraphicFramePr>
          <p:cNvPr id="23" name="对象 22"/>
          <p:cNvGraphicFramePr/>
          <p:nvPr/>
        </p:nvGraphicFramePr>
        <p:xfrm>
          <a:off x="3289300" y="4554855"/>
          <a:ext cx="4630420" cy="704850"/>
        </p:xfrm>
        <a:graphic>
          <a:graphicData uri="http://schemas.openxmlformats.org/presentationml/2006/ole">
            <mc:AlternateContent xmlns:mc="http://schemas.openxmlformats.org/markup-compatibility/2006">
              <mc:Choice xmlns:v="urn:schemas-microsoft-com:vml" Requires="v">
                <p:oleObj spid="_x0000_s24" name="" r:id="rId3" imgW="3731895" imgH="628015" progId="Equation.KSEE3">
                  <p:embed/>
                </p:oleObj>
              </mc:Choice>
              <mc:Fallback>
                <p:oleObj name="" r:id="rId3" imgW="3731895" imgH="628015" progId="Equation.KSEE3">
                  <p:embed/>
                  <p:pic>
                    <p:nvPicPr>
                      <p:cNvPr id="0" name="图片 23"/>
                      <p:cNvPicPr/>
                      <p:nvPr/>
                    </p:nvPicPr>
                    <p:blipFill>
                      <a:blip r:embed="rId4"/>
                      <a:stretch>
                        <a:fillRect/>
                      </a:stretch>
                    </p:blipFill>
                    <p:spPr>
                      <a:xfrm>
                        <a:off x="3289300" y="4554855"/>
                        <a:ext cx="4630420" cy="704850"/>
                      </a:xfrm>
                      <a:prstGeom prst="rect">
                        <a:avLst/>
                      </a:prstGeom>
                    </p:spPr>
                  </p:pic>
                </p:oleObj>
              </mc:Fallback>
            </mc:AlternateContent>
          </a:graphicData>
        </a:graphic>
      </p:graphicFrame>
      <p:graphicFrame>
        <p:nvGraphicFramePr>
          <p:cNvPr id="25" name="对象 24"/>
          <p:cNvGraphicFramePr/>
          <p:nvPr/>
        </p:nvGraphicFramePr>
        <p:xfrm>
          <a:off x="3488055" y="5546725"/>
          <a:ext cx="1626870" cy="602615"/>
        </p:xfrm>
        <a:graphic>
          <a:graphicData uri="http://schemas.openxmlformats.org/presentationml/2006/ole">
            <mc:AlternateContent xmlns:mc="http://schemas.openxmlformats.org/markup-compatibility/2006">
              <mc:Choice xmlns:v="urn:schemas-microsoft-com:vml" Requires="v">
                <p:oleObj spid="_x0000_s26" name="" r:id="rId5" imgW="1268730" imgH="600075" progId="Equation.KSEE3">
                  <p:embed/>
                </p:oleObj>
              </mc:Choice>
              <mc:Fallback>
                <p:oleObj name="" r:id="rId5" imgW="1268730" imgH="600075" progId="Equation.KSEE3">
                  <p:embed/>
                  <p:pic>
                    <p:nvPicPr>
                      <p:cNvPr id="0" name="图片 25"/>
                      <p:cNvPicPr/>
                      <p:nvPr/>
                    </p:nvPicPr>
                    <p:blipFill>
                      <a:blip r:embed="rId6"/>
                      <a:stretch>
                        <a:fillRect/>
                      </a:stretch>
                    </p:blipFill>
                    <p:spPr>
                      <a:xfrm>
                        <a:off x="3488055" y="5546725"/>
                        <a:ext cx="1626870" cy="602615"/>
                      </a:xfrm>
                      <a:prstGeom prst="rect">
                        <a:avLst/>
                      </a:prstGeom>
                    </p:spPr>
                  </p:pic>
                </p:oleObj>
              </mc:Fallback>
            </mc:AlternateContent>
          </a:graphicData>
        </a:graphic>
      </p:graphicFrame>
      <p:graphicFrame>
        <p:nvGraphicFramePr>
          <p:cNvPr id="27" name="对象 26"/>
          <p:cNvGraphicFramePr/>
          <p:nvPr/>
        </p:nvGraphicFramePr>
        <p:xfrm>
          <a:off x="5309235" y="5546725"/>
          <a:ext cx="1629410" cy="629285"/>
        </p:xfrm>
        <a:graphic>
          <a:graphicData uri="http://schemas.openxmlformats.org/presentationml/2006/ole">
            <mc:AlternateContent xmlns:mc="http://schemas.openxmlformats.org/markup-compatibility/2006">
              <mc:Choice xmlns:v="urn:schemas-microsoft-com:vml" Requires="v">
                <p:oleObj spid="_x0000_s28" name="" r:id="rId7" imgW="1441450" imgH="599440" progId="Equation.KSEE3">
                  <p:embed/>
                </p:oleObj>
              </mc:Choice>
              <mc:Fallback>
                <p:oleObj name="" r:id="rId7" imgW="1441450" imgH="599440" progId="Equation.KSEE3">
                  <p:embed/>
                  <p:pic>
                    <p:nvPicPr>
                      <p:cNvPr id="0" name="图片 27"/>
                      <p:cNvPicPr/>
                      <p:nvPr/>
                    </p:nvPicPr>
                    <p:blipFill>
                      <a:blip r:embed="rId8"/>
                      <a:stretch>
                        <a:fillRect/>
                      </a:stretch>
                    </p:blipFill>
                    <p:spPr>
                      <a:xfrm>
                        <a:off x="5309235" y="5546725"/>
                        <a:ext cx="1629410" cy="629285"/>
                      </a:xfrm>
                      <a:prstGeom prst="rect">
                        <a:avLst/>
                      </a:prstGeom>
                    </p:spPr>
                  </p:pic>
                </p:oleObj>
              </mc:Fallback>
            </mc:AlternateContent>
          </a:graphicData>
        </a:graphic>
      </p:graphicFrame>
      <p:sp>
        <p:nvSpPr>
          <p:cNvPr id="6" name="文本框 5"/>
          <p:cNvSpPr txBox="1"/>
          <p:nvPr/>
        </p:nvSpPr>
        <p:spPr>
          <a:xfrm>
            <a:off x="1115695" y="374650"/>
            <a:ext cx="1407160" cy="457200"/>
          </a:xfrm>
          <a:prstGeom prst="rect">
            <a:avLst/>
          </a:prstGeom>
          <a:noFill/>
        </p:spPr>
        <p:txBody>
          <a:bodyPr wrap="none" rtlCol="0">
            <a:spAutoFit/>
          </a:bodyPr>
          <a:p>
            <a:r>
              <a:rPr lang="zh-CN" altLang="en-US" sz="2400" b="1"/>
              <a:t>动能定理</a:t>
            </a:r>
            <a:endParaRPr lang="zh-CN" altLang="en-US" sz="2400" b="1"/>
          </a:p>
        </p:txBody>
      </p:sp>
      <p:sp>
        <p:nvSpPr>
          <p:cNvPr id="7" name="文本框 6"/>
          <p:cNvSpPr txBox="1"/>
          <p:nvPr/>
        </p:nvSpPr>
        <p:spPr>
          <a:xfrm>
            <a:off x="1045210" y="1201420"/>
            <a:ext cx="1713230" cy="457200"/>
          </a:xfrm>
          <a:prstGeom prst="rect">
            <a:avLst/>
          </a:prstGeom>
          <a:noFill/>
        </p:spPr>
        <p:txBody>
          <a:bodyPr wrap="none" rtlCol="0">
            <a:spAutoFit/>
          </a:bodyPr>
          <a:p>
            <a:r>
              <a:rPr lang="zh-CN" altLang="en-US" sz="2400" b="1"/>
              <a:t>保守力做功</a:t>
            </a:r>
            <a:endParaRPr lang="zh-CN" altLang="en-US" sz="2400" b="1"/>
          </a:p>
        </p:txBody>
      </p:sp>
      <p:sp>
        <p:nvSpPr>
          <p:cNvPr id="8" name="文本框 7"/>
          <p:cNvSpPr txBox="1"/>
          <p:nvPr/>
        </p:nvSpPr>
        <p:spPr>
          <a:xfrm>
            <a:off x="1045210" y="2057400"/>
            <a:ext cx="1407160" cy="457200"/>
          </a:xfrm>
          <a:prstGeom prst="rect">
            <a:avLst/>
          </a:prstGeom>
          <a:noFill/>
        </p:spPr>
        <p:txBody>
          <a:bodyPr wrap="none" rtlCol="0">
            <a:spAutoFit/>
          </a:bodyPr>
          <a:p>
            <a:r>
              <a:rPr lang="zh-CN" altLang="en-US" sz="2400" b="1"/>
              <a:t>三大势能</a:t>
            </a:r>
            <a:endParaRPr lang="zh-CN" altLang="en-US" sz="2400" b="1"/>
          </a:p>
        </p:txBody>
      </p:sp>
      <p:graphicFrame>
        <p:nvGraphicFramePr>
          <p:cNvPr id="66571" name="Object 11"/>
          <p:cNvGraphicFramePr>
            <a:graphicFrameLocks noChangeAspect="1"/>
          </p:cNvGraphicFramePr>
          <p:nvPr/>
        </p:nvGraphicFramePr>
        <p:xfrm>
          <a:off x="2948306" y="281305"/>
          <a:ext cx="3825240" cy="641350"/>
        </p:xfrm>
        <a:graphic>
          <a:graphicData uri="http://schemas.openxmlformats.org/presentationml/2006/ole">
            <mc:AlternateContent xmlns:mc="http://schemas.openxmlformats.org/markup-compatibility/2006">
              <mc:Choice xmlns:v="urn:schemas-microsoft-com:vml" Requires="v">
                <p:oleObj spid="_x0000_s17" name="" r:id="rId9" imgW="1333500" imgH="228600" progId="Equation.3">
                  <p:embed/>
                </p:oleObj>
              </mc:Choice>
              <mc:Fallback>
                <p:oleObj name="" r:id="rId9" imgW="1333500" imgH="228600" progId="Equation.3">
                  <p:embed/>
                  <p:pic>
                    <p:nvPicPr>
                      <p:cNvPr id="0" name="图片 3111"/>
                      <p:cNvPicPr/>
                      <p:nvPr/>
                    </p:nvPicPr>
                    <p:blipFill>
                      <a:blip r:embed="rId10"/>
                      <a:stretch>
                        <a:fillRect/>
                      </a:stretch>
                    </p:blipFill>
                    <p:spPr>
                      <a:xfrm>
                        <a:off x="2948306" y="281305"/>
                        <a:ext cx="3825240" cy="641350"/>
                      </a:xfrm>
                      <a:prstGeom prst="rect">
                        <a:avLst/>
                      </a:prstGeom>
                      <a:noFill/>
                      <a:ln w="38100">
                        <a:noFill/>
                        <a:miter/>
                      </a:ln>
                    </p:spPr>
                  </p:pic>
                </p:oleObj>
              </mc:Fallback>
            </mc:AlternateContent>
          </a:graphicData>
        </a:graphic>
      </p:graphicFrame>
      <p:graphicFrame>
        <p:nvGraphicFramePr>
          <p:cNvPr id="18" name="对象 17"/>
          <p:cNvGraphicFramePr/>
          <p:nvPr/>
        </p:nvGraphicFramePr>
        <p:xfrm>
          <a:off x="3214370" y="1142365"/>
          <a:ext cx="3082925" cy="574675"/>
        </p:xfrm>
        <a:graphic>
          <a:graphicData uri="http://schemas.openxmlformats.org/presentationml/2006/ole">
            <mc:AlternateContent xmlns:mc="http://schemas.openxmlformats.org/markup-compatibility/2006">
              <mc:Choice xmlns:v="urn:schemas-microsoft-com:vml" Requires="v">
                <p:oleObj spid="_x0000_s19" name="" r:id="rId11" imgW="3009265" imgH="496570" progId="Equation.KSEE3">
                  <p:embed/>
                </p:oleObj>
              </mc:Choice>
              <mc:Fallback>
                <p:oleObj name="" r:id="rId11" imgW="3009265" imgH="496570" progId="Equation.KSEE3">
                  <p:embed/>
                  <p:pic>
                    <p:nvPicPr>
                      <p:cNvPr id="0" name="图片 18"/>
                      <p:cNvPicPr/>
                      <p:nvPr/>
                    </p:nvPicPr>
                    <p:blipFill>
                      <a:blip r:embed="rId12"/>
                      <a:stretch>
                        <a:fillRect/>
                      </a:stretch>
                    </p:blipFill>
                    <p:spPr>
                      <a:xfrm>
                        <a:off x="3214370" y="1142365"/>
                        <a:ext cx="3082925" cy="574675"/>
                      </a:xfrm>
                      <a:prstGeom prst="rect">
                        <a:avLst/>
                      </a:prstGeom>
                    </p:spPr>
                  </p:pic>
                </p:oleObj>
              </mc:Fallback>
            </mc:AlternateContent>
          </a:graphicData>
        </a:graphic>
      </p:graphicFrame>
      <p:graphicFrame>
        <p:nvGraphicFramePr>
          <p:cNvPr id="12302" name="Object 14"/>
          <p:cNvGraphicFramePr>
            <a:graphicFrameLocks noChangeAspect="1"/>
          </p:cNvGraphicFramePr>
          <p:nvPr/>
        </p:nvGraphicFramePr>
        <p:xfrm>
          <a:off x="2638425" y="2057400"/>
          <a:ext cx="1688465" cy="643890"/>
        </p:xfrm>
        <a:graphic>
          <a:graphicData uri="http://schemas.openxmlformats.org/presentationml/2006/ole">
            <mc:AlternateContent xmlns:mc="http://schemas.openxmlformats.org/markup-compatibility/2006">
              <mc:Choice xmlns:v="urn:schemas-microsoft-com:vml" Requires="v">
                <p:oleObj spid="_x0000_s3083" name="" r:id="rId13" imgW="651510" imgH="243205" progId="Equation.3">
                  <p:embed/>
                </p:oleObj>
              </mc:Choice>
              <mc:Fallback>
                <p:oleObj name="" r:id="rId13" imgW="651510" imgH="243205" progId="Equation.3">
                  <p:embed/>
                  <p:pic>
                    <p:nvPicPr>
                      <p:cNvPr id="0" name="图片 3082"/>
                      <p:cNvPicPr/>
                      <p:nvPr/>
                    </p:nvPicPr>
                    <p:blipFill>
                      <a:blip r:embed="rId14">
                        <a:lum bright="19998" contrast="100000"/>
                      </a:blip>
                      <a:stretch>
                        <a:fillRect/>
                      </a:stretch>
                    </p:blipFill>
                    <p:spPr>
                      <a:xfrm>
                        <a:off x="2638425" y="2057400"/>
                        <a:ext cx="1688465" cy="643890"/>
                      </a:xfrm>
                      <a:prstGeom prst="rect">
                        <a:avLst/>
                      </a:prstGeom>
                      <a:noFill/>
                      <a:ln w="38100">
                        <a:noFill/>
                        <a:miter/>
                      </a:ln>
                    </p:spPr>
                  </p:pic>
                </p:oleObj>
              </mc:Fallback>
            </mc:AlternateContent>
          </a:graphicData>
        </a:graphic>
      </p:graphicFrame>
      <p:graphicFrame>
        <p:nvGraphicFramePr>
          <p:cNvPr id="12303" name="Object 15"/>
          <p:cNvGraphicFramePr>
            <a:graphicFrameLocks noChangeAspect="1"/>
          </p:cNvGraphicFramePr>
          <p:nvPr/>
        </p:nvGraphicFramePr>
        <p:xfrm>
          <a:off x="6660515" y="1962785"/>
          <a:ext cx="1912620" cy="889635"/>
        </p:xfrm>
        <a:graphic>
          <a:graphicData uri="http://schemas.openxmlformats.org/presentationml/2006/ole">
            <mc:AlternateContent xmlns:mc="http://schemas.openxmlformats.org/markup-compatibility/2006">
              <mc:Choice xmlns:v="urn:schemas-microsoft-com:vml" Requires="v">
                <p:oleObj spid="_x0000_s3080" name="" r:id="rId15" imgW="865505" imgH="398780" progId="Equation.3">
                  <p:embed/>
                </p:oleObj>
              </mc:Choice>
              <mc:Fallback>
                <p:oleObj name="" r:id="rId15" imgW="865505" imgH="398780" progId="Equation.3">
                  <p:embed/>
                  <p:pic>
                    <p:nvPicPr>
                      <p:cNvPr id="0" name="图片 3079"/>
                      <p:cNvPicPr/>
                      <p:nvPr/>
                    </p:nvPicPr>
                    <p:blipFill>
                      <a:blip r:embed="rId16">
                        <a:lum bright="1999" contrast="100000"/>
                      </a:blip>
                      <a:stretch>
                        <a:fillRect/>
                      </a:stretch>
                    </p:blipFill>
                    <p:spPr>
                      <a:xfrm>
                        <a:off x="6660515" y="1962785"/>
                        <a:ext cx="1912620" cy="889635"/>
                      </a:xfrm>
                      <a:prstGeom prst="rect">
                        <a:avLst/>
                      </a:prstGeom>
                      <a:noFill/>
                      <a:ln w="38100">
                        <a:noFill/>
                        <a:miter/>
                      </a:ln>
                    </p:spPr>
                  </p:pic>
                </p:oleObj>
              </mc:Fallback>
            </mc:AlternateContent>
          </a:graphicData>
        </a:graphic>
      </p:graphicFrame>
      <p:graphicFrame>
        <p:nvGraphicFramePr>
          <p:cNvPr id="12308" name="Object 20"/>
          <p:cNvGraphicFramePr>
            <a:graphicFrameLocks noChangeAspect="1"/>
          </p:cNvGraphicFramePr>
          <p:nvPr/>
        </p:nvGraphicFramePr>
        <p:xfrm>
          <a:off x="4630420" y="1893570"/>
          <a:ext cx="1749425" cy="1028065"/>
        </p:xfrm>
        <a:graphic>
          <a:graphicData uri="http://schemas.openxmlformats.org/presentationml/2006/ole">
            <mc:AlternateContent xmlns:mc="http://schemas.openxmlformats.org/markup-compatibility/2006">
              <mc:Choice xmlns:v="urn:schemas-microsoft-com:vml" Requires="v">
                <p:oleObj spid="_x0000_s3079" name="" r:id="rId17" imgW="690880" imgH="398780" progId="Equation.3">
                  <p:embed/>
                </p:oleObj>
              </mc:Choice>
              <mc:Fallback>
                <p:oleObj name="" r:id="rId17" imgW="690880" imgH="398780" progId="Equation.3">
                  <p:embed/>
                  <p:pic>
                    <p:nvPicPr>
                      <p:cNvPr id="0" name="图片 3078"/>
                      <p:cNvPicPr/>
                      <p:nvPr/>
                    </p:nvPicPr>
                    <p:blipFill>
                      <a:blip r:embed="rId18">
                        <a:lum bright="1999" contrast="100000"/>
                      </a:blip>
                      <a:stretch>
                        <a:fillRect/>
                      </a:stretch>
                    </p:blipFill>
                    <p:spPr>
                      <a:xfrm>
                        <a:off x="4630420" y="1893570"/>
                        <a:ext cx="1749425" cy="102806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Text Box 6"/>
          <p:cNvSpPr txBox="1">
            <a:spLocks noChangeArrowheads="1"/>
          </p:cNvSpPr>
          <p:nvPr/>
        </p:nvSpPr>
        <p:spPr bwMode="auto">
          <a:xfrm>
            <a:off x="323850" y="188913"/>
            <a:ext cx="8347075" cy="137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dirty="0">
                <a:solidFill>
                  <a:srgbClr val="0000FF"/>
                </a:solidFill>
                <a:latin typeface="Times New Roman" panose="02020603050405020304" pitchFamily="18" charset="0"/>
              </a:rPr>
              <a:t>例</a:t>
            </a:r>
            <a:r>
              <a:rPr kumimoji="1" lang="en-US" altLang="zh-CN" sz="2800" b="1" dirty="0">
                <a:solidFill>
                  <a:srgbClr val="0000FF"/>
                </a:solidFill>
                <a:latin typeface="Times New Roman" panose="02020603050405020304" pitchFamily="18" charset="0"/>
              </a:rPr>
              <a:t>3-1</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求均质细棒</a:t>
            </a:r>
            <a:r>
              <a:rPr kumimoji="1" lang="en-US" altLang="zh-CN" sz="2800" b="1" dirty="0">
                <a:solidFill>
                  <a:srgbClr val="000000"/>
                </a:solidFill>
                <a:latin typeface="Times New Roman" panose="02020603050405020304" pitchFamily="18" charset="0"/>
              </a:rPr>
              <a:t>( </a:t>
            </a:r>
            <a:r>
              <a:rPr kumimoji="1" lang="en-US" altLang="zh-CN" sz="2800" b="1" i="1" dirty="0">
                <a:solidFill>
                  <a:srgbClr val="000000"/>
                </a:solidFill>
                <a:latin typeface="Times New Roman" panose="02020603050405020304" pitchFamily="18" charset="0"/>
              </a:rPr>
              <a:t>m</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a:t>
            </a:r>
            <a:r>
              <a:rPr kumimoji="1" lang="en-US" altLang="zh-CN" sz="2800" b="1" i="1" dirty="0">
                <a:solidFill>
                  <a:srgbClr val="000000"/>
                </a:solidFill>
                <a:latin typeface="Times New Roman" panose="02020603050405020304" pitchFamily="18" charset="0"/>
              </a:rPr>
              <a:t>l</a:t>
            </a:r>
            <a:r>
              <a:rPr kumimoji="1" lang="en-US" altLang="zh-CN" sz="2800" b="1" dirty="0">
                <a:solidFill>
                  <a:srgbClr val="000000"/>
                </a:solidFill>
                <a:latin typeface="Times New Roman" panose="02020603050405020304" pitchFamily="18" charset="0"/>
              </a:rPr>
              <a:t> ) </a:t>
            </a:r>
            <a:r>
              <a:rPr kumimoji="1" lang="zh-CN" altLang="en-US" sz="2800" b="1" dirty="0">
                <a:solidFill>
                  <a:srgbClr val="000000"/>
                </a:solidFill>
                <a:latin typeface="Times New Roman" panose="02020603050405020304" pitchFamily="18" charset="0"/>
              </a:rPr>
              <a:t>的转动惯量：</a:t>
            </a:r>
            <a:endParaRPr kumimoji="1" lang="zh-CN" altLang="en-US" sz="2800" b="1" dirty="0">
              <a:solidFill>
                <a:srgbClr val="000000"/>
              </a:solidFill>
              <a:latin typeface="Times New Roman" panose="02020603050405020304" pitchFamily="18" charset="0"/>
            </a:endParaRPr>
          </a:p>
          <a:p>
            <a:pPr fontAlgn="base">
              <a:spcBef>
                <a:spcPct val="0"/>
              </a:spcBef>
              <a:spcAft>
                <a:spcPct val="0"/>
              </a:spcAft>
            </a:pP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(1) </a:t>
            </a:r>
            <a:r>
              <a:rPr kumimoji="1" lang="zh-CN" altLang="zh-CN" sz="2800" b="1" dirty="0">
                <a:solidFill>
                  <a:srgbClr val="000000"/>
                </a:solidFill>
                <a:latin typeface="宋体" panose="02010600030101010101" pitchFamily="2" charset="-122"/>
              </a:rPr>
              <a:t>转轴通过中心</a:t>
            </a:r>
            <a:r>
              <a:rPr kumimoji="1" lang="en-US" altLang="zh-CN" sz="2800" b="1" i="1" dirty="0">
                <a:solidFill>
                  <a:srgbClr val="000000"/>
                </a:solidFill>
                <a:latin typeface="Times New Roman" panose="02020603050405020304" pitchFamily="18" charset="0"/>
              </a:rPr>
              <a:t>C</a:t>
            </a:r>
            <a:r>
              <a:rPr kumimoji="1" lang="zh-CN" altLang="zh-CN" sz="2800" b="1" dirty="0">
                <a:solidFill>
                  <a:srgbClr val="000000"/>
                </a:solidFill>
                <a:latin typeface="宋体" panose="02010600030101010101" pitchFamily="2" charset="-122"/>
              </a:rPr>
              <a:t>与棒垂直，  </a:t>
            </a:r>
            <a:endParaRPr kumimoji="1" lang="zh-CN" altLang="zh-CN" sz="2800" b="1" dirty="0">
              <a:solidFill>
                <a:srgbClr val="000000"/>
              </a:solidFill>
              <a:latin typeface="宋体" panose="02010600030101010101" pitchFamily="2" charset="-122"/>
            </a:endParaRPr>
          </a:p>
          <a:p>
            <a:pPr fontAlgn="base">
              <a:spcBef>
                <a:spcPct val="0"/>
              </a:spcBef>
              <a:spcAft>
                <a:spcPct val="0"/>
              </a:spcAft>
            </a:pPr>
            <a:r>
              <a:rPr kumimoji="1" lang="zh-CN" altLang="en-US" sz="2800" b="1" dirty="0">
                <a:solidFill>
                  <a:srgbClr val="000000"/>
                </a:solidFill>
                <a:latin typeface="Times New Roman" panose="02020603050405020304" pitchFamily="18" charset="0"/>
              </a:rPr>
              <a:t>   </a:t>
            </a:r>
            <a:r>
              <a:rPr kumimoji="1" lang="en-US" altLang="zh-CN" sz="2800" b="1" dirty="0">
                <a:solidFill>
                  <a:srgbClr val="000000"/>
                </a:solidFill>
                <a:latin typeface="Times New Roman" panose="02020603050405020304" pitchFamily="18" charset="0"/>
              </a:rPr>
              <a:t>(2) </a:t>
            </a:r>
            <a:r>
              <a:rPr kumimoji="1" lang="zh-CN" altLang="zh-CN" sz="2800" b="1" dirty="0">
                <a:solidFill>
                  <a:srgbClr val="000000"/>
                </a:solidFill>
                <a:latin typeface="宋体" panose="02010600030101010101" pitchFamily="2" charset="-122"/>
              </a:rPr>
              <a:t>转轴通过棒的一端</a:t>
            </a:r>
            <a:r>
              <a:rPr kumimoji="1" lang="en-US" altLang="zh-CN" sz="2800" b="1" i="1" dirty="0">
                <a:solidFill>
                  <a:srgbClr val="000000"/>
                </a:solidFill>
                <a:latin typeface="Times New Roman" panose="02020603050405020304" pitchFamily="18" charset="0"/>
              </a:rPr>
              <a:t>O</a:t>
            </a:r>
            <a:r>
              <a:rPr kumimoji="1" lang="zh-CN" altLang="zh-CN" sz="2800" b="1" dirty="0">
                <a:solidFill>
                  <a:srgbClr val="000000"/>
                </a:solidFill>
                <a:latin typeface="宋体" panose="02010600030101010101" pitchFamily="2" charset="-122"/>
              </a:rPr>
              <a:t>与棒垂直。</a:t>
            </a:r>
            <a:endParaRPr kumimoji="1" lang="zh-CN" altLang="en-US" sz="2800" b="1" dirty="0">
              <a:solidFill>
                <a:srgbClr val="000000"/>
              </a:solidFill>
              <a:latin typeface="宋体" panose="02010600030101010101" pitchFamily="2" charset="-122"/>
            </a:endParaRPr>
          </a:p>
        </p:txBody>
      </p:sp>
      <p:sp>
        <p:nvSpPr>
          <p:cNvPr id="33799" name="Text Box 7"/>
          <p:cNvSpPr txBox="1">
            <a:spLocks noChangeArrowheads="1"/>
          </p:cNvSpPr>
          <p:nvPr/>
        </p:nvSpPr>
        <p:spPr bwMode="auto">
          <a:xfrm>
            <a:off x="323850" y="1685925"/>
            <a:ext cx="12446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endParaRPr kumimoji="1" lang="zh-CN" altLang="en-US" sz="2800" b="1">
              <a:solidFill>
                <a:srgbClr val="0000FF"/>
              </a:solidFill>
              <a:latin typeface="Times New Roman" panose="02020603050405020304" pitchFamily="18" charset="0"/>
            </a:endParaRPr>
          </a:p>
        </p:txBody>
      </p:sp>
      <p:graphicFrame>
        <p:nvGraphicFramePr>
          <p:cNvPr id="33800" name="Object 8"/>
          <p:cNvGraphicFramePr>
            <a:graphicFrameLocks noChangeAspect="1"/>
          </p:cNvGraphicFramePr>
          <p:nvPr/>
        </p:nvGraphicFramePr>
        <p:xfrm>
          <a:off x="1763713" y="1412875"/>
          <a:ext cx="2066925" cy="1179513"/>
        </p:xfrm>
        <a:graphic>
          <a:graphicData uri="http://schemas.openxmlformats.org/presentationml/2006/ole">
            <mc:AlternateContent xmlns:mc="http://schemas.openxmlformats.org/markup-compatibility/2006">
              <mc:Choice xmlns:v="urn:schemas-microsoft-com:vml" Requires="v">
                <p:oleObj spid="_x0000_s34882" name="Equation" r:id="rId1" imgW="685800" imgH="393700" progId="Equation.3">
                  <p:embed/>
                </p:oleObj>
              </mc:Choice>
              <mc:Fallback>
                <p:oleObj name="Equation" r:id="rId1" imgW="685800" imgH="393700" progId="Equation.3">
                  <p:embed/>
                  <p:pic>
                    <p:nvPicPr>
                      <p:cNvPr id="0" name="图片 34881"/>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1763713" y="1412875"/>
                        <a:ext cx="2066925"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1" name="Object 9"/>
          <p:cNvGraphicFramePr>
            <a:graphicFrameLocks noChangeAspect="1"/>
          </p:cNvGraphicFramePr>
          <p:nvPr/>
        </p:nvGraphicFramePr>
        <p:xfrm>
          <a:off x="755650" y="2349500"/>
          <a:ext cx="2371725" cy="912813"/>
        </p:xfrm>
        <a:graphic>
          <a:graphicData uri="http://schemas.openxmlformats.org/presentationml/2006/ole">
            <mc:AlternateContent xmlns:mc="http://schemas.openxmlformats.org/markup-compatibility/2006">
              <mc:Choice xmlns:v="urn:schemas-microsoft-com:vml" Requires="v">
                <p:oleObj spid="_x0000_s34883" name="公式" r:id="rId3" imgW="786765" imgH="304800" progId="Equation.3">
                  <p:embed/>
                </p:oleObj>
              </mc:Choice>
              <mc:Fallback>
                <p:oleObj name="公式" r:id="rId3" imgW="786765" imgH="304800" progId="Equation.3">
                  <p:embed/>
                  <p:pic>
                    <p:nvPicPr>
                      <p:cNvPr id="0" name="图片 34882"/>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755650" y="2349500"/>
                        <a:ext cx="237172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2" name="Object 10"/>
          <p:cNvGraphicFramePr>
            <a:graphicFrameLocks noChangeAspect="1"/>
          </p:cNvGraphicFramePr>
          <p:nvPr/>
        </p:nvGraphicFramePr>
        <p:xfrm>
          <a:off x="1384300" y="3141663"/>
          <a:ext cx="4017963" cy="1179512"/>
        </p:xfrm>
        <a:graphic>
          <a:graphicData uri="http://schemas.openxmlformats.org/presentationml/2006/ole">
            <mc:AlternateContent xmlns:mc="http://schemas.openxmlformats.org/markup-compatibility/2006">
              <mc:Choice xmlns:v="urn:schemas-microsoft-com:vml" Requires="v">
                <p:oleObj spid="_x0000_s34884" name="Equation" r:id="rId5" imgW="1333500" imgH="393700" progId="Equation.DSMT4">
                  <p:embed/>
                </p:oleObj>
              </mc:Choice>
              <mc:Fallback>
                <p:oleObj name="Equation" r:id="rId5" imgW="1333500" imgH="393700" progId="Equation.DSMT4">
                  <p:embed/>
                  <p:pic>
                    <p:nvPicPr>
                      <p:cNvPr id="0" name="图片 34883"/>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1384300" y="3141663"/>
                        <a:ext cx="4017963" cy="117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 name="Object 11"/>
          <p:cNvGraphicFramePr>
            <a:graphicFrameLocks noChangeAspect="1"/>
          </p:cNvGraphicFramePr>
          <p:nvPr/>
        </p:nvGraphicFramePr>
        <p:xfrm>
          <a:off x="862013" y="4365625"/>
          <a:ext cx="4305300" cy="1179513"/>
        </p:xfrm>
        <a:graphic>
          <a:graphicData uri="http://schemas.openxmlformats.org/presentationml/2006/ole">
            <mc:AlternateContent xmlns:mc="http://schemas.openxmlformats.org/markup-compatibility/2006">
              <mc:Choice xmlns:v="urn:schemas-microsoft-com:vml" Requires="v">
                <p:oleObj spid="_x0000_s34885" name="Equation" r:id="rId7" imgW="1422400" imgH="393700" progId="Equation.DSMT4">
                  <p:embed/>
                </p:oleObj>
              </mc:Choice>
              <mc:Fallback>
                <p:oleObj name="Equation" r:id="rId7" imgW="1422400" imgH="393700" progId="Equation.DSMT4">
                  <p:embed/>
                  <p:pic>
                    <p:nvPicPr>
                      <p:cNvPr id="0" name="图片 34884"/>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862013" y="4365625"/>
                        <a:ext cx="4305300" cy="1179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4" name="Text Box 12"/>
          <p:cNvSpPr txBox="1">
            <a:spLocks noChangeArrowheads="1"/>
          </p:cNvSpPr>
          <p:nvPr/>
        </p:nvSpPr>
        <p:spPr bwMode="auto">
          <a:xfrm>
            <a:off x="1042988" y="1700213"/>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(1)</a:t>
            </a:r>
            <a:endParaRPr kumimoji="1" lang="en-US" altLang="zh-CN" sz="2800" b="1">
              <a:solidFill>
                <a:srgbClr val="000000"/>
              </a:solidFill>
              <a:latin typeface="Times New Roman" panose="02020603050405020304" pitchFamily="18" charset="0"/>
            </a:endParaRPr>
          </a:p>
        </p:txBody>
      </p:sp>
      <p:sp>
        <p:nvSpPr>
          <p:cNvPr id="33805" name="Text Box 13"/>
          <p:cNvSpPr txBox="1">
            <a:spLocks noChangeArrowheads="1"/>
          </p:cNvSpPr>
          <p:nvPr/>
        </p:nvSpPr>
        <p:spPr bwMode="auto">
          <a:xfrm>
            <a:off x="385763" y="4538663"/>
            <a:ext cx="873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(2)</a:t>
            </a:r>
            <a:endParaRPr kumimoji="1" lang="en-US" altLang="zh-CN" sz="2800" b="1">
              <a:solidFill>
                <a:srgbClr val="000000"/>
              </a:solidFill>
              <a:latin typeface="Times New Roman" panose="02020603050405020304" pitchFamily="18" charset="0"/>
            </a:endParaRPr>
          </a:p>
        </p:txBody>
      </p:sp>
      <p:grpSp>
        <p:nvGrpSpPr>
          <p:cNvPr id="33808" name="Group 16"/>
          <p:cNvGrpSpPr/>
          <p:nvPr/>
        </p:nvGrpSpPr>
        <p:grpSpPr bwMode="auto">
          <a:xfrm>
            <a:off x="5399088" y="1628775"/>
            <a:ext cx="3579812" cy="1752600"/>
            <a:chOff x="3168" y="960"/>
            <a:chExt cx="2244" cy="1104"/>
          </a:xfrm>
        </p:grpSpPr>
        <p:sp>
          <p:nvSpPr>
            <p:cNvPr id="33809" name="Rectangle 17"/>
            <p:cNvSpPr>
              <a:spLocks noChangeArrowheads="1"/>
            </p:cNvSpPr>
            <p:nvPr/>
          </p:nvSpPr>
          <p:spPr bwMode="auto">
            <a:xfrm>
              <a:off x="3168" y="1584"/>
              <a:ext cx="1776" cy="48"/>
            </a:xfrm>
            <a:prstGeom prst="rect">
              <a:avLst/>
            </a:prstGeom>
            <a:gradFill rotWithShape="0">
              <a:gsLst>
                <a:gs pos="0">
                  <a:srgbClr val="CC6600">
                    <a:gamma/>
                    <a:shade val="75686"/>
                    <a:invGamma/>
                  </a:srgbClr>
                </a:gs>
                <a:gs pos="100000">
                  <a:srgbClr val="CC6600"/>
                </a:gs>
              </a:gsLst>
              <a:lin ang="5400000" scaled="1"/>
            </a:gradFill>
            <a:ln w="9525">
              <a:solidFill>
                <a:schemeClr val="tx1"/>
              </a:solidFill>
              <a:miter lim="800000"/>
            </a:ln>
            <a:effectLst>
              <a:outerShdw dist="35921" dir="2700000" algn="ctr" rotWithShape="0">
                <a:srgbClr val="808080"/>
              </a:outerShdw>
            </a:effec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10" name="Line 18"/>
            <p:cNvSpPr>
              <a:spLocks noChangeShapeType="1"/>
            </p:cNvSpPr>
            <p:nvPr/>
          </p:nvSpPr>
          <p:spPr bwMode="auto">
            <a:xfrm>
              <a:off x="4080" y="1008"/>
              <a:ext cx="0" cy="1056"/>
            </a:xfrm>
            <a:prstGeom prst="line">
              <a:avLst/>
            </a:prstGeom>
            <a:noFill/>
            <a:ln w="28575">
              <a:solidFill>
                <a:schemeClr val="tx1"/>
              </a:solidFill>
              <a:prstDash val="dashDot"/>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11" name="Line 19"/>
            <p:cNvSpPr>
              <a:spLocks noChangeShapeType="1"/>
            </p:cNvSpPr>
            <p:nvPr/>
          </p:nvSpPr>
          <p:spPr bwMode="auto">
            <a:xfrm>
              <a:off x="4080" y="1632"/>
              <a:ext cx="124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12" name="Text Box 20"/>
            <p:cNvSpPr txBox="1">
              <a:spLocks noChangeArrowheads="1"/>
            </p:cNvSpPr>
            <p:nvPr/>
          </p:nvSpPr>
          <p:spPr bwMode="auto">
            <a:xfrm>
              <a:off x="3840" y="1566"/>
              <a:ext cx="2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rPr>
                <a:t>C</a:t>
              </a:r>
              <a:endParaRPr kumimoji="1" lang="en-US" altLang="zh-CN" sz="2800" b="1" i="1">
                <a:solidFill>
                  <a:srgbClr val="000000"/>
                </a:solidFill>
                <a:latin typeface="Times New Roman" panose="02020603050405020304" pitchFamily="18" charset="0"/>
              </a:endParaRPr>
            </a:p>
          </p:txBody>
        </p:sp>
        <p:sp>
          <p:nvSpPr>
            <p:cNvPr id="33813" name="Text Box 21"/>
            <p:cNvSpPr txBox="1">
              <a:spLocks noChangeArrowheads="1"/>
            </p:cNvSpPr>
            <p:nvPr/>
          </p:nvSpPr>
          <p:spPr bwMode="auto">
            <a:xfrm>
              <a:off x="5184" y="156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rPr>
                <a:t>x</a:t>
              </a:r>
              <a:endParaRPr kumimoji="1" lang="en-US" altLang="zh-CN" sz="2800" b="1" i="1">
                <a:solidFill>
                  <a:srgbClr val="000000"/>
                </a:solidFill>
                <a:latin typeface="Times New Roman" panose="02020603050405020304" pitchFamily="18" charset="0"/>
              </a:endParaRPr>
            </a:p>
          </p:txBody>
        </p:sp>
        <p:sp>
          <p:nvSpPr>
            <p:cNvPr id="33814" name="AutoShape 22"/>
            <p:cNvSpPr>
              <a:spLocks noChangeArrowheads="1"/>
            </p:cNvSpPr>
            <p:nvPr/>
          </p:nvSpPr>
          <p:spPr bwMode="auto">
            <a:xfrm>
              <a:off x="3984" y="960"/>
              <a:ext cx="192" cy="240"/>
            </a:xfrm>
            <a:prstGeom prst="curvedRightArrow">
              <a:avLst>
                <a:gd name="adj1" fmla="val 15972"/>
                <a:gd name="adj2" fmla="val 41146"/>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grpSp>
        <p:nvGrpSpPr>
          <p:cNvPr id="33815" name="Group 23"/>
          <p:cNvGrpSpPr/>
          <p:nvPr/>
        </p:nvGrpSpPr>
        <p:grpSpPr bwMode="auto">
          <a:xfrm>
            <a:off x="5278438" y="3752850"/>
            <a:ext cx="3446462" cy="1752600"/>
            <a:chOff x="3408" y="2256"/>
            <a:chExt cx="2160" cy="1104"/>
          </a:xfrm>
        </p:grpSpPr>
        <p:sp>
          <p:nvSpPr>
            <p:cNvPr id="33816" name="Line 24"/>
            <p:cNvSpPr>
              <a:spLocks noChangeShapeType="1"/>
            </p:cNvSpPr>
            <p:nvPr/>
          </p:nvSpPr>
          <p:spPr bwMode="auto">
            <a:xfrm flipV="1">
              <a:off x="4512" y="2976"/>
              <a:ext cx="105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17" name="Text Box 25"/>
            <p:cNvSpPr txBox="1">
              <a:spLocks noChangeArrowheads="1"/>
            </p:cNvSpPr>
            <p:nvPr/>
          </p:nvSpPr>
          <p:spPr bwMode="auto">
            <a:xfrm>
              <a:off x="3552" y="2960"/>
              <a:ext cx="27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rPr>
                <a:t>O</a:t>
              </a:r>
              <a:endParaRPr kumimoji="1" lang="en-US" altLang="zh-CN" sz="2800" b="1" i="1">
                <a:solidFill>
                  <a:srgbClr val="000000"/>
                </a:solidFill>
                <a:latin typeface="Times New Roman" panose="02020603050405020304" pitchFamily="18" charset="0"/>
              </a:endParaRPr>
            </a:p>
          </p:txBody>
        </p:sp>
        <p:sp>
          <p:nvSpPr>
            <p:cNvPr id="33818" name="Text Box 26"/>
            <p:cNvSpPr txBox="1">
              <a:spLocks noChangeArrowheads="1"/>
            </p:cNvSpPr>
            <p:nvPr/>
          </p:nvSpPr>
          <p:spPr bwMode="auto">
            <a:xfrm>
              <a:off x="5328" y="2958"/>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rPr>
                <a:t>x</a:t>
              </a:r>
              <a:endParaRPr kumimoji="1" lang="en-US" altLang="zh-CN" sz="2800" b="1" i="1">
                <a:solidFill>
                  <a:srgbClr val="000000"/>
                </a:solidFill>
                <a:latin typeface="Times New Roman" panose="02020603050405020304" pitchFamily="18" charset="0"/>
              </a:endParaRPr>
            </a:p>
          </p:txBody>
        </p:sp>
        <p:sp>
          <p:nvSpPr>
            <p:cNvPr id="33819" name="AutoShape 27"/>
            <p:cNvSpPr>
              <a:spLocks noChangeArrowheads="1"/>
            </p:cNvSpPr>
            <p:nvPr/>
          </p:nvSpPr>
          <p:spPr bwMode="auto">
            <a:xfrm>
              <a:off x="3408" y="2256"/>
              <a:ext cx="192" cy="240"/>
            </a:xfrm>
            <a:prstGeom prst="curvedRightArrow">
              <a:avLst>
                <a:gd name="adj1" fmla="val 15972"/>
                <a:gd name="adj2" fmla="val 41146"/>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20" name="Rectangle 28"/>
            <p:cNvSpPr>
              <a:spLocks noChangeArrowheads="1"/>
            </p:cNvSpPr>
            <p:nvPr/>
          </p:nvSpPr>
          <p:spPr bwMode="auto">
            <a:xfrm>
              <a:off x="3504" y="2928"/>
              <a:ext cx="1776" cy="48"/>
            </a:xfrm>
            <a:prstGeom prst="rect">
              <a:avLst/>
            </a:prstGeom>
            <a:gradFill rotWithShape="0">
              <a:gsLst>
                <a:gs pos="0">
                  <a:srgbClr val="CC6600">
                    <a:gamma/>
                    <a:shade val="75686"/>
                    <a:invGamma/>
                  </a:srgbClr>
                </a:gs>
                <a:gs pos="100000">
                  <a:srgbClr val="CC6600"/>
                </a:gs>
              </a:gsLst>
              <a:lin ang="5400000" scaled="1"/>
            </a:gradFill>
            <a:ln w="9525">
              <a:solidFill>
                <a:schemeClr val="tx1"/>
              </a:solidFill>
              <a:miter lim="800000"/>
            </a:ln>
            <a:effectLst>
              <a:outerShdw dist="35921" dir="2700000" algn="ctr" rotWithShape="0">
                <a:srgbClr val="808080"/>
              </a:outerShdw>
            </a:effec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21" name="Line 29"/>
            <p:cNvSpPr>
              <a:spLocks noChangeShapeType="1"/>
            </p:cNvSpPr>
            <p:nvPr/>
          </p:nvSpPr>
          <p:spPr bwMode="auto">
            <a:xfrm>
              <a:off x="3504" y="2304"/>
              <a:ext cx="0" cy="1056"/>
            </a:xfrm>
            <a:prstGeom prst="line">
              <a:avLst/>
            </a:prstGeom>
            <a:noFill/>
            <a:ln w="28575">
              <a:solidFill>
                <a:schemeClr val="tx1"/>
              </a:solidFill>
              <a:prstDash val="dashDot"/>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grpSp>
        <p:nvGrpSpPr>
          <p:cNvPr id="33822" name="Group 30"/>
          <p:cNvGrpSpPr/>
          <p:nvPr/>
        </p:nvGrpSpPr>
        <p:grpSpPr bwMode="auto">
          <a:xfrm>
            <a:off x="6878638" y="4286250"/>
            <a:ext cx="1165225" cy="1100138"/>
            <a:chOff x="4128" y="2594"/>
            <a:chExt cx="730" cy="693"/>
          </a:xfrm>
        </p:grpSpPr>
        <p:sp>
          <p:nvSpPr>
            <p:cNvPr id="33823" name="Rectangle 31"/>
            <p:cNvSpPr>
              <a:spLocks noChangeArrowheads="1"/>
            </p:cNvSpPr>
            <p:nvPr/>
          </p:nvSpPr>
          <p:spPr bwMode="auto">
            <a:xfrm>
              <a:off x="4272" y="2930"/>
              <a:ext cx="96" cy="48"/>
            </a:xfrm>
            <a:prstGeom prst="rect">
              <a:avLst/>
            </a:prstGeom>
            <a:solidFill>
              <a:schemeClr val="accent1"/>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24" name="Text Box 32"/>
            <p:cNvSpPr txBox="1">
              <a:spLocks noChangeArrowheads="1"/>
            </p:cNvSpPr>
            <p:nvPr/>
          </p:nvSpPr>
          <p:spPr bwMode="auto">
            <a:xfrm>
              <a:off x="4128" y="2960"/>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d</a:t>
              </a:r>
              <a:r>
                <a:rPr kumimoji="1" lang="en-US" altLang="zh-CN" sz="2800" b="1" i="1">
                  <a:solidFill>
                    <a:srgbClr val="000000"/>
                  </a:solidFill>
                  <a:latin typeface="Times New Roman" panose="02020603050405020304" pitchFamily="18" charset="0"/>
                </a:rPr>
                <a:t>x</a:t>
              </a:r>
              <a:endParaRPr kumimoji="1" lang="en-US" altLang="zh-CN" sz="2800" b="1" i="1">
                <a:solidFill>
                  <a:srgbClr val="000000"/>
                </a:solidFill>
                <a:latin typeface="Times New Roman" panose="02020603050405020304" pitchFamily="18" charset="0"/>
              </a:endParaRPr>
            </a:p>
          </p:txBody>
        </p:sp>
        <p:sp>
          <p:nvSpPr>
            <p:cNvPr id="33825" name="Text Box 33"/>
            <p:cNvSpPr txBox="1">
              <a:spLocks noChangeArrowheads="1"/>
            </p:cNvSpPr>
            <p:nvPr/>
          </p:nvSpPr>
          <p:spPr bwMode="auto">
            <a:xfrm>
              <a:off x="4128" y="2594"/>
              <a:ext cx="73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d</a:t>
              </a:r>
              <a:r>
                <a:rPr kumimoji="1" lang="en-US" altLang="zh-CN" sz="2800" b="1" i="1">
                  <a:solidFill>
                    <a:srgbClr val="000000"/>
                  </a:solidFill>
                  <a:latin typeface="Times New Roman" panose="02020603050405020304" pitchFamily="18" charset="0"/>
                </a:rPr>
                <a:t>m</a:t>
              </a:r>
              <a:endParaRPr kumimoji="1" lang="en-US" altLang="zh-CN" sz="2800" b="1" i="1">
                <a:solidFill>
                  <a:srgbClr val="000000"/>
                </a:solidFill>
                <a:latin typeface="Times New Roman" panose="02020603050405020304" pitchFamily="18" charset="0"/>
              </a:endParaRPr>
            </a:p>
          </p:txBody>
        </p:sp>
      </p:grpSp>
      <p:grpSp>
        <p:nvGrpSpPr>
          <p:cNvPr id="33826" name="Group 34"/>
          <p:cNvGrpSpPr/>
          <p:nvPr/>
        </p:nvGrpSpPr>
        <p:grpSpPr bwMode="auto">
          <a:xfrm>
            <a:off x="7227888" y="2085975"/>
            <a:ext cx="1165225" cy="1100138"/>
            <a:chOff x="4176" y="1248"/>
            <a:chExt cx="730" cy="693"/>
          </a:xfrm>
        </p:grpSpPr>
        <p:sp>
          <p:nvSpPr>
            <p:cNvPr id="33827" name="Rectangle 35"/>
            <p:cNvSpPr>
              <a:spLocks noChangeArrowheads="1"/>
            </p:cNvSpPr>
            <p:nvPr/>
          </p:nvSpPr>
          <p:spPr bwMode="auto">
            <a:xfrm>
              <a:off x="4320" y="1584"/>
              <a:ext cx="96" cy="48"/>
            </a:xfrm>
            <a:prstGeom prst="rect">
              <a:avLst/>
            </a:prstGeom>
            <a:solidFill>
              <a:schemeClr val="accent1"/>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3828" name="Text Box 36"/>
            <p:cNvSpPr txBox="1">
              <a:spLocks noChangeArrowheads="1"/>
            </p:cNvSpPr>
            <p:nvPr/>
          </p:nvSpPr>
          <p:spPr bwMode="auto">
            <a:xfrm>
              <a:off x="4176" y="1614"/>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d</a:t>
              </a:r>
              <a:r>
                <a:rPr kumimoji="1" lang="en-US" altLang="zh-CN" sz="2800" b="1" i="1">
                  <a:solidFill>
                    <a:srgbClr val="000000"/>
                  </a:solidFill>
                  <a:latin typeface="Times New Roman" panose="02020603050405020304" pitchFamily="18" charset="0"/>
                </a:rPr>
                <a:t>x</a:t>
              </a:r>
              <a:endParaRPr kumimoji="1" lang="en-US" altLang="zh-CN" sz="2800" b="1" i="1">
                <a:solidFill>
                  <a:srgbClr val="000000"/>
                </a:solidFill>
                <a:latin typeface="Times New Roman" panose="02020603050405020304" pitchFamily="18" charset="0"/>
              </a:endParaRPr>
            </a:p>
          </p:txBody>
        </p:sp>
        <p:sp>
          <p:nvSpPr>
            <p:cNvPr id="33829" name="Text Box 37"/>
            <p:cNvSpPr txBox="1">
              <a:spLocks noChangeArrowheads="1"/>
            </p:cNvSpPr>
            <p:nvPr/>
          </p:nvSpPr>
          <p:spPr bwMode="auto">
            <a:xfrm>
              <a:off x="4176" y="1248"/>
              <a:ext cx="73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d</a:t>
              </a:r>
              <a:r>
                <a:rPr kumimoji="1" lang="en-US" altLang="zh-CN" sz="2800" b="1" i="1">
                  <a:solidFill>
                    <a:srgbClr val="000000"/>
                  </a:solidFill>
                  <a:latin typeface="Times New Roman" panose="02020603050405020304" pitchFamily="18" charset="0"/>
                </a:rPr>
                <a:t>m</a:t>
              </a:r>
              <a:endParaRPr kumimoji="1" lang="en-US" altLang="zh-CN" sz="2800" b="1" i="1">
                <a:solidFill>
                  <a:srgbClr val="000000"/>
                </a:solidFill>
                <a:latin typeface="Times New Roman" panose="02020603050405020304" pitchFamily="18" charset="0"/>
              </a:endParaRPr>
            </a:p>
          </p:txBody>
        </p:sp>
      </p:grpSp>
      <p:sp>
        <p:nvSpPr>
          <p:cNvPr id="33830" name="Text Box 38"/>
          <p:cNvSpPr txBox="1">
            <a:spLocks noChangeArrowheads="1"/>
          </p:cNvSpPr>
          <p:nvPr/>
        </p:nvSpPr>
        <p:spPr bwMode="auto">
          <a:xfrm>
            <a:off x="395288" y="5651500"/>
            <a:ext cx="83518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Clr>
                <a:srgbClr val="333399"/>
              </a:buClr>
              <a:buFont typeface="Wingdings" panose="05000000000000000000" pitchFamily="2" charset="2"/>
              <a:buBlip>
                <a:blip r:embed="rId9"/>
              </a:buBlip>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可见，转动惯量因转轴位置</a:t>
            </a:r>
            <a:r>
              <a:rPr kumimoji="1" lang="zh-CN" altLang="en-GB" sz="2800" b="1">
                <a:solidFill>
                  <a:srgbClr val="000000"/>
                </a:solidFill>
                <a:latin typeface="Times New Roman" panose="02020603050405020304" pitchFamily="18" charset="0"/>
              </a:rPr>
              <a:t>不同</a:t>
            </a:r>
            <a:r>
              <a:rPr kumimoji="1" lang="zh-CN" altLang="en-US" sz="2800" b="1">
                <a:solidFill>
                  <a:srgbClr val="000000"/>
                </a:solidFill>
                <a:latin typeface="Times New Roman" panose="02020603050405020304" pitchFamily="18" charset="0"/>
              </a:rPr>
              <a:t>而变，故必须指明是关于某轴的转动惯量。</a:t>
            </a:r>
            <a:endParaRPr kumimoji="1"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wipe(left)">
                                      <p:cBhvr>
                                        <p:cTn id="7" dur="500"/>
                                        <p:tgtEl>
                                          <p:spTgt spid="337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3808"/>
                                        </p:tgtEl>
                                        <p:attrNameLst>
                                          <p:attrName>style.visibility</p:attrName>
                                        </p:attrNameLst>
                                      </p:cBhvr>
                                      <p:to>
                                        <p:strVal val="visible"/>
                                      </p:to>
                                    </p:set>
                                    <p:animEffect transition="in" filter="wipe(left)">
                                      <p:cBhvr>
                                        <p:cTn id="11" dur="500"/>
                                        <p:tgtEl>
                                          <p:spTgt spid="338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3815"/>
                                        </p:tgtEl>
                                        <p:attrNameLst>
                                          <p:attrName>style.visibility</p:attrName>
                                        </p:attrNameLst>
                                      </p:cBhvr>
                                      <p:to>
                                        <p:strVal val="visible"/>
                                      </p:to>
                                    </p:set>
                                    <p:animEffect transition="in" filter="wipe(left)">
                                      <p:cBhvr>
                                        <p:cTn id="15" dur="500"/>
                                        <p:tgtEl>
                                          <p:spTgt spid="338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3799"/>
                                        </p:tgtEl>
                                        <p:attrNameLst>
                                          <p:attrName>style.visibility</p:attrName>
                                        </p:attrNameLst>
                                      </p:cBhvr>
                                      <p:to>
                                        <p:strVal val="visible"/>
                                      </p:to>
                                    </p:set>
                                    <p:animEffect transition="in" filter="wipe(left)">
                                      <p:cBhvr>
                                        <p:cTn id="20" dur="500"/>
                                        <p:tgtEl>
                                          <p:spTgt spid="3379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3804"/>
                                        </p:tgtEl>
                                        <p:attrNameLst>
                                          <p:attrName>style.visibility</p:attrName>
                                        </p:attrNameLst>
                                      </p:cBhvr>
                                      <p:to>
                                        <p:strVal val="visible"/>
                                      </p:to>
                                    </p:set>
                                    <p:animEffect transition="in" filter="wipe(left)">
                                      <p:cBhvr>
                                        <p:cTn id="25" dur="500"/>
                                        <p:tgtEl>
                                          <p:spTgt spid="338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3826"/>
                                        </p:tgtEl>
                                        <p:attrNameLst>
                                          <p:attrName>style.visibility</p:attrName>
                                        </p:attrNameLst>
                                      </p:cBhvr>
                                      <p:to>
                                        <p:strVal val="visible"/>
                                      </p:to>
                                    </p:set>
                                    <p:animEffect transition="in" filter="wipe(left)">
                                      <p:cBhvr>
                                        <p:cTn id="30" dur="500"/>
                                        <p:tgtEl>
                                          <p:spTgt spid="3382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3800"/>
                                        </p:tgtEl>
                                        <p:attrNameLst>
                                          <p:attrName>style.visibility</p:attrName>
                                        </p:attrNameLst>
                                      </p:cBhvr>
                                      <p:to>
                                        <p:strVal val="visible"/>
                                      </p:to>
                                    </p:set>
                                    <p:animEffect transition="in" filter="wipe(left)">
                                      <p:cBhvr>
                                        <p:cTn id="35" dur="500"/>
                                        <p:tgtEl>
                                          <p:spTgt spid="3380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3801"/>
                                        </p:tgtEl>
                                        <p:attrNameLst>
                                          <p:attrName>style.visibility</p:attrName>
                                        </p:attrNameLst>
                                      </p:cBhvr>
                                      <p:to>
                                        <p:strVal val="visible"/>
                                      </p:to>
                                    </p:set>
                                    <p:animEffect transition="in" filter="wipe(left)">
                                      <p:cBhvr>
                                        <p:cTn id="40" dur="500"/>
                                        <p:tgtEl>
                                          <p:spTgt spid="3380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3802"/>
                                        </p:tgtEl>
                                        <p:attrNameLst>
                                          <p:attrName>style.visibility</p:attrName>
                                        </p:attrNameLst>
                                      </p:cBhvr>
                                      <p:to>
                                        <p:strVal val="visible"/>
                                      </p:to>
                                    </p:set>
                                    <p:animEffect transition="in" filter="wipe(left)">
                                      <p:cBhvr>
                                        <p:cTn id="45" dur="500"/>
                                        <p:tgtEl>
                                          <p:spTgt spid="3380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3805"/>
                                        </p:tgtEl>
                                        <p:attrNameLst>
                                          <p:attrName>style.visibility</p:attrName>
                                        </p:attrNameLst>
                                      </p:cBhvr>
                                      <p:to>
                                        <p:strVal val="visible"/>
                                      </p:to>
                                    </p:set>
                                    <p:animEffect transition="in" filter="wipe(left)">
                                      <p:cBhvr>
                                        <p:cTn id="50" dur="500"/>
                                        <p:tgtEl>
                                          <p:spTgt spid="33805"/>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33822"/>
                                        </p:tgtEl>
                                        <p:attrNameLst>
                                          <p:attrName>style.visibility</p:attrName>
                                        </p:attrNameLst>
                                      </p:cBhvr>
                                      <p:to>
                                        <p:strVal val="visible"/>
                                      </p:to>
                                    </p:set>
                                    <p:animEffect transition="in" filter="wipe(left)">
                                      <p:cBhvr>
                                        <p:cTn id="54" dur="500"/>
                                        <p:tgtEl>
                                          <p:spTgt spid="338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3803"/>
                                        </p:tgtEl>
                                        <p:attrNameLst>
                                          <p:attrName>style.visibility</p:attrName>
                                        </p:attrNameLst>
                                      </p:cBhvr>
                                      <p:to>
                                        <p:strVal val="visible"/>
                                      </p:to>
                                    </p:set>
                                    <p:animEffect transition="in" filter="wipe(left)">
                                      <p:cBhvr>
                                        <p:cTn id="59" dur="500"/>
                                        <p:tgtEl>
                                          <p:spTgt spid="3380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3830"/>
                                        </p:tgtEl>
                                        <p:attrNameLst>
                                          <p:attrName>style.visibility</p:attrName>
                                        </p:attrNameLst>
                                      </p:cBhvr>
                                      <p:to>
                                        <p:strVal val="visible"/>
                                      </p:to>
                                    </p:set>
                                    <p:animEffect transition="in" filter="wipe(left)">
                                      <p:cBhvr>
                                        <p:cTn id="64" dur="500"/>
                                        <p:tgtEl>
                                          <p:spTgt spid="33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utoUpdateAnimBg="0"/>
      <p:bldP spid="33799" grpId="0" autoUpdateAnimBg="0"/>
      <p:bldP spid="33804" grpId="0" autoUpdateAnimBg="0"/>
      <p:bldP spid="33805" grpId="0" autoUpdateAnimBg="0"/>
      <p:bldP spid="338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6" name="Rectangle 18"/>
          <p:cNvSpPr>
            <a:spLocks noChangeArrowheads="1"/>
          </p:cNvSpPr>
          <p:nvPr/>
        </p:nvSpPr>
        <p:spPr bwMode="auto">
          <a:xfrm>
            <a:off x="323850" y="260350"/>
            <a:ext cx="6335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平行轴定理（</a:t>
            </a:r>
            <a:r>
              <a:rPr kumimoji="1" lang="en-US" altLang="zh-CN" sz="2800" b="1">
                <a:solidFill>
                  <a:srgbClr val="0000FF"/>
                </a:solidFill>
                <a:latin typeface="Times New Roman" panose="02020603050405020304" pitchFamily="18" charset="0"/>
              </a:rPr>
              <a:t>parallel axis theorem</a:t>
            </a:r>
            <a:r>
              <a:rPr kumimoji="1" lang="zh-CN" altLang="en-US" sz="2800" b="1">
                <a:solidFill>
                  <a:srgbClr val="0000FF"/>
                </a:solidFill>
                <a:latin typeface="Times New Roman" panose="02020603050405020304" pitchFamily="18" charset="0"/>
              </a:rPr>
              <a:t>）</a:t>
            </a:r>
            <a:endParaRPr kumimoji="1" lang="zh-CN" altLang="en-US" sz="2800" b="1">
              <a:solidFill>
                <a:srgbClr val="0000FF"/>
              </a:solidFill>
              <a:latin typeface="Times New Roman" panose="02020603050405020304" pitchFamily="18" charset="0"/>
            </a:endParaRPr>
          </a:p>
        </p:txBody>
      </p:sp>
      <p:graphicFrame>
        <p:nvGraphicFramePr>
          <p:cNvPr id="32" name="Object 19"/>
          <p:cNvGraphicFramePr>
            <a:graphicFrameLocks noChangeAspect="1"/>
          </p:cNvGraphicFramePr>
          <p:nvPr/>
        </p:nvGraphicFramePr>
        <p:xfrm>
          <a:off x="2412107" y="4173835"/>
          <a:ext cx="2447925" cy="695325"/>
        </p:xfrm>
        <a:graphic>
          <a:graphicData uri="http://schemas.openxmlformats.org/presentationml/2006/ole">
            <mc:AlternateContent xmlns:mc="http://schemas.openxmlformats.org/markup-compatibility/2006">
              <mc:Choice xmlns:v="urn:schemas-microsoft-com:vml" Requires="v">
                <p:oleObj spid="_x0000_s41021" name="公式" r:id="rId1" imgW="865505" imgH="243205" progId="Equation.3">
                  <p:embed/>
                </p:oleObj>
              </mc:Choice>
              <mc:Fallback>
                <p:oleObj name="公式" r:id="rId1" imgW="865505" imgH="243205" progId="Equation.3">
                  <p:embed/>
                  <p:pic>
                    <p:nvPicPr>
                      <p:cNvPr id="0" name="图片 41020"/>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2412107" y="4173835"/>
                        <a:ext cx="2447925" cy="6953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207586" y="942928"/>
            <a:ext cx="8728827" cy="953135"/>
          </a:xfrm>
          <a:prstGeom prst="rect">
            <a:avLst/>
          </a:prstGeom>
          <a:noFill/>
        </p:spPr>
        <p:txBody>
          <a:bodyPr wrap="square" rtlCol="0">
            <a:spAutoFit/>
          </a:bodyPr>
          <a:lstStyle/>
          <a:p>
            <a:r>
              <a:rPr kumimoji="1" lang="zh-CN" altLang="en-US" sz="2800" b="1" dirty="0">
                <a:solidFill>
                  <a:srgbClr val="000000"/>
                </a:solidFill>
                <a:latin typeface="Times New Roman" panose="02020603050405020304" pitchFamily="18" charset="0"/>
              </a:rPr>
              <a:t>前例中</a:t>
            </a:r>
            <a:r>
              <a:rPr kumimoji="1" lang="en-US" altLang="zh-CN" sz="2800" b="1" dirty="0">
                <a:solidFill>
                  <a:srgbClr val="000000"/>
                </a:solidFill>
                <a:latin typeface="Times New Roman" panose="02020603050405020304" pitchFamily="18" charset="0"/>
              </a:rPr>
              <a:t>J</a:t>
            </a:r>
            <a:r>
              <a:rPr kumimoji="1" lang="en-US" altLang="zh-CN" sz="2800" b="1" baseline="-25000" dirty="0">
                <a:solidFill>
                  <a:srgbClr val="000000"/>
                </a:solidFill>
                <a:latin typeface="Times New Roman" panose="02020603050405020304" pitchFamily="18" charset="0"/>
              </a:rPr>
              <a:t>C</a:t>
            </a:r>
            <a:r>
              <a:rPr kumimoji="1" lang="zh-CN" altLang="en-US" sz="2800" b="1" dirty="0">
                <a:solidFill>
                  <a:srgbClr val="000000"/>
                </a:solidFill>
                <a:latin typeface="Times New Roman" panose="02020603050405020304" pitchFamily="18" charset="0"/>
              </a:rPr>
              <a:t>表示相对通过质心轴的转动惯量，</a:t>
            </a:r>
            <a:r>
              <a:rPr kumimoji="1" lang="en-US" altLang="zh-CN" sz="2800" b="1" dirty="0" smtClean="0">
                <a:solidFill>
                  <a:srgbClr val="000000"/>
                </a:solidFill>
                <a:latin typeface="Times New Roman" panose="02020603050405020304" pitchFamily="18" charset="0"/>
              </a:rPr>
              <a:t>J</a:t>
            </a:r>
            <a:r>
              <a:rPr kumimoji="1" lang="zh-CN" altLang="en-US" sz="2800" b="1" dirty="0" smtClean="0">
                <a:solidFill>
                  <a:srgbClr val="000000"/>
                </a:solidFill>
                <a:latin typeface="Times New Roman" panose="02020603050405020304" pitchFamily="18" charset="0"/>
              </a:rPr>
              <a:t>表示</a:t>
            </a:r>
            <a:r>
              <a:rPr kumimoji="1" lang="zh-CN" altLang="en-US" sz="2800" b="1" dirty="0">
                <a:solidFill>
                  <a:srgbClr val="000000"/>
                </a:solidFill>
                <a:latin typeface="Times New Roman" panose="02020603050405020304" pitchFamily="18" charset="0"/>
              </a:rPr>
              <a:t>相对通过棒端的轴的转动惯量。两轴平行，</a:t>
            </a:r>
            <a:r>
              <a:rPr kumimoji="1" lang="zh-CN" altLang="en-US" sz="2800" b="1" dirty="0" smtClean="0">
                <a:solidFill>
                  <a:srgbClr val="000000"/>
                </a:solidFill>
                <a:latin typeface="Times New Roman" panose="02020603050405020304" pitchFamily="18" charset="0"/>
              </a:rPr>
              <a:t>相距</a:t>
            </a:r>
            <a:r>
              <a:rPr kumimoji="1" lang="en-US" altLang="zh-CN" sz="2800" b="1" dirty="0" smtClean="0">
                <a:solidFill>
                  <a:srgbClr val="000000"/>
                </a:solidFill>
                <a:latin typeface="Times New Roman" panose="02020603050405020304" pitchFamily="18" charset="0"/>
              </a:rPr>
              <a:t>l</a:t>
            </a:r>
            <a:r>
              <a:rPr kumimoji="1" lang="en-US" altLang="zh-CN" sz="2800" b="1" dirty="0" smtClean="0">
                <a:solidFill>
                  <a:srgbClr val="000000"/>
                </a:solidFill>
                <a:latin typeface="Times New Roman" panose="02020603050405020304" pitchFamily="18" charset="0"/>
              </a:rPr>
              <a:t>/2</a:t>
            </a:r>
            <a:r>
              <a:rPr kumimoji="1" lang="zh-CN" altLang="en-US" sz="2800" b="1" dirty="0" smtClean="0">
                <a:solidFill>
                  <a:srgbClr val="000000"/>
                </a:solidFill>
                <a:latin typeface="Times New Roman" panose="02020603050405020304" pitchFamily="18" charset="0"/>
              </a:rPr>
              <a:t>，可见：</a:t>
            </a:r>
            <a:endParaRPr kumimoji="1" lang="en-US" altLang="zh-CN" sz="2800" b="1" dirty="0">
              <a:solidFill>
                <a:srgbClr val="000000"/>
              </a:solidFill>
              <a:latin typeface="Times New Roman" panose="02020603050405020304" pitchFamily="18" charset="0"/>
            </a:endParaRPr>
          </a:p>
        </p:txBody>
      </p:sp>
      <p:grpSp>
        <p:nvGrpSpPr>
          <p:cNvPr id="8" name="组合 7"/>
          <p:cNvGrpSpPr/>
          <p:nvPr/>
        </p:nvGrpSpPr>
        <p:grpSpPr>
          <a:xfrm>
            <a:off x="1259632" y="1870998"/>
            <a:ext cx="6359138" cy="981938"/>
            <a:chOff x="755576" y="2836182"/>
            <a:chExt cx="6359138" cy="981938"/>
          </a:xfrm>
        </p:grpSpPr>
        <mc:AlternateContent xmlns:mc="http://schemas.openxmlformats.org/markup-compatibility/2006">
          <mc:Choice xmlns:a14="http://schemas.microsoft.com/office/drawing/2010/main" Requires="a14">
            <p:sp>
              <p:nvSpPr>
                <p:cNvPr id="4" name="TextBox 3"/>
                <p:cNvSpPr txBox="1"/>
                <p:nvPr/>
              </p:nvSpPr>
              <p:spPr>
                <a:xfrm>
                  <a:off x="755576" y="2842532"/>
                  <a:ext cx="5471370" cy="975588"/>
                </a:xfrm>
                <a:prstGeom prst="rect">
                  <a:avLst/>
                </a:prstGeom>
                <a:noFill/>
              </p:spPr>
              <p:txBody>
                <a:bodyPr wrap="none" rtlCol="0">
                  <a:spAutoFit/>
                </a:bodyPr>
                <a:lstStyle/>
                <a:p>
                  <a:r>
                    <a:rPr kumimoji="1" lang="en-US" altLang="zh-CN" sz="3200" dirty="0" smtClean="0">
                      <a:solidFill>
                        <a:srgbClr val="000000"/>
                      </a:solidFill>
                      <a:latin typeface="Times New Roman" panose="02020603050405020304" pitchFamily="18" charset="0"/>
                    </a:rPr>
                    <a:t>J=</a:t>
                  </a:r>
                  <a:r>
                    <a:rPr kumimoji="1" lang="en-US" altLang="zh-CN" sz="3200" dirty="0" err="1" smtClean="0">
                      <a:solidFill>
                        <a:srgbClr val="000000"/>
                      </a:solidFill>
                      <a:latin typeface="Times New Roman" panose="02020603050405020304" pitchFamily="18" charset="0"/>
                    </a:rPr>
                    <a:t>J</a:t>
                  </a:r>
                  <a:r>
                    <a:rPr kumimoji="1" lang="en-US" altLang="zh-CN" sz="3200" baseline="-25000" dirty="0" err="1" smtClean="0">
                      <a:solidFill>
                        <a:srgbClr val="000000"/>
                      </a:solidFill>
                      <a:latin typeface="Times New Roman" panose="02020603050405020304" pitchFamily="18" charset="0"/>
                    </a:rPr>
                    <a:t>C</a:t>
                  </a:r>
                  <a:r>
                    <a:rPr kumimoji="1" lang="en-US" altLang="zh-CN" sz="3200" dirty="0" err="1" smtClean="0">
                      <a:solidFill>
                        <a:srgbClr val="000000"/>
                      </a:solidFill>
                      <a:latin typeface="Times New Roman" panose="02020603050405020304" pitchFamily="18" charset="0"/>
                    </a:rPr>
                    <a:t>+m</a:t>
                  </a:r>
                  <a:r>
                    <a:rPr kumimoji="1" lang="zh-CN" altLang="en-US" sz="3200" dirty="0">
                      <a:solidFill>
                        <a:srgbClr val="000000"/>
                      </a:solidFill>
                      <a:latin typeface="Times New Roman" panose="02020603050405020304" pitchFamily="18" charset="0"/>
                    </a:rPr>
                    <a:t>（</a:t>
                  </a:r>
                  <a14:m>
                    <m:oMath xmlns:m="http://schemas.openxmlformats.org/officeDocument/2006/math">
                      <m:f>
                        <m:fPr>
                          <m:ctrlPr>
                            <a:rPr kumimoji="1" lang="en-US" altLang="zh-CN" sz="4000" i="1" smtClean="0">
                              <a:solidFill>
                                <a:schemeClr val="tx1">
                                  <a:lumMod val="75000"/>
                                  <a:lumOff val="25000"/>
                                </a:schemeClr>
                              </a:solidFill>
                              <a:latin typeface="Cambria Math" panose="02040503050406030204"/>
                            </a:rPr>
                          </m:ctrlPr>
                        </m:fPr>
                        <m:num>
                          <m:r>
                            <a:rPr kumimoji="1" lang="en-US" altLang="zh-CN" sz="4000" b="0" i="1" smtClean="0">
                              <a:solidFill>
                                <a:schemeClr val="tx1">
                                  <a:lumMod val="75000"/>
                                  <a:lumOff val="25000"/>
                                </a:schemeClr>
                              </a:solidFill>
                              <a:latin typeface="Cambria Math" panose="02040503050406030204"/>
                            </a:rPr>
                            <m:t>𝑙</m:t>
                          </m:r>
                        </m:num>
                        <m:den>
                          <m:r>
                            <a:rPr kumimoji="1" lang="en-US" altLang="zh-CN" sz="4000" b="0">
                              <a:solidFill>
                                <a:schemeClr val="tx1">
                                  <a:lumMod val="75000"/>
                                  <a:lumOff val="25000"/>
                                </a:schemeClr>
                              </a:solidFill>
                              <a:latin typeface="Cambria Math" panose="02040503050406030204"/>
                            </a:rPr>
                            <m:t>2</m:t>
                          </m:r>
                        </m:den>
                      </m:f>
                    </m:oMath>
                  </a14:m>
                  <a:r>
                    <a:rPr kumimoji="1" lang="zh-CN" altLang="en-US" sz="3200" dirty="0" smtClean="0">
                      <a:solidFill>
                        <a:srgbClr val="000000"/>
                      </a:solidFill>
                      <a:latin typeface="Times New Roman" panose="02020603050405020304" pitchFamily="18" charset="0"/>
                    </a:rPr>
                    <a:t>）</a:t>
                  </a:r>
                  <a:r>
                    <a:rPr kumimoji="1" lang="en-US" altLang="zh-CN" sz="3200" baseline="30000" dirty="0" smtClean="0">
                      <a:solidFill>
                        <a:srgbClr val="000000"/>
                      </a:solidFill>
                      <a:latin typeface="Times New Roman" panose="02020603050405020304" pitchFamily="18" charset="0"/>
                    </a:rPr>
                    <a:t>2</a:t>
                  </a:r>
                  <a:r>
                    <a:rPr kumimoji="1" lang="en-US" altLang="zh-CN" sz="3200" b="1" baseline="30000" dirty="0" smtClean="0">
                      <a:solidFill>
                        <a:srgbClr val="000000"/>
                      </a:solidFill>
                      <a:latin typeface="Times New Roman" panose="02020603050405020304" pitchFamily="18" charset="0"/>
                    </a:rPr>
                    <a:t> </a:t>
                  </a:r>
                  <a:r>
                    <a:rPr kumimoji="1" lang="en-US" altLang="zh-CN" sz="2800" b="1" dirty="0" smtClean="0">
                      <a:solidFill>
                        <a:schemeClr val="tx1">
                          <a:lumMod val="75000"/>
                          <a:lumOff val="25000"/>
                        </a:schemeClr>
                      </a:solidFill>
                      <a:latin typeface="Times New Roman" panose="02020603050405020304" pitchFamily="18" charset="0"/>
                    </a:rPr>
                    <a:t>=             +           =</a:t>
                  </a:r>
                  <a:endParaRPr kumimoji="1" lang="zh-CN" altLang="en-US" sz="2800" b="1" baseline="30000" dirty="0">
                    <a:solidFill>
                      <a:schemeClr val="tx1">
                        <a:lumMod val="75000"/>
                        <a:lumOff val="25000"/>
                      </a:schemeClr>
                    </a:solidFill>
                    <a:latin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755576" y="2842532"/>
                  <a:ext cx="5471370" cy="975588"/>
                </a:xfrm>
                <a:prstGeom prst="rect">
                  <a:avLst/>
                </a:prstGeom>
                <a:blipFill rotWithShape="1">
                  <a:blip r:embed="rId3"/>
                </a:blipFill>
              </p:spPr>
              <p:txBody>
                <a:bodyPr/>
                <a:lstStyle/>
                <a:p>
                  <a:r>
                    <a:rPr lang="zh-CN" altLang="en-US">
                      <a:noFill/>
                    </a:rPr>
                    <a:t> </a:t>
                  </a:r>
                </a:p>
              </p:txBody>
            </p:sp>
          </mc:Fallback>
        </mc:AlternateContent>
        <p:graphicFrame>
          <p:nvGraphicFramePr>
            <p:cNvPr id="5" name="对象 4"/>
            <p:cNvGraphicFramePr>
              <a:graphicFrameLocks noChangeAspect="1"/>
            </p:cNvGraphicFramePr>
            <p:nvPr/>
          </p:nvGraphicFramePr>
          <p:xfrm>
            <a:off x="6197784" y="2842532"/>
            <a:ext cx="916930" cy="946508"/>
          </p:xfrm>
          <a:graphic>
            <a:graphicData uri="http://schemas.openxmlformats.org/presentationml/2006/ole">
              <mc:AlternateContent xmlns:mc="http://schemas.openxmlformats.org/markup-compatibility/2006">
                <mc:Choice xmlns:v="urn:schemas-microsoft-com:vml" Requires="v">
                  <p:oleObj spid="_x0000_s41022" name="Equation" r:id="rId4" imgW="9448800" imgH="9753600" progId="Equation.DSMT4">
                    <p:embed/>
                  </p:oleObj>
                </mc:Choice>
                <mc:Fallback>
                  <p:oleObj name="Equation" r:id="rId4" imgW="9448800" imgH="9753600" progId="Equation.DSMT4">
                    <p:embed/>
                    <p:pic>
                      <p:nvPicPr>
                        <p:cNvPr id="0" name="图片 41021"/>
                        <p:cNvPicPr/>
                        <p:nvPr/>
                      </p:nvPicPr>
                      <p:blipFill>
                        <a:blip r:embed="rId5"/>
                        <a:stretch>
                          <a:fillRect/>
                        </a:stretch>
                      </p:blipFill>
                      <p:spPr>
                        <a:xfrm>
                          <a:off x="6197784" y="2842532"/>
                          <a:ext cx="916930" cy="94650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684196" y="2908572"/>
            <a:ext cx="996315" cy="880745"/>
          </p:xfrm>
          <a:graphic>
            <a:graphicData uri="http://schemas.openxmlformats.org/presentationml/2006/ole">
              <mc:AlternateContent xmlns:mc="http://schemas.openxmlformats.org/markup-compatibility/2006">
                <mc:Choice xmlns:v="urn:schemas-microsoft-com:vml" Requires="v">
                  <p:oleObj spid="_x0000_s41023" name="Equation" r:id="rId6" imgW="457200" imgH="405765" progId="Equation.DSMT4">
                    <p:embed/>
                  </p:oleObj>
                </mc:Choice>
                <mc:Fallback>
                  <p:oleObj name="Equation" r:id="rId6" imgW="457200" imgH="405765" progId="Equation.DSMT4">
                    <p:embed/>
                    <p:pic>
                      <p:nvPicPr>
                        <p:cNvPr id="0" name="图片 41022"/>
                        <p:cNvPicPr/>
                        <p:nvPr/>
                      </p:nvPicPr>
                      <p:blipFill>
                        <a:blip r:embed="rId7"/>
                        <a:stretch>
                          <a:fillRect/>
                        </a:stretch>
                      </p:blipFill>
                      <p:spPr>
                        <a:xfrm>
                          <a:off x="3684196" y="2908572"/>
                          <a:ext cx="996315" cy="88074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009441" y="2836182"/>
            <a:ext cx="929640" cy="929640"/>
          </p:xfrm>
          <a:graphic>
            <a:graphicData uri="http://schemas.openxmlformats.org/presentationml/2006/ole">
              <mc:AlternateContent xmlns:mc="http://schemas.openxmlformats.org/markup-compatibility/2006">
                <mc:Choice xmlns:v="urn:schemas-microsoft-com:vml" Requires="v">
                  <p:oleObj spid="_x0000_s41024" name="Equation" r:id="rId8" imgW="405765" imgH="405765" progId="Equation.DSMT4">
                    <p:embed/>
                  </p:oleObj>
                </mc:Choice>
                <mc:Fallback>
                  <p:oleObj name="Equation" r:id="rId8" imgW="405765" imgH="405765" progId="Equation.DSMT4">
                    <p:embed/>
                    <p:pic>
                      <p:nvPicPr>
                        <p:cNvPr id="0" name="图片 41023"/>
                        <p:cNvPicPr/>
                        <p:nvPr/>
                      </p:nvPicPr>
                      <p:blipFill>
                        <a:blip r:embed="rId9"/>
                        <a:stretch>
                          <a:fillRect/>
                        </a:stretch>
                      </p:blipFill>
                      <p:spPr>
                        <a:xfrm>
                          <a:off x="5009441" y="2836182"/>
                          <a:ext cx="929640" cy="929640"/>
                        </a:xfrm>
                        <a:prstGeom prst="rect">
                          <a:avLst/>
                        </a:prstGeom>
                      </p:spPr>
                    </p:pic>
                  </p:oleObj>
                </mc:Fallback>
              </mc:AlternateContent>
            </a:graphicData>
          </a:graphic>
        </p:graphicFrame>
      </p:grpSp>
      <p:sp>
        <p:nvSpPr>
          <p:cNvPr id="9" name="TextBox 8"/>
          <p:cNvSpPr txBox="1"/>
          <p:nvPr/>
        </p:nvSpPr>
        <p:spPr>
          <a:xfrm>
            <a:off x="428889" y="3050957"/>
            <a:ext cx="8112203" cy="954107"/>
          </a:xfrm>
          <a:prstGeom prst="rect">
            <a:avLst/>
          </a:prstGeom>
          <a:noFill/>
        </p:spPr>
        <p:txBody>
          <a:bodyPr wrap="square" rtlCol="0">
            <a:spAutoFit/>
          </a:bodyPr>
          <a:lstStyle/>
          <a:p>
            <a:r>
              <a:rPr kumimoji="1" lang="zh-CN" altLang="en-US" sz="2800" b="1" dirty="0">
                <a:solidFill>
                  <a:srgbClr val="000000"/>
                </a:solidFill>
                <a:latin typeface="Times New Roman" panose="02020603050405020304" pitchFamily="18" charset="0"/>
              </a:rPr>
              <a:t>推广上述结论，若有任一轴</a:t>
            </a:r>
            <a:r>
              <a:rPr kumimoji="1" lang="zh-CN" altLang="en-US" sz="2800" b="1" dirty="0" smtClean="0">
                <a:solidFill>
                  <a:srgbClr val="000000"/>
                </a:solidFill>
                <a:latin typeface="Times New Roman" panose="02020603050405020304" pitchFamily="18" charset="0"/>
              </a:rPr>
              <a:t>与过质心的</a:t>
            </a:r>
            <a:r>
              <a:rPr kumimoji="1" lang="zh-CN" altLang="en-US" sz="2800" b="1" dirty="0">
                <a:solidFill>
                  <a:srgbClr val="000000"/>
                </a:solidFill>
                <a:latin typeface="Times New Roman" panose="02020603050405020304" pitchFamily="18" charset="0"/>
              </a:rPr>
              <a:t>轴平行，相距</a:t>
            </a:r>
            <a:r>
              <a:rPr kumimoji="1" lang="zh-CN" altLang="en-US" sz="2800" b="1" dirty="0" smtClean="0">
                <a:solidFill>
                  <a:srgbClr val="000000"/>
                </a:solidFill>
                <a:latin typeface="Times New Roman" panose="02020603050405020304" pitchFamily="18" charset="0"/>
              </a:rPr>
              <a:t>为</a:t>
            </a:r>
            <a:r>
              <a:rPr kumimoji="1" lang="en-US" altLang="zh-CN" sz="2800" b="1" dirty="0" smtClean="0">
                <a:solidFill>
                  <a:srgbClr val="000000"/>
                </a:solidFill>
                <a:latin typeface="Times New Roman" panose="02020603050405020304" pitchFamily="18" charset="0"/>
              </a:rPr>
              <a:t>h</a:t>
            </a:r>
            <a:r>
              <a:rPr kumimoji="1" lang="zh-CN" altLang="en-US" sz="2800" b="1" dirty="0" smtClean="0">
                <a:solidFill>
                  <a:srgbClr val="000000"/>
                </a:solidFill>
                <a:latin typeface="Times New Roman" panose="02020603050405020304" pitchFamily="18" charset="0"/>
              </a:rPr>
              <a:t>，刚体</a:t>
            </a:r>
            <a:r>
              <a:rPr kumimoji="1" lang="zh-CN" altLang="en-US" sz="2800" b="1" dirty="0">
                <a:solidFill>
                  <a:srgbClr val="000000"/>
                </a:solidFill>
                <a:latin typeface="Times New Roman" panose="02020603050405020304" pitchFamily="18" charset="0"/>
              </a:rPr>
              <a:t>对其转动惯量为</a:t>
            </a:r>
            <a:r>
              <a:rPr kumimoji="1" lang="en-US" altLang="zh-CN" sz="2800" b="1" dirty="0">
                <a:solidFill>
                  <a:srgbClr val="000000"/>
                </a:solidFill>
                <a:latin typeface="Times New Roman" panose="02020603050405020304" pitchFamily="18" charset="0"/>
              </a:rPr>
              <a:t>J</a:t>
            </a:r>
            <a:r>
              <a:rPr kumimoji="1" lang="zh-CN" altLang="en-US" sz="2800" b="1" dirty="0">
                <a:solidFill>
                  <a:srgbClr val="000000"/>
                </a:solidFill>
                <a:latin typeface="Times New Roman" panose="02020603050405020304" pitchFamily="18" charset="0"/>
              </a:rPr>
              <a:t>，则有：</a:t>
            </a:r>
            <a:endParaRPr kumimoji="1" lang="zh-CN" altLang="en-US" sz="2800" b="1" dirty="0">
              <a:solidFill>
                <a:srgbClr val="000000"/>
              </a:solidFill>
              <a:latin typeface="Times New Roman" panose="02020603050405020304" pitchFamily="18" charset="0"/>
            </a:endParaRPr>
          </a:p>
        </p:txBody>
      </p:sp>
      <p:sp>
        <p:nvSpPr>
          <p:cNvPr id="38" name="Rectangle 47"/>
          <p:cNvSpPr>
            <a:spLocks noChangeArrowheads="1"/>
          </p:cNvSpPr>
          <p:nvPr/>
        </p:nvSpPr>
        <p:spPr bwMode="auto">
          <a:xfrm>
            <a:off x="324048" y="5085184"/>
            <a:ext cx="828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刚体对任一转轴的转动惯量 </a:t>
            </a:r>
            <a:r>
              <a:rPr kumimoji="1" lang="en-US" altLang="zh-CN" sz="2800" b="1" i="1" dirty="0">
                <a:solidFill>
                  <a:srgbClr val="000000"/>
                </a:solidFill>
                <a:latin typeface="Times New Roman" panose="02020603050405020304" pitchFamily="18" charset="0"/>
              </a:rPr>
              <a:t>J</a:t>
            </a:r>
            <a:r>
              <a:rPr kumimoji="1" lang="en-US" altLang="zh-CN" sz="2800" b="1" dirty="0">
                <a:solidFill>
                  <a:srgbClr val="000000"/>
                </a:solidFill>
                <a:latin typeface="Times New Roman" panose="02020603050405020304" pitchFamily="18" charset="0"/>
              </a:rPr>
              <a:t> </a:t>
            </a:r>
            <a:r>
              <a:rPr kumimoji="1" lang="zh-CN" altLang="zh-CN" sz="2800" b="1" dirty="0">
                <a:solidFill>
                  <a:srgbClr val="000000"/>
                </a:solidFill>
                <a:latin typeface="Times New Roman" panose="02020603050405020304" pitchFamily="18" charset="0"/>
              </a:rPr>
              <a:t>等于对通过质心的平行转轴的</a:t>
            </a:r>
            <a:r>
              <a:rPr kumimoji="1" lang="zh-CN" altLang="en-US" sz="2800" b="1" dirty="0">
                <a:solidFill>
                  <a:srgbClr val="000000"/>
                </a:solidFill>
                <a:latin typeface="Times New Roman" panose="02020603050405020304" pitchFamily="18" charset="0"/>
              </a:rPr>
              <a:t>转动惯量 </a:t>
            </a:r>
            <a:r>
              <a:rPr kumimoji="1" lang="en-US" altLang="zh-CN" sz="2800" b="1" i="1" dirty="0">
                <a:solidFill>
                  <a:srgbClr val="000000"/>
                </a:solidFill>
                <a:latin typeface="Times New Roman" panose="02020603050405020304" pitchFamily="18" charset="0"/>
              </a:rPr>
              <a:t>J</a:t>
            </a:r>
            <a:r>
              <a:rPr kumimoji="1" lang="en-US" altLang="zh-CN" sz="2800" b="1" i="1" baseline="-25000" dirty="0">
                <a:solidFill>
                  <a:srgbClr val="000000"/>
                </a:solidFill>
                <a:latin typeface="Times New Roman" panose="02020603050405020304" pitchFamily="18" charset="0"/>
              </a:rPr>
              <a:t>C</a:t>
            </a: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加上刚体质量 </a:t>
            </a:r>
            <a:r>
              <a:rPr kumimoji="1" lang="en-US" altLang="zh-CN" sz="2800" b="1" i="1" dirty="0">
                <a:solidFill>
                  <a:srgbClr val="000000"/>
                </a:solidFill>
                <a:latin typeface="Times New Roman" panose="02020603050405020304" pitchFamily="18" charset="0"/>
              </a:rPr>
              <a:t>m</a:t>
            </a:r>
            <a:r>
              <a:rPr kumimoji="1" lang="en-US" altLang="zh-CN" sz="2800" b="1" dirty="0">
                <a:solidFill>
                  <a:srgbClr val="000000"/>
                </a:solidFill>
                <a:latin typeface="Times New Roman" panose="02020603050405020304" pitchFamily="18" charset="0"/>
              </a:rPr>
              <a:t> </a:t>
            </a:r>
            <a:r>
              <a:rPr kumimoji="1" lang="zh-CN" altLang="zh-CN" sz="2800" b="1" dirty="0">
                <a:solidFill>
                  <a:srgbClr val="000000"/>
                </a:solidFill>
                <a:latin typeface="Times New Roman" panose="02020603050405020304" pitchFamily="18" charset="0"/>
              </a:rPr>
              <a:t>乘以两平行转轴间距离 </a:t>
            </a:r>
            <a:r>
              <a:rPr kumimoji="1" lang="en-US" altLang="zh-CN" sz="2800" b="1" i="1" dirty="0">
                <a:solidFill>
                  <a:srgbClr val="000000"/>
                </a:solidFill>
                <a:latin typeface="Times New Roman" panose="02020603050405020304" pitchFamily="18" charset="0"/>
              </a:rPr>
              <a:t>h</a:t>
            </a:r>
            <a:r>
              <a:rPr kumimoji="1" lang="en-US" altLang="zh-CN" sz="2800" b="1" dirty="0">
                <a:solidFill>
                  <a:srgbClr val="000000"/>
                </a:solidFill>
                <a:latin typeface="Times New Roman" panose="02020603050405020304" pitchFamily="18" charset="0"/>
              </a:rPr>
              <a:t> </a:t>
            </a:r>
            <a:r>
              <a:rPr kumimoji="1" lang="zh-CN" altLang="zh-CN" sz="2800" b="1" dirty="0">
                <a:solidFill>
                  <a:srgbClr val="000000"/>
                </a:solidFill>
                <a:latin typeface="Times New Roman" panose="02020603050405020304" pitchFamily="18" charset="0"/>
              </a:rPr>
              <a:t>的平方。</a:t>
            </a:r>
            <a:endParaRPr kumimoji="1"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906"/>
                                        </p:tgtEl>
                                        <p:attrNameLst>
                                          <p:attrName>style.visibility</p:attrName>
                                        </p:attrNameLst>
                                      </p:cBhvr>
                                      <p:to>
                                        <p:strVal val="visible"/>
                                      </p:to>
                                    </p:set>
                                    <p:animEffect transition="in" filter="wipe(left)">
                                      <p:cBhvr>
                                        <p:cTn id="7" dur="500"/>
                                        <p:tgtEl>
                                          <p:spTgt spid="37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left)">
                                      <p:cBhvr>
                                        <p:cTn id="3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6" grpId="0"/>
      <p:bldP spid="3" grpId="0"/>
      <p:bldP spid="9" grpId="0"/>
      <p:bldP spid="3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Box 20"/>
          <p:cNvSpPr txBox="1">
            <a:spLocks noChangeArrowheads="1"/>
          </p:cNvSpPr>
          <p:nvPr/>
        </p:nvSpPr>
        <p:spPr bwMode="auto">
          <a:xfrm>
            <a:off x="187956" y="908720"/>
            <a:ext cx="5184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zh-CN" sz="2800" b="1" dirty="0"/>
              <a:t>通过</a:t>
            </a:r>
            <a:r>
              <a:rPr kumimoji="1" lang="zh-CN" altLang="en-US" sz="2800" b="1" dirty="0"/>
              <a:t>任一转轴</a:t>
            </a:r>
            <a:r>
              <a:rPr kumimoji="1" lang="en-US" altLang="zh-CN" sz="2800" b="1" i="1" dirty="0"/>
              <a:t>A</a:t>
            </a:r>
            <a:r>
              <a:rPr kumimoji="1" lang="zh-CN" altLang="en-US" sz="2800" b="1" dirty="0"/>
              <a:t>的转动惯量</a:t>
            </a:r>
            <a:r>
              <a:rPr lang="zh-CN" altLang="en-US" sz="2800" b="1" dirty="0"/>
              <a:t>：</a:t>
            </a:r>
            <a:endParaRPr lang="zh-CN" altLang="en-US" sz="2800" b="1" dirty="0"/>
          </a:p>
        </p:txBody>
      </p:sp>
      <p:graphicFrame>
        <p:nvGraphicFramePr>
          <p:cNvPr id="28" name="Object 23"/>
          <p:cNvGraphicFramePr>
            <a:graphicFrameLocks noChangeAspect="1"/>
          </p:cNvGraphicFramePr>
          <p:nvPr/>
        </p:nvGraphicFramePr>
        <p:xfrm>
          <a:off x="560225" y="2862038"/>
          <a:ext cx="3175000" cy="912813"/>
        </p:xfrm>
        <a:graphic>
          <a:graphicData uri="http://schemas.openxmlformats.org/presentationml/2006/ole">
            <mc:AlternateContent xmlns:mc="http://schemas.openxmlformats.org/markup-compatibility/2006">
              <mc:Choice xmlns:v="urn:schemas-microsoft-com:vml" Requires="v">
                <p:oleObj spid="_x0000_s43034" name="公式" r:id="rId1" imgW="1054100" imgH="304800" progId="Equation.3">
                  <p:embed/>
                </p:oleObj>
              </mc:Choice>
              <mc:Fallback>
                <p:oleObj name="公式" r:id="rId1" imgW="1054100" imgH="304800" progId="Equation.3">
                  <p:embed/>
                  <p:pic>
                    <p:nvPicPr>
                      <p:cNvPr id="0" name="图片 43033"/>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560225" y="2862038"/>
                        <a:ext cx="31750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 name="Group 48"/>
          <p:cNvGrpSpPr/>
          <p:nvPr/>
        </p:nvGrpSpPr>
        <p:grpSpPr bwMode="auto">
          <a:xfrm>
            <a:off x="5372731" y="1464584"/>
            <a:ext cx="3579813" cy="1811337"/>
            <a:chOff x="3392" y="1795"/>
            <a:chExt cx="2255" cy="1141"/>
          </a:xfrm>
        </p:grpSpPr>
        <p:grpSp>
          <p:nvGrpSpPr>
            <p:cNvPr id="30" name="Group 24"/>
            <p:cNvGrpSpPr/>
            <p:nvPr/>
          </p:nvGrpSpPr>
          <p:grpSpPr bwMode="auto">
            <a:xfrm>
              <a:off x="3392" y="1795"/>
              <a:ext cx="2255" cy="1104"/>
              <a:chOff x="3168" y="960"/>
              <a:chExt cx="2244" cy="1104"/>
            </a:xfrm>
          </p:grpSpPr>
          <p:sp>
            <p:nvSpPr>
              <p:cNvPr id="41" name="Rectangle 25"/>
              <p:cNvSpPr>
                <a:spLocks noChangeArrowheads="1"/>
              </p:cNvSpPr>
              <p:nvPr/>
            </p:nvSpPr>
            <p:spPr bwMode="auto">
              <a:xfrm>
                <a:off x="3168" y="1584"/>
                <a:ext cx="1776" cy="48"/>
              </a:xfrm>
              <a:prstGeom prst="rect">
                <a:avLst/>
              </a:prstGeom>
              <a:gradFill rotWithShape="0">
                <a:gsLst>
                  <a:gs pos="0">
                    <a:srgbClr val="CC6600">
                      <a:gamma/>
                      <a:shade val="75686"/>
                      <a:invGamma/>
                    </a:srgbClr>
                  </a:gs>
                  <a:gs pos="100000">
                    <a:srgbClr val="CC6600"/>
                  </a:gs>
                </a:gsLst>
                <a:lin ang="5400000" scaled="1"/>
              </a:gradFill>
              <a:ln w="9525">
                <a:solidFill>
                  <a:schemeClr val="tx1"/>
                </a:solidFill>
                <a:miter lim="800000"/>
              </a:ln>
              <a:effectLst>
                <a:outerShdw dist="35921" dir="2700000" algn="ctr" rotWithShape="0">
                  <a:srgbClr val="808080"/>
                </a:outerShdw>
              </a:effectLst>
            </p:spPr>
            <p:txBody>
              <a:bodyPr wrap="none" anchor="ctr"/>
              <a:lstStyle/>
              <a:p>
                <a:endParaRPr lang="zh-CN" altLang="en-US"/>
              </a:p>
            </p:txBody>
          </p:sp>
          <p:sp>
            <p:nvSpPr>
              <p:cNvPr id="42" name="Line 26"/>
              <p:cNvSpPr>
                <a:spLocks noChangeShapeType="1"/>
              </p:cNvSpPr>
              <p:nvPr/>
            </p:nvSpPr>
            <p:spPr bwMode="auto">
              <a:xfrm>
                <a:off x="4080" y="1008"/>
                <a:ext cx="0" cy="1056"/>
              </a:xfrm>
              <a:prstGeom prst="line">
                <a:avLst/>
              </a:prstGeom>
              <a:noFill/>
              <a:ln w="28575">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27"/>
              <p:cNvSpPr>
                <a:spLocks noChangeShapeType="1"/>
              </p:cNvSpPr>
              <p:nvPr/>
            </p:nvSpPr>
            <p:spPr bwMode="auto">
              <a:xfrm>
                <a:off x="4080" y="1632"/>
                <a:ext cx="1248"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Text Box 28"/>
              <p:cNvSpPr txBox="1">
                <a:spLocks noChangeArrowheads="1"/>
              </p:cNvSpPr>
              <p:nvPr/>
            </p:nvSpPr>
            <p:spPr bwMode="auto">
              <a:xfrm>
                <a:off x="3840" y="1566"/>
                <a:ext cx="263"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a:t>C</a:t>
                </a:r>
                <a:endParaRPr kumimoji="1" lang="en-US" altLang="zh-CN" i="1"/>
              </a:p>
            </p:txBody>
          </p:sp>
          <p:sp>
            <p:nvSpPr>
              <p:cNvPr id="45" name="Text Box 29"/>
              <p:cNvSpPr txBox="1">
                <a:spLocks noChangeArrowheads="1"/>
              </p:cNvSpPr>
              <p:nvPr/>
            </p:nvSpPr>
            <p:spPr bwMode="auto">
              <a:xfrm>
                <a:off x="5184" y="1566"/>
                <a:ext cx="228"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i="1"/>
                  <a:t>x</a:t>
                </a:r>
                <a:endParaRPr kumimoji="1" lang="en-US" altLang="zh-CN" i="1"/>
              </a:p>
            </p:txBody>
          </p:sp>
          <p:sp>
            <p:nvSpPr>
              <p:cNvPr id="46" name="AutoShape 30"/>
              <p:cNvSpPr>
                <a:spLocks noChangeArrowheads="1"/>
              </p:cNvSpPr>
              <p:nvPr/>
            </p:nvSpPr>
            <p:spPr bwMode="auto">
              <a:xfrm>
                <a:off x="3984" y="960"/>
                <a:ext cx="192" cy="240"/>
              </a:xfrm>
              <a:prstGeom prst="curvedRightArrow">
                <a:avLst>
                  <a:gd name="adj1" fmla="val 15972"/>
                  <a:gd name="adj2" fmla="val 41146"/>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 name="Group 31"/>
            <p:cNvGrpSpPr/>
            <p:nvPr/>
          </p:nvGrpSpPr>
          <p:grpSpPr bwMode="auto">
            <a:xfrm>
              <a:off x="4544" y="2083"/>
              <a:ext cx="734" cy="693"/>
              <a:chOff x="4176" y="1248"/>
              <a:chExt cx="730" cy="693"/>
            </a:xfrm>
          </p:grpSpPr>
          <p:sp>
            <p:nvSpPr>
              <p:cNvPr id="38" name="Rectangle 32"/>
              <p:cNvSpPr>
                <a:spLocks noChangeArrowheads="1"/>
              </p:cNvSpPr>
              <p:nvPr/>
            </p:nvSpPr>
            <p:spPr bwMode="auto">
              <a:xfrm>
                <a:off x="4320" y="1584"/>
                <a:ext cx="96" cy="48"/>
              </a:xfrm>
              <a:prstGeom prst="rect">
                <a:avLst/>
              </a:prstGeom>
              <a:solidFill>
                <a:schemeClr val="accent1"/>
              </a:solidFill>
              <a:ln w="9525">
                <a:solidFill>
                  <a:schemeClr val="tx1"/>
                </a:solidFill>
                <a:miter lim="800000"/>
              </a:ln>
            </p:spPr>
            <p:txBody>
              <a:bodyPr wrap="none" anchor="ctr"/>
              <a:lstStyle/>
              <a:p>
                <a:endParaRPr lang="zh-CN" altLang="en-US"/>
              </a:p>
            </p:txBody>
          </p:sp>
          <p:sp>
            <p:nvSpPr>
              <p:cNvPr id="39" name="Text Box 33"/>
              <p:cNvSpPr txBox="1">
                <a:spLocks noChangeArrowheads="1"/>
              </p:cNvSpPr>
              <p:nvPr/>
            </p:nvSpPr>
            <p:spPr bwMode="auto">
              <a:xfrm>
                <a:off x="4176" y="1614"/>
                <a:ext cx="351"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a:t>d</a:t>
                </a:r>
                <a:r>
                  <a:rPr kumimoji="1" lang="en-US" altLang="zh-CN" i="1"/>
                  <a:t>x</a:t>
                </a:r>
                <a:endParaRPr kumimoji="1" lang="en-US" altLang="zh-CN" i="1"/>
              </a:p>
            </p:txBody>
          </p:sp>
          <p:sp>
            <p:nvSpPr>
              <p:cNvPr id="40" name="Text Box 34"/>
              <p:cNvSpPr txBox="1">
                <a:spLocks noChangeArrowheads="1"/>
              </p:cNvSpPr>
              <p:nvPr/>
            </p:nvSpPr>
            <p:spPr bwMode="auto">
              <a:xfrm>
                <a:off x="4176" y="1248"/>
                <a:ext cx="73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a:t>d</a:t>
                </a:r>
                <a:r>
                  <a:rPr kumimoji="1" lang="en-US" altLang="zh-CN" i="1"/>
                  <a:t>m</a:t>
                </a:r>
                <a:endParaRPr kumimoji="1" lang="en-US" altLang="zh-CN" i="1"/>
              </a:p>
            </p:txBody>
          </p:sp>
        </p:grpSp>
        <p:sp>
          <p:nvSpPr>
            <p:cNvPr id="32" name="Text Box 35"/>
            <p:cNvSpPr txBox="1">
              <a:spLocks noChangeArrowheads="1"/>
            </p:cNvSpPr>
            <p:nvPr/>
          </p:nvSpPr>
          <p:spPr bwMode="auto">
            <a:xfrm>
              <a:off x="3470" y="2400"/>
              <a:ext cx="310"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i="1"/>
                <a:t>A</a:t>
              </a:r>
              <a:endParaRPr kumimoji="1" lang="en-US" altLang="zh-CN" i="1"/>
            </a:p>
          </p:txBody>
        </p:sp>
        <p:sp>
          <p:nvSpPr>
            <p:cNvPr id="33" name="AutoShape 36"/>
            <p:cNvSpPr>
              <a:spLocks noChangeArrowheads="1"/>
            </p:cNvSpPr>
            <p:nvPr/>
          </p:nvSpPr>
          <p:spPr bwMode="auto">
            <a:xfrm>
              <a:off x="3642" y="1832"/>
              <a:ext cx="193" cy="240"/>
            </a:xfrm>
            <a:prstGeom prst="curvedRightArrow">
              <a:avLst>
                <a:gd name="adj1" fmla="val 15889"/>
                <a:gd name="adj2" fmla="val 40933"/>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7"/>
            <p:cNvSpPr>
              <a:spLocks noChangeShapeType="1"/>
            </p:cNvSpPr>
            <p:nvPr/>
          </p:nvSpPr>
          <p:spPr bwMode="auto">
            <a:xfrm>
              <a:off x="3738" y="1880"/>
              <a:ext cx="0" cy="1056"/>
            </a:xfrm>
            <a:prstGeom prst="line">
              <a:avLst/>
            </a:prstGeom>
            <a:noFill/>
            <a:ln w="28575">
              <a:solidFill>
                <a:schemeClr val="tx1"/>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Text Box 38"/>
            <p:cNvSpPr txBox="1">
              <a:spLocks noChangeArrowheads="1"/>
            </p:cNvSpPr>
            <p:nvPr/>
          </p:nvSpPr>
          <p:spPr bwMode="auto">
            <a:xfrm>
              <a:off x="3911" y="2109"/>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i="1"/>
                <a:t>h</a:t>
              </a:r>
              <a:endParaRPr lang="en-US" altLang="zh-CN" i="1"/>
            </a:p>
          </p:txBody>
        </p:sp>
        <p:sp>
          <p:nvSpPr>
            <p:cNvPr id="36" name="Line 39"/>
            <p:cNvSpPr>
              <a:spLocks noChangeShapeType="1"/>
            </p:cNvSpPr>
            <p:nvPr/>
          </p:nvSpPr>
          <p:spPr bwMode="auto">
            <a:xfrm>
              <a:off x="4105" y="2309"/>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0"/>
            <p:cNvSpPr>
              <a:spLocks noChangeShapeType="1"/>
            </p:cNvSpPr>
            <p:nvPr/>
          </p:nvSpPr>
          <p:spPr bwMode="auto">
            <a:xfrm flipH="1">
              <a:off x="3742" y="2309"/>
              <a:ext cx="181"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47" name="Object 41"/>
          <p:cNvGraphicFramePr>
            <a:graphicFrameLocks noChangeAspect="1"/>
          </p:cNvGraphicFramePr>
          <p:nvPr/>
        </p:nvGraphicFramePr>
        <p:xfrm>
          <a:off x="1030919" y="3815672"/>
          <a:ext cx="5432425" cy="912812"/>
        </p:xfrm>
        <a:graphic>
          <a:graphicData uri="http://schemas.openxmlformats.org/presentationml/2006/ole">
            <mc:AlternateContent xmlns:mc="http://schemas.openxmlformats.org/markup-compatibility/2006">
              <mc:Choice xmlns:v="urn:schemas-microsoft-com:vml" Requires="v">
                <p:oleObj spid="_x0000_s43035" name="公式" r:id="rId3" imgW="1803400" imgH="304800" progId="Equation.3">
                  <p:embed/>
                </p:oleObj>
              </mc:Choice>
              <mc:Fallback>
                <p:oleObj name="公式" r:id="rId3" imgW="1803400" imgH="304800" progId="Equation.3">
                  <p:embed/>
                  <p:pic>
                    <p:nvPicPr>
                      <p:cNvPr id="0" name="图片 43034"/>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1030919" y="3815672"/>
                        <a:ext cx="5432425" cy="912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Text Box 43"/>
          <p:cNvSpPr txBox="1">
            <a:spLocks noChangeArrowheads="1"/>
          </p:cNvSpPr>
          <p:nvPr/>
        </p:nvSpPr>
        <p:spPr bwMode="auto">
          <a:xfrm>
            <a:off x="187956" y="1899334"/>
            <a:ext cx="3671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t>（取</a:t>
            </a:r>
            <a:r>
              <a:rPr kumimoji="1" lang="en-US" altLang="zh-CN" sz="2800" i="1" dirty="0"/>
              <a:t>C</a:t>
            </a:r>
            <a:r>
              <a:rPr lang="zh-CN" altLang="en-US" sz="2800" dirty="0"/>
              <a:t>为坐标原点）</a:t>
            </a:r>
            <a:endParaRPr lang="zh-CN" altLang="en-US" sz="2800" dirty="0"/>
          </a:p>
        </p:txBody>
      </p:sp>
      <p:sp>
        <p:nvSpPr>
          <p:cNvPr id="49" name="AutoShape 44"/>
          <p:cNvSpPr>
            <a:spLocks noChangeArrowheads="1"/>
          </p:cNvSpPr>
          <p:nvPr/>
        </p:nvSpPr>
        <p:spPr bwMode="auto">
          <a:xfrm>
            <a:off x="5280656" y="3741059"/>
            <a:ext cx="1223963" cy="1008063"/>
          </a:xfrm>
          <a:prstGeom prst="wedgeEllipseCallout">
            <a:avLst>
              <a:gd name="adj1" fmla="val 67769"/>
              <a:gd name="adj2" fmla="val 25120"/>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aphicFrame>
        <p:nvGraphicFramePr>
          <p:cNvPr id="50" name="Object 45"/>
          <p:cNvGraphicFramePr>
            <a:graphicFrameLocks noChangeAspect="1"/>
          </p:cNvGraphicFramePr>
          <p:nvPr/>
        </p:nvGraphicFramePr>
        <p:xfrm>
          <a:off x="6720519" y="4245884"/>
          <a:ext cx="1930400" cy="681038"/>
        </p:xfrm>
        <a:graphic>
          <a:graphicData uri="http://schemas.openxmlformats.org/presentationml/2006/ole">
            <mc:AlternateContent xmlns:mc="http://schemas.openxmlformats.org/markup-compatibility/2006">
              <mc:Choice xmlns:v="urn:schemas-microsoft-com:vml" Requires="v">
                <p:oleObj spid="_x0000_s43036" name="公式" r:id="rId5" imgW="647700" imgH="228600" progId="Equation.3">
                  <p:embed/>
                </p:oleObj>
              </mc:Choice>
              <mc:Fallback>
                <p:oleObj name="公式" r:id="rId5" imgW="647700" imgH="228600" progId="Equation.3">
                  <p:embed/>
                  <p:pic>
                    <p:nvPicPr>
                      <p:cNvPr id="0" name="图片 430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0519" y="4245884"/>
                        <a:ext cx="1930400"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46"/>
          <p:cNvGraphicFramePr>
            <a:graphicFrameLocks noChangeAspect="1"/>
          </p:cNvGraphicFramePr>
          <p:nvPr/>
        </p:nvGraphicFramePr>
        <p:xfrm>
          <a:off x="1043608" y="4749122"/>
          <a:ext cx="2132012" cy="723900"/>
        </p:xfrm>
        <a:graphic>
          <a:graphicData uri="http://schemas.openxmlformats.org/presentationml/2006/ole">
            <mc:AlternateContent xmlns:mc="http://schemas.openxmlformats.org/markup-compatibility/2006">
              <mc:Choice xmlns:v="urn:schemas-microsoft-com:vml" Requires="v">
                <p:oleObj spid="_x0000_s43037" name="公式" r:id="rId7" imgW="729615" imgH="243205" progId="Equation.3">
                  <p:embed/>
                </p:oleObj>
              </mc:Choice>
              <mc:Fallback>
                <p:oleObj name="公式" r:id="rId7" imgW="729615" imgH="243205" progId="Equation.3">
                  <p:embed/>
                  <p:pic>
                    <p:nvPicPr>
                      <p:cNvPr id="0" name="图片 43036"/>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1043608" y="4749122"/>
                        <a:ext cx="2132012" cy="723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wipe(left)">
                                      <p:cBhvr>
                                        <p:cTn id="36" dur="500"/>
                                        <p:tgtEl>
                                          <p:spTgt spid="5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8" grpId="0"/>
      <p:bldP spid="4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AutoShape 2"/>
          <p:cNvSpPr>
            <a:spLocks noChangeArrowheads="1"/>
          </p:cNvSpPr>
          <p:nvPr/>
        </p:nvSpPr>
        <p:spPr bwMode="auto">
          <a:xfrm>
            <a:off x="3048000" y="3454574"/>
            <a:ext cx="1657350" cy="1408113"/>
          </a:xfrm>
          <a:custGeom>
            <a:avLst/>
            <a:gdLst>
              <a:gd name="T0" fmla="*/ 828675 w 21600"/>
              <a:gd name="T1" fmla="*/ 0 h 21600"/>
              <a:gd name="T2" fmla="*/ 242694 w 21600"/>
              <a:gd name="T3" fmla="*/ 206197 h 21600"/>
              <a:gd name="T4" fmla="*/ 0 w 21600"/>
              <a:gd name="T5" fmla="*/ 704057 h 21600"/>
              <a:gd name="T6" fmla="*/ 242694 w 21600"/>
              <a:gd name="T7" fmla="*/ 1201916 h 21600"/>
              <a:gd name="T8" fmla="*/ 828675 w 21600"/>
              <a:gd name="T9" fmla="*/ 1408113 h 21600"/>
              <a:gd name="T10" fmla="*/ 1414656 w 21600"/>
              <a:gd name="T11" fmla="*/ 1201916 h 21600"/>
              <a:gd name="T12" fmla="*/ 1657350 w 21600"/>
              <a:gd name="T13" fmla="*/ 704057 h 21600"/>
              <a:gd name="T14" fmla="*/ 1414656 w 21600"/>
              <a:gd name="T15" fmla="*/ 20619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56" y="10800"/>
                </a:moveTo>
                <a:cubicBezTo>
                  <a:pt x="4356" y="14359"/>
                  <a:pt x="7241" y="17244"/>
                  <a:pt x="10800" y="17244"/>
                </a:cubicBezTo>
                <a:cubicBezTo>
                  <a:pt x="14359" y="17244"/>
                  <a:pt x="17244" y="14359"/>
                  <a:pt x="17244" y="10800"/>
                </a:cubicBezTo>
                <a:cubicBezTo>
                  <a:pt x="17244" y="7241"/>
                  <a:pt x="14359" y="4356"/>
                  <a:pt x="10800" y="4356"/>
                </a:cubicBezTo>
                <a:cubicBezTo>
                  <a:pt x="7241" y="4356"/>
                  <a:pt x="4356" y="7241"/>
                  <a:pt x="4356" y="10800"/>
                </a:cubicBezTo>
                <a:close/>
              </a:path>
            </a:pathLst>
          </a:custGeom>
          <a:gradFill rotWithShape="1">
            <a:gsLst>
              <a:gs pos="0">
                <a:srgbClr val="759FC1"/>
              </a:gs>
              <a:gs pos="100000">
                <a:srgbClr val="BED1E2"/>
              </a:gs>
            </a:gsLst>
            <a:lin ang="5400000" scaled="1"/>
          </a:gradFill>
          <a:ln w="9525">
            <a:round/>
          </a:ln>
          <a:effectLst/>
          <a:scene3d>
            <a:camera prst="legacyPerspectiveFront">
              <a:rot lat="1500000" lon="1500000" rev="0"/>
            </a:camera>
            <a:lightRig rig="legacyFlat2" dir="b"/>
          </a:scene3d>
          <a:sp3d extrusionH="887400" prstMaterial="legacyMatte">
            <a:bevelT w="13500" h="13500" prst="angle"/>
            <a:bevelB w="13500" h="13500" prst="angle"/>
            <a:extrusionClr>
              <a:srgbClr val="759F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base">
              <a:spcBef>
                <a:spcPct val="0"/>
              </a:spcBef>
              <a:spcAft>
                <a:spcPct val="0"/>
              </a:spcAft>
            </a:pPr>
            <a:endParaRPr lang="zh-CN" altLang="en-US">
              <a:solidFill>
                <a:srgbClr val="000000"/>
              </a:solidFill>
            </a:endParaRPr>
          </a:p>
        </p:txBody>
      </p:sp>
      <p:sp>
        <p:nvSpPr>
          <p:cNvPr id="88067" name="Line 3"/>
          <p:cNvSpPr>
            <a:spLocks noChangeShapeType="1"/>
          </p:cNvSpPr>
          <p:nvPr/>
        </p:nvSpPr>
        <p:spPr bwMode="auto">
          <a:xfrm flipH="1">
            <a:off x="3048000" y="4018137"/>
            <a:ext cx="1127125" cy="9572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68" name="Line 4"/>
          <p:cNvSpPr>
            <a:spLocks noChangeShapeType="1"/>
          </p:cNvSpPr>
          <p:nvPr/>
        </p:nvSpPr>
        <p:spPr bwMode="auto">
          <a:xfrm flipV="1">
            <a:off x="4705350" y="3397424"/>
            <a:ext cx="131763" cy="1127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69" name="Line 5"/>
          <p:cNvSpPr>
            <a:spLocks noChangeShapeType="1"/>
          </p:cNvSpPr>
          <p:nvPr/>
        </p:nvSpPr>
        <p:spPr bwMode="auto">
          <a:xfrm>
            <a:off x="3246438" y="3679999"/>
            <a:ext cx="663575" cy="563563"/>
          </a:xfrm>
          <a:prstGeom prst="line">
            <a:avLst/>
          </a:prstGeom>
          <a:noFill/>
          <a:ln w="9525">
            <a:solidFill>
              <a:srgbClr val="FF3300"/>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70" name="Line 6"/>
          <p:cNvSpPr>
            <a:spLocks noChangeShapeType="1"/>
          </p:cNvSpPr>
          <p:nvPr/>
        </p:nvSpPr>
        <p:spPr bwMode="auto">
          <a:xfrm>
            <a:off x="3910013" y="4243562"/>
            <a:ext cx="463550" cy="0"/>
          </a:xfrm>
          <a:prstGeom prst="line">
            <a:avLst/>
          </a:prstGeom>
          <a:noFill/>
          <a:ln w="9525">
            <a:solidFill>
              <a:srgbClr val="FF33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71" name="Text Box 7"/>
          <p:cNvSpPr txBox="1">
            <a:spLocks noChangeArrowheads="1"/>
          </p:cNvSpPr>
          <p:nvPr/>
        </p:nvSpPr>
        <p:spPr bwMode="auto">
          <a:xfrm>
            <a:off x="3578225" y="3792712"/>
            <a:ext cx="3984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sp>
        <p:nvSpPr>
          <p:cNvPr id="88072" name="Text Box 8"/>
          <p:cNvSpPr txBox="1">
            <a:spLocks noChangeArrowheads="1"/>
          </p:cNvSpPr>
          <p:nvPr/>
        </p:nvSpPr>
        <p:spPr bwMode="auto">
          <a:xfrm>
            <a:off x="4041775" y="4299124"/>
            <a:ext cx="46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graphicFrame>
        <p:nvGraphicFramePr>
          <p:cNvPr id="88073" name="Object 9"/>
          <p:cNvGraphicFramePr>
            <a:graphicFrameLocks noChangeAspect="1"/>
          </p:cNvGraphicFramePr>
          <p:nvPr/>
        </p:nvGraphicFramePr>
        <p:xfrm>
          <a:off x="3101975" y="4997624"/>
          <a:ext cx="2590800" cy="534988"/>
        </p:xfrm>
        <a:graphic>
          <a:graphicData uri="http://schemas.openxmlformats.org/presentationml/2006/ole">
            <mc:AlternateContent xmlns:mc="http://schemas.openxmlformats.org/markup-compatibility/2006">
              <mc:Choice xmlns:v="urn:schemas-microsoft-com:vml" Requires="v">
                <p:oleObj spid="_x0000_s37995" name="公式" r:id="rId1" imgW="989965" imgH="241300" progId="Equation.3">
                  <p:embed/>
                </p:oleObj>
              </mc:Choice>
              <mc:Fallback>
                <p:oleObj name="公式" r:id="rId1" imgW="989965" imgH="241300" progId="Equation.3">
                  <p:embed/>
                  <p:pic>
                    <p:nvPicPr>
                      <p:cNvPr id="0" name="图片 379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1975" y="4997624"/>
                        <a:ext cx="2590800"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4" name="AutoShape 10"/>
          <p:cNvSpPr>
            <a:spLocks noChangeArrowheads="1"/>
          </p:cNvSpPr>
          <p:nvPr/>
        </p:nvSpPr>
        <p:spPr bwMode="auto">
          <a:xfrm>
            <a:off x="436563" y="425624"/>
            <a:ext cx="1724025" cy="1690688"/>
          </a:xfrm>
          <a:custGeom>
            <a:avLst/>
            <a:gdLst>
              <a:gd name="T0" fmla="*/ 862013 w 21600"/>
              <a:gd name="T1" fmla="*/ 0 h 21600"/>
              <a:gd name="T2" fmla="*/ 252458 w 21600"/>
              <a:gd name="T3" fmla="*/ 247576 h 21600"/>
              <a:gd name="T4" fmla="*/ 0 w 21600"/>
              <a:gd name="T5" fmla="*/ 845344 h 21600"/>
              <a:gd name="T6" fmla="*/ 252458 w 21600"/>
              <a:gd name="T7" fmla="*/ 1443112 h 21600"/>
              <a:gd name="T8" fmla="*/ 862013 w 21600"/>
              <a:gd name="T9" fmla="*/ 1690688 h 21600"/>
              <a:gd name="T10" fmla="*/ 1471567 w 21600"/>
              <a:gd name="T11" fmla="*/ 1443112 h 21600"/>
              <a:gd name="T12" fmla="*/ 1724025 w 21600"/>
              <a:gd name="T13" fmla="*/ 845344 h 21600"/>
              <a:gd name="T14" fmla="*/ 1471567 w 21600"/>
              <a:gd name="T15" fmla="*/ 24757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831" y="10800"/>
                </a:moveTo>
                <a:cubicBezTo>
                  <a:pt x="831" y="16306"/>
                  <a:pt x="5294" y="20769"/>
                  <a:pt x="10800" y="20769"/>
                </a:cubicBezTo>
                <a:cubicBezTo>
                  <a:pt x="16306" y="20769"/>
                  <a:pt x="20769" y="16306"/>
                  <a:pt x="20769" y="10800"/>
                </a:cubicBezTo>
                <a:cubicBezTo>
                  <a:pt x="20769" y="5294"/>
                  <a:pt x="16306" y="831"/>
                  <a:pt x="10800" y="831"/>
                </a:cubicBezTo>
                <a:cubicBezTo>
                  <a:pt x="5294" y="831"/>
                  <a:pt x="831" y="5294"/>
                  <a:pt x="831" y="10800"/>
                </a:cubicBezTo>
                <a:close/>
              </a:path>
            </a:pathLst>
          </a:custGeom>
          <a:gradFill rotWithShape="1">
            <a:gsLst>
              <a:gs pos="0">
                <a:srgbClr val="759FC1"/>
              </a:gs>
              <a:gs pos="100000">
                <a:srgbClr val="ACC5DA"/>
              </a:gs>
            </a:gsLst>
            <a:lin ang="5400000" scaled="1"/>
          </a:gradFill>
          <a:ln w="9525">
            <a:round/>
          </a:ln>
          <a:effectLst/>
          <a:scene3d>
            <a:camera prst="legacyPerspectiveFront">
              <a:rot lat="1500000" lon="1500000" rev="0"/>
            </a:camera>
            <a:lightRig rig="legacyFlat2" dir="b"/>
          </a:scene3d>
          <a:sp3d extrusionH="430200" prstMaterial="legacyMatte">
            <a:bevelT w="13500" h="13500" prst="angle"/>
            <a:bevelB w="13500" h="13500" prst="angle"/>
            <a:extrusionClr>
              <a:srgbClr val="759F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base">
              <a:spcBef>
                <a:spcPct val="0"/>
              </a:spcBef>
              <a:spcAft>
                <a:spcPct val="0"/>
              </a:spcAft>
            </a:pPr>
            <a:endParaRPr lang="zh-CN" altLang="en-US">
              <a:solidFill>
                <a:srgbClr val="000000"/>
              </a:solidFill>
            </a:endParaRPr>
          </a:p>
        </p:txBody>
      </p:sp>
      <p:sp>
        <p:nvSpPr>
          <p:cNvPr id="88075" name="Line 11"/>
          <p:cNvSpPr>
            <a:spLocks noChangeShapeType="1"/>
          </p:cNvSpPr>
          <p:nvPr/>
        </p:nvSpPr>
        <p:spPr bwMode="auto">
          <a:xfrm flipH="1" flipV="1">
            <a:off x="901700" y="651049"/>
            <a:ext cx="463550" cy="563563"/>
          </a:xfrm>
          <a:prstGeom prst="line">
            <a:avLst/>
          </a:prstGeom>
          <a:noFill/>
          <a:ln w="9525">
            <a:solidFill>
              <a:srgbClr val="FF33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76" name="Line 12"/>
          <p:cNvSpPr>
            <a:spLocks noChangeShapeType="1"/>
          </p:cNvSpPr>
          <p:nvPr/>
        </p:nvSpPr>
        <p:spPr bwMode="auto">
          <a:xfrm flipH="1">
            <a:off x="304800" y="933624"/>
            <a:ext cx="1524000" cy="9572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77" name="Line 13"/>
          <p:cNvSpPr>
            <a:spLocks noChangeShapeType="1"/>
          </p:cNvSpPr>
          <p:nvPr/>
        </p:nvSpPr>
        <p:spPr bwMode="auto">
          <a:xfrm flipV="1">
            <a:off x="2160588" y="595487"/>
            <a:ext cx="330200" cy="1682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78" name="Text Box 14"/>
          <p:cNvSpPr txBox="1">
            <a:spLocks noChangeArrowheads="1"/>
          </p:cNvSpPr>
          <p:nvPr/>
        </p:nvSpPr>
        <p:spPr bwMode="auto">
          <a:xfrm>
            <a:off x="1166813" y="876474"/>
            <a:ext cx="463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graphicFrame>
        <p:nvGraphicFramePr>
          <p:cNvPr id="88079" name="Object 15"/>
          <p:cNvGraphicFramePr>
            <a:graphicFrameLocks noChangeAspect="1"/>
          </p:cNvGraphicFramePr>
          <p:nvPr/>
        </p:nvGraphicFramePr>
        <p:xfrm>
          <a:off x="762000" y="2102024"/>
          <a:ext cx="1576388" cy="452438"/>
        </p:xfrm>
        <a:graphic>
          <a:graphicData uri="http://schemas.openxmlformats.org/presentationml/2006/ole">
            <mc:AlternateContent xmlns:mc="http://schemas.openxmlformats.org/markup-compatibility/2006">
              <mc:Choice xmlns:v="urn:schemas-microsoft-com:vml" Requires="v">
                <p:oleObj spid="_x0000_s37996" name="公式" r:id="rId3" imgW="596900" imgH="203200" progId="Equation.3">
                  <p:embed/>
                </p:oleObj>
              </mc:Choice>
              <mc:Fallback>
                <p:oleObj name="公式" r:id="rId3" imgW="596900" imgH="203200" progId="Equation.3">
                  <p:embed/>
                  <p:pic>
                    <p:nvPicPr>
                      <p:cNvPr id="0" name="图片 379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02024"/>
                        <a:ext cx="157638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0" name="AutoShape 16"/>
          <p:cNvSpPr>
            <a:spLocks noChangeArrowheads="1"/>
          </p:cNvSpPr>
          <p:nvPr/>
        </p:nvSpPr>
        <p:spPr bwMode="auto">
          <a:xfrm>
            <a:off x="2998788" y="382762"/>
            <a:ext cx="1724025" cy="1692275"/>
          </a:xfrm>
          <a:custGeom>
            <a:avLst/>
            <a:gdLst>
              <a:gd name="T0" fmla="*/ 862013 w 21600"/>
              <a:gd name="T1" fmla="*/ 0 h 21600"/>
              <a:gd name="T2" fmla="*/ 252458 w 21600"/>
              <a:gd name="T3" fmla="*/ 247809 h 21600"/>
              <a:gd name="T4" fmla="*/ 0 w 21600"/>
              <a:gd name="T5" fmla="*/ 846138 h 21600"/>
              <a:gd name="T6" fmla="*/ 252458 w 21600"/>
              <a:gd name="T7" fmla="*/ 1444466 h 21600"/>
              <a:gd name="T8" fmla="*/ 862013 w 21600"/>
              <a:gd name="T9" fmla="*/ 1692275 h 21600"/>
              <a:gd name="T10" fmla="*/ 1471567 w 21600"/>
              <a:gd name="T11" fmla="*/ 1444466 h 21600"/>
              <a:gd name="T12" fmla="*/ 1724025 w 21600"/>
              <a:gd name="T13" fmla="*/ 846138 h 21600"/>
              <a:gd name="T14" fmla="*/ 1471567 w 21600"/>
              <a:gd name="T15" fmla="*/ 24780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88" y="10800"/>
                </a:moveTo>
                <a:cubicBezTo>
                  <a:pt x="588" y="16440"/>
                  <a:pt x="5160" y="21012"/>
                  <a:pt x="10800" y="21012"/>
                </a:cubicBezTo>
                <a:cubicBezTo>
                  <a:pt x="16440" y="21012"/>
                  <a:pt x="21012" y="16440"/>
                  <a:pt x="21012" y="10800"/>
                </a:cubicBezTo>
                <a:cubicBezTo>
                  <a:pt x="21012" y="5160"/>
                  <a:pt x="16440" y="588"/>
                  <a:pt x="10800" y="588"/>
                </a:cubicBezTo>
                <a:cubicBezTo>
                  <a:pt x="5160" y="588"/>
                  <a:pt x="588" y="5160"/>
                  <a:pt x="588" y="10800"/>
                </a:cubicBezTo>
                <a:close/>
              </a:path>
            </a:pathLst>
          </a:custGeom>
          <a:gradFill rotWithShape="1">
            <a:gsLst>
              <a:gs pos="0">
                <a:srgbClr val="759FC1"/>
              </a:gs>
              <a:gs pos="100000">
                <a:srgbClr val="ACC5DA"/>
              </a:gs>
            </a:gsLst>
            <a:lin ang="5400000" scaled="1"/>
          </a:gradFill>
          <a:ln w="9525">
            <a:round/>
          </a:ln>
          <a:effectLst/>
          <a:scene3d>
            <a:camera prst="legacyPerspectiveFront">
              <a:rot lat="1500000" lon="1500000" rev="0"/>
            </a:camera>
            <a:lightRig rig="legacyFlat2" dir="b"/>
          </a:scene3d>
          <a:sp3d extrusionH="430200" prstMaterial="legacyMatte">
            <a:bevelT w="13500" h="13500" prst="angle"/>
            <a:bevelB w="13500" h="13500" prst="angle"/>
            <a:extrusionClr>
              <a:srgbClr val="759F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fontAlgn="base">
              <a:spcBef>
                <a:spcPct val="0"/>
              </a:spcBef>
              <a:spcAft>
                <a:spcPct val="0"/>
              </a:spcAft>
            </a:pPr>
            <a:endParaRPr lang="zh-CN" altLang="en-US">
              <a:solidFill>
                <a:srgbClr val="000000"/>
              </a:solidFill>
            </a:endParaRPr>
          </a:p>
        </p:txBody>
      </p:sp>
      <p:sp>
        <p:nvSpPr>
          <p:cNvPr id="88081" name="Line 17"/>
          <p:cNvSpPr>
            <a:spLocks noChangeShapeType="1"/>
          </p:cNvSpPr>
          <p:nvPr/>
        </p:nvSpPr>
        <p:spPr bwMode="auto">
          <a:xfrm>
            <a:off x="3927475" y="495474"/>
            <a:ext cx="0" cy="1354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82" name="Line 18"/>
          <p:cNvSpPr>
            <a:spLocks noChangeShapeType="1"/>
          </p:cNvSpPr>
          <p:nvPr/>
        </p:nvSpPr>
        <p:spPr bwMode="auto">
          <a:xfrm>
            <a:off x="3927475" y="1962324"/>
            <a:ext cx="0" cy="3381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83" name="Line 19"/>
          <p:cNvSpPr>
            <a:spLocks noChangeShapeType="1"/>
          </p:cNvSpPr>
          <p:nvPr/>
        </p:nvSpPr>
        <p:spPr bwMode="auto">
          <a:xfrm flipH="1">
            <a:off x="3263900" y="1173337"/>
            <a:ext cx="663575" cy="0"/>
          </a:xfrm>
          <a:prstGeom prst="line">
            <a:avLst/>
          </a:prstGeom>
          <a:noFill/>
          <a:ln w="9525">
            <a:solidFill>
              <a:srgbClr val="FF33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84" name="Text Box 20"/>
          <p:cNvSpPr txBox="1">
            <a:spLocks noChangeArrowheads="1"/>
          </p:cNvSpPr>
          <p:nvPr/>
        </p:nvSpPr>
        <p:spPr bwMode="auto">
          <a:xfrm>
            <a:off x="3529013" y="946324"/>
            <a:ext cx="331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sp>
        <p:nvSpPr>
          <p:cNvPr id="88085" name="Line 21"/>
          <p:cNvSpPr>
            <a:spLocks noChangeShapeType="1"/>
          </p:cNvSpPr>
          <p:nvPr/>
        </p:nvSpPr>
        <p:spPr bwMode="auto">
          <a:xfrm flipV="1">
            <a:off x="3927475" y="44624"/>
            <a:ext cx="0" cy="2825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graphicFrame>
        <p:nvGraphicFramePr>
          <p:cNvPr id="88086" name="Object 22"/>
          <p:cNvGraphicFramePr>
            <a:graphicFrameLocks noChangeAspect="1"/>
          </p:cNvGraphicFramePr>
          <p:nvPr/>
        </p:nvGraphicFramePr>
        <p:xfrm>
          <a:off x="3254375" y="2173462"/>
          <a:ext cx="1752600" cy="720725"/>
        </p:xfrm>
        <a:graphic>
          <a:graphicData uri="http://schemas.openxmlformats.org/presentationml/2006/ole">
            <mc:AlternateContent xmlns:mc="http://schemas.openxmlformats.org/markup-compatibility/2006">
              <mc:Choice xmlns:v="urn:schemas-microsoft-com:vml" Requires="v">
                <p:oleObj spid="_x0000_s37997" name="公式" r:id="rId5" imgW="520700" imgH="254000" progId="Equation.3">
                  <p:embed/>
                </p:oleObj>
              </mc:Choice>
              <mc:Fallback>
                <p:oleObj name="公式" r:id="rId5" imgW="520700" imgH="254000" progId="Equation.3">
                  <p:embed/>
                  <p:pic>
                    <p:nvPicPr>
                      <p:cNvPr id="0" name="图片 379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54375" y="2173462"/>
                        <a:ext cx="17526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7" name="Oval 23"/>
          <p:cNvSpPr>
            <a:spLocks noChangeArrowheads="1"/>
          </p:cNvSpPr>
          <p:nvPr/>
        </p:nvSpPr>
        <p:spPr bwMode="auto">
          <a:xfrm>
            <a:off x="457200" y="3302174"/>
            <a:ext cx="1724025" cy="1465263"/>
          </a:xfrm>
          <a:prstGeom prst="ellipse">
            <a:avLst/>
          </a:prstGeom>
          <a:gradFill rotWithShape="1">
            <a:gsLst>
              <a:gs pos="0">
                <a:srgbClr val="759FC1"/>
              </a:gs>
              <a:gs pos="100000">
                <a:srgbClr val="B0C8DC"/>
              </a:gs>
            </a:gsLst>
            <a:lin ang="5400000" scaled="1"/>
          </a:gradFill>
          <a:ln w="9525">
            <a:round/>
          </a:ln>
          <a:effectLst/>
          <a:scene3d>
            <a:camera prst="legacyPerspectiveFront">
              <a:rot lat="1500000" lon="1500000" rev="0"/>
            </a:camera>
            <a:lightRig rig="legacyFlat2" dir="b"/>
          </a:scene3d>
          <a:sp3d extrusionH="887400" prstMaterial="legacyMatte">
            <a:bevelT w="13500" h="13500" prst="angle"/>
            <a:bevelB w="13500" h="13500" prst="angle"/>
            <a:extrusionClr>
              <a:srgbClr val="759F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lnSpc>
                <a:spcPct val="110000"/>
              </a:lnSpc>
              <a:spcBef>
                <a:spcPct val="0"/>
              </a:spcBef>
              <a:spcAft>
                <a:spcPct val="0"/>
              </a:spcAft>
              <a:buFontTx/>
              <a:buChar char="•"/>
            </a:pPr>
            <a:endParaRPr kumimoji="1" lang="zh-CN" altLang="zh-CN" sz="2400">
              <a:solidFill>
                <a:srgbClr val="000000"/>
              </a:solidFill>
              <a:latin typeface="Times New Roman" panose="02020603050405020304" pitchFamily="18" charset="0"/>
            </a:endParaRPr>
          </a:p>
        </p:txBody>
      </p:sp>
      <p:sp>
        <p:nvSpPr>
          <p:cNvPr id="88088" name="Line 24"/>
          <p:cNvSpPr>
            <a:spLocks noChangeShapeType="1"/>
          </p:cNvSpPr>
          <p:nvPr/>
        </p:nvSpPr>
        <p:spPr bwMode="auto">
          <a:xfrm flipH="1">
            <a:off x="457200" y="4034012"/>
            <a:ext cx="862013" cy="733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89" name="Line 25"/>
          <p:cNvSpPr>
            <a:spLocks noChangeShapeType="1"/>
          </p:cNvSpPr>
          <p:nvPr/>
        </p:nvSpPr>
        <p:spPr bwMode="auto">
          <a:xfrm>
            <a:off x="788988" y="3470449"/>
            <a:ext cx="530225" cy="563563"/>
          </a:xfrm>
          <a:prstGeom prst="line">
            <a:avLst/>
          </a:prstGeom>
          <a:noFill/>
          <a:ln w="9525">
            <a:solidFill>
              <a:srgbClr val="FF3300"/>
            </a:solidFill>
            <a:round/>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0" name="Line 26"/>
          <p:cNvSpPr>
            <a:spLocks noChangeShapeType="1"/>
          </p:cNvSpPr>
          <p:nvPr/>
        </p:nvSpPr>
        <p:spPr bwMode="auto">
          <a:xfrm flipV="1">
            <a:off x="2114550" y="3245024"/>
            <a:ext cx="131763" cy="1127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1" name="Text Box 27"/>
          <p:cNvSpPr txBox="1">
            <a:spLocks noChangeArrowheads="1"/>
          </p:cNvSpPr>
          <p:nvPr/>
        </p:nvSpPr>
        <p:spPr bwMode="auto">
          <a:xfrm>
            <a:off x="1120775" y="3695874"/>
            <a:ext cx="595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graphicFrame>
        <p:nvGraphicFramePr>
          <p:cNvPr id="88092" name="Object 28"/>
          <p:cNvGraphicFramePr>
            <a:graphicFrameLocks noChangeAspect="1"/>
          </p:cNvGraphicFramePr>
          <p:nvPr/>
        </p:nvGraphicFramePr>
        <p:xfrm>
          <a:off x="762000" y="4796012"/>
          <a:ext cx="1676400" cy="688975"/>
        </p:xfrm>
        <a:graphic>
          <a:graphicData uri="http://schemas.openxmlformats.org/presentationml/2006/ole">
            <mc:AlternateContent xmlns:mc="http://schemas.openxmlformats.org/markup-compatibility/2006">
              <mc:Choice xmlns:v="urn:schemas-microsoft-com:vml" Requires="v">
                <p:oleObj spid="_x0000_s37998" name="公式" r:id="rId7" imgW="520700" imgH="254000" progId="Equation.3">
                  <p:embed/>
                </p:oleObj>
              </mc:Choice>
              <mc:Fallback>
                <p:oleObj name="公式" r:id="rId7" imgW="520700" imgH="254000" progId="Equation.3">
                  <p:embed/>
                  <p:pic>
                    <p:nvPicPr>
                      <p:cNvPr id="0" name="图片 379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796012"/>
                        <a:ext cx="1676400" cy="688975"/>
                      </a:xfrm>
                      <a:prstGeom prst="rect">
                        <a:avLst/>
                      </a:prstGeom>
                      <a:noFill/>
                      <a:ln>
                        <a:solidFill>
                          <a:srgbClr val="FF0000"/>
                        </a:solid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3" name="Oval 29"/>
          <p:cNvSpPr>
            <a:spLocks noChangeArrowheads="1"/>
          </p:cNvSpPr>
          <p:nvPr/>
        </p:nvSpPr>
        <p:spPr bwMode="auto">
          <a:xfrm>
            <a:off x="6019800" y="2616374"/>
            <a:ext cx="1462088" cy="1427163"/>
          </a:xfrm>
          <a:prstGeom prst="ellipse">
            <a:avLst/>
          </a:prstGeom>
          <a:gradFill rotWithShape="0">
            <a:gsLst>
              <a:gs pos="0">
                <a:srgbClr val="E9F0F5"/>
              </a:gs>
              <a:gs pos="100000">
                <a:srgbClr val="759FC1"/>
              </a:gs>
            </a:gsLst>
            <a:path path="shape">
              <a:fillToRect l="50000" t="50000" r="50000" b="50000"/>
            </a:path>
          </a:gradFill>
          <a:ln w="9525">
            <a:solidFill>
              <a:srgbClr val="7B90D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094" name="Line 30"/>
          <p:cNvSpPr>
            <a:spLocks noChangeShapeType="1"/>
          </p:cNvSpPr>
          <p:nvPr/>
        </p:nvSpPr>
        <p:spPr bwMode="auto">
          <a:xfrm>
            <a:off x="6781800" y="4043537"/>
            <a:ext cx="0" cy="3730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5" name="Line 31"/>
          <p:cNvSpPr>
            <a:spLocks noChangeShapeType="1"/>
          </p:cNvSpPr>
          <p:nvPr/>
        </p:nvSpPr>
        <p:spPr bwMode="auto">
          <a:xfrm flipV="1">
            <a:off x="6781800" y="2305224"/>
            <a:ext cx="0" cy="3111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6" name="Line 32"/>
          <p:cNvSpPr>
            <a:spLocks noChangeShapeType="1"/>
          </p:cNvSpPr>
          <p:nvPr/>
        </p:nvSpPr>
        <p:spPr bwMode="auto">
          <a:xfrm>
            <a:off x="6781800" y="2616374"/>
            <a:ext cx="10810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7" name="Line 33"/>
          <p:cNvSpPr>
            <a:spLocks noChangeShapeType="1"/>
          </p:cNvSpPr>
          <p:nvPr/>
        </p:nvSpPr>
        <p:spPr bwMode="auto">
          <a:xfrm>
            <a:off x="6781800" y="4043537"/>
            <a:ext cx="10810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8" name="Line 34"/>
          <p:cNvSpPr>
            <a:spLocks noChangeShapeType="1"/>
          </p:cNvSpPr>
          <p:nvPr/>
        </p:nvSpPr>
        <p:spPr bwMode="auto">
          <a:xfrm>
            <a:off x="7672388" y="2616374"/>
            <a:ext cx="0" cy="1427163"/>
          </a:xfrm>
          <a:prstGeom prst="line">
            <a:avLst/>
          </a:prstGeom>
          <a:noFill/>
          <a:ln w="952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099" name="Text Box 35"/>
          <p:cNvSpPr txBox="1">
            <a:spLocks noChangeArrowheads="1"/>
          </p:cNvSpPr>
          <p:nvPr/>
        </p:nvSpPr>
        <p:spPr bwMode="auto">
          <a:xfrm>
            <a:off x="7608888" y="3237087"/>
            <a:ext cx="444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2R</a:t>
            </a:r>
            <a:endParaRPr kumimoji="1" lang="en-US" altLang="zh-CN" sz="1600">
              <a:solidFill>
                <a:srgbClr val="000000"/>
              </a:solidFill>
              <a:latin typeface="Times New Roman" panose="02020603050405020304" pitchFamily="18" charset="0"/>
            </a:endParaRPr>
          </a:p>
        </p:txBody>
      </p:sp>
      <p:graphicFrame>
        <p:nvGraphicFramePr>
          <p:cNvPr id="88100" name="Object 36"/>
          <p:cNvGraphicFramePr>
            <a:graphicFrameLocks noChangeAspect="1"/>
          </p:cNvGraphicFramePr>
          <p:nvPr/>
        </p:nvGraphicFramePr>
        <p:xfrm>
          <a:off x="6946900" y="4134024"/>
          <a:ext cx="1412875" cy="623888"/>
        </p:xfrm>
        <a:graphic>
          <a:graphicData uri="http://schemas.openxmlformats.org/presentationml/2006/ole">
            <mc:AlternateContent xmlns:mc="http://schemas.openxmlformats.org/markup-compatibility/2006">
              <mc:Choice xmlns:v="urn:schemas-microsoft-com:vml" Requires="v">
                <p:oleObj spid="_x0000_s37999" name="公式" r:id="rId9" imgW="558800" imgH="254000" progId="Equation.3">
                  <p:embed/>
                </p:oleObj>
              </mc:Choice>
              <mc:Fallback>
                <p:oleObj name="公式" r:id="rId9" imgW="558800" imgH="254000" progId="Equation.3">
                  <p:embed/>
                  <p:pic>
                    <p:nvPicPr>
                      <p:cNvPr id="0" name="图片 379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6900" y="4134024"/>
                        <a:ext cx="1412875" cy="623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01" name="AutoShape 37"/>
          <p:cNvSpPr>
            <a:spLocks noChangeArrowheads="1"/>
          </p:cNvSpPr>
          <p:nvPr/>
        </p:nvSpPr>
        <p:spPr bwMode="auto">
          <a:xfrm rot="-6574343">
            <a:off x="6542882" y="166068"/>
            <a:ext cx="869950" cy="1779587"/>
          </a:xfrm>
          <a:prstGeom prst="can">
            <a:avLst>
              <a:gd name="adj" fmla="val 51140"/>
            </a:avLst>
          </a:prstGeom>
          <a:gradFill rotWithShape="0">
            <a:gsLst>
              <a:gs pos="0">
                <a:srgbClr val="759FC1"/>
              </a:gs>
              <a:gs pos="100000">
                <a:srgbClr val="CFDDE9"/>
              </a:gs>
            </a:gsLst>
            <a:lin ang="5400000" scaled="1"/>
          </a:gradFill>
          <a:ln w="9525">
            <a:solidFill>
              <a:srgbClr val="7B90D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02" name="Line 38"/>
          <p:cNvSpPr>
            <a:spLocks noChangeShapeType="1"/>
          </p:cNvSpPr>
          <p:nvPr/>
        </p:nvSpPr>
        <p:spPr bwMode="auto">
          <a:xfrm flipH="1">
            <a:off x="5897563" y="1303512"/>
            <a:ext cx="444500" cy="1873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3" name="Line 39"/>
          <p:cNvSpPr>
            <a:spLocks noChangeShapeType="1"/>
          </p:cNvSpPr>
          <p:nvPr/>
        </p:nvSpPr>
        <p:spPr bwMode="auto">
          <a:xfrm flipV="1">
            <a:off x="7804150" y="558974"/>
            <a:ext cx="508000" cy="1857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4" name="Line 40"/>
          <p:cNvSpPr>
            <a:spLocks noChangeShapeType="1"/>
          </p:cNvSpPr>
          <p:nvPr/>
        </p:nvSpPr>
        <p:spPr bwMode="auto">
          <a:xfrm>
            <a:off x="6342063" y="1303512"/>
            <a:ext cx="254000" cy="187325"/>
          </a:xfrm>
          <a:prstGeom prst="line">
            <a:avLst/>
          </a:prstGeom>
          <a:noFill/>
          <a:ln w="9525">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5" name="Line 41"/>
          <p:cNvSpPr>
            <a:spLocks noChangeShapeType="1"/>
          </p:cNvSpPr>
          <p:nvPr/>
        </p:nvSpPr>
        <p:spPr bwMode="auto">
          <a:xfrm>
            <a:off x="6596063" y="1490837"/>
            <a:ext cx="509587" cy="3095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6" name="Line 42"/>
          <p:cNvSpPr>
            <a:spLocks noChangeShapeType="1"/>
          </p:cNvSpPr>
          <p:nvPr/>
        </p:nvSpPr>
        <p:spPr bwMode="auto">
          <a:xfrm>
            <a:off x="7867650" y="993949"/>
            <a:ext cx="381000" cy="2476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7" name="Line 43"/>
          <p:cNvSpPr>
            <a:spLocks noChangeShapeType="1"/>
          </p:cNvSpPr>
          <p:nvPr/>
        </p:nvSpPr>
        <p:spPr bwMode="auto">
          <a:xfrm flipH="1">
            <a:off x="6915150" y="1179687"/>
            <a:ext cx="1206500" cy="496887"/>
          </a:xfrm>
          <a:prstGeom prst="line">
            <a:avLst/>
          </a:prstGeom>
          <a:noFill/>
          <a:ln w="952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08" name="Text Box 44"/>
          <p:cNvSpPr txBox="1">
            <a:spLocks noChangeArrowheads="1"/>
          </p:cNvSpPr>
          <p:nvPr/>
        </p:nvSpPr>
        <p:spPr bwMode="auto">
          <a:xfrm>
            <a:off x="6342063" y="1179687"/>
            <a:ext cx="70008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a:solidFill>
                  <a:srgbClr val="000000"/>
                </a:solidFill>
                <a:latin typeface="Times New Roman" panose="02020603050405020304" pitchFamily="18" charset="0"/>
              </a:rPr>
              <a:t> </a:t>
            </a:r>
            <a:endParaRPr kumimoji="1" lang="en-US" altLang="zh-CN" sz="1600">
              <a:solidFill>
                <a:srgbClr val="000000"/>
              </a:solidFill>
              <a:latin typeface="Times New Roman" panose="02020603050405020304" pitchFamily="18" charset="0"/>
            </a:endParaRPr>
          </a:p>
          <a:p>
            <a:pPr eaLnBrk="1" fontAlgn="base" hangingPunct="1">
              <a:spcBef>
                <a:spcPct val="50000"/>
              </a:spcBef>
              <a:spcAft>
                <a:spcPct val="0"/>
              </a:spcAft>
            </a:pPr>
            <a:endParaRPr kumimoji="1" lang="en-US" altLang="zh-CN" sz="2400">
              <a:solidFill>
                <a:srgbClr val="000000"/>
              </a:solidFill>
              <a:latin typeface="Times New Roman" panose="02020603050405020304" pitchFamily="18" charset="0"/>
            </a:endParaRPr>
          </a:p>
        </p:txBody>
      </p:sp>
      <p:sp>
        <p:nvSpPr>
          <p:cNvPr id="88109" name="Text Box 45"/>
          <p:cNvSpPr txBox="1">
            <a:spLocks noChangeArrowheads="1"/>
          </p:cNvSpPr>
          <p:nvPr/>
        </p:nvSpPr>
        <p:spPr bwMode="auto">
          <a:xfrm>
            <a:off x="6278563" y="1055862"/>
            <a:ext cx="50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R</a:t>
            </a:r>
            <a:endParaRPr kumimoji="1" lang="en-US" altLang="zh-CN" sz="1600">
              <a:solidFill>
                <a:srgbClr val="000000"/>
              </a:solidFill>
              <a:latin typeface="Times New Roman" panose="02020603050405020304" pitchFamily="18" charset="0"/>
            </a:endParaRPr>
          </a:p>
        </p:txBody>
      </p:sp>
      <p:sp>
        <p:nvSpPr>
          <p:cNvPr id="88110" name="Text Box 46"/>
          <p:cNvSpPr txBox="1">
            <a:spLocks noChangeArrowheads="1"/>
          </p:cNvSpPr>
          <p:nvPr/>
        </p:nvSpPr>
        <p:spPr bwMode="auto">
          <a:xfrm>
            <a:off x="7423150" y="1427337"/>
            <a:ext cx="508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L</a:t>
            </a:r>
            <a:endParaRPr kumimoji="1" lang="en-US" altLang="zh-CN" sz="1600">
              <a:solidFill>
                <a:srgbClr val="000000"/>
              </a:solidFill>
              <a:latin typeface="Times New Roman" panose="02020603050405020304" pitchFamily="18" charset="0"/>
            </a:endParaRPr>
          </a:p>
        </p:txBody>
      </p:sp>
      <p:graphicFrame>
        <p:nvGraphicFramePr>
          <p:cNvPr id="88111" name="Object 47"/>
          <p:cNvGraphicFramePr>
            <a:graphicFrameLocks noChangeAspect="1"/>
          </p:cNvGraphicFramePr>
          <p:nvPr/>
        </p:nvGraphicFramePr>
        <p:xfrm>
          <a:off x="7189788" y="1778174"/>
          <a:ext cx="1312862" cy="620713"/>
        </p:xfrm>
        <a:graphic>
          <a:graphicData uri="http://schemas.openxmlformats.org/presentationml/2006/ole">
            <mc:AlternateContent xmlns:mc="http://schemas.openxmlformats.org/markup-compatibility/2006">
              <mc:Choice xmlns:v="urn:schemas-microsoft-com:vml" Requires="v">
                <p:oleObj spid="_x0000_s38000" name="公式" r:id="rId11" imgW="520700" imgH="254000" progId="Equation.3">
                  <p:embed/>
                </p:oleObj>
              </mc:Choice>
              <mc:Fallback>
                <p:oleObj name="公式" r:id="rId11" imgW="520700" imgH="254000" progId="Equation.3">
                  <p:embed/>
                  <p:pic>
                    <p:nvPicPr>
                      <p:cNvPr id="0" name="图片 379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9788" y="1778174"/>
                        <a:ext cx="1312862"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12" name="Oval 48"/>
          <p:cNvSpPr>
            <a:spLocks noChangeArrowheads="1"/>
          </p:cNvSpPr>
          <p:nvPr/>
        </p:nvSpPr>
        <p:spPr bwMode="auto">
          <a:xfrm>
            <a:off x="6096000" y="4815062"/>
            <a:ext cx="1395413" cy="1347787"/>
          </a:xfrm>
          <a:prstGeom prst="ellipse">
            <a:avLst/>
          </a:prstGeom>
          <a:gradFill rotWithShape="0">
            <a:gsLst>
              <a:gs pos="0">
                <a:srgbClr val="D6E3ED"/>
              </a:gs>
              <a:gs pos="100000">
                <a:srgbClr val="759FC1"/>
              </a:gs>
            </a:gsLst>
            <a:path path="shape">
              <a:fillToRect l="50000" t="50000" r="50000" b="50000"/>
            </a:path>
          </a:gradFill>
          <a:ln w="12700">
            <a:solidFill>
              <a:srgbClr val="7B90D3"/>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13" name="Line 49"/>
          <p:cNvSpPr>
            <a:spLocks noChangeShapeType="1"/>
          </p:cNvSpPr>
          <p:nvPr/>
        </p:nvSpPr>
        <p:spPr bwMode="auto">
          <a:xfrm>
            <a:off x="6824663" y="6162849"/>
            <a:ext cx="0" cy="3524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14" name="Line 50"/>
          <p:cNvSpPr>
            <a:spLocks noChangeShapeType="1"/>
          </p:cNvSpPr>
          <p:nvPr/>
        </p:nvSpPr>
        <p:spPr bwMode="auto">
          <a:xfrm flipV="1">
            <a:off x="6824663" y="4521374"/>
            <a:ext cx="0" cy="2936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15" name="Line 51"/>
          <p:cNvSpPr>
            <a:spLocks noChangeShapeType="1"/>
          </p:cNvSpPr>
          <p:nvPr/>
        </p:nvSpPr>
        <p:spPr bwMode="auto">
          <a:xfrm>
            <a:off x="6824663" y="4815062"/>
            <a:ext cx="10302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16" name="Line 52"/>
          <p:cNvSpPr>
            <a:spLocks noChangeShapeType="1"/>
          </p:cNvSpPr>
          <p:nvPr/>
        </p:nvSpPr>
        <p:spPr bwMode="auto">
          <a:xfrm>
            <a:off x="6824663" y="6162849"/>
            <a:ext cx="103028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17" name="Line 53"/>
          <p:cNvSpPr>
            <a:spLocks noChangeShapeType="1"/>
          </p:cNvSpPr>
          <p:nvPr/>
        </p:nvSpPr>
        <p:spPr bwMode="auto">
          <a:xfrm>
            <a:off x="7673975" y="4815062"/>
            <a:ext cx="0" cy="1347787"/>
          </a:xfrm>
          <a:prstGeom prst="line">
            <a:avLst/>
          </a:prstGeom>
          <a:noFill/>
          <a:ln w="9525">
            <a:solidFill>
              <a:srgbClr val="FF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000000"/>
              </a:solidFill>
            </a:endParaRPr>
          </a:p>
        </p:txBody>
      </p:sp>
      <p:sp>
        <p:nvSpPr>
          <p:cNvPr id="88118" name="Text Box 54"/>
          <p:cNvSpPr txBox="1">
            <a:spLocks noChangeArrowheads="1"/>
          </p:cNvSpPr>
          <p:nvPr/>
        </p:nvSpPr>
        <p:spPr bwMode="auto">
          <a:xfrm>
            <a:off x="7612063" y="5400849"/>
            <a:ext cx="425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1600">
                <a:solidFill>
                  <a:srgbClr val="000000"/>
                </a:solidFill>
                <a:latin typeface="Times New Roman" panose="02020603050405020304" pitchFamily="18" charset="0"/>
              </a:rPr>
              <a:t>2R</a:t>
            </a:r>
            <a:endParaRPr kumimoji="1" lang="en-US" altLang="zh-CN" sz="1600">
              <a:solidFill>
                <a:srgbClr val="000000"/>
              </a:solidFill>
              <a:latin typeface="Times New Roman" panose="02020603050405020304" pitchFamily="18" charset="0"/>
            </a:endParaRPr>
          </a:p>
        </p:txBody>
      </p:sp>
      <p:graphicFrame>
        <p:nvGraphicFramePr>
          <p:cNvPr id="88119" name="Object 55"/>
          <p:cNvGraphicFramePr>
            <a:graphicFrameLocks noChangeAspect="1"/>
          </p:cNvGraphicFramePr>
          <p:nvPr/>
        </p:nvGraphicFramePr>
        <p:xfrm>
          <a:off x="5302250" y="6140624"/>
          <a:ext cx="1479550" cy="646113"/>
        </p:xfrm>
        <a:graphic>
          <a:graphicData uri="http://schemas.openxmlformats.org/presentationml/2006/ole">
            <mc:AlternateContent xmlns:mc="http://schemas.openxmlformats.org/markup-compatibility/2006">
              <mc:Choice xmlns:v="urn:schemas-microsoft-com:vml" Requires="v">
                <p:oleObj spid="_x0000_s38001" name="公式" r:id="rId12" imgW="558800" imgH="254000" progId="Equation.3">
                  <p:embed/>
                </p:oleObj>
              </mc:Choice>
              <mc:Fallback>
                <p:oleObj name="公式" r:id="rId12" imgW="558800" imgH="254000" progId="Equation.3">
                  <p:embed/>
                  <p:pic>
                    <p:nvPicPr>
                      <p:cNvPr id="0" name="图片 380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02250" y="6140624"/>
                        <a:ext cx="14795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20" name="Text Box 56"/>
          <p:cNvSpPr txBox="1">
            <a:spLocks noChangeArrowheads="1"/>
          </p:cNvSpPr>
          <p:nvPr/>
        </p:nvSpPr>
        <p:spPr bwMode="auto">
          <a:xfrm>
            <a:off x="8191500" y="5392912"/>
            <a:ext cx="2984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zh-CN" altLang="zh-CN">
                <a:solidFill>
                  <a:srgbClr val="000000"/>
                </a:solidFill>
                <a:latin typeface="Times New Roman" panose="02020603050405020304" pitchFamily="18" charset="0"/>
                <a:ea typeface="楷体_GB2312" pitchFamily="49" charset="-122"/>
              </a:rPr>
              <a:t>  </a:t>
            </a:r>
            <a:endParaRPr kumimoji="1" lang="en-US" altLang="zh-CN">
              <a:solidFill>
                <a:srgbClr val="000000"/>
              </a:solidFill>
              <a:latin typeface="Times New Roman" panose="02020603050405020304" pitchFamily="18" charset="0"/>
              <a:ea typeface="楷体_GB2312" pitchFamily="49" charset="-122"/>
            </a:endParaRPr>
          </a:p>
        </p:txBody>
      </p:sp>
      <p:sp>
        <p:nvSpPr>
          <p:cNvPr id="88121" name="Text Box 57"/>
          <p:cNvSpPr txBox="1">
            <a:spLocks noChangeArrowheads="1"/>
          </p:cNvSpPr>
          <p:nvPr/>
        </p:nvSpPr>
        <p:spPr bwMode="auto">
          <a:xfrm>
            <a:off x="5334000" y="5588174"/>
            <a:ext cx="9017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50000"/>
              </a:spcBef>
              <a:spcAft>
                <a:spcPct val="0"/>
              </a:spcAft>
            </a:pPr>
            <a:r>
              <a:rPr kumimoji="1" lang="zh-CN" altLang="en-US" sz="2800" b="1">
                <a:solidFill>
                  <a:srgbClr val="000000"/>
                </a:solidFill>
                <a:latin typeface="Times New Roman" panose="02020603050405020304" pitchFamily="18" charset="0"/>
                <a:ea typeface="楷体_GB2312" pitchFamily="49" charset="-122"/>
              </a:rPr>
              <a:t>球壳</a:t>
            </a:r>
            <a:endParaRPr kumimoji="1" lang="zh-CN" altLang="en-US" sz="2800" b="1">
              <a:solidFill>
                <a:srgbClr val="000000"/>
              </a:solidFill>
              <a:latin typeface="Times New Roman" panose="02020603050405020304" pitchFamily="18" charset="0"/>
              <a:ea typeface="楷体_GB2312" pitchFamily="49" charset="-122"/>
            </a:endParaRPr>
          </a:p>
        </p:txBody>
      </p:sp>
      <p:sp>
        <p:nvSpPr>
          <p:cNvPr id="88122" name="Oval 58"/>
          <p:cNvSpPr>
            <a:spLocks noChangeArrowheads="1"/>
          </p:cNvSpPr>
          <p:nvPr/>
        </p:nvSpPr>
        <p:spPr bwMode="auto">
          <a:xfrm>
            <a:off x="6096000" y="5342112"/>
            <a:ext cx="1395413" cy="352425"/>
          </a:xfrm>
          <a:prstGeom prst="ellipse">
            <a:avLst/>
          </a:prstGeom>
          <a:noFill/>
          <a:ln w="9525">
            <a:solidFill>
              <a:schemeClr val="hlink"/>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23" name="Oval 59"/>
          <p:cNvSpPr>
            <a:spLocks noChangeArrowheads="1"/>
          </p:cNvSpPr>
          <p:nvPr/>
        </p:nvSpPr>
        <p:spPr bwMode="auto">
          <a:xfrm>
            <a:off x="6642100" y="4815062"/>
            <a:ext cx="303213" cy="1289050"/>
          </a:xfrm>
          <a:prstGeom prst="ellipse">
            <a:avLst/>
          </a:prstGeom>
          <a:noFill/>
          <a:ln w="9525">
            <a:solidFill>
              <a:schemeClr val="hlink"/>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24" name="AutoShape 60"/>
          <p:cNvSpPr>
            <a:spLocks noChangeArrowheads="1"/>
          </p:cNvSpPr>
          <p:nvPr/>
        </p:nvSpPr>
        <p:spPr bwMode="auto">
          <a:xfrm>
            <a:off x="152400" y="3683174"/>
            <a:ext cx="304800" cy="304800"/>
          </a:xfrm>
          <a:prstGeom prst="star4">
            <a:avLst>
              <a:gd name="adj" fmla="val 1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25" name="AutoShape 61"/>
          <p:cNvSpPr>
            <a:spLocks noChangeArrowheads="1"/>
          </p:cNvSpPr>
          <p:nvPr/>
        </p:nvSpPr>
        <p:spPr bwMode="auto">
          <a:xfrm>
            <a:off x="152400" y="1092374"/>
            <a:ext cx="304800" cy="304800"/>
          </a:xfrm>
          <a:prstGeom prst="star4">
            <a:avLst>
              <a:gd name="adj" fmla="val 1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26" name="AutoShape 62"/>
          <p:cNvSpPr>
            <a:spLocks noChangeArrowheads="1"/>
          </p:cNvSpPr>
          <p:nvPr/>
        </p:nvSpPr>
        <p:spPr bwMode="auto">
          <a:xfrm>
            <a:off x="5867400" y="558974"/>
            <a:ext cx="304800" cy="304800"/>
          </a:xfrm>
          <a:prstGeom prst="star4">
            <a:avLst>
              <a:gd name="adj" fmla="val 1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88127" name="AutoShape 63"/>
          <p:cNvSpPr>
            <a:spLocks noChangeArrowheads="1"/>
          </p:cNvSpPr>
          <p:nvPr/>
        </p:nvSpPr>
        <p:spPr bwMode="auto">
          <a:xfrm>
            <a:off x="5867400" y="2463974"/>
            <a:ext cx="304800" cy="304800"/>
          </a:xfrm>
          <a:prstGeom prst="star4">
            <a:avLst>
              <a:gd name="adj" fmla="val 12500"/>
            </a:avLst>
          </a:prstGeom>
          <a:solidFill>
            <a:srgbClr val="CC00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0" name="Text Box 18"/>
          <p:cNvSpPr txBox="1">
            <a:spLocks noChangeArrowheads="1"/>
          </p:cNvSpPr>
          <p:nvPr/>
        </p:nvSpPr>
        <p:spPr bwMode="auto">
          <a:xfrm>
            <a:off x="179388" y="188913"/>
            <a:ext cx="8686800" cy="1373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例</a:t>
            </a:r>
            <a:r>
              <a:rPr kumimoji="1" lang="en-US" altLang="zh-CN" sz="2800" b="1">
                <a:solidFill>
                  <a:srgbClr val="0000FF"/>
                </a:solidFill>
                <a:latin typeface="Times New Roman" panose="02020603050405020304" pitchFamily="18" charset="0"/>
              </a:rPr>
              <a:t>3-3</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物体：</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en-US" altLang="zh-CN" sz="2800" b="1">
                <a:solidFill>
                  <a:srgbClr val="000000"/>
                </a:solidFill>
                <a:latin typeface="Times New Roman" panose="02020603050405020304" pitchFamily="18" charset="0"/>
              </a:rPr>
              <a:t>(&gt;</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en-US" altLang="zh-CN"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a:t>
            </a:r>
            <a:r>
              <a:rPr kumimoji="1" lang="zh-CN" altLang="en-US" sz="2800" b="1" baseline="-25000">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定滑轮：</a:t>
            </a:r>
            <a:r>
              <a:rPr kumimoji="1" lang="en-US" altLang="zh-CN" sz="2800" b="1" i="1">
                <a:solidFill>
                  <a:srgbClr val="000000"/>
                </a:solidFill>
                <a:latin typeface="Times New Roman" panose="02020603050405020304" pitchFamily="18" charset="0"/>
              </a:rPr>
              <a:t>m</a:t>
            </a: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r</a:t>
            </a:r>
            <a:r>
              <a:rPr kumimoji="1" lang="zh-CN" altLang="en-US"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受摩擦阻力矩为</a:t>
            </a:r>
            <a:r>
              <a:rPr lang="en-US" altLang="zh-CN" sz="2800" b="1" i="1">
                <a:solidFill>
                  <a:srgbClr val="000000"/>
                </a:solidFill>
                <a:latin typeface="Times New Roman" panose="02020603050405020304" pitchFamily="18" charset="0"/>
              </a:rPr>
              <a:t>M</a:t>
            </a:r>
            <a:r>
              <a:rPr lang="en-US" altLang="zh-CN" sz="2800" b="1" baseline="-25000">
                <a:solidFill>
                  <a:srgbClr val="000000"/>
                </a:solidFill>
                <a:latin typeface="Times New Roman" panose="02020603050405020304" pitchFamily="18" charset="0"/>
              </a:rPr>
              <a:t>r</a:t>
            </a:r>
            <a:r>
              <a:rPr lang="zh-CN" altLang="en-US" sz="2800" b="1">
                <a:solidFill>
                  <a:srgbClr val="000000"/>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轻绳不能伸长，无相对滑动。求物体的加速度和绳的张力。</a:t>
            </a:r>
            <a:endParaRPr kumimoji="1" lang="zh-CN" altLang="en-US" sz="2800" b="1">
              <a:solidFill>
                <a:srgbClr val="000000"/>
              </a:solidFill>
              <a:latin typeface="Times New Roman" panose="02020603050405020304" pitchFamily="18" charset="0"/>
            </a:endParaRPr>
          </a:p>
        </p:txBody>
      </p:sp>
      <p:sp>
        <p:nvSpPr>
          <p:cNvPr id="28694" name="Text Box 22"/>
          <p:cNvSpPr txBox="1">
            <a:spLocks noChangeArrowheads="1"/>
          </p:cNvSpPr>
          <p:nvPr/>
        </p:nvSpPr>
        <p:spPr bwMode="auto">
          <a:xfrm>
            <a:off x="250825" y="1557338"/>
            <a:ext cx="9017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00FF"/>
                </a:solidFill>
                <a:latin typeface="Times New Roman" panose="02020603050405020304" pitchFamily="18" charset="0"/>
              </a:rPr>
              <a:t>解：</a:t>
            </a:r>
            <a:endParaRPr kumimoji="1" lang="zh-CN" altLang="en-US" sz="2800" b="1">
              <a:solidFill>
                <a:srgbClr val="0000FF"/>
              </a:solidFill>
              <a:latin typeface="Times New Roman" panose="02020603050405020304" pitchFamily="18" charset="0"/>
            </a:endParaRPr>
          </a:p>
        </p:txBody>
      </p:sp>
      <p:sp>
        <p:nvSpPr>
          <p:cNvPr id="28695" name="Rectangle 23"/>
          <p:cNvSpPr>
            <a:spLocks noChangeArrowheads="1"/>
          </p:cNvSpPr>
          <p:nvPr/>
        </p:nvSpPr>
        <p:spPr bwMode="auto">
          <a:xfrm>
            <a:off x="971550" y="1557338"/>
            <a:ext cx="480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由于考虑滑轮的质量和所受的</a:t>
            </a:r>
            <a:r>
              <a:rPr lang="zh-CN" altLang="en-US" sz="2800" b="1">
                <a:solidFill>
                  <a:srgbClr val="000000"/>
                </a:solidFill>
                <a:latin typeface="Times New Roman" panose="02020603050405020304" pitchFamily="18" charset="0"/>
              </a:rPr>
              <a:t>摩擦阻力矩</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graphicFrame>
        <p:nvGraphicFramePr>
          <p:cNvPr id="28696" name="Object 24"/>
          <p:cNvGraphicFramePr>
            <a:graphicFrameLocks noChangeAspect="1"/>
          </p:cNvGraphicFramePr>
          <p:nvPr/>
        </p:nvGraphicFramePr>
        <p:xfrm>
          <a:off x="3413125" y="2047875"/>
          <a:ext cx="1428750" cy="544513"/>
        </p:xfrm>
        <a:graphic>
          <a:graphicData uri="http://schemas.openxmlformats.org/presentationml/2006/ole">
            <mc:AlternateContent xmlns:mc="http://schemas.openxmlformats.org/markup-compatibility/2006">
              <mc:Choice xmlns:v="urn:schemas-microsoft-com:vml" Requires="v">
                <p:oleObj spid="_x0000_s13578" name="公式" r:id="rId1" imgW="596900" imgH="228600" progId="Equation.3">
                  <p:embed/>
                </p:oleObj>
              </mc:Choice>
              <mc:Fallback>
                <p:oleObj name="公式" r:id="rId1" imgW="596900" imgH="228600" progId="Equation.3">
                  <p:embed/>
                  <p:pic>
                    <p:nvPicPr>
                      <p:cNvPr id="0" name="图片 13577"/>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3413125" y="2047875"/>
                        <a:ext cx="14287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7" name="Text Box 25"/>
          <p:cNvSpPr txBox="1">
            <a:spLocks noChangeArrowheads="1"/>
          </p:cNvSpPr>
          <p:nvPr/>
        </p:nvSpPr>
        <p:spPr bwMode="auto">
          <a:xfrm>
            <a:off x="250825" y="2565400"/>
            <a:ext cx="5018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问题中包括平动和转动。</a:t>
            </a:r>
            <a:endParaRPr kumimoji="1" lang="zh-CN" altLang="en-US" sz="2800" b="1">
              <a:solidFill>
                <a:srgbClr val="000000"/>
              </a:solidFill>
              <a:latin typeface="Times New Roman" panose="02020603050405020304" pitchFamily="18" charset="0"/>
            </a:endParaRPr>
          </a:p>
        </p:txBody>
      </p:sp>
      <p:sp>
        <p:nvSpPr>
          <p:cNvPr id="28698" name="Text Box 26"/>
          <p:cNvSpPr txBox="1">
            <a:spLocks noChangeArrowheads="1"/>
          </p:cNvSpPr>
          <p:nvPr/>
        </p:nvSpPr>
        <p:spPr bwMode="auto">
          <a:xfrm>
            <a:off x="684213" y="4870450"/>
            <a:ext cx="2058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轮不打滑： </a:t>
            </a:r>
            <a:endParaRPr kumimoji="1" lang="zh-CN" altLang="en-US" sz="2800" b="1">
              <a:solidFill>
                <a:srgbClr val="000000"/>
              </a:solidFill>
              <a:latin typeface="Times New Roman" panose="02020603050405020304" pitchFamily="18" charset="0"/>
            </a:endParaRPr>
          </a:p>
        </p:txBody>
      </p:sp>
      <p:graphicFrame>
        <p:nvGraphicFramePr>
          <p:cNvPr id="28699" name="Object 27"/>
          <p:cNvGraphicFramePr>
            <a:graphicFrameLocks noChangeAspect="1"/>
          </p:cNvGraphicFramePr>
          <p:nvPr/>
        </p:nvGraphicFramePr>
        <p:xfrm>
          <a:off x="2627313" y="4941888"/>
          <a:ext cx="1223962" cy="385762"/>
        </p:xfrm>
        <a:graphic>
          <a:graphicData uri="http://schemas.openxmlformats.org/presentationml/2006/ole">
            <mc:AlternateContent xmlns:mc="http://schemas.openxmlformats.org/markup-compatibility/2006">
              <mc:Choice xmlns:v="urn:schemas-microsoft-com:vml" Requires="v">
                <p:oleObj spid="_x0000_s13579" name="Equation" r:id="rId3" imgW="444500" imgH="139700" progId="Equation.3">
                  <p:embed/>
                </p:oleObj>
              </mc:Choice>
              <mc:Fallback>
                <p:oleObj name="Equation" r:id="rId3" imgW="444500" imgH="139700" progId="Equation.3">
                  <p:embed/>
                  <p:pic>
                    <p:nvPicPr>
                      <p:cNvPr id="0" name="图片 13578"/>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2627313" y="4941888"/>
                        <a:ext cx="1223962"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0" name="Text Box 28"/>
          <p:cNvSpPr txBox="1">
            <a:spLocks noChangeArrowheads="1"/>
          </p:cNvSpPr>
          <p:nvPr/>
        </p:nvSpPr>
        <p:spPr bwMode="auto">
          <a:xfrm>
            <a:off x="684213" y="537368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联立方程，可解得 </a:t>
            </a:r>
            <a:r>
              <a:rPr kumimoji="1" lang="en-US" altLang="zh-CN" sz="2800" b="1" i="1">
                <a:solidFill>
                  <a:srgbClr val="000000"/>
                </a:solidFill>
                <a:latin typeface="Times New Roman" panose="02020603050405020304" pitchFamily="18" charset="0"/>
              </a:rPr>
              <a:t>F</a:t>
            </a:r>
            <a:r>
              <a:rPr kumimoji="1" lang="en-US" altLang="zh-CN" sz="2800" b="1" baseline="-25000">
                <a:solidFill>
                  <a:srgbClr val="000000"/>
                </a:solidFill>
                <a:latin typeface="Times New Roman" panose="02020603050405020304" pitchFamily="18" charset="0"/>
              </a:rPr>
              <a:t>T1</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F</a:t>
            </a:r>
            <a:r>
              <a:rPr kumimoji="1" lang="en-US" altLang="zh-CN" sz="2800" b="1" baseline="-25000">
                <a:solidFill>
                  <a:srgbClr val="000000"/>
                </a:solidFill>
                <a:latin typeface="Times New Roman" panose="02020603050405020304" pitchFamily="18" charset="0"/>
              </a:rPr>
              <a:t>T2</a:t>
            </a: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a</a:t>
            </a:r>
            <a:r>
              <a:rPr kumimoji="1" lang="zh-CN" altLang="en-US" sz="2800" b="1">
                <a:solidFill>
                  <a:srgbClr val="000000"/>
                </a:solidFill>
                <a:latin typeface="Times New Roman" panose="02020603050405020304" pitchFamily="18" charset="0"/>
              </a:rPr>
              <a:t>，</a:t>
            </a:r>
            <a:r>
              <a:rPr kumimoji="1" lang="zh-CN" altLang="en-US" sz="2800" b="1" i="1">
                <a:solidFill>
                  <a:srgbClr val="000000"/>
                </a:solidFill>
                <a:latin typeface="Times New Roman" panose="02020603050405020304" pitchFamily="18" charset="0"/>
                <a:sym typeface="Symbol" panose="05050102010706020507" pitchFamily="18" charset="2"/>
              </a:rPr>
              <a:t></a:t>
            </a:r>
            <a:r>
              <a:rPr kumimoji="1" lang="zh-CN" altLang="en-US" sz="2800" b="1">
                <a:solidFill>
                  <a:srgbClr val="000000"/>
                </a:solidFill>
                <a:latin typeface="Times New Roman" panose="02020603050405020304" pitchFamily="18" charset="0"/>
                <a:sym typeface="Symbol" panose="05050102010706020507" pitchFamily="18" charset="2"/>
              </a:rPr>
              <a:t>  。</a:t>
            </a:r>
            <a:endParaRPr kumimoji="1" lang="zh-CN" altLang="en-US" sz="2800" b="1">
              <a:solidFill>
                <a:srgbClr val="000000"/>
              </a:solidFill>
              <a:latin typeface="Times New Roman" panose="02020603050405020304" pitchFamily="18" charset="0"/>
            </a:endParaRPr>
          </a:p>
        </p:txBody>
      </p:sp>
      <p:sp>
        <p:nvSpPr>
          <p:cNvPr id="28701" name="Text Box 29"/>
          <p:cNvSpPr txBox="1">
            <a:spLocks noChangeArrowheads="1"/>
          </p:cNvSpPr>
          <p:nvPr/>
        </p:nvSpPr>
        <p:spPr bwMode="auto">
          <a:xfrm>
            <a:off x="471301" y="6021288"/>
            <a:ext cx="4105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buClr>
                <a:srgbClr val="333399"/>
              </a:buClr>
              <a:buFont typeface="Wingdings" panose="05000000000000000000" pitchFamily="2" charset="2"/>
              <a:buBlip>
                <a:blip r:embed="rId5"/>
              </a:buBlip>
            </a:pPr>
            <a:r>
              <a:rPr kumimoji="1" lang="en-US" altLang="zh-CN" sz="2800" b="1" dirty="0">
                <a:solidFill>
                  <a:srgbClr val="0000FF"/>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此装置称</a:t>
            </a:r>
            <a:r>
              <a:rPr kumimoji="1" lang="zh-CN" altLang="en-US" sz="2800" b="1" dirty="0" smtClean="0">
                <a:solidFill>
                  <a:srgbClr val="0000FF"/>
                </a:solidFill>
                <a:latin typeface="Times New Roman" panose="02020603050405020304" pitchFamily="18" charset="0"/>
              </a:rPr>
              <a:t>阿特伍德机</a:t>
            </a:r>
            <a:endParaRPr kumimoji="1" lang="en-US" altLang="zh-CN" sz="2800" b="1" dirty="0">
              <a:solidFill>
                <a:srgbClr val="000000"/>
              </a:solidFill>
              <a:latin typeface="Times New Roman" panose="02020603050405020304" pitchFamily="18" charset="0"/>
            </a:endParaRPr>
          </a:p>
        </p:txBody>
      </p:sp>
      <p:grpSp>
        <p:nvGrpSpPr>
          <p:cNvPr id="28702" name="Group 30"/>
          <p:cNvGrpSpPr/>
          <p:nvPr/>
        </p:nvGrpSpPr>
        <p:grpSpPr bwMode="auto">
          <a:xfrm>
            <a:off x="6311900" y="1412875"/>
            <a:ext cx="2436813" cy="4224338"/>
            <a:chOff x="3840" y="912"/>
            <a:chExt cx="1535" cy="2661"/>
          </a:xfrm>
        </p:grpSpPr>
        <p:sp>
          <p:nvSpPr>
            <p:cNvPr id="28703" name="Oval 31"/>
            <p:cNvSpPr>
              <a:spLocks noChangeArrowheads="1"/>
            </p:cNvSpPr>
            <p:nvPr/>
          </p:nvSpPr>
          <p:spPr bwMode="auto">
            <a:xfrm>
              <a:off x="4224" y="1056"/>
              <a:ext cx="672" cy="672"/>
            </a:xfrm>
            <a:prstGeom prst="ellipse">
              <a:avLst/>
            </a:prstGeom>
            <a:solidFill>
              <a:schemeClr val="accent1"/>
            </a:solidFill>
            <a:ln w="9525">
              <a:solidFill>
                <a:schemeClr val="tx1"/>
              </a:solidFill>
              <a:round/>
            </a:ln>
          </p:spPr>
          <p:txBody>
            <a:bodyPr wrap="none" anchor="ctr"/>
            <a:lstStyle/>
            <a:p>
              <a:pPr algn="ctr" fontAlgn="base">
                <a:spcBef>
                  <a:spcPct val="0"/>
                </a:spcBef>
                <a:spcAft>
                  <a:spcPct val="0"/>
                </a:spcAft>
              </a:pPr>
              <a:endParaRPr kumimoji="1" lang="zh-CN" altLang="zh-CN" sz="2600" b="1">
                <a:solidFill>
                  <a:srgbClr val="000000"/>
                </a:solidFill>
                <a:latin typeface="Times New Roman" panose="02020603050405020304" pitchFamily="18" charset="0"/>
              </a:endParaRPr>
            </a:p>
          </p:txBody>
        </p:sp>
        <p:sp>
          <p:nvSpPr>
            <p:cNvPr id="28704" name="AutoShape 32"/>
            <p:cNvSpPr>
              <a:spLocks noChangeArrowheads="1"/>
            </p:cNvSpPr>
            <p:nvPr/>
          </p:nvSpPr>
          <p:spPr bwMode="auto">
            <a:xfrm flipV="1">
              <a:off x="4320" y="912"/>
              <a:ext cx="480" cy="480"/>
            </a:xfrm>
            <a:prstGeom prst="triangle">
              <a:avLst>
                <a:gd name="adj" fmla="val 50000"/>
              </a:avLst>
            </a:prstGeom>
            <a:solidFill>
              <a:schemeClr val="folHlink"/>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05" name="Line 33"/>
            <p:cNvSpPr>
              <a:spLocks noChangeShapeType="1"/>
            </p:cNvSpPr>
            <p:nvPr/>
          </p:nvSpPr>
          <p:spPr bwMode="auto">
            <a:xfrm>
              <a:off x="4224" y="1392"/>
              <a:ext cx="0" cy="96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06" name="Line 34"/>
            <p:cNvSpPr>
              <a:spLocks noChangeShapeType="1"/>
            </p:cNvSpPr>
            <p:nvPr/>
          </p:nvSpPr>
          <p:spPr bwMode="auto">
            <a:xfrm>
              <a:off x="4896" y="1392"/>
              <a:ext cx="0" cy="124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07" name="Rectangle 35"/>
            <p:cNvSpPr>
              <a:spLocks noChangeArrowheads="1"/>
            </p:cNvSpPr>
            <p:nvPr/>
          </p:nvSpPr>
          <p:spPr bwMode="auto">
            <a:xfrm>
              <a:off x="4080" y="2352"/>
              <a:ext cx="288" cy="240"/>
            </a:xfrm>
            <a:prstGeom prst="rect">
              <a:avLst/>
            </a:prstGeom>
            <a:solidFill>
              <a:schemeClr val="accent1"/>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08" name="Rectangle 36"/>
            <p:cNvSpPr>
              <a:spLocks noChangeArrowheads="1"/>
            </p:cNvSpPr>
            <p:nvPr/>
          </p:nvSpPr>
          <p:spPr bwMode="auto">
            <a:xfrm>
              <a:off x="4728" y="2640"/>
              <a:ext cx="336" cy="336"/>
            </a:xfrm>
            <a:prstGeom prst="rect">
              <a:avLst/>
            </a:prstGeom>
            <a:solidFill>
              <a:schemeClr val="accent1"/>
            </a:solidFill>
            <a:ln w="9525">
              <a:solidFill>
                <a:schemeClr val="tx1"/>
              </a:solidFill>
              <a:miter lim="800000"/>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09" name="Line 37"/>
            <p:cNvSpPr>
              <a:spLocks noChangeShapeType="1"/>
            </p:cNvSpPr>
            <p:nvPr/>
          </p:nvSpPr>
          <p:spPr bwMode="auto">
            <a:xfrm>
              <a:off x="4224" y="2496"/>
              <a:ext cx="0" cy="33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0" name="Line 38"/>
            <p:cNvSpPr>
              <a:spLocks noChangeShapeType="1"/>
            </p:cNvSpPr>
            <p:nvPr/>
          </p:nvSpPr>
          <p:spPr bwMode="auto">
            <a:xfrm>
              <a:off x="4896" y="2784"/>
              <a:ext cx="0" cy="48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1" name="Line 39"/>
            <p:cNvSpPr>
              <a:spLocks noChangeShapeType="1"/>
            </p:cNvSpPr>
            <p:nvPr/>
          </p:nvSpPr>
          <p:spPr bwMode="auto">
            <a:xfrm flipV="1">
              <a:off x="4896" y="2352"/>
              <a:ext cx="0" cy="432"/>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2" name="Line 40"/>
            <p:cNvSpPr>
              <a:spLocks noChangeShapeType="1"/>
            </p:cNvSpPr>
            <p:nvPr/>
          </p:nvSpPr>
          <p:spPr bwMode="auto">
            <a:xfrm>
              <a:off x="4896" y="1440"/>
              <a:ext cx="0" cy="432"/>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3" name="Line 41"/>
            <p:cNvSpPr>
              <a:spLocks noChangeShapeType="1"/>
            </p:cNvSpPr>
            <p:nvPr/>
          </p:nvSpPr>
          <p:spPr bwMode="auto">
            <a:xfrm>
              <a:off x="4224" y="1392"/>
              <a:ext cx="0" cy="33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4" name="Line 42"/>
            <p:cNvSpPr>
              <a:spLocks noChangeShapeType="1"/>
            </p:cNvSpPr>
            <p:nvPr/>
          </p:nvSpPr>
          <p:spPr bwMode="auto">
            <a:xfrm flipV="1">
              <a:off x="4224" y="2160"/>
              <a:ext cx="0" cy="336"/>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5" name="AutoShape 43"/>
            <p:cNvSpPr>
              <a:spLocks noChangeArrowheads="1"/>
            </p:cNvSpPr>
            <p:nvPr/>
          </p:nvSpPr>
          <p:spPr bwMode="auto">
            <a:xfrm>
              <a:off x="4200" y="2448"/>
              <a:ext cx="48" cy="48"/>
            </a:xfrm>
            <a:prstGeom prst="flowChartConnector">
              <a:avLst/>
            </a:prstGeom>
            <a:solidFill>
              <a:schemeClr val="tx1"/>
            </a:solidFill>
            <a:ln w="9525">
              <a:solidFill>
                <a:schemeClr val="tx1"/>
              </a:solidFill>
              <a:round/>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16" name="AutoShape 44"/>
            <p:cNvSpPr>
              <a:spLocks noChangeArrowheads="1"/>
            </p:cNvSpPr>
            <p:nvPr/>
          </p:nvSpPr>
          <p:spPr bwMode="auto">
            <a:xfrm>
              <a:off x="4872" y="2784"/>
              <a:ext cx="48" cy="48"/>
            </a:xfrm>
            <a:prstGeom prst="flowChartConnector">
              <a:avLst/>
            </a:prstGeom>
            <a:solidFill>
              <a:schemeClr val="tx1"/>
            </a:solidFill>
            <a:ln w="9525">
              <a:solidFill>
                <a:schemeClr val="tx1"/>
              </a:solidFill>
              <a:round/>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28717" name="Object 45"/>
            <p:cNvGraphicFramePr>
              <a:graphicFrameLocks noChangeAspect="1"/>
            </p:cNvGraphicFramePr>
            <p:nvPr/>
          </p:nvGraphicFramePr>
          <p:xfrm>
            <a:off x="4693" y="3205"/>
            <a:ext cx="502" cy="368"/>
          </p:xfrm>
          <a:graphic>
            <a:graphicData uri="http://schemas.openxmlformats.org/presentationml/2006/ole">
              <mc:AlternateContent xmlns:mc="http://schemas.openxmlformats.org/markup-compatibility/2006">
                <mc:Choice xmlns:v="urn:schemas-microsoft-com:vml" Requires="v">
                  <p:oleObj spid="_x0000_s13580" name="公式" r:id="rId6" imgW="292100" imgH="215900" progId="Equation.3">
                    <p:embed/>
                  </p:oleObj>
                </mc:Choice>
                <mc:Fallback>
                  <p:oleObj name="公式" r:id="rId6" imgW="292100" imgH="215900" progId="Equation.3">
                    <p:embed/>
                    <p:pic>
                      <p:nvPicPr>
                        <p:cNvPr id="0" name="图片 13579"/>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4693" y="3205"/>
                          <a:ext cx="502"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8" name="Object 46"/>
            <p:cNvGraphicFramePr>
              <a:graphicFrameLocks noChangeAspect="1"/>
            </p:cNvGraphicFramePr>
            <p:nvPr/>
          </p:nvGraphicFramePr>
          <p:xfrm>
            <a:off x="3995" y="2677"/>
            <a:ext cx="501" cy="386"/>
          </p:xfrm>
          <a:graphic>
            <a:graphicData uri="http://schemas.openxmlformats.org/presentationml/2006/ole">
              <mc:AlternateContent xmlns:mc="http://schemas.openxmlformats.org/markup-compatibility/2006">
                <mc:Choice xmlns:v="urn:schemas-microsoft-com:vml" Requires="v">
                  <p:oleObj spid="_x0000_s13581" name="公式" r:id="rId8" imgW="279400" imgH="215900" progId="Equation.3">
                    <p:embed/>
                  </p:oleObj>
                </mc:Choice>
                <mc:Fallback>
                  <p:oleObj name="公式" r:id="rId8" imgW="279400" imgH="215900" progId="Equation.3">
                    <p:embed/>
                    <p:pic>
                      <p:nvPicPr>
                        <p:cNvPr id="0" name="图片 13580"/>
                        <p:cNvPicPr>
                          <a:picLocks noChangeAspect="1" noChangeArrowheads="1"/>
                        </p:cNvPicPr>
                        <p:nvPr/>
                      </p:nvPicPr>
                      <p:blipFill>
                        <a:blip r:embed="rId9">
                          <a:lum contrast="100000"/>
                          <a:extLst>
                            <a:ext uri="{28A0092B-C50C-407E-A947-70E740481C1C}">
                              <a14:useLocalDpi xmlns:a14="http://schemas.microsoft.com/office/drawing/2010/main" val="0"/>
                            </a:ext>
                          </a:extLst>
                        </a:blip>
                        <a:srcRect/>
                        <a:stretch>
                          <a:fillRect/>
                        </a:stretch>
                      </p:blipFill>
                      <p:spPr bwMode="auto">
                        <a:xfrm>
                          <a:off x="3995" y="2677"/>
                          <a:ext cx="501"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19" name="Object 47"/>
            <p:cNvGraphicFramePr>
              <a:graphicFrameLocks noChangeAspect="1"/>
            </p:cNvGraphicFramePr>
            <p:nvPr/>
          </p:nvGraphicFramePr>
          <p:xfrm>
            <a:off x="4878" y="2228"/>
            <a:ext cx="360" cy="361"/>
          </p:xfrm>
          <a:graphic>
            <a:graphicData uri="http://schemas.openxmlformats.org/presentationml/2006/ole">
              <mc:AlternateContent xmlns:mc="http://schemas.openxmlformats.org/markup-compatibility/2006">
                <mc:Choice xmlns:v="urn:schemas-microsoft-com:vml" Requires="v">
                  <p:oleObj spid="_x0000_s13582" name="公式" r:id="rId10" imgW="241300" imgH="241300" progId="Equation.3">
                    <p:embed/>
                  </p:oleObj>
                </mc:Choice>
                <mc:Fallback>
                  <p:oleObj name="公式" r:id="rId10" imgW="241300" imgH="241300" progId="Equation.3">
                    <p:embed/>
                    <p:pic>
                      <p:nvPicPr>
                        <p:cNvPr id="0" name="图片 13581"/>
                        <p:cNvPicPr>
                          <a:picLocks noChangeAspect="1" noChangeArrowheads="1"/>
                        </p:cNvPicPr>
                        <p:nvPr/>
                      </p:nvPicPr>
                      <p:blipFill>
                        <a:blip r:embed="rId11">
                          <a:lum contrast="100000"/>
                          <a:extLst>
                            <a:ext uri="{28A0092B-C50C-407E-A947-70E740481C1C}">
                              <a14:useLocalDpi xmlns:a14="http://schemas.microsoft.com/office/drawing/2010/main" val="0"/>
                            </a:ext>
                          </a:extLst>
                        </a:blip>
                        <a:srcRect/>
                        <a:stretch>
                          <a:fillRect/>
                        </a:stretch>
                      </p:blipFill>
                      <p:spPr bwMode="auto">
                        <a:xfrm>
                          <a:off x="4878" y="2228"/>
                          <a:ext cx="36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0" name="Object 48"/>
            <p:cNvGraphicFramePr>
              <a:graphicFrameLocks noChangeAspect="1"/>
            </p:cNvGraphicFramePr>
            <p:nvPr/>
          </p:nvGraphicFramePr>
          <p:xfrm>
            <a:off x="4878" y="1700"/>
            <a:ext cx="360" cy="361"/>
          </p:xfrm>
          <a:graphic>
            <a:graphicData uri="http://schemas.openxmlformats.org/presentationml/2006/ole">
              <mc:AlternateContent xmlns:mc="http://schemas.openxmlformats.org/markup-compatibility/2006">
                <mc:Choice xmlns:v="urn:schemas-microsoft-com:vml" Requires="v">
                  <p:oleObj spid="_x0000_s13583" name="公式" r:id="rId12" imgW="241300" imgH="241300" progId="Equation.3">
                    <p:embed/>
                  </p:oleObj>
                </mc:Choice>
                <mc:Fallback>
                  <p:oleObj name="公式" r:id="rId12" imgW="241300" imgH="241300" progId="Equation.3">
                    <p:embed/>
                    <p:pic>
                      <p:nvPicPr>
                        <p:cNvPr id="0" name="图片 13582"/>
                        <p:cNvPicPr>
                          <a:picLocks noChangeAspect="1" noChangeArrowheads="1"/>
                        </p:cNvPicPr>
                        <p:nvPr/>
                      </p:nvPicPr>
                      <p:blipFill>
                        <a:blip r:embed="rId13">
                          <a:lum contrast="100000"/>
                          <a:extLst>
                            <a:ext uri="{28A0092B-C50C-407E-A947-70E740481C1C}">
                              <a14:useLocalDpi xmlns:a14="http://schemas.microsoft.com/office/drawing/2010/main" val="0"/>
                            </a:ext>
                          </a:extLst>
                        </a:blip>
                        <a:srcRect/>
                        <a:stretch>
                          <a:fillRect/>
                        </a:stretch>
                      </p:blipFill>
                      <p:spPr bwMode="auto">
                        <a:xfrm>
                          <a:off x="4878" y="1700"/>
                          <a:ext cx="360"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1" name="Object 49"/>
            <p:cNvGraphicFramePr>
              <a:graphicFrameLocks noChangeAspect="1"/>
            </p:cNvGraphicFramePr>
            <p:nvPr/>
          </p:nvGraphicFramePr>
          <p:xfrm>
            <a:off x="3840" y="1968"/>
            <a:ext cx="348" cy="369"/>
          </p:xfrm>
          <a:graphic>
            <a:graphicData uri="http://schemas.openxmlformats.org/presentationml/2006/ole">
              <mc:AlternateContent xmlns:mc="http://schemas.openxmlformats.org/markup-compatibility/2006">
                <mc:Choice xmlns:v="urn:schemas-microsoft-com:vml" Requires="v">
                  <p:oleObj spid="_x0000_s13584" name="公式" r:id="rId14" imgW="228600" imgH="241300" progId="Equation.3">
                    <p:embed/>
                  </p:oleObj>
                </mc:Choice>
                <mc:Fallback>
                  <p:oleObj name="公式" r:id="rId14" imgW="228600" imgH="241300" progId="Equation.3">
                    <p:embed/>
                    <p:pic>
                      <p:nvPicPr>
                        <p:cNvPr id="0" name="图片 13583"/>
                        <p:cNvPicPr>
                          <a:picLocks noChangeAspect="1" noChangeArrowheads="1"/>
                        </p:cNvPicPr>
                        <p:nvPr/>
                      </p:nvPicPr>
                      <p:blipFill>
                        <a:blip r:embed="rId15">
                          <a:lum contrast="100000"/>
                          <a:extLst>
                            <a:ext uri="{28A0092B-C50C-407E-A947-70E740481C1C}">
                              <a14:useLocalDpi xmlns:a14="http://schemas.microsoft.com/office/drawing/2010/main" val="0"/>
                            </a:ext>
                          </a:extLst>
                        </a:blip>
                        <a:srcRect/>
                        <a:stretch>
                          <a:fillRect/>
                        </a:stretch>
                      </p:blipFill>
                      <p:spPr bwMode="auto">
                        <a:xfrm>
                          <a:off x="3840" y="1968"/>
                          <a:ext cx="348"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2" name="Object 50"/>
            <p:cNvGraphicFramePr>
              <a:graphicFrameLocks noChangeAspect="1"/>
            </p:cNvGraphicFramePr>
            <p:nvPr/>
          </p:nvGraphicFramePr>
          <p:xfrm>
            <a:off x="3887" y="1488"/>
            <a:ext cx="349" cy="369"/>
          </p:xfrm>
          <a:graphic>
            <a:graphicData uri="http://schemas.openxmlformats.org/presentationml/2006/ole">
              <mc:AlternateContent xmlns:mc="http://schemas.openxmlformats.org/markup-compatibility/2006">
                <mc:Choice xmlns:v="urn:schemas-microsoft-com:vml" Requires="v">
                  <p:oleObj spid="_x0000_s13585" name="公式" r:id="rId16" imgW="228600" imgH="241300" progId="Equation.3">
                    <p:embed/>
                  </p:oleObj>
                </mc:Choice>
                <mc:Fallback>
                  <p:oleObj name="公式" r:id="rId16" imgW="228600" imgH="241300" progId="Equation.3">
                    <p:embed/>
                    <p:pic>
                      <p:nvPicPr>
                        <p:cNvPr id="0" name="图片 13584"/>
                        <p:cNvPicPr>
                          <a:picLocks noChangeAspect="1" noChangeArrowheads="1"/>
                        </p:cNvPicPr>
                        <p:nvPr/>
                      </p:nvPicPr>
                      <p:blipFill>
                        <a:blip r:embed="rId17">
                          <a:lum contrast="100000"/>
                          <a:extLst>
                            <a:ext uri="{28A0092B-C50C-407E-A947-70E740481C1C}">
                              <a14:useLocalDpi xmlns:a14="http://schemas.microsoft.com/office/drawing/2010/main" val="0"/>
                            </a:ext>
                          </a:extLst>
                        </a:blip>
                        <a:srcRect/>
                        <a:stretch>
                          <a:fillRect/>
                        </a:stretch>
                      </p:blipFill>
                      <p:spPr bwMode="auto">
                        <a:xfrm>
                          <a:off x="3887" y="1488"/>
                          <a:ext cx="349"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3" name="Line 51"/>
            <p:cNvSpPr>
              <a:spLocks noChangeShapeType="1"/>
            </p:cNvSpPr>
            <p:nvPr/>
          </p:nvSpPr>
          <p:spPr bwMode="auto">
            <a:xfrm>
              <a:off x="5184" y="2640"/>
              <a:ext cx="0" cy="33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24" name="Line 52"/>
            <p:cNvSpPr>
              <a:spLocks noChangeShapeType="1"/>
            </p:cNvSpPr>
            <p:nvPr/>
          </p:nvSpPr>
          <p:spPr bwMode="auto">
            <a:xfrm flipV="1">
              <a:off x="4464" y="2256"/>
              <a:ext cx="0" cy="33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28725" name="Object 53"/>
            <p:cNvGraphicFramePr>
              <a:graphicFrameLocks noChangeAspect="1"/>
            </p:cNvGraphicFramePr>
            <p:nvPr/>
          </p:nvGraphicFramePr>
          <p:xfrm>
            <a:off x="5088" y="2928"/>
            <a:ext cx="287" cy="336"/>
          </p:xfrm>
          <a:graphic>
            <a:graphicData uri="http://schemas.openxmlformats.org/presentationml/2006/ole">
              <mc:AlternateContent xmlns:mc="http://schemas.openxmlformats.org/markup-compatibility/2006">
                <mc:Choice xmlns:v="urn:schemas-microsoft-com:vml" Requires="v">
                  <p:oleObj spid="_x0000_s13586" name="Equation" r:id="rId18" imgW="139700" imgH="165100" progId="Equation.2">
                    <p:embed/>
                  </p:oleObj>
                </mc:Choice>
                <mc:Fallback>
                  <p:oleObj name="Equation" r:id="rId18" imgW="139700" imgH="165100" progId="Equation.2">
                    <p:embed/>
                    <p:pic>
                      <p:nvPicPr>
                        <p:cNvPr id="0" name="图片 13585"/>
                        <p:cNvPicPr>
                          <a:picLocks noChangeAspect="1" noChangeArrowheads="1"/>
                        </p:cNvPicPr>
                        <p:nvPr/>
                      </p:nvPicPr>
                      <p:blipFill>
                        <a:blip r:embed="rId19">
                          <a:lum contrast="100000"/>
                          <a:extLst>
                            <a:ext uri="{28A0092B-C50C-407E-A947-70E740481C1C}">
                              <a14:useLocalDpi xmlns:a14="http://schemas.microsoft.com/office/drawing/2010/main" val="0"/>
                            </a:ext>
                          </a:extLst>
                        </a:blip>
                        <a:srcRect/>
                        <a:stretch>
                          <a:fillRect/>
                        </a:stretch>
                      </p:blipFill>
                      <p:spPr bwMode="auto">
                        <a:xfrm>
                          <a:off x="5088" y="2928"/>
                          <a:ext cx="28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26" name="Object 54"/>
            <p:cNvGraphicFramePr>
              <a:graphicFrameLocks noChangeAspect="1"/>
            </p:cNvGraphicFramePr>
            <p:nvPr/>
          </p:nvGraphicFramePr>
          <p:xfrm>
            <a:off x="4320" y="1968"/>
            <a:ext cx="287" cy="336"/>
          </p:xfrm>
          <a:graphic>
            <a:graphicData uri="http://schemas.openxmlformats.org/presentationml/2006/ole">
              <mc:AlternateContent xmlns:mc="http://schemas.openxmlformats.org/markup-compatibility/2006">
                <mc:Choice xmlns:v="urn:schemas-microsoft-com:vml" Requires="v">
                  <p:oleObj spid="_x0000_s13587" name="Equation" r:id="rId20" imgW="139700" imgH="165100" progId="Equation.2">
                    <p:embed/>
                  </p:oleObj>
                </mc:Choice>
                <mc:Fallback>
                  <p:oleObj name="Equation" r:id="rId20" imgW="139700" imgH="165100" progId="Equation.2">
                    <p:embed/>
                    <p:pic>
                      <p:nvPicPr>
                        <p:cNvPr id="0" name="图片 13586"/>
                        <p:cNvPicPr>
                          <a:picLocks noChangeAspect="1" noChangeArrowheads="1"/>
                        </p:cNvPicPr>
                        <p:nvPr/>
                      </p:nvPicPr>
                      <p:blipFill>
                        <a:blip r:embed="rId19">
                          <a:lum contrast="100000"/>
                          <a:extLst>
                            <a:ext uri="{28A0092B-C50C-407E-A947-70E740481C1C}">
                              <a14:useLocalDpi xmlns:a14="http://schemas.microsoft.com/office/drawing/2010/main" val="0"/>
                            </a:ext>
                          </a:extLst>
                        </a:blip>
                        <a:srcRect/>
                        <a:stretch>
                          <a:fillRect/>
                        </a:stretch>
                      </p:blipFill>
                      <p:spPr bwMode="auto">
                        <a:xfrm>
                          <a:off x="4320" y="1968"/>
                          <a:ext cx="28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7" name="AutoShape 55"/>
            <p:cNvSpPr>
              <a:spLocks noChangeArrowheads="1"/>
            </p:cNvSpPr>
            <p:nvPr/>
          </p:nvSpPr>
          <p:spPr bwMode="auto">
            <a:xfrm>
              <a:off x="4464" y="1296"/>
              <a:ext cx="192" cy="192"/>
            </a:xfrm>
            <a:prstGeom prst="flowChartSummingJunction">
              <a:avLst/>
            </a:prstGeom>
            <a:solidFill>
              <a:schemeClr val="folHlink"/>
            </a:solidFill>
            <a:ln w="9525">
              <a:solidFill>
                <a:schemeClr val="tx1"/>
              </a:solidFill>
              <a:round/>
            </a:ln>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28728" name="Object 56"/>
            <p:cNvGraphicFramePr>
              <a:graphicFrameLocks noChangeAspect="1"/>
            </p:cNvGraphicFramePr>
            <p:nvPr/>
          </p:nvGraphicFramePr>
          <p:xfrm>
            <a:off x="4944" y="1296"/>
            <a:ext cx="240" cy="223"/>
          </p:xfrm>
          <a:graphic>
            <a:graphicData uri="http://schemas.openxmlformats.org/presentationml/2006/ole">
              <mc:AlternateContent xmlns:mc="http://schemas.openxmlformats.org/markup-compatibility/2006">
                <mc:Choice xmlns:v="urn:schemas-microsoft-com:vml" Requires="v">
                  <p:oleObj spid="_x0000_s13588" name="Equation" r:id="rId21" imgW="152400" imgH="139700" progId="Equation.2">
                    <p:embed/>
                  </p:oleObj>
                </mc:Choice>
                <mc:Fallback>
                  <p:oleObj name="Equation" r:id="rId21" imgW="152400" imgH="139700" progId="Equation.2">
                    <p:embed/>
                    <p:pic>
                      <p:nvPicPr>
                        <p:cNvPr id="0" name="图片 13587"/>
                        <p:cNvPicPr>
                          <a:picLocks noChangeAspect="1" noChangeArrowheads="1"/>
                        </p:cNvPicPr>
                        <p:nvPr/>
                      </p:nvPicPr>
                      <p:blipFill>
                        <a:blip r:embed="rId22">
                          <a:lum contrast="100000"/>
                          <a:extLst>
                            <a:ext uri="{28A0092B-C50C-407E-A947-70E740481C1C}">
                              <a14:useLocalDpi xmlns:a14="http://schemas.microsoft.com/office/drawing/2010/main" val="0"/>
                            </a:ext>
                          </a:extLst>
                        </a:blip>
                        <a:srcRect/>
                        <a:stretch>
                          <a:fillRect/>
                        </a:stretch>
                      </p:blipFill>
                      <p:spPr bwMode="auto">
                        <a:xfrm>
                          <a:off x="4944" y="1296"/>
                          <a:ext cx="240"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29" name="Line 57"/>
            <p:cNvSpPr>
              <a:spLocks noChangeShapeType="1"/>
            </p:cNvSpPr>
            <p:nvPr/>
          </p:nvSpPr>
          <p:spPr bwMode="auto">
            <a:xfrm>
              <a:off x="4560" y="1392"/>
              <a:ext cx="336" cy="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28730" name="Text Box 58"/>
            <p:cNvSpPr txBox="1">
              <a:spLocks noChangeArrowheads="1"/>
            </p:cNvSpPr>
            <p:nvPr/>
          </p:nvSpPr>
          <p:spPr bwMode="auto">
            <a:xfrm>
              <a:off x="4608" y="1408"/>
              <a:ext cx="197" cy="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en-US" altLang="zh-CN" sz="2600" b="1" i="1">
                  <a:solidFill>
                    <a:srgbClr val="000000"/>
                  </a:solidFill>
                  <a:latin typeface="Times New Roman" panose="02020603050405020304" pitchFamily="18" charset="0"/>
                </a:rPr>
                <a:t>r</a:t>
              </a:r>
              <a:endParaRPr kumimoji="1" lang="en-US" altLang="zh-CN" sz="2600" b="1" i="1">
                <a:solidFill>
                  <a:srgbClr val="000000"/>
                </a:solidFill>
                <a:latin typeface="Times New Roman" panose="02020603050405020304" pitchFamily="18" charset="0"/>
              </a:endParaRPr>
            </a:p>
          </p:txBody>
        </p:sp>
        <p:sp>
          <p:nvSpPr>
            <p:cNvPr id="28731" name="Arc 59"/>
            <p:cNvSpPr/>
            <p:nvPr/>
          </p:nvSpPr>
          <p:spPr bwMode="auto">
            <a:xfrm>
              <a:off x="4560" y="1104"/>
              <a:ext cx="432" cy="240"/>
            </a:xfrm>
            <a:custGeom>
              <a:avLst/>
              <a:gdLst>
                <a:gd name="G0" fmla="+- 0 0 0"/>
                <a:gd name="G1" fmla="+- 15274 0 0"/>
                <a:gd name="G2" fmla="+- 21600 0 0"/>
                <a:gd name="T0" fmla="*/ 15274 w 21600"/>
                <a:gd name="T1" fmla="*/ 0 h 15274"/>
                <a:gd name="T2" fmla="*/ 21600 w 21600"/>
                <a:gd name="T3" fmla="*/ 15274 h 15274"/>
                <a:gd name="T4" fmla="*/ 0 w 21600"/>
                <a:gd name="T5" fmla="*/ 15274 h 15274"/>
              </a:gdLst>
              <a:ahLst/>
              <a:cxnLst>
                <a:cxn ang="0">
                  <a:pos x="T0" y="T1"/>
                </a:cxn>
                <a:cxn ang="0">
                  <a:pos x="T2" y="T3"/>
                </a:cxn>
                <a:cxn ang="0">
                  <a:pos x="T4" y="T5"/>
                </a:cxn>
              </a:cxnLst>
              <a:rect l="0" t="0" r="r" b="b"/>
              <a:pathLst>
                <a:path w="21600" h="15274" fill="none" extrusionOk="0">
                  <a:moveTo>
                    <a:pt x="15273" y="0"/>
                  </a:moveTo>
                  <a:cubicBezTo>
                    <a:pt x="19324" y="4051"/>
                    <a:pt x="21600" y="9545"/>
                    <a:pt x="21600" y="15274"/>
                  </a:cubicBezTo>
                </a:path>
                <a:path w="21600" h="15274" stroke="0" extrusionOk="0">
                  <a:moveTo>
                    <a:pt x="15273" y="0"/>
                  </a:moveTo>
                  <a:cubicBezTo>
                    <a:pt x="19324" y="4051"/>
                    <a:pt x="21600" y="9545"/>
                    <a:pt x="21600" y="15274"/>
                  </a:cubicBezTo>
                  <a:lnTo>
                    <a:pt x="0" y="15274"/>
                  </a:lnTo>
                  <a:close/>
                </a:path>
              </a:pathLst>
            </a:custGeom>
            <a:noFill/>
            <a:ln w="38100">
              <a:solidFill>
                <a:schemeClr val="tx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graphicFrame>
        <p:nvGraphicFramePr>
          <p:cNvPr id="28732" name="Object 60"/>
          <p:cNvGraphicFramePr/>
          <p:nvPr/>
        </p:nvGraphicFramePr>
        <p:xfrm>
          <a:off x="1028700" y="3054350"/>
          <a:ext cx="3416300" cy="1833563"/>
        </p:xfrm>
        <a:graphic>
          <a:graphicData uri="http://schemas.openxmlformats.org/presentationml/2006/ole">
            <mc:AlternateContent xmlns:mc="http://schemas.openxmlformats.org/markup-compatibility/2006">
              <mc:Choice xmlns:v="urn:schemas-microsoft-com:vml" Requires="v">
                <p:oleObj spid="_x0000_s13589" name="公式" r:id="rId23" imgW="1358900" imgH="698500" progId="Equation.3">
                  <p:embed/>
                </p:oleObj>
              </mc:Choice>
              <mc:Fallback>
                <p:oleObj name="公式" r:id="rId23" imgW="1358900" imgH="698500" progId="Equation.3">
                  <p:embed/>
                  <p:pic>
                    <p:nvPicPr>
                      <p:cNvPr id="0" name="图片 13588"/>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28700" y="3054350"/>
                        <a:ext cx="3416300" cy="183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33" name="AutoShape 61"/>
          <p:cNvSpPr/>
          <p:nvPr/>
        </p:nvSpPr>
        <p:spPr bwMode="auto">
          <a:xfrm>
            <a:off x="4356100" y="3357563"/>
            <a:ext cx="215900" cy="1873250"/>
          </a:xfrm>
          <a:prstGeom prst="rightBrace">
            <a:avLst>
              <a:gd name="adj1" fmla="val 72304"/>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90"/>
                                        </p:tgtEl>
                                        <p:attrNameLst>
                                          <p:attrName>style.visibility</p:attrName>
                                        </p:attrNameLst>
                                      </p:cBhvr>
                                      <p:to>
                                        <p:strVal val="visible"/>
                                      </p:to>
                                    </p:set>
                                    <p:animEffect transition="in" filter="wipe(left)">
                                      <p:cBhvr>
                                        <p:cTn id="7" dur="500"/>
                                        <p:tgtEl>
                                          <p:spTgt spid="286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702"/>
                                        </p:tgtEl>
                                        <p:attrNameLst>
                                          <p:attrName>style.visibility</p:attrName>
                                        </p:attrNameLst>
                                      </p:cBhvr>
                                      <p:to>
                                        <p:strVal val="visible"/>
                                      </p:to>
                                    </p:set>
                                    <p:animEffect transition="in" filter="wipe(left)">
                                      <p:cBhvr>
                                        <p:cTn id="11" dur="500"/>
                                        <p:tgtEl>
                                          <p:spTgt spid="2870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694"/>
                                        </p:tgtEl>
                                        <p:attrNameLst>
                                          <p:attrName>style.visibility</p:attrName>
                                        </p:attrNameLst>
                                      </p:cBhvr>
                                      <p:to>
                                        <p:strVal val="visible"/>
                                      </p:to>
                                    </p:set>
                                    <p:animEffect transition="in" filter="wipe(left)">
                                      <p:cBhvr>
                                        <p:cTn id="16" dur="500"/>
                                        <p:tgtEl>
                                          <p:spTgt spid="286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695"/>
                                        </p:tgtEl>
                                        <p:attrNameLst>
                                          <p:attrName>style.visibility</p:attrName>
                                        </p:attrNameLst>
                                      </p:cBhvr>
                                      <p:to>
                                        <p:strVal val="visible"/>
                                      </p:to>
                                    </p:set>
                                    <p:animEffect transition="in" filter="wipe(left)">
                                      <p:cBhvr>
                                        <p:cTn id="21" dur="500"/>
                                        <p:tgtEl>
                                          <p:spTgt spid="2869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696"/>
                                        </p:tgtEl>
                                        <p:attrNameLst>
                                          <p:attrName>style.visibility</p:attrName>
                                        </p:attrNameLst>
                                      </p:cBhvr>
                                      <p:to>
                                        <p:strVal val="visible"/>
                                      </p:to>
                                    </p:set>
                                    <p:animEffect transition="in" filter="wipe(left)">
                                      <p:cBhvr>
                                        <p:cTn id="26" dur="500"/>
                                        <p:tgtEl>
                                          <p:spTgt spid="2869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697"/>
                                        </p:tgtEl>
                                        <p:attrNameLst>
                                          <p:attrName>style.visibility</p:attrName>
                                        </p:attrNameLst>
                                      </p:cBhvr>
                                      <p:to>
                                        <p:strVal val="visible"/>
                                      </p:to>
                                    </p:set>
                                    <p:animEffect transition="in" filter="wipe(left)">
                                      <p:cBhvr>
                                        <p:cTn id="31" dur="500"/>
                                        <p:tgtEl>
                                          <p:spTgt spid="2869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8732"/>
                                        </p:tgtEl>
                                        <p:attrNameLst>
                                          <p:attrName>style.visibility</p:attrName>
                                        </p:attrNameLst>
                                      </p:cBhvr>
                                      <p:to>
                                        <p:strVal val="visible"/>
                                      </p:to>
                                    </p:set>
                                    <p:animEffect transition="in" filter="wipe(left)">
                                      <p:cBhvr>
                                        <p:cTn id="36" dur="500"/>
                                        <p:tgtEl>
                                          <p:spTgt spid="2873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698"/>
                                        </p:tgtEl>
                                        <p:attrNameLst>
                                          <p:attrName>style.visibility</p:attrName>
                                        </p:attrNameLst>
                                      </p:cBhvr>
                                      <p:to>
                                        <p:strVal val="visible"/>
                                      </p:to>
                                    </p:set>
                                    <p:animEffect transition="in" filter="wipe(left)">
                                      <p:cBhvr>
                                        <p:cTn id="41" dur="500"/>
                                        <p:tgtEl>
                                          <p:spTgt spid="2869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8699"/>
                                        </p:tgtEl>
                                        <p:attrNameLst>
                                          <p:attrName>style.visibility</p:attrName>
                                        </p:attrNameLst>
                                      </p:cBhvr>
                                      <p:to>
                                        <p:strVal val="visible"/>
                                      </p:to>
                                    </p:set>
                                    <p:animEffect transition="in" filter="wipe(left)">
                                      <p:cBhvr>
                                        <p:cTn id="46" dur="500"/>
                                        <p:tgtEl>
                                          <p:spTgt spid="2869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7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8700"/>
                                        </p:tgtEl>
                                        <p:attrNameLst>
                                          <p:attrName>style.visibility</p:attrName>
                                        </p:attrNameLst>
                                      </p:cBhvr>
                                      <p:to>
                                        <p:strVal val="visible"/>
                                      </p:to>
                                    </p:set>
                                    <p:animEffect transition="in" filter="wipe(left)">
                                      <p:cBhvr>
                                        <p:cTn id="55" dur="500"/>
                                        <p:tgtEl>
                                          <p:spTgt spid="2870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8701"/>
                                        </p:tgtEl>
                                        <p:attrNameLst>
                                          <p:attrName>style.visibility</p:attrName>
                                        </p:attrNameLst>
                                      </p:cBhvr>
                                      <p:to>
                                        <p:strVal val="visible"/>
                                      </p:to>
                                    </p:set>
                                    <p:animEffect transition="in" filter="wipe(left)">
                                      <p:cBhvr>
                                        <p:cTn id="60" dur="500"/>
                                        <p:tgtEl>
                                          <p:spTgt spid="28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0" grpId="0" autoUpdateAnimBg="0"/>
      <p:bldP spid="28694" grpId="0" autoUpdateAnimBg="0"/>
      <p:bldP spid="28695" grpId="0" autoUpdateAnimBg="0"/>
      <p:bldP spid="28697" grpId="0" autoUpdateAnimBg="0"/>
      <p:bldP spid="28698" grpId="0" autoUpdateAnimBg="0"/>
      <p:bldP spid="28700" grpId="0" autoUpdateAnimBg="0"/>
      <p:bldP spid="28701" grpId="0" autoUpdateAnimBg="0"/>
      <p:bldP spid="287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6" name="Text Box 6"/>
          <p:cNvSpPr txBox="1">
            <a:spLocks noChangeArrowheads="1"/>
          </p:cNvSpPr>
          <p:nvPr/>
        </p:nvSpPr>
        <p:spPr bwMode="auto">
          <a:xfrm>
            <a:off x="323850" y="188913"/>
            <a:ext cx="8569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fontAlgn="base" hangingPunct="0">
              <a:spcBef>
                <a:spcPct val="0"/>
              </a:spcBef>
              <a:spcAft>
                <a:spcPct val="0"/>
              </a:spcAft>
            </a:pPr>
            <a:r>
              <a:rPr lang="zh-CN" altLang="en-US" sz="2800" b="1">
                <a:solidFill>
                  <a:srgbClr val="0000FF"/>
                </a:solidFill>
                <a:latin typeface="Times New Roman" panose="02020603050405020304" pitchFamily="18" charset="0"/>
              </a:rPr>
              <a:t>例</a:t>
            </a:r>
            <a:r>
              <a:rPr lang="en-US" altLang="zh-CN" sz="2800" b="1">
                <a:solidFill>
                  <a:srgbClr val="0000FF"/>
                </a:solidFill>
                <a:latin typeface="Times New Roman" panose="02020603050405020304" pitchFamily="18" charset="0"/>
              </a:rPr>
              <a:t>3-4  </a:t>
            </a:r>
            <a:r>
              <a:rPr lang="zh-CN" altLang="en-US" sz="2800" b="1">
                <a:solidFill>
                  <a:srgbClr val="000000"/>
                </a:solidFill>
                <a:latin typeface="Times New Roman" panose="02020603050405020304" pitchFamily="18" charset="0"/>
              </a:rPr>
              <a:t>一半径为</a:t>
            </a:r>
            <a:r>
              <a:rPr lang="en-US" altLang="zh-CN" sz="2800" b="1" i="1">
                <a:solidFill>
                  <a:srgbClr val="000000"/>
                </a:solidFill>
                <a:latin typeface="Times New Roman" panose="02020603050405020304" pitchFamily="18" charset="0"/>
              </a:rPr>
              <a:t>R</a:t>
            </a:r>
            <a:r>
              <a:rPr lang="zh-CN" altLang="en-US" sz="2800" b="1">
                <a:solidFill>
                  <a:srgbClr val="000000"/>
                </a:solidFill>
                <a:latin typeface="Times New Roman" panose="02020603050405020304" pitchFamily="18" charset="0"/>
              </a:rPr>
              <a:t>，质量为</a:t>
            </a:r>
            <a:r>
              <a:rPr lang="en-US" altLang="zh-CN" sz="2800" b="1" i="1">
                <a:solidFill>
                  <a:srgbClr val="000000"/>
                </a:solidFill>
                <a:latin typeface="Times New Roman" panose="02020603050405020304" pitchFamily="18" charset="0"/>
              </a:rPr>
              <a:t>m</a:t>
            </a:r>
            <a:r>
              <a:rPr lang="zh-CN" altLang="en-US" sz="2800" b="1">
                <a:solidFill>
                  <a:srgbClr val="000000"/>
                </a:solidFill>
                <a:latin typeface="Times New Roman" panose="02020603050405020304" pitchFamily="18" charset="0"/>
              </a:rPr>
              <a:t>均质圆盘，平放在粗糙的水平桌面上。设盘与桌面间摩擦因数为</a:t>
            </a:r>
            <a:r>
              <a:rPr lang="zh-CN" altLang="en-US" sz="2800" b="1" i="1">
                <a:solidFill>
                  <a:srgbClr val="000000"/>
                </a:solidFill>
                <a:latin typeface="Times New Roman" panose="02020603050405020304" pitchFamily="18" charset="0"/>
                <a:sym typeface="Symbol" panose="05050102010706020507" pitchFamily="18" charset="2"/>
              </a:rPr>
              <a:t></a:t>
            </a:r>
            <a:r>
              <a:rPr lang="zh-CN" altLang="en-US" sz="2800" b="1">
                <a:solidFill>
                  <a:srgbClr val="000000"/>
                </a:solidFill>
                <a:latin typeface="Times New Roman" panose="02020603050405020304" pitchFamily="18" charset="0"/>
              </a:rPr>
              <a:t>，令圆盘最初以角速度</a:t>
            </a:r>
            <a:r>
              <a:rPr lang="zh-CN" altLang="en-US" sz="2800" b="1" i="1">
                <a:solidFill>
                  <a:srgbClr val="000000"/>
                </a:solidFill>
                <a:latin typeface="Times New Roman" panose="02020603050405020304" pitchFamily="18" charset="0"/>
                <a:sym typeface="Symbol" panose="05050102010706020507" pitchFamily="18" charset="2"/>
              </a:rPr>
              <a:t></a:t>
            </a:r>
            <a:r>
              <a:rPr lang="en-US" altLang="zh-CN" sz="2800" b="1" baseline="-25000">
                <a:solidFill>
                  <a:srgbClr val="000000"/>
                </a:solidFill>
                <a:latin typeface="Times New Roman" panose="02020603050405020304" pitchFamily="18" charset="0"/>
              </a:rPr>
              <a:t>0 </a:t>
            </a:r>
            <a:r>
              <a:rPr lang="zh-CN" altLang="en-US" sz="2800" b="1">
                <a:solidFill>
                  <a:srgbClr val="000000"/>
                </a:solidFill>
                <a:latin typeface="Times New Roman" panose="02020603050405020304" pitchFamily="18" charset="0"/>
              </a:rPr>
              <a:t>绕通过中心且垂直盘面的轴旋转，问它经过多少时间才停止转动？</a:t>
            </a:r>
            <a:endParaRPr lang="zh-CN" altLang="en-US" sz="2800" b="1">
              <a:solidFill>
                <a:srgbClr val="000000"/>
              </a:solidFill>
              <a:latin typeface="Times New Roman" panose="02020603050405020304" pitchFamily="18" charset="0"/>
            </a:endParaRPr>
          </a:p>
        </p:txBody>
      </p:sp>
      <p:grpSp>
        <p:nvGrpSpPr>
          <p:cNvPr id="30727" name="Group 7"/>
          <p:cNvGrpSpPr/>
          <p:nvPr/>
        </p:nvGrpSpPr>
        <p:grpSpPr bwMode="auto">
          <a:xfrm>
            <a:off x="4730750" y="1844675"/>
            <a:ext cx="4305300" cy="2384425"/>
            <a:chOff x="1440" y="1008"/>
            <a:chExt cx="3120" cy="1694"/>
          </a:xfrm>
        </p:grpSpPr>
        <p:sp>
          <p:nvSpPr>
            <p:cNvPr id="30728" name="AutoShape 8"/>
            <p:cNvSpPr>
              <a:spLocks noChangeArrowheads="1"/>
            </p:cNvSpPr>
            <p:nvPr/>
          </p:nvSpPr>
          <p:spPr bwMode="auto">
            <a:xfrm>
              <a:off x="1440" y="1632"/>
              <a:ext cx="3120" cy="816"/>
            </a:xfrm>
            <a:prstGeom prst="parallelogram">
              <a:avLst>
                <a:gd name="adj" fmla="val 9558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nvGrpSpPr>
            <p:cNvPr id="30729" name="Group 9"/>
            <p:cNvGrpSpPr/>
            <p:nvPr/>
          </p:nvGrpSpPr>
          <p:grpSpPr bwMode="auto">
            <a:xfrm>
              <a:off x="2208" y="1594"/>
              <a:ext cx="1728" cy="758"/>
              <a:chOff x="1968" y="2143"/>
              <a:chExt cx="3116" cy="737"/>
            </a:xfrm>
          </p:grpSpPr>
          <p:sp>
            <p:nvSpPr>
              <p:cNvPr id="30730" name="Freeform 10"/>
              <p:cNvSpPr/>
              <p:nvPr/>
            </p:nvSpPr>
            <p:spPr bwMode="auto">
              <a:xfrm flipH="1">
                <a:off x="1968" y="2448"/>
                <a:ext cx="47" cy="186"/>
              </a:xfrm>
              <a:custGeom>
                <a:avLst/>
                <a:gdLst>
                  <a:gd name="T0" fmla="*/ 48 w 48"/>
                  <a:gd name="T1" fmla="*/ 96 h 144"/>
                  <a:gd name="T2" fmla="*/ 48 w 48"/>
                  <a:gd name="T3" fmla="*/ 0 h 144"/>
                  <a:gd name="T4" fmla="*/ 0 w 48"/>
                  <a:gd name="T5" fmla="*/ 96 h 144"/>
                  <a:gd name="T6" fmla="*/ 0 w 48"/>
                  <a:gd name="T7" fmla="*/ 144 h 144"/>
                  <a:gd name="T8" fmla="*/ 48 w 48"/>
                  <a:gd name="T9" fmla="*/ 96 h 144"/>
                </a:gdLst>
                <a:ahLst/>
                <a:cxnLst>
                  <a:cxn ang="0">
                    <a:pos x="T0" y="T1"/>
                  </a:cxn>
                  <a:cxn ang="0">
                    <a:pos x="T2" y="T3"/>
                  </a:cxn>
                  <a:cxn ang="0">
                    <a:pos x="T4" y="T5"/>
                  </a:cxn>
                  <a:cxn ang="0">
                    <a:pos x="T6" y="T7"/>
                  </a:cxn>
                  <a:cxn ang="0">
                    <a:pos x="T8" y="T9"/>
                  </a:cxn>
                </a:cxnLst>
                <a:rect l="0" t="0" r="r" b="b"/>
                <a:pathLst>
                  <a:path w="48" h="144">
                    <a:moveTo>
                      <a:pt x="48" y="96"/>
                    </a:moveTo>
                    <a:lnTo>
                      <a:pt x="48" y="0"/>
                    </a:lnTo>
                    <a:lnTo>
                      <a:pt x="0" y="96"/>
                    </a:lnTo>
                    <a:lnTo>
                      <a:pt x="0" y="144"/>
                    </a:lnTo>
                    <a:lnTo>
                      <a:pt x="48" y="96"/>
                    </a:lnTo>
                    <a:close/>
                  </a:path>
                </a:pathLst>
              </a:custGeom>
              <a:solidFill>
                <a:srgbClr val="016A8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1" name="Freeform 11"/>
              <p:cNvSpPr/>
              <p:nvPr/>
            </p:nvSpPr>
            <p:spPr bwMode="auto">
              <a:xfrm>
                <a:off x="5037" y="2448"/>
                <a:ext cx="47" cy="186"/>
              </a:xfrm>
              <a:custGeom>
                <a:avLst/>
                <a:gdLst>
                  <a:gd name="T0" fmla="*/ 48 w 48"/>
                  <a:gd name="T1" fmla="*/ 96 h 144"/>
                  <a:gd name="T2" fmla="*/ 48 w 48"/>
                  <a:gd name="T3" fmla="*/ 0 h 144"/>
                  <a:gd name="T4" fmla="*/ 0 w 48"/>
                  <a:gd name="T5" fmla="*/ 96 h 144"/>
                  <a:gd name="T6" fmla="*/ 0 w 48"/>
                  <a:gd name="T7" fmla="*/ 144 h 144"/>
                  <a:gd name="T8" fmla="*/ 48 w 48"/>
                  <a:gd name="T9" fmla="*/ 96 h 144"/>
                </a:gdLst>
                <a:ahLst/>
                <a:cxnLst>
                  <a:cxn ang="0">
                    <a:pos x="T0" y="T1"/>
                  </a:cxn>
                  <a:cxn ang="0">
                    <a:pos x="T2" y="T3"/>
                  </a:cxn>
                  <a:cxn ang="0">
                    <a:pos x="T4" y="T5"/>
                  </a:cxn>
                  <a:cxn ang="0">
                    <a:pos x="T6" y="T7"/>
                  </a:cxn>
                  <a:cxn ang="0">
                    <a:pos x="T8" y="T9"/>
                  </a:cxn>
                </a:cxnLst>
                <a:rect l="0" t="0" r="r" b="b"/>
                <a:pathLst>
                  <a:path w="48" h="144">
                    <a:moveTo>
                      <a:pt x="48" y="96"/>
                    </a:moveTo>
                    <a:lnTo>
                      <a:pt x="48" y="0"/>
                    </a:lnTo>
                    <a:lnTo>
                      <a:pt x="0" y="96"/>
                    </a:lnTo>
                    <a:lnTo>
                      <a:pt x="0" y="144"/>
                    </a:lnTo>
                    <a:lnTo>
                      <a:pt x="48" y="96"/>
                    </a:lnTo>
                    <a:close/>
                  </a:path>
                </a:pathLst>
              </a:custGeom>
              <a:solidFill>
                <a:srgbClr val="016A83"/>
              </a:solidFill>
              <a:ln w="9525">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2" name="Oval 12"/>
              <p:cNvSpPr>
                <a:spLocks noChangeArrowheads="1"/>
              </p:cNvSpPr>
              <p:nvPr/>
            </p:nvSpPr>
            <p:spPr bwMode="auto">
              <a:xfrm>
                <a:off x="1968" y="2245"/>
                <a:ext cx="3110" cy="635"/>
              </a:xfrm>
              <a:prstGeom prst="ellipse">
                <a:avLst/>
              </a:prstGeom>
              <a:gradFill rotWithShape="0">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3" name="Oval 13"/>
              <p:cNvSpPr>
                <a:spLocks noChangeArrowheads="1"/>
              </p:cNvSpPr>
              <p:nvPr/>
            </p:nvSpPr>
            <p:spPr bwMode="auto">
              <a:xfrm>
                <a:off x="1968" y="2143"/>
                <a:ext cx="3110" cy="63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
          <p:nvSpPr>
            <p:cNvPr id="30734" name="Oval 14" descr="对角砖形"/>
            <p:cNvSpPr>
              <a:spLocks noChangeArrowheads="1"/>
            </p:cNvSpPr>
            <p:nvPr/>
          </p:nvSpPr>
          <p:spPr bwMode="auto">
            <a:xfrm>
              <a:off x="2521" y="1721"/>
              <a:ext cx="1130" cy="325"/>
            </a:xfrm>
            <a:prstGeom prst="ellipse">
              <a:avLst/>
            </a:prstGeom>
            <a:noFill/>
            <a:ln w="9525">
              <a:solidFill>
                <a:schemeClr val="tx1"/>
              </a:solidFill>
              <a:round/>
            </a:ln>
            <a:effectLst/>
            <a:extLst>
              <a:ext uri="{909E8E84-426E-40DD-AFC4-6F175D3DCCD1}">
                <a14:hiddenFill xmlns:a14="http://schemas.microsoft.com/office/drawing/2010/main">
                  <a:pattFill prst="diagBrick">
                    <a:fgClr>
                      <a:srgbClr val="FF3300"/>
                    </a:fgClr>
                    <a:bgClr>
                      <a:schemeClr val="bg1"/>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5" name="Oval 15"/>
            <p:cNvSpPr>
              <a:spLocks noChangeArrowheads="1"/>
            </p:cNvSpPr>
            <p:nvPr/>
          </p:nvSpPr>
          <p:spPr bwMode="auto">
            <a:xfrm>
              <a:off x="2621" y="1796"/>
              <a:ext cx="930" cy="185"/>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6" name="Line 16"/>
            <p:cNvSpPr>
              <a:spLocks noChangeShapeType="1"/>
            </p:cNvSpPr>
            <p:nvPr/>
          </p:nvSpPr>
          <p:spPr bwMode="auto">
            <a:xfrm flipV="1">
              <a:off x="3105" y="1008"/>
              <a:ext cx="0" cy="88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7" name="Freeform 17"/>
            <p:cNvSpPr/>
            <p:nvPr/>
          </p:nvSpPr>
          <p:spPr bwMode="auto">
            <a:xfrm>
              <a:off x="3109" y="1888"/>
              <a:ext cx="269" cy="134"/>
            </a:xfrm>
            <a:custGeom>
              <a:avLst/>
              <a:gdLst>
                <a:gd name="T0" fmla="*/ 0 w 269"/>
                <a:gd name="T1" fmla="*/ 0 h 134"/>
                <a:gd name="T2" fmla="*/ 269 w 269"/>
                <a:gd name="T3" fmla="*/ 134 h 134"/>
              </a:gdLst>
              <a:ahLst/>
              <a:cxnLst>
                <a:cxn ang="0">
                  <a:pos x="T0" y="T1"/>
                </a:cxn>
                <a:cxn ang="0">
                  <a:pos x="T2" y="T3"/>
                </a:cxn>
              </a:cxnLst>
              <a:rect l="0" t="0" r="r" b="b"/>
              <a:pathLst>
                <a:path w="269" h="134">
                  <a:moveTo>
                    <a:pt x="0" y="0"/>
                  </a:moveTo>
                  <a:lnTo>
                    <a:pt x="269" y="134"/>
                  </a:lnTo>
                </a:path>
              </a:pathLst>
            </a:custGeom>
            <a:noFill/>
            <a:ln w="952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8" name="Freeform 18"/>
            <p:cNvSpPr/>
            <p:nvPr/>
          </p:nvSpPr>
          <p:spPr bwMode="auto">
            <a:xfrm>
              <a:off x="3105" y="1670"/>
              <a:ext cx="580" cy="219"/>
            </a:xfrm>
            <a:custGeom>
              <a:avLst/>
              <a:gdLst>
                <a:gd name="T0" fmla="*/ 0 w 837"/>
                <a:gd name="T1" fmla="*/ 227 h 227"/>
                <a:gd name="T2" fmla="*/ 837 w 837"/>
                <a:gd name="T3" fmla="*/ 0 h 227"/>
              </a:gdLst>
              <a:ahLst/>
              <a:cxnLst>
                <a:cxn ang="0">
                  <a:pos x="T0" y="T1"/>
                </a:cxn>
                <a:cxn ang="0">
                  <a:pos x="T2" y="T3"/>
                </a:cxn>
              </a:cxnLst>
              <a:rect l="0" t="0" r="r" b="b"/>
              <a:pathLst>
                <a:path w="837" h="227">
                  <a:moveTo>
                    <a:pt x="0" y="227"/>
                  </a:moveTo>
                  <a:lnTo>
                    <a:pt x="837" y="0"/>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39" name="Text Box 19"/>
            <p:cNvSpPr txBox="1">
              <a:spLocks noChangeArrowheads="1"/>
            </p:cNvSpPr>
            <p:nvPr/>
          </p:nvSpPr>
          <p:spPr bwMode="auto">
            <a:xfrm>
              <a:off x="3235" y="1716"/>
              <a:ext cx="179"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i="1">
                  <a:solidFill>
                    <a:srgbClr val="000000"/>
                  </a:solidFill>
                  <a:latin typeface="Times New Roman" panose="02020603050405020304" pitchFamily="18" charset="0"/>
                </a:rPr>
                <a:t>r</a:t>
              </a:r>
              <a:endParaRPr lang="en-US" altLang="zh-CN" sz="2000" b="1" baseline="-25000">
                <a:solidFill>
                  <a:srgbClr val="000000"/>
                </a:solidFill>
                <a:latin typeface="Times New Roman" panose="02020603050405020304" pitchFamily="18" charset="0"/>
              </a:endParaRPr>
            </a:p>
          </p:txBody>
        </p:sp>
        <p:sp>
          <p:nvSpPr>
            <p:cNvPr id="30740" name="Text Box 20"/>
            <p:cNvSpPr txBox="1">
              <a:spLocks noChangeArrowheads="1"/>
            </p:cNvSpPr>
            <p:nvPr/>
          </p:nvSpPr>
          <p:spPr bwMode="auto">
            <a:xfrm>
              <a:off x="3570" y="1657"/>
              <a:ext cx="179"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i="1">
                  <a:solidFill>
                    <a:srgbClr val="000000"/>
                  </a:solidFill>
                  <a:latin typeface="Times New Roman" panose="02020603050405020304" pitchFamily="18" charset="0"/>
                </a:rPr>
                <a:t>R</a:t>
              </a:r>
              <a:endParaRPr lang="en-US" altLang="zh-CN" sz="2000" b="1" baseline="-25000">
                <a:solidFill>
                  <a:srgbClr val="000000"/>
                </a:solidFill>
                <a:latin typeface="Times New Roman" panose="02020603050405020304" pitchFamily="18" charset="0"/>
              </a:endParaRPr>
            </a:p>
          </p:txBody>
        </p:sp>
        <p:sp>
          <p:nvSpPr>
            <p:cNvPr id="30741" name="Text Box 21"/>
            <p:cNvSpPr txBox="1">
              <a:spLocks noChangeArrowheads="1"/>
            </p:cNvSpPr>
            <p:nvPr/>
          </p:nvSpPr>
          <p:spPr bwMode="auto">
            <a:xfrm>
              <a:off x="3216" y="1968"/>
              <a:ext cx="465"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a:solidFill>
                    <a:srgbClr val="000000"/>
                  </a:solidFill>
                  <a:latin typeface="Times New Roman" panose="02020603050405020304" pitchFamily="18" charset="0"/>
                </a:rPr>
                <a:t>d</a:t>
              </a:r>
              <a:r>
                <a:rPr lang="en-US" altLang="zh-CN" sz="2000" b="1" i="1">
                  <a:solidFill>
                    <a:srgbClr val="000000"/>
                  </a:solidFill>
                  <a:latin typeface="Times New Roman" panose="02020603050405020304" pitchFamily="18" charset="0"/>
                </a:rPr>
                <a:t>r</a:t>
              </a:r>
              <a:endParaRPr lang="en-US" altLang="zh-CN" sz="2000" b="1" baseline="-25000">
                <a:solidFill>
                  <a:srgbClr val="000000"/>
                </a:solidFill>
                <a:latin typeface="Times New Roman" panose="02020603050405020304" pitchFamily="18" charset="0"/>
              </a:endParaRPr>
            </a:p>
          </p:txBody>
        </p:sp>
        <p:sp>
          <p:nvSpPr>
            <p:cNvPr id="30742" name="Freeform 22"/>
            <p:cNvSpPr/>
            <p:nvPr/>
          </p:nvSpPr>
          <p:spPr bwMode="auto">
            <a:xfrm>
              <a:off x="1440" y="2448"/>
              <a:ext cx="2352" cy="240"/>
            </a:xfrm>
            <a:custGeom>
              <a:avLst/>
              <a:gdLst>
                <a:gd name="T0" fmla="*/ 0 w 2352"/>
                <a:gd name="T1" fmla="*/ 192 h 240"/>
                <a:gd name="T2" fmla="*/ 0 w 2352"/>
                <a:gd name="T3" fmla="*/ 0 h 240"/>
                <a:gd name="T4" fmla="*/ 2352 w 2352"/>
                <a:gd name="T5" fmla="*/ 0 h 240"/>
                <a:gd name="T6" fmla="*/ 2352 w 2352"/>
                <a:gd name="T7" fmla="*/ 240 h 240"/>
              </a:gdLst>
              <a:ahLst/>
              <a:cxnLst>
                <a:cxn ang="0">
                  <a:pos x="T0" y="T1"/>
                </a:cxn>
                <a:cxn ang="0">
                  <a:pos x="T2" y="T3"/>
                </a:cxn>
                <a:cxn ang="0">
                  <a:pos x="T4" y="T5"/>
                </a:cxn>
                <a:cxn ang="0">
                  <a:pos x="T6" y="T7"/>
                </a:cxn>
              </a:cxnLst>
              <a:rect l="0" t="0" r="r" b="b"/>
              <a:pathLst>
                <a:path w="2352" h="240">
                  <a:moveTo>
                    <a:pt x="0" y="192"/>
                  </a:moveTo>
                  <a:lnTo>
                    <a:pt x="0" y="0"/>
                  </a:lnTo>
                  <a:lnTo>
                    <a:pt x="2352" y="0"/>
                  </a:lnTo>
                  <a:lnTo>
                    <a:pt x="2352" y="240"/>
                  </a:lnTo>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43" name="Freeform 23"/>
            <p:cNvSpPr/>
            <p:nvPr/>
          </p:nvSpPr>
          <p:spPr bwMode="auto">
            <a:xfrm>
              <a:off x="3785" y="1632"/>
              <a:ext cx="775" cy="1070"/>
            </a:xfrm>
            <a:custGeom>
              <a:avLst/>
              <a:gdLst>
                <a:gd name="T0" fmla="*/ 0 w 775"/>
                <a:gd name="T1" fmla="*/ 1070 h 1070"/>
                <a:gd name="T2" fmla="*/ 7 w 775"/>
                <a:gd name="T3" fmla="*/ 816 h 1070"/>
                <a:gd name="T4" fmla="*/ 775 w 775"/>
                <a:gd name="T5" fmla="*/ 0 h 1070"/>
                <a:gd name="T6" fmla="*/ 775 w 775"/>
                <a:gd name="T7" fmla="*/ 240 h 1070"/>
              </a:gdLst>
              <a:ahLst/>
              <a:cxnLst>
                <a:cxn ang="0">
                  <a:pos x="T0" y="T1"/>
                </a:cxn>
                <a:cxn ang="0">
                  <a:pos x="T2" y="T3"/>
                </a:cxn>
                <a:cxn ang="0">
                  <a:pos x="T4" y="T5"/>
                </a:cxn>
                <a:cxn ang="0">
                  <a:pos x="T6" y="T7"/>
                </a:cxn>
              </a:cxnLst>
              <a:rect l="0" t="0" r="r" b="b"/>
              <a:pathLst>
                <a:path w="775" h="1070">
                  <a:moveTo>
                    <a:pt x="0" y="1070"/>
                  </a:moveTo>
                  <a:lnTo>
                    <a:pt x="7" y="816"/>
                  </a:lnTo>
                  <a:lnTo>
                    <a:pt x="775" y="0"/>
                  </a:lnTo>
                  <a:lnTo>
                    <a:pt x="775" y="240"/>
                  </a:lnTo>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44" name="Text Box 24"/>
            <p:cNvSpPr txBox="1">
              <a:spLocks noChangeArrowheads="1"/>
            </p:cNvSpPr>
            <p:nvPr/>
          </p:nvSpPr>
          <p:spPr bwMode="auto">
            <a:xfrm>
              <a:off x="3312" y="1104"/>
              <a:ext cx="258"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i="1">
                  <a:solidFill>
                    <a:srgbClr val="000000"/>
                  </a:solidFill>
                  <a:latin typeface="Times New Roman" panose="02020603050405020304" pitchFamily="18" charset="0"/>
                  <a:sym typeface="Symbol" panose="05050102010706020507" pitchFamily="18" charset="2"/>
                </a:rPr>
                <a:t></a:t>
              </a:r>
              <a:endParaRPr lang="en-US" altLang="zh-CN" sz="2000" b="1" baseline="-25000">
                <a:solidFill>
                  <a:srgbClr val="000000"/>
                </a:solidFill>
                <a:latin typeface="Times New Roman" panose="02020603050405020304" pitchFamily="18" charset="0"/>
              </a:endParaRPr>
            </a:p>
          </p:txBody>
        </p:sp>
        <p:sp>
          <p:nvSpPr>
            <p:cNvPr id="30745" name="Arc 25"/>
            <p:cNvSpPr/>
            <p:nvPr/>
          </p:nvSpPr>
          <p:spPr bwMode="auto">
            <a:xfrm rot="10800000" flipH="1">
              <a:off x="2928" y="1200"/>
              <a:ext cx="384" cy="273"/>
            </a:xfrm>
            <a:custGeom>
              <a:avLst/>
              <a:gdLst>
                <a:gd name="G0" fmla="+- 21600 0 0"/>
                <a:gd name="G1" fmla="+- 21600 0 0"/>
                <a:gd name="G2" fmla="+- 21600 0 0"/>
                <a:gd name="T0" fmla="*/ 6214 w 43200"/>
                <a:gd name="T1" fmla="*/ 36760 h 40891"/>
                <a:gd name="T2" fmla="*/ 31317 w 43200"/>
                <a:gd name="T3" fmla="*/ 40891 h 40891"/>
                <a:gd name="T4" fmla="*/ 21600 w 43200"/>
                <a:gd name="T5" fmla="*/ 21600 h 40891"/>
              </a:gdLst>
              <a:ahLst/>
              <a:cxnLst>
                <a:cxn ang="0">
                  <a:pos x="T0" y="T1"/>
                </a:cxn>
                <a:cxn ang="0">
                  <a:pos x="T2" y="T3"/>
                </a:cxn>
                <a:cxn ang="0">
                  <a:pos x="T4" y="T5"/>
                </a:cxn>
              </a:cxnLst>
              <a:rect l="0" t="0" r="r" b="b"/>
              <a:pathLst>
                <a:path w="43200" h="40891" fill="none" extrusionOk="0">
                  <a:moveTo>
                    <a:pt x="6213" y="36760"/>
                  </a:moveTo>
                  <a:cubicBezTo>
                    <a:pt x="2232" y="32718"/>
                    <a:pt x="0" y="27273"/>
                    <a:pt x="0" y="21600"/>
                  </a:cubicBezTo>
                  <a:cubicBezTo>
                    <a:pt x="0" y="9670"/>
                    <a:pt x="9670" y="0"/>
                    <a:pt x="21600" y="0"/>
                  </a:cubicBezTo>
                  <a:cubicBezTo>
                    <a:pt x="33529" y="0"/>
                    <a:pt x="43200" y="9670"/>
                    <a:pt x="43200" y="21600"/>
                  </a:cubicBezTo>
                  <a:cubicBezTo>
                    <a:pt x="43200" y="29758"/>
                    <a:pt x="38603" y="37220"/>
                    <a:pt x="31316" y="40890"/>
                  </a:cubicBezTo>
                </a:path>
                <a:path w="43200" h="40891" stroke="0" extrusionOk="0">
                  <a:moveTo>
                    <a:pt x="6213" y="36760"/>
                  </a:moveTo>
                  <a:cubicBezTo>
                    <a:pt x="2232" y="32718"/>
                    <a:pt x="0" y="27273"/>
                    <a:pt x="0" y="21600"/>
                  </a:cubicBezTo>
                  <a:cubicBezTo>
                    <a:pt x="0" y="9670"/>
                    <a:pt x="9670" y="0"/>
                    <a:pt x="21600" y="0"/>
                  </a:cubicBezTo>
                  <a:cubicBezTo>
                    <a:pt x="33529" y="0"/>
                    <a:pt x="43200" y="9670"/>
                    <a:pt x="43200" y="21600"/>
                  </a:cubicBezTo>
                  <a:cubicBezTo>
                    <a:pt x="43200" y="29758"/>
                    <a:pt x="38603" y="37220"/>
                    <a:pt x="31316" y="40890"/>
                  </a:cubicBezTo>
                  <a:lnTo>
                    <a:pt x="21600" y="21600"/>
                  </a:lnTo>
                  <a:close/>
                </a:path>
              </a:pathLst>
            </a:custGeom>
            <a:noFill/>
            <a:ln w="28575">
              <a:solidFill>
                <a:srgbClr val="FF0000"/>
              </a:solidFill>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46" name="Line 26"/>
            <p:cNvSpPr>
              <a:spLocks noChangeShapeType="1"/>
            </p:cNvSpPr>
            <p:nvPr/>
          </p:nvSpPr>
          <p:spPr bwMode="auto">
            <a:xfrm>
              <a:off x="3102" y="1884"/>
              <a:ext cx="432"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47" name="Freeform 27"/>
            <p:cNvSpPr/>
            <p:nvPr/>
          </p:nvSpPr>
          <p:spPr bwMode="auto">
            <a:xfrm>
              <a:off x="3276" y="1953"/>
              <a:ext cx="264" cy="69"/>
            </a:xfrm>
            <a:custGeom>
              <a:avLst/>
              <a:gdLst>
                <a:gd name="T0" fmla="*/ 0 w 264"/>
                <a:gd name="T1" fmla="*/ 18 h 69"/>
                <a:gd name="T2" fmla="*/ 147 w 264"/>
                <a:gd name="T3" fmla="*/ 0 h 69"/>
                <a:gd name="T4" fmla="*/ 264 w 264"/>
                <a:gd name="T5" fmla="*/ 24 h 69"/>
                <a:gd name="T6" fmla="*/ 102 w 264"/>
                <a:gd name="T7" fmla="*/ 69 h 69"/>
                <a:gd name="T8" fmla="*/ 0 w 264"/>
                <a:gd name="T9" fmla="*/ 18 h 69"/>
              </a:gdLst>
              <a:ahLst/>
              <a:cxnLst>
                <a:cxn ang="0">
                  <a:pos x="T0" y="T1"/>
                </a:cxn>
                <a:cxn ang="0">
                  <a:pos x="T2" y="T3"/>
                </a:cxn>
                <a:cxn ang="0">
                  <a:pos x="T4" y="T5"/>
                </a:cxn>
                <a:cxn ang="0">
                  <a:pos x="T6" y="T7"/>
                </a:cxn>
                <a:cxn ang="0">
                  <a:pos x="T8" y="T9"/>
                </a:cxn>
              </a:cxnLst>
              <a:rect l="0" t="0" r="r" b="b"/>
              <a:pathLst>
                <a:path w="264" h="69">
                  <a:moveTo>
                    <a:pt x="0" y="18"/>
                  </a:moveTo>
                  <a:lnTo>
                    <a:pt x="147" y="0"/>
                  </a:lnTo>
                  <a:lnTo>
                    <a:pt x="264" y="24"/>
                  </a:lnTo>
                  <a:lnTo>
                    <a:pt x="102" y="69"/>
                  </a:lnTo>
                  <a:lnTo>
                    <a:pt x="0" y="18"/>
                  </a:lnTo>
                  <a:close/>
                </a:path>
              </a:pathLst>
            </a:custGeom>
            <a:solidFill>
              <a:srgbClr val="0000FF"/>
            </a:solidFill>
            <a:ln w="9525">
              <a:solidFill>
                <a:srgbClr val="0000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48" name="Text Box 28"/>
            <p:cNvSpPr txBox="1">
              <a:spLocks noChangeArrowheads="1"/>
            </p:cNvSpPr>
            <p:nvPr/>
          </p:nvSpPr>
          <p:spPr bwMode="auto">
            <a:xfrm>
              <a:off x="2688" y="1814"/>
              <a:ext cx="62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a:solidFill>
                    <a:srgbClr val="000000"/>
                  </a:solidFill>
                  <a:latin typeface="Times New Roman" panose="02020603050405020304" pitchFamily="18" charset="0"/>
                </a:rPr>
                <a:t>d</a:t>
              </a:r>
              <a:r>
                <a:rPr lang="en-US" altLang="zh-CN" sz="2000" b="1" i="1">
                  <a:solidFill>
                    <a:srgbClr val="000000"/>
                  </a:solidFill>
                  <a:latin typeface="Times New Roman" panose="02020603050405020304" pitchFamily="18" charset="0"/>
                  <a:sym typeface="Symbol" panose="05050102010706020507" pitchFamily="18" charset="2"/>
                </a:rPr>
                <a:t></a:t>
              </a:r>
              <a:endParaRPr lang="en-US" altLang="zh-CN" sz="2000" b="1" baseline="-25000">
                <a:solidFill>
                  <a:srgbClr val="000000"/>
                </a:solidFill>
                <a:latin typeface="Times New Roman" panose="02020603050405020304" pitchFamily="18" charset="0"/>
              </a:endParaRPr>
            </a:p>
          </p:txBody>
        </p:sp>
        <p:sp>
          <p:nvSpPr>
            <p:cNvPr id="30749" name="Line 29"/>
            <p:cNvSpPr>
              <a:spLocks noChangeShapeType="1"/>
            </p:cNvSpPr>
            <p:nvPr/>
          </p:nvSpPr>
          <p:spPr bwMode="auto">
            <a:xfrm>
              <a:off x="3936" y="192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50" name="Line 30"/>
            <p:cNvSpPr>
              <a:spLocks noChangeShapeType="1"/>
            </p:cNvSpPr>
            <p:nvPr/>
          </p:nvSpPr>
          <p:spPr bwMode="auto">
            <a:xfrm>
              <a:off x="3936" y="2070"/>
              <a:ext cx="38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51" name="Line 31"/>
            <p:cNvSpPr>
              <a:spLocks noChangeShapeType="1"/>
            </p:cNvSpPr>
            <p:nvPr/>
          </p:nvSpPr>
          <p:spPr bwMode="auto">
            <a:xfrm>
              <a:off x="4128" y="1632"/>
              <a:ext cx="0" cy="288"/>
            </a:xfrm>
            <a:prstGeom prst="line">
              <a:avLst/>
            </a:prstGeom>
            <a:noFill/>
            <a:ln w="19050" cap="rnd">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52" name="Line 32"/>
            <p:cNvSpPr>
              <a:spLocks noChangeShapeType="1"/>
            </p:cNvSpPr>
            <p:nvPr/>
          </p:nvSpPr>
          <p:spPr bwMode="auto">
            <a:xfrm flipV="1">
              <a:off x="4128" y="2064"/>
              <a:ext cx="0" cy="288"/>
            </a:xfrm>
            <a:prstGeom prst="line">
              <a:avLst/>
            </a:prstGeom>
            <a:noFill/>
            <a:ln w="19050" cap="rnd">
              <a:solidFill>
                <a:schemeClr val="bg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0753" name="Text Box 33"/>
            <p:cNvSpPr txBox="1">
              <a:spLocks noChangeArrowheads="1"/>
            </p:cNvSpPr>
            <p:nvPr/>
          </p:nvSpPr>
          <p:spPr bwMode="auto">
            <a:xfrm>
              <a:off x="3876" y="1858"/>
              <a:ext cx="48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US" altLang="zh-CN" sz="2000" b="1" i="1">
                  <a:solidFill>
                    <a:srgbClr val="000000"/>
                  </a:solidFill>
                  <a:latin typeface="Times New Roman" panose="02020603050405020304" pitchFamily="18" charset="0"/>
                </a:rPr>
                <a:t>e</a:t>
              </a:r>
              <a:endParaRPr lang="en-US" altLang="zh-CN" sz="2000" b="1" baseline="-25000">
                <a:solidFill>
                  <a:srgbClr val="000000"/>
                </a:solidFill>
                <a:latin typeface="Times New Roman" panose="02020603050405020304" pitchFamily="18" charset="0"/>
              </a:endParaRPr>
            </a:p>
          </p:txBody>
        </p:sp>
      </p:grpSp>
      <p:sp>
        <p:nvSpPr>
          <p:cNvPr id="30754" name="Text Box 34"/>
          <p:cNvSpPr txBox="1">
            <a:spLocks noChangeArrowheads="1"/>
          </p:cNvSpPr>
          <p:nvPr/>
        </p:nvSpPr>
        <p:spPr bwMode="auto">
          <a:xfrm>
            <a:off x="395288" y="2133600"/>
            <a:ext cx="4176712"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lgn="just" eaLnBrk="0" fontAlgn="base" hangingPunct="0">
              <a:lnSpc>
                <a:spcPct val="110000"/>
              </a:lnSpc>
              <a:spcBef>
                <a:spcPct val="0"/>
              </a:spcBef>
              <a:spcAft>
                <a:spcPct val="0"/>
              </a:spcAft>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把圆盘分成许多环形质元，每个质元的质量 </a:t>
            </a:r>
            <a:r>
              <a:rPr lang="en-US" altLang="zh-CN" sz="2800" b="1">
                <a:solidFill>
                  <a:srgbClr val="000000"/>
                </a:solidFill>
                <a:latin typeface="Times New Roman" panose="02020603050405020304" pitchFamily="18" charset="0"/>
              </a:rPr>
              <a:t>d</a:t>
            </a:r>
            <a:r>
              <a:rPr lang="en-US" altLang="zh-CN" sz="2800" b="1" i="1">
                <a:solidFill>
                  <a:srgbClr val="000000"/>
                </a:solidFill>
                <a:latin typeface="Times New Roman" panose="02020603050405020304" pitchFamily="18" charset="0"/>
              </a:rPr>
              <a:t>m=</a:t>
            </a:r>
            <a:r>
              <a:rPr lang="en-US" altLang="zh-CN" sz="2800" b="1" i="1">
                <a:solidFill>
                  <a:srgbClr val="000000"/>
                </a:solidFill>
                <a:latin typeface="Times New Roman" panose="02020603050405020304" pitchFamily="18" charset="0"/>
                <a:sym typeface="Symbol" panose="05050102010706020507" pitchFamily="18" charset="2"/>
              </a:rPr>
              <a:t></a:t>
            </a:r>
            <a:r>
              <a:rPr lang="en-US" altLang="zh-CN" sz="2800" b="1" i="1">
                <a:solidFill>
                  <a:srgbClr val="000000"/>
                </a:solidFill>
                <a:latin typeface="Times New Roman" panose="02020603050405020304" pitchFamily="18" charset="0"/>
              </a:rPr>
              <a:t>re</a:t>
            </a:r>
            <a:r>
              <a:rPr lang="en-US" altLang="zh-CN" sz="2800" b="1">
                <a:solidFill>
                  <a:srgbClr val="000000"/>
                </a:solidFill>
                <a:latin typeface="Times New Roman" panose="02020603050405020304" pitchFamily="18" charset="0"/>
              </a:rPr>
              <a:t>d</a:t>
            </a:r>
            <a:r>
              <a:rPr lang="en-US" altLang="zh-CN" sz="2800" b="1" i="1">
                <a:solidFill>
                  <a:srgbClr val="000000"/>
                </a:solidFill>
                <a:latin typeface="Times New Roman" panose="02020603050405020304" pitchFamily="18" charset="0"/>
                <a:sym typeface="Symbol" panose="05050102010706020507" pitchFamily="18" charset="2"/>
              </a:rPr>
              <a:t></a:t>
            </a:r>
            <a:r>
              <a:rPr lang="en-US" altLang="zh-CN" sz="2800" b="1">
                <a:solidFill>
                  <a:srgbClr val="000000"/>
                </a:solidFill>
                <a:latin typeface="Times New Roman" panose="02020603050405020304" pitchFamily="18" charset="0"/>
              </a:rPr>
              <a:t>d</a:t>
            </a:r>
            <a:r>
              <a:rPr lang="en-US" altLang="zh-CN" sz="2800" b="1" i="1">
                <a:solidFill>
                  <a:srgbClr val="000000"/>
                </a:solidFill>
                <a:latin typeface="Times New Roman" panose="02020603050405020304" pitchFamily="18" charset="0"/>
              </a:rPr>
              <a:t>r</a:t>
            </a:r>
            <a:r>
              <a:rPr lang="zh-CN" altLang="en-US" sz="2800" b="1">
                <a:solidFill>
                  <a:srgbClr val="000000"/>
                </a:solidFill>
                <a:latin typeface="Times New Roman" panose="02020603050405020304" pitchFamily="18" charset="0"/>
              </a:rPr>
              <a:t>，</a:t>
            </a:r>
            <a:r>
              <a:rPr lang="en-US" altLang="zh-CN" sz="2800" b="1" i="1">
                <a:solidFill>
                  <a:srgbClr val="000000"/>
                </a:solidFill>
                <a:latin typeface="Times New Roman" panose="02020603050405020304" pitchFamily="18" charset="0"/>
              </a:rPr>
              <a:t>e</a:t>
            </a:r>
            <a:r>
              <a:rPr lang="zh-CN" altLang="en-US" sz="2800" b="1">
                <a:solidFill>
                  <a:srgbClr val="000000"/>
                </a:solidFill>
                <a:latin typeface="Times New Roman" panose="02020603050405020304" pitchFamily="18" charset="0"/>
              </a:rPr>
              <a:t>是盘的厚度，质元所受到的阻力矩为 </a:t>
            </a:r>
            <a:r>
              <a:rPr lang="en-US" altLang="zh-CN" sz="2800" b="1" i="1">
                <a:solidFill>
                  <a:srgbClr val="000000"/>
                </a:solidFill>
                <a:latin typeface="Times New Roman" panose="02020603050405020304" pitchFamily="18" charset="0"/>
              </a:rPr>
              <a:t>r</a:t>
            </a:r>
            <a:r>
              <a:rPr lang="en-US" altLang="zh-CN" sz="2800" b="1" i="1">
                <a:solidFill>
                  <a:srgbClr val="000000"/>
                </a:solidFill>
                <a:latin typeface="Times New Roman" panose="02020603050405020304" pitchFamily="18" charset="0"/>
                <a:sym typeface="Symbol" panose="05050102010706020507" pitchFamily="18" charset="2"/>
              </a:rPr>
              <a:t></a:t>
            </a:r>
            <a:r>
              <a:rPr lang="en-US" altLang="zh-CN" sz="2800" b="1">
                <a:solidFill>
                  <a:srgbClr val="000000"/>
                </a:solidFill>
                <a:latin typeface="Times New Roman" panose="02020603050405020304" pitchFamily="18" charset="0"/>
              </a:rPr>
              <a:t>d</a:t>
            </a:r>
            <a:r>
              <a:rPr lang="en-US" altLang="zh-CN" sz="2800" b="1" i="1">
                <a:solidFill>
                  <a:srgbClr val="000000"/>
                </a:solidFill>
                <a:latin typeface="Times New Roman" panose="02020603050405020304" pitchFamily="18" charset="0"/>
              </a:rPr>
              <a:t>mg</a:t>
            </a: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a:t>
            </a:r>
            <a:endParaRPr lang="zh-CN" altLang="en-US" sz="2800" b="1">
              <a:solidFill>
                <a:srgbClr val="000000"/>
              </a:solidFill>
              <a:latin typeface="Times New Roman" panose="02020603050405020304" pitchFamily="18" charset="0"/>
            </a:endParaRPr>
          </a:p>
        </p:txBody>
      </p:sp>
      <p:sp>
        <p:nvSpPr>
          <p:cNvPr id="30755" name="Rectangle 35"/>
          <p:cNvSpPr>
            <a:spLocks noChangeArrowheads="1"/>
          </p:cNvSpPr>
          <p:nvPr/>
        </p:nvSpPr>
        <p:spPr bwMode="auto">
          <a:xfrm>
            <a:off x="323850" y="2133600"/>
            <a:ext cx="1076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2800" b="1">
                <a:solidFill>
                  <a:srgbClr val="0000FF"/>
                </a:solidFill>
                <a:latin typeface="Times New Roman" panose="02020603050405020304" pitchFamily="18" charset="0"/>
              </a:rPr>
              <a:t>解：</a:t>
            </a:r>
            <a:r>
              <a:rPr lang="zh-CN" altLang="en-US" sz="2800" b="1">
                <a:solidFill>
                  <a:srgbClr val="000000"/>
                </a:solidFill>
                <a:latin typeface="Times New Roman" panose="02020603050405020304" pitchFamily="18" charset="0"/>
              </a:rPr>
              <a:t>  </a:t>
            </a:r>
            <a:endParaRPr lang="zh-CN" altLang="en-US" sz="2800" b="1">
              <a:solidFill>
                <a:srgbClr val="000000"/>
              </a:solidFill>
              <a:latin typeface="Times New Roman" panose="02020603050405020304" pitchFamily="18" charset="0"/>
            </a:endParaRPr>
          </a:p>
        </p:txBody>
      </p:sp>
      <p:sp>
        <p:nvSpPr>
          <p:cNvPr id="30756" name="Rectangle 36"/>
          <p:cNvSpPr>
            <a:spLocks noChangeArrowheads="1"/>
          </p:cNvSpPr>
          <p:nvPr/>
        </p:nvSpPr>
        <p:spPr bwMode="auto">
          <a:xfrm>
            <a:off x="468313" y="4868863"/>
            <a:ext cx="403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圆盘所受阻力矩为 </a:t>
            </a:r>
            <a:endParaRPr lang="zh-CN" altLang="en-US" sz="2800" b="1">
              <a:solidFill>
                <a:srgbClr val="000000"/>
              </a:solidFill>
              <a:latin typeface="Times New Roman" panose="02020603050405020304" pitchFamily="18" charset="0"/>
            </a:endParaRPr>
          </a:p>
        </p:txBody>
      </p:sp>
      <p:graphicFrame>
        <p:nvGraphicFramePr>
          <p:cNvPr id="30757" name="Object 37"/>
          <p:cNvGraphicFramePr>
            <a:graphicFrameLocks noChangeAspect="1"/>
          </p:cNvGraphicFramePr>
          <p:nvPr/>
        </p:nvGraphicFramePr>
        <p:xfrm>
          <a:off x="1320800" y="5480050"/>
          <a:ext cx="6138863" cy="784225"/>
        </p:xfrm>
        <a:graphic>
          <a:graphicData uri="http://schemas.openxmlformats.org/presentationml/2006/ole">
            <mc:AlternateContent xmlns:mc="http://schemas.openxmlformats.org/markup-compatibility/2006">
              <mc:Choice xmlns:v="urn:schemas-microsoft-com:vml" Requires="v">
                <p:oleObj spid="_x0000_s14359" name="公式" r:id="rId1" imgW="1866900" imgH="279400" progId="Equation.3">
                  <p:embed/>
                </p:oleObj>
              </mc:Choice>
              <mc:Fallback>
                <p:oleObj name="公式" r:id="rId1" imgW="1866900" imgH="279400" progId="Equation.3">
                  <p:embed/>
                  <p:pic>
                    <p:nvPicPr>
                      <p:cNvPr id="0" name="图片 143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5480050"/>
                        <a:ext cx="613886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wipe(left)">
                                      <p:cBhvr>
                                        <p:cTn id="7" dur="500"/>
                                        <p:tgtEl>
                                          <p:spTgt spid="307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55"/>
                                        </p:tgtEl>
                                        <p:attrNameLst>
                                          <p:attrName>style.visibility</p:attrName>
                                        </p:attrNameLst>
                                      </p:cBhvr>
                                      <p:to>
                                        <p:strVal val="visible"/>
                                      </p:to>
                                    </p:set>
                                    <p:animEffect transition="in" filter="wipe(left)">
                                      <p:cBhvr>
                                        <p:cTn id="17" dur="500"/>
                                        <p:tgtEl>
                                          <p:spTgt spid="307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754">
                                            <p:txEl>
                                              <p:pRg st="0" end="0"/>
                                            </p:txEl>
                                          </p:spTgt>
                                        </p:tgtEl>
                                        <p:attrNameLst>
                                          <p:attrName>style.visibility</p:attrName>
                                        </p:attrNameLst>
                                      </p:cBhvr>
                                      <p:to>
                                        <p:strVal val="visible"/>
                                      </p:to>
                                    </p:set>
                                    <p:animEffect transition="in" filter="wipe(left)">
                                      <p:cBhvr>
                                        <p:cTn id="22" dur="500"/>
                                        <p:tgtEl>
                                          <p:spTgt spid="307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756"/>
                                        </p:tgtEl>
                                        <p:attrNameLst>
                                          <p:attrName>style.visibility</p:attrName>
                                        </p:attrNameLst>
                                      </p:cBhvr>
                                      <p:to>
                                        <p:strVal val="visible"/>
                                      </p:to>
                                    </p:set>
                                    <p:animEffect transition="in" filter="wipe(left)">
                                      <p:cBhvr>
                                        <p:cTn id="27" dur="500"/>
                                        <p:tgtEl>
                                          <p:spTgt spid="307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757"/>
                                        </p:tgtEl>
                                        <p:attrNameLst>
                                          <p:attrName>style.visibility</p:attrName>
                                        </p:attrNameLst>
                                      </p:cBhvr>
                                      <p:to>
                                        <p:strVal val="visible"/>
                                      </p:to>
                                    </p:set>
                                    <p:animEffect transition="in" filter="wipe(left)">
                                      <p:cBhvr>
                                        <p:cTn id="32" dur="500"/>
                                        <p:tgtEl>
                                          <p:spTgt spid="30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P spid="30754" grpId="0" autoUpdateAnimBg="0" build="p"/>
      <p:bldP spid="30755" grpId="0"/>
      <p:bldP spid="3075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51" name="Object 7"/>
          <p:cNvGraphicFramePr>
            <a:graphicFrameLocks noChangeAspect="1"/>
          </p:cNvGraphicFramePr>
          <p:nvPr/>
        </p:nvGraphicFramePr>
        <p:xfrm>
          <a:off x="4500563" y="2205038"/>
          <a:ext cx="2790825" cy="1060450"/>
        </p:xfrm>
        <a:graphic>
          <a:graphicData uri="http://schemas.openxmlformats.org/presentationml/2006/ole">
            <mc:AlternateContent xmlns:mc="http://schemas.openxmlformats.org/markup-compatibility/2006">
              <mc:Choice xmlns:v="urn:schemas-microsoft-com:vml" Requires="v">
                <p:oleObj spid="_x0000_s15488" name="公式" r:id="rId1" imgW="888365" imgH="393700" progId="Equation.3">
                  <p:embed/>
                </p:oleObj>
              </mc:Choice>
              <mc:Fallback>
                <p:oleObj name="公式" r:id="rId1" imgW="888365" imgH="393700" progId="Equation.3">
                  <p:embed/>
                  <p:pic>
                    <p:nvPicPr>
                      <p:cNvPr id="0" name="图片 154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2205038"/>
                        <a:ext cx="2790825" cy="106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3" name="Object 9"/>
          <p:cNvGraphicFramePr>
            <a:graphicFrameLocks noChangeAspect="1"/>
          </p:cNvGraphicFramePr>
          <p:nvPr/>
        </p:nvGraphicFramePr>
        <p:xfrm>
          <a:off x="1485900" y="1125538"/>
          <a:ext cx="6675438" cy="1096962"/>
        </p:xfrm>
        <a:graphic>
          <a:graphicData uri="http://schemas.openxmlformats.org/presentationml/2006/ole">
            <mc:AlternateContent xmlns:mc="http://schemas.openxmlformats.org/markup-compatibility/2006">
              <mc:Choice xmlns:v="urn:schemas-microsoft-com:vml" Requires="v">
                <p:oleObj spid="_x0000_s15489" name="公式" r:id="rId3" imgW="2044700" imgH="393700" progId="Equation.3">
                  <p:embed/>
                </p:oleObj>
              </mc:Choice>
              <mc:Fallback>
                <p:oleObj name="公式" r:id="rId3" imgW="2044700" imgH="393700" progId="Equation.3">
                  <p:embed/>
                  <p:pic>
                    <p:nvPicPr>
                      <p:cNvPr id="0" name="图片 154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1125538"/>
                        <a:ext cx="6675438"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54" name="Object 10"/>
          <p:cNvGraphicFramePr>
            <a:graphicFrameLocks noChangeAspect="1"/>
          </p:cNvGraphicFramePr>
          <p:nvPr/>
        </p:nvGraphicFramePr>
        <p:xfrm>
          <a:off x="746125" y="368300"/>
          <a:ext cx="6138863" cy="784225"/>
        </p:xfrm>
        <a:graphic>
          <a:graphicData uri="http://schemas.openxmlformats.org/presentationml/2006/ole">
            <mc:AlternateContent xmlns:mc="http://schemas.openxmlformats.org/markup-compatibility/2006">
              <mc:Choice xmlns:v="urn:schemas-microsoft-com:vml" Requires="v">
                <p:oleObj spid="_x0000_s15490" name="公式" r:id="rId5" imgW="1866900" imgH="279400" progId="Equation.3">
                  <p:embed/>
                </p:oleObj>
              </mc:Choice>
              <mc:Fallback>
                <p:oleObj name="公式" r:id="rId5" imgW="1866900" imgH="279400" progId="Equation.3">
                  <p:embed/>
                  <p:pic>
                    <p:nvPicPr>
                      <p:cNvPr id="0" name="图片 154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125" y="368300"/>
                        <a:ext cx="613886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5" name="Rectangle 11"/>
          <p:cNvSpPr>
            <a:spLocks noChangeArrowheads="1"/>
          </p:cNvSpPr>
          <p:nvPr/>
        </p:nvSpPr>
        <p:spPr bwMode="auto">
          <a:xfrm>
            <a:off x="1525588" y="2478088"/>
            <a:ext cx="156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en-US" altLang="zh-CN" sz="2800" i="1">
                <a:solidFill>
                  <a:srgbClr val="000000"/>
                </a:solidFill>
                <a:latin typeface="Times New Roman" panose="02020603050405020304" pitchFamily="18" charset="0"/>
              </a:rPr>
              <a:t>m=</a:t>
            </a:r>
            <a:r>
              <a:rPr lang="en-US" altLang="zh-CN" sz="2800" i="1">
                <a:solidFill>
                  <a:srgbClr val="000000"/>
                </a:solidFill>
                <a:latin typeface="Times New Roman" panose="02020603050405020304" pitchFamily="18" charset="0"/>
                <a:sym typeface="Symbol" panose="05050102010706020507" pitchFamily="18" charset="2"/>
              </a:rPr>
              <a:t></a:t>
            </a:r>
            <a:r>
              <a:rPr lang="en-US" altLang="zh-CN" sz="2800" i="1">
                <a:solidFill>
                  <a:srgbClr val="000000"/>
                </a:solidFill>
                <a:latin typeface="Times New Roman" panose="02020603050405020304" pitchFamily="18" charset="0"/>
              </a:rPr>
              <a:t>e</a:t>
            </a:r>
            <a:r>
              <a:rPr lang="en-US" altLang="zh-CN" sz="2800">
                <a:solidFill>
                  <a:srgbClr val="000000"/>
                </a:solidFill>
                <a:latin typeface="Times New Roman" panose="02020603050405020304" pitchFamily="18" charset="0"/>
                <a:sym typeface="Symbol" panose="05050102010706020507" pitchFamily="18" charset="2"/>
              </a:rPr>
              <a:t></a:t>
            </a:r>
            <a:r>
              <a:rPr lang="en-US" altLang="zh-CN" sz="2800" i="1">
                <a:solidFill>
                  <a:srgbClr val="000000"/>
                </a:solidFill>
                <a:latin typeface="Times New Roman" panose="02020603050405020304" pitchFamily="18" charset="0"/>
              </a:rPr>
              <a:t>R</a:t>
            </a:r>
            <a:r>
              <a:rPr lang="en-US" altLang="zh-CN" sz="2800" baseline="30000">
                <a:solidFill>
                  <a:srgbClr val="000000"/>
                </a:solidFill>
                <a:latin typeface="Times New Roman" panose="02020603050405020304" pitchFamily="18" charset="0"/>
              </a:rPr>
              <a:t>2</a:t>
            </a:r>
            <a:endParaRPr lang="en-US" altLang="zh-CN" sz="2800" baseline="30000">
              <a:solidFill>
                <a:srgbClr val="000000"/>
              </a:solidFill>
              <a:latin typeface="Times New Roman" panose="02020603050405020304" pitchFamily="18" charset="0"/>
            </a:endParaRPr>
          </a:p>
        </p:txBody>
      </p:sp>
      <p:sp>
        <p:nvSpPr>
          <p:cNvPr id="31756" name="AutoShape 12"/>
          <p:cNvSpPr>
            <a:spLocks noChangeArrowheads="1"/>
          </p:cNvSpPr>
          <p:nvPr/>
        </p:nvSpPr>
        <p:spPr bwMode="auto">
          <a:xfrm>
            <a:off x="3563938" y="2708275"/>
            <a:ext cx="576262"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31757" name="Rectangle 13"/>
          <p:cNvSpPr>
            <a:spLocks noChangeArrowheads="1"/>
          </p:cNvSpPr>
          <p:nvPr/>
        </p:nvSpPr>
        <p:spPr bwMode="auto">
          <a:xfrm>
            <a:off x="468313" y="3500438"/>
            <a:ext cx="3455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a:solidFill>
                  <a:srgbClr val="000000"/>
                </a:solidFill>
                <a:latin typeface="Times New Roman" panose="02020603050405020304" pitchFamily="18" charset="0"/>
              </a:rPr>
              <a:t>由定轴转动定律：</a:t>
            </a:r>
            <a:endParaRPr lang="zh-CN" altLang="en-US" sz="2800" b="1">
              <a:solidFill>
                <a:srgbClr val="000000"/>
              </a:solidFill>
              <a:latin typeface="Times New Roman" panose="02020603050405020304" pitchFamily="18" charset="0"/>
            </a:endParaRPr>
          </a:p>
        </p:txBody>
      </p:sp>
      <p:graphicFrame>
        <p:nvGraphicFramePr>
          <p:cNvPr id="31758" name="Object 14"/>
          <p:cNvGraphicFramePr>
            <a:graphicFrameLocks noChangeAspect="1"/>
          </p:cNvGraphicFramePr>
          <p:nvPr/>
        </p:nvGraphicFramePr>
        <p:xfrm>
          <a:off x="3349625" y="3284538"/>
          <a:ext cx="5183188" cy="1017587"/>
        </p:xfrm>
        <a:graphic>
          <a:graphicData uri="http://schemas.openxmlformats.org/presentationml/2006/ole">
            <mc:AlternateContent xmlns:mc="http://schemas.openxmlformats.org/markup-compatibility/2006">
              <mc:Choice xmlns:v="urn:schemas-microsoft-com:vml" Requires="v">
                <p:oleObj spid="_x0000_s15491" name="公式" r:id="rId7" imgW="1765300" imgH="393700" progId="Equation.3">
                  <p:embed/>
                </p:oleObj>
              </mc:Choice>
              <mc:Fallback>
                <p:oleObj name="公式" r:id="rId7" imgW="1765300" imgH="393700" progId="Equation.3">
                  <p:embed/>
                  <p:pic>
                    <p:nvPicPr>
                      <p:cNvPr id="0" name="图片 154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9625" y="3284538"/>
                        <a:ext cx="5183188"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0" name="Object 16"/>
          <p:cNvGraphicFramePr>
            <a:graphicFrameLocks noChangeAspect="1"/>
          </p:cNvGraphicFramePr>
          <p:nvPr/>
        </p:nvGraphicFramePr>
        <p:xfrm>
          <a:off x="3421063" y="4292600"/>
          <a:ext cx="4105275" cy="1028700"/>
        </p:xfrm>
        <a:graphic>
          <a:graphicData uri="http://schemas.openxmlformats.org/presentationml/2006/ole">
            <mc:AlternateContent xmlns:mc="http://schemas.openxmlformats.org/markup-compatibility/2006">
              <mc:Choice xmlns:v="urn:schemas-microsoft-com:vml" Requires="v">
                <p:oleObj spid="_x0000_s15492" name="公式" r:id="rId9" imgW="1409065" imgH="393700" progId="Equation.3">
                  <p:embed/>
                </p:oleObj>
              </mc:Choice>
              <mc:Fallback>
                <p:oleObj name="公式" r:id="rId9" imgW="1409065" imgH="393700" progId="Equation.3">
                  <p:embed/>
                  <p:pic>
                    <p:nvPicPr>
                      <p:cNvPr id="0" name="图片 154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1063" y="4292600"/>
                        <a:ext cx="41052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62" name="Object 18"/>
          <p:cNvGraphicFramePr>
            <a:graphicFrameLocks noChangeAspect="1"/>
          </p:cNvGraphicFramePr>
          <p:nvPr/>
        </p:nvGraphicFramePr>
        <p:xfrm>
          <a:off x="3492500" y="5445125"/>
          <a:ext cx="2252663" cy="1119188"/>
        </p:xfrm>
        <a:graphic>
          <a:graphicData uri="http://schemas.openxmlformats.org/presentationml/2006/ole">
            <mc:AlternateContent xmlns:mc="http://schemas.openxmlformats.org/markup-compatibility/2006">
              <mc:Choice xmlns:v="urn:schemas-microsoft-com:vml" Requires="v">
                <p:oleObj spid="_x0000_s15493" name="Equation" r:id="rId11" imgW="1917700" imgH="1117600" progId="Equation.3">
                  <p:embed/>
                </p:oleObj>
              </mc:Choice>
              <mc:Fallback>
                <p:oleObj name="Equation" r:id="rId11" imgW="1917700" imgH="1117600" progId="Equation.3">
                  <p:embed/>
                  <p:pic>
                    <p:nvPicPr>
                      <p:cNvPr id="0" name="图片 154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2500" y="5445125"/>
                        <a:ext cx="2252663"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63" name="AutoShape 19"/>
          <p:cNvSpPr>
            <a:spLocks noChangeArrowheads="1"/>
          </p:cNvSpPr>
          <p:nvPr/>
        </p:nvSpPr>
        <p:spPr bwMode="auto">
          <a:xfrm>
            <a:off x="2484438" y="5876925"/>
            <a:ext cx="576262" cy="144463"/>
          </a:xfrm>
          <a:prstGeom prst="rightArrow">
            <a:avLst>
              <a:gd name="adj1" fmla="val 50000"/>
              <a:gd name="adj2" fmla="val 997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754"/>
                                        </p:tgtEl>
                                        <p:attrNameLst>
                                          <p:attrName>style.visibility</p:attrName>
                                        </p:attrNameLst>
                                      </p:cBhvr>
                                      <p:to>
                                        <p:strVal val="visible"/>
                                      </p:to>
                                    </p:set>
                                    <p:animEffect transition="in" filter="wipe(left)">
                                      <p:cBhvr>
                                        <p:cTn id="7" dur="500"/>
                                        <p:tgtEl>
                                          <p:spTgt spid="317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53"/>
                                        </p:tgtEl>
                                        <p:attrNameLst>
                                          <p:attrName>style.visibility</p:attrName>
                                        </p:attrNameLst>
                                      </p:cBhvr>
                                      <p:to>
                                        <p:strVal val="visible"/>
                                      </p:to>
                                    </p:set>
                                    <p:animEffect transition="in" filter="wipe(left)">
                                      <p:cBhvr>
                                        <p:cTn id="12" dur="500"/>
                                        <p:tgtEl>
                                          <p:spTgt spid="317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55"/>
                                        </p:tgtEl>
                                        <p:attrNameLst>
                                          <p:attrName>style.visibility</p:attrName>
                                        </p:attrNameLst>
                                      </p:cBhvr>
                                      <p:to>
                                        <p:strVal val="visible"/>
                                      </p:to>
                                    </p:set>
                                    <p:animEffect transition="in" filter="wipe(left)">
                                      <p:cBhvr>
                                        <p:cTn id="17" dur="500"/>
                                        <p:tgtEl>
                                          <p:spTgt spid="3175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1756"/>
                                        </p:tgtEl>
                                        <p:attrNameLst>
                                          <p:attrName>style.visibility</p:attrName>
                                        </p:attrNameLst>
                                      </p:cBhvr>
                                      <p:to>
                                        <p:strVal val="visible"/>
                                      </p:to>
                                    </p:set>
                                    <p:animEffect transition="in" filter="wipe(left)">
                                      <p:cBhvr>
                                        <p:cTn id="21" dur="500"/>
                                        <p:tgtEl>
                                          <p:spTgt spid="3175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1751"/>
                                        </p:tgtEl>
                                        <p:attrNameLst>
                                          <p:attrName>style.visibility</p:attrName>
                                        </p:attrNameLst>
                                      </p:cBhvr>
                                      <p:to>
                                        <p:strVal val="visible"/>
                                      </p:to>
                                    </p:set>
                                    <p:animEffect transition="in" filter="blinds(horizontal)">
                                      <p:cBhvr>
                                        <p:cTn id="26" dur="500"/>
                                        <p:tgtEl>
                                          <p:spTgt spid="317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757"/>
                                        </p:tgtEl>
                                        <p:attrNameLst>
                                          <p:attrName>style.visibility</p:attrName>
                                        </p:attrNameLst>
                                      </p:cBhvr>
                                      <p:to>
                                        <p:strVal val="visible"/>
                                      </p:to>
                                    </p:set>
                                    <p:animEffect transition="in" filter="wipe(left)">
                                      <p:cBhvr>
                                        <p:cTn id="31" dur="500"/>
                                        <p:tgtEl>
                                          <p:spTgt spid="3175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1758"/>
                                        </p:tgtEl>
                                        <p:attrNameLst>
                                          <p:attrName>style.visibility</p:attrName>
                                        </p:attrNameLst>
                                      </p:cBhvr>
                                      <p:to>
                                        <p:strVal val="visible"/>
                                      </p:to>
                                    </p:set>
                                    <p:animEffect transition="in" filter="wipe(left)">
                                      <p:cBhvr>
                                        <p:cTn id="36" dur="500"/>
                                        <p:tgtEl>
                                          <p:spTgt spid="3175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1760"/>
                                        </p:tgtEl>
                                        <p:attrNameLst>
                                          <p:attrName>style.visibility</p:attrName>
                                        </p:attrNameLst>
                                      </p:cBhvr>
                                      <p:to>
                                        <p:strVal val="visible"/>
                                      </p:to>
                                    </p:set>
                                    <p:animEffect transition="in" filter="blinds(horizontal)">
                                      <p:cBhvr>
                                        <p:cTn id="41" dur="500"/>
                                        <p:tgtEl>
                                          <p:spTgt spid="3176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763"/>
                                        </p:tgtEl>
                                        <p:attrNameLst>
                                          <p:attrName>style.visibility</p:attrName>
                                        </p:attrNameLst>
                                      </p:cBhvr>
                                      <p:to>
                                        <p:strVal val="visible"/>
                                      </p:to>
                                    </p:set>
                                    <p:animEffect transition="in" filter="wipe(left)">
                                      <p:cBhvr>
                                        <p:cTn id="46" dur="500"/>
                                        <p:tgtEl>
                                          <p:spTgt spid="3176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31762"/>
                                        </p:tgtEl>
                                        <p:attrNameLst>
                                          <p:attrName>style.visibility</p:attrName>
                                        </p:attrNameLst>
                                      </p:cBhvr>
                                      <p:to>
                                        <p:strVal val="visible"/>
                                      </p:to>
                                    </p:set>
                                    <p:animEffect transition="in" filter="blinds(horizontal)">
                                      <p:cBhvr>
                                        <p:cTn id="51" dur="500"/>
                                        <p:tgtEl>
                                          <p:spTgt spid="31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5" grpId="0"/>
      <p:bldP spid="31756" grpId="0" animBg="1"/>
      <p:bldP spid="31757" grpId="0"/>
      <p:bldP spid="317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9746" name="Object 2"/>
          <p:cNvGraphicFramePr>
            <a:graphicFrameLocks noChangeAspect="1"/>
          </p:cNvGraphicFramePr>
          <p:nvPr/>
        </p:nvGraphicFramePr>
        <p:xfrm>
          <a:off x="1212850" y="2228652"/>
          <a:ext cx="3790950" cy="1776412"/>
        </p:xfrm>
        <a:graphic>
          <a:graphicData uri="http://schemas.openxmlformats.org/presentationml/2006/ole">
            <mc:AlternateContent xmlns:mc="http://schemas.openxmlformats.org/markup-compatibility/2006">
              <mc:Choice xmlns:v="urn:schemas-microsoft-com:vml" Requires="v">
                <p:oleObj spid="_x0000_s19762" name="公式" r:id="rId1" imgW="1548765" imgH="723900" progId="Equation.3">
                  <p:embed/>
                </p:oleObj>
              </mc:Choice>
              <mc:Fallback>
                <p:oleObj name="公式" r:id="rId1" imgW="1548765" imgH="723900" progId="Equation.3">
                  <p:embed/>
                  <p:pic>
                    <p:nvPicPr>
                      <p:cNvPr id="0" name="图片 197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2228652"/>
                        <a:ext cx="3790950" cy="177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163" name="Group 3"/>
          <p:cNvGrpSpPr/>
          <p:nvPr/>
        </p:nvGrpSpPr>
        <p:grpSpPr bwMode="auto">
          <a:xfrm>
            <a:off x="7391400" y="244475"/>
            <a:ext cx="1419225" cy="2209800"/>
            <a:chOff x="528" y="2592"/>
            <a:chExt cx="827" cy="1282"/>
          </a:xfrm>
        </p:grpSpPr>
        <p:sp>
          <p:nvSpPr>
            <p:cNvPr id="92202" name="Text Box 4"/>
            <p:cNvSpPr txBox="1">
              <a:spLocks noChangeArrowheads="1"/>
            </p:cNvSpPr>
            <p:nvPr/>
          </p:nvSpPr>
          <p:spPr bwMode="auto">
            <a:xfrm>
              <a:off x="1152" y="2841"/>
              <a:ext cx="20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A</a:t>
              </a:r>
              <a:endParaRPr kumimoji="1" lang="en-US" altLang="zh-CN">
                <a:solidFill>
                  <a:srgbClr val="000000"/>
                </a:solidFill>
                <a:latin typeface="Times New Roman" panose="02020603050405020304" pitchFamily="18" charset="0"/>
                <a:ea typeface="楷体_GB2312" pitchFamily="49" charset="-122"/>
              </a:endParaRPr>
            </a:p>
          </p:txBody>
        </p:sp>
        <p:graphicFrame>
          <p:nvGraphicFramePr>
            <p:cNvPr id="92203" name="Object 5"/>
            <p:cNvGraphicFramePr>
              <a:graphicFrameLocks noChangeAspect="1"/>
            </p:cNvGraphicFramePr>
            <p:nvPr/>
          </p:nvGraphicFramePr>
          <p:xfrm>
            <a:off x="624" y="3648"/>
            <a:ext cx="226" cy="226"/>
          </p:xfrm>
          <a:graphic>
            <a:graphicData uri="http://schemas.openxmlformats.org/presentationml/2006/ole">
              <mc:AlternateContent xmlns:mc="http://schemas.openxmlformats.org/markup-compatibility/2006">
                <mc:Choice xmlns:v="urn:schemas-microsoft-com:vml" Requires="v">
                  <p:oleObj spid="_x0000_s19763" name="公式" r:id="rId3" imgW="165100" imgH="165100" progId="Equation.3">
                    <p:embed/>
                  </p:oleObj>
                </mc:Choice>
                <mc:Fallback>
                  <p:oleObj name="公式" r:id="rId3" imgW="165100" imgH="165100" progId="Equation.3">
                    <p:embed/>
                    <p:pic>
                      <p:nvPicPr>
                        <p:cNvPr id="0" name="图片 197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648"/>
                          <a:ext cx="226"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4" name="Rectangle 6" descr="对角砖形"/>
            <p:cNvSpPr>
              <a:spLocks noChangeArrowheads="1"/>
            </p:cNvSpPr>
            <p:nvPr/>
          </p:nvSpPr>
          <p:spPr bwMode="auto">
            <a:xfrm>
              <a:off x="528" y="2592"/>
              <a:ext cx="768" cy="88"/>
            </a:xfrm>
            <a:prstGeom prst="rect">
              <a:avLst/>
            </a:prstGeom>
            <a:pattFill prst="diagBrick">
              <a:fgClr>
                <a:schemeClr val="bg2"/>
              </a:fgClr>
              <a:bgClr>
                <a:srgbClr val="FFFFFF"/>
              </a:bgClr>
            </a:pattFill>
            <a:ln w="9525">
              <a:solidFill>
                <a:schemeClr val="bg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59751" name="AutoShape 7"/>
            <p:cNvSpPr>
              <a:spLocks noChangeArrowheads="1"/>
            </p:cNvSpPr>
            <p:nvPr/>
          </p:nvSpPr>
          <p:spPr bwMode="auto">
            <a:xfrm>
              <a:off x="844" y="2680"/>
              <a:ext cx="91" cy="525"/>
            </a:xfrm>
            <a:prstGeom prst="flowChartOffpageConnector">
              <a:avLst/>
            </a:prstGeom>
            <a:gradFill rotWithShape="1">
              <a:gsLst>
                <a:gs pos="0">
                  <a:schemeClr val="bg2"/>
                </a:gs>
                <a:gs pos="50000">
                  <a:schemeClr val="bg2">
                    <a:gamma/>
                    <a:tint val="9412"/>
                    <a:invGamma/>
                  </a:schemeClr>
                </a:gs>
                <a:gs pos="100000">
                  <a:schemeClr val="bg2"/>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defRPr/>
              </a:pPr>
              <a:endParaRPr lang="zh-CN" altLang="en-US">
                <a:solidFill>
                  <a:srgbClr val="000000"/>
                </a:solidFill>
              </a:endParaRPr>
            </a:p>
          </p:txBody>
        </p:sp>
        <p:sp>
          <p:nvSpPr>
            <p:cNvPr id="92206" name="Oval 8"/>
            <p:cNvSpPr>
              <a:spLocks noChangeArrowheads="1"/>
            </p:cNvSpPr>
            <p:nvPr/>
          </p:nvSpPr>
          <p:spPr bwMode="auto">
            <a:xfrm>
              <a:off x="867" y="3161"/>
              <a:ext cx="45" cy="44"/>
            </a:xfrm>
            <a:prstGeom prst="ellipse">
              <a:avLst/>
            </a:prstGeom>
            <a:solidFill>
              <a:srgbClr val="CCCC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59753" name="Oval 9"/>
            <p:cNvSpPr>
              <a:spLocks noChangeArrowheads="1"/>
            </p:cNvSpPr>
            <p:nvPr/>
          </p:nvSpPr>
          <p:spPr bwMode="auto">
            <a:xfrm>
              <a:off x="641" y="2942"/>
              <a:ext cx="497" cy="482"/>
            </a:xfrm>
            <a:prstGeom prst="ellipse">
              <a:avLst/>
            </a:prstGeom>
            <a:gradFill rotWithShape="1">
              <a:gsLst>
                <a:gs pos="0">
                  <a:srgbClr val="CCECFF">
                    <a:gamma/>
                    <a:shade val="34902"/>
                    <a:invGamma/>
                  </a:srgbClr>
                </a:gs>
                <a:gs pos="50000">
                  <a:srgbClr val="CCECFF">
                    <a:alpha val="50000"/>
                  </a:srgbClr>
                </a:gs>
                <a:gs pos="100000">
                  <a:srgbClr val="CCECFF">
                    <a:gamma/>
                    <a:shade val="34902"/>
                    <a:invGamma/>
                  </a:srgbClr>
                </a:gs>
              </a:gsLst>
              <a:lin ang="189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defRPr/>
              </a:pPr>
              <a:endParaRPr lang="zh-CN" altLang="en-US">
                <a:solidFill>
                  <a:srgbClr val="000000"/>
                </a:solidFill>
              </a:endParaRPr>
            </a:p>
          </p:txBody>
        </p:sp>
        <p:sp>
          <p:nvSpPr>
            <p:cNvPr id="92210" name="Line 10"/>
            <p:cNvSpPr>
              <a:spLocks noChangeShapeType="1"/>
            </p:cNvSpPr>
            <p:nvPr/>
          </p:nvSpPr>
          <p:spPr bwMode="auto">
            <a:xfrm>
              <a:off x="641" y="3161"/>
              <a:ext cx="0" cy="4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92211" name="Text Box 11"/>
            <p:cNvSpPr txBox="1">
              <a:spLocks noChangeArrowheads="1"/>
            </p:cNvSpPr>
            <p:nvPr/>
          </p:nvSpPr>
          <p:spPr bwMode="auto">
            <a:xfrm>
              <a:off x="756" y="3115"/>
              <a:ext cx="16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c</a:t>
              </a:r>
              <a:endParaRPr kumimoji="1" lang="en-US" altLang="zh-CN">
                <a:solidFill>
                  <a:srgbClr val="000000"/>
                </a:solidFill>
                <a:latin typeface="Times New Roman" panose="02020603050405020304" pitchFamily="18" charset="0"/>
                <a:ea typeface="楷体_GB2312" pitchFamily="49" charset="-122"/>
              </a:endParaRPr>
            </a:p>
          </p:txBody>
        </p:sp>
        <p:sp>
          <p:nvSpPr>
            <p:cNvPr id="92212" name="Line 12"/>
            <p:cNvSpPr>
              <a:spLocks noChangeShapeType="1"/>
            </p:cNvSpPr>
            <p:nvPr/>
          </p:nvSpPr>
          <p:spPr bwMode="auto">
            <a:xfrm flipV="1">
              <a:off x="870" y="3072"/>
              <a:ext cx="24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92213" name="Object 13"/>
            <p:cNvGraphicFramePr>
              <a:graphicFrameLocks noChangeAspect="1"/>
            </p:cNvGraphicFramePr>
            <p:nvPr/>
          </p:nvGraphicFramePr>
          <p:xfrm>
            <a:off x="960" y="3120"/>
            <a:ext cx="169" cy="178"/>
          </p:xfrm>
          <a:graphic>
            <a:graphicData uri="http://schemas.openxmlformats.org/presentationml/2006/ole">
              <mc:AlternateContent xmlns:mc="http://schemas.openxmlformats.org/markup-compatibility/2006">
                <mc:Choice xmlns:v="urn:schemas-microsoft-com:vml" Requires="v">
                  <p:oleObj spid="_x0000_s19764" name="公式" r:id="rId5" imgW="152400" imgH="165100" progId="Equation.3">
                    <p:embed/>
                  </p:oleObj>
                </mc:Choice>
                <mc:Fallback>
                  <p:oleObj name="公式" r:id="rId5" imgW="152400" imgH="165100" progId="Equation.3">
                    <p:embed/>
                    <p:pic>
                      <p:nvPicPr>
                        <p:cNvPr id="0" name="图片 197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3120"/>
                          <a:ext cx="16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165" name="Rectangle 16"/>
          <p:cNvSpPr>
            <a:spLocks noChangeArrowheads="1"/>
          </p:cNvSpPr>
          <p:nvPr/>
        </p:nvSpPr>
        <p:spPr bwMode="auto">
          <a:xfrm>
            <a:off x="209104" y="754658"/>
            <a:ext cx="515302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a:solidFill>
                  <a:srgbClr val="000000"/>
                </a:solidFill>
                <a:latin typeface="Times New Roman" panose="02020603050405020304" pitchFamily="18" charset="0"/>
                <a:ea typeface="楷体_GB2312" pitchFamily="49" charset="-122"/>
              </a:rPr>
              <a:t>已知 ：</a:t>
            </a:r>
            <a:r>
              <a:rPr kumimoji="1" lang="en-US" altLang="zh-CN" sz="2800" dirty="0" smtClean="0">
                <a:solidFill>
                  <a:srgbClr val="000000"/>
                </a:solidFill>
                <a:latin typeface="Times New Roman" panose="02020603050405020304" pitchFamily="18" charset="0"/>
                <a:ea typeface="楷体_GB2312" pitchFamily="49" charset="-122"/>
              </a:rPr>
              <a:t>A,B</a:t>
            </a:r>
            <a:r>
              <a:rPr kumimoji="1" lang="zh-CN" altLang="en-US" sz="2800" b="1" dirty="0" smtClean="0">
                <a:solidFill>
                  <a:srgbClr val="000000"/>
                </a:solidFill>
                <a:latin typeface="Times New Roman" panose="02020603050405020304" pitchFamily="18" charset="0"/>
                <a:ea typeface="楷体_GB2312" pitchFamily="49" charset="-122"/>
              </a:rPr>
              <a:t>相同</a:t>
            </a:r>
            <a:r>
              <a:rPr kumimoji="1" lang="en-US" altLang="zh-CN" sz="2800" b="1" i="1" dirty="0">
                <a:solidFill>
                  <a:srgbClr val="000000"/>
                </a:solidFill>
                <a:latin typeface="Times New Roman" panose="02020603050405020304" pitchFamily="18" charset="0"/>
                <a:ea typeface="楷体_GB2312" pitchFamily="49" charset="-122"/>
              </a:rPr>
              <a:t>J</a:t>
            </a:r>
            <a:r>
              <a:rPr kumimoji="1" lang="en-US" altLang="zh-CN" sz="2800" b="1" dirty="0">
                <a:solidFill>
                  <a:srgbClr val="000000"/>
                </a:solidFill>
                <a:latin typeface="Times New Roman" panose="02020603050405020304" pitchFamily="18" charset="0"/>
                <a:ea typeface="楷体_GB2312" pitchFamily="49" charset="-122"/>
              </a:rPr>
              <a:t>. </a:t>
            </a:r>
            <a:r>
              <a:rPr kumimoji="1" lang="zh-CN" altLang="en-US" sz="2800" b="1" dirty="0">
                <a:solidFill>
                  <a:srgbClr val="000000"/>
                </a:solidFill>
                <a:latin typeface="Times New Roman" panose="02020603050405020304" pitchFamily="18" charset="0"/>
                <a:ea typeface="楷体_GB2312" pitchFamily="49" charset="-122"/>
              </a:rPr>
              <a:t>且                </a:t>
            </a:r>
            <a:endParaRPr kumimoji="1" lang="zh-CN" altLang="en-US" sz="2800" b="1" dirty="0">
              <a:solidFill>
                <a:srgbClr val="000000"/>
              </a:solidFill>
              <a:latin typeface="Times New Roman" panose="02020603050405020304" pitchFamily="18" charset="0"/>
              <a:ea typeface="楷体_GB2312" pitchFamily="49" charset="-122"/>
            </a:endParaRPr>
          </a:p>
          <a:p>
            <a:pPr eaLnBrk="1" fontAlgn="base" hangingPunct="1">
              <a:spcBef>
                <a:spcPct val="0"/>
              </a:spcBef>
              <a:spcAft>
                <a:spcPct val="0"/>
              </a:spcAft>
            </a:pPr>
            <a:r>
              <a:rPr kumimoji="1" lang="zh-CN" altLang="en-US" sz="2800" b="1" dirty="0">
                <a:solidFill>
                  <a:srgbClr val="000000"/>
                </a:solidFill>
                <a:latin typeface="Times New Roman" panose="02020603050405020304" pitchFamily="18" charset="0"/>
                <a:ea typeface="楷体_GB2312" pitchFamily="49" charset="-122"/>
              </a:rPr>
              <a:t>讨论 ：     与      大小关系。</a:t>
            </a:r>
            <a:r>
              <a:rPr kumimoji="1" lang="zh-CN" altLang="en-US" sz="2800" dirty="0">
                <a:solidFill>
                  <a:srgbClr val="000000"/>
                </a:solidFill>
                <a:latin typeface="Times New Roman" panose="02020603050405020304" pitchFamily="18" charset="0"/>
                <a:ea typeface="楷体_GB2312" pitchFamily="49" charset="-122"/>
              </a:rPr>
              <a:t>  </a:t>
            </a:r>
            <a:endParaRPr kumimoji="1" lang="zh-CN" altLang="en-US" sz="2800" dirty="0">
              <a:solidFill>
                <a:srgbClr val="000000"/>
              </a:solidFill>
              <a:latin typeface="Times New Roman" panose="02020603050405020304" pitchFamily="18" charset="0"/>
              <a:ea typeface="楷体_GB2312" pitchFamily="49" charset="-122"/>
            </a:endParaRPr>
          </a:p>
        </p:txBody>
      </p:sp>
      <p:graphicFrame>
        <p:nvGraphicFramePr>
          <p:cNvPr id="92166" name="Object 17"/>
          <p:cNvGraphicFramePr>
            <a:graphicFrameLocks noChangeAspect="1"/>
          </p:cNvGraphicFramePr>
          <p:nvPr/>
        </p:nvGraphicFramePr>
        <p:xfrm>
          <a:off x="1367972" y="1173225"/>
          <a:ext cx="439737" cy="469900"/>
        </p:xfrm>
        <a:graphic>
          <a:graphicData uri="http://schemas.openxmlformats.org/presentationml/2006/ole">
            <mc:AlternateContent xmlns:mc="http://schemas.openxmlformats.org/markup-compatibility/2006">
              <mc:Choice xmlns:v="urn:schemas-microsoft-com:vml" Requires="v">
                <p:oleObj spid="_x0000_s19765" name="公式" r:id="rId7" imgW="203200" imgH="215900" progId="Equation.3">
                  <p:embed/>
                </p:oleObj>
              </mc:Choice>
              <mc:Fallback>
                <p:oleObj name="公式" r:id="rId7" imgW="203200" imgH="215900" progId="Equation.3">
                  <p:embed/>
                  <p:pic>
                    <p:nvPicPr>
                      <p:cNvPr id="0" name="图片 197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7972" y="1173225"/>
                        <a:ext cx="4397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7" name="Object 18"/>
          <p:cNvGraphicFramePr>
            <a:graphicFrameLocks noChangeAspect="1"/>
          </p:cNvGraphicFramePr>
          <p:nvPr/>
        </p:nvGraphicFramePr>
        <p:xfrm>
          <a:off x="3564618" y="850451"/>
          <a:ext cx="1089025" cy="457200"/>
        </p:xfrm>
        <a:graphic>
          <a:graphicData uri="http://schemas.openxmlformats.org/presentationml/2006/ole">
            <mc:AlternateContent xmlns:mc="http://schemas.openxmlformats.org/markup-compatibility/2006">
              <mc:Choice xmlns:v="urn:schemas-microsoft-com:vml" Requires="v">
                <p:oleObj spid="_x0000_s19766" name="公式" r:id="rId9" imgW="508000" imgH="203200" progId="Equation.3">
                  <p:embed/>
                </p:oleObj>
              </mc:Choice>
              <mc:Fallback>
                <p:oleObj name="公式" r:id="rId9" imgW="508000" imgH="203200" progId="Equation.3">
                  <p:embed/>
                  <p:pic>
                    <p:nvPicPr>
                      <p:cNvPr id="0" name="图片 197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4618" y="850451"/>
                        <a:ext cx="10890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8" name="Object 19"/>
          <p:cNvGraphicFramePr>
            <a:graphicFrameLocks noChangeAspect="1"/>
          </p:cNvGraphicFramePr>
          <p:nvPr/>
        </p:nvGraphicFramePr>
        <p:xfrm>
          <a:off x="2322981" y="1198754"/>
          <a:ext cx="439737" cy="469900"/>
        </p:xfrm>
        <a:graphic>
          <a:graphicData uri="http://schemas.openxmlformats.org/presentationml/2006/ole">
            <mc:AlternateContent xmlns:mc="http://schemas.openxmlformats.org/markup-compatibility/2006">
              <mc:Choice xmlns:v="urn:schemas-microsoft-com:vml" Requires="v">
                <p:oleObj spid="_x0000_s19767" name="公式" r:id="rId11" imgW="203200" imgH="215900" progId="Equation.3">
                  <p:embed/>
                </p:oleObj>
              </mc:Choice>
              <mc:Fallback>
                <p:oleObj name="公式" r:id="rId11" imgW="203200" imgH="215900" progId="Equation.3">
                  <p:embed/>
                  <p:pic>
                    <p:nvPicPr>
                      <p:cNvPr id="0" name="图片 197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2981" y="1198754"/>
                        <a:ext cx="43973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64" name="Rectangle 20"/>
          <p:cNvSpPr>
            <a:spLocks noChangeArrowheads="1"/>
          </p:cNvSpPr>
          <p:nvPr/>
        </p:nvSpPr>
        <p:spPr bwMode="auto">
          <a:xfrm>
            <a:off x="179388" y="1829768"/>
            <a:ext cx="1016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defRPr/>
            </a:pPr>
            <a:r>
              <a:rPr kumimoji="1" lang="zh-CN" altLang="en-US" sz="2800" b="1"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解</a:t>
            </a:r>
            <a:r>
              <a:rPr kumimoji="1" lang="en-US" altLang="zh-CN" sz="2800" b="1"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b="1" dirty="0">
                <a:solidFill>
                  <a:srgbClr val="000000"/>
                </a:solidFill>
                <a:effectLst>
                  <a:outerShdw blurRad="38100" dist="38100" dir="2700000" algn="tl">
                    <a:srgbClr val="C0C0C0"/>
                  </a:outerShdw>
                </a:effectLst>
                <a:latin typeface="Times New Roman" panose="02020603050405020304" pitchFamily="18" charset="0"/>
                <a:ea typeface="楷体_GB2312" pitchFamily="49" charset="-122"/>
              </a:rPr>
              <a:t>  </a:t>
            </a:r>
            <a:endParaRPr kumimoji="1" lang="en-US" altLang="zh-CN" sz="2800" dirty="0">
              <a:solidFill>
                <a:srgbClr val="000000"/>
              </a:solidFill>
              <a:latin typeface="Times New Roman" panose="02020603050405020304" pitchFamily="18" charset="0"/>
              <a:ea typeface="楷体_GB2312" pitchFamily="49" charset="-122"/>
            </a:endParaRPr>
          </a:p>
        </p:txBody>
      </p:sp>
      <p:graphicFrame>
        <p:nvGraphicFramePr>
          <p:cNvPr id="159765" name="Object 21"/>
          <p:cNvGraphicFramePr>
            <a:graphicFrameLocks noChangeAspect="1"/>
          </p:cNvGraphicFramePr>
          <p:nvPr/>
        </p:nvGraphicFramePr>
        <p:xfrm>
          <a:off x="1042988" y="1906538"/>
          <a:ext cx="1524000" cy="514350"/>
        </p:xfrm>
        <a:graphic>
          <a:graphicData uri="http://schemas.openxmlformats.org/presentationml/2006/ole">
            <mc:AlternateContent xmlns:mc="http://schemas.openxmlformats.org/markup-compatibility/2006">
              <mc:Choice xmlns:v="urn:schemas-microsoft-com:vml" Requires="v">
                <p:oleObj spid="_x0000_s19768" name="Equation" r:id="rId13" imgW="634365" imgH="215900" progId="Equation.3">
                  <p:embed/>
                </p:oleObj>
              </mc:Choice>
              <mc:Fallback>
                <p:oleObj name="Equation" r:id="rId13" imgW="634365" imgH="215900" progId="Equation.3">
                  <p:embed/>
                  <p:pic>
                    <p:nvPicPr>
                      <p:cNvPr id="0" name="图片 197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1906538"/>
                        <a:ext cx="1524000" cy="514350"/>
                      </a:xfrm>
                      <a:prstGeom prst="rect">
                        <a:avLst/>
                      </a:prstGeom>
                      <a:noFill/>
                      <a:ln w="9525">
                        <a:solidFill>
                          <a:srgbClr val="CC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66" name="Text Box 22"/>
          <p:cNvSpPr txBox="1">
            <a:spLocks noChangeArrowheads="1"/>
          </p:cNvSpPr>
          <p:nvPr/>
        </p:nvSpPr>
        <p:spPr bwMode="auto">
          <a:xfrm>
            <a:off x="179388" y="2477840"/>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dirty="0">
                <a:solidFill>
                  <a:srgbClr val="000000"/>
                </a:solidFill>
                <a:latin typeface="Times New Roman" panose="02020603050405020304" pitchFamily="18" charset="0"/>
                <a:ea typeface="楷体_GB2312" pitchFamily="49" charset="-122"/>
              </a:rPr>
              <a:t>对</a:t>
            </a:r>
            <a:r>
              <a:rPr kumimoji="1" lang="en-US" altLang="zh-CN" sz="2800" b="1" dirty="0">
                <a:solidFill>
                  <a:srgbClr val="000000"/>
                </a:solidFill>
                <a:latin typeface="Times New Roman" panose="02020603050405020304" pitchFamily="18" charset="0"/>
                <a:ea typeface="楷体_GB2312" pitchFamily="49" charset="-122"/>
              </a:rPr>
              <a:t>A</a:t>
            </a:r>
            <a:endParaRPr kumimoji="1" lang="en-US" altLang="zh-CN" sz="2800" b="1" dirty="0">
              <a:solidFill>
                <a:srgbClr val="000000"/>
              </a:solidFill>
              <a:latin typeface="Times New Roman" panose="02020603050405020304" pitchFamily="18" charset="0"/>
              <a:ea typeface="楷体_GB2312" pitchFamily="49" charset="-122"/>
            </a:endParaRPr>
          </a:p>
        </p:txBody>
      </p:sp>
      <p:grpSp>
        <p:nvGrpSpPr>
          <p:cNvPr id="92172" name="Group 23"/>
          <p:cNvGrpSpPr/>
          <p:nvPr/>
        </p:nvGrpSpPr>
        <p:grpSpPr bwMode="auto">
          <a:xfrm>
            <a:off x="5635625" y="260350"/>
            <a:ext cx="1744663" cy="2778125"/>
            <a:chOff x="2967" y="288"/>
            <a:chExt cx="969" cy="1596"/>
          </a:xfrm>
        </p:grpSpPr>
        <p:graphicFrame>
          <p:nvGraphicFramePr>
            <p:cNvPr id="92185" name="Object 24"/>
            <p:cNvGraphicFramePr>
              <a:graphicFrameLocks noChangeAspect="1"/>
            </p:cNvGraphicFramePr>
            <p:nvPr/>
          </p:nvGraphicFramePr>
          <p:xfrm>
            <a:off x="3326" y="1657"/>
            <a:ext cx="260" cy="227"/>
          </p:xfrm>
          <a:graphic>
            <a:graphicData uri="http://schemas.openxmlformats.org/presentationml/2006/ole">
              <mc:AlternateContent xmlns:mc="http://schemas.openxmlformats.org/markup-compatibility/2006">
                <mc:Choice xmlns:v="urn:schemas-microsoft-com:vml" Requires="v">
                  <p:oleObj spid="_x0000_s19769" name="公式" r:id="rId15" imgW="241300" imgH="165100" progId="Equation.3">
                    <p:embed/>
                  </p:oleObj>
                </mc:Choice>
                <mc:Fallback>
                  <p:oleObj name="公式" r:id="rId15" imgW="241300" imgH="165100" progId="Equation.3">
                    <p:embed/>
                    <p:pic>
                      <p:nvPicPr>
                        <p:cNvPr id="0" name="图片 197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26" y="1657"/>
                          <a:ext cx="260"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186" name="Group 25"/>
            <p:cNvGrpSpPr/>
            <p:nvPr/>
          </p:nvGrpSpPr>
          <p:grpSpPr bwMode="auto">
            <a:xfrm>
              <a:off x="3168" y="288"/>
              <a:ext cx="768" cy="1248"/>
              <a:chOff x="3168" y="288"/>
              <a:chExt cx="768" cy="1248"/>
            </a:xfrm>
          </p:grpSpPr>
          <p:sp>
            <p:nvSpPr>
              <p:cNvPr id="92190" name="Text Box 26"/>
              <p:cNvSpPr txBox="1">
                <a:spLocks noChangeArrowheads="1"/>
              </p:cNvSpPr>
              <p:nvPr/>
            </p:nvSpPr>
            <p:spPr bwMode="auto">
              <a:xfrm>
                <a:off x="3708" y="489"/>
                <a:ext cx="187"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B</a:t>
                </a:r>
                <a:endParaRPr kumimoji="1" lang="en-US" altLang="zh-CN">
                  <a:solidFill>
                    <a:srgbClr val="000000"/>
                  </a:solidFill>
                  <a:latin typeface="Times New Roman" panose="02020603050405020304" pitchFamily="18" charset="0"/>
                  <a:ea typeface="楷体_GB2312" pitchFamily="49" charset="-122"/>
                </a:endParaRPr>
              </a:p>
            </p:txBody>
          </p:sp>
          <p:sp>
            <p:nvSpPr>
              <p:cNvPr id="92191" name="Rectangle 27"/>
              <p:cNvSpPr>
                <a:spLocks noChangeArrowheads="1"/>
              </p:cNvSpPr>
              <p:nvPr/>
            </p:nvSpPr>
            <p:spPr bwMode="auto">
              <a:xfrm>
                <a:off x="3168" y="1296"/>
                <a:ext cx="240" cy="240"/>
              </a:xfrm>
              <a:prstGeom prst="rect">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92192" name="Rectangle 28" descr="对角砖形"/>
              <p:cNvSpPr>
                <a:spLocks noChangeArrowheads="1"/>
              </p:cNvSpPr>
              <p:nvPr/>
            </p:nvSpPr>
            <p:spPr bwMode="auto">
              <a:xfrm>
                <a:off x="3168" y="288"/>
                <a:ext cx="768" cy="88"/>
              </a:xfrm>
              <a:prstGeom prst="rect">
                <a:avLst/>
              </a:prstGeom>
              <a:pattFill prst="diagBrick">
                <a:fgClr>
                  <a:schemeClr val="bg2"/>
                </a:fgClr>
                <a:bgClr>
                  <a:srgbClr val="FFFFFF"/>
                </a:bgClr>
              </a:pattFill>
              <a:ln w="9525">
                <a:solidFill>
                  <a:schemeClr val="bg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59773" name="AutoShape 29"/>
              <p:cNvSpPr>
                <a:spLocks noChangeArrowheads="1"/>
              </p:cNvSpPr>
              <p:nvPr/>
            </p:nvSpPr>
            <p:spPr bwMode="auto">
              <a:xfrm>
                <a:off x="3484" y="376"/>
                <a:ext cx="92" cy="525"/>
              </a:xfrm>
              <a:prstGeom prst="flowChartOffpageConnector">
                <a:avLst/>
              </a:prstGeom>
              <a:gradFill rotWithShape="1">
                <a:gsLst>
                  <a:gs pos="0">
                    <a:schemeClr val="bg2"/>
                  </a:gs>
                  <a:gs pos="50000">
                    <a:schemeClr val="bg2">
                      <a:gamma/>
                      <a:tint val="31765"/>
                      <a:invGamma/>
                    </a:schemeClr>
                  </a:gs>
                  <a:gs pos="100000">
                    <a:schemeClr val="bg2"/>
                  </a:gs>
                </a:gsLst>
                <a:lin ang="0" scaled="1"/>
              </a:gra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defRPr/>
                </a:pPr>
                <a:endParaRPr lang="zh-CN" altLang="en-US">
                  <a:solidFill>
                    <a:srgbClr val="000000"/>
                  </a:solidFill>
                </a:endParaRPr>
              </a:p>
            </p:txBody>
          </p:sp>
          <p:sp>
            <p:nvSpPr>
              <p:cNvPr id="92194" name="Oval 30"/>
              <p:cNvSpPr>
                <a:spLocks noChangeArrowheads="1"/>
              </p:cNvSpPr>
              <p:nvPr/>
            </p:nvSpPr>
            <p:spPr bwMode="auto">
              <a:xfrm>
                <a:off x="3507" y="857"/>
                <a:ext cx="45" cy="44"/>
              </a:xfrm>
              <a:prstGeom prst="ellipse">
                <a:avLst/>
              </a:prstGeom>
              <a:solidFill>
                <a:srgbClr val="CCCCFF"/>
              </a:soli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59775" name="Oval 31"/>
              <p:cNvSpPr>
                <a:spLocks noChangeArrowheads="1"/>
              </p:cNvSpPr>
              <p:nvPr/>
            </p:nvSpPr>
            <p:spPr bwMode="auto">
              <a:xfrm>
                <a:off x="3281" y="638"/>
                <a:ext cx="497" cy="482"/>
              </a:xfrm>
              <a:prstGeom prst="ellipse">
                <a:avLst/>
              </a:prstGeom>
              <a:gradFill rotWithShape="1">
                <a:gsLst>
                  <a:gs pos="0">
                    <a:srgbClr val="CCECFF">
                      <a:gamma/>
                      <a:shade val="31765"/>
                      <a:invGamma/>
                    </a:srgbClr>
                  </a:gs>
                  <a:gs pos="50000">
                    <a:srgbClr val="CCECFF">
                      <a:alpha val="50000"/>
                    </a:srgbClr>
                  </a:gs>
                  <a:gs pos="100000">
                    <a:srgbClr val="CCECFF">
                      <a:gamma/>
                      <a:shade val="31765"/>
                      <a:invGamma/>
                    </a:srgbClr>
                  </a:gs>
                </a:gsLst>
                <a:lin ang="2700000" scaled="1"/>
              </a:gradFill>
              <a:ln w="9525">
                <a:solidFill>
                  <a:schemeClr val="tx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defRPr/>
                </a:pPr>
                <a:endParaRPr lang="zh-CN" altLang="en-US">
                  <a:solidFill>
                    <a:srgbClr val="000000"/>
                  </a:solidFill>
                </a:endParaRPr>
              </a:p>
            </p:txBody>
          </p:sp>
          <p:sp>
            <p:nvSpPr>
              <p:cNvPr id="92198" name="Line 32"/>
              <p:cNvSpPr>
                <a:spLocks noChangeShapeType="1"/>
              </p:cNvSpPr>
              <p:nvPr/>
            </p:nvSpPr>
            <p:spPr bwMode="auto">
              <a:xfrm>
                <a:off x="3281" y="857"/>
                <a:ext cx="0" cy="4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92199" name="Text Box 33"/>
              <p:cNvSpPr txBox="1">
                <a:spLocks noChangeArrowheads="1"/>
              </p:cNvSpPr>
              <p:nvPr/>
            </p:nvSpPr>
            <p:spPr bwMode="auto">
              <a:xfrm>
                <a:off x="3400" y="813"/>
                <a:ext cx="15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pPr>
                <a:r>
                  <a:rPr kumimoji="1" lang="en-US" altLang="zh-CN">
                    <a:solidFill>
                      <a:srgbClr val="000000"/>
                    </a:solidFill>
                    <a:latin typeface="Times New Roman" panose="02020603050405020304" pitchFamily="18" charset="0"/>
                    <a:ea typeface="楷体_GB2312" pitchFamily="49" charset="-122"/>
                  </a:rPr>
                  <a:t>c</a:t>
                </a:r>
                <a:endParaRPr kumimoji="1" lang="en-US" altLang="zh-CN">
                  <a:solidFill>
                    <a:srgbClr val="000000"/>
                  </a:solidFill>
                  <a:latin typeface="Times New Roman" panose="02020603050405020304" pitchFamily="18" charset="0"/>
                  <a:ea typeface="楷体_GB2312" pitchFamily="49" charset="-122"/>
                </a:endParaRPr>
              </a:p>
            </p:txBody>
          </p:sp>
          <p:sp>
            <p:nvSpPr>
              <p:cNvPr id="92200" name="Line 34"/>
              <p:cNvSpPr>
                <a:spLocks noChangeShapeType="1"/>
              </p:cNvSpPr>
              <p:nvPr/>
            </p:nvSpPr>
            <p:spPr bwMode="auto">
              <a:xfrm flipV="1">
                <a:off x="3510" y="768"/>
                <a:ext cx="24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graphicFrame>
            <p:nvGraphicFramePr>
              <p:cNvPr id="92201" name="Object 35"/>
              <p:cNvGraphicFramePr>
                <a:graphicFrameLocks noChangeAspect="1"/>
              </p:cNvGraphicFramePr>
              <p:nvPr/>
            </p:nvGraphicFramePr>
            <p:xfrm>
              <a:off x="3552" y="816"/>
              <a:ext cx="169" cy="178"/>
            </p:xfrm>
            <a:graphic>
              <a:graphicData uri="http://schemas.openxmlformats.org/presentationml/2006/ole">
                <mc:AlternateContent xmlns:mc="http://schemas.openxmlformats.org/markup-compatibility/2006">
                  <mc:Choice xmlns:v="urn:schemas-microsoft-com:vml" Requires="v">
                    <p:oleObj spid="_x0000_s19770" name="公式" r:id="rId17" imgW="152400" imgH="165100" progId="Equation.3">
                      <p:embed/>
                    </p:oleObj>
                  </mc:Choice>
                  <mc:Fallback>
                    <p:oleObj name="公式" r:id="rId17" imgW="152400" imgH="165100" progId="Equation.3">
                      <p:embed/>
                      <p:pic>
                        <p:nvPicPr>
                          <p:cNvPr id="0" name="图片 197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816"/>
                            <a:ext cx="169"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87" name="Object 36"/>
            <p:cNvGraphicFramePr>
              <a:graphicFrameLocks noChangeAspect="1"/>
            </p:cNvGraphicFramePr>
            <p:nvPr/>
          </p:nvGraphicFramePr>
          <p:xfrm>
            <a:off x="2967" y="1056"/>
            <a:ext cx="211" cy="227"/>
          </p:xfrm>
          <a:graphic>
            <a:graphicData uri="http://schemas.openxmlformats.org/presentationml/2006/ole">
              <mc:AlternateContent xmlns:mc="http://schemas.openxmlformats.org/markup-compatibility/2006">
                <mc:Choice xmlns:v="urn:schemas-microsoft-com:vml" Requires="v">
                  <p:oleObj spid="_x0000_s19771" name="公式" r:id="rId18" imgW="152400" imgH="165100" progId="Equation.3">
                    <p:embed/>
                  </p:oleObj>
                </mc:Choice>
                <mc:Fallback>
                  <p:oleObj name="公式" r:id="rId18" imgW="152400" imgH="165100" progId="Equation.3">
                    <p:embed/>
                    <p:pic>
                      <p:nvPicPr>
                        <p:cNvPr id="0" name="图片 1977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67" y="1056"/>
                          <a:ext cx="21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8" name="Line 37"/>
            <p:cNvSpPr>
              <a:spLocks noChangeShapeType="1"/>
            </p:cNvSpPr>
            <p:nvPr/>
          </p:nvSpPr>
          <p:spPr bwMode="auto">
            <a:xfrm>
              <a:off x="3264" y="1536"/>
              <a:ext cx="0" cy="33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fontAlgn="base">
                <a:spcBef>
                  <a:spcPct val="0"/>
                </a:spcBef>
                <a:spcAft>
                  <a:spcPct val="0"/>
                </a:spcAft>
              </a:pPr>
              <a:endParaRPr lang="zh-CN" altLang="en-US">
                <a:solidFill>
                  <a:srgbClr val="000000"/>
                </a:solidFill>
              </a:endParaRPr>
            </a:p>
          </p:txBody>
        </p:sp>
        <p:sp>
          <p:nvSpPr>
            <p:cNvPr id="92189" name="Line 38"/>
            <p:cNvSpPr>
              <a:spLocks noChangeShapeType="1"/>
            </p:cNvSpPr>
            <p:nvPr/>
          </p:nvSpPr>
          <p:spPr bwMode="auto">
            <a:xfrm flipV="1">
              <a:off x="3312" y="1104"/>
              <a:ext cx="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fontAlgn="base">
                <a:spcBef>
                  <a:spcPct val="0"/>
                </a:spcBef>
                <a:spcAft>
                  <a:spcPct val="0"/>
                </a:spcAft>
              </a:pPr>
              <a:endParaRPr lang="zh-CN" altLang="en-US">
                <a:solidFill>
                  <a:srgbClr val="000000"/>
                </a:solidFill>
              </a:endParaRPr>
            </a:p>
          </p:txBody>
        </p:sp>
      </p:grpSp>
      <p:graphicFrame>
        <p:nvGraphicFramePr>
          <p:cNvPr id="159783" name="Object 39"/>
          <p:cNvGraphicFramePr>
            <a:graphicFrameLocks noChangeAspect="1"/>
          </p:cNvGraphicFramePr>
          <p:nvPr/>
        </p:nvGraphicFramePr>
        <p:xfrm>
          <a:off x="4645025" y="3908772"/>
          <a:ext cx="2874963" cy="1004888"/>
        </p:xfrm>
        <a:graphic>
          <a:graphicData uri="http://schemas.openxmlformats.org/presentationml/2006/ole">
            <mc:AlternateContent xmlns:mc="http://schemas.openxmlformats.org/markup-compatibility/2006">
              <mc:Choice xmlns:v="urn:schemas-microsoft-com:vml" Requires="v">
                <p:oleObj spid="_x0000_s19772" name="公式" r:id="rId20" imgW="1129665" imgH="393700" progId="Equation.3">
                  <p:embed/>
                </p:oleObj>
              </mc:Choice>
              <mc:Fallback>
                <p:oleObj name="公式" r:id="rId20" imgW="1129665" imgH="393700" progId="Equation.3">
                  <p:embed/>
                  <p:pic>
                    <p:nvPicPr>
                      <p:cNvPr id="0" name="图片 1977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45025" y="3908772"/>
                        <a:ext cx="2874963"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85" name="Object 41"/>
          <p:cNvGraphicFramePr>
            <a:graphicFrameLocks noChangeAspect="1"/>
          </p:cNvGraphicFramePr>
          <p:nvPr/>
        </p:nvGraphicFramePr>
        <p:xfrm>
          <a:off x="1550988" y="4134197"/>
          <a:ext cx="1581150" cy="546100"/>
        </p:xfrm>
        <a:graphic>
          <a:graphicData uri="http://schemas.openxmlformats.org/presentationml/2006/ole">
            <mc:AlternateContent xmlns:mc="http://schemas.openxmlformats.org/markup-compatibility/2006">
              <mc:Choice xmlns:v="urn:schemas-microsoft-com:vml" Requires="v">
                <p:oleObj spid="_x0000_s19773" name="公式" r:id="rId22" imgW="622300" imgH="215900" progId="Equation.3">
                  <p:embed/>
                </p:oleObj>
              </mc:Choice>
              <mc:Fallback>
                <p:oleObj name="公式" r:id="rId22" imgW="622300" imgH="215900" progId="Equation.3">
                  <p:embed/>
                  <p:pic>
                    <p:nvPicPr>
                      <p:cNvPr id="0" name="图片 1977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50988" y="4134197"/>
                        <a:ext cx="15811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86" name="Object 42"/>
          <p:cNvGraphicFramePr>
            <a:graphicFrameLocks noChangeAspect="1"/>
          </p:cNvGraphicFramePr>
          <p:nvPr/>
        </p:nvGraphicFramePr>
        <p:xfrm>
          <a:off x="1573213" y="4756497"/>
          <a:ext cx="2062162" cy="514350"/>
        </p:xfrm>
        <a:graphic>
          <a:graphicData uri="http://schemas.openxmlformats.org/presentationml/2006/ole">
            <mc:AlternateContent xmlns:mc="http://schemas.openxmlformats.org/markup-compatibility/2006">
              <mc:Choice xmlns:v="urn:schemas-microsoft-com:vml" Requires="v">
                <p:oleObj spid="_x0000_s19774" name="公式" r:id="rId24" imgW="812165" imgH="203200" progId="Equation.3">
                  <p:embed/>
                </p:oleObj>
              </mc:Choice>
              <mc:Fallback>
                <p:oleObj name="公式" r:id="rId24" imgW="812165" imgH="203200" progId="Equation.3">
                  <p:embed/>
                  <p:pic>
                    <p:nvPicPr>
                      <p:cNvPr id="0" name="图片 1977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73213" y="4756497"/>
                        <a:ext cx="2062162"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87" name="AutoShape 43"/>
          <p:cNvSpPr/>
          <p:nvPr/>
        </p:nvSpPr>
        <p:spPr bwMode="auto">
          <a:xfrm>
            <a:off x="914400" y="4362797"/>
            <a:ext cx="381000" cy="1371600"/>
          </a:xfrm>
          <a:prstGeom prst="leftBrace">
            <a:avLst>
              <a:gd name="adj1" fmla="val 30000"/>
              <a:gd name="adj2" fmla="val 50000"/>
            </a:avLst>
          </a:prstGeom>
          <a:noFill/>
          <a:ln w="28575">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159788" name="Object 44"/>
          <p:cNvGraphicFramePr>
            <a:graphicFrameLocks noChangeAspect="1"/>
          </p:cNvGraphicFramePr>
          <p:nvPr/>
        </p:nvGraphicFramePr>
        <p:xfrm>
          <a:off x="1482725" y="5261322"/>
          <a:ext cx="2487613" cy="615950"/>
        </p:xfrm>
        <a:graphic>
          <a:graphicData uri="http://schemas.openxmlformats.org/presentationml/2006/ole">
            <mc:AlternateContent xmlns:mc="http://schemas.openxmlformats.org/markup-compatibility/2006">
              <mc:Choice xmlns:v="urn:schemas-microsoft-com:vml" Requires="v">
                <p:oleObj spid="_x0000_s19775" name="公式" r:id="rId26" imgW="977900" imgH="241300" progId="Equation.3">
                  <p:embed/>
                </p:oleObj>
              </mc:Choice>
              <mc:Fallback>
                <p:oleObj name="公式" r:id="rId26" imgW="977900" imgH="241300" progId="Equation.3">
                  <p:embed/>
                  <p:pic>
                    <p:nvPicPr>
                      <p:cNvPr id="0" name="图片 1977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482725" y="5261322"/>
                        <a:ext cx="2487613"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89" name="Text Box 45"/>
          <p:cNvSpPr txBox="1">
            <a:spLocks noChangeArrowheads="1"/>
          </p:cNvSpPr>
          <p:nvPr/>
        </p:nvSpPr>
        <p:spPr bwMode="auto">
          <a:xfrm>
            <a:off x="179388" y="4397722"/>
            <a:ext cx="10795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3200" b="1">
                <a:solidFill>
                  <a:srgbClr val="000000"/>
                </a:solidFill>
                <a:latin typeface="Times New Roman" panose="02020603050405020304" pitchFamily="18" charset="0"/>
                <a:ea typeface="楷体_GB2312" pitchFamily="49" charset="-122"/>
              </a:rPr>
              <a:t>对于</a:t>
            </a:r>
            <a:r>
              <a:rPr kumimoji="1" lang="en-US" altLang="zh-CN" sz="3200" b="1">
                <a:solidFill>
                  <a:srgbClr val="000000"/>
                </a:solidFill>
                <a:latin typeface="Times New Roman" panose="02020603050405020304" pitchFamily="18" charset="0"/>
                <a:ea typeface="楷体_GB2312" pitchFamily="49" charset="-122"/>
              </a:rPr>
              <a:t>B</a:t>
            </a:r>
            <a:endParaRPr kumimoji="1" lang="en-US" altLang="zh-CN" sz="3200" b="1">
              <a:solidFill>
                <a:srgbClr val="000000"/>
              </a:solidFill>
              <a:latin typeface="Times New Roman" panose="02020603050405020304" pitchFamily="18" charset="0"/>
              <a:ea typeface="楷体_GB2312" pitchFamily="49" charset="-122"/>
            </a:endParaRPr>
          </a:p>
        </p:txBody>
      </p:sp>
      <p:grpSp>
        <p:nvGrpSpPr>
          <p:cNvPr id="159790" name="Group 46"/>
          <p:cNvGrpSpPr/>
          <p:nvPr/>
        </p:nvGrpSpPr>
        <p:grpSpPr bwMode="auto">
          <a:xfrm>
            <a:off x="1466667" y="6065044"/>
            <a:ext cx="5738812" cy="519112"/>
            <a:chOff x="975" y="3657"/>
            <a:chExt cx="3615" cy="327"/>
          </a:xfrm>
        </p:grpSpPr>
        <p:sp>
          <p:nvSpPr>
            <p:cNvPr id="92183" name="Text Box 47"/>
            <p:cNvSpPr txBox="1">
              <a:spLocks noChangeArrowheads="1"/>
            </p:cNvSpPr>
            <p:nvPr/>
          </p:nvSpPr>
          <p:spPr bwMode="auto">
            <a:xfrm>
              <a:off x="975" y="3657"/>
              <a:ext cx="3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dirty="0">
                  <a:solidFill>
                    <a:srgbClr val="000000"/>
                  </a:solidFill>
                  <a:latin typeface="Times New Roman" panose="02020603050405020304" pitchFamily="18" charset="0"/>
                  <a:ea typeface="楷体_GB2312" pitchFamily="49" charset="-122"/>
                </a:rPr>
                <a:t>原因：</a:t>
              </a:r>
              <a:r>
                <a:rPr kumimoji="1" lang="en-US" altLang="zh-CN" sz="2800" b="1" dirty="0">
                  <a:solidFill>
                    <a:srgbClr val="000000"/>
                  </a:solidFill>
                  <a:latin typeface="Times New Roman" panose="02020603050405020304" pitchFamily="18" charset="0"/>
                  <a:ea typeface="楷体_GB2312" pitchFamily="49" charset="-122"/>
                </a:rPr>
                <a:t>T</a:t>
              </a:r>
              <a:r>
                <a:rPr kumimoji="1" lang="zh-CN" altLang="en-US" sz="2800" b="1" dirty="0">
                  <a:solidFill>
                    <a:srgbClr val="000000"/>
                  </a:solidFill>
                  <a:latin typeface="Times New Roman" panose="02020603050405020304" pitchFamily="18" charset="0"/>
                  <a:ea typeface="楷体_GB2312" pitchFamily="49" charset="-122"/>
                </a:rPr>
                <a:t>使轮转动，但</a:t>
              </a:r>
              <a:endParaRPr kumimoji="1" lang="zh-CN" altLang="en-US" sz="2800" b="1" dirty="0">
                <a:solidFill>
                  <a:srgbClr val="000000"/>
                </a:solidFill>
                <a:latin typeface="Times New Roman" panose="02020603050405020304" pitchFamily="18" charset="0"/>
                <a:ea typeface="楷体_GB2312" pitchFamily="49" charset="-122"/>
              </a:endParaRPr>
            </a:p>
          </p:txBody>
        </p:sp>
        <p:graphicFrame>
          <p:nvGraphicFramePr>
            <p:cNvPr id="92184" name="Object 48"/>
            <p:cNvGraphicFramePr>
              <a:graphicFrameLocks noChangeAspect="1"/>
            </p:cNvGraphicFramePr>
            <p:nvPr/>
          </p:nvGraphicFramePr>
          <p:xfrm>
            <a:off x="3288" y="3657"/>
            <a:ext cx="1302" cy="327"/>
          </p:xfrm>
          <a:graphic>
            <a:graphicData uri="http://schemas.openxmlformats.org/presentationml/2006/ole">
              <mc:AlternateContent xmlns:mc="http://schemas.openxmlformats.org/markup-compatibility/2006">
                <mc:Choice xmlns:v="urn:schemas-microsoft-com:vml" Requires="v">
                  <p:oleObj spid="_x0000_s19776" name="公式" r:id="rId28" imgW="812165" imgH="203200" progId="Equation.3">
                    <p:embed/>
                  </p:oleObj>
                </mc:Choice>
                <mc:Fallback>
                  <p:oleObj name="公式" r:id="rId28" imgW="812165" imgH="203200" progId="Equation.3">
                    <p:embed/>
                    <p:pic>
                      <p:nvPicPr>
                        <p:cNvPr id="0" name="图片 1977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288" y="3657"/>
                          <a:ext cx="13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9793" name="Object 49"/>
          <p:cNvGraphicFramePr>
            <a:graphicFrameLocks noChangeAspect="1"/>
          </p:cNvGraphicFramePr>
          <p:nvPr/>
        </p:nvGraphicFramePr>
        <p:xfrm>
          <a:off x="4675188" y="4756497"/>
          <a:ext cx="1355725" cy="550863"/>
        </p:xfrm>
        <a:graphic>
          <a:graphicData uri="http://schemas.openxmlformats.org/presentationml/2006/ole">
            <mc:AlternateContent xmlns:mc="http://schemas.openxmlformats.org/markup-compatibility/2006">
              <mc:Choice xmlns:v="urn:schemas-microsoft-com:vml" Requires="v">
                <p:oleObj spid="_x0000_s19777" name="公式" r:id="rId30" imgW="532765" imgH="215900" progId="Equation.3">
                  <p:embed/>
                </p:oleObj>
              </mc:Choice>
              <mc:Fallback>
                <p:oleObj name="公式" r:id="rId30" imgW="532765" imgH="215900" progId="Equation.3">
                  <p:embed/>
                  <p:pic>
                    <p:nvPicPr>
                      <p:cNvPr id="0" name="图片 1977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75188" y="4756497"/>
                        <a:ext cx="135572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1" name="Text Box 50"/>
          <p:cNvSpPr txBox="1">
            <a:spLocks noChangeArrowheads="1"/>
          </p:cNvSpPr>
          <p:nvPr/>
        </p:nvSpPr>
        <p:spPr bwMode="auto">
          <a:xfrm>
            <a:off x="6372225" y="198913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b="1" i="1">
                <a:solidFill>
                  <a:srgbClr val="000000"/>
                </a:solidFill>
                <a:latin typeface="Times New Roman" panose="02020603050405020304" pitchFamily="18" charset="0"/>
                <a:ea typeface="楷体_GB2312" pitchFamily="49" charset="-122"/>
              </a:rPr>
              <a:t>m</a:t>
            </a:r>
            <a:endParaRPr kumimoji="1" lang="en-US" altLang="zh-CN" sz="2400" b="1" i="1">
              <a:solidFill>
                <a:srgbClr val="000000"/>
              </a:solidFill>
              <a:latin typeface="Times New Roman" panose="02020603050405020304" pitchFamily="18" charset="0"/>
              <a:ea typeface="楷体_GB2312" pitchFamily="49" charset="-122"/>
            </a:endParaRPr>
          </a:p>
        </p:txBody>
      </p:sp>
      <p:sp>
        <p:nvSpPr>
          <p:cNvPr id="159795" name="AutoShape 51"/>
          <p:cNvSpPr>
            <a:spLocks noChangeArrowheads="1"/>
          </p:cNvSpPr>
          <p:nvPr/>
        </p:nvSpPr>
        <p:spPr bwMode="auto">
          <a:xfrm>
            <a:off x="3779838" y="4397722"/>
            <a:ext cx="504825" cy="358775"/>
          </a:xfrm>
          <a:prstGeom prst="rightArrow">
            <a:avLst>
              <a:gd name="adj1" fmla="val 50000"/>
              <a:gd name="adj2" fmla="val 3517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50" name="Text Box 41"/>
          <p:cNvSpPr txBox="1">
            <a:spLocks noChangeArrowheads="1"/>
          </p:cNvSpPr>
          <p:nvPr/>
        </p:nvSpPr>
        <p:spPr bwMode="auto">
          <a:xfrm>
            <a:off x="71438" y="94242"/>
            <a:ext cx="1187450" cy="579438"/>
          </a:xfrm>
          <a:prstGeom prst="rect">
            <a:avLst/>
          </a:prstGeom>
          <a:solidFill>
            <a:srgbClr val="99CCFF"/>
          </a:solidFill>
          <a:ln>
            <a:noFill/>
          </a:ln>
          <a:effectLst/>
          <a:extLs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kumimoji="1" lang="zh-CN" altLang="en-US" sz="3200" b="1" dirty="0" smtClean="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rPr>
              <a:t>补充</a:t>
            </a:r>
            <a:endParaRPr kumimoji="1" lang="zh-CN" altLang="en-US" sz="3200" b="1" dirty="0">
              <a:solidFill>
                <a:srgbClr val="000000"/>
              </a:solidFill>
              <a:effectLst>
                <a:outerShdw blurRad="38100" dist="38100" dir="2700000" algn="tl">
                  <a:srgbClr val="FFFFFF"/>
                </a:outerShdw>
              </a:effectLst>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ox(ou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59764"/>
                                        </p:tgtEl>
                                        <p:attrNameLst>
                                          <p:attrName>style.visibility</p:attrName>
                                        </p:attrNameLst>
                                      </p:cBhvr>
                                      <p:to>
                                        <p:strVal val="visible"/>
                                      </p:to>
                                    </p:set>
                                    <p:anim calcmode="lin" valueType="num">
                                      <p:cBhvr additive="base">
                                        <p:cTn id="12" dur="500" fill="hold"/>
                                        <p:tgtEl>
                                          <p:spTgt spid="159764"/>
                                        </p:tgtEl>
                                        <p:attrNameLst>
                                          <p:attrName>ppt_x</p:attrName>
                                        </p:attrNameLst>
                                      </p:cBhvr>
                                      <p:tavLst>
                                        <p:tav tm="0">
                                          <p:val>
                                            <p:strVal val="0-#ppt_w/2"/>
                                          </p:val>
                                        </p:tav>
                                        <p:tav tm="100000">
                                          <p:val>
                                            <p:strVal val="#ppt_x"/>
                                          </p:val>
                                        </p:tav>
                                      </p:tavLst>
                                    </p:anim>
                                    <p:anim calcmode="lin" valueType="num">
                                      <p:cBhvr additive="base">
                                        <p:cTn id="13" dur="500" fill="hold"/>
                                        <p:tgtEl>
                                          <p:spTgt spid="15976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9765"/>
                                        </p:tgtEl>
                                        <p:attrNameLst>
                                          <p:attrName>style.visibility</p:attrName>
                                        </p:attrNameLst>
                                      </p:cBhvr>
                                      <p:to>
                                        <p:strVal val="visible"/>
                                      </p:to>
                                    </p:set>
                                    <p:animEffect transition="in" filter="wipe(left)">
                                      <p:cBhvr>
                                        <p:cTn id="18" dur="500"/>
                                        <p:tgtEl>
                                          <p:spTgt spid="15976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9766"/>
                                        </p:tgtEl>
                                        <p:attrNameLst>
                                          <p:attrName>style.visibility</p:attrName>
                                        </p:attrNameLst>
                                      </p:cBhvr>
                                      <p:to>
                                        <p:strVal val="visible"/>
                                      </p:to>
                                    </p:set>
                                    <p:anim calcmode="lin" valueType="num">
                                      <p:cBhvr additive="base">
                                        <p:cTn id="23" dur="500" fill="hold"/>
                                        <p:tgtEl>
                                          <p:spTgt spid="159766"/>
                                        </p:tgtEl>
                                        <p:attrNameLst>
                                          <p:attrName>ppt_x</p:attrName>
                                        </p:attrNameLst>
                                      </p:cBhvr>
                                      <p:tavLst>
                                        <p:tav tm="0">
                                          <p:val>
                                            <p:strVal val="0-#ppt_w/2"/>
                                          </p:val>
                                        </p:tav>
                                        <p:tav tm="100000">
                                          <p:val>
                                            <p:strVal val="#ppt_x"/>
                                          </p:val>
                                        </p:tav>
                                      </p:tavLst>
                                    </p:anim>
                                    <p:anim calcmode="lin" valueType="num">
                                      <p:cBhvr additive="base">
                                        <p:cTn id="24" dur="500" fill="hold"/>
                                        <p:tgtEl>
                                          <p:spTgt spid="15976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59746"/>
                                        </p:tgtEl>
                                        <p:attrNameLst>
                                          <p:attrName>style.visibility</p:attrName>
                                        </p:attrNameLst>
                                      </p:cBhvr>
                                      <p:to>
                                        <p:strVal val="visible"/>
                                      </p:to>
                                    </p:set>
                                    <p:animEffect transition="in" filter="box(out)">
                                      <p:cBhvr>
                                        <p:cTn id="29" dur="500"/>
                                        <p:tgtEl>
                                          <p:spTgt spid="15974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59785"/>
                                        </p:tgtEl>
                                        <p:attrNameLst>
                                          <p:attrName>style.visibility</p:attrName>
                                        </p:attrNameLst>
                                      </p:cBhvr>
                                      <p:to>
                                        <p:strVal val="visible"/>
                                      </p:to>
                                    </p:set>
                                    <p:animEffect transition="in" filter="blinds(horizontal)">
                                      <p:cBhvr>
                                        <p:cTn id="34" dur="500"/>
                                        <p:tgtEl>
                                          <p:spTgt spid="159785"/>
                                        </p:tgtEl>
                                      </p:cBhvr>
                                    </p:animEffect>
                                  </p:childTnLst>
                                </p:cTn>
                              </p:par>
                              <p:par>
                                <p:cTn id="35" presetID="3" presetClass="entr" presetSubtype="10" fill="hold" nodeType="withEffect">
                                  <p:stCondLst>
                                    <p:cond delay="0"/>
                                  </p:stCondLst>
                                  <p:childTnLst>
                                    <p:set>
                                      <p:cBhvr>
                                        <p:cTn id="36" dur="1" fill="hold">
                                          <p:stCondLst>
                                            <p:cond delay="0"/>
                                          </p:stCondLst>
                                        </p:cTn>
                                        <p:tgtEl>
                                          <p:spTgt spid="159786"/>
                                        </p:tgtEl>
                                        <p:attrNameLst>
                                          <p:attrName>style.visibility</p:attrName>
                                        </p:attrNameLst>
                                      </p:cBhvr>
                                      <p:to>
                                        <p:strVal val="visible"/>
                                      </p:to>
                                    </p:set>
                                    <p:animEffect transition="in" filter="blinds(horizontal)">
                                      <p:cBhvr>
                                        <p:cTn id="37" dur="500"/>
                                        <p:tgtEl>
                                          <p:spTgt spid="15978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9787"/>
                                        </p:tgtEl>
                                        <p:attrNameLst>
                                          <p:attrName>style.visibility</p:attrName>
                                        </p:attrNameLst>
                                      </p:cBhvr>
                                      <p:to>
                                        <p:strVal val="visible"/>
                                      </p:to>
                                    </p:set>
                                    <p:animEffect transition="in" filter="blinds(horizontal)">
                                      <p:cBhvr>
                                        <p:cTn id="40" dur="500"/>
                                        <p:tgtEl>
                                          <p:spTgt spid="159787"/>
                                        </p:tgtEl>
                                      </p:cBhvr>
                                    </p:animEffect>
                                  </p:childTnLst>
                                </p:cTn>
                              </p:par>
                              <p:par>
                                <p:cTn id="41" presetID="3" presetClass="entr" presetSubtype="10" fill="hold" nodeType="withEffect">
                                  <p:stCondLst>
                                    <p:cond delay="0"/>
                                  </p:stCondLst>
                                  <p:childTnLst>
                                    <p:set>
                                      <p:cBhvr>
                                        <p:cTn id="42" dur="1" fill="hold">
                                          <p:stCondLst>
                                            <p:cond delay="0"/>
                                          </p:stCondLst>
                                        </p:cTn>
                                        <p:tgtEl>
                                          <p:spTgt spid="159788"/>
                                        </p:tgtEl>
                                        <p:attrNameLst>
                                          <p:attrName>style.visibility</p:attrName>
                                        </p:attrNameLst>
                                      </p:cBhvr>
                                      <p:to>
                                        <p:strVal val="visible"/>
                                      </p:to>
                                    </p:set>
                                    <p:animEffect transition="in" filter="blinds(horizontal)">
                                      <p:cBhvr>
                                        <p:cTn id="43" dur="500"/>
                                        <p:tgtEl>
                                          <p:spTgt spid="15978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59789"/>
                                        </p:tgtEl>
                                        <p:attrNameLst>
                                          <p:attrName>style.visibility</p:attrName>
                                        </p:attrNameLst>
                                      </p:cBhvr>
                                      <p:to>
                                        <p:strVal val="visible"/>
                                      </p:to>
                                    </p:set>
                                    <p:animEffect transition="in" filter="blinds(horizontal)">
                                      <p:cBhvr>
                                        <p:cTn id="46" dur="500"/>
                                        <p:tgtEl>
                                          <p:spTgt spid="15978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59795"/>
                                        </p:tgtEl>
                                        <p:attrNameLst>
                                          <p:attrName>style.visibility</p:attrName>
                                        </p:attrNameLst>
                                      </p:cBhvr>
                                      <p:to>
                                        <p:strVal val="visible"/>
                                      </p:to>
                                    </p:set>
                                    <p:animEffect transition="in" filter="blinds(horizontal)">
                                      <p:cBhvr>
                                        <p:cTn id="51" dur="500"/>
                                        <p:tgtEl>
                                          <p:spTgt spid="15979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159783"/>
                                        </p:tgtEl>
                                        <p:attrNameLst>
                                          <p:attrName>style.visibility</p:attrName>
                                        </p:attrNameLst>
                                      </p:cBhvr>
                                      <p:to>
                                        <p:strVal val="visible"/>
                                      </p:to>
                                    </p:set>
                                    <p:animEffect transition="in" filter="box(out)">
                                      <p:cBhvr>
                                        <p:cTn id="56" dur="500"/>
                                        <p:tgtEl>
                                          <p:spTgt spid="159783"/>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159793"/>
                                        </p:tgtEl>
                                        <p:attrNameLst>
                                          <p:attrName>style.visibility</p:attrName>
                                        </p:attrNameLst>
                                      </p:cBhvr>
                                      <p:to>
                                        <p:strVal val="visible"/>
                                      </p:to>
                                    </p:set>
                                    <p:animEffect transition="in" filter="box(out)">
                                      <p:cBhvr>
                                        <p:cTn id="61" dur="500"/>
                                        <p:tgtEl>
                                          <p:spTgt spid="159793"/>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159790"/>
                                        </p:tgtEl>
                                        <p:attrNameLst>
                                          <p:attrName>style.visibility</p:attrName>
                                        </p:attrNameLst>
                                      </p:cBhvr>
                                      <p:to>
                                        <p:strVal val="visible"/>
                                      </p:to>
                                    </p:set>
                                    <p:animEffect transition="in" filter="box(in)">
                                      <p:cBhvr>
                                        <p:cTn id="66" dur="500"/>
                                        <p:tgtEl>
                                          <p:spTgt spid="159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4" grpId="0" autoUpdateAnimBg="0"/>
      <p:bldP spid="159766" grpId="0" autoUpdateAnimBg="0"/>
      <p:bldP spid="159787" grpId="0" animBg="1"/>
      <p:bldP spid="159789" grpId="0"/>
      <p:bldP spid="159795" grpId="0" animBg="1"/>
      <p:bldP spid="50"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5" name="Text Box 33"/>
          <p:cNvSpPr txBox="1">
            <a:spLocks noChangeArrowheads="1"/>
          </p:cNvSpPr>
          <p:nvPr/>
        </p:nvSpPr>
        <p:spPr bwMode="auto">
          <a:xfrm>
            <a:off x="250824" y="2099633"/>
            <a:ext cx="856932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是对实际物体的一种抽象，是一种理想化模型，忽略了其在受到外力作用以后的各种形变。</a:t>
            </a:r>
            <a:endParaRPr kumimoji="1" lang="zh-CN" altLang="en-US" sz="2800" b="1" dirty="0">
              <a:solidFill>
                <a:srgbClr val="000000"/>
              </a:solidFill>
              <a:latin typeface="Times New Roman" panose="02020603050405020304" pitchFamily="18" charset="0"/>
            </a:endParaRPr>
          </a:p>
        </p:txBody>
      </p:sp>
      <p:sp>
        <p:nvSpPr>
          <p:cNvPr id="3103" name="Text Box 31"/>
          <p:cNvSpPr txBox="1">
            <a:spLocks noChangeArrowheads="1"/>
          </p:cNvSpPr>
          <p:nvPr/>
        </p:nvSpPr>
        <p:spPr bwMode="auto">
          <a:xfrm>
            <a:off x="61665" y="1412776"/>
            <a:ext cx="1944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800" b="1" dirty="0">
                <a:solidFill>
                  <a:srgbClr val="000000"/>
                </a:solidFill>
                <a:latin typeface="Times New Roman" panose="02020603050405020304" pitchFamily="18" charset="0"/>
              </a:rPr>
              <a:t>一、刚体</a:t>
            </a:r>
            <a:endParaRPr lang="zh-CN" altLang="en-US" sz="2800" b="1" dirty="0">
              <a:solidFill>
                <a:srgbClr val="000000"/>
              </a:solidFill>
              <a:latin typeface="Times New Roman" panose="02020603050405020304" pitchFamily="18" charset="0"/>
            </a:endParaRPr>
          </a:p>
        </p:txBody>
      </p:sp>
      <p:sp>
        <p:nvSpPr>
          <p:cNvPr id="3104" name="Text Box 32"/>
          <p:cNvSpPr txBox="1">
            <a:spLocks noChangeArrowheads="1"/>
          </p:cNvSpPr>
          <p:nvPr/>
        </p:nvSpPr>
        <p:spPr bwMode="auto">
          <a:xfrm>
            <a:off x="611560" y="2077858"/>
            <a:ext cx="324036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0000FF"/>
                </a:solidFill>
                <a:latin typeface="Times New Roman" panose="02020603050405020304" pitchFamily="18" charset="0"/>
              </a:rPr>
              <a:t>刚体（</a:t>
            </a:r>
            <a:r>
              <a:rPr kumimoji="1" lang="en-US" altLang="zh-CN" sz="2800" b="1" dirty="0">
                <a:solidFill>
                  <a:srgbClr val="0000FF"/>
                </a:solidFill>
                <a:latin typeface="Times New Roman" panose="02020603050405020304" pitchFamily="18" charset="0"/>
              </a:rPr>
              <a:t>rigid body</a:t>
            </a:r>
            <a:r>
              <a:rPr kumimoji="1" lang="zh-CN" altLang="en-US" sz="2800" b="1" dirty="0">
                <a:solidFill>
                  <a:srgbClr val="0000FF"/>
                </a:solidFill>
                <a:latin typeface="Times New Roman" panose="02020603050405020304" pitchFamily="18" charset="0"/>
              </a:rPr>
              <a:t>）：</a:t>
            </a:r>
            <a:endParaRPr kumimoji="1" lang="zh-CN" altLang="en-US" sz="2800" b="1" dirty="0">
              <a:solidFill>
                <a:srgbClr val="0000FF"/>
              </a:solidFill>
              <a:latin typeface="Times New Roman" panose="02020603050405020304" pitchFamily="18" charset="0"/>
            </a:endParaRPr>
          </a:p>
        </p:txBody>
      </p:sp>
      <p:sp>
        <p:nvSpPr>
          <p:cNvPr id="3106" name="Rectangle 34"/>
          <p:cNvSpPr>
            <a:spLocks noChangeArrowheads="1"/>
          </p:cNvSpPr>
          <p:nvPr/>
        </p:nvSpPr>
        <p:spPr bwMode="auto">
          <a:xfrm>
            <a:off x="304800" y="3501008"/>
            <a:ext cx="7696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刚体可看作是质量连续分布的且任意两质量元之间相对距离保持不变的质点系。</a:t>
            </a:r>
            <a:endParaRPr kumimoji="1" lang="zh-CN" altLang="en-US" sz="2800" b="1" dirty="0">
              <a:solidFill>
                <a:srgbClr val="000000"/>
              </a:solidFill>
              <a:latin typeface="Times New Roman" panose="02020603050405020304" pitchFamily="18" charset="0"/>
            </a:endParaRPr>
          </a:p>
        </p:txBody>
      </p:sp>
      <p:pic>
        <p:nvPicPr>
          <p:cNvPr id="3115" name="Picture 43" descr="T3-1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2256" y="4887804"/>
            <a:ext cx="3311525" cy="1411288"/>
          </a:xfrm>
          <a:prstGeom prst="rect">
            <a:avLst/>
          </a:prstGeom>
          <a:noFill/>
          <a:extLst>
            <a:ext uri="{909E8E84-426E-40DD-AFC4-6F175D3DCCD1}">
              <a14:hiddenFill xmlns:a14="http://schemas.microsoft.com/office/drawing/2010/main">
                <a:solidFill>
                  <a:srgbClr val="FFFFFF"/>
                </a:solidFill>
              </a14:hiddenFill>
            </a:ext>
          </a:extLst>
        </p:spPr>
      </p:pic>
      <p:pic>
        <p:nvPicPr>
          <p:cNvPr id="3116" name="Picture 44" descr="T3-1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8240" y="4675944"/>
            <a:ext cx="2232025" cy="16494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09451" y="821010"/>
            <a:ext cx="7037504" cy="523220"/>
          </a:xfrm>
          <a:prstGeom prst="rect">
            <a:avLst/>
          </a:prstGeom>
          <a:noFill/>
        </p:spPr>
        <p:txBody>
          <a:bodyPr wrap="none" rtlCol="0">
            <a:spAutoFit/>
          </a:bodyPr>
          <a:lstStyle/>
          <a:p>
            <a:r>
              <a:rPr kumimoji="1" lang="zh-CN" altLang="en-US" sz="2800" b="1" dirty="0">
                <a:solidFill>
                  <a:srgbClr val="000000"/>
                </a:solidFill>
                <a:latin typeface="Times New Roman" panose="02020603050405020304" pitchFamily="18" charset="0"/>
              </a:rPr>
              <a:t>实际物体运动不总是</a:t>
            </a:r>
            <a:r>
              <a:rPr kumimoji="1" lang="zh-CN" altLang="en-US" sz="2800" b="1" dirty="0" smtClean="0">
                <a:solidFill>
                  <a:srgbClr val="000000"/>
                </a:solidFill>
                <a:latin typeface="Times New Roman" panose="02020603050405020304" pitchFamily="18" charset="0"/>
              </a:rPr>
              <a:t>可以简化为质点的运动</a:t>
            </a:r>
            <a:endParaRPr kumimoji="1" lang="zh-CN" altLang="en-US" sz="2800" b="1" dirty="0">
              <a:solidFill>
                <a:srgbClr val="000000"/>
              </a:solidFill>
              <a:latin typeface="Times New Roman" panose="02020603050405020304" pitchFamily="18" charset="0"/>
            </a:endParaRPr>
          </a:p>
        </p:txBody>
      </p:sp>
      <p:sp>
        <p:nvSpPr>
          <p:cNvPr id="10" name="Text Box 37"/>
          <p:cNvSpPr txBox="1">
            <a:spLocks noChangeArrowheads="1"/>
          </p:cNvSpPr>
          <p:nvPr/>
        </p:nvSpPr>
        <p:spPr bwMode="auto">
          <a:xfrm>
            <a:off x="107950" y="101600"/>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b="1" dirty="0">
                <a:solidFill>
                  <a:srgbClr val="000000"/>
                </a:solidFill>
                <a:latin typeface="Times New Roman" panose="02020603050405020304" pitchFamily="18" charset="0"/>
              </a:rPr>
              <a:t>§3-1 </a:t>
            </a:r>
            <a:r>
              <a:rPr kumimoji="1" lang="zh-CN" altLang="en-US" sz="2800" b="1" dirty="0">
                <a:solidFill>
                  <a:srgbClr val="000000"/>
                </a:solidFill>
                <a:latin typeface="Times New Roman" panose="02020603050405020304" pitchFamily="18" charset="0"/>
              </a:rPr>
              <a:t>刚体模型及其运动</a:t>
            </a:r>
            <a:endParaRPr kumimoji="1"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3"/>
                                        </p:tgtEl>
                                        <p:attrNameLst>
                                          <p:attrName>style.visibility</p:attrName>
                                        </p:attrNameLst>
                                      </p:cBhvr>
                                      <p:to>
                                        <p:strVal val="visible"/>
                                      </p:to>
                                    </p:set>
                                    <p:animEffect transition="in" filter="wipe(left)">
                                      <p:cBhvr>
                                        <p:cTn id="12" dur="500"/>
                                        <p:tgtEl>
                                          <p:spTgt spid="31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4"/>
                                        </p:tgtEl>
                                        <p:attrNameLst>
                                          <p:attrName>style.visibility</p:attrName>
                                        </p:attrNameLst>
                                      </p:cBhvr>
                                      <p:to>
                                        <p:strVal val="visible"/>
                                      </p:to>
                                    </p:set>
                                    <p:animEffect transition="in" filter="wipe(left)">
                                      <p:cBhvr>
                                        <p:cTn id="17" dur="500"/>
                                        <p:tgtEl>
                                          <p:spTgt spid="3104"/>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105"/>
                                        </p:tgtEl>
                                        <p:attrNameLst>
                                          <p:attrName>style.visibility</p:attrName>
                                        </p:attrNameLst>
                                      </p:cBhvr>
                                      <p:to>
                                        <p:strVal val="visible"/>
                                      </p:to>
                                    </p:set>
                                    <p:animEffect transition="in" filter="wipe(left)">
                                      <p:cBhvr>
                                        <p:cTn id="21" dur="500"/>
                                        <p:tgtEl>
                                          <p:spTgt spid="310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106"/>
                                        </p:tgtEl>
                                        <p:attrNameLst>
                                          <p:attrName>style.visibility</p:attrName>
                                        </p:attrNameLst>
                                      </p:cBhvr>
                                      <p:to>
                                        <p:strVal val="visible"/>
                                      </p:to>
                                    </p:set>
                                    <p:animEffect transition="in" filter="wipe(left)">
                                      <p:cBhvr>
                                        <p:cTn id="26" dur="500"/>
                                        <p:tgtEl>
                                          <p:spTgt spid="310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5" grpId="0" autoUpdateAnimBg="0"/>
      <p:bldP spid="3103" grpId="0"/>
      <p:bldP spid="3104" grpId="0" autoUpdateAnimBg="0"/>
      <p:bldP spid="3106" grpId="0" autoUpdateAnimBg="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Text Box 6"/>
          <p:cNvSpPr txBox="1">
            <a:spLocks noChangeArrowheads="1"/>
          </p:cNvSpPr>
          <p:nvPr/>
        </p:nvSpPr>
        <p:spPr bwMode="auto">
          <a:xfrm>
            <a:off x="136525" y="115888"/>
            <a:ext cx="3211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二、平动和转动  </a:t>
            </a:r>
            <a:endParaRPr kumimoji="1" lang="zh-CN" altLang="en-US" sz="2800" b="1">
              <a:solidFill>
                <a:srgbClr val="000000"/>
              </a:solidFill>
              <a:latin typeface="Times New Roman" panose="02020603050405020304" pitchFamily="18" charset="0"/>
            </a:endParaRPr>
          </a:p>
        </p:txBody>
      </p:sp>
      <p:sp>
        <p:nvSpPr>
          <p:cNvPr id="4105" name="Text Box 9"/>
          <p:cNvSpPr txBox="1">
            <a:spLocks noChangeArrowheads="1"/>
          </p:cNvSpPr>
          <p:nvPr/>
        </p:nvSpPr>
        <p:spPr bwMode="auto">
          <a:xfrm>
            <a:off x="468313" y="1268760"/>
            <a:ext cx="80645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当刚体运动时，如果刚体内任何一条给定的直线，在运动中始终保持它的方向不变，这种运动叫</a:t>
            </a:r>
            <a:r>
              <a:rPr kumimoji="1" lang="zh-CN" altLang="en-US" sz="2800" b="1" dirty="0">
                <a:solidFill>
                  <a:srgbClr val="0000FF"/>
                </a:solidFill>
                <a:latin typeface="Times New Roman" panose="02020603050405020304" pitchFamily="18" charset="0"/>
              </a:rPr>
              <a:t>平动（</a:t>
            </a:r>
            <a:r>
              <a:rPr kumimoji="1" lang="en-US" altLang="zh-CN" sz="2800" b="1" dirty="0">
                <a:solidFill>
                  <a:srgbClr val="0000FF"/>
                </a:solidFill>
                <a:latin typeface="Times New Roman" panose="02020603050405020304" pitchFamily="18" charset="0"/>
              </a:rPr>
              <a:t>translation</a:t>
            </a:r>
            <a:r>
              <a:rPr kumimoji="1" lang="zh-CN" altLang="en-US" sz="2800" b="1" dirty="0">
                <a:solidFill>
                  <a:srgbClr val="0000FF"/>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p:txBody>
      </p:sp>
      <p:sp>
        <p:nvSpPr>
          <p:cNvPr id="4107" name="Text Box 11"/>
          <p:cNvSpPr txBox="1">
            <a:spLocks noChangeArrowheads="1"/>
          </p:cNvSpPr>
          <p:nvPr/>
        </p:nvSpPr>
        <p:spPr bwMode="auto">
          <a:xfrm>
            <a:off x="399726" y="6021288"/>
            <a:ext cx="85074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buClr>
                <a:srgbClr val="333399"/>
              </a:buClr>
              <a:buFont typeface="Wingdings" panose="05000000000000000000" pitchFamily="2" charset="2"/>
              <a:buBlip>
                <a:blip r:embed="rId1"/>
              </a:buBlip>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可以用质点动力学的方法来处理刚体的平动问题。</a:t>
            </a:r>
            <a:endParaRPr kumimoji="1" lang="zh-CN" altLang="en-US" sz="2800" b="1" dirty="0">
              <a:solidFill>
                <a:srgbClr val="000000"/>
              </a:solidFill>
              <a:latin typeface="Times New Roman" panose="02020603050405020304" pitchFamily="18" charset="0"/>
            </a:endParaRPr>
          </a:p>
        </p:txBody>
      </p:sp>
      <p:sp>
        <p:nvSpPr>
          <p:cNvPr id="4108" name="Text Box 12"/>
          <p:cNvSpPr txBox="1">
            <a:spLocks noChangeArrowheads="1"/>
          </p:cNvSpPr>
          <p:nvPr/>
        </p:nvSpPr>
        <p:spPr bwMode="auto">
          <a:xfrm>
            <a:off x="0" y="3197225"/>
            <a:ext cx="59543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a</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 </a:t>
            </a:r>
            <a:r>
              <a:rPr kumimoji="1" lang="zh-CN" altLang="en-US" sz="2800" b="1" dirty="0" smtClean="0">
                <a:solidFill>
                  <a:srgbClr val="000000"/>
                </a:solidFill>
                <a:latin typeface="Times New Roman" panose="02020603050405020304" pitchFamily="18" charset="0"/>
              </a:rPr>
              <a:t>刚体各质点的位移都是</a:t>
            </a:r>
            <a:r>
              <a:rPr kumimoji="1" lang="zh-CN" altLang="en-US" sz="2800" b="1" dirty="0">
                <a:solidFill>
                  <a:srgbClr val="000000"/>
                </a:solidFill>
                <a:latin typeface="Times New Roman" panose="02020603050405020304" pitchFamily="18" charset="0"/>
              </a:rPr>
              <a:t>相同的（</a:t>
            </a:r>
            <a:r>
              <a:rPr kumimoji="1" lang="en-US" altLang="zh-CN" sz="2800" b="1" dirty="0">
                <a:solidFill>
                  <a:srgbClr val="000000"/>
                </a:solidFill>
                <a:latin typeface="Times New Roman" panose="02020603050405020304" pitchFamily="18" charset="0"/>
              </a:rPr>
              <a:t>b</a:t>
            </a:r>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 刚体内各质点在任一时刻具有相同的速度和加速度。</a:t>
            </a:r>
            <a:endParaRPr kumimoji="1" lang="zh-CN" altLang="en-US" sz="2800" b="1" dirty="0">
              <a:solidFill>
                <a:srgbClr val="000000"/>
              </a:solidFill>
              <a:latin typeface="Times New Roman" panose="02020603050405020304" pitchFamily="18" charset="0"/>
            </a:endParaRPr>
          </a:p>
        </p:txBody>
      </p:sp>
      <p:grpSp>
        <p:nvGrpSpPr>
          <p:cNvPr id="4111" name="Group 15"/>
          <p:cNvGrpSpPr/>
          <p:nvPr/>
        </p:nvGrpSpPr>
        <p:grpSpPr bwMode="auto">
          <a:xfrm>
            <a:off x="5954388" y="2882234"/>
            <a:ext cx="2952750" cy="1382712"/>
            <a:chOff x="1880" y="2584"/>
            <a:chExt cx="1784" cy="800"/>
          </a:xfrm>
        </p:grpSpPr>
        <p:sp>
          <p:nvSpPr>
            <p:cNvPr id="4112" name="Freeform 16"/>
            <p:cNvSpPr/>
            <p:nvPr/>
          </p:nvSpPr>
          <p:spPr bwMode="auto">
            <a:xfrm>
              <a:off x="2608" y="2584"/>
              <a:ext cx="480" cy="576"/>
            </a:xfrm>
            <a:custGeom>
              <a:avLst/>
              <a:gdLst>
                <a:gd name="T0" fmla="*/ 1032 w 1176"/>
                <a:gd name="T1" fmla="*/ 48 h 1360"/>
                <a:gd name="T2" fmla="*/ 600 w 1176"/>
                <a:gd name="T3" fmla="*/ 48 h 1360"/>
                <a:gd name="T4" fmla="*/ 408 w 1176"/>
                <a:gd name="T5" fmla="*/ 336 h 1360"/>
                <a:gd name="T6" fmla="*/ 312 w 1176"/>
                <a:gd name="T7" fmla="*/ 576 h 1360"/>
                <a:gd name="T8" fmla="*/ 24 w 1176"/>
                <a:gd name="T9" fmla="*/ 768 h 1360"/>
                <a:gd name="T10" fmla="*/ 168 w 1176"/>
                <a:gd name="T11" fmla="*/ 1008 h 1360"/>
                <a:gd name="T12" fmla="*/ 216 w 1176"/>
                <a:gd name="T13" fmla="*/ 1200 h 1360"/>
                <a:gd name="T14" fmla="*/ 552 w 1176"/>
                <a:gd name="T15" fmla="*/ 1296 h 1360"/>
                <a:gd name="T16" fmla="*/ 1080 w 1176"/>
                <a:gd name="T17" fmla="*/ 816 h 1360"/>
                <a:gd name="T18" fmla="*/ 1128 w 1176"/>
                <a:gd name="T19" fmla="*/ 432 h 1360"/>
                <a:gd name="T20" fmla="*/ 1176 w 1176"/>
                <a:gd name="T21" fmla="*/ 288 h 1360"/>
                <a:gd name="T22" fmla="*/ 1128 w 1176"/>
                <a:gd name="T23" fmla="*/ 96 h 1360"/>
                <a:gd name="T24" fmla="*/ 1032 w 1176"/>
                <a:gd name="T25" fmla="*/ 4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1360">
                  <a:moveTo>
                    <a:pt x="1032" y="48"/>
                  </a:moveTo>
                  <a:cubicBezTo>
                    <a:pt x="944" y="40"/>
                    <a:pt x="704" y="0"/>
                    <a:pt x="600" y="48"/>
                  </a:cubicBezTo>
                  <a:cubicBezTo>
                    <a:pt x="496" y="96"/>
                    <a:pt x="456" y="248"/>
                    <a:pt x="408" y="336"/>
                  </a:cubicBezTo>
                  <a:cubicBezTo>
                    <a:pt x="360" y="424"/>
                    <a:pt x="376" y="504"/>
                    <a:pt x="312" y="576"/>
                  </a:cubicBezTo>
                  <a:cubicBezTo>
                    <a:pt x="248" y="648"/>
                    <a:pt x="48" y="696"/>
                    <a:pt x="24" y="768"/>
                  </a:cubicBezTo>
                  <a:cubicBezTo>
                    <a:pt x="0" y="840"/>
                    <a:pt x="136" y="936"/>
                    <a:pt x="168" y="1008"/>
                  </a:cubicBezTo>
                  <a:cubicBezTo>
                    <a:pt x="200" y="1080"/>
                    <a:pt x="152" y="1152"/>
                    <a:pt x="216" y="1200"/>
                  </a:cubicBezTo>
                  <a:cubicBezTo>
                    <a:pt x="280" y="1248"/>
                    <a:pt x="408" y="1360"/>
                    <a:pt x="552" y="1296"/>
                  </a:cubicBezTo>
                  <a:cubicBezTo>
                    <a:pt x="696" y="1232"/>
                    <a:pt x="984" y="960"/>
                    <a:pt x="1080" y="816"/>
                  </a:cubicBezTo>
                  <a:cubicBezTo>
                    <a:pt x="1176" y="672"/>
                    <a:pt x="1112" y="520"/>
                    <a:pt x="1128" y="432"/>
                  </a:cubicBezTo>
                  <a:cubicBezTo>
                    <a:pt x="1144" y="344"/>
                    <a:pt x="1176" y="344"/>
                    <a:pt x="1176" y="288"/>
                  </a:cubicBezTo>
                  <a:cubicBezTo>
                    <a:pt x="1176" y="232"/>
                    <a:pt x="1152" y="136"/>
                    <a:pt x="1128" y="96"/>
                  </a:cubicBezTo>
                  <a:cubicBezTo>
                    <a:pt x="1104" y="56"/>
                    <a:pt x="1120" y="56"/>
                    <a:pt x="1032" y="48"/>
                  </a:cubicBezTo>
                  <a:close/>
                </a:path>
              </a:pathLst>
            </a:custGeom>
            <a:gradFill rotWithShape="0">
              <a:gsLst>
                <a:gs pos="0">
                  <a:srgbClr val="FFFFBD"/>
                </a:gs>
                <a:gs pos="100000">
                  <a:srgbClr val="FFFFBD">
                    <a:gamma/>
                    <a:shade val="81176"/>
                    <a:invGamma/>
                  </a:srgbClr>
                </a:gs>
              </a:gsLst>
              <a:path path="rect">
                <a:fillToRect l="50000" t="50000" r="50000" b="50000"/>
              </a:path>
            </a:gradFill>
            <a:ln w="19050"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3" name="Freeform 17"/>
            <p:cNvSpPr/>
            <p:nvPr/>
          </p:nvSpPr>
          <p:spPr bwMode="auto">
            <a:xfrm>
              <a:off x="1880" y="2784"/>
              <a:ext cx="480" cy="576"/>
            </a:xfrm>
            <a:custGeom>
              <a:avLst/>
              <a:gdLst>
                <a:gd name="T0" fmla="*/ 1032 w 1176"/>
                <a:gd name="T1" fmla="*/ 48 h 1360"/>
                <a:gd name="T2" fmla="*/ 600 w 1176"/>
                <a:gd name="T3" fmla="*/ 48 h 1360"/>
                <a:gd name="T4" fmla="*/ 408 w 1176"/>
                <a:gd name="T5" fmla="*/ 336 h 1360"/>
                <a:gd name="T6" fmla="*/ 312 w 1176"/>
                <a:gd name="T7" fmla="*/ 576 h 1360"/>
                <a:gd name="T8" fmla="*/ 24 w 1176"/>
                <a:gd name="T9" fmla="*/ 768 h 1360"/>
                <a:gd name="T10" fmla="*/ 168 w 1176"/>
                <a:gd name="T11" fmla="*/ 1008 h 1360"/>
                <a:gd name="T12" fmla="*/ 216 w 1176"/>
                <a:gd name="T13" fmla="*/ 1200 h 1360"/>
                <a:gd name="T14" fmla="*/ 552 w 1176"/>
                <a:gd name="T15" fmla="*/ 1296 h 1360"/>
                <a:gd name="T16" fmla="*/ 1080 w 1176"/>
                <a:gd name="T17" fmla="*/ 816 h 1360"/>
                <a:gd name="T18" fmla="*/ 1128 w 1176"/>
                <a:gd name="T19" fmla="*/ 432 h 1360"/>
                <a:gd name="T20" fmla="*/ 1176 w 1176"/>
                <a:gd name="T21" fmla="*/ 288 h 1360"/>
                <a:gd name="T22" fmla="*/ 1128 w 1176"/>
                <a:gd name="T23" fmla="*/ 96 h 1360"/>
                <a:gd name="T24" fmla="*/ 1032 w 1176"/>
                <a:gd name="T25" fmla="*/ 4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1360">
                  <a:moveTo>
                    <a:pt x="1032" y="48"/>
                  </a:moveTo>
                  <a:cubicBezTo>
                    <a:pt x="944" y="40"/>
                    <a:pt x="704" y="0"/>
                    <a:pt x="600" y="48"/>
                  </a:cubicBezTo>
                  <a:cubicBezTo>
                    <a:pt x="496" y="96"/>
                    <a:pt x="456" y="248"/>
                    <a:pt x="408" y="336"/>
                  </a:cubicBezTo>
                  <a:cubicBezTo>
                    <a:pt x="360" y="424"/>
                    <a:pt x="376" y="504"/>
                    <a:pt x="312" y="576"/>
                  </a:cubicBezTo>
                  <a:cubicBezTo>
                    <a:pt x="248" y="648"/>
                    <a:pt x="48" y="696"/>
                    <a:pt x="24" y="768"/>
                  </a:cubicBezTo>
                  <a:cubicBezTo>
                    <a:pt x="0" y="840"/>
                    <a:pt x="136" y="936"/>
                    <a:pt x="168" y="1008"/>
                  </a:cubicBezTo>
                  <a:cubicBezTo>
                    <a:pt x="200" y="1080"/>
                    <a:pt x="152" y="1152"/>
                    <a:pt x="216" y="1200"/>
                  </a:cubicBezTo>
                  <a:cubicBezTo>
                    <a:pt x="280" y="1248"/>
                    <a:pt x="408" y="1360"/>
                    <a:pt x="552" y="1296"/>
                  </a:cubicBezTo>
                  <a:cubicBezTo>
                    <a:pt x="696" y="1232"/>
                    <a:pt x="984" y="960"/>
                    <a:pt x="1080" y="816"/>
                  </a:cubicBezTo>
                  <a:cubicBezTo>
                    <a:pt x="1176" y="672"/>
                    <a:pt x="1112" y="520"/>
                    <a:pt x="1128" y="432"/>
                  </a:cubicBezTo>
                  <a:cubicBezTo>
                    <a:pt x="1144" y="344"/>
                    <a:pt x="1176" y="344"/>
                    <a:pt x="1176" y="288"/>
                  </a:cubicBezTo>
                  <a:cubicBezTo>
                    <a:pt x="1176" y="232"/>
                    <a:pt x="1152" y="136"/>
                    <a:pt x="1128" y="96"/>
                  </a:cubicBezTo>
                  <a:cubicBezTo>
                    <a:pt x="1104" y="56"/>
                    <a:pt x="1120" y="56"/>
                    <a:pt x="1032" y="48"/>
                  </a:cubicBezTo>
                  <a:close/>
                </a:path>
              </a:pathLst>
            </a:custGeom>
            <a:gradFill rotWithShape="0">
              <a:gsLst>
                <a:gs pos="0">
                  <a:srgbClr val="FFFFBD"/>
                </a:gs>
                <a:gs pos="100000">
                  <a:srgbClr val="FFFFBD">
                    <a:gamma/>
                    <a:shade val="81176"/>
                    <a:invGamma/>
                  </a:srgbClr>
                </a:gs>
              </a:gsLst>
              <a:path path="rect">
                <a:fillToRect l="50000" t="50000" r="50000" b="50000"/>
              </a:path>
            </a:gradFill>
            <a:ln w="19050"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4" name="Freeform 18"/>
            <p:cNvSpPr/>
            <p:nvPr/>
          </p:nvSpPr>
          <p:spPr bwMode="auto">
            <a:xfrm>
              <a:off x="3184" y="2808"/>
              <a:ext cx="480" cy="576"/>
            </a:xfrm>
            <a:custGeom>
              <a:avLst/>
              <a:gdLst>
                <a:gd name="T0" fmla="*/ 1032 w 1176"/>
                <a:gd name="T1" fmla="*/ 48 h 1360"/>
                <a:gd name="T2" fmla="*/ 600 w 1176"/>
                <a:gd name="T3" fmla="*/ 48 h 1360"/>
                <a:gd name="T4" fmla="*/ 408 w 1176"/>
                <a:gd name="T5" fmla="*/ 336 h 1360"/>
                <a:gd name="T6" fmla="*/ 312 w 1176"/>
                <a:gd name="T7" fmla="*/ 576 h 1360"/>
                <a:gd name="T8" fmla="*/ 24 w 1176"/>
                <a:gd name="T9" fmla="*/ 768 h 1360"/>
                <a:gd name="T10" fmla="*/ 168 w 1176"/>
                <a:gd name="T11" fmla="*/ 1008 h 1360"/>
                <a:gd name="T12" fmla="*/ 216 w 1176"/>
                <a:gd name="T13" fmla="*/ 1200 h 1360"/>
                <a:gd name="T14" fmla="*/ 552 w 1176"/>
                <a:gd name="T15" fmla="*/ 1296 h 1360"/>
                <a:gd name="T16" fmla="*/ 1080 w 1176"/>
                <a:gd name="T17" fmla="*/ 816 h 1360"/>
                <a:gd name="T18" fmla="*/ 1128 w 1176"/>
                <a:gd name="T19" fmla="*/ 432 h 1360"/>
                <a:gd name="T20" fmla="*/ 1176 w 1176"/>
                <a:gd name="T21" fmla="*/ 288 h 1360"/>
                <a:gd name="T22" fmla="*/ 1128 w 1176"/>
                <a:gd name="T23" fmla="*/ 96 h 1360"/>
                <a:gd name="T24" fmla="*/ 1032 w 1176"/>
                <a:gd name="T25" fmla="*/ 4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6" h="1360">
                  <a:moveTo>
                    <a:pt x="1032" y="48"/>
                  </a:moveTo>
                  <a:cubicBezTo>
                    <a:pt x="944" y="40"/>
                    <a:pt x="704" y="0"/>
                    <a:pt x="600" y="48"/>
                  </a:cubicBezTo>
                  <a:cubicBezTo>
                    <a:pt x="496" y="96"/>
                    <a:pt x="456" y="248"/>
                    <a:pt x="408" y="336"/>
                  </a:cubicBezTo>
                  <a:cubicBezTo>
                    <a:pt x="360" y="424"/>
                    <a:pt x="376" y="504"/>
                    <a:pt x="312" y="576"/>
                  </a:cubicBezTo>
                  <a:cubicBezTo>
                    <a:pt x="248" y="648"/>
                    <a:pt x="48" y="696"/>
                    <a:pt x="24" y="768"/>
                  </a:cubicBezTo>
                  <a:cubicBezTo>
                    <a:pt x="0" y="840"/>
                    <a:pt x="136" y="936"/>
                    <a:pt x="168" y="1008"/>
                  </a:cubicBezTo>
                  <a:cubicBezTo>
                    <a:pt x="200" y="1080"/>
                    <a:pt x="152" y="1152"/>
                    <a:pt x="216" y="1200"/>
                  </a:cubicBezTo>
                  <a:cubicBezTo>
                    <a:pt x="280" y="1248"/>
                    <a:pt x="408" y="1360"/>
                    <a:pt x="552" y="1296"/>
                  </a:cubicBezTo>
                  <a:cubicBezTo>
                    <a:pt x="696" y="1232"/>
                    <a:pt x="984" y="960"/>
                    <a:pt x="1080" y="816"/>
                  </a:cubicBezTo>
                  <a:cubicBezTo>
                    <a:pt x="1176" y="672"/>
                    <a:pt x="1112" y="520"/>
                    <a:pt x="1128" y="432"/>
                  </a:cubicBezTo>
                  <a:cubicBezTo>
                    <a:pt x="1144" y="344"/>
                    <a:pt x="1176" y="344"/>
                    <a:pt x="1176" y="288"/>
                  </a:cubicBezTo>
                  <a:cubicBezTo>
                    <a:pt x="1176" y="232"/>
                    <a:pt x="1152" y="136"/>
                    <a:pt x="1128" y="96"/>
                  </a:cubicBezTo>
                  <a:cubicBezTo>
                    <a:pt x="1104" y="56"/>
                    <a:pt x="1120" y="56"/>
                    <a:pt x="1032" y="48"/>
                  </a:cubicBezTo>
                  <a:close/>
                </a:path>
              </a:pathLst>
            </a:custGeom>
            <a:gradFill rotWithShape="0">
              <a:gsLst>
                <a:gs pos="0">
                  <a:srgbClr val="FFFFBD"/>
                </a:gs>
                <a:gs pos="100000">
                  <a:srgbClr val="FFFFBD">
                    <a:gamma/>
                    <a:shade val="81176"/>
                    <a:invGamma/>
                  </a:srgbClr>
                </a:gs>
              </a:gsLst>
              <a:path path="rect">
                <a:fillToRect l="50000" t="50000" r="50000" b="50000"/>
              </a:path>
            </a:gradFill>
            <a:ln w="19050"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5" name="Freeform 19"/>
            <p:cNvSpPr/>
            <p:nvPr/>
          </p:nvSpPr>
          <p:spPr bwMode="auto">
            <a:xfrm>
              <a:off x="2256" y="2592"/>
              <a:ext cx="1248" cy="336"/>
            </a:xfrm>
            <a:custGeom>
              <a:avLst/>
              <a:gdLst>
                <a:gd name="T0" fmla="*/ 0 w 3168"/>
                <a:gd name="T1" fmla="*/ 621 h 764"/>
                <a:gd name="T2" fmla="*/ 464 w 3168"/>
                <a:gd name="T3" fmla="*/ 358 h 764"/>
                <a:gd name="T4" fmla="*/ 1157 w 3168"/>
                <a:gd name="T5" fmla="*/ 48 h 764"/>
                <a:gd name="T6" fmla="*/ 2574 w 3168"/>
                <a:gd name="T7" fmla="*/ 648 h 764"/>
                <a:gd name="T8" fmla="*/ 3168 w 3168"/>
                <a:gd name="T9" fmla="*/ 743 h 764"/>
              </a:gdLst>
              <a:ahLst/>
              <a:cxnLst>
                <a:cxn ang="0">
                  <a:pos x="T0" y="T1"/>
                </a:cxn>
                <a:cxn ang="0">
                  <a:pos x="T2" y="T3"/>
                </a:cxn>
                <a:cxn ang="0">
                  <a:pos x="T4" y="T5"/>
                </a:cxn>
                <a:cxn ang="0">
                  <a:pos x="T6" y="T7"/>
                </a:cxn>
                <a:cxn ang="0">
                  <a:pos x="T8" y="T9"/>
                </a:cxn>
              </a:cxnLst>
              <a:rect l="0" t="0" r="r" b="b"/>
              <a:pathLst>
                <a:path w="3168" h="764">
                  <a:moveTo>
                    <a:pt x="0" y="621"/>
                  </a:moveTo>
                  <a:cubicBezTo>
                    <a:pt x="77" y="577"/>
                    <a:pt x="271" y="453"/>
                    <a:pt x="464" y="358"/>
                  </a:cubicBezTo>
                  <a:cubicBezTo>
                    <a:pt x="657" y="263"/>
                    <a:pt x="805" y="0"/>
                    <a:pt x="1157" y="48"/>
                  </a:cubicBezTo>
                  <a:cubicBezTo>
                    <a:pt x="1509" y="96"/>
                    <a:pt x="2239" y="532"/>
                    <a:pt x="2574" y="648"/>
                  </a:cubicBezTo>
                  <a:cubicBezTo>
                    <a:pt x="2909" y="764"/>
                    <a:pt x="3044" y="723"/>
                    <a:pt x="3168" y="743"/>
                  </a:cubicBezTo>
                </a:path>
              </a:pathLst>
            </a:custGeom>
            <a:noFill/>
            <a:ln w="19050" cap="flat">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6" name="Freeform 20"/>
            <p:cNvSpPr/>
            <p:nvPr/>
          </p:nvSpPr>
          <p:spPr bwMode="auto">
            <a:xfrm>
              <a:off x="2208" y="2784"/>
              <a:ext cx="1248" cy="336"/>
            </a:xfrm>
            <a:custGeom>
              <a:avLst/>
              <a:gdLst>
                <a:gd name="T0" fmla="*/ 0 w 3168"/>
                <a:gd name="T1" fmla="*/ 621 h 764"/>
                <a:gd name="T2" fmla="*/ 464 w 3168"/>
                <a:gd name="T3" fmla="*/ 358 h 764"/>
                <a:gd name="T4" fmla="*/ 1157 w 3168"/>
                <a:gd name="T5" fmla="*/ 48 h 764"/>
                <a:gd name="T6" fmla="*/ 2574 w 3168"/>
                <a:gd name="T7" fmla="*/ 648 h 764"/>
                <a:gd name="T8" fmla="*/ 3168 w 3168"/>
                <a:gd name="T9" fmla="*/ 743 h 764"/>
              </a:gdLst>
              <a:ahLst/>
              <a:cxnLst>
                <a:cxn ang="0">
                  <a:pos x="T0" y="T1"/>
                </a:cxn>
                <a:cxn ang="0">
                  <a:pos x="T2" y="T3"/>
                </a:cxn>
                <a:cxn ang="0">
                  <a:pos x="T4" y="T5"/>
                </a:cxn>
                <a:cxn ang="0">
                  <a:pos x="T6" y="T7"/>
                </a:cxn>
                <a:cxn ang="0">
                  <a:pos x="T8" y="T9"/>
                </a:cxn>
              </a:cxnLst>
              <a:rect l="0" t="0" r="r" b="b"/>
              <a:pathLst>
                <a:path w="3168" h="764">
                  <a:moveTo>
                    <a:pt x="0" y="621"/>
                  </a:moveTo>
                  <a:cubicBezTo>
                    <a:pt x="77" y="577"/>
                    <a:pt x="271" y="453"/>
                    <a:pt x="464" y="358"/>
                  </a:cubicBezTo>
                  <a:cubicBezTo>
                    <a:pt x="657" y="263"/>
                    <a:pt x="805" y="0"/>
                    <a:pt x="1157" y="48"/>
                  </a:cubicBezTo>
                  <a:cubicBezTo>
                    <a:pt x="1509" y="96"/>
                    <a:pt x="2239" y="532"/>
                    <a:pt x="2574" y="648"/>
                  </a:cubicBezTo>
                  <a:cubicBezTo>
                    <a:pt x="2909" y="764"/>
                    <a:pt x="3044" y="723"/>
                    <a:pt x="3168" y="743"/>
                  </a:cubicBezTo>
                </a:path>
              </a:pathLst>
            </a:custGeom>
            <a:noFill/>
            <a:ln w="19050" cap="flat">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7" name="Freeform 21"/>
            <p:cNvSpPr/>
            <p:nvPr/>
          </p:nvSpPr>
          <p:spPr bwMode="auto">
            <a:xfrm>
              <a:off x="2160" y="2928"/>
              <a:ext cx="1248" cy="336"/>
            </a:xfrm>
            <a:custGeom>
              <a:avLst/>
              <a:gdLst>
                <a:gd name="T0" fmla="*/ 0 w 3168"/>
                <a:gd name="T1" fmla="*/ 621 h 764"/>
                <a:gd name="T2" fmla="*/ 464 w 3168"/>
                <a:gd name="T3" fmla="*/ 358 h 764"/>
                <a:gd name="T4" fmla="*/ 1157 w 3168"/>
                <a:gd name="T5" fmla="*/ 48 h 764"/>
                <a:gd name="T6" fmla="*/ 2574 w 3168"/>
                <a:gd name="T7" fmla="*/ 648 h 764"/>
                <a:gd name="T8" fmla="*/ 3168 w 3168"/>
                <a:gd name="T9" fmla="*/ 743 h 764"/>
              </a:gdLst>
              <a:ahLst/>
              <a:cxnLst>
                <a:cxn ang="0">
                  <a:pos x="T0" y="T1"/>
                </a:cxn>
                <a:cxn ang="0">
                  <a:pos x="T2" y="T3"/>
                </a:cxn>
                <a:cxn ang="0">
                  <a:pos x="T4" y="T5"/>
                </a:cxn>
                <a:cxn ang="0">
                  <a:pos x="T6" y="T7"/>
                </a:cxn>
                <a:cxn ang="0">
                  <a:pos x="T8" y="T9"/>
                </a:cxn>
              </a:cxnLst>
              <a:rect l="0" t="0" r="r" b="b"/>
              <a:pathLst>
                <a:path w="3168" h="764">
                  <a:moveTo>
                    <a:pt x="0" y="621"/>
                  </a:moveTo>
                  <a:cubicBezTo>
                    <a:pt x="77" y="577"/>
                    <a:pt x="271" y="453"/>
                    <a:pt x="464" y="358"/>
                  </a:cubicBezTo>
                  <a:cubicBezTo>
                    <a:pt x="657" y="263"/>
                    <a:pt x="805" y="0"/>
                    <a:pt x="1157" y="48"/>
                  </a:cubicBezTo>
                  <a:cubicBezTo>
                    <a:pt x="1509" y="96"/>
                    <a:pt x="2239" y="532"/>
                    <a:pt x="2574" y="648"/>
                  </a:cubicBezTo>
                  <a:cubicBezTo>
                    <a:pt x="2909" y="764"/>
                    <a:pt x="3044" y="723"/>
                    <a:pt x="3168" y="743"/>
                  </a:cubicBezTo>
                </a:path>
              </a:pathLst>
            </a:custGeom>
            <a:noFill/>
            <a:ln w="19050" cap="flat">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8" name="Oval 22"/>
            <p:cNvSpPr>
              <a:spLocks noChangeArrowheads="1"/>
            </p:cNvSpPr>
            <p:nvPr/>
          </p:nvSpPr>
          <p:spPr bwMode="auto">
            <a:xfrm>
              <a:off x="2208" y="2880"/>
              <a:ext cx="47" cy="47"/>
            </a:xfrm>
            <a:prstGeom prst="ellipse">
              <a:avLst/>
            </a:prstGeom>
            <a:solidFill>
              <a:srgbClr val="FF33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19" name="Oval 23"/>
            <p:cNvSpPr>
              <a:spLocks noChangeArrowheads="1"/>
            </p:cNvSpPr>
            <p:nvPr/>
          </p:nvSpPr>
          <p:spPr bwMode="auto">
            <a:xfrm>
              <a:off x="2904" y="2688"/>
              <a:ext cx="47" cy="47"/>
            </a:xfrm>
            <a:prstGeom prst="ellipse">
              <a:avLst/>
            </a:prstGeom>
            <a:solidFill>
              <a:srgbClr val="FF33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0" name="Oval 24"/>
            <p:cNvSpPr>
              <a:spLocks noChangeArrowheads="1"/>
            </p:cNvSpPr>
            <p:nvPr/>
          </p:nvSpPr>
          <p:spPr bwMode="auto">
            <a:xfrm>
              <a:off x="3496" y="2888"/>
              <a:ext cx="47" cy="47"/>
            </a:xfrm>
            <a:prstGeom prst="ellipse">
              <a:avLst/>
            </a:prstGeom>
            <a:solidFill>
              <a:srgbClr val="FF3300"/>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1" name="Line 25"/>
            <p:cNvSpPr>
              <a:spLocks noChangeShapeType="1"/>
            </p:cNvSpPr>
            <p:nvPr/>
          </p:nvSpPr>
          <p:spPr bwMode="auto">
            <a:xfrm flipH="1">
              <a:off x="3416" y="2928"/>
              <a:ext cx="96" cy="3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2" name="Line 26"/>
            <p:cNvSpPr>
              <a:spLocks noChangeShapeType="1"/>
            </p:cNvSpPr>
            <p:nvPr/>
          </p:nvSpPr>
          <p:spPr bwMode="auto">
            <a:xfrm flipH="1">
              <a:off x="2824" y="2720"/>
              <a:ext cx="96" cy="3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3" name="Line 27"/>
            <p:cNvSpPr>
              <a:spLocks noChangeShapeType="1"/>
            </p:cNvSpPr>
            <p:nvPr/>
          </p:nvSpPr>
          <p:spPr bwMode="auto">
            <a:xfrm flipH="1">
              <a:off x="2136" y="2912"/>
              <a:ext cx="96" cy="3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4" name="Oval 28"/>
            <p:cNvSpPr>
              <a:spLocks noChangeArrowheads="1"/>
            </p:cNvSpPr>
            <p:nvPr/>
          </p:nvSpPr>
          <p:spPr bwMode="auto">
            <a:xfrm>
              <a:off x="2848" y="2872"/>
              <a:ext cx="47" cy="47"/>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5" name="Oval 29"/>
            <p:cNvSpPr>
              <a:spLocks noChangeArrowheads="1"/>
            </p:cNvSpPr>
            <p:nvPr/>
          </p:nvSpPr>
          <p:spPr bwMode="auto">
            <a:xfrm>
              <a:off x="3440" y="3072"/>
              <a:ext cx="47" cy="47"/>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6" name="Oval 30"/>
            <p:cNvSpPr>
              <a:spLocks noChangeArrowheads="1"/>
            </p:cNvSpPr>
            <p:nvPr/>
          </p:nvSpPr>
          <p:spPr bwMode="auto">
            <a:xfrm>
              <a:off x="2168" y="3032"/>
              <a:ext cx="47" cy="47"/>
            </a:xfrm>
            <a:prstGeom prst="ellipse">
              <a:avLst/>
            </a:prstGeom>
            <a:solidFill>
              <a:schemeClr val="accent1"/>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7" name="Oval 31"/>
            <p:cNvSpPr>
              <a:spLocks noChangeArrowheads="1"/>
            </p:cNvSpPr>
            <p:nvPr/>
          </p:nvSpPr>
          <p:spPr bwMode="auto">
            <a:xfrm>
              <a:off x="2808" y="3016"/>
              <a:ext cx="47" cy="47"/>
            </a:xfrm>
            <a:prstGeom prst="ellipse">
              <a:avLst/>
            </a:prstGeom>
            <a:solidFill>
              <a:srgbClr val="578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8" name="Oval 32"/>
            <p:cNvSpPr>
              <a:spLocks noChangeArrowheads="1"/>
            </p:cNvSpPr>
            <p:nvPr/>
          </p:nvSpPr>
          <p:spPr bwMode="auto">
            <a:xfrm>
              <a:off x="2112" y="3192"/>
              <a:ext cx="47" cy="47"/>
            </a:xfrm>
            <a:prstGeom prst="ellipse">
              <a:avLst/>
            </a:prstGeom>
            <a:solidFill>
              <a:srgbClr val="578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4129" name="Oval 33"/>
            <p:cNvSpPr>
              <a:spLocks noChangeArrowheads="1"/>
            </p:cNvSpPr>
            <p:nvPr/>
          </p:nvSpPr>
          <p:spPr bwMode="auto">
            <a:xfrm>
              <a:off x="3392" y="3216"/>
              <a:ext cx="47" cy="47"/>
            </a:xfrm>
            <a:prstGeom prst="ellipse">
              <a:avLst/>
            </a:prstGeom>
            <a:solidFill>
              <a:srgbClr val="578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pSp>
      <p:sp>
        <p:nvSpPr>
          <p:cNvPr id="4130" name="Rectangle 34"/>
          <p:cNvSpPr>
            <a:spLocks noChangeArrowheads="1"/>
          </p:cNvSpPr>
          <p:nvPr/>
        </p:nvSpPr>
        <p:spPr bwMode="auto">
          <a:xfrm>
            <a:off x="222423" y="4797152"/>
            <a:ext cx="855628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a:solidFill>
                  <a:srgbClr val="000000"/>
                </a:solidFill>
                <a:latin typeface="Times New Roman" panose="02020603050405020304" pitchFamily="18" charset="0"/>
              </a:rPr>
              <a:t>刚体内任何一个质点的运动，都可代表整个刚体的运动。</a:t>
            </a:r>
            <a:r>
              <a:rPr kumimoji="1" lang="zh-CN" altLang="en-US" sz="2800" b="1" dirty="0">
                <a:solidFill>
                  <a:srgbClr val="FF0000"/>
                </a:solidFill>
                <a:latin typeface="Times New Roman" panose="02020603050405020304" pitchFamily="18" charset="0"/>
              </a:rPr>
              <a:t>刚体</a:t>
            </a:r>
            <a:r>
              <a:rPr kumimoji="1" lang="zh-CN" altLang="en-US" sz="2800" b="1" dirty="0" smtClean="0">
                <a:solidFill>
                  <a:srgbClr val="FF0000"/>
                </a:solidFill>
                <a:latin typeface="Times New Roman" panose="02020603050405020304" pitchFamily="18" charset="0"/>
              </a:rPr>
              <a:t>的平动与</a:t>
            </a:r>
            <a:r>
              <a:rPr kumimoji="1" lang="zh-CN" altLang="en-US" sz="2800" b="1" dirty="0">
                <a:solidFill>
                  <a:srgbClr val="FF0000"/>
                </a:solidFill>
                <a:latin typeface="Times New Roman" panose="02020603050405020304" pitchFamily="18" charset="0"/>
              </a:rPr>
              <a:t>讨论单个质点的</a:t>
            </a:r>
            <a:r>
              <a:rPr kumimoji="1" lang="zh-CN" altLang="en-US" sz="2800" b="1" dirty="0" smtClean="0">
                <a:solidFill>
                  <a:srgbClr val="FF0000"/>
                </a:solidFill>
                <a:latin typeface="Times New Roman" panose="02020603050405020304" pitchFamily="18" charset="0"/>
              </a:rPr>
              <a:t>运动规律没有</a:t>
            </a:r>
            <a:r>
              <a:rPr kumimoji="1" lang="zh-CN" altLang="en-US" sz="2800" b="1" dirty="0">
                <a:solidFill>
                  <a:srgbClr val="FF0000"/>
                </a:solidFill>
                <a:latin typeface="Times New Roman" panose="02020603050405020304" pitchFamily="18" charset="0"/>
              </a:rPr>
              <a:t>区别</a:t>
            </a:r>
            <a:endParaRPr kumimoji="1" lang="zh-CN" altLang="en-US" sz="2800" b="1" dirty="0">
              <a:solidFill>
                <a:srgbClr val="FF0000"/>
              </a:solidFill>
              <a:latin typeface="Times New Roman" panose="02020603050405020304" pitchFamily="18" charset="0"/>
            </a:endParaRPr>
          </a:p>
        </p:txBody>
      </p:sp>
      <p:sp>
        <p:nvSpPr>
          <p:cNvPr id="4131" name="Rectangle 35"/>
          <p:cNvSpPr>
            <a:spLocks noChangeArrowheads="1"/>
          </p:cNvSpPr>
          <p:nvPr/>
        </p:nvSpPr>
        <p:spPr bwMode="auto">
          <a:xfrm>
            <a:off x="323850" y="692696"/>
            <a:ext cx="172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1</a:t>
            </a:r>
            <a:r>
              <a:rPr kumimoji="1" lang="en-GB"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平动</a:t>
            </a:r>
            <a:endParaRPr kumimoji="1" lang="zh-CN" altLang="en-US" sz="2800" b="1" dirty="0">
              <a:solidFill>
                <a:srgbClr val="000000"/>
              </a:solidFill>
              <a:latin typeface="Times New Roman" panose="02020603050405020304" pitchFamily="18" charset="0"/>
            </a:endParaRPr>
          </a:p>
        </p:txBody>
      </p:sp>
      <p:sp>
        <p:nvSpPr>
          <p:cNvPr id="2" name="TextBox 1"/>
          <p:cNvSpPr txBox="1"/>
          <p:nvPr/>
        </p:nvSpPr>
        <p:spPr>
          <a:xfrm>
            <a:off x="7126" y="2708920"/>
            <a:ext cx="1266693" cy="523220"/>
          </a:xfrm>
          <a:prstGeom prst="rect">
            <a:avLst/>
          </a:prstGeom>
          <a:noFill/>
        </p:spPr>
        <p:txBody>
          <a:bodyPr wrap="none" rtlCol="0">
            <a:spAutoFit/>
          </a:bodyPr>
          <a:lstStyle/>
          <a:p>
            <a:pPr fontAlgn="base">
              <a:spcBef>
                <a:spcPct val="0"/>
              </a:spcBef>
              <a:spcAft>
                <a:spcPct val="0"/>
              </a:spcAft>
            </a:pPr>
            <a:r>
              <a:rPr lang="zh-CN" altLang="en-US" sz="2800" b="1" dirty="0">
                <a:solidFill>
                  <a:srgbClr val="000000"/>
                </a:solidFill>
                <a:latin typeface="Times New Roman" panose="02020603050405020304" pitchFamily="18" charset="0"/>
              </a:rPr>
              <a:t>特点：</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2"/>
                                        </p:tgtEl>
                                        <p:attrNameLst>
                                          <p:attrName>style.visibility</p:attrName>
                                        </p:attrNameLst>
                                      </p:cBhvr>
                                      <p:to>
                                        <p:strVal val="visible"/>
                                      </p:to>
                                    </p:set>
                                    <p:animEffect transition="in" filter="wipe(left)">
                                      <p:cBhvr>
                                        <p:cTn id="7" dur="500"/>
                                        <p:tgtEl>
                                          <p:spTgt spid="4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31"/>
                                        </p:tgtEl>
                                        <p:attrNameLst>
                                          <p:attrName>style.visibility</p:attrName>
                                        </p:attrNameLst>
                                      </p:cBhvr>
                                      <p:to>
                                        <p:strVal val="visible"/>
                                      </p:to>
                                    </p:set>
                                    <p:animEffect transition="in" filter="wipe(left)">
                                      <p:cBhvr>
                                        <p:cTn id="12" dur="500"/>
                                        <p:tgtEl>
                                          <p:spTgt spid="41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5"/>
                                        </p:tgtEl>
                                        <p:attrNameLst>
                                          <p:attrName>style.visibility</p:attrName>
                                        </p:attrNameLst>
                                      </p:cBhvr>
                                      <p:to>
                                        <p:strVal val="visible"/>
                                      </p:to>
                                    </p:set>
                                    <p:animEffect transition="in" filter="wipe(left)">
                                      <p:cBhvr>
                                        <p:cTn id="17" dur="500"/>
                                        <p:tgtEl>
                                          <p:spTgt spid="41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11"/>
                                        </p:tgtEl>
                                        <p:attrNameLst>
                                          <p:attrName>style.visibility</p:attrName>
                                        </p:attrNameLst>
                                      </p:cBhvr>
                                      <p:to>
                                        <p:strVal val="visible"/>
                                      </p:to>
                                    </p:set>
                                    <p:animEffect transition="in" filter="wipe(left)">
                                      <p:cBhvr>
                                        <p:cTn id="27" dur="500"/>
                                        <p:tgtEl>
                                          <p:spTgt spid="4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left)">
                                      <p:cBhvr>
                                        <p:cTn id="32" dur="500"/>
                                        <p:tgtEl>
                                          <p:spTgt spid="41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30"/>
                                        </p:tgtEl>
                                        <p:attrNameLst>
                                          <p:attrName>style.visibility</p:attrName>
                                        </p:attrNameLst>
                                      </p:cBhvr>
                                      <p:to>
                                        <p:strVal val="visible"/>
                                      </p:to>
                                    </p:set>
                                    <p:animEffect transition="in" filter="wipe(left)">
                                      <p:cBhvr>
                                        <p:cTn id="37" dur="500"/>
                                        <p:tgtEl>
                                          <p:spTgt spid="41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07"/>
                                        </p:tgtEl>
                                        <p:attrNameLst>
                                          <p:attrName>style.visibility</p:attrName>
                                        </p:attrNameLst>
                                      </p:cBhvr>
                                      <p:to>
                                        <p:strVal val="visible"/>
                                      </p:to>
                                    </p:set>
                                    <p:animEffect transition="in" filter="wipe(left)">
                                      <p:cBhvr>
                                        <p:cTn id="42" dur="500"/>
                                        <p:tgtEl>
                                          <p:spTgt spid="4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5" grpId="0" autoUpdateAnimBg="0"/>
      <p:bldP spid="4107" grpId="0" autoUpdateAnimBg="0"/>
      <p:bldP spid="4108" grpId="0" autoUpdateAnimBg="0"/>
      <p:bldP spid="4130" grpId="0" bldLvl="0" animBg="1"/>
      <p:bldP spid="413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Text Box 6"/>
          <p:cNvSpPr txBox="1">
            <a:spLocks noChangeArrowheads="1"/>
          </p:cNvSpPr>
          <p:nvPr/>
        </p:nvSpPr>
        <p:spPr bwMode="auto">
          <a:xfrm>
            <a:off x="468313" y="908050"/>
            <a:ext cx="8280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如果刚体的各个质点在运动中都绕同一直线做圆周运动，这种运动就叫做</a:t>
            </a:r>
            <a:r>
              <a:rPr kumimoji="1" lang="zh-CN" altLang="en-US" sz="2800" b="1">
                <a:solidFill>
                  <a:srgbClr val="0000FF"/>
                </a:solidFill>
                <a:latin typeface="Times New Roman" panose="02020603050405020304" pitchFamily="18" charset="0"/>
              </a:rPr>
              <a:t>转动（</a:t>
            </a:r>
            <a:r>
              <a:rPr kumimoji="1" lang="en-US" altLang="zh-CN" sz="2800" b="1">
                <a:solidFill>
                  <a:srgbClr val="0000FF"/>
                </a:solidFill>
                <a:latin typeface="Times New Roman" panose="02020603050405020304" pitchFamily="18" charset="0"/>
              </a:rPr>
              <a:t>rotation</a:t>
            </a:r>
            <a:r>
              <a:rPr kumimoji="1" lang="zh-CN" altLang="en-US" sz="2800" b="1">
                <a:solidFill>
                  <a:srgbClr val="0000FF"/>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，这一直线就叫做</a:t>
            </a:r>
            <a:r>
              <a:rPr kumimoji="1" lang="zh-CN" altLang="en-US" sz="2800" b="1">
                <a:solidFill>
                  <a:srgbClr val="0000FF"/>
                </a:solidFill>
                <a:latin typeface="Times New Roman" panose="02020603050405020304" pitchFamily="18" charset="0"/>
              </a:rPr>
              <a:t>转轴</a:t>
            </a:r>
            <a:r>
              <a:rPr kumimoji="1" lang="zh-CN" altLang="en-US" sz="2800" b="1">
                <a:solidFill>
                  <a:srgbClr val="000000"/>
                </a:solidFill>
                <a:latin typeface="Times New Roman" panose="02020603050405020304" pitchFamily="18" charset="0"/>
              </a:rPr>
              <a:t>。 如果转轴是固定不动的，就叫做</a:t>
            </a:r>
            <a:r>
              <a:rPr kumimoji="1" lang="zh-CN" altLang="en-US" sz="2800" b="1">
                <a:solidFill>
                  <a:srgbClr val="0000FF"/>
                </a:solidFill>
                <a:latin typeface="Times New Roman" panose="02020603050405020304" pitchFamily="18" charset="0"/>
              </a:rPr>
              <a:t>定轴转动（</a:t>
            </a:r>
            <a:r>
              <a:rPr kumimoji="1" lang="en-US" altLang="zh-CN" sz="2800" b="1">
                <a:solidFill>
                  <a:srgbClr val="0000FF"/>
                </a:solidFill>
                <a:latin typeface="Times New Roman" panose="02020603050405020304" pitchFamily="18" charset="0"/>
              </a:rPr>
              <a:t>fixed-axis rotation</a:t>
            </a:r>
            <a:r>
              <a:rPr kumimoji="1" lang="zh-CN" altLang="en-US" sz="2800" b="1">
                <a:solidFill>
                  <a:srgbClr val="0000FF"/>
                </a:solidFill>
                <a:latin typeface="Times New Roman" panose="02020603050405020304" pitchFamily="18" charset="0"/>
              </a:rPr>
              <a:t>）</a:t>
            </a:r>
            <a:r>
              <a:rPr kumimoji="1" lang="zh-CN" altLang="en-US" sz="2800" b="1">
                <a:solidFill>
                  <a:srgbClr val="000000"/>
                </a:solidFill>
                <a:latin typeface="Times New Roman" panose="02020603050405020304" pitchFamily="18" charset="0"/>
              </a:rPr>
              <a:t> 。</a:t>
            </a:r>
            <a:endParaRPr kumimoji="1" lang="zh-CN" altLang="en-US" sz="2800" b="1">
              <a:solidFill>
                <a:srgbClr val="000000"/>
              </a:solidFill>
              <a:latin typeface="Times New Roman" panose="02020603050405020304" pitchFamily="18" charset="0"/>
            </a:endParaRPr>
          </a:p>
        </p:txBody>
      </p:sp>
      <p:sp>
        <p:nvSpPr>
          <p:cNvPr id="5130" name="Rectangle 10"/>
          <p:cNvSpPr>
            <a:spLocks noChangeArrowheads="1"/>
          </p:cNvSpPr>
          <p:nvPr/>
        </p:nvSpPr>
        <p:spPr bwMode="auto">
          <a:xfrm>
            <a:off x="395288" y="260350"/>
            <a:ext cx="19446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2. </a:t>
            </a:r>
            <a:r>
              <a:rPr kumimoji="1" lang="zh-CN" altLang="en-US" sz="2800" b="1" dirty="0">
                <a:solidFill>
                  <a:srgbClr val="000000"/>
                </a:solidFill>
                <a:latin typeface="Times New Roman" panose="02020603050405020304" pitchFamily="18" charset="0"/>
              </a:rPr>
              <a:t>转动</a:t>
            </a:r>
            <a:endParaRPr kumimoji="1" lang="zh-CN" altLang="en-US" sz="2800" b="1" dirty="0">
              <a:solidFill>
                <a:srgbClr val="000000"/>
              </a:solidFill>
              <a:latin typeface="Times New Roman" panose="02020603050405020304" pitchFamily="18" charset="0"/>
            </a:endParaRPr>
          </a:p>
        </p:txBody>
      </p:sp>
      <p:pic>
        <p:nvPicPr>
          <p:cNvPr id="5132" name="Picture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556" y="3208888"/>
            <a:ext cx="2250579" cy="3244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688" y="3405488"/>
            <a:ext cx="3168352" cy="2814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30"/>
                                        </p:tgtEl>
                                        <p:attrNameLst>
                                          <p:attrName>style.visibility</p:attrName>
                                        </p:attrNameLst>
                                      </p:cBhvr>
                                      <p:to>
                                        <p:strVal val="visible"/>
                                      </p:to>
                                    </p:set>
                                    <p:animEffect transition="in" filter="wipe(left)">
                                      <p:cBhvr>
                                        <p:cTn id="7" dur="500"/>
                                        <p:tgtEl>
                                          <p:spTgt spid="5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left)">
                                      <p:cBhvr>
                                        <p:cTn id="12" dur="500"/>
                                        <p:tgtEl>
                                          <p:spTgt spid="5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32"/>
                                        </p:tgtEl>
                                        <p:attrNameLst>
                                          <p:attrName>style.visibility</p:attrName>
                                        </p:attrNameLst>
                                      </p:cBhvr>
                                      <p:to>
                                        <p:strVal val="visible"/>
                                      </p:to>
                                    </p:set>
                                    <p:animEffect transition="in" filter="wipe(left)">
                                      <p:cBhvr>
                                        <p:cTn id="17" dur="500"/>
                                        <p:tgtEl>
                                          <p:spTgt spid="51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33"/>
                                        </p:tgtEl>
                                        <p:attrNameLst>
                                          <p:attrName>style.visibility</p:attrName>
                                        </p:attrNameLst>
                                      </p:cBhvr>
                                      <p:to>
                                        <p:strVal val="visible"/>
                                      </p:to>
                                    </p:set>
                                    <p:animEffect transition="in" filter="wipe(left)">
                                      <p:cBhvr>
                                        <p:cTn id="22" dur="500"/>
                                        <p:tgtEl>
                                          <p:spTgt spid="5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360363" y="395288"/>
            <a:ext cx="304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fontAlgn="base" hangingPunct="1">
              <a:spcBef>
                <a:spcPct val="0"/>
              </a:spcBef>
              <a:spcAft>
                <a:spcPct val="0"/>
              </a:spcAft>
            </a:pPr>
            <a:r>
              <a:rPr kumimoji="1" lang="en-US" altLang="zh-CN" sz="2800" b="1" dirty="0" smtClean="0">
                <a:solidFill>
                  <a:srgbClr val="000000"/>
                </a:solidFill>
                <a:latin typeface="Times New Roman" panose="02020603050405020304" pitchFamily="18" charset="0"/>
                <a:ea typeface="宋体" panose="02010600030101010101" pitchFamily="2" charset="-122"/>
              </a:rPr>
              <a:t>3. </a:t>
            </a:r>
            <a:r>
              <a:rPr kumimoji="1" lang="zh-CN" altLang="en-US" sz="2800" b="1" dirty="0" smtClean="0">
                <a:solidFill>
                  <a:srgbClr val="000000"/>
                </a:solidFill>
                <a:latin typeface="Times New Roman" panose="02020603050405020304" pitchFamily="18" charset="0"/>
                <a:ea typeface="宋体" panose="02010600030101010101" pitchFamily="2" charset="-122"/>
              </a:rPr>
              <a:t>刚体</a:t>
            </a:r>
            <a:r>
              <a:rPr kumimoji="1" lang="zh-CN" altLang="en-US" sz="2800" b="1" dirty="0">
                <a:solidFill>
                  <a:srgbClr val="000000"/>
                </a:solidFill>
                <a:latin typeface="Times New Roman" panose="02020603050405020304" pitchFamily="18" charset="0"/>
                <a:ea typeface="宋体" panose="02010600030101010101" pitchFamily="2" charset="-122"/>
              </a:rPr>
              <a:t>的一般运动</a:t>
            </a:r>
            <a:endParaRPr kumimoji="1" lang="zh-CN" altLang="en-US" sz="2800" b="1" dirty="0">
              <a:solidFill>
                <a:srgbClr val="000000"/>
              </a:solidFill>
              <a:latin typeface="Times New Roman" panose="02020603050405020304" pitchFamily="18" charset="0"/>
              <a:ea typeface="宋体" panose="02010600030101010101" pitchFamily="2" charset="-122"/>
            </a:endParaRPr>
          </a:p>
        </p:txBody>
      </p:sp>
      <p:grpSp>
        <p:nvGrpSpPr>
          <p:cNvPr id="2" name="Group 3"/>
          <p:cNvGrpSpPr/>
          <p:nvPr/>
        </p:nvGrpSpPr>
        <p:grpSpPr bwMode="auto">
          <a:xfrm>
            <a:off x="1960563" y="3505200"/>
            <a:ext cx="682625" cy="685800"/>
            <a:chOff x="336" y="2256"/>
            <a:chExt cx="430" cy="432"/>
          </a:xfrm>
        </p:grpSpPr>
        <p:grpSp>
          <p:nvGrpSpPr>
            <p:cNvPr id="109666" name="Group 4"/>
            <p:cNvGrpSpPr/>
            <p:nvPr/>
          </p:nvGrpSpPr>
          <p:grpSpPr bwMode="auto">
            <a:xfrm>
              <a:off x="336" y="2256"/>
              <a:ext cx="430" cy="432"/>
              <a:chOff x="1200" y="2880"/>
              <a:chExt cx="430" cy="432"/>
            </a:xfrm>
          </p:grpSpPr>
          <p:sp>
            <p:nvSpPr>
              <p:cNvPr id="109668" name="Oval 5"/>
              <p:cNvSpPr>
                <a:spLocks noChangeArrowheads="1"/>
              </p:cNvSpPr>
              <p:nvPr/>
            </p:nvSpPr>
            <p:spPr bwMode="auto">
              <a:xfrm rot="-350549">
                <a:off x="1200" y="3204"/>
                <a:ext cx="108" cy="108"/>
              </a:xfrm>
              <a:prstGeom prst="ellipse">
                <a:avLst/>
              </a:prstGeom>
              <a:solidFill>
                <a:srgbClr val="FFFF66"/>
              </a:solidFill>
              <a:ln w="9525">
                <a:round/>
              </a:ln>
              <a:scene3d>
                <a:camera prst="legacyObliqueBottomLeft">
                  <a:rot lat="20399998" lon="20399998" rev="0"/>
                </a:camera>
                <a:lightRig rig="legacyFlat3" dir="t"/>
              </a:scene3d>
              <a:sp3d extrusionH="557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69" name="Oval 6"/>
              <p:cNvSpPr>
                <a:spLocks noChangeArrowheads="1"/>
              </p:cNvSpPr>
              <p:nvPr/>
            </p:nvSpPr>
            <p:spPr bwMode="auto">
              <a:xfrm rot="-350549">
                <a:off x="1363" y="2880"/>
                <a:ext cx="267" cy="240"/>
              </a:xfrm>
              <a:prstGeom prst="ellipse">
                <a:avLst/>
              </a:prstGeom>
              <a:solidFill>
                <a:srgbClr val="66FF66"/>
              </a:solidFill>
              <a:ln w="9525">
                <a:round/>
              </a:ln>
              <a:scene3d>
                <a:camera prst="legacyObliqueBottomLeft">
                  <a:rot lat="20099998" lon="20399998"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67" name="Oval 7"/>
            <p:cNvSpPr>
              <a:spLocks noChangeArrowheads="1"/>
            </p:cNvSpPr>
            <p:nvPr/>
          </p:nvSpPr>
          <p:spPr bwMode="auto">
            <a:xfrm>
              <a:off x="432" y="254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4" name="Group 8"/>
          <p:cNvGrpSpPr/>
          <p:nvPr/>
        </p:nvGrpSpPr>
        <p:grpSpPr bwMode="auto">
          <a:xfrm>
            <a:off x="2646363" y="3505200"/>
            <a:ext cx="900112" cy="400050"/>
            <a:chOff x="768" y="2292"/>
            <a:chExt cx="567" cy="252"/>
          </a:xfrm>
        </p:grpSpPr>
        <p:grpSp>
          <p:nvGrpSpPr>
            <p:cNvPr id="109662" name="Group 9"/>
            <p:cNvGrpSpPr/>
            <p:nvPr/>
          </p:nvGrpSpPr>
          <p:grpSpPr bwMode="auto">
            <a:xfrm>
              <a:off x="768" y="2292"/>
              <a:ext cx="567" cy="252"/>
              <a:chOff x="1764" y="2772"/>
              <a:chExt cx="567" cy="252"/>
            </a:xfrm>
          </p:grpSpPr>
          <p:sp>
            <p:nvSpPr>
              <p:cNvPr id="109664" name="Oval 10"/>
              <p:cNvSpPr>
                <a:spLocks noChangeArrowheads="1"/>
              </p:cNvSpPr>
              <p:nvPr/>
            </p:nvSpPr>
            <p:spPr bwMode="auto">
              <a:xfrm rot="-350549">
                <a:off x="1764" y="2772"/>
                <a:ext cx="108" cy="108"/>
              </a:xfrm>
              <a:prstGeom prst="ellipse">
                <a:avLst/>
              </a:prstGeom>
              <a:solidFill>
                <a:srgbClr val="FFFF66"/>
              </a:solidFill>
              <a:ln w="9525">
                <a:round/>
              </a:ln>
              <a:scene3d>
                <a:camera prst="legacyObliqueTopLeft">
                  <a:rot lat="0" lon="18900000"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65" name="Oval 11"/>
              <p:cNvSpPr>
                <a:spLocks noChangeArrowheads="1"/>
              </p:cNvSpPr>
              <p:nvPr/>
            </p:nvSpPr>
            <p:spPr bwMode="auto">
              <a:xfrm rot="-350549">
                <a:off x="2064" y="2784"/>
                <a:ext cx="267" cy="240"/>
              </a:xfrm>
              <a:prstGeom prst="ellipse">
                <a:avLst/>
              </a:prstGeom>
              <a:solidFill>
                <a:srgbClr val="66FF66"/>
              </a:solidFill>
              <a:ln w="9525">
                <a:round/>
              </a:ln>
              <a:scene3d>
                <a:camera prst="legacyPerspectiveFront">
                  <a:rot lat="1500000" lon="17699996"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63" name="Oval 12"/>
            <p:cNvSpPr>
              <a:spLocks noChangeArrowheads="1"/>
            </p:cNvSpPr>
            <p:nvPr/>
          </p:nvSpPr>
          <p:spPr bwMode="auto">
            <a:xfrm>
              <a:off x="864" y="230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6" name="Group 13"/>
          <p:cNvGrpSpPr/>
          <p:nvPr/>
        </p:nvGrpSpPr>
        <p:grpSpPr bwMode="auto">
          <a:xfrm>
            <a:off x="3179763" y="3124200"/>
            <a:ext cx="423862" cy="914400"/>
            <a:chOff x="1104" y="2016"/>
            <a:chExt cx="267" cy="576"/>
          </a:xfrm>
        </p:grpSpPr>
        <p:grpSp>
          <p:nvGrpSpPr>
            <p:cNvPr id="109658" name="Group 14"/>
            <p:cNvGrpSpPr/>
            <p:nvPr/>
          </p:nvGrpSpPr>
          <p:grpSpPr bwMode="auto">
            <a:xfrm>
              <a:off x="1104" y="2016"/>
              <a:ext cx="267" cy="576"/>
              <a:chOff x="1941" y="2640"/>
              <a:chExt cx="267" cy="576"/>
            </a:xfrm>
          </p:grpSpPr>
          <p:sp>
            <p:nvSpPr>
              <p:cNvPr id="109660" name="Oval 15"/>
              <p:cNvSpPr>
                <a:spLocks noChangeArrowheads="1"/>
              </p:cNvSpPr>
              <p:nvPr/>
            </p:nvSpPr>
            <p:spPr bwMode="auto">
              <a:xfrm rot="-350549">
                <a:off x="2016" y="2640"/>
                <a:ext cx="108" cy="108"/>
              </a:xfrm>
              <a:prstGeom prst="ellipse">
                <a:avLst/>
              </a:prstGeom>
              <a:solidFill>
                <a:srgbClr val="FFFF66"/>
              </a:solidFill>
              <a:ln w="9525">
                <a:round/>
              </a:ln>
              <a:scene3d>
                <a:camera prst="legacyPerspectiveTop">
                  <a:rot lat="4800000" lon="0" rev="0"/>
                </a:camera>
                <a:lightRig rig="legacyFlat3" dir="b"/>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61" name="Oval 16"/>
              <p:cNvSpPr>
                <a:spLocks noChangeArrowheads="1"/>
              </p:cNvSpPr>
              <p:nvPr/>
            </p:nvSpPr>
            <p:spPr bwMode="auto">
              <a:xfrm rot="-350549">
                <a:off x="1941" y="2976"/>
                <a:ext cx="267" cy="240"/>
              </a:xfrm>
              <a:prstGeom prst="ellipse">
                <a:avLst/>
              </a:prstGeom>
              <a:solidFill>
                <a:srgbClr val="66FF66"/>
              </a:solidFill>
              <a:ln w="9525">
                <a:round/>
              </a:ln>
              <a:scene3d>
                <a:camera prst="legacyPerspectiveTop">
                  <a:rot lat="4500000" lon="0" rev="0"/>
                </a:camera>
                <a:lightRig rig="legacyFlat3" dir="b"/>
              </a:scene3d>
              <a:sp3d extrusionH="5953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59" name="Oval 17"/>
            <p:cNvSpPr>
              <a:spLocks noChangeArrowheads="1"/>
            </p:cNvSpPr>
            <p:nvPr/>
          </p:nvSpPr>
          <p:spPr bwMode="auto">
            <a:xfrm>
              <a:off x="1152" y="2160"/>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8" name="Group 18"/>
          <p:cNvGrpSpPr/>
          <p:nvPr/>
        </p:nvGrpSpPr>
        <p:grpSpPr bwMode="auto">
          <a:xfrm>
            <a:off x="3484563" y="2895600"/>
            <a:ext cx="609600" cy="781050"/>
            <a:chOff x="1296" y="1908"/>
            <a:chExt cx="384" cy="492"/>
          </a:xfrm>
        </p:grpSpPr>
        <p:grpSp>
          <p:nvGrpSpPr>
            <p:cNvPr id="109654" name="Group 19"/>
            <p:cNvGrpSpPr/>
            <p:nvPr/>
          </p:nvGrpSpPr>
          <p:grpSpPr bwMode="auto">
            <a:xfrm>
              <a:off x="1296" y="1908"/>
              <a:ext cx="384" cy="492"/>
              <a:chOff x="2988" y="2592"/>
              <a:chExt cx="384" cy="492"/>
            </a:xfrm>
          </p:grpSpPr>
          <p:sp>
            <p:nvSpPr>
              <p:cNvPr id="109656" name="Oval 20"/>
              <p:cNvSpPr>
                <a:spLocks noChangeArrowheads="1"/>
              </p:cNvSpPr>
              <p:nvPr/>
            </p:nvSpPr>
            <p:spPr bwMode="auto">
              <a:xfrm rot="-350549">
                <a:off x="3264" y="2592"/>
                <a:ext cx="108" cy="108"/>
              </a:xfrm>
              <a:prstGeom prst="ellipse">
                <a:avLst/>
              </a:prstGeom>
              <a:solidFill>
                <a:srgbClr val="FFFF66"/>
              </a:solidFill>
              <a:ln w="9525">
                <a:round/>
              </a:ln>
              <a:scene3d>
                <a:camera prst="legacyPerspectiveTopRight">
                  <a:rot lat="3300000" lon="1500000" rev="0"/>
                </a:camera>
                <a:lightRig rig="legacyFlat3" dir="b"/>
              </a:scene3d>
              <a:sp3d extrusionH="5064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57" name="Oval 21"/>
              <p:cNvSpPr>
                <a:spLocks noChangeArrowheads="1"/>
              </p:cNvSpPr>
              <p:nvPr/>
            </p:nvSpPr>
            <p:spPr bwMode="auto">
              <a:xfrm rot="-350549">
                <a:off x="2988" y="2844"/>
                <a:ext cx="267" cy="240"/>
              </a:xfrm>
              <a:prstGeom prst="ellipse">
                <a:avLst/>
              </a:prstGeom>
              <a:solidFill>
                <a:srgbClr val="66FF66"/>
              </a:solidFill>
              <a:ln w="9525">
                <a:round/>
              </a:ln>
              <a:scene3d>
                <a:camera prst="legacyPerspectiveFront">
                  <a:rot lat="5400000" lon="1799999" rev="0"/>
                </a:camera>
                <a:lightRig rig="legacyFlat3"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55" name="Oval 22"/>
            <p:cNvSpPr>
              <a:spLocks noChangeArrowheads="1"/>
            </p:cNvSpPr>
            <p:nvPr/>
          </p:nvSpPr>
          <p:spPr bwMode="auto">
            <a:xfrm>
              <a:off x="1488" y="20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 name="Group 23"/>
          <p:cNvGrpSpPr/>
          <p:nvPr/>
        </p:nvGrpSpPr>
        <p:grpSpPr bwMode="auto">
          <a:xfrm>
            <a:off x="4170363" y="2876550"/>
            <a:ext cx="900112" cy="400050"/>
            <a:chOff x="1728" y="1860"/>
            <a:chExt cx="567" cy="252"/>
          </a:xfrm>
        </p:grpSpPr>
        <p:grpSp>
          <p:nvGrpSpPr>
            <p:cNvPr id="109650" name="Group 24"/>
            <p:cNvGrpSpPr/>
            <p:nvPr/>
          </p:nvGrpSpPr>
          <p:grpSpPr bwMode="auto">
            <a:xfrm>
              <a:off x="1728" y="1860"/>
              <a:ext cx="567" cy="252"/>
              <a:chOff x="1764" y="2772"/>
              <a:chExt cx="567" cy="252"/>
            </a:xfrm>
          </p:grpSpPr>
          <p:sp>
            <p:nvSpPr>
              <p:cNvPr id="109652" name="Oval 25"/>
              <p:cNvSpPr>
                <a:spLocks noChangeArrowheads="1"/>
              </p:cNvSpPr>
              <p:nvPr/>
            </p:nvSpPr>
            <p:spPr bwMode="auto">
              <a:xfrm rot="-350549">
                <a:off x="1764" y="2772"/>
                <a:ext cx="108" cy="108"/>
              </a:xfrm>
              <a:prstGeom prst="ellipse">
                <a:avLst/>
              </a:prstGeom>
              <a:solidFill>
                <a:srgbClr val="FFFF66"/>
              </a:solidFill>
              <a:ln w="9525">
                <a:round/>
              </a:ln>
              <a:scene3d>
                <a:camera prst="legacyObliqueTopLeft">
                  <a:rot lat="0" lon="18900000"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53" name="Oval 26"/>
              <p:cNvSpPr>
                <a:spLocks noChangeArrowheads="1"/>
              </p:cNvSpPr>
              <p:nvPr/>
            </p:nvSpPr>
            <p:spPr bwMode="auto">
              <a:xfrm rot="-350549">
                <a:off x="2064" y="2784"/>
                <a:ext cx="267" cy="240"/>
              </a:xfrm>
              <a:prstGeom prst="ellipse">
                <a:avLst/>
              </a:prstGeom>
              <a:solidFill>
                <a:srgbClr val="66FF66"/>
              </a:solidFill>
              <a:ln w="9525">
                <a:round/>
              </a:ln>
              <a:scene3d>
                <a:camera prst="legacyPerspectiveFront">
                  <a:rot lat="1500000" lon="17699996"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51" name="Oval 27"/>
            <p:cNvSpPr>
              <a:spLocks noChangeArrowheads="1"/>
            </p:cNvSpPr>
            <p:nvPr/>
          </p:nvSpPr>
          <p:spPr bwMode="auto">
            <a:xfrm>
              <a:off x="1824" y="187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2" name="Group 28"/>
          <p:cNvGrpSpPr/>
          <p:nvPr/>
        </p:nvGrpSpPr>
        <p:grpSpPr bwMode="auto">
          <a:xfrm>
            <a:off x="4779963" y="2590800"/>
            <a:ext cx="609600" cy="781050"/>
            <a:chOff x="2112" y="1728"/>
            <a:chExt cx="384" cy="492"/>
          </a:xfrm>
        </p:grpSpPr>
        <p:grpSp>
          <p:nvGrpSpPr>
            <p:cNvPr id="109646" name="Group 29"/>
            <p:cNvGrpSpPr/>
            <p:nvPr/>
          </p:nvGrpSpPr>
          <p:grpSpPr bwMode="auto">
            <a:xfrm>
              <a:off x="2112" y="1728"/>
              <a:ext cx="384" cy="492"/>
              <a:chOff x="2988" y="2592"/>
              <a:chExt cx="384" cy="492"/>
            </a:xfrm>
          </p:grpSpPr>
          <p:sp>
            <p:nvSpPr>
              <p:cNvPr id="109648" name="Oval 30"/>
              <p:cNvSpPr>
                <a:spLocks noChangeArrowheads="1"/>
              </p:cNvSpPr>
              <p:nvPr/>
            </p:nvSpPr>
            <p:spPr bwMode="auto">
              <a:xfrm rot="-350549">
                <a:off x="3264" y="2592"/>
                <a:ext cx="108" cy="108"/>
              </a:xfrm>
              <a:prstGeom prst="ellipse">
                <a:avLst/>
              </a:prstGeom>
              <a:solidFill>
                <a:srgbClr val="FFFF66"/>
              </a:solidFill>
              <a:ln w="9525">
                <a:round/>
              </a:ln>
              <a:scene3d>
                <a:camera prst="legacyPerspectiveTopRight">
                  <a:rot lat="3300000" lon="1500000" rev="0"/>
                </a:camera>
                <a:lightRig rig="legacyFlat3" dir="b"/>
              </a:scene3d>
              <a:sp3d extrusionH="5064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49" name="Oval 31"/>
              <p:cNvSpPr>
                <a:spLocks noChangeArrowheads="1"/>
              </p:cNvSpPr>
              <p:nvPr/>
            </p:nvSpPr>
            <p:spPr bwMode="auto">
              <a:xfrm rot="-350549">
                <a:off x="2988" y="2844"/>
                <a:ext cx="267" cy="240"/>
              </a:xfrm>
              <a:prstGeom prst="ellipse">
                <a:avLst/>
              </a:prstGeom>
              <a:solidFill>
                <a:srgbClr val="66FF66"/>
              </a:solidFill>
              <a:ln w="9525">
                <a:round/>
              </a:ln>
              <a:scene3d>
                <a:camera prst="legacyPerspectiveFront">
                  <a:rot lat="5400000" lon="1799999" rev="0"/>
                </a:camera>
                <a:lightRig rig="legacyFlat3"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47" name="Oval 32"/>
            <p:cNvSpPr>
              <a:spLocks noChangeArrowheads="1"/>
            </p:cNvSpPr>
            <p:nvPr/>
          </p:nvSpPr>
          <p:spPr bwMode="auto">
            <a:xfrm>
              <a:off x="2304" y="182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4" name="Group 33"/>
          <p:cNvGrpSpPr/>
          <p:nvPr/>
        </p:nvGrpSpPr>
        <p:grpSpPr bwMode="auto">
          <a:xfrm>
            <a:off x="5160963" y="2590800"/>
            <a:ext cx="781050" cy="628650"/>
            <a:chOff x="2400" y="1680"/>
            <a:chExt cx="492" cy="396"/>
          </a:xfrm>
        </p:grpSpPr>
        <p:grpSp>
          <p:nvGrpSpPr>
            <p:cNvPr id="109642" name="Group 34"/>
            <p:cNvGrpSpPr/>
            <p:nvPr/>
          </p:nvGrpSpPr>
          <p:grpSpPr bwMode="auto">
            <a:xfrm>
              <a:off x="2400" y="1680"/>
              <a:ext cx="492" cy="396"/>
              <a:chOff x="1920" y="2640"/>
              <a:chExt cx="492" cy="396"/>
            </a:xfrm>
          </p:grpSpPr>
          <p:sp>
            <p:nvSpPr>
              <p:cNvPr id="109644" name="Oval 35"/>
              <p:cNvSpPr>
                <a:spLocks noChangeArrowheads="1"/>
              </p:cNvSpPr>
              <p:nvPr/>
            </p:nvSpPr>
            <p:spPr bwMode="auto">
              <a:xfrm rot="-350549">
                <a:off x="2304" y="2928"/>
                <a:ext cx="108" cy="108"/>
              </a:xfrm>
              <a:prstGeom prst="ellipse">
                <a:avLst/>
              </a:prstGeom>
              <a:solidFill>
                <a:srgbClr val="FFFF66"/>
              </a:solidFill>
              <a:ln w="9525">
                <a:round/>
              </a:ln>
              <a:scene3d>
                <a:camera prst="legacyPerspectiveFront">
                  <a:rot lat="18000000" lon="3000000" rev="0"/>
                </a:camera>
                <a:lightRig rig="legacyFlat4" dir="b"/>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45" name="Oval 36"/>
              <p:cNvSpPr>
                <a:spLocks noChangeArrowheads="1"/>
              </p:cNvSpPr>
              <p:nvPr/>
            </p:nvSpPr>
            <p:spPr bwMode="auto">
              <a:xfrm rot="-350549">
                <a:off x="1920" y="2640"/>
                <a:ext cx="267" cy="240"/>
              </a:xfrm>
              <a:prstGeom prst="ellipse">
                <a:avLst/>
              </a:prstGeom>
              <a:solidFill>
                <a:srgbClr val="66FF66"/>
              </a:solidFill>
              <a:ln w="9525">
                <a:round/>
              </a:ln>
              <a:scene3d>
                <a:camera prst="legacyPerspectiveFront">
                  <a:rot lat="17099997" lon="3300000" rev="0"/>
                </a:camera>
                <a:lightRig rig="legacyFlat4"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43" name="Oval 37"/>
            <p:cNvSpPr>
              <a:spLocks noChangeArrowheads="1"/>
            </p:cNvSpPr>
            <p:nvPr/>
          </p:nvSpPr>
          <p:spPr bwMode="auto">
            <a:xfrm>
              <a:off x="2688" y="187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6" name="Group 38"/>
          <p:cNvGrpSpPr/>
          <p:nvPr/>
        </p:nvGrpSpPr>
        <p:grpSpPr bwMode="auto">
          <a:xfrm>
            <a:off x="6456363" y="3581400"/>
            <a:ext cx="762000" cy="609600"/>
            <a:chOff x="3120" y="2256"/>
            <a:chExt cx="480" cy="384"/>
          </a:xfrm>
        </p:grpSpPr>
        <p:grpSp>
          <p:nvGrpSpPr>
            <p:cNvPr id="109638" name="Group 39"/>
            <p:cNvGrpSpPr/>
            <p:nvPr/>
          </p:nvGrpSpPr>
          <p:grpSpPr bwMode="auto">
            <a:xfrm>
              <a:off x="3120" y="2256"/>
              <a:ext cx="480" cy="384"/>
              <a:chOff x="3024" y="2688"/>
              <a:chExt cx="480" cy="384"/>
            </a:xfrm>
          </p:grpSpPr>
          <p:sp>
            <p:nvSpPr>
              <p:cNvPr id="109640" name="Oval 40"/>
              <p:cNvSpPr>
                <a:spLocks noChangeArrowheads="1"/>
              </p:cNvSpPr>
              <p:nvPr/>
            </p:nvSpPr>
            <p:spPr bwMode="auto">
              <a:xfrm rot="-350549">
                <a:off x="3024" y="2688"/>
                <a:ext cx="108" cy="108"/>
              </a:xfrm>
              <a:prstGeom prst="ellipse">
                <a:avLst/>
              </a:prstGeom>
              <a:solidFill>
                <a:srgbClr val="FFFF66"/>
              </a:solidFill>
              <a:ln w="9525">
                <a:round/>
              </a:ln>
              <a:scene3d>
                <a:camera prst="legacyObliqueTopLeft">
                  <a:rot lat="1799999" lon="19199998"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41" name="Oval 41"/>
              <p:cNvSpPr>
                <a:spLocks noChangeArrowheads="1"/>
              </p:cNvSpPr>
              <p:nvPr/>
            </p:nvSpPr>
            <p:spPr bwMode="auto">
              <a:xfrm rot="-350549">
                <a:off x="3237" y="2832"/>
                <a:ext cx="267" cy="240"/>
              </a:xfrm>
              <a:prstGeom prst="ellipse">
                <a:avLst/>
              </a:prstGeom>
              <a:solidFill>
                <a:srgbClr val="66FF66"/>
              </a:solidFill>
              <a:ln w="9525">
                <a:round/>
              </a:ln>
              <a:scene3d>
                <a:camera prst="legacyPerspectiveFront">
                  <a:rot lat="5400000" lon="18300000" rev="0"/>
                </a:camera>
                <a:lightRig rig="legacyFlat4"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39" name="Oval 42"/>
            <p:cNvSpPr>
              <a:spLocks noChangeArrowheads="1"/>
            </p:cNvSpPr>
            <p:nvPr/>
          </p:nvSpPr>
          <p:spPr bwMode="auto">
            <a:xfrm>
              <a:off x="3216" y="235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8" name="Group 43"/>
          <p:cNvGrpSpPr/>
          <p:nvPr/>
        </p:nvGrpSpPr>
        <p:grpSpPr bwMode="auto">
          <a:xfrm>
            <a:off x="5999163" y="2724150"/>
            <a:ext cx="652462" cy="704850"/>
            <a:chOff x="2880" y="1728"/>
            <a:chExt cx="411" cy="444"/>
          </a:xfrm>
        </p:grpSpPr>
        <p:grpSp>
          <p:nvGrpSpPr>
            <p:cNvPr id="109634" name="Group 44"/>
            <p:cNvGrpSpPr/>
            <p:nvPr/>
          </p:nvGrpSpPr>
          <p:grpSpPr bwMode="auto">
            <a:xfrm>
              <a:off x="2880" y="1728"/>
              <a:ext cx="411" cy="444"/>
              <a:chOff x="2928" y="2064"/>
              <a:chExt cx="411" cy="444"/>
            </a:xfrm>
          </p:grpSpPr>
          <p:sp>
            <p:nvSpPr>
              <p:cNvPr id="109636" name="Oval 45"/>
              <p:cNvSpPr>
                <a:spLocks noChangeArrowheads="1"/>
              </p:cNvSpPr>
              <p:nvPr/>
            </p:nvSpPr>
            <p:spPr bwMode="auto">
              <a:xfrm rot="-350549">
                <a:off x="2928" y="2400"/>
                <a:ext cx="108" cy="108"/>
              </a:xfrm>
              <a:prstGeom prst="ellipse">
                <a:avLst/>
              </a:prstGeom>
              <a:solidFill>
                <a:srgbClr val="FFFF66"/>
              </a:solidFill>
              <a:ln w="9525">
                <a:round/>
              </a:ln>
              <a:scene3d>
                <a:camera prst="legacyObliqueBottomLeft">
                  <a:rot lat="19499998" lon="20099998"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37" name="Oval 46"/>
              <p:cNvSpPr>
                <a:spLocks noChangeArrowheads="1"/>
              </p:cNvSpPr>
              <p:nvPr/>
            </p:nvSpPr>
            <p:spPr bwMode="auto">
              <a:xfrm rot="-350549">
                <a:off x="3072" y="2064"/>
                <a:ext cx="267" cy="240"/>
              </a:xfrm>
              <a:prstGeom prst="ellipse">
                <a:avLst/>
              </a:prstGeom>
              <a:solidFill>
                <a:srgbClr val="66FF66"/>
              </a:solidFill>
              <a:ln w="9525">
                <a:round/>
              </a:ln>
              <a:scene3d>
                <a:camera prst="legacyPerspectiveFront">
                  <a:rot lat="17099997" lon="19199998" rev="0"/>
                </a:camera>
                <a:lightRig rig="legacyFlat2" dir="t"/>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35" name="Oval 47"/>
            <p:cNvSpPr>
              <a:spLocks noChangeArrowheads="1"/>
            </p:cNvSpPr>
            <p:nvPr/>
          </p:nvSpPr>
          <p:spPr bwMode="auto">
            <a:xfrm>
              <a:off x="2928" y="1968"/>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20" name="Group 48"/>
          <p:cNvGrpSpPr/>
          <p:nvPr/>
        </p:nvGrpSpPr>
        <p:grpSpPr bwMode="auto">
          <a:xfrm>
            <a:off x="1960563" y="2590800"/>
            <a:ext cx="5257800" cy="1600200"/>
            <a:chOff x="432" y="2928"/>
            <a:chExt cx="3312" cy="1008"/>
          </a:xfrm>
        </p:grpSpPr>
        <p:grpSp>
          <p:nvGrpSpPr>
            <p:cNvPr id="109589" name="Group 49"/>
            <p:cNvGrpSpPr/>
            <p:nvPr/>
          </p:nvGrpSpPr>
          <p:grpSpPr bwMode="auto">
            <a:xfrm>
              <a:off x="432" y="3504"/>
              <a:ext cx="430" cy="432"/>
              <a:chOff x="336" y="2256"/>
              <a:chExt cx="430" cy="432"/>
            </a:xfrm>
          </p:grpSpPr>
          <p:grpSp>
            <p:nvGrpSpPr>
              <p:cNvPr id="109630" name="Group 50"/>
              <p:cNvGrpSpPr/>
              <p:nvPr/>
            </p:nvGrpSpPr>
            <p:grpSpPr bwMode="auto">
              <a:xfrm>
                <a:off x="336" y="2256"/>
                <a:ext cx="430" cy="432"/>
                <a:chOff x="1200" y="2880"/>
                <a:chExt cx="430" cy="432"/>
              </a:xfrm>
            </p:grpSpPr>
            <p:sp>
              <p:nvSpPr>
                <p:cNvPr id="109632" name="Oval 51"/>
                <p:cNvSpPr>
                  <a:spLocks noChangeArrowheads="1"/>
                </p:cNvSpPr>
                <p:nvPr/>
              </p:nvSpPr>
              <p:spPr bwMode="auto">
                <a:xfrm rot="-350549">
                  <a:off x="1200" y="3204"/>
                  <a:ext cx="108" cy="108"/>
                </a:xfrm>
                <a:prstGeom prst="ellipse">
                  <a:avLst/>
                </a:prstGeom>
                <a:solidFill>
                  <a:srgbClr val="FFFF66"/>
                </a:solidFill>
                <a:ln w="9525">
                  <a:round/>
                </a:ln>
                <a:scene3d>
                  <a:camera prst="legacyObliqueBottomLeft">
                    <a:rot lat="20399998" lon="20399998" rev="0"/>
                  </a:camera>
                  <a:lightRig rig="legacyFlat3" dir="t"/>
                </a:scene3d>
                <a:sp3d extrusionH="557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33" name="Oval 52"/>
                <p:cNvSpPr>
                  <a:spLocks noChangeArrowheads="1"/>
                </p:cNvSpPr>
                <p:nvPr/>
              </p:nvSpPr>
              <p:spPr bwMode="auto">
                <a:xfrm rot="-350549">
                  <a:off x="1363" y="2880"/>
                  <a:ext cx="267" cy="240"/>
                </a:xfrm>
                <a:prstGeom prst="ellipse">
                  <a:avLst/>
                </a:prstGeom>
                <a:solidFill>
                  <a:srgbClr val="66FF66"/>
                </a:solidFill>
                <a:ln w="9525">
                  <a:round/>
                </a:ln>
                <a:scene3d>
                  <a:camera prst="legacyObliqueBottomLeft">
                    <a:rot lat="20099998" lon="20399998"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31" name="Oval 53"/>
              <p:cNvSpPr>
                <a:spLocks noChangeArrowheads="1"/>
              </p:cNvSpPr>
              <p:nvPr/>
            </p:nvSpPr>
            <p:spPr bwMode="auto">
              <a:xfrm>
                <a:off x="432" y="254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0" name="Group 54"/>
            <p:cNvGrpSpPr/>
            <p:nvPr/>
          </p:nvGrpSpPr>
          <p:grpSpPr bwMode="auto">
            <a:xfrm>
              <a:off x="864" y="3504"/>
              <a:ext cx="567" cy="252"/>
              <a:chOff x="768" y="2292"/>
              <a:chExt cx="567" cy="252"/>
            </a:xfrm>
          </p:grpSpPr>
          <p:grpSp>
            <p:nvGrpSpPr>
              <p:cNvPr id="109626" name="Group 55"/>
              <p:cNvGrpSpPr/>
              <p:nvPr/>
            </p:nvGrpSpPr>
            <p:grpSpPr bwMode="auto">
              <a:xfrm>
                <a:off x="768" y="2292"/>
                <a:ext cx="567" cy="252"/>
                <a:chOff x="1764" y="2772"/>
                <a:chExt cx="567" cy="252"/>
              </a:xfrm>
            </p:grpSpPr>
            <p:sp>
              <p:nvSpPr>
                <p:cNvPr id="109628" name="Oval 56"/>
                <p:cNvSpPr>
                  <a:spLocks noChangeArrowheads="1"/>
                </p:cNvSpPr>
                <p:nvPr/>
              </p:nvSpPr>
              <p:spPr bwMode="auto">
                <a:xfrm rot="-350549">
                  <a:off x="1764" y="2772"/>
                  <a:ext cx="108" cy="108"/>
                </a:xfrm>
                <a:prstGeom prst="ellipse">
                  <a:avLst/>
                </a:prstGeom>
                <a:solidFill>
                  <a:srgbClr val="FFFF66"/>
                </a:solidFill>
                <a:ln w="9525">
                  <a:round/>
                </a:ln>
                <a:scene3d>
                  <a:camera prst="legacyObliqueTopLeft">
                    <a:rot lat="0" lon="18900000"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29" name="Oval 57"/>
                <p:cNvSpPr>
                  <a:spLocks noChangeArrowheads="1"/>
                </p:cNvSpPr>
                <p:nvPr/>
              </p:nvSpPr>
              <p:spPr bwMode="auto">
                <a:xfrm rot="-350549">
                  <a:off x="2064" y="2784"/>
                  <a:ext cx="267" cy="240"/>
                </a:xfrm>
                <a:prstGeom prst="ellipse">
                  <a:avLst/>
                </a:prstGeom>
                <a:solidFill>
                  <a:srgbClr val="66FF66"/>
                </a:solidFill>
                <a:ln w="9525">
                  <a:round/>
                </a:ln>
                <a:scene3d>
                  <a:camera prst="legacyPerspectiveFront">
                    <a:rot lat="1500000" lon="17699996"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27" name="Oval 58"/>
              <p:cNvSpPr>
                <a:spLocks noChangeArrowheads="1"/>
              </p:cNvSpPr>
              <p:nvPr/>
            </p:nvSpPr>
            <p:spPr bwMode="auto">
              <a:xfrm>
                <a:off x="864" y="230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1" name="Group 59"/>
            <p:cNvGrpSpPr/>
            <p:nvPr/>
          </p:nvGrpSpPr>
          <p:grpSpPr bwMode="auto">
            <a:xfrm>
              <a:off x="1200" y="3264"/>
              <a:ext cx="267" cy="576"/>
              <a:chOff x="1104" y="2016"/>
              <a:chExt cx="267" cy="576"/>
            </a:xfrm>
          </p:grpSpPr>
          <p:grpSp>
            <p:nvGrpSpPr>
              <p:cNvPr id="109622" name="Group 60"/>
              <p:cNvGrpSpPr/>
              <p:nvPr/>
            </p:nvGrpSpPr>
            <p:grpSpPr bwMode="auto">
              <a:xfrm>
                <a:off x="1104" y="2016"/>
                <a:ext cx="267" cy="576"/>
                <a:chOff x="1941" y="2640"/>
                <a:chExt cx="267" cy="576"/>
              </a:xfrm>
            </p:grpSpPr>
            <p:sp>
              <p:nvSpPr>
                <p:cNvPr id="109624" name="Oval 61"/>
                <p:cNvSpPr>
                  <a:spLocks noChangeArrowheads="1"/>
                </p:cNvSpPr>
                <p:nvPr/>
              </p:nvSpPr>
              <p:spPr bwMode="auto">
                <a:xfrm rot="-350549">
                  <a:off x="2016" y="2640"/>
                  <a:ext cx="108" cy="108"/>
                </a:xfrm>
                <a:prstGeom prst="ellipse">
                  <a:avLst/>
                </a:prstGeom>
                <a:solidFill>
                  <a:srgbClr val="FFFF66"/>
                </a:solidFill>
                <a:ln w="9525">
                  <a:round/>
                </a:ln>
                <a:scene3d>
                  <a:camera prst="legacyPerspectiveTop">
                    <a:rot lat="4800000" lon="0" rev="0"/>
                  </a:camera>
                  <a:lightRig rig="legacyFlat3" dir="b"/>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25" name="Oval 62"/>
                <p:cNvSpPr>
                  <a:spLocks noChangeArrowheads="1"/>
                </p:cNvSpPr>
                <p:nvPr/>
              </p:nvSpPr>
              <p:spPr bwMode="auto">
                <a:xfrm rot="-350549">
                  <a:off x="1941" y="2976"/>
                  <a:ext cx="267" cy="240"/>
                </a:xfrm>
                <a:prstGeom prst="ellipse">
                  <a:avLst/>
                </a:prstGeom>
                <a:solidFill>
                  <a:srgbClr val="66FF66"/>
                </a:solidFill>
                <a:ln w="9525">
                  <a:round/>
                </a:ln>
                <a:scene3d>
                  <a:camera prst="legacyPerspectiveTop">
                    <a:rot lat="4500000" lon="0" rev="0"/>
                  </a:camera>
                  <a:lightRig rig="legacyFlat3" dir="b"/>
                </a:scene3d>
                <a:sp3d extrusionH="5953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23" name="Oval 63"/>
              <p:cNvSpPr>
                <a:spLocks noChangeArrowheads="1"/>
              </p:cNvSpPr>
              <p:nvPr/>
            </p:nvSpPr>
            <p:spPr bwMode="auto">
              <a:xfrm>
                <a:off x="1152" y="2160"/>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2" name="Group 64"/>
            <p:cNvGrpSpPr/>
            <p:nvPr/>
          </p:nvGrpSpPr>
          <p:grpSpPr bwMode="auto">
            <a:xfrm>
              <a:off x="1392" y="3120"/>
              <a:ext cx="384" cy="492"/>
              <a:chOff x="1296" y="1908"/>
              <a:chExt cx="384" cy="492"/>
            </a:xfrm>
          </p:grpSpPr>
          <p:grpSp>
            <p:nvGrpSpPr>
              <p:cNvPr id="109618" name="Group 65"/>
              <p:cNvGrpSpPr/>
              <p:nvPr/>
            </p:nvGrpSpPr>
            <p:grpSpPr bwMode="auto">
              <a:xfrm>
                <a:off x="1296" y="1908"/>
                <a:ext cx="384" cy="492"/>
                <a:chOff x="2988" y="2592"/>
                <a:chExt cx="384" cy="492"/>
              </a:xfrm>
            </p:grpSpPr>
            <p:sp>
              <p:nvSpPr>
                <p:cNvPr id="109620" name="Oval 66"/>
                <p:cNvSpPr>
                  <a:spLocks noChangeArrowheads="1"/>
                </p:cNvSpPr>
                <p:nvPr/>
              </p:nvSpPr>
              <p:spPr bwMode="auto">
                <a:xfrm rot="-350549">
                  <a:off x="3264" y="2592"/>
                  <a:ext cx="108" cy="108"/>
                </a:xfrm>
                <a:prstGeom prst="ellipse">
                  <a:avLst/>
                </a:prstGeom>
                <a:solidFill>
                  <a:srgbClr val="FFFF66"/>
                </a:solidFill>
                <a:ln w="9525">
                  <a:round/>
                </a:ln>
                <a:scene3d>
                  <a:camera prst="legacyPerspectiveTopRight">
                    <a:rot lat="3300000" lon="1500000" rev="0"/>
                  </a:camera>
                  <a:lightRig rig="legacyFlat3" dir="b"/>
                </a:scene3d>
                <a:sp3d extrusionH="5064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21" name="Oval 67"/>
                <p:cNvSpPr>
                  <a:spLocks noChangeArrowheads="1"/>
                </p:cNvSpPr>
                <p:nvPr/>
              </p:nvSpPr>
              <p:spPr bwMode="auto">
                <a:xfrm rot="-350549">
                  <a:off x="2988" y="2844"/>
                  <a:ext cx="267" cy="240"/>
                </a:xfrm>
                <a:prstGeom prst="ellipse">
                  <a:avLst/>
                </a:prstGeom>
                <a:solidFill>
                  <a:srgbClr val="66FF66"/>
                </a:solidFill>
                <a:ln w="9525">
                  <a:round/>
                </a:ln>
                <a:scene3d>
                  <a:camera prst="legacyPerspectiveFront">
                    <a:rot lat="5400000" lon="1799999" rev="0"/>
                  </a:camera>
                  <a:lightRig rig="legacyFlat3"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19" name="Oval 68"/>
              <p:cNvSpPr>
                <a:spLocks noChangeArrowheads="1"/>
              </p:cNvSpPr>
              <p:nvPr/>
            </p:nvSpPr>
            <p:spPr bwMode="auto">
              <a:xfrm>
                <a:off x="1488" y="2016"/>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3" name="Group 69"/>
            <p:cNvGrpSpPr/>
            <p:nvPr/>
          </p:nvGrpSpPr>
          <p:grpSpPr bwMode="auto">
            <a:xfrm>
              <a:off x="1824" y="3108"/>
              <a:ext cx="567" cy="252"/>
              <a:chOff x="1728" y="1860"/>
              <a:chExt cx="567" cy="252"/>
            </a:xfrm>
          </p:grpSpPr>
          <p:grpSp>
            <p:nvGrpSpPr>
              <p:cNvPr id="109614" name="Group 70"/>
              <p:cNvGrpSpPr/>
              <p:nvPr/>
            </p:nvGrpSpPr>
            <p:grpSpPr bwMode="auto">
              <a:xfrm>
                <a:off x="1728" y="1860"/>
                <a:ext cx="567" cy="252"/>
                <a:chOff x="1764" y="2772"/>
                <a:chExt cx="567" cy="252"/>
              </a:xfrm>
            </p:grpSpPr>
            <p:sp>
              <p:nvSpPr>
                <p:cNvPr id="109616" name="Oval 71"/>
                <p:cNvSpPr>
                  <a:spLocks noChangeArrowheads="1"/>
                </p:cNvSpPr>
                <p:nvPr/>
              </p:nvSpPr>
              <p:spPr bwMode="auto">
                <a:xfrm rot="-350549">
                  <a:off x="1764" y="2772"/>
                  <a:ext cx="108" cy="108"/>
                </a:xfrm>
                <a:prstGeom prst="ellipse">
                  <a:avLst/>
                </a:prstGeom>
                <a:solidFill>
                  <a:srgbClr val="FFFF66"/>
                </a:solidFill>
                <a:ln w="9525">
                  <a:round/>
                </a:ln>
                <a:scene3d>
                  <a:camera prst="legacyObliqueTopLeft">
                    <a:rot lat="0" lon="18900000"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17" name="Oval 72"/>
                <p:cNvSpPr>
                  <a:spLocks noChangeArrowheads="1"/>
                </p:cNvSpPr>
                <p:nvPr/>
              </p:nvSpPr>
              <p:spPr bwMode="auto">
                <a:xfrm rot="-350549">
                  <a:off x="2064" y="2784"/>
                  <a:ext cx="267" cy="240"/>
                </a:xfrm>
                <a:prstGeom prst="ellipse">
                  <a:avLst/>
                </a:prstGeom>
                <a:solidFill>
                  <a:srgbClr val="66FF66"/>
                </a:solidFill>
                <a:ln w="9525">
                  <a:round/>
                </a:ln>
                <a:scene3d>
                  <a:camera prst="legacyPerspectiveFront">
                    <a:rot lat="1500000" lon="17699996" rev="0"/>
                  </a:camera>
                  <a:lightRig rig="legacyFlat3" dir="r"/>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15" name="Oval 73"/>
              <p:cNvSpPr>
                <a:spLocks noChangeArrowheads="1"/>
              </p:cNvSpPr>
              <p:nvPr/>
            </p:nvSpPr>
            <p:spPr bwMode="auto">
              <a:xfrm>
                <a:off x="1824" y="187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4" name="Group 74"/>
            <p:cNvGrpSpPr/>
            <p:nvPr/>
          </p:nvGrpSpPr>
          <p:grpSpPr bwMode="auto">
            <a:xfrm>
              <a:off x="2208" y="2928"/>
              <a:ext cx="384" cy="492"/>
              <a:chOff x="2112" y="1728"/>
              <a:chExt cx="384" cy="492"/>
            </a:xfrm>
          </p:grpSpPr>
          <p:grpSp>
            <p:nvGrpSpPr>
              <p:cNvPr id="109610" name="Group 75"/>
              <p:cNvGrpSpPr/>
              <p:nvPr/>
            </p:nvGrpSpPr>
            <p:grpSpPr bwMode="auto">
              <a:xfrm>
                <a:off x="2112" y="1728"/>
                <a:ext cx="384" cy="492"/>
                <a:chOff x="2988" y="2592"/>
                <a:chExt cx="384" cy="492"/>
              </a:xfrm>
            </p:grpSpPr>
            <p:sp>
              <p:nvSpPr>
                <p:cNvPr id="109612" name="Oval 76"/>
                <p:cNvSpPr>
                  <a:spLocks noChangeArrowheads="1"/>
                </p:cNvSpPr>
                <p:nvPr/>
              </p:nvSpPr>
              <p:spPr bwMode="auto">
                <a:xfrm rot="-350549">
                  <a:off x="3264" y="2592"/>
                  <a:ext cx="108" cy="108"/>
                </a:xfrm>
                <a:prstGeom prst="ellipse">
                  <a:avLst/>
                </a:prstGeom>
                <a:solidFill>
                  <a:srgbClr val="FFFF66"/>
                </a:solidFill>
                <a:ln w="9525">
                  <a:round/>
                </a:ln>
                <a:scene3d>
                  <a:camera prst="legacyPerspectiveTopRight">
                    <a:rot lat="3300000" lon="1500000" rev="0"/>
                  </a:camera>
                  <a:lightRig rig="legacyFlat3" dir="b"/>
                </a:scene3d>
                <a:sp3d extrusionH="5064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13" name="Oval 77"/>
                <p:cNvSpPr>
                  <a:spLocks noChangeArrowheads="1"/>
                </p:cNvSpPr>
                <p:nvPr/>
              </p:nvSpPr>
              <p:spPr bwMode="auto">
                <a:xfrm rot="-350549">
                  <a:off x="2988" y="2844"/>
                  <a:ext cx="267" cy="240"/>
                </a:xfrm>
                <a:prstGeom prst="ellipse">
                  <a:avLst/>
                </a:prstGeom>
                <a:solidFill>
                  <a:srgbClr val="66FF66"/>
                </a:solidFill>
                <a:ln w="9525">
                  <a:round/>
                </a:ln>
                <a:scene3d>
                  <a:camera prst="legacyPerspectiveFront">
                    <a:rot lat="5400000" lon="1799999" rev="0"/>
                  </a:camera>
                  <a:lightRig rig="legacyFlat3"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11" name="Oval 78"/>
              <p:cNvSpPr>
                <a:spLocks noChangeArrowheads="1"/>
              </p:cNvSpPr>
              <p:nvPr/>
            </p:nvSpPr>
            <p:spPr bwMode="auto">
              <a:xfrm>
                <a:off x="2304" y="1824"/>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5" name="Group 79"/>
            <p:cNvGrpSpPr/>
            <p:nvPr/>
          </p:nvGrpSpPr>
          <p:grpSpPr bwMode="auto">
            <a:xfrm>
              <a:off x="2448" y="2928"/>
              <a:ext cx="492" cy="396"/>
              <a:chOff x="2400" y="1680"/>
              <a:chExt cx="492" cy="396"/>
            </a:xfrm>
          </p:grpSpPr>
          <p:grpSp>
            <p:nvGrpSpPr>
              <p:cNvPr id="109606" name="Group 80"/>
              <p:cNvGrpSpPr/>
              <p:nvPr/>
            </p:nvGrpSpPr>
            <p:grpSpPr bwMode="auto">
              <a:xfrm>
                <a:off x="2400" y="1680"/>
                <a:ext cx="492" cy="396"/>
                <a:chOff x="1920" y="2640"/>
                <a:chExt cx="492" cy="396"/>
              </a:xfrm>
            </p:grpSpPr>
            <p:sp>
              <p:nvSpPr>
                <p:cNvPr id="109608" name="Oval 81"/>
                <p:cNvSpPr>
                  <a:spLocks noChangeArrowheads="1"/>
                </p:cNvSpPr>
                <p:nvPr/>
              </p:nvSpPr>
              <p:spPr bwMode="auto">
                <a:xfrm rot="-350549">
                  <a:off x="2304" y="2928"/>
                  <a:ext cx="108" cy="108"/>
                </a:xfrm>
                <a:prstGeom prst="ellipse">
                  <a:avLst/>
                </a:prstGeom>
                <a:solidFill>
                  <a:srgbClr val="FFFF66"/>
                </a:solidFill>
                <a:ln w="9525">
                  <a:round/>
                </a:ln>
                <a:scene3d>
                  <a:camera prst="legacyPerspectiveFront">
                    <a:rot lat="18000000" lon="3000000" rev="0"/>
                  </a:camera>
                  <a:lightRig rig="legacyFlat4" dir="b"/>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09" name="Oval 82"/>
                <p:cNvSpPr>
                  <a:spLocks noChangeArrowheads="1"/>
                </p:cNvSpPr>
                <p:nvPr/>
              </p:nvSpPr>
              <p:spPr bwMode="auto">
                <a:xfrm rot="-350549">
                  <a:off x="1920" y="2640"/>
                  <a:ext cx="267" cy="240"/>
                </a:xfrm>
                <a:prstGeom prst="ellipse">
                  <a:avLst/>
                </a:prstGeom>
                <a:solidFill>
                  <a:srgbClr val="66FF66"/>
                </a:solidFill>
                <a:ln w="9525">
                  <a:round/>
                </a:ln>
                <a:scene3d>
                  <a:camera prst="legacyPerspectiveFront">
                    <a:rot lat="17099997" lon="3300000" rev="0"/>
                  </a:camera>
                  <a:lightRig rig="legacyFlat4"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07" name="Oval 83"/>
              <p:cNvSpPr>
                <a:spLocks noChangeArrowheads="1"/>
              </p:cNvSpPr>
              <p:nvPr/>
            </p:nvSpPr>
            <p:spPr bwMode="auto">
              <a:xfrm>
                <a:off x="2688" y="187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6" name="Group 84"/>
            <p:cNvGrpSpPr/>
            <p:nvPr/>
          </p:nvGrpSpPr>
          <p:grpSpPr bwMode="auto">
            <a:xfrm>
              <a:off x="3264" y="3552"/>
              <a:ext cx="480" cy="384"/>
              <a:chOff x="3120" y="2256"/>
              <a:chExt cx="480" cy="384"/>
            </a:xfrm>
          </p:grpSpPr>
          <p:grpSp>
            <p:nvGrpSpPr>
              <p:cNvPr id="109602" name="Group 85"/>
              <p:cNvGrpSpPr/>
              <p:nvPr/>
            </p:nvGrpSpPr>
            <p:grpSpPr bwMode="auto">
              <a:xfrm>
                <a:off x="3120" y="2256"/>
                <a:ext cx="480" cy="384"/>
                <a:chOff x="3024" y="2688"/>
                <a:chExt cx="480" cy="384"/>
              </a:xfrm>
            </p:grpSpPr>
            <p:sp>
              <p:nvSpPr>
                <p:cNvPr id="109604" name="Oval 86"/>
                <p:cNvSpPr>
                  <a:spLocks noChangeArrowheads="1"/>
                </p:cNvSpPr>
                <p:nvPr/>
              </p:nvSpPr>
              <p:spPr bwMode="auto">
                <a:xfrm rot="-350549">
                  <a:off x="3024" y="2688"/>
                  <a:ext cx="108" cy="108"/>
                </a:xfrm>
                <a:prstGeom prst="ellipse">
                  <a:avLst/>
                </a:prstGeom>
                <a:solidFill>
                  <a:srgbClr val="FFFF66"/>
                </a:solidFill>
                <a:ln w="9525">
                  <a:round/>
                </a:ln>
                <a:scene3d>
                  <a:camera prst="legacyObliqueTopLeft">
                    <a:rot lat="1799999" lon="19199998"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05" name="Oval 87"/>
                <p:cNvSpPr>
                  <a:spLocks noChangeArrowheads="1"/>
                </p:cNvSpPr>
                <p:nvPr/>
              </p:nvSpPr>
              <p:spPr bwMode="auto">
                <a:xfrm rot="-350549">
                  <a:off x="3237" y="2832"/>
                  <a:ext cx="267" cy="240"/>
                </a:xfrm>
                <a:prstGeom prst="ellipse">
                  <a:avLst/>
                </a:prstGeom>
                <a:solidFill>
                  <a:srgbClr val="66FF66"/>
                </a:solidFill>
                <a:ln w="9525">
                  <a:round/>
                </a:ln>
                <a:scene3d>
                  <a:camera prst="legacyPerspectiveFront">
                    <a:rot lat="5400000" lon="18300000" rev="0"/>
                  </a:camera>
                  <a:lightRig rig="legacyFlat4" dir="b"/>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603" name="Oval 88"/>
              <p:cNvSpPr>
                <a:spLocks noChangeArrowheads="1"/>
              </p:cNvSpPr>
              <p:nvPr/>
            </p:nvSpPr>
            <p:spPr bwMode="auto">
              <a:xfrm>
                <a:off x="3216" y="2352"/>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nvGrpSpPr>
            <p:cNvPr id="109597" name="Group 89"/>
            <p:cNvGrpSpPr/>
            <p:nvPr/>
          </p:nvGrpSpPr>
          <p:grpSpPr bwMode="auto">
            <a:xfrm>
              <a:off x="2976" y="3012"/>
              <a:ext cx="411" cy="444"/>
              <a:chOff x="2880" y="1728"/>
              <a:chExt cx="411" cy="444"/>
            </a:xfrm>
          </p:grpSpPr>
          <p:grpSp>
            <p:nvGrpSpPr>
              <p:cNvPr id="109598" name="Group 90"/>
              <p:cNvGrpSpPr/>
              <p:nvPr/>
            </p:nvGrpSpPr>
            <p:grpSpPr bwMode="auto">
              <a:xfrm>
                <a:off x="2880" y="1728"/>
                <a:ext cx="411" cy="444"/>
                <a:chOff x="2928" y="2064"/>
                <a:chExt cx="411" cy="444"/>
              </a:xfrm>
            </p:grpSpPr>
            <p:sp>
              <p:nvSpPr>
                <p:cNvPr id="109600" name="Oval 91"/>
                <p:cNvSpPr>
                  <a:spLocks noChangeArrowheads="1"/>
                </p:cNvSpPr>
                <p:nvPr/>
              </p:nvSpPr>
              <p:spPr bwMode="auto">
                <a:xfrm rot="-350549">
                  <a:off x="2928" y="2400"/>
                  <a:ext cx="108" cy="108"/>
                </a:xfrm>
                <a:prstGeom prst="ellipse">
                  <a:avLst/>
                </a:prstGeom>
                <a:solidFill>
                  <a:srgbClr val="FFFF66"/>
                </a:solidFill>
                <a:ln w="9525">
                  <a:round/>
                </a:ln>
                <a:scene3d>
                  <a:camera prst="legacyObliqueBottomLeft">
                    <a:rot lat="19499998" lon="20099998" rev="0"/>
                  </a:camera>
                  <a:lightRig rig="legacyFlat3" dir="t"/>
                </a:scene3d>
                <a:sp3d extrusionH="430200" prstMaterial="legacyMatte">
                  <a:bevelT w="13500" h="13500" prst="angle"/>
                  <a:bevelB w="13500" h="13500" prst="angle"/>
                  <a:extrusionClr>
                    <a:srgbClr val="FF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109601" name="Oval 92"/>
                <p:cNvSpPr>
                  <a:spLocks noChangeArrowheads="1"/>
                </p:cNvSpPr>
                <p:nvPr/>
              </p:nvSpPr>
              <p:spPr bwMode="auto">
                <a:xfrm rot="-350549">
                  <a:off x="3072" y="2064"/>
                  <a:ext cx="267" cy="240"/>
                </a:xfrm>
                <a:prstGeom prst="ellipse">
                  <a:avLst/>
                </a:prstGeom>
                <a:solidFill>
                  <a:srgbClr val="66FF66"/>
                </a:solidFill>
                <a:ln w="9525">
                  <a:round/>
                </a:ln>
                <a:scene3d>
                  <a:camera prst="legacyPerspectiveFront">
                    <a:rot lat="17099997" lon="19199998" rev="0"/>
                  </a:camera>
                  <a:lightRig rig="legacyFlat2" dir="t"/>
                </a:scene3d>
                <a:sp3d extrusionH="557200" prstMaterial="legacyMetal">
                  <a:bevelT w="13500" h="13500" prst="angle"/>
                  <a:bevelB w="13500" h="13500" prst="angle"/>
                  <a:extrusionClr>
                    <a:srgbClr val="66FF66"/>
                  </a:extrusionClr>
                </a:sp3d>
              </p:spPr>
              <p:txBody>
                <a:bodyPr wrap="none"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sp>
            <p:nvSpPr>
              <p:cNvPr id="109599" name="Oval 93"/>
              <p:cNvSpPr>
                <a:spLocks noChangeArrowheads="1"/>
              </p:cNvSpPr>
              <p:nvPr/>
            </p:nvSpPr>
            <p:spPr bwMode="auto">
              <a:xfrm>
                <a:off x="2928" y="1968"/>
                <a:ext cx="96" cy="9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sp>
        <p:nvSpPr>
          <p:cNvPr id="264286" name="Freeform 94"/>
          <p:cNvSpPr/>
          <p:nvPr/>
        </p:nvSpPr>
        <p:spPr bwMode="auto">
          <a:xfrm>
            <a:off x="2189163" y="2819400"/>
            <a:ext cx="4495800" cy="1219200"/>
          </a:xfrm>
          <a:custGeom>
            <a:avLst/>
            <a:gdLst>
              <a:gd name="T0" fmla="*/ 0 w 2832"/>
              <a:gd name="T1" fmla="*/ 1008 h 1008"/>
              <a:gd name="T2" fmla="*/ 720 w 2832"/>
              <a:gd name="T3" fmla="*/ 480 h 1008"/>
              <a:gd name="T4" fmla="*/ 1296 w 2832"/>
              <a:gd name="T5" fmla="*/ 144 h 1008"/>
              <a:gd name="T6" fmla="*/ 1584 w 2832"/>
              <a:gd name="T7" fmla="*/ 48 h 1008"/>
              <a:gd name="T8" fmla="*/ 1824 w 2832"/>
              <a:gd name="T9" fmla="*/ 0 h 1008"/>
              <a:gd name="T10" fmla="*/ 2112 w 2832"/>
              <a:gd name="T11" fmla="*/ 48 h 1008"/>
              <a:gd name="T12" fmla="*/ 2448 w 2832"/>
              <a:gd name="T13" fmla="*/ 240 h 1008"/>
              <a:gd name="T14" fmla="*/ 2688 w 2832"/>
              <a:gd name="T15" fmla="*/ 528 h 1008"/>
              <a:gd name="T16" fmla="*/ 2832 w 2832"/>
              <a:gd name="T17" fmla="*/ 816 h 10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2"/>
              <a:gd name="T28" fmla="*/ 0 h 1008"/>
              <a:gd name="T29" fmla="*/ 2832 w 2832"/>
              <a:gd name="T30" fmla="*/ 1008 h 10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2" h="1008">
                <a:moveTo>
                  <a:pt x="0" y="1008"/>
                </a:moveTo>
                <a:cubicBezTo>
                  <a:pt x="252" y="816"/>
                  <a:pt x="504" y="624"/>
                  <a:pt x="720" y="480"/>
                </a:cubicBezTo>
                <a:cubicBezTo>
                  <a:pt x="936" y="336"/>
                  <a:pt x="1152" y="216"/>
                  <a:pt x="1296" y="144"/>
                </a:cubicBezTo>
                <a:cubicBezTo>
                  <a:pt x="1440" y="72"/>
                  <a:pt x="1496" y="72"/>
                  <a:pt x="1584" y="48"/>
                </a:cubicBezTo>
                <a:cubicBezTo>
                  <a:pt x="1672" y="24"/>
                  <a:pt x="1736" y="0"/>
                  <a:pt x="1824" y="0"/>
                </a:cubicBezTo>
                <a:cubicBezTo>
                  <a:pt x="1912" y="0"/>
                  <a:pt x="2008" y="8"/>
                  <a:pt x="2112" y="48"/>
                </a:cubicBezTo>
                <a:cubicBezTo>
                  <a:pt x="2216" y="88"/>
                  <a:pt x="2352" y="160"/>
                  <a:pt x="2448" y="240"/>
                </a:cubicBezTo>
                <a:cubicBezTo>
                  <a:pt x="2544" y="320"/>
                  <a:pt x="2624" y="432"/>
                  <a:pt x="2688" y="528"/>
                </a:cubicBezTo>
                <a:cubicBezTo>
                  <a:pt x="2752" y="624"/>
                  <a:pt x="2800" y="768"/>
                  <a:pt x="2832" y="816"/>
                </a:cubicBezTo>
              </a:path>
            </a:pathLst>
          </a:custGeom>
          <a:noFill/>
          <a:ln w="9525">
            <a:solidFill>
              <a:srgbClr val="FFFF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264287" name="Rectangle 95"/>
          <p:cNvSpPr>
            <a:spLocks noChangeArrowheads="1"/>
          </p:cNvSpPr>
          <p:nvPr/>
        </p:nvSpPr>
        <p:spPr bwMode="auto">
          <a:xfrm>
            <a:off x="1524000" y="2133600"/>
            <a:ext cx="5943600" cy="2590800"/>
          </a:xfrm>
          <a:prstGeom prst="rect">
            <a:avLst/>
          </a:prstGeom>
          <a:noFill/>
          <a:ln w="9525">
            <a:solidFill>
              <a:srgbClr val="66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264288" name="Text Box 96"/>
          <p:cNvSpPr txBox="1">
            <a:spLocks noChangeArrowheads="1"/>
          </p:cNvSpPr>
          <p:nvPr/>
        </p:nvSpPr>
        <p:spPr bwMode="auto">
          <a:xfrm>
            <a:off x="755577" y="1196752"/>
            <a:ext cx="7272808"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50000"/>
              </a:spcBef>
              <a:spcAft>
                <a:spcPct val="0"/>
              </a:spcAft>
            </a:pPr>
            <a:r>
              <a:rPr kumimoji="1" lang="zh-CN" altLang="en-US" sz="2800" b="1" dirty="0" smtClean="0">
                <a:solidFill>
                  <a:srgbClr val="000000"/>
                </a:solidFill>
                <a:latin typeface="Times New Roman" panose="02020603050405020304" pitchFamily="18" charset="0"/>
                <a:ea typeface="楷体_GB2312" pitchFamily="49" charset="-122"/>
              </a:rPr>
              <a:t>既平动又转动</a:t>
            </a:r>
            <a:r>
              <a:rPr kumimoji="1" lang="zh-CN" altLang="en-US" sz="2800" b="1" dirty="0">
                <a:solidFill>
                  <a:srgbClr val="000000"/>
                </a:solidFill>
                <a:latin typeface="Times New Roman" panose="02020603050405020304" pitchFamily="18" charset="0"/>
                <a:ea typeface="楷体_GB2312" pitchFamily="49" charset="-122"/>
              </a:rPr>
              <a:t>：质心的平动加绕质心的</a:t>
            </a:r>
            <a:r>
              <a:rPr kumimoji="1" lang="zh-CN" altLang="en-US" sz="2800" b="1" dirty="0" smtClean="0">
                <a:solidFill>
                  <a:srgbClr val="000000"/>
                </a:solidFill>
                <a:latin typeface="Times New Roman" panose="02020603050405020304" pitchFamily="18" charset="0"/>
                <a:ea typeface="楷体_GB2312" pitchFamily="49" charset="-122"/>
              </a:rPr>
              <a:t>转动</a:t>
            </a:r>
            <a:endParaRPr kumimoji="1" lang="zh-CN" altLang="en-US" sz="2800" b="1" dirty="0" smtClean="0">
              <a:solidFill>
                <a:srgbClr val="000000"/>
              </a:solidFill>
              <a:latin typeface="Times New Roman" panose="02020603050405020304" pitchFamily="18" charset="0"/>
              <a:ea typeface="楷体_GB2312" pitchFamily="49" charset="-122"/>
            </a:endParaRPr>
          </a:p>
        </p:txBody>
      </p:sp>
      <p:grpSp>
        <p:nvGrpSpPr>
          <p:cNvPr id="264206" name="Group 97"/>
          <p:cNvGrpSpPr/>
          <p:nvPr/>
        </p:nvGrpSpPr>
        <p:grpSpPr bwMode="auto">
          <a:xfrm>
            <a:off x="365125" y="5029200"/>
            <a:ext cx="8855075" cy="1295400"/>
            <a:chOff x="288" y="1632"/>
            <a:chExt cx="5578" cy="816"/>
          </a:xfrm>
        </p:grpSpPr>
        <p:sp>
          <p:nvSpPr>
            <p:cNvPr id="109585" name="Rectangle 98"/>
            <p:cNvSpPr>
              <a:spLocks noChangeArrowheads="1"/>
            </p:cNvSpPr>
            <p:nvPr/>
          </p:nvSpPr>
          <p:spPr bwMode="auto">
            <a:xfrm>
              <a:off x="298" y="1728"/>
              <a:ext cx="5232" cy="672"/>
            </a:xfrm>
            <a:prstGeom prst="rect">
              <a:avLst/>
            </a:prstGeom>
            <a:solidFill>
              <a:srgbClr val="FF3300"/>
            </a:solidFill>
            <a:ln w="9525">
              <a:solidFill>
                <a:srgbClr val="FFFF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nvGrpSpPr>
            <p:cNvPr id="109586" name="Group 99"/>
            <p:cNvGrpSpPr/>
            <p:nvPr/>
          </p:nvGrpSpPr>
          <p:grpSpPr bwMode="auto">
            <a:xfrm>
              <a:off x="288" y="1632"/>
              <a:ext cx="5578" cy="816"/>
              <a:chOff x="96" y="1392"/>
              <a:chExt cx="5578" cy="816"/>
            </a:xfrm>
          </p:grpSpPr>
          <p:sp>
            <p:nvSpPr>
              <p:cNvPr id="109587" name="Text Box 100"/>
              <p:cNvSpPr txBox="1">
                <a:spLocks noChangeArrowheads="1"/>
              </p:cNvSpPr>
              <p:nvPr/>
            </p:nvSpPr>
            <p:spPr bwMode="auto">
              <a:xfrm>
                <a:off x="144" y="1488"/>
                <a:ext cx="553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3200" b="1" smtClean="0">
                    <a:solidFill>
                      <a:srgbClr val="FFFF00"/>
                    </a:solidFill>
                    <a:latin typeface="Times New Roman" panose="02020603050405020304" pitchFamily="18" charset="0"/>
                  </a:rPr>
                  <a:t>蔡斯勒斯定理：刚体的任一位移总可以表示为</a:t>
                </a:r>
                <a:endParaRPr kumimoji="1" lang="zh-CN" altLang="en-US" sz="3200" b="1" smtClean="0">
                  <a:solidFill>
                    <a:srgbClr val="FFFF00"/>
                  </a:solidFill>
                  <a:latin typeface="Times New Roman" panose="02020603050405020304" pitchFamily="18" charset="0"/>
                </a:endParaRPr>
              </a:p>
              <a:p>
                <a:pPr eaLnBrk="1" fontAlgn="base" hangingPunct="1">
                  <a:spcBef>
                    <a:spcPct val="0"/>
                  </a:spcBef>
                  <a:spcAft>
                    <a:spcPct val="0"/>
                  </a:spcAft>
                </a:pPr>
                <a:r>
                  <a:rPr kumimoji="1" lang="zh-CN" altLang="en-US" sz="3200" b="1" smtClean="0">
                    <a:solidFill>
                      <a:srgbClr val="FFFF00"/>
                    </a:solidFill>
                    <a:latin typeface="Times New Roman" panose="02020603050405020304" pitchFamily="18" charset="0"/>
                  </a:rPr>
                  <a:t>一个随质心的平动加上绕质心的转动。</a:t>
                </a:r>
                <a:endParaRPr kumimoji="1" lang="zh-CN" altLang="en-US" sz="3200" b="1" smtClean="0">
                  <a:solidFill>
                    <a:srgbClr val="FFFF00"/>
                  </a:solidFill>
                  <a:latin typeface="Times New Roman" panose="02020603050405020304" pitchFamily="18" charset="0"/>
                </a:endParaRPr>
              </a:p>
            </p:txBody>
          </p:sp>
          <p:sp>
            <p:nvSpPr>
              <p:cNvPr id="109588" name="Rectangle 101"/>
              <p:cNvSpPr>
                <a:spLocks noChangeArrowheads="1"/>
              </p:cNvSpPr>
              <p:nvPr/>
            </p:nvSpPr>
            <p:spPr bwMode="auto">
              <a:xfrm>
                <a:off x="96" y="1392"/>
                <a:ext cx="5232"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4"/>
                                        </p:tgtEl>
                                        <p:attrNameLst>
                                          <p:attrName>style.visibility</p:attrName>
                                        </p:attrNameLst>
                                      </p:cBhvr>
                                      <p:to>
                                        <p:strVal val="visible"/>
                                      </p:to>
                                    </p:set>
                                    <p:animEffect transition="in" filter="wipe(left)">
                                      <p:cBhvr>
                                        <p:cTn id="7" dur="500"/>
                                        <p:tgtEl>
                                          <p:spTgt spid="264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288"/>
                                        </p:tgtEl>
                                        <p:attrNameLst>
                                          <p:attrName>style.visibility</p:attrName>
                                        </p:attrNameLst>
                                      </p:cBhvr>
                                      <p:to>
                                        <p:strVal val="visible"/>
                                      </p:to>
                                    </p:set>
                                    <p:animEffect transition="in" filter="wipe(left)">
                                      <p:cBhvr>
                                        <p:cTn id="12" dur="500"/>
                                        <p:tgtEl>
                                          <p:spTgt spid="264288"/>
                                        </p:tgtEl>
                                      </p:cBhvr>
                                    </p:animEffect>
                                  </p:childTnLst>
                                </p:cTn>
                              </p:par>
                            </p:childTnLst>
                          </p:cTn>
                        </p:par>
                        <p:par>
                          <p:cTn id="13" fill="hold">
                            <p:stCondLst>
                              <p:cond delay="500"/>
                            </p:stCondLst>
                            <p:childTnLst>
                              <p:par>
                                <p:cTn id="14" presetID="1" presetClass="entr" presetSubtype="0" fill="hold" grpId="0" nodeType="afterEffect">
                                  <p:stCondLst>
                                    <p:cond delay="1000"/>
                                  </p:stCondLst>
                                  <p:childTnLst>
                                    <p:set>
                                      <p:cBhvr>
                                        <p:cTn id="15" dur="1" fill="hold">
                                          <p:stCondLst>
                                            <p:cond delay="499"/>
                                          </p:stCondLst>
                                        </p:cTn>
                                        <p:tgtEl>
                                          <p:spTgt spid="264287"/>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1000"/>
                                  </p:stCondLst>
                                  <p:childTnLst>
                                    <p:set>
                                      <p:cBhvr>
                                        <p:cTn id="18" dur="1" fill="hold">
                                          <p:stCondLst>
                                            <p:cond delay="499"/>
                                          </p:stCondLst>
                                        </p:cTn>
                                        <p:tgtEl>
                                          <p:spTgt spid="264286"/>
                                        </p:tgtEl>
                                        <p:attrNameLst>
                                          <p:attrName>style.visibility</p:attrName>
                                        </p:attrNameLst>
                                      </p:cBhvr>
                                      <p:to>
                                        <p:strVal val="visible"/>
                                      </p:to>
                                    </p:set>
                                  </p:childTnLst>
                                </p:cTn>
                              </p:par>
                            </p:childTnLst>
                          </p:cTn>
                        </p:par>
                        <p:par>
                          <p:cTn id="19" fill="hold">
                            <p:stCondLst>
                              <p:cond delay="3500"/>
                            </p:stCondLst>
                            <p:childTnLst>
                              <p:par>
                                <p:cTn id="20" presetID="1" presetClass="entr" presetSubtype="0" fill="hold" nodeType="afterEffect">
                                  <p:stCondLst>
                                    <p:cond delay="1000"/>
                                  </p:stCondLst>
                                  <p:childTnLst>
                                    <p:set>
                                      <p:cBhvr>
                                        <p:cTn id="21"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par>
                          <p:cTn id="25" fill="hold">
                            <p:stCondLst>
                              <p:cond delay="6500"/>
                            </p:stCondLst>
                            <p:childTnLst>
                              <p:par>
                                <p:cTn id="26" presetID="1" presetClass="entr" presetSubtype="0" fill="hold" nodeType="afterEffect">
                                  <p:stCondLst>
                                    <p:cond delay="1000"/>
                                  </p:stCondLst>
                                  <p:childTnLst>
                                    <p:set>
                                      <p:cBhvr>
                                        <p:cTn id="27"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par>
                          <p:cTn id="28" fill="hold">
                            <p:stCondLst>
                              <p:cond delay="8000"/>
                            </p:stCondLst>
                            <p:childTnLst>
                              <p:par>
                                <p:cTn id="29" presetID="1" presetClass="entr" presetSubtype="0" fill="hold" nodeType="afterEffect">
                                  <p:stCondLst>
                                    <p:cond delay="1000"/>
                                  </p:stCondLst>
                                  <p:childTnLst>
                                    <p:set>
                                      <p:cBhvr>
                                        <p:cTn id="30"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31" fill="hold">
                            <p:stCondLst>
                              <p:cond delay="9500"/>
                            </p:stCondLst>
                            <p:childTnLst>
                              <p:par>
                                <p:cTn id="32" presetID="1" presetClass="entr" presetSubtype="0" fill="hold" nodeType="afterEffect">
                                  <p:stCondLst>
                                    <p:cond delay="1000"/>
                                  </p:stCondLst>
                                  <p:childTnLst>
                                    <p:set>
                                      <p:cBhvr>
                                        <p:cTn id="33"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par>
                          <p:cTn id="34" fill="hold">
                            <p:stCondLst>
                              <p:cond delay="11000"/>
                            </p:stCondLst>
                            <p:childTnLst>
                              <p:par>
                                <p:cTn id="35" presetID="1" presetClass="entr" presetSubtype="0" fill="hold" nodeType="afterEffect">
                                  <p:stCondLst>
                                    <p:cond delay="1000"/>
                                  </p:stCondLst>
                                  <p:childTnLst>
                                    <p:set>
                                      <p:cBhvr>
                                        <p:cTn id="36"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37" fill="hold">
                            <p:stCondLst>
                              <p:cond delay="12500"/>
                            </p:stCondLst>
                            <p:childTnLst>
                              <p:par>
                                <p:cTn id="38" presetID="1" presetClass="entr" presetSubtype="0" fill="hold" nodeType="afterEffect">
                                  <p:stCondLst>
                                    <p:cond delay="1000"/>
                                  </p:stCondLst>
                                  <p:childTnLst>
                                    <p:set>
                                      <p:cBhvr>
                                        <p:cTn id="39"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par>
                          <p:cTn id="40" fill="hold">
                            <p:stCondLst>
                              <p:cond delay="14000"/>
                            </p:stCondLst>
                            <p:childTnLst>
                              <p:par>
                                <p:cTn id="41" presetID="1" presetClass="entr" presetSubtype="0" fill="hold" nodeType="afterEffect">
                                  <p:stCondLst>
                                    <p:cond delay="1000"/>
                                  </p:stCondLst>
                                  <p:childTnLst>
                                    <p:set>
                                      <p:cBhvr>
                                        <p:cTn id="42"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43" fill="hold">
                            <p:stCondLst>
                              <p:cond delay="15500"/>
                            </p:stCondLst>
                            <p:childTnLst>
                              <p:par>
                                <p:cTn id="44" presetID="1" presetClass="entr" presetSubtype="0" fill="hold" nodeType="afterEffect">
                                  <p:stCondLst>
                                    <p:cond delay="1000"/>
                                  </p:stCondLst>
                                  <p:childTnLst>
                                    <p:set>
                                      <p:cBhvr>
                                        <p:cTn id="45"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par>
                          <p:cTn id="46" fill="hold">
                            <p:stCondLst>
                              <p:cond delay="17000"/>
                            </p:stCondLst>
                            <p:childTnLst>
                              <p:par>
                                <p:cTn id="47" presetID="1" presetClass="entr" presetSubtype="0" fill="hold" nodeType="afterEffect">
                                  <p:stCondLst>
                                    <p:cond delay="1000"/>
                                  </p:stCondLst>
                                  <p:childTnLst>
                                    <p:set>
                                      <p:cBhvr>
                                        <p:cTn id="48" dur="1" fill="hold">
                                          <p:stCondLst>
                                            <p:cond delay="499"/>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64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p:bldP spid="264286" grpId="0" animBg="1"/>
      <p:bldP spid="264287" grpId="0" animBg="1"/>
      <p:bldP spid="26428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p:cNvSpPr>
            <a:spLocks noChangeArrowheads="1"/>
          </p:cNvSpPr>
          <p:nvPr/>
        </p:nvSpPr>
        <p:spPr bwMode="auto">
          <a:xfrm>
            <a:off x="395288" y="188913"/>
            <a:ext cx="3671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smtClean="0">
                <a:solidFill>
                  <a:srgbClr val="000000"/>
                </a:solidFill>
                <a:latin typeface="Times New Roman" panose="02020603050405020304" pitchFamily="18" charset="0"/>
              </a:rPr>
              <a:t>4. </a:t>
            </a:r>
            <a:r>
              <a:rPr kumimoji="1" lang="zh-CN" altLang="en-US" sz="2800" b="1" dirty="0">
                <a:solidFill>
                  <a:srgbClr val="000000"/>
                </a:solidFill>
                <a:latin typeface="Times New Roman" panose="02020603050405020304" pitchFamily="18" charset="0"/>
              </a:rPr>
              <a:t>刚体的定轴转动</a:t>
            </a:r>
            <a:endParaRPr kumimoji="1" lang="zh-CN" altLang="en-US" sz="2800" b="1" dirty="0">
              <a:solidFill>
                <a:srgbClr val="000000"/>
              </a:solidFill>
              <a:latin typeface="Times New Roman" panose="02020603050405020304" pitchFamily="18" charset="0"/>
            </a:endParaRPr>
          </a:p>
        </p:txBody>
      </p:sp>
      <p:sp>
        <p:nvSpPr>
          <p:cNvPr id="6151" name="Text Box 7"/>
          <p:cNvSpPr txBox="1">
            <a:spLocks noChangeArrowheads="1"/>
          </p:cNvSpPr>
          <p:nvPr/>
        </p:nvSpPr>
        <p:spPr bwMode="auto">
          <a:xfrm>
            <a:off x="179512" y="1196752"/>
            <a:ext cx="81359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dirty="0">
                <a:solidFill>
                  <a:srgbClr val="000000"/>
                </a:solidFill>
                <a:latin typeface="Times New Roman" panose="02020603050405020304" pitchFamily="18" charset="0"/>
              </a:rPr>
              <a:t>        </a:t>
            </a:r>
            <a:r>
              <a:rPr kumimoji="1" lang="zh-CN" altLang="en-US" sz="2800" b="1" dirty="0">
                <a:solidFill>
                  <a:srgbClr val="000000"/>
                </a:solidFill>
                <a:latin typeface="Times New Roman" panose="02020603050405020304" pitchFamily="18" charset="0"/>
              </a:rPr>
              <a:t>定轴转动时，</a:t>
            </a:r>
            <a:r>
              <a:rPr lang="zh-CN" altLang="en-US" sz="2800" b="1" dirty="0">
                <a:solidFill>
                  <a:srgbClr val="000000"/>
                </a:solidFill>
                <a:latin typeface="Times New Roman" panose="02020603050405020304" pitchFamily="18" charset="0"/>
              </a:rPr>
              <a:t>刚体上各点都绕同一</a:t>
            </a:r>
            <a:r>
              <a:rPr lang="zh-CN" altLang="en-US" sz="2800" b="1" dirty="0">
                <a:solidFill>
                  <a:schemeClr val="tx1">
                    <a:lumMod val="95000"/>
                    <a:lumOff val="5000"/>
                  </a:schemeClr>
                </a:solidFill>
                <a:latin typeface="Times New Roman" panose="02020603050405020304" pitchFamily="18" charset="0"/>
              </a:rPr>
              <a:t>固定转轴</a:t>
            </a:r>
            <a:r>
              <a:rPr lang="zh-CN" altLang="en-US" sz="2800" b="1" dirty="0">
                <a:solidFill>
                  <a:srgbClr val="000000"/>
                </a:solidFill>
                <a:latin typeface="Times New Roman" panose="02020603050405020304" pitchFamily="18" charset="0"/>
              </a:rPr>
              <a:t>做不同半径的圆周运动。</a:t>
            </a:r>
            <a:endParaRPr lang="zh-CN" altLang="en-US" sz="2800" b="1" dirty="0">
              <a:solidFill>
                <a:srgbClr val="000000"/>
              </a:solidFill>
              <a:latin typeface="Times New Roman" panose="02020603050405020304" pitchFamily="18" charset="0"/>
            </a:endParaRPr>
          </a:p>
        </p:txBody>
      </p:sp>
      <p:sp>
        <p:nvSpPr>
          <p:cNvPr id="6154" name="Text Box 10"/>
          <p:cNvSpPr txBox="1">
            <a:spLocks noChangeArrowheads="1"/>
          </p:cNvSpPr>
          <p:nvPr/>
        </p:nvSpPr>
        <p:spPr bwMode="auto">
          <a:xfrm>
            <a:off x="363296" y="2852935"/>
            <a:ext cx="534760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fontAlgn="base">
              <a:spcBef>
                <a:spcPct val="50000"/>
              </a:spcBef>
              <a:spcAft>
                <a:spcPct val="0"/>
              </a:spcAft>
            </a:pPr>
            <a:r>
              <a:rPr kumimoji="1" lang="zh-CN" altLang="en-US" sz="2800" b="1" dirty="0">
                <a:solidFill>
                  <a:srgbClr val="000000"/>
                </a:solidFill>
                <a:latin typeface="Times New Roman" panose="02020603050405020304" pitchFamily="18" charset="0"/>
              </a:rPr>
              <a:t>做定轴转动时，刚体</a:t>
            </a:r>
            <a:r>
              <a:rPr kumimoji="1" lang="zh-CN" altLang="en-US" sz="2800" b="1" dirty="0" smtClean="0">
                <a:solidFill>
                  <a:srgbClr val="000000"/>
                </a:solidFill>
                <a:latin typeface="Times New Roman" panose="02020603050405020304" pitchFamily="18" charset="0"/>
              </a:rPr>
              <a:t>内</a:t>
            </a:r>
            <a:r>
              <a:rPr kumimoji="1" lang="zh-CN" altLang="en-US" sz="2800" b="1" dirty="0">
                <a:solidFill>
                  <a:srgbClr val="000000"/>
                </a:solidFill>
                <a:latin typeface="Times New Roman" panose="02020603050405020304" pitchFamily="18" charset="0"/>
                <a:ea typeface="宋体" panose="02010600030101010101" pitchFamily="2" charset="-122"/>
              </a:rPr>
              <a:t>各质元</a:t>
            </a:r>
            <a:r>
              <a:rPr kumimoji="1" lang="en-US" altLang="zh-CN" sz="2800" b="1" dirty="0">
                <a:solidFill>
                  <a:srgbClr val="000000"/>
                </a:solidFill>
                <a:latin typeface="Times New Roman" panose="02020603050405020304" pitchFamily="18" charset="0"/>
                <a:ea typeface="宋体" panose="02010600030101010101" pitchFamily="2" charset="-122"/>
              </a:rPr>
              <a:t>(</a:t>
            </a:r>
            <a:r>
              <a:rPr kumimoji="1" lang="zh-CN" altLang="en-US" sz="2800" b="1" dirty="0">
                <a:solidFill>
                  <a:srgbClr val="0000FF"/>
                </a:solidFill>
                <a:latin typeface="Times New Roman" panose="02020603050405020304" pitchFamily="18" charset="0"/>
                <a:ea typeface="宋体" panose="02010600030101010101" pitchFamily="2" charset="-122"/>
              </a:rPr>
              <a:t>在转动平面内绕平面与转轴的交点做圆周运动</a:t>
            </a:r>
            <a:r>
              <a:rPr kumimoji="1" lang="en-US" altLang="zh-CN" sz="2800" b="1" dirty="0">
                <a:solidFill>
                  <a:srgbClr val="0000FF"/>
                </a:solidFill>
                <a:latin typeface="Times New Roman" panose="02020603050405020304" pitchFamily="18" charset="0"/>
                <a:ea typeface="宋体" panose="02010600030101010101" pitchFamily="2" charset="-122"/>
              </a:rPr>
              <a:t>)</a:t>
            </a:r>
            <a:r>
              <a:rPr kumimoji="1" lang="zh-CN" altLang="en-US" sz="2800" b="1" dirty="0">
                <a:solidFill>
                  <a:srgbClr val="000000"/>
                </a:solidFill>
                <a:latin typeface="Times New Roman" panose="02020603050405020304" pitchFamily="18" charset="0"/>
                <a:ea typeface="宋体" panose="02010600030101010101" pitchFamily="2" charset="-122"/>
              </a:rPr>
              <a:t>的线速度、加速度一般</a:t>
            </a:r>
            <a:r>
              <a:rPr kumimoji="1" lang="zh-CN" altLang="en-US" sz="2800" b="1" dirty="0" smtClean="0">
                <a:solidFill>
                  <a:srgbClr val="000000"/>
                </a:solidFill>
                <a:latin typeface="Times New Roman" panose="02020603050405020304" pitchFamily="18" charset="0"/>
                <a:ea typeface="宋体" panose="02010600030101010101" pitchFamily="2" charset="-122"/>
              </a:rPr>
              <a:t>不同</a:t>
            </a:r>
            <a:r>
              <a:rPr kumimoji="1" lang="zh-CN" altLang="en-US" sz="2800" b="1" dirty="0">
                <a:solidFill>
                  <a:srgbClr val="000000"/>
                </a:solidFill>
                <a:latin typeface="Times New Roman" panose="02020603050405020304" pitchFamily="18" charset="0"/>
                <a:ea typeface="宋体" panose="02010600030101010101" pitchFamily="2" charset="-122"/>
              </a:rPr>
              <a:t>，</a:t>
            </a:r>
            <a:r>
              <a:rPr kumimoji="1" lang="zh-CN" altLang="en-US" sz="2800" b="1" dirty="0" smtClean="0">
                <a:solidFill>
                  <a:srgbClr val="000000"/>
                </a:solidFill>
                <a:latin typeface="Times New Roman" panose="02020603050405020304" pitchFamily="18" charset="0"/>
                <a:ea typeface="宋体" panose="02010600030101010101" pitchFamily="2" charset="-122"/>
              </a:rPr>
              <a:t>但</a:t>
            </a:r>
            <a:r>
              <a:rPr kumimoji="1" lang="zh-CN" altLang="en-US" sz="2800" b="1" dirty="0">
                <a:solidFill>
                  <a:srgbClr val="000000"/>
                </a:solidFill>
                <a:latin typeface="Times New Roman" panose="02020603050405020304" pitchFamily="18" charset="0"/>
                <a:ea typeface="宋体" panose="02010600030101010101" pitchFamily="2" charset="-122"/>
              </a:rPr>
              <a:t>角量（角位移、角速度、角加速度）都</a:t>
            </a:r>
            <a:r>
              <a:rPr kumimoji="1" lang="zh-CN" altLang="en-US" sz="2800" b="1" dirty="0" smtClean="0">
                <a:solidFill>
                  <a:srgbClr val="000000"/>
                </a:solidFill>
                <a:latin typeface="Times New Roman" panose="02020603050405020304" pitchFamily="18" charset="0"/>
                <a:ea typeface="宋体" panose="02010600030101010101" pitchFamily="2" charset="-122"/>
              </a:rPr>
              <a:t>相同。</a:t>
            </a:r>
            <a:r>
              <a:rPr lang="zh-CN" altLang="en-US" sz="2800" b="1" dirty="0" smtClean="0">
                <a:solidFill>
                  <a:srgbClr val="000000"/>
                </a:solidFill>
                <a:latin typeface="Times New Roman" panose="02020603050405020304" pitchFamily="18" charset="0"/>
              </a:rPr>
              <a:t>可用刚体内任一质点的角量来描述整个刚体的转动。</a:t>
            </a:r>
            <a:endParaRPr kumimoji="1" lang="zh-CN" altLang="en-US" sz="2800" b="1" dirty="0">
              <a:solidFill>
                <a:srgbClr val="000000"/>
              </a:solidFill>
              <a:latin typeface="Times New Roman" panose="02020603050405020304" pitchFamily="18" charset="0"/>
            </a:endParaRPr>
          </a:p>
        </p:txBody>
      </p:sp>
      <p:pic>
        <p:nvPicPr>
          <p:cNvPr id="6186" name="Picture 42" descr="图4-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156176" y="2708920"/>
            <a:ext cx="2427287" cy="3095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wipe(left)">
                                      <p:cBhvr>
                                        <p:cTn id="7" dur="500"/>
                                        <p:tgtEl>
                                          <p:spTgt spid="61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86"/>
                                        </p:tgtEl>
                                        <p:attrNameLst>
                                          <p:attrName>style.visibility</p:attrName>
                                        </p:attrNameLst>
                                      </p:cBhvr>
                                      <p:to>
                                        <p:strVal val="visible"/>
                                      </p:to>
                                    </p:set>
                                    <p:animEffect transition="in" filter="wipe(left)">
                                      <p:cBhvr>
                                        <p:cTn id="12" dur="500"/>
                                        <p:tgtEl>
                                          <p:spTgt spid="61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51"/>
                                        </p:tgtEl>
                                        <p:attrNameLst>
                                          <p:attrName>style.visibility</p:attrName>
                                        </p:attrNameLst>
                                      </p:cBhvr>
                                      <p:to>
                                        <p:strVal val="visible"/>
                                      </p:to>
                                    </p:set>
                                    <p:animEffect transition="in" filter="wipe(left)">
                                      <p:cBhvr>
                                        <p:cTn id="17" dur="500"/>
                                        <p:tgtEl>
                                          <p:spTgt spid="61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54"/>
                                        </p:tgtEl>
                                        <p:attrNameLst>
                                          <p:attrName>style.visibility</p:attrName>
                                        </p:attrNameLst>
                                      </p:cBhvr>
                                      <p:to>
                                        <p:strVal val="visible"/>
                                      </p:to>
                                    </p:set>
                                    <p:animEffect transition="in" filter="wipe(left)">
                                      <p:cBhvr>
                                        <p:cTn id="22"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P spid="6151" grpId="0"/>
      <p:bldP spid="61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ext Box 2"/>
          <p:cNvSpPr txBox="1">
            <a:spLocks noChangeArrowheads="1"/>
          </p:cNvSpPr>
          <p:nvPr/>
        </p:nvSpPr>
        <p:spPr bwMode="auto">
          <a:xfrm>
            <a:off x="3059113" y="843806"/>
            <a:ext cx="51816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40000"/>
              </a:lnSpc>
              <a:spcBef>
                <a:spcPct val="50000"/>
              </a:spcBef>
              <a:spcAft>
                <a:spcPct val="0"/>
              </a:spcAft>
            </a:pPr>
            <a:r>
              <a:rPr kumimoji="1" lang="zh-CN" altLang="en-US" sz="2800" b="1" dirty="0" smtClean="0">
                <a:solidFill>
                  <a:srgbClr val="FF0000"/>
                </a:solidFill>
                <a:latin typeface="Times New Roman" panose="02020603050405020304" pitchFamily="18" charset="0"/>
              </a:rPr>
              <a:t>角速度方向规定为沿轴方向，指向用右手螺旋法则确定。</a:t>
            </a:r>
            <a:endParaRPr kumimoji="1" lang="zh-CN" altLang="en-US" sz="2800" b="1" dirty="0" smtClean="0">
              <a:solidFill>
                <a:srgbClr val="FF0000"/>
              </a:solidFill>
              <a:latin typeface="Times New Roman" panose="02020603050405020304" pitchFamily="18" charset="0"/>
            </a:endParaRPr>
          </a:p>
        </p:txBody>
      </p:sp>
      <p:pic>
        <p:nvPicPr>
          <p:cNvPr id="266243" name="Picture 3" descr="sun01"/>
          <p:cNvPicPr>
            <a:picLocks noChangeAspect="1" noChangeArrowheads="1"/>
          </p:cNvPicPr>
          <p:nvPr/>
        </p:nvPicPr>
        <p:blipFill>
          <a:blip r:embed="rId1">
            <a:lum bright="20000"/>
            <a:extLst>
              <a:ext uri="{28A0092B-C50C-407E-A947-70E740481C1C}">
                <a14:useLocalDpi xmlns:a14="http://schemas.microsoft.com/office/drawing/2010/main" val="0"/>
              </a:ext>
            </a:extLst>
          </a:blip>
          <a:srcRect/>
          <a:stretch>
            <a:fillRect/>
          </a:stretch>
        </p:blipFill>
        <p:spPr bwMode="auto">
          <a:xfrm>
            <a:off x="7032625" y="3892550"/>
            <a:ext cx="1752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44" name="Object 4"/>
          <p:cNvGraphicFramePr>
            <a:graphicFrameLocks noChangeAspect="1"/>
          </p:cNvGraphicFramePr>
          <p:nvPr/>
        </p:nvGraphicFramePr>
        <p:xfrm>
          <a:off x="539552" y="4748759"/>
          <a:ext cx="1400175" cy="452437"/>
        </p:xfrm>
        <a:graphic>
          <a:graphicData uri="http://schemas.openxmlformats.org/presentationml/2006/ole">
            <mc:AlternateContent xmlns:mc="http://schemas.openxmlformats.org/markup-compatibility/2006">
              <mc:Choice xmlns:v="urn:schemas-microsoft-com:vml" Requires="v">
                <p:oleObj spid="_x0000_s20724" name="Equation" r:id="rId2" imgW="612775" imgH="184785" progId="Equation.DSMT4">
                  <p:embed/>
                </p:oleObj>
              </mc:Choice>
              <mc:Fallback>
                <p:oleObj name="Equation" r:id="rId2" imgW="612775" imgH="184785" progId="Equation.DSMT4">
                  <p:embed/>
                  <p:pic>
                    <p:nvPicPr>
                      <p:cNvPr id="0" name="图片 207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748759"/>
                        <a:ext cx="1400175" cy="452437"/>
                      </a:xfrm>
                      <a:prstGeom prst="rect">
                        <a:avLst/>
                      </a:prstGeom>
                      <a:solidFill>
                        <a:srgbClr val="FF0000"/>
                      </a:solidFill>
                      <a:ln>
                        <a:solidFill>
                          <a:schemeClr val="accent1"/>
                        </a:solidFill>
                      </a:ln>
                      <a:effectLst/>
                    </p:spPr>
                  </p:pic>
                </p:oleObj>
              </mc:Fallback>
            </mc:AlternateContent>
          </a:graphicData>
        </a:graphic>
      </p:graphicFrame>
      <p:grpSp>
        <p:nvGrpSpPr>
          <p:cNvPr id="2" name="Group 5"/>
          <p:cNvGrpSpPr/>
          <p:nvPr/>
        </p:nvGrpSpPr>
        <p:grpSpPr bwMode="auto">
          <a:xfrm>
            <a:off x="3921125" y="3508375"/>
            <a:ext cx="3316288" cy="2760663"/>
            <a:chOff x="816" y="2640"/>
            <a:chExt cx="1376" cy="1536"/>
          </a:xfrm>
        </p:grpSpPr>
        <p:sp>
          <p:nvSpPr>
            <p:cNvPr id="58392" name="Freeform 6"/>
            <p:cNvSpPr/>
            <p:nvPr/>
          </p:nvSpPr>
          <p:spPr bwMode="auto">
            <a:xfrm>
              <a:off x="816" y="3024"/>
              <a:ext cx="1376" cy="832"/>
            </a:xfrm>
            <a:custGeom>
              <a:avLst/>
              <a:gdLst>
                <a:gd name="T0" fmla="*/ 88 w 1376"/>
                <a:gd name="T1" fmla="*/ 296 h 832"/>
                <a:gd name="T2" fmla="*/ 616 w 1376"/>
                <a:gd name="T3" fmla="*/ 8 h 832"/>
                <a:gd name="T4" fmla="*/ 1336 w 1376"/>
                <a:gd name="T5" fmla="*/ 344 h 832"/>
                <a:gd name="T6" fmla="*/ 856 w 1376"/>
                <a:gd name="T7" fmla="*/ 776 h 832"/>
                <a:gd name="T8" fmla="*/ 136 w 1376"/>
                <a:gd name="T9" fmla="*/ 680 h 832"/>
                <a:gd name="T10" fmla="*/ 88 w 1376"/>
                <a:gd name="T11" fmla="*/ 296 h 832"/>
                <a:gd name="T12" fmla="*/ 0 60000 65536"/>
                <a:gd name="T13" fmla="*/ 0 60000 65536"/>
                <a:gd name="T14" fmla="*/ 0 60000 65536"/>
                <a:gd name="T15" fmla="*/ 0 60000 65536"/>
                <a:gd name="T16" fmla="*/ 0 60000 65536"/>
                <a:gd name="T17" fmla="*/ 0 60000 65536"/>
                <a:gd name="T18" fmla="*/ 0 w 1376"/>
                <a:gd name="T19" fmla="*/ 0 h 832"/>
                <a:gd name="T20" fmla="*/ 1376 w 1376"/>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376" h="832">
                  <a:moveTo>
                    <a:pt x="88" y="296"/>
                  </a:moveTo>
                  <a:cubicBezTo>
                    <a:pt x="168" y="184"/>
                    <a:pt x="408" y="0"/>
                    <a:pt x="616" y="8"/>
                  </a:cubicBezTo>
                  <a:cubicBezTo>
                    <a:pt x="824" y="16"/>
                    <a:pt x="1296" y="216"/>
                    <a:pt x="1336" y="344"/>
                  </a:cubicBezTo>
                  <a:cubicBezTo>
                    <a:pt x="1376" y="472"/>
                    <a:pt x="1056" y="720"/>
                    <a:pt x="856" y="776"/>
                  </a:cubicBezTo>
                  <a:cubicBezTo>
                    <a:pt x="656" y="832"/>
                    <a:pt x="272" y="752"/>
                    <a:pt x="136" y="680"/>
                  </a:cubicBezTo>
                  <a:cubicBezTo>
                    <a:pt x="0" y="608"/>
                    <a:pt x="8" y="408"/>
                    <a:pt x="88" y="296"/>
                  </a:cubicBezTo>
                  <a:close/>
                </a:path>
              </a:pathLst>
            </a:custGeom>
            <a:solidFill>
              <a:schemeClr val="accent2"/>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58393" name="Freeform 7"/>
            <p:cNvSpPr/>
            <p:nvPr/>
          </p:nvSpPr>
          <p:spPr bwMode="auto">
            <a:xfrm>
              <a:off x="816" y="2960"/>
              <a:ext cx="1376" cy="832"/>
            </a:xfrm>
            <a:custGeom>
              <a:avLst/>
              <a:gdLst>
                <a:gd name="T0" fmla="*/ 88 w 1376"/>
                <a:gd name="T1" fmla="*/ 296 h 832"/>
                <a:gd name="T2" fmla="*/ 616 w 1376"/>
                <a:gd name="T3" fmla="*/ 8 h 832"/>
                <a:gd name="T4" fmla="*/ 1336 w 1376"/>
                <a:gd name="T5" fmla="*/ 344 h 832"/>
                <a:gd name="T6" fmla="*/ 856 w 1376"/>
                <a:gd name="T7" fmla="*/ 776 h 832"/>
                <a:gd name="T8" fmla="*/ 136 w 1376"/>
                <a:gd name="T9" fmla="*/ 680 h 832"/>
                <a:gd name="T10" fmla="*/ 88 w 1376"/>
                <a:gd name="T11" fmla="*/ 296 h 832"/>
                <a:gd name="T12" fmla="*/ 0 60000 65536"/>
                <a:gd name="T13" fmla="*/ 0 60000 65536"/>
                <a:gd name="T14" fmla="*/ 0 60000 65536"/>
                <a:gd name="T15" fmla="*/ 0 60000 65536"/>
                <a:gd name="T16" fmla="*/ 0 60000 65536"/>
                <a:gd name="T17" fmla="*/ 0 60000 65536"/>
                <a:gd name="T18" fmla="*/ 0 w 1376"/>
                <a:gd name="T19" fmla="*/ 0 h 832"/>
                <a:gd name="T20" fmla="*/ 1376 w 1376"/>
                <a:gd name="T21" fmla="*/ 832 h 832"/>
              </a:gdLst>
              <a:ahLst/>
              <a:cxnLst>
                <a:cxn ang="T12">
                  <a:pos x="T0" y="T1"/>
                </a:cxn>
                <a:cxn ang="T13">
                  <a:pos x="T2" y="T3"/>
                </a:cxn>
                <a:cxn ang="T14">
                  <a:pos x="T4" y="T5"/>
                </a:cxn>
                <a:cxn ang="T15">
                  <a:pos x="T6" y="T7"/>
                </a:cxn>
                <a:cxn ang="T16">
                  <a:pos x="T8" y="T9"/>
                </a:cxn>
                <a:cxn ang="T17">
                  <a:pos x="T10" y="T11"/>
                </a:cxn>
              </a:cxnLst>
              <a:rect l="T18" t="T19" r="T20" b="T21"/>
              <a:pathLst>
                <a:path w="1376" h="832">
                  <a:moveTo>
                    <a:pt x="88" y="296"/>
                  </a:moveTo>
                  <a:cubicBezTo>
                    <a:pt x="168" y="184"/>
                    <a:pt x="408" y="0"/>
                    <a:pt x="616" y="8"/>
                  </a:cubicBezTo>
                  <a:cubicBezTo>
                    <a:pt x="824" y="16"/>
                    <a:pt x="1296" y="216"/>
                    <a:pt x="1336" y="344"/>
                  </a:cubicBezTo>
                  <a:cubicBezTo>
                    <a:pt x="1376" y="472"/>
                    <a:pt x="1056" y="720"/>
                    <a:pt x="856" y="776"/>
                  </a:cubicBezTo>
                  <a:cubicBezTo>
                    <a:pt x="656" y="832"/>
                    <a:pt x="272" y="752"/>
                    <a:pt x="136" y="680"/>
                  </a:cubicBezTo>
                  <a:cubicBezTo>
                    <a:pt x="0" y="608"/>
                    <a:pt x="8" y="408"/>
                    <a:pt x="88" y="296"/>
                  </a:cubicBezTo>
                  <a:close/>
                </a:path>
              </a:pathLst>
            </a:custGeom>
            <a:solidFill>
              <a:srgbClr val="FF9900"/>
            </a:solidFill>
            <a:ln w="9525">
              <a:solidFill>
                <a:schemeClr val="tx1"/>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58394" name="Oval 8"/>
            <p:cNvSpPr>
              <a:spLocks noChangeArrowheads="1"/>
            </p:cNvSpPr>
            <p:nvPr/>
          </p:nvSpPr>
          <p:spPr bwMode="auto">
            <a:xfrm>
              <a:off x="1200" y="3216"/>
              <a:ext cx="576" cy="240"/>
            </a:xfrm>
            <a:prstGeom prst="ellipse">
              <a:avLst/>
            </a:prstGeom>
            <a:noFill/>
            <a:ln w="38100" cap="rnd">
              <a:solidFill>
                <a:schemeClr val="bg2"/>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endParaRPr lang="zh-CN" altLang="en-US" smtClean="0">
                <a:solidFill>
                  <a:srgbClr val="000000"/>
                </a:solidFill>
              </a:endParaRPr>
            </a:p>
          </p:txBody>
        </p:sp>
        <p:sp>
          <p:nvSpPr>
            <p:cNvPr id="58395" name="Line 9"/>
            <p:cNvSpPr>
              <a:spLocks noChangeShapeType="1"/>
            </p:cNvSpPr>
            <p:nvPr/>
          </p:nvSpPr>
          <p:spPr bwMode="auto">
            <a:xfrm flipV="1">
              <a:off x="1488" y="2736"/>
              <a:ext cx="0" cy="576"/>
            </a:xfrm>
            <a:prstGeom prst="line">
              <a:avLst/>
            </a:prstGeom>
            <a:noFill/>
            <a:ln w="38100">
              <a:solidFill>
                <a:srgbClr val="FF00FF"/>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58396" name="Line 10"/>
            <p:cNvSpPr>
              <a:spLocks noChangeShapeType="1"/>
            </p:cNvSpPr>
            <p:nvPr/>
          </p:nvSpPr>
          <p:spPr bwMode="auto">
            <a:xfrm>
              <a:off x="1488" y="3840"/>
              <a:ext cx="0" cy="336"/>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58397" name="Line 11"/>
            <p:cNvSpPr>
              <a:spLocks noChangeShapeType="1"/>
            </p:cNvSpPr>
            <p:nvPr/>
          </p:nvSpPr>
          <p:spPr bwMode="auto">
            <a:xfrm>
              <a:off x="1488" y="3312"/>
              <a:ext cx="192" cy="96"/>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sp>
          <p:nvSpPr>
            <p:cNvPr id="58398" name="Line 12"/>
            <p:cNvSpPr>
              <a:spLocks noChangeShapeType="1"/>
            </p:cNvSpPr>
            <p:nvPr/>
          </p:nvSpPr>
          <p:spPr bwMode="auto">
            <a:xfrm flipV="1">
              <a:off x="1680" y="3264"/>
              <a:ext cx="288" cy="144"/>
            </a:xfrm>
            <a:prstGeom prst="line">
              <a:avLst/>
            </a:prstGeom>
            <a:noFill/>
            <a:ln w="38100">
              <a:solidFill>
                <a:schemeClr val="bg2"/>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smtClean="0">
                <a:solidFill>
                  <a:srgbClr val="000000"/>
                </a:solidFill>
              </a:endParaRPr>
            </a:p>
          </p:txBody>
        </p:sp>
        <p:graphicFrame>
          <p:nvGraphicFramePr>
            <p:cNvPr id="58380" name="Object 13"/>
            <p:cNvGraphicFramePr>
              <a:graphicFrameLocks noChangeAspect="1"/>
            </p:cNvGraphicFramePr>
            <p:nvPr/>
          </p:nvGraphicFramePr>
          <p:xfrm>
            <a:off x="1152" y="2640"/>
            <a:ext cx="274" cy="252"/>
          </p:xfrm>
          <a:graphic>
            <a:graphicData uri="http://schemas.openxmlformats.org/presentationml/2006/ole">
              <mc:AlternateContent xmlns:mc="http://schemas.openxmlformats.org/markup-compatibility/2006">
                <mc:Choice xmlns:v="urn:schemas-microsoft-com:vml" Requires="v">
                  <p:oleObj spid="_x0000_s20725" name="Equation" r:id="rId4" imgW="165100" imgH="184785" progId="Equation.3">
                    <p:embed/>
                  </p:oleObj>
                </mc:Choice>
                <mc:Fallback>
                  <p:oleObj name="Equation" r:id="rId4" imgW="165100" imgH="184785" progId="Equation.3">
                    <p:embed/>
                    <p:pic>
                      <p:nvPicPr>
                        <p:cNvPr id="0" name="图片 207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640"/>
                          <a:ext cx="27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1" name="Object 14"/>
            <p:cNvGraphicFramePr>
              <a:graphicFrameLocks noChangeAspect="1"/>
            </p:cNvGraphicFramePr>
            <p:nvPr/>
          </p:nvGraphicFramePr>
          <p:xfrm>
            <a:off x="1920" y="3264"/>
            <a:ext cx="211" cy="252"/>
          </p:xfrm>
          <a:graphic>
            <a:graphicData uri="http://schemas.openxmlformats.org/presentationml/2006/ole">
              <mc:AlternateContent xmlns:mc="http://schemas.openxmlformats.org/markup-compatibility/2006">
                <mc:Choice xmlns:v="urn:schemas-microsoft-com:vml" Requires="v">
                  <p:oleObj spid="_x0000_s20726" name="Equation" r:id="rId6" imgW="126365" imgH="184785" progId="Equation.3">
                    <p:embed/>
                  </p:oleObj>
                </mc:Choice>
                <mc:Fallback>
                  <p:oleObj name="Equation" r:id="rId6" imgW="126365" imgH="184785" progId="Equation.3">
                    <p:embed/>
                    <p:pic>
                      <p:nvPicPr>
                        <p:cNvPr id="0" name="图片 207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0" y="3264"/>
                          <a:ext cx="211"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15"/>
            <p:cNvGraphicFramePr>
              <a:graphicFrameLocks noChangeAspect="1"/>
            </p:cNvGraphicFramePr>
            <p:nvPr/>
          </p:nvGraphicFramePr>
          <p:xfrm>
            <a:off x="1536" y="3072"/>
            <a:ext cx="211" cy="234"/>
          </p:xfrm>
          <a:graphic>
            <a:graphicData uri="http://schemas.openxmlformats.org/presentationml/2006/ole">
              <mc:AlternateContent xmlns:mc="http://schemas.openxmlformats.org/markup-compatibility/2006">
                <mc:Choice xmlns:v="urn:schemas-microsoft-com:vml" Requires="v">
                  <p:oleObj spid="_x0000_s20727" name="Equation" r:id="rId8" imgW="126365" imgH="165100" progId="Equation.3">
                    <p:embed/>
                  </p:oleObj>
                </mc:Choice>
                <mc:Fallback>
                  <p:oleObj name="Equation" r:id="rId8" imgW="126365" imgH="165100" progId="Equation.3">
                    <p:embed/>
                    <p:pic>
                      <p:nvPicPr>
                        <p:cNvPr id="0" name="图片 207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3072"/>
                          <a:ext cx="211"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6"/>
          <p:cNvGrpSpPr/>
          <p:nvPr/>
        </p:nvGrpSpPr>
        <p:grpSpPr bwMode="auto">
          <a:xfrm>
            <a:off x="3127375" y="2376488"/>
            <a:ext cx="4397375" cy="1052512"/>
            <a:chOff x="3120" y="3408"/>
            <a:chExt cx="2496" cy="663"/>
          </a:xfrm>
        </p:grpSpPr>
        <p:sp>
          <p:nvSpPr>
            <p:cNvPr id="58388" name="Text Box 17"/>
            <p:cNvSpPr txBox="1">
              <a:spLocks noChangeArrowheads="1"/>
            </p:cNvSpPr>
            <p:nvPr/>
          </p:nvSpPr>
          <p:spPr bwMode="auto">
            <a:xfrm>
              <a:off x="3120" y="3408"/>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加速转动</a:t>
              </a:r>
              <a:endParaRPr kumimoji="1" lang="zh-CN" altLang="en-US" sz="2800" b="1" smtClean="0">
                <a:solidFill>
                  <a:srgbClr val="000000"/>
                </a:solidFill>
                <a:latin typeface="Times New Roman" panose="02020603050405020304" pitchFamily="18" charset="0"/>
              </a:endParaRPr>
            </a:p>
          </p:txBody>
        </p:sp>
        <p:graphicFrame>
          <p:nvGraphicFramePr>
            <p:cNvPr id="58378" name="Object 18"/>
            <p:cNvGraphicFramePr>
              <a:graphicFrameLocks noChangeAspect="1"/>
            </p:cNvGraphicFramePr>
            <p:nvPr/>
          </p:nvGraphicFramePr>
          <p:xfrm>
            <a:off x="4138" y="3426"/>
            <a:ext cx="484" cy="288"/>
          </p:xfrm>
          <a:graphic>
            <a:graphicData uri="http://schemas.openxmlformats.org/presentationml/2006/ole">
              <mc:AlternateContent xmlns:mc="http://schemas.openxmlformats.org/markup-compatibility/2006">
                <mc:Choice xmlns:v="urn:schemas-microsoft-com:vml" Requires="v">
                  <p:oleObj spid="_x0000_s20728" name="公式" r:id="rId10" imgW="301625" imgH="204470" progId="Equation.3">
                    <p:embed/>
                  </p:oleObj>
                </mc:Choice>
                <mc:Fallback>
                  <p:oleObj name="公式" r:id="rId10" imgW="301625" imgH="204470" progId="Equation.3">
                    <p:embed/>
                    <p:pic>
                      <p:nvPicPr>
                        <p:cNvPr id="0" name="图片 207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8" y="3426"/>
                          <a:ext cx="4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89" name="Text Box 19"/>
            <p:cNvSpPr txBox="1">
              <a:spLocks noChangeArrowheads="1"/>
            </p:cNvSpPr>
            <p:nvPr/>
          </p:nvSpPr>
          <p:spPr bwMode="auto">
            <a:xfrm>
              <a:off x="4512" y="3408"/>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方向一致</a:t>
              </a:r>
              <a:endParaRPr kumimoji="1" lang="zh-CN" altLang="en-US" sz="2800" b="1" smtClean="0">
                <a:solidFill>
                  <a:srgbClr val="000000"/>
                </a:solidFill>
                <a:latin typeface="Times New Roman" panose="02020603050405020304" pitchFamily="18" charset="0"/>
              </a:endParaRPr>
            </a:p>
          </p:txBody>
        </p:sp>
        <p:sp>
          <p:nvSpPr>
            <p:cNvPr id="58390" name="Text Box 20"/>
            <p:cNvSpPr txBox="1">
              <a:spLocks noChangeArrowheads="1"/>
            </p:cNvSpPr>
            <p:nvPr/>
          </p:nvSpPr>
          <p:spPr bwMode="auto">
            <a:xfrm>
              <a:off x="3120" y="3744"/>
              <a:ext cx="10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减速转动</a:t>
              </a:r>
              <a:endParaRPr kumimoji="1" lang="zh-CN" altLang="en-US" sz="2800" b="1" smtClean="0">
                <a:solidFill>
                  <a:srgbClr val="000000"/>
                </a:solidFill>
                <a:latin typeface="Times New Roman" panose="02020603050405020304" pitchFamily="18" charset="0"/>
              </a:endParaRPr>
            </a:p>
          </p:txBody>
        </p:sp>
        <p:graphicFrame>
          <p:nvGraphicFramePr>
            <p:cNvPr id="58379" name="Object 21"/>
            <p:cNvGraphicFramePr>
              <a:graphicFrameLocks noChangeAspect="1"/>
            </p:cNvGraphicFramePr>
            <p:nvPr/>
          </p:nvGraphicFramePr>
          <p:xfrm>
            <a:off x="4138" y="3762"/>
            <a:ext cx="484" cy="288"/>
          </p:xfrm>
          <a:graphic>
            <a:graphicData uri="http://schemas.openxmlformats.org/presentationml/2006/ole">
              <mc:AlternateContent xmlns:mc="http://schemas.openxmlformats.org/markup-compatibility/2006">
                <mc:Choice xmlns:v="urn:schemas-microsoft-com:vml" Requires="v">
                  <p:oleObj spid="_x0000_s20729" name="公式" r:id="rId12" imgW="301625" imgH="204470" progId="Equation.3">
                    <p:embed/>
                  </p:oleObj>
                </mc:Choice>
                <mc:Fallback>
                  <p:oleObj name="公式" r:id="rId12" imgW="301625" imgH="204470" progId="Equation.3">
                    <p:embed/>
                    <p:pic>
                      <p:nvPicPr>
                        <p:cNvPr id="0" name="图片 207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38" y="3762"/>
                          <a:ext cx="4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391" name="Text Box 22"/>
            <p:cNvSpPr txBox="1">
              <a:spLocks noChangeArrowheads="1"/>
            </p:cNvSpPr>
            <p:nvPr/>
          </p:nvSpPr>
          <p:spPr bwMode="auto">
            <a:xfrm>
              <a:off x="4512" y="3744"/>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zh-CN" altLang="en-US" sz="2800" b="1" smtClean="0">
                  <a:solidFill>
                    <a:srgbClr val="000000"/>
                  </a:solidFill>
                  <a:latin typeface="Times New Roman" panose="02020603050405020304" pitchFamily="18" charset="0"/>
                </a:rPr>
                <a:t>方向相反</a:t>
              </a:r>
              <a:endParaRPr kumimoji="1" lang="zh-CN" altLang="en-US" sz="2800" b="1" smtClean="0">
                <a:solidFill>
                  <a:srgbClr val="000000"/>
                </a:solidFill>
                <a:latin typeface="Times New Roman" panose="02020603050405020304" pitchFamily="18" charset="0"/>
              </a:endParaRPr>
            </a:p>
          </p:txBody>
        </p:sp>
      </p:grpSp>
      <p:graphicFrame>
        <p:nvGraphicFramePr>
          <p:cNvPr id="266263" name="Object 23"/>
          <p:cNvGraphicFramePr>
            <a:graphicFrameLocks noChangeAspect="1"/>
          </p:cNvGraphicFramePr>
          <p:nvPr/>
        </p:nvGraphicFramePr>
        <p:xfrm>
          <a:off x="649288" y="1002432"/>
          <a:ext cx="1158875" cy="914400"/>
        </p:xfrm>
        <a:graphic>
          <a:graphicData uri="http://schemas.openxmlformats.org/presentationml/2006/ole">
            <mc:AlternateContent xmlns:mc="http://schemas.openxmlformats.org/markup-compatibility/2006">
              <mc:Choice xmlns:v="urn:schemas-microsoft-com:vml" Requires="v">
                <p:oleObj spid="_x0000_s20730" name="Equation" r:id="rId14" imgW="535305" imgH="418465" progId="Equation.3">
                  <p:embed/>
                </p:oleObj>
              </mc:Choice>
              <mc:Fallback>
                <p:oleObj name="Equation" r:id="rId14" imgW="535305" imgH="418465" progId="Equation.3">
                  <p:embed/>
                  <p:pic>
                    <p:nvPicPr>
                      <p:cNvPr id="0" name="图片 207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9288" y="1002432"/>
                        <a:ext cx="11588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64" name="Object 24"/>
          <p:cNvGraphicFramePr>
            <a:graphicFrameLocks noChangeAspect="1"/>
          </p:cNvGraphicFramePr>
          <p:nvPr/>
        </p:nvGraphicFramePr>
        <p:xfrm>
          <a:off x="517525" y="2135063"/>
          <a:ext cx="2254250" cy="1077913"/>
        </p:xfrm>
        <a:graphic>
          <a:graphicData uri="http://schemas.openxmlformats.org/presentationml/2006/ole">
            <mc:AlternateContent xmlns:mc="http://schemas.openxmlformats.org/markup-compatibility/2006">
              <mc:Choice xmlns:v="urn:schemas-microsoft-com:vml" Requires="v">
                <p:oleObj spid="_x0000_s20731" name="公式" r:id="rId16" imgW="943610" imgH="427990" progId="Equation.3">
                  <p:embed/>
                </p:oleObj>
              </mc:Choice>
              <mc:Fallback>
                <p:oleObj name="公式" r:id="rId16" imgW="943610" imgH="427990" progId="Equation.3">
                  <p:embed/>
                  <p:pic>
                    <p:nvPicPr>
                      <p:cNvPr id="0" name="图片 207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7525" y="2135063"/>
                        <a:ext cx="22542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66" name="Object 26"/>
          <p:cNvGraphicFramePr>
            <a:graphicFrameLocks noChangeAspect="1"/>
          </p:cNvGraphicFramePr>
          <p:nvPr/>
        </p:nvGraphicFramePr>
        <p:xfrm>
          <a:off x="684213" y="176213"/>
          <a:ext cx="536575" cy="538162"/>
        </p:xfrm>
        <a:graphic>
          <a:graphicData uri="http://schemas.openxmlformats.org/presentationml/2006/ole">
            <mc:AlternateContent xmlns:mc="http://schemas.openxmlformats.org/markup-compatibility/2006">
              <mc:Choice xmlns:v="urn:schemas-microsoft-com:vml" Requires="v">
                <p:oleObj spid="_x0000_s20732" name="公式" r:id="rId18" imgW="243205" imgH="184785" progId="Equation.3">
                  <p:embed/>
                </p:oleObj>
              </mc:Choice>
              <mc:Fallback>
                <p:oleObj name="公式" r:id="rId18" imgW="243205" imgH="184785" progId="Equation.3">
                  <p:embed/>
                  <p:pic>
                    <p:nvPicPr>
                      <p:cNvPr id="0" name="图片 207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4213" y="176213"/>
                        <a:ext cx="536575" cy="538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67" name="Rectangle 27"/>
          <p:cNvSpPr>
            <a:spLocks noChangeArrowheads="1"/>
          </p:cNvSpPr>
          <p:nvPr/>
        </p:nvSpPr>
        <p:spPr bwMode="auto">
          <a:xfrm>
            <a:off x="1808163" y="193650"/>
            <a:ext cx="71024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800" b="1" dirty="0" smtClean="0">
                <a:solidFill>
                  <a:srgbClr val="000000"/>
                </a:solidFill>
              </a:rPr>
              <a:t>角位移</a:t>
            </a:r>
            <a:r>
              <a:rPr kumimoji="1" lang="en-US" altLang="zh-CN" sz="2800" b="1" dirty="0" smtClean="0">
                <a:solidFill>
                  <a:srgbClr val="000000"/>
                </a:solidFill>
              </a:rPr>
              <a:t>,</a:t>
            </a:r>
            <a:r>
              <a:rPr kumimoji="1" lang="zh-CN" altLang="en-US" sz="2800" b="1" dirty="0" smtClean="0">
                <a:solidFill>
                  <a:srgbClr val="000000"/>
                </a:solidFill>
              </a:rPr>
              <a:t>符号约定</a:t>
            </a:r>
            <a:r>
              <a:rPr kumimoji="1" lang="en-US" altLang="zh-CN" sz="2800" b="1" dirty="0" smtClean="0">
                <a:solidFill>
                  <a:srgbClr val="000000"/>
                </a:solidFill>
              </a:rPr>
              <a:t>:</a:t>
            </a:r>
            <a:r>
              <a:rPr kumimoji="1" lang="zh-CN" altLang="en-US" sz="2800" b="1" dirty="0" smtClean="0">
                <a:solidFill>
                  <a:srgbClr val="000000"/>
                </a:solidFill>
              </a:rPr>
              <a:t>沿逆时针转动取正</a:t>
            </a:r>
            <a:r>
              <a:rPr kumimoji="1" lang="en-US" altLang="zh-CN" sz="2800" b="1" dirty="0" smtClean="0">
                <a:solidFill>
                  <a:srgbClr val="000000"/>
                </a:solidFill>
              </a:rPr>
              <a:t>,</a:t>
            </a:r>
            <a:r>
              <a:rPr kumimoji="1" lang="zh-CN" altLang="en-US" sz="2800" b="1" dirty="0" smtClean="0">
                <a:solidFill>
                  <a:srgbClr val="000000"/>
                </a:solidFill>
              </a:rPr>
              <a:t>反之取负</a:t>
            </a:r>
            <a:endParaRPr kumimoji="1" lang="zh-CN" altLang="en-US" sz="2800" b="1" dirty="0" smtClean="0">
              <a:solidFill>
                <a:srgbClr val="000000"/>
              </a:solidFill>
            </a:endParaRPr>
          </a:p>
        </p:txBody>
      </p:sp>
      <p:graphicFrame>
        <p:nvGraphicFramePr>
          <p:cNvPr id="266268" name="Object 28"/>
          <p:cNvGraphicFramePr>
            <a:graphicFrameLocks noChangeAspect="1"/>
          </p:cNvGraphicFramePr>
          <p:nvPr/>
        </p:nvGraphicFramePr>
        <p:xfrm>
          <a:off x="584201" y="3838615"/>
          <a:ext cx="1223962" cy="387350"/>
        </p:xfrm>
        <a:graphic>
          <a:graphicData uri="http://schemas.openxmlformats.org/presentationml/2006/ole">
            <mc:AlternateContent xmlns:mc="http://schemas.openxmlformats.org/markup-compatibility/2006">
              <mc:Choice xmlns:v="urn:schemas-microsoft-com:vml" Requires="v">
                <p:oleObj spid="_x0000_s20733" name="公式" r:id="rId20" imgW="444500" imgH="139700" progId="Equation.3">
                  <p:embed/>
                </p:oleObj>
              </mc:Choice>
              <mc:Fallback>
                <p:oleObj name="公式" r:id="rId20" imgW="444500" imgH="139700" progId="Equation.3">
                  <p:embed/>
                  <p:pic>
                    <p:nvPicPr>
                      <p:cNvPr id="0" name="图片 207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84201" y="3838615"/>
                        <a:ext cx="12239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0" name="Object 30"/>
          <p:cNvGraphicFramePr>
            <a:graphicFrameLocks noChangeAspect="1"/>
          </p:cNvGraphicFramePr>
          <p:nvPr/>
        </p:nvGraphicFramePr>
        <p:xfrm>
          <a:off x="481832" y="5877272"/>
          <a:ext cx="1574800" cy="638175"/>
        </p:xfrm>
        <a:graphic>
          <a:graphicData uri="http://schemas.openxmlformats.org/presentationml/2006/ole">
            <mc:AlternateContent xmlns:mc="http://schemas.openxmlformats.org/markup-compatibility/2006">
              <mc:Choice xmlns:v="urn:schemas-microsoft-com:vml" Requires="v">
                <p:oleObj spid="_x0000_s20734" name="公式" r:id="rId22" imgW="685800" imgH="228600" progId="Equation.3">
                  <p:embed/>
                </p:oleObj>
              </mc:Choice>
              <mc:Fallback>
                <p:oleObj name="公式" r:id="rId22" imgW="685800" imgH="228600" progId="Equation.3">
                  <p:embed/>
                  <p:pic>
                    <p:nvPicPr>
                      <p:cNvPr id="0" name="图片 20733"/>
                      <p:cNvPicPr>
                        <a:picLocks noChangeAspect="1" noChangeArrowheads="1"/>
                      </p:cNvPicPr>
                      <p:nvPr/>
                    </p:nvPicPr>
                    <p:blipFill>
                      <a:blip r:embed="rId23"/>
                      <a:srcRect/>
                      <a:stretch>
                        <a:fillRect/>
                      </a:stretch>
                    </p:blipFill>
                    <p:spPr bwMode="auto">
                      <a:xfrm>
                        <a:off x="481832" y="5877272"/>
                        <a:ext cx="1574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1" name="Object 31"/>
          <p:cNvGraphicFramePr>
            <a:graphicFrameLocks noChangeAspect="1"/>
          </p:cNvGraphicFramePr>
          <p:nvPr/>
        </p:nvGraphicFramePr>
        <p:xfrm>
          <a:off x="2400300" y="5546725"/>
          <a:ext cx="2497138" cy="1196975"/>
        </p:xfrm>
        <a:graphic>
          <a:graphicData uri="http://schemas.openxmlformats.org/presentationml/2006/ole">
            <mc:AlternateContent xmlns:mc="http://schemas.openxmlformats.org/markup-compatibility/2006">
              <mc:Choice xmlns:v="urn:schemas-microsoft-com:vml" Requires="v">
                <p:oleObj spid="_x0000_s20735" name="公式" r:id="rId24" imgW="876300" imgH="419100" progId="Equation.3">
                  <p:embed/>
                </p:oleObj>
              </mc:Choice>
              <mc:Fallback>
                <p:oleObj name="公式" r:id="rId24" imgW="876300" imgH="419100" progId="Equation.3">
                  <p:embed/>
                  <p:pic>
                    <p:nvPicPr>
                      <p:cNvPr id="0" name="图片 2073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00300" y="5546725"/>
                        <a:ext cx="2497138" cy="119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66"/>
                                        </p:tgtEl>
                                        <p:attrNameLst>
                                          <p:attrName>style.visibility</p:attrName>
                                        </p:attrNameLst>
                                      </p:cBhvr>
                                      <p:to>
                                        <p:strVal val="visible"/>
                                      </p:to>
                                    </p:set>
                                    <p:animEffect transition="in" filter="blinds(horizontal)">
                                      <p:cBhvr>
                                        <p:cTn id="7" dur="500"/>
                                        <p:tgtEl>
                                          <p:spTgt spid="2662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6267"/>
                                        </p:tgtEl>
                                        <p:attrNameLst>
                                          <p:attrName>style.visibility</p:attrName>
                                        </p:attrNameLst>
                                      </p:cBhvr>
                                      <p:to>
                                        <p:strVal val="visible"/>
                                      </p:to>
                                    </p:set>
                                    <p:animEffect transition="in" filter="blinds(horizontal)">
                                      <p:cBhvr>
                                        <p:cTn id="10" dur="500"/>
                                        <p:tgtEl>
                                          <p:spTgt spid="26626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66263"/>
                                        </p:tgtEl>
                                        <p:attrNameLst>
                                          <p:attrName>style.visibility</p:attrName>
                                        </p:attrNameLst>
                                      </p:cBhvr>
                                      <p:to>
                                        <p:strVal val="visible"/>
                                      </p:to>
                                    </p:set>
                                    <p:animEffect transition="in" filter="wipe(left)">
                                      <p:cBhvr>
                                        <p:cTn id="15" dur="500"/>
                                        <p:tgtEl>
                                          <p:spTgt spid="2662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6242"/>
                                        </p:tgtEl>
                                        <p:attrNameLst>
                                          <p:attrName>style.visibility</p:attrName>
                                        </p:attrNameLst>
                                      </p:cBhvr>
                                      <p:to>
                                        <p:strVal val="visible"/>
                                      </p:to>
                                    </p:set>
                                    <p:animEffect transition="in" filter="wipe(left)">
                                      <p:cBhvr>
                                        <p:cTn id="20" dur="500"/>
                                        <p:tgtEl>
                                          <p:spTgt spid="2662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66243"/>
                                        </p:tgtEl>
                                        <p:attrNameLst>
                                          <p:attrName>style.visibility</p:attrName>
                                        </p:attrNameLst>
                                      </p:cBhvr>
                                      <p:to>
                                        <p:strVal val="visible"/>
                                      </p:to>
                                    </p:set>
                                    <p:animEffect transition="in" filter="wipe(left)">
                                      <p:cBhvr>
                                        <p:cTn id="25" dur="500"/>
                                        <p:tgtEl>
                                          <p:spTgt spid="2662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66264"/>
                                        </p:tgtEl>
                                        <p:attrNameLst>
                                          <p:attrName>style.visibility</p:attrName>
                                        </p:attrNameLst>
                                      </p:cBhvr>
                                      <p:to>
                                        <p:strVal val="visible"/>
                                      </p:to>
                                    </p:set>
                                    <p:animEffect transition="in" filter="wipe(left)">
                                      <p:cBhvr>
                                        <p:cTn id="30" dur="500"/>
                                        <p:tgtEl>
                                          <p:spTgt spid="2662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66268"/>
                                        </p:tgtEl>
                                        <p:attrNameLst>
                                          <p:attrName>style.visibility</p:attrName>
                                        </p:attrNameLst>
                                      </p:cBhvr>
                                      <p:to>
                                        <p:strVal val="visible"/>
                                      </p:to>
                                    </p:set>
                                    <p:anim calcmode="lin" valueType="num">
                                      <p:cBhvr additive="base">
                                        <p:cTn id="40" dur="500" fill="hold"/>
                                        <p:tgtEl>
                                          <p:spTgt spid="266268"/>
                                        </p:tgtEl>
                                        <p:attrNameLst>
                                          <p:attrName>ppt_x</p:attrName>
                                        </p:attrNameLst>
                                      </p:cBhvr>
                                      <p:tavLst>
                                        <p:tav tm="0">
                                          <p:val>
                                            <p:strVal val="#ppt_x"/>
                                          </p:val>
                                        </p:tav>
                                        <p:tav tm="100000">
                                          <p:val>
                                            <p:strVal val="#ppt_x"/>
                                          </p:val>
                                        </p:tav>
                                      </p:tavLst>
                                    </p:anim>
                                    <p:anim calcmode="lin" valueType="num">
                                      <p:cBhvr additive="base">
                                        <p:cTn id="41" dur="500" fill="hold"/>
                                        <p:tgtEl>
                                          <p:spTgt spid="26626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66244"/>
                                        </p:tgtEl>
                                        <p:attrNameLst>
                                          <p:attrName>style.visibility</p:attrName>
                                        </p:attrNameLst>
                                      </p:cBhvr>
                                      <p:to>
                                        <p:strVal val="visible"/>
                                      </p:to>
                                    </p:set>
                                    <p:animEffect transition="in" filter="wipe(left)">
                                      <p:cBhvr>
                                        <p:cTn id="46" dur="500"/>
                                        <p:tgtEl>
                                          <p:spTgt spid="26624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266270"/>
                                        </p:tgtEl>
                                        <p:attrNameLst>
                                          <p:attrName>style.visibility</p:attrName>
                                        </p:attrNameLst>
                                      </p:cBhvr>
                                      <p:to>
                                        <p:strVal val="visible"/>
                                      </p:to>
                                    </p:set>
                                    <p:anim calcmode="lin" valueType="num">
                                      <p:cBhvr additive="base">
                                        <p:cTn id="56" dur="500" fill="hold"/>
                                        <p:tgtEl>
                                          <p:spTgt spid="266270"/>
                                        </p:tgtEl>
                                        <p:attrNameLst>
                                          <p:attrName>ppt_x</p:attrName>
                                        </p:attrNameLst>
                                      </p:cBhvr>
                                      <p:tavLst>
                                        <p:tav tm="0">
                                          <p:val>
                                            <p:strVal val="#ppt_x"/>
                                          </p:val>
                                        </p:tav>
                                        <p:tav tm="100000">
                                          <p:val>
                                            <p:strVal val="#ppt_x"/>
                                          </p:val>
                                        </p:tav>
                                      </p:tavLst>
                                    </p:anim>
                                    <p:anim calcmode="lin" valueType="num">
                                      <p:cBhvr additive="base">
                                        <p:cTn id="57" dur="500" fill="hold"/>
                                        <p:tgtEl>
                                          <p:spTgt spid="26627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66271"/>
                                        </p:tgtEl>
                                        <p:attrNameLst>
                                          <p:attrName>style.visibility</p:attrName>
                                        </p:attrNameLst>
                                      </p:cBhvr>
                                      <p:to>
                                        <p:strVal val="visible"/>
                                      </p:to>
                                    </p:set>
                                    <p:anim calcmode="lin" valueType="num">
                                      <p:cBhvr additive="base">
                                        <p:cTn id="62" dur="500" fill="hold"/>
                                        <p:tgtEl>
                                          <p:spTgt spid="266271"/>
                                        </p:tgtEl>
                                        <p:attrNameLst>
                                          <p:attrName>ppt_x</p:attrName>
                                        </p:attrNameLst>
                                      </p:cBhvr>
                                      <p:tavLst>
                                        <p:tav tm="0">
                                          <p:val>
                                            <p:strVal val="#ppt_x"/>
                                          </p:val>
                                        </p:tav>
                                        <p:tav tm="100000">
                                          <p:val>
                                            <p:strVal val="#ppt_x"/>
                                          </p:val>
                                        </p:tav>
                                      </p:tavLst>
                                    </p:anim>
                                    <p:anim calcmode="lin" valueType="num">
                                      <p:cBhvr additive="base">
                                        <p:cTn id="63" dur="500" fill="hold"/>
                                        <p:tgtEl>
                                          <p:spTgt spid="2662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2" grpId="0" autoUpdateAnimBg="0"/>
      <p:bldP spid="2662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Text Box 19"/>
          <p:cNvSpPr txBox="1">
            <a:spLocks noChangeArrowheads="1"/>
          </p:cNvSpPr>
          <p:nvPr/>
        </p:nvSpPr>
        <p:spPr bwMode="auto">
          <a:xfrm>
            <a:off x="395288" y="1436053"/>
            <a:ext cx="436245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fontAlgn="base">
              <a:spcBef>
                <a:spcPct val="0"/>
              </a:spcBef>
              <a:spcAft>
                <a:spcPct val="0"/>
              </a:spcAft>
            </a:pPr>
            <a:r>
              <a:rPr kumimoji="1" lang="zh-CN" altLang="en-US" sz="2800" b="1" smtClean="0">
                <a:solidFill>
                  <a:srgbClr val="000000"/>
                </a:solidFill>
                <a:latin typeface="Symbol" panose="05050102010706020507" pitchFamily="18" charset="2"/>
              </a:rPr>
              <a:t>对于</a:t>
            </a:r>
            <a:r>
              <a:rPr kumimoji="1" lang="zh-CN" altLang="en-US" sz="2800" b="1" smtClean="0">
                <a:solidFill>
                  <a:srgbClr val="0000FF"/>
                </a:solidFill>
                <a:latin typeface="Symbol" panose="05050102010706020507" pitchFamily="18" charset="2"/>
              </a:rPr>
              <a:t>匀角加速转动</a:t>
            </a:r>
            <a:r>
              <a:rPr kumimoji="1" lang="zh-CN" altLang="en-US" sz="2800" b="1" smtClean="0">
                <a:solidFill>
                  <a:srgbClr val="000000"/>
                </a:solidFill>
                <a:latin typeface="Symbol" panose="05050102010706020507" pitchFamily="18" charset="2"/>
              </a:rPr>
              <a:t>，则有   </a:t>
            </a:r>
            <a:endParaRPr kumimoji="1" lang="zh-CN" altLang="en-US" sz="2800" b="1" smtClean="0">
              <a:solidFill>
                <a:srgbClr val="000000"/>
              </a:solidFill>
              <a:latin typeface="Symbol" panose="05050102010706020507" pitchFamily="18" charset="2"/>
            </a:endParaRPr>
          </a:p>
        </p:txBody>
      </p:sp>
      <p:graphicFrame>
        <p:nvGraphicFramePr>
          <p:cNvPr id="7188" name="Object 20"/>
          <p:cNvGraphicFramePr>
            <a:graphicFrameLocks noChangeAspect="1"/>
          </p:cNvGraphicFramePr>
          <p:nvPr/>
        </p:nvGraphicFramePr>
        <p:xfrm>
          <a:off x="611188" y="2067878"/>
          <a:ext cx="2208212" cy="685800"/>
        </p:xfrm>
        <a:graphic>
          <a:graphicData uri="http://schemas.openxmlformats.org/presentationml/2006/ole">
            <mc:AlternateContent xmlns:mc="http://schemas.openxmlformats.org/markup-compatibility/2006">
              <mc:Choice xmlns:v="urn:schemas-microsoft-com:vml" Requires="v">
                <p:oleObj spid="_x0000_s40067" name="公式" r:id="rId1" imgW="736600" imgH="228600" progId="Equation.3">
                  <p:embed/>
                </p:oleObj>
              </mc:Choice>
              <mc:Fallback>
                <p:oleObj name="公式" r:id="rId1" imgW="736600" imgH="228600" progId="Equation.3">
                  <p:embed/>
                  <p:pic>
                    <p:nvPicPr>
                      <p:cNvPr id="0" name="图片 40066"/>
                      <p:cNvPicPr>
                        <a:picLocks noChangeAspect="1" noChangeArrowheads="1"/>
                      </p:cNvPicPr>
                      <p:nvPr/>
                    </p:nvPicPr>
                    <p:blipFill>
                      <a:blip r:embed="rId2">
                        <a:lum contrast="100000"/>
                        <a:extLst>
                          <a:ext uri="{28A0092B-C50C-407E-A947-70E740481C1C}">
                            <a14:useLocalDpi xmlns:a14="http://schemas.microsoft.com/office/drawing/2010/main" val="0"/>
                          </a:ext>
                        </a:extLst>
                      </a:blip>
                      <a:srcRect/>
                      <a:stretch>
                        <a:fillRect/>
                      </a:stretch>
                    </p:blipFill>
                    <p:spPr bwMode="auto">
                      <a:xfrm>
                        <a:off x="611188" y="2067878"/>
                        <a:ext cx="22082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9" name="Object 21"/>
          <p:cNvGraphicFramePr>
            <a:graphicFrameLocks noChangeAspect="1"/>
          </p:cNvGraphicFramePr>
          <p:nvPr/>
        </p:nvGraphicFramePr>
        <p:xfrm>
          <a:off x="615950" y="2766378"/>
          <a:ext cx="3503613" cy="723900"/>
        </p:xfrm>
        <a:graphic>
          <a:graphicData uri="http://schemas.openxmlformats.org/presentationml/2006/ole">
            <mc:AlternateContent xmlns:mc="http://schemas.openxmlformats.org/markup-compatibility/2006">
              <mc:Choice xmlns:v="urn:schemas-microsoft-com:vml" Requires="v">
                <p:oleObj spid="_x0000_s40068" name="公式" r:id="rId3" imgW="1168400" imgH="241300" progId="Equation.3">
                  <p:embed/>
                </p:oleObj>
              </mc:Choice>
              <mc:Fallback>
                <p:oleObj name="公式" r:id="rId3" imgW="1168400" imgH="241300" progId="Equation.3">
                  <p:embed/>
                  <p:pic>
                    <p:nvPicPr>
                      <p:cNvPr id="0" name="图片 40067"/>
                      <p:cNvPicPr>
                        <a:picLocks noChangeAspect="1" noChangeArrowheads="1"/>
                      </p:cNvPicPr>
                      <p:nvPr/>
                    </p:nvPicPr>
                    <p:blipFill>
                      <a:blip r:embed="rId4">
                        <a:lum contrast="100000"/>
                        <a:extLst>
                          <a:ext uri="{28A0092B-C50C-407E-A947-70E740481C1C}">
                            <a14:useLocalDpi xmlns:a14="http://schemas.microsoft.com/office/drawing/2010/main" val="0"/>
                          </a:ext>
                        </a:extLst>
                      </a:blip>
                      <a:srcRect/>
                      <a:stretch>
                        <a:fillRect/>
                      </a:stretch>
                    </p:blipFill>
                    <p:spPr bwMode="auto">
                      <a:xfrm>
                        <a:off x="615950" y="2766378"/>
                        <a:ext cx="35036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0" name="Object 22"/>
          <p:cNvGraphicFramePr>
            <a:graphicFrameLocks noChangeAspect="1"/>
          </p:cNvGraphicFramePr>
          <p:nvPr/>
        </p:nvGraphicFramePr>
        <p:xfrm>
          <a:off x="642938" y="3756978"/>
          <a:ext cx="3960812" cy="723900"/>
        </p:xfrm>
        <a:graphic>
          <a:graphicData uri="http://schemas.openxmlformats.org/presentationml/2006/ole">
            <mc:AlternateContent xmlns:mc="http://schemas.openxmlformats.org/markup-compatibility/2006">
              <mc:Choice xmlns:v="urn:schemas-microsoft-com:vml" Requires="v">
                <p:oleObj spid="_x0000_s40069" name="公式" r:id="rId5" imgW="1320165" imgH="241300" progId="Equation.3">
                  <p:embed/>
                </p:oleObj>
              </mc:Choice>
              <mc:Fallback>
                <p:oleObj name="公式" r:id="rId5" imgW="1320165" imgH="241300" progId="Equation.3">
                  <p:embed/>
                  <p:pic>
                    <p:nvPicPr>
                      <p:cNvPr id="0" name="图片 40068"/>
                      <p:cNvPicPr>
                        <a:picLocks noChangeAspect="1" noChangeArrowheads="1"/>
                      </p:cNvPicPr>
                      <p:nvPr/>
                    </p:nvPicPr>
                    <p:blipFill>
                      <a:blip r:embed="rId6">
                        <a:lum contrast="100000"/>
                        <a:extLst>
                          <a:ext uri="{28A0092B-C50C-407E-A947-70E740481C1C}">
                            <a14:useLocalDpi xmlns:a14="http://schemas.microsoft.com/office/drawing/2010/main" val="0"/>
                          </a:ext>
                        </a:extLst>
                      </a:blip>
                      <a:srcRect/>
                      <a:stretch>
                        <a:fillRect/>
                      </a:stretch>
                    </p:blipFill>
                    <p:spPr bwMode="auto">
                      <a:xfrm>
                        <a:off x="642938" y="3756978"/>
                        <a:ext cx="3960812"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91" name="Group 23"/>
          <p:cNvGrpSpPr/>
          <p:nvPr/>
        </p:nvGrpSpPr>
        <p:grpSpPr bwMode="auto">
          <a:xfrm>
            <a:off x="4787900" y="1275715"/>
            <a:ext cx="3851275" cy="3276600"/>
            <a:chOff x="3168" y="336"/>
            <a:chExt cx="2426" cy="2064"/>
          </a:xfrm>
        </p:grpSpPr>
        <p:sp>
          <p:nvSpPr>
            <p:cNvPr id="7192" name="Text Box 24"/>
            <p:cNvSpPr txBox="1">
              <a:spLocks noChangeArrowheads="1"/>
            </p:cNvSpPr>
            <p:nvPr/>
          </p:nvSpPr>
          <p:spPr bwMode="auto">
            <a:xfrm>
              <a:off x="3168" y="432"/>
              <a:ext cx="19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smtClean="0">
                  <a:solidFill>
                    <a:srgbClr val="000000"/>
                  </a:solidFill>
                  <a:latin typeface="Times New Roman" panose="02020603050405020304" pitchFamily="18" charset="0"/>
                </a:rPr>
                <a:t>匀加速直线运动：</a:t>
              </a:r>
              <a:endParaRPr kumimoji="1" lang="zh-CN" altLang="en-US" sz="2800" b="1" smtClean="0">
                <a:solidFill>
                  <a:srgbClr val="000000"/>
                </a:solidFill>
                <a:latin typeface="Times New Roman" panose="02020603050405020304" pitchFamily="18" charset="0"/>
              </a:endParaRPr>
            </a:p>
          </p:txBody>
        </p:sp>
        <p:graphicFrame>
          <p:nvGraphicFramePr>
            <p:cNvPr id="7193" name="Object 25"/>
            <p:cNvGraphicFramePr>
              <a:graphicFrameLocks noChangeAspect="1"/>
            </p:cNvGraphicFramePr>
            <p:nvPr/>
          </p:nvGraphicFramePr>
          <p:xfrm>
            <a:off x="3345" y="790"/>
            <a:ext cx="2249" cy="1577"/>
          </p:xfrm>
          <a:graphic>
            <a:graphicData uri="http://schemas.openxmlformats.org/presentationml/2006/ole">
              <mc:AlternateContent xmlns:mc="http://schemas.openxmlformats.org/markup-compatibility/2006">
                <mc:Choice xmlns:v="urn:schemas-microsoft-com:vml" Requires="v">
                  <p:oleObj spid="_x0000_s40070" name="Equation" r:id="rId7" imgW="1231265" imgH="862965" progId="Equation.3">
                    <p:embed/>
                  </p:oleObj>
                </mc:Choice>
                <mc:Fallback>
                  <p:oleObj name="Equation" r:id="rId7" imgW="1231265" imgH="862965" progId="Equation.3">
                    <p:embed/>
                    <p:pic>
                      <p:nvPicPr>
                        <p:cNvPr id="0" name="图片 40069"/>
                        <p:cNvPicPr>
                          <a:picLocks noChangeAspect="1" noChangeArrowheads="1"/>
                        </p:cNvPicPr>
                        <p:nvPr/>
                      </p:nvPicPr>
                      <p:blipFill>
                        <a:blip r:embed="rId8">
                          <a:lum contrast="100000"/>
                          <a:extLst>
                            <a:ext uri="{28A0092B-C50C-407E-A947-70E740481C1C}">
                              <a14:useLocalDpi xmlns:a14="http://schemas.microsoft.com/office/drawing/2010/main" val="0"/>
                            </a:ext>
                          </a:extLst>
                        </a:blip>
                        <a:srcRect/>
                        <a:stretch>
                          <a:fillRect/>
                        </a:stretch>
                      </p:blipFill>
                      <p:spPr bwMode="auto">
                        <a:xfrm>
                          <a:off x="3345" y="790"/>
                          <a:ext cx="2249" cy="1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4" name="Line 26"/>
            <p:cNvSpPr>
              <a:spLocks noChangeShapeType="1"/>
            </p:cNvSpPr>
            <p:nvPr/>
          </p:nvSpPr>
          <p:spPr bwMode="auto">
            <a:xfrm>
              <a:off x="3168" y="336"/>
              <a:ext cx="0" cy="2064"/>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z="2800" b="1" smtClean="0">
                <a:solidFill>
                  <a:srgbClr val="0000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87"/>
                                        </p:tgtEl>
                                        <p:attrNameLst>
                                          <p:attrName>style.visibility</p:attrName>
                                        </p:attrNameLst>
                                      </p:cBhvr>
                                      <p:to>
                                        <p:strVal val="visible"/>
                                      </p:to>
                                    </p:set>
                                    <p:animEffect transition="in" filter="wipe(left)">
                                      <p:cBhvr>
                                        <p:cTn id="7" dur="500"/>
                                        <p:tgtEl>
                                          <p:spTgt spid="7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88"/>
                                        </p:tgtEl>
                                        <p:attrNameLst>
                                          <p:attrName>style.visibility</p:attrName>
                                        </p:attrNameLst>
                                      </p:cBhvr>
                                      <p:to>
                                        <p:strVal val="visible"/>
                                      </p:to>
                                    </p:set>
                                    <p:animEffect transition="in" filter="wipe(left)">
                                      <p:cBhvr>
                                        <p:cTn id="12" dur="500"/>
                                        <p:tgtEl>
                                          <p:spTgt spid="718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189"/>
                                        </p:tgtEl>
                                        <p:attrNameLst>
                                          <p:attrName>style.visibility</p:attrName>
                                        </p:attrNameLst>
                                      </p:cBhvr>
                                      <p:to>
                                        <p:strVal val="visible"/>
                                      </p:to>
                                    </p:set>
                                    <p:animEffect transition="in" filter="wipe(left)">
                                      <p:cBhvr>
                                        <p:cTn id="16" dur="500"/>
                                        <p:tgtEl>
                                          <p:spTgt spid="7189"/>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190"/>
                                        </p:tgtEl>
                                        <p:attrNameLst>
                                          <p:attrName>style.visibility</p:attrName>
                                        </p:attrNameLst>
                                      </p:cBhvr>
                                      <p:to>
                                        <p:strVal val="visible"/>
                                      </p:to>
                                    </p:set>
                                    <p:animEffect transition="in" filter="wipe(left)">
                                      <p:cBhvr>
                                        <p:cTn id="20" dur="500"/>
                                        <p:tgtEl>
                                          <p:spTgt spid="719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191"/>
                                        </p:tgtEl>
                                        <p:attrNameLst>
                                          <p:attrName>style.visibility</p:attrName>
                                        </p:attrNameLst>
                                      </p:cBhvr>
                                      <p:to>
                                        <p:strVal val="visible"/>
                                      </p:to>
                                    </p:set>
                                    <p:animEffect transition="in" filter="wipe(left)">
                                      <p:cBhvr>
                                        <p:cTn id="25" dur="500"/>
                                        <p:tgtEl>
                                          <p:spTgt spid="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7" grpId="0" autoUpdateAnimBg="0"/>
    </p:bldLst>
  </p:timing>
</p:sld>
</file>

<file path=ppt/tags/tag1.xml><?xml version="1.0" encoding="utf-8"?>
<p:tagLst xmlns:p="http://schemas.openxmlformats.org/presentationml/2006/main">
  <p:tag name="commondata" val="eyJoZGlkIjoiZjVmMjY0YzIwNTBiNTZmOTQ0OGQ3YzlmYmFhMDc0M2Y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0" tIns="0" rIns="0" bIns="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0" tIns="0" rIns="0" bIns="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2608</Words>
  <Application>WPS 演示</Application>
  <PresentationFormat>全屏显示(4:3)</PresentationFormat>
  <Paragraphs>351</Paragraphs>
  <Slides>27</Slides>
  <Notes>0</Notes>
  <HiddenSlides>0</HiddenSlides>
  <MMClips>0</MMClips>
  <ScaleCrop>false</ScaleCrop>
  <HeadingPairs>
    <vt:vector size="8" baseType="variant">
      <vt:variant>
        <vt:lpstr>已用的字体</vt:lpstr>
      </vt:variant>
      <vt:variant>
        <vt:i4>13</vt:i4>
      </vt:variant>
      <vt:variant>
        <vt:lpstr>主题</vt:lpstr>
      </vt:variant>
      <vt:variant>
        <vt:i4>5</vt:i4>
      </vt:variant>
      <vt:variant>
        <vt:lpstr>嵌入 OLE 服务器</vt:lpstr>
      </vt:variant>
      <vt:variant>
        <vt:i4>119</vt:i4>
      </vt:variant>
      <vt:variant>
        <vt:lpstr>幻灯片标题</vt:lpstr>
      </vt:variant>
      <vt:variant>
        <vt:i4>27</vt:i4>
      </vt:variant>
    </vt:vector>
  </HeadingPairs>
  <TitlesOfParts>
    <vt:vector size="164" baseType="lpstr">
      <vt:lpstr>Arial</vt:lpstr>
      <vt:lpstr>宋体</vt:lpstr>
      <vt:lpstr>Wingdings</vt:lpstr>
      <vt:lpstr>Times New Roman</vt:lpstr>
      <vt:lpstr>楷体_GB2312</vt:lpstr>
      <vt:lpstr>新宋体</vt:lpstr>
      <vt:lpstr>Symbol</vt:lpstr>
      <vt:lpstr>微软雅黑</vt:lpstr>
      <vt:lpstr>Arial Unicode MS</vt:lpstr>
      <vt:lpstr>Calibri</vt:lpstr>
      <vt:lpstr>Tahoma</vt:lpstr>
      <vt:lpstr>Cambria Math</vt:lpstr>
      <vt:lpstr>黑体</vt:lpstr>
      <vt:lpstr>默认设计模板</vt:lpstr>
      <vt:lpstr>1_默认设计模板</vt:lpstr>
      <vt:lpstr>3_默认设计模板</vt:lpstr>
      <vt:lpstr>2_默认设计模板</vt:lpstr>
      <vt:lpstr>4_默认设计模板</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Equation.KSEE3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Equation.2</vt:lpstr>
      <vt:lpstr>Equation.2</vt:lpstr>
      <vt:lpstr>Equation.2</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螺丝姐</cp:lastModifiedBy>
  <cp:revision>54</cp:revision>
  <dcterms:created xsi:type="dcterms:W3CDTF">2016-04-05T13:00:00Z</dcterms:created>
  <dcterms:modified xsi:type="dcterms:W3CDTF">2024-03-07T02:00:14Z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94861D0E0368475F9FE1029A8B6E7990_12</vt:lpwstr>
  </property>
</Properties>
</file>