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</p:sldMasterIdLst>
  <p:notesMasterIdLst>
    <p:notesMasterId r:id="rId12"/>
  </p:notesMasterIdLst>
  <p:sldIdLst>
    <p:sldId id="258" r:id="rId6"/>
    <p:sldId id="259" r:id="rId7"/>
    <p:sldId id="327" r:id="rId8"/>
    <p:sldId id="261" r:id="rId9"/>
    <p:sldId id="265" r:id="rId10"/>
    <p:sldId id="291" r:id="rId11"/>
    <p:sldId id="292" r:id="rId13"/>
    <p:sldId id="264" r:id="rId14"/>
    <p:sldId id="355" r:id="rId15"/>
    <p:sldId id="356" r:id="rId16"/>
    <p:sldId id="361" r:id="rId17"/>
    <p:sldId id="359" r:id="rId18"/>
    <p:sldId id="360" r:id="rId19"/>
    <p:sldId id="288" r:id="rId20"/>
    <p:sldId id="289" r:id="rId21"/>
    <p:sldId id="290" r:id="rId22"/>
    <p:sldId id="293" r:id="rId23"/>
    <p:sldId id="294" r:id="rId24"/>
    <p:sldId id="295" r:id="rId25"/>
    <p:sldId id="284" r:id="rId26"/>
    <p:sldId id="285" r:id="rId27"/>
    <p:sldId id="286" r:id="rId28"/>
    <p:sldId id="287" r:id="rId29"/>
    <p:sldId id="281" r:id="rId30"/>
    <p:sldId id="282" r:id="rId31"/>
    <p:sldId id="283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020" y="-51"/>
      </p:cViewPr>
      <p:guideLst>
        <p:guide orient="horz" pos="2153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0" Type="http://schemas.openxmlformats.org/officeDocument/2006/relationships/image" Target="../media/image98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3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5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05BC-80C2-4E57-8E26-4F14AB0DDB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2138-2158-402D-A746-F470FBF7A3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A2138-2158-402D-A746-F470FBF7A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直升飞机的主旋翼在高速旋转时，会对空气产生作用力，根据力的相互作用原理，空气会对主旋翼产生一个反作用力。这个反作用力作用在主旋翼上，会使直升机向与主旋翼旋转方向相反的方向转动。为了平衡这个力，保持机身稳定，需要在尾部安装一个尾桨，以产生一个反向的力矩来平衡主旋翼产生的力矩。（转轴竖直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A2138-2158-402D-A746-F470FBF7A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3EEDA-DA22-4256-8E73-8486A7DAF0E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D5880-E8AE-47B1-8084-FC062AE3C09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1D240-C19D-4F46-8166-891EAC931C8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155-8329-4CED-9774-77B151EF8AB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D718-CED8-46C5-9A81-595AB1EEE4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8331-2B38-4B30-A58D-8CD2EBB977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9B8F5-1E57-4505-9985-B9274712DCE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01C7-E694-4603-A310-6DD8714DE78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0587-2096-4ED8-B2C2-70CA12CA47D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CE31B-2236-4640-8A7E-053A13CB38A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33C5A-4620-41AD-BFC5-FE893EC2504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emf"/><Relationship Id="rId15" Type="http://schemas.openxmlformats.org/officeDocument/2006/relationships/image" Target="../media/image3.emf"/><Relationship Id="rId14" Type="http://schemas.openxmlformats.org/officeDocument/2006/relationships/image" Target="../media/image2.emf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16" Type="http://schemas.openxmlformats.org/officeDocument/2006/relationships/image" Target="../media/image4.emf"/><Relationship Id="rId15" Type="http://schemas.openxmlformats.org/officeDocument/2006/relationships/image" Target="../media/image3.emf"/><Relationship Id="rId14" Type="http://schemas.openxmlformats.org/officeDocument/2006/relationships/image" Target="../media/image2.emf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图片3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6534150"/>
            <a:ext cx="660400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图片4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6529388"/>
            <a:ext cx="660400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图片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6535738"/>
            <a:ext cx="661988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图片6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6534150"/>
            <a:ext cx="661988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0027EA-2600-4CE2-8EAE-ABC7718948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33" name="图片 1032" descr="图片3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27963" y="6534150"/>
            <a:ext cx="66040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图片 1033" descr="图片4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7250" y="6529388"/>
            <a:ext cx="660400" cy="34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4" descr="图片5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78675" y="6535738"/>
            <a:ext cx="661988" cy="334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5" descr="图片6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530975" y="6534150"/>
            <a:ext cx="661988" cy="336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1.jpeg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36.xml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jpeg"/><Relationship Id="rId3" Type="http://schemas.openxmlformats.org/officeDocument/2006/relationships/image" Target="../media/image76.png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9.jpeg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76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8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5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8.wmf"/><Relationship Id="rId2" Type="http://schemas.openxmlformats.org/officeDocument/2006/relationships/image" Target="../media/image89.wmf"/><Relationship Id="rId19" Type="http://schemas.openxmlformats.org/officeDocument/2006/relationships/oleObject" Target="../embeddings/oleObject93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9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3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4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00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9.wmf"/><Relationship Id="rId2" Type="http://schemas.openxmlformats.org/officeDocument/2006/relationships/oleObject" Target="../embeddings/oleObject104.bin"/><Relationship Id="rId1" Type="http://schemas.openxmlformats.org/officeDocument/2006/relationships/image" Target="../media/image108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4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8.e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2.e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128.e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11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32.e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30.e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9.e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135.e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34.e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33.emf"/><Relationship Id="rId1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30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8.bin"/><Relationship Id="rId10" Type="http://schemas.openxmlformats.org/officeDocument/2006/relationships/oleObject" Target="../embeddings/oleObject37.bin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19.xml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49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1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46.xml"/><Relationship Id="rId13" Type="http://schemas.openxmlformats.org/officeDocument/2006/relationships/image" Target="../media/image57.jpeg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708400" y="3140968"/>
          <a:ext cx="1560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公式" r:id="rId1" imgW="520700" imgH="228600" progId="Equation.3">
                  <p:embed/>
                </p:oleObj>
              </mc:Choice>
              <mc:Fallback>
                <p:oleObj name="公式" r:id="rId1" imgW="520700" imgH="228600" progId="Equation.3">
                  <p:embed/>
                  <p:pic>
                    <p:nvPicPr>
                      <p:cNvPr id="0" name="图片 2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40968"/>
                        <a:ext cx="15605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68313" y="399000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合外力对刚体做的元功：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557213" y="4808314"/>
          <a:ext cx="4140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公式" r:id="rId3" imgW="1422400" imgH="342900" progId="Equation.3">
                  <p:embed/>
                </p:oleObj>
              </mc:Choice>
              <mc:Fallback>
                <p:oleObj name="公式" r:id="rId3" imgW="1422400" imgH="342900" progId="Equation.3">
                  <p:embed/>
                  <p:pic>
                    <p:nvPicPr>
                      <p:cNvPr id="0" name="图片 2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808314"/>
                        <a:ext cx="4140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9750" y="5827985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力矩的功：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2700338" y="5612085"/>
          <a:ext cx="22653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公式" r:id="rId5" imgW="778510" imgH="360045" progId="Equation.3">
                  <p:embed/>
                </p:oleObj>
              </mc:Choice>
              <mc:Fallback>
                <p:oleObj name="公式" r:id="rId5" imgW="778510" imgH="360045" progId="Equation.3">
                  <p:embed/>
                  <p:pic>
                    <p:nvPicPr>
                      <p:cNvPr id="0" name="图片 2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12085"/>
                        <a:ext cx="22653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85" name="Group 49"/>
          <p:cNvGrpSpPr/>
          <p:nvPr/>
        </p:nvGrpSpPr>
        <p:grpSpPr bwMode="auto">
          <a:xfrm>
            <a:off x="107950" y="1412776"/>
            <a:ext cx="5619750" cy="1004888"/>
            <a:chOff x="204" y="346"/>
            <a:chExt cx="3540" cy="633"/>
          </a:xfrm>
        </p:grpSpPr>
        <p:sp>
          <p:nvSpPr>
            <p:cNvPr id="39980" name="Text Box 44"/>
            <p:cNvSpPr txBox="1">
              <a:spLocks noChangeArrowheads="1"/>
            </p:cNvSpPr>
            <p:nvPr/>
          </p:nvSpPr>
          <p:spPr bwMode="auto">
            <a:xfrm>
              <a:off x="204" y="378"/>
              <a:ext cx="354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设作用在质元</a:t>
              </a:r>
              <a:r>
                <a:rPr kumimoji="1" lang="en-US" altLang="zh-CN" sz="2800" b="1" dirty="0" err="1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r>
                <a:rPr kumimoji="1" lang="en-US" altLang="zh-CN" sz="2800" b="1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上的外力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zh-CN" altLang="zh-CN" sz="28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位于</a:t>
              </a:r>
              <a:endParaRPr kumimoji="1"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 sz="28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转动</a:t>
              </a:r>
              <a:r>
                <a:rPr kumimoji="1"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平面内。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81" name="Object 45"/>
            <p:cNvGraphicFramePr>
              <a:graphicFrameLocks noChangeAspect="1"/>
            </p:cNvGraphicFramePr>
            <p:nvPr/>
          </p:nvGraphicFramePr>
          <p:xfrm>
            <a:off x="2925" y="346"/>
            <a:ext cx="2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7" imgW="165100" imgH="254000" progId="Equation.3">
                    <p:embed/>
                  </p:oleObj>
                </mc:Choice>
                <mc:Fallback>
                  <p:oleObj name="Equation" r:id="rId7" imgW="165100" imgH="254000" progId="Equation.3">
                    <p:embed/>
                    <p:pic>
                      <p:nvPicPr>
                        <p:cNvPr id="0" name="图片 2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6"/>
                          <a:ext cx="2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539750" y="3104827"/>
          <a:ext cx="32400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公式" r:id="rId9" imgW="1066800" imgH="228600" progId="Equation.3">
                  <p:embed/>
                </p:oleObj>
              </mc:Choice>
              <mc:Fallback>
                <p:oleObj name="公式" r:id="rId9" imgW="1066800" imgH="228600" progId="Equation.3">
                  <p:embed/>
                  <p:pic>
                    <p:nvPicPr>
                      <p:cNvPr id="0" name="图片 2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04827"/>
                        <a:ext cx="32400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4787900" y="4869978"/>
          <a:ext cx="1368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公式" r:id="rId11" imgW="481965" imgH="177800" progId="Equation.3">
                  <p:embed/>
                </p:oleObj>
              </mc:Choice>
              <mc:Fallback>
                <p:oleObj name="公式" r:id="rId11" imgW="481965" imgH="177800" progId="Equation.3">
                  <p:embed/>
                  <p:pic>
                    <p:nvPicPr>
                      <p:cNvPr id="0" name="图片 2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869978"/>
                        <a:ext cx="1368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87" name="Picture 51" descr="图4-4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13073"/>
            <a:ext cx="33210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8313" y="2378968"/>
          <a:ext cx="4606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公式" r:id="rId14" imgW="1536065" imgH="254000" progId="Equation.3">
                  <p:embed/>
                </p:oleObj>
              </mc:Choice>
              <mc:Fallback>
                <p:oleObj name="公式" r:id="rId14" imgW="1536065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78968"/>
                        <a:ext cx="46069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7950" y="823913"/>
            <a:ext cx="4983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一、力矩的功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07950" y="1158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§3-3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定轴转动中的功能关系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utoUpdateAnimBg="0"/>
      <p:bldP spid="39952" grpId="0" autoUpdateAnimBg="0"/>
      <p:bldP spid="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168650" y="5301615"/>
            <a:ext cx="2519680" cy="1007110"/>
            <a:chOff x="3912" y="8349"/>
            <a:chExt cx="3968" cy="1586"/>
          </a:xfrm>
        </p:grpSpPr>
        <p:sp>
          <p:nvSpPr>
            <p:cNvPr id="2" name="矩形 1"/>
            <p:cNvSpPr/>
            <p:nvPr/>
          </p:nvSpPr>
          <p:spPr>
            <a:xfrm>
              <a:off x="3912" y="8349"/>
              <a:ext cx="3968" cy="1587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69636" name="对象 69635"/>
            <p:cNvGraphicFramePr/>
            <p:nvPr/>
          </p:nvGraphicFramePr>
          <p:xfrm>
            <a:off x="4704" y="8620"/>
            <a:ext cx="249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" imgW="533400" imgH="215900" progId="Equation.3">
                    <p:embed/>
                  </p:oleObj>
                </mc:Choice>
                <mc:Fallback>
                  <p:oleObj name="" r:id="rId1" imgW="533400" imgH="2159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2">
                          <a:lum contrast="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8620"/>
                          <a:ext cx="2498" cy="10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8" name="组合 69647"/>
          <p:cNvGrpSpPr/>
          <p:nvPr/>
        </p:nvGrpSpPr>
        <p:grpSpPr>
          <a:xfrm>
            <a:off x="250825" y="260350"/>
            <a:ext cx="8610600" cy="647700"/>
            <a:chOff x="158" y="391"/>
            <a:chExt cx="5424" cy="408"/>
          </a:xfrm>
        </p:grpSpPr>
        <p:sp>
          <p:nvSpPr>
            <p:cNvPr id="69642" name="文本框 69641"/>
            <p:cNvSpPr txBox="1"/>
            <p:nvPr/>
          </p:nvSpPr>
          <p:spPr>
            <a:xfrm>
              <a:off x="158" y="391"/>
              <a:ext cx="5424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对于定轴转动，    对沿定轴的分量      为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4" name="对象 69643"/>
            <p:cNvGraphicFramePr/>
            <p:nvPr/>
          </p:nvGraphicFramePr>
          <p:xfrm>
            <a:off x="3606" y="391"/>
            <a:ext cx="33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" imgW="177800" imgH="215265" progId="Equation.3">
                    <p:embed/>
                  </p:oleObj>
                </mc:Choice>
                <mc:Fallback>
                  <p:oleObj name="" r:id="rId3" imgW="177800" imgH="2152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06" y="391"/>
                          <a:ext cx="33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对象 69644"/>
            <p:cNvGraphicFramePr/>
            <p:nvPr/>
          </p:nvGraphicFramePr>
          <p:xfrm>
            <a:off x="1746" y="391"/>
            <a:ext cx="25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139700" imgH="203200" progId="Equation.3">
                    <p:embed/>
                  </p:oleObj>
                </mc:Choice>
                <mc:Fallback>
                  <p:oleObj name="" r:id="rId5" imgW="139700" imgH="2032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46" y="391"/>
                          <a:ext cx="250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7" name="对象 69646"/>
          <p:cNvGraphicFramePr/>
          <p:nvPr/>
        </p:nvGraphicFramePr>
        <p:xfrm>
          <a:off x="1042988" y="1196975"/>
          <a:ext cx="59737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5969000" imgH="1244600" progId="Equation.3">
                  <p:embed/>
                </p:oleObj>
              </mc:Choice>
              <mc:Fallback>
                <p:oleObj name="" r:id="rId7" imgW="5969000" imgH="1244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1196975"/>
                        <a:ext cx="5973762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2" name="矩形 69651"/>
          <p:cNvSpPr/>
          <p:nvPr/>
        </p:nvSpPr>
        <p:spPr>
          <a:xfrm>
            <a:off x="250825" y="2781300"/>
            <a:ext cx="612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称刚体绕定轴转动的角动量。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9654" name="文本框 69653"/>
          <p:cNvSpPr txBox="1"/>
          <p:nvPr/>
        </p:nvSpPr>
        <p:spPr>
          <a:xfrm>
            <a:off x="322263" y="3636963"/>
            <a:ext cx="3241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刚体转动惯量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55" name="对象 69654"/>
          <p:cNvGraphicFramePr/>
          <p:nvPr/>
        </p:nvGraphicFramePr>
        <p:xfrm>
          <a:off x="2987675" y="3636963"/>
          <a:ext cx="25209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850265" imgH="254000" progId="Equation.3">
                  <p:embed/>
                </p:oleObj>
              </mc:Choice>
              <mc:Fallback>
                <p:oleObj name="" r:id="rId9" imgW="850265" imgH="254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675" y="3636963"/>
                        <a:ext cx="252095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矩形 69655"/>
          <p:cNvSpPr/>
          <p:nvPr/>
        </p:nvSpPr>
        <p:spPr>
          <a:xfrm>
            <a:off x="323850" y="4724400"/>
            <a:ext cx="4679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刚体绕定轴的角动量：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/>
      <p:bldP spid="69654" grpId="0"/>
      <p:bldP spid="696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9" name="对象 77828"/>
          <p:cNvGraphicFramePr/>
          <p:nvPr/>
        </p:nvGraphicFramePr>
        <p:xfrm>
          <a:off x="1547019" y="1700372"/>
          <a:ext cx="4991100" cy="117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663700" imgH="393700" progId="Equation.3">
                  <p:embed/>
                </p:oleObj>
              </mc:Choice>
              <mc:Fallback>
                <p:oleObj name="" r:id="rId1" imgW="1663700" imgH="393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7019" y="1700372"/>
                        <a:ext cx="4991100" cy="1179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矩形 77829"/>
          <p:cNvSpPr/>
          <p:nvPr/>
        </p:nvSpPr>
        <p:spPr>
          <a:xfrm>
            <a:off x="468313" y="3141663"/>
            <a:ext cx="53990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角动量定理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的微分形式。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31" name="矩形 77830"/>
          <p:cNvSpPr/>
          <p:nvPr/>
        </p:nvSpPr>
        <p:spPr>
          <a:xfrm>
            <a:off x="101600" y="260350"/>
            <a:ext cx="61261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二、定轴转动刚体的角动量定理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33" name="文本框 77832"/>
          <p:cNvSpPr txBox="1"/>
          <p:nvPr/>
        </p:nvSpPr>
        <p:spPr>
          <a:xfrm>
            <a:off x="468313" y="1052513"/>
            <a:ext cx="6264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由定轴转动定律，若</a:t>
            </a:r>
            <a:r>
              <a:rPr lang="en-US" altLang="zh-CN" sz="2800" b="1" i="1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不变，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42" name="对象 77841"/>
          <p:cNvGraphicFramePr/>
          <p:nvPr/>
        </p:nvGraphicFramePr>
        <p:xfrm>
          <a:off x="1633220" y="4495800"/>
          <a:ext cx="382651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1384300" imgH="355600" progId="Equation.3">
                  <p:embed/>
                </p:oleObj>
              </mc:Choice>
              <mc:Fallback>
                <p:oleObj name="" r:id="rId3" imgW="1384300" imgH="3556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4495800"/>
                        <a:ext cx="382651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3" name="组合 77842"/>
          <p:cNvGrpSpPr/>
          <p:nvPr/>
        </p:nvGrpSpPr>
        <p:grpSpPr>
          <a:xfrm>
            <a:off x="203201" y="5445125"/>
            <a:ext cx="8731249" cy="955675"/>
            <a:chOff x="260" y="3190"/>
            <a:chExt cx="5500" cy="602"/>
          </a:xfrm>
        </p:grpSpPr>
        <p:graphicFrame>
          <p:nvGraphicFramePr>
            <p:cNvPr id="77844" name="对象 77843"/>
            <p:cNvGraphicFramePr/>
            <p:nvPr/>
          </p:nvGraphicFramePr>
          <p:xfrm>
            <a:off x="260" y="3190"/>
            <a:ext cx="96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571500" imgH="355600" progId="Equation.3">
                    <p:embed/>
                  </p:oleObj>
                </mc:Choice>
                <mc:Fallback>
                  <p:oleObj name="" r:id="rId5" imgW="571500" imgH="3556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" y="3190"/>
                          <a:ext cx="968" cy="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5" name="文本框 77844"/>
            <p:cNvSpPr txBox="1"/>
            <p:nvPr/>
          </p:nvSpPr>
          <p:spPr>
            <a:xfrm>
              <a:off x="1104" y="3286"/>
              <a:ext cx="4656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为                时间内力矩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对给定轴的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冲量矩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46" name="对象 77845"/>
            <p:cNvGraphicFramePr/>
            <p:nvPr/>
          </p:nvGraphicFramePr>
          <p:xfrm>
            <a:off x="1344" y="3286"/>
            <a:ext cx="9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609600" imgH="228600" progId="Equation.3">
                    <p:embed/>
                  </p:oleObj>
                </mc:Choice>
                <mc:Fallback>
                  <p:oleObj name="" r:id="rId7" imgW="609600" imgH="228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3286"/>
                          <a:ext cx="9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47" name="文本框 77846"/>
          <p:cNvSpPr txBox="1"/>
          <p:nvPr/>
        </p:nvSpPr>
        <p:spPr>
          <a:xfrm>
            <a:off x="468313" y="3860800"/>
            <a:ext cx="487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角动量定理的积分形式：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1" grpId="0"/>
      <p:bldP spid="77833" grpId="0"/>
      <p:bldP spid="778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30" name="对象 52229"/>
          <p:cNvGraphicFramePr/>
          <p:nvPr/>
        </p:nvGraphicFramePr>
        <p:xfrm>
          <a:off x="4445000" y="4221163"/>
          <a:ext cx="42132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1562100" imgH="457200" progId="Equation.3">
                  <p:embed/>
                </p:oleObj>
              </mc:Choice>
              <mc:Fallback>
                <p:oleObj name="" r:id="rId1" imgW="1562100" imgH="457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0" y="4221163"/>
                        <a:ext cx="4213225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矩形 52250"/>
          <p:cNvSpPr/>
          <p:nvPr/>
        </p:nvSpPr>
        <p:spPr>
          <a:xfrm>
            <a:off x="395288" y="4437063"/>
            <a:ext cx="4464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且系统满足角动量定理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53" name="矩形 52252"/>
          <p:cNvSpPr/>
          <p:nvPr/>
        </p:nvSpPr>
        <p:spPr>
          <a:xfrm>
            <a:off x="395288" y="476250"/>
            <a:ext cx="84248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角动量定理比转动定律的适用范围更广，适用于刚体，非刚体和物体系。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52260" name="组合 52259"/>
          <p:cNvGrpSpPr/>
          <p:nvPr/>
        </p:nvGrpSpPr>
        <p:grpSpPr>
          <a:xfrm>
            <a:off x="395288" y="1628775"/>
            <a:ext cx="7696200" cy="1222375"/>
            <a:chOff x="249" y="1072"/>
            <a:chExt cx="4848" cy="770"/>
          </a:xfrm>
        </p:grpSpPr>
        <p:sp>
          <p:nvSpPr>
            <p:cNvPr id="52255" name="文本框 52254"/>
            <p:cNvSpPr txBox="1"/>
            <p:nvPr/>
          </p:nvSpPr>
          <p:spPr>
            <a:xfrm>
              <a:off x="249" y="1072"/>
              <a:ext cx="4848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对几个物体组成的系统，如果它们对同一给定轴的角动量分别为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     ，       ，</a:t>
              </a:r>
              <a:r>
                <a:rPr lang="en-US" altLang="zh-CN" sz="2800" b="1">
                  <a:latin typeface="Times New Roman" panose="02020603050405020304" pitchFamily="18" charset="0"/>
                  <a:sym typeface="MT Extra" panose="05050102010205020202" pitchFamily="18" charset="2"/>
                </a:rPr>
                <a:t>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2256" name="对象 52255"/>
            <p:cNvGraphicFramePr/>
            <p:nvPr/>
          </p:nvGraphicFramePr>
          <p:xfrm>
            <a:off x="2471" y="1434"/>
            <a:ext cx="57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3" imgW="304800" imgH="215900" progId="Equation.3">
                    <p:embed/>
                  </p:oleObj>
                </mc:Choice>
                <mc:Fallback>
                  <p:oleObj name="" r:id="rId3" imgW="304800" imgH="2159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71" y="1434"/>
                          <a:ext cx="57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7" name="对象 52256"/>
            <p:cNvGraphicFramePr/>
            <p:nvPr/>
          </p:nvGraphicFramePr>
          <p:xfrm>
            <a:off x="3331" y="1477"/>
            <a:ext cx="5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5" imgW="330200" imgH="215900" progId="Equation.3">
                    <p:embed/>
                  </p:oleObj>
                </mc:Choice>
                <mc:Fallback>
                  <p:oleObj name="" r:id="rId5" imgW="330200" imgH="2159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31" y="1477"/>
                          <a:ext cx="536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58" name="矩形 52257"/>
          <p:cNvSpPr/>
          <p:nvPr/>
        </p:nvSpPr>
        <p:spPr>
          <a:xfrm>
            <a:off x="395288" y="3235325"/>
            <a:ext cx="41135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系统对该轴的角动量为 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2259" name="对象 52258"/>
          <p:cNvGraphicFramePr/>
          <p:nvPr/>
        </p:nvGraphicFramePr>
        <p:xfrm>
          <a:off x="4355465" y="3185795"/>
          <a:ext cx="2004060" cy="91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774065" imgH="342900" progId="Equation.3">
                  <p:embed/>
                </p:oleObj>
              </mc:Choice>
              <mc:Fallback>
                <p:oleObj name="" r:id="rId7" imgW="774065" imgH="342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465" y="3185795"/>
                        <a:ext cx="2004060" cy="916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1" grpId="0"/>
      <p:bldP spid="52253" grpId="0"/>
      <p:bldP spid="522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0" name="矩形 80899"/>
          <p:cNvSpPr/>
          <p:nvPr/>
        </p:nvSpPr>
        <p:spPr>
          <a:xfrm>
            <a:off x="112713" y="188913"/>
            <a:ext cx="6619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三、定轴转动刚体的角动量守恒定律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0903" name="文本框 80902"/>
          <p:cNvSpPr txBox="1"/>
          <p:nvPr/>
        </p:nvSpPr>
        <p:spPr>
          <a:xfrm>
            <a:off x="468313" y="1125538"/>
            <a:ext cx="41005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定轴转动角动量定理：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0904" name="对象 80903"/>
          <p:cNvGraphicFramePr/>
          <p:nvPr/>
        </p:nvGraphicFramePr>
        <p:xfrm>
          <a:off x="4302125" y="908050"/>
          <a:ext cx="228123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786765" imgH="393700" progId="Equation.3">
                  <p:embed/>
                </p:oleObj>
              </mc:Choice>
              <mc:Fallback>
                <p:oleObj name="" r:id="rId1" imgW="786765" imgH="3937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302125" y="908050"/>
                        <a:ext cx="2281238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文本框 80904"/>
          <p:cNvSpPr txBox="1"/>
          <p:nvPr/>
        </p:nvSpPr>
        <p:spPr>
          <a:xfrm>
            <a:off x="684213" y="4149725"/>
            <a:ext cx="8137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定轴转动角动量守恒定律：</a:t>
            </a:r>
            <a:r>
              <a:rPr lang="zh-CN" altLang="en-US" sz="2800" b="1" dirty="0">
                <a:latin typeface="Times New Roman" panose="02020603050405020304" pitchFamily="18" charset="0"/>
              </a:rPr>
              <a:t>物体在定轴转动中，当对转轴的合外力矩为零时，物体对转轴的角动量保持不变。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80906" name="组合 80905"/>
          <p:cNvGrpSpPr/>
          <p:nvPr/>
        </p:nvGrpSpPr>
        <p:grpSpPr>
          <a:xfrm>
            <a:off x="1979613" y="2276475"/>
            <a:ext cx="5260974" cy="1036638"/>
            <a:chOff x="950" y="1584"/>
            <a:chExt cx="3314" cy="653"/>
          </a:xfrm>
        </p:grpSpPr>
        <p:graphicFrame>
          <p:nvGraphicFramePr>
            <p:cNvPr id="80907" name="对象 80906"/>
            <p:cNvGraphicFramePr/>
            <p:nvPr/>
          </p:nvGraphicFramePr>
          <p:xfrm>
            <a:off x="1242" y="1718"/>
            <a:ext cx="134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812800" imgH="215900" progId="Equation.3">
                    <p:embed/>
                  </p:oleObj>
                </mc:Choice>
                <mc:Fallback>
                  <p:oleObj name="" r:id="rId3" imgW="812800" imgH="215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>
                          <a:lum contrast="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2" y="1718"/>
                          <a:ext cx="1348" cy="3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8" name="对象 80907"/>
            <p:cNvGraphicFramePr/>
            <p:nvPr/>
          </p:nvGraphicFramePr>
          <p:xfrm>
            <a:off x="2852" y="1584"/>
            <a:ext cx="1412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5" imgW="850900" imgH="393700" progId="Equation.3">
                    <p:embed/>
                  </p:oleObj>
                </mc:Choice>
                <mc:Fallback>
                  <p:oleObj name="" r:id="rId5" imgW="850900" imgH="3937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6">
                          <a:lum contrast="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52" y="1584"/>
                          <a:ext cx="1412" cy="6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9" name="文本框 80908"/>
            <p:cNvSpPr txBox="1"/>
            <p:nvPr/>
          </p:nvSpPr>
          <p:spPr>
            <a:xfrm>
              <a:off x="950" y="1708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当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0910" name="文本框 80909"/>
            <p:cNvSpPr txBox="1"/>
            <p:nvPr/>
          </p:nvSpPr>
          <p:spPr>
            <a:xfrm>
              <a:off x="2064" y="1698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时，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0911" name="文本框 80910"/>
            <p:cNvSpPr txBox="1"/>
            <p:nvPr/>
          </p:nvSpPr>
          <p:spPr>
            <a:xfrm>
              <a:off x="2544" y="1712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有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12" name="组合 80911"/>
          <p:cNvGrpSpPr/>
          <p:nvPr/>
        </p:nvGrpSpPr>
        <p:grpSpPr>
          <a:xfrm>
            <a:off x="1993900" y="3357563"/>
            <a:ext cx="3571875" cy="630237"/>
            <a:chOff x="1152" y="2240"/>
            <a:chExt cx="2250" cy="397"/>
          </a:xfrm>
        </p:grpSpPr>
        <p:graphicFrame>
          <p:nvGraphicFramePr>
            <p:cNvPr id="80913" name="对象 80912"/>
            <p:cNvGraphicFramePr/>
            <p:nvPr/>
          </p:nvGraphicFramePr>
          <p:xfrm>
            <a:off x="1536" y="2256"/>
            <a:ext cx="11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7" imgW="673100" imgH="228600" progId="Equation.3">
                    <p:embed/>
                  </p:oleObj>
                </mc:Choice>
                <mc:Fallback>
                  <p:oleObj name="" r:id="rId7" imgW="673100" imgH="2286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8">
                          <a:lum contrast="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256"/>
                          <a:ext cx="1124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4" name="文本框 80913"/>
            <p:cNvSpPr txBox="1"/>
            <p:nvPr/>
          </p:nvSpPr>
          <p:spPr>
            <a:xfrm>
              <a:off x="1152" y="2240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即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0915" name="文本框 80914"/>
            <p:cNvSpPr txBox="1"/>
            <p:nvPr/>
          </p:nvSpPr>
          <p:spPr>
            <a:xfrm>
              <a:off x="2688" y="2256"/>
              <a:ext cx="7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常量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0916" name="文本框 80915"/>
          <p:cNvSpPr txBox="1"/>
          <p:nvPr/>
        </p:nvSpPr>
        <p:spPr>
          <a:xfrm>
            <a:off x="1403350" y="5749925"/>
            <a:ext cx="51879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适用于刚体、非刚体和物体系。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3" grpId="0"/>
      <p:bldP spid="80905" grpId="0"/>
      <p:bldP spid="809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330200" y="333375"/>
            <a:ext cx="575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1.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刚体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不变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的角动量守恒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900112" y="1199356"/>
            <a:ext cx="7775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常量，而刚体的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不变，故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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的大小，方向保持不变。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082564" y="2384162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如：直立旋转陀螺不倒。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30" name="Group 10"/>
          <p:cNvGrpSpPr/>
          <p:nvPr/>
        </p:nvGrpSpPr>
        <p:grpSpPr bwMode="auto">
          <a:xfrm>
            <a:off x="3090862" y="3255824"/>
            <a:ext cx="1843088" cy="2779712"/>
            <a:chOff x="1536" y="2064"/>
            <a:chExt cx="1161" cy="1751"/>
          </a:xfrm>
        </p:grpSpPr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 flipV="1">
              <a:off x="1536" y="356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920" y="34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1933" name="Group 13"/>
            <p:cNvGrpSpPr/>
            <p:nvPr/>
          </p:nvGrpSpPr>
          <p:grpSpPr bwMode="auto">
            <a:xfrm rot="-1785341">
              <a:off x="1536" y="2064"/>
              <a:ext cx="1161" cy="1392"/>
              <a:chOff x="1889" y="1818"/>
              <a:chExt cx="1498" cy="1703"/>
            </a:xfrm>
          </p:grpSpPr>
          <p:sp>
            <p:nvSpPr>
              <p:cNvPr id="81934" name="Rectangle 14"/>
              <p:cNvSpPr>
                <a:spLocks noChangeArrowheads="1"/>
              </p:cNvSpPr>
              <p:nvPr/>
            </p:nvSpPr>
            <p:spPr bwMode="auto">
              <a:xfrm>
                <a:off x="3170" y="2841"/>
                <a:ext cx="21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600" b="1">
                    <a:solidFill>
                      <a:srgbClr val="FFFF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1935" name="AutoShape 15"/>
              <p:cNvSpPr>
                <a:spLocks noChangeArrowheads="1"/>
              </p:cNvSpPr>
              <p:nvPr/>
            </p:nvSpPr>
            <p:spPr bwMode="auto">
              <a:xfrm rot="1780052">
                <a:off x="2200" y="2705"/>
                <a:ext cx="192" cy="816"/>
              </a:xfrm>
              <a:custGeom>
                <a:avLst/>
                <a:gdLst>
                  <a:gd name="G0" fmla="+- 10800 0 0"/>
                  <a:gd name="G1" fmla="+- 21600 0 10800"/>
                  <a:gd name="G2" fmla="*/ 10800 1 2"/>
                  <a:gd name="G3" fmla="+- 21600 0 G2"/>
                  <a:gd name="G4" fmla="+/ 10800 21600 2"/>
                  <a:gd name="G5" fmla="+/ G1 0 2"/>
                  <a:gd name="G6" fmla="*/ 21600 21600 10800"/>
                  <a:gd name="G7" fmla="*/ G6 1 2"/>
                  <a:gd name="G8" fmla="+- 21600 0 G7"/>
                  <a:gd name="G9" fmla="*/ 21600 1 2"/>
                  <a:gd name="G10" fmla="+- 10800 0 G9"/>
                  <a:gd name="G11" fmla="?: G10 G8 0"/>
                  <a:gd name="G12" fmla="?: G10 G7 21600"/>
                  <a:gd name="T0" fmla="*/ 16200 w 21600"/>
                  <a:gd name="T1" fmla="*/ 10800 h 21600"/>
                  <a:gd name="T2" fmla="*/ 10800 w 21600"/>
                  <a:gd name="T3" fmla="*/ 21600 h 21600"/>
                  <a:gd name="T4" fmla="*/ 5400 w 21600"/>
                  <a:gd name="T5" fmla="*/ 10800 h 21600"/>
                  <a:gd name="T6" fmla="*/ 10800 w 21600"/>
                  <a:gd name="T7" fmla="*/ 0 h 21600"/>
                  <a:gd name="T8" fmla="*/ 7200 w 21600"/>
                  <a:gd name="T9" fmla="*/ 7200 h 21600"/>
                  <a:gd name="T10" fmla="*/ 14400 w 21600"/>
                  <a:gd name="T11" fmla="*/ 14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0800" y="21600"/>
                    </a:lnTo>
                    <a:lnTo>
                      <a:pt x="108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00"/>
              </a:solidFill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6" name="AutoShape 16"/>
              <p:cNvSpPr>
                <a:spLocks noChangeArrowheads="1"/>
              </p:cNvSpPr>
              <p:nvPr/>
            </p:nvSpPr>
            <p:spPr bwMode="auto">
              <a:xfrm rot="1679367">
                <a:off x="1889" y="2140"/>
                <a:ext cx="1473" cy="729"/>
              </a:xfrm>
              <a:custGeom>
                <a:avLst/>
                <a:gdLst>
                  <a:gd name="G0" fmla="+- 2203 0 0"/>
                  <a:gd name="G1" fmla="+- 21600 0 2203"/>
                  <a:gd name="G2" fmla="+- 21600 0 220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203" y="10800"/>
                    </a:moveTo>
                    <a:cubicBezTo>
                      <a:pt x="2203" y="15548"/>
                      <a:pt x="6052" y="19397"/>
                      <a:pt x="10800" y="19397"/>
                    </a:cubicBezTo>
                    <a:cubicBezTo>
                      <a:pt x="15548" y="19397"/>
                      <a:pt x="19397" y="15548"/>
                      <a:pt x="19397" y="10800"/>
                    </a:cubicBezTo>
                    <a:cubicBezTo>
                      <a:pt x="19397" y="6052"/>
                      <a:pt x="15548" y="2203"/>
                      <a:pt x="10800" y="2203"/>
                    </a:cubicBezTo>
                    <a:cubicBezTo>
                      <a:pt x="6052" y="2203"/>
                      <a:pt x="2203" y="6052"/>
                      <a:pt x="2203" y="10800"/>
                    </a:cubicBezTo>
                    <a:close/>
                  </a:path>
                </a:pathLst>
              </a:cu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7" name="AutoShape 17"/>
              <p:cNvSpPr>
                <a:spLocks noChangeArrowheads="1"/>
              </p:cNvSpPr>
              <p:nvPr/>
            </p:nvSpPr>
            <p:spPr bwMode="auto">
              <a:xfrm rot="1780052">
                <a:off x="2675" y="1966"/>
                <a:ext cx="192" cy="624"/>
              </a:xfrm>
              <a:prstGeom prst="roundRect">
                <a:avLst>
                  <a:gd name="adj" fmla="val 45139"/>
                </a:avLst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8" name="Oval 18"/>
              <p:cNvSpPr>
                <a:spLocks noChangeArrowheads="1"/>
              </p:cNvSpPr>
              <p:nvPr/>
            </p:nvSpPr>
            <p:spPr bwMode="auto">
              <a:xfrm rot="1780052">
                <a:off x="2745" y="1818"/>
                <a:ext cx="384" cy="336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939" name="Arc 19"/>
            <p:cNvSpPr/>
            <p:nvPr/>
          </p:nvSpPr>
          <p:spPr bwMode="auto">
            <a:xfrm>
              <a:off x="1728" y="3120"/>
              <a:ext cx="672" cy="240"/>
            </a:xfrm>
            <a:custGeom>
              <a:avLst/>
              <a:gdLst>
                <a:gd name="G0" fmla="+- 21600 0 0"/>
                <a:gd name="G1" fmla="+- 18892 0 0"/>
                <a:gd name="G2" fmla="+- 21600 0 0"/>
                <a:gd name="T0" fmla="*/ 32072 w 43200"/>
                <a:gd name="T1" fmla="*/ 0 h 40492"/>
                <a:gd name="T2" fmla="*/ 8861 w 43200"/>
                <a:gd name="T3" fmla="*/ 1448 h 40492"/>
                <a:gd name="T4" fmla="*/ 21600 w 43200"/>
                <a:gd name="T5" fmla="*/ 18892 h 40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492" fill="none" extrusionOk="0">
                  <a:moveTo>
                    <a:pt x="32071" y="0"/>
                  </a:moveTo>
                  <a:cubicBezTo>
                    <a:pt x="38939" y="3806"/>
                    <a:pt x="43200" y="11040"/>
                    <a:pt x="43200" y="18892"/>
                  </a:cubicBezTo>
                  <a:cubicBezTo>
                    <a:pt x="43200" y="30821"/>
                    <a:pt x="33529" y="40492"/>
                    <a:pt x="21600" y="40492"/>
                  </a:cubicBezTo>
                  <a:cubicBezTo>
                    <a:pt x="9670" y="40492"/>
                    <a:pt x="0" y="30821"/>
                    <a:pt x="0" y="18892"/>
                  </a:cubicBezTo>
                  <a:cubicBezTo>
                    <a:pt x="-1" y="11996"/>
                    <a:pt x="3292" y="5515"/>
                    <a:pt x="8861" y="1448"/>
                  </a:cubicBezTo>
                </a:path>
                <a:path w="43200" h="40492" stroke="0" extrusionOk="0">
                  <a:moveTo>
                    <a:pt x="32071" y="0"/>
                  </a:moveTo>
                  <a:cubicBezTo>
                    <a:pt x="38939" y="3806"/>
                    <a:pt x="43200" y="11040"/>
                    <a:pt x="43200" y="18892"/>
                  </a:cubicBezTo>
                  <a:cubicBezTo>
                    <a:pt x="43200" y="30821"/>
                    <a:pt x="33529" y="40492"/>
                    <a:pt x="21600" y="40492"/>
                  </a:cubicBezTo>
                  <a:cubicBezTo>
                    <a:pt x="9670" y="40492"/>
                    <a:pt x="0" y="30821"/>
                    <a:pt x="0" y="18892"/>
                  </a:cubicBezTo>
                  <a:cubicBezTo>
                    <a:pt x="-1" y="11996"/>
                    <a:pt x="3292" y="5515"/>
                    <a:pt x="8861" y="1448"/>
                  </a:cubicBezTo>
                  <a:lnTo>
                    <a:pt x="21600" y="1889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utoUpdateAnimBg="0"/>
      <p:bldP spid="81927" grpId="0" autoUpdateAnimBg="0"/>
      <p:bldP spid="8192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23850" y="260350"/>
            <a:ext cx="6881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非刚体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可变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的角动量守恒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27088" y="1557338"/>
            <a:ext cx="7561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kumimoji="1" lang="zh-CN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增大，</a:t>
            </a:r>
            <a:r>
              <a:rPr kumimoji="1" lang="en-US" altLang="zh-CN" sz="2800" b="1" i="1">
                <a:solidFill>
                  <a:srgbClr val="000000"/>
                </a:solidFill>
                <a:latin typeface="Symbol" panose="05050102010706020507" pitchFamily="18" charset="2"/>
              </a:rPr>
              <a:t>w </a:t>
            </a:r>
            <a:r>
              <a:rPr kumimoji="1" lang="zh-CN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就减小，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J </a:t>
            </a:r>
            <a:r>
              <a:rPr kumimoji="1" lang="zh-CN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减小，</a:t>
            </a:r>
            <a:r>
              <a:rPr kumimoji="1" lang="en-US" altLang="zh-CN" sz="2800" b="1" i="1">
                <a:solidFill>
                  <a:srgbClr val="000000"/>
                </a:solidFill>
                <a:latin typeface="Symbol" panose="05050102010706020507" pitchFamily="18" charset="2"/>
              </a:rPr>
              <a:t>w </a:t>
            </a:r>
            <a:r>
              <a:rPr kumimoji="1" lang="zh-CN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就增大。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2124075" y="908050"/>
          <a:ext cx="3048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1" imgW="1167130" imgH="233680" progId="Equation.3">
                  <p:embed/>
                </p:oleObj>
              </mc:Choice>
              <mc:Fallback>
                <p:oleObj name="Equation" r:id="rId1" imgW="1167130" imgH="233680" progId="Equation.3">
                  <p:embed/>
                  <p:pic>
                    <p:nvPicPr>
                      <p:cNvPr id="0" name="图片 32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08050"/>
                        <a:ext cx="3048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23850" y="2205038"/>
            <a:ext cx="85686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如：当滑冰、跳水、体操运动员在空中为了迅速翻转也总是曲体、减小转动惯量、增加角速度。当落地时则总是伸直身体、增大转动惯量、使身体平稳落地。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3" descr="滑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5" y="3680858"/>
            <a:ext cx="3456384" cy="2632659"/>
          </a:xfrm>
          <a:prstGeom prst="rect">
            <a:avLst/>
          </a:prstGeom>
          <a:solidFill>
            <a:srgbClr val="FF3300"/>
          </a:solidFill>
          <a:ln w="57150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10" name="Picture 15" descr="图4-6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92" y="3562087"/>
            <a:ext cx="220345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55" grpId="0" autoUpdateAnimBg="0"/>
      <p:bldP spid="788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物体系的角动量守恒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23850" y="981075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若系统由几个物体组成，当系统受到的外力对轴的力矩的矢量和为零，则系统的总角动量守恒：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700338" y="2205038"/>
          <a:ext cx="22828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1" imgW="939165" imgH="342900" progId="Equation.3">
                  <p:embed/>
                </p:oleObj>
              </mc:Choice>
              <mc:Fallback>
                <p:oleObj name="Equation" r:id="rId1" imgW="939165" imgH="342900" progId="Equation.3">
                  <p:embed/>
                  <p:pic>
                    <p:nvPicPr>
                      <p:cNvPr id="0" name="图片 33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05038"/>
                        <a:ext cx="22828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3850" y="3141663"/>
            <a:ext cx="856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如：直升机机尾加侧向旋叶，是为防止机身的反转。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3192" name="Picture 8" descr="直升机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33825"/>
            <a:ext cx="4229100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38200" y="567160"/>
            <a:ext cx="7543800" cy="519112"/>
          </a:xfrm>
          <a:prstGeom prst="rect">
            <a:avLst/>
          </a:prstGeom>
          <a:gradFill rotWithShape="0">
            <a:gsLst>
              <a:gs pos="0">
                <a:srgbClr val="BBE0E3"/>
              </a:gs>
              <a:gs pos="50000">
                <a:srgbClr val="FFFFFF"/>
              </a:gs>
              <a:gs pos="100000">
                <a:srgbClr val="BBE0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质点运动与刚体定轴转动对照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52600" y="108627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质点运动</a:t>
            </a:r>
            <a:endParaRPr kumimoji="1" lang="zh-CN" altLang="en-US" sz="2800" b="1" dirty="0" smtClean="0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0" y="1086272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刚体定轴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转动</a:t>
            </a:r>
            <a:endParaRPr kumimoji="1" lang="zh-CN" altLang="en-US" sz="2800" b="1" dirty="0" smtClean="0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66800" y="200067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速度</a:t>
            </a:r>
            <a:endParaRPr kumimoji="1"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2915072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加速度</a:t>
            </a:r>
            <a:endParaRPr kumimoji="1"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667000" y="1619672"/>
          <a:ext cx="129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1" name="Equation" r:id="rId1" imgW="457200" imgH="393700" progId="Equation.3">
                  <p:embed/>
                </p:oleObj>
              </mc:Choice>
              <mc:Fallback>
                <p:oleObj name="Equation" r:id="rId1" imgW="457200" imgH="393700" progId="Equation.3">
                  <p:embed/>
                  <p:pic>
                    <p:nvPicPr>
                      <p:cNvPr id="0" name="图片 37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19672"/>
                        <a:ext cx="129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667000" y="2762672"/>
          <a:ext cx="1295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2" name="Equation" r:id="rId3" imgW="457200" imgH="393700" progId="Equation.3">
                  <p:embed/>
                </p:oleObj>
              </mc:Choice>
              <mc:Fallback>
                <p:oleObj name="Equation" r:id="rId3" imgW="457200" imgH="393700" progId="Equation.3">
                  <p:embed/>
                  <p:pic>
                    <p:nvPicPr>
                      <p:cNvPr id="0" name="图片 37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62672"/>
                        <a:ext cx="1295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8200" y="1924472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角速度</a:t>
            </a:r>
            <a:endParaRPr kumimoji="1"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648200" y="299127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角加速度</a:t>
            </a:r>
            <a:endParaRPr kumimoji="1"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324600" y="1632372"/>
          <a:ext cx="13716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3" name="Equation" r:id="rId5" imgW="508000" imgH="419100" progId="Equation.3">
                  <p:embed/>
                </p:oleObj>
              </mc:Choice>
              <mc:Fallback>
                <p:oleObj name="Equation" r:id="rId5" imgW="508000" imgH="419100" progId="Equation.3">
                  <p:embed/>
                  <p:pic>
                    <p:nvPicPr>
                      <p:cNvPr id="0" name="图片 37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32372"/>
                        <a:ext cx="13716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6400800" y="2762672"/>
          <a:ext cx="1447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7" imgW="520700" imgH="393700" progId="Equation.3">
                  <p:embed/>
                </p:oleObj>
              </mc:Choice>
              <mc:Fallback>
                <p:oleObj name="Equation" r:id="rId7" imgW="520700" imgH="393700" progId="Equation.3">
                  <p:embed/>
                  <p:pic>
                    <p:nvPicPr>
                      <p:cNvPr id="0" name="图片 37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62672"/>
                        <a:ext cx="1447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838200" y="1086272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495800" y="1086272"/>
            <a:ext cx="0" cy="5105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838200" y="4591472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143000" y="4743872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质量            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648200" y="4743872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转动惯量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155700" y="5596360"/>
            <a:ext cx="111204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动量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800600" y="5582072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角动量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838200" y="5505872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838200" y="2762672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38200" y="3829472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6324600" y="4743872"/>
          <a:ext cx="1981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" name="Equation" r:id="rId9" imgW="698500" imgH="279400" progId="Equation.DSMT4">
                  <p:embed/>
                </p:oleObj>
              </mc:Choice>
              <mc:Fallback>
                <p:oleObj name="Equation" r:id="rId9" imgW="698500" imgH="279400" progId="Equation.DSMT4">
                  <p:embed/>
                  <p:pic>
                    <p:nvPicPr>
                      <p:cNvPr id="0" name="图片 37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43872"/>
                        <a:ext cx="1981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6477000" y="5582072"/>
          <a:ext cx="1371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Equation" r:id="rId11" imgW="482600" imgH="203200" progId="Equation.DSMT4">
                  <p:embed/>
                </p:oleObj>
              </mc:Choice>
              <mc:Fallback>
                <p:oleObj name="Equation" r:id="rId11" imgW="482600" imgH="203200" progId="Equation.DSMT4">
                  <p:embed/>
                  <p:pic>
                    <p:nvPicPr>
                      <p:cNvPr id="0" name="图片 37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582072"/>
                        <a:ext cx="1371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2514600" y="5582072"/>
          <a:ext cx="1447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Equation" r:id="rId13" imgW="494665" imgH="203200" progId="Equation.DSMT4">
                  <p:embed/>
                </p:oleObj>
              </mc:Choice>
              <mc:Fallback>
                <p:oleObj name="Equation" r:id="rId13" imgW="494665" imgH="203200" progId="Equation.DSMT4">
                  <p:embed/>
                  <p:pic>
                    <p:nvPicPr>
                      <p:cNvPr id="0" name="图片 37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82072"/>
                        <a:ext cx="1447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1219200" y="3981872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endParaRPr lang="zh-CN" altLang="en-US" sz="2800" b="1" dirty="0" smtClean="0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800600" y="3981872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力矩</a:t>
            </a:r>
            <a:endParaRPr lang="zh-CN" altLang="en-US" sz="2800" b="1" dirty="0" smtClean="0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/>
        </p:nvGraphicFramePr>
        <p:xfrm>
          <a:off x="3124200" y="3981872"/>
          <a:ext cx="49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15" imgW="165100" imgH="190500" progId="Equation.3">
                  <p:embed/>
                </p:oleObj>
              </mc:Choice>
              <mc:Fallback>
                <p:oleObj name="Equation" r:id="rId15" imgW="165100" imgH="190500" progId="Equation.3">
                  <p:embed/>
                  <p:pic>
                    <p:nvPicPr>
                      <p:cNvPr id="0" name="图片 37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81872"/>
                        <a:ext cx="49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/>
          <p:cNvGraphicFramePr>
            <a:graphicFrameLocks noChangeAspect="1"/>
          </p:cNvGraphicFramePr>
          <p:nvPr/>
        </p:nvGraphicFramePr>
        <p:xfrm>
          <a:off x="6705600" y="3910435"/>
          <a:ext cx="609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17" imgW="203200" imgH="190500" progId="Equation.3">
                  <p:embed/>
                </p:oleObj>
              </mc:Choice>
              <mc:Fallback>
                <p:oleObj name="Equation" r:id="rId17" imgW="203200" imgH="190500" progId="Equation.3">
                  <p:embed/>
                  <p:pic>
                    <p:nvPicPr>
                      <p:cNvPr id="0" name="图片 37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10435"/>
                        <a:ext cx="609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838200" y="476672"/>
            <a:ext cx="7620000" cy="5715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838200" y="1619672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utoUpdateAnimBg="0"/>
      <p:bldP spid="9" grpId="0" autoUpdateAnimBg="0"/>
      <p:bldP spid="10" grpId="0" autoUpdateAnimBg="0"/>
      <p:bldP spid="16" grpId="0"/>
      <p:bldP spid="17" grpId="0" autoUpdateAnimBg="0"/>
      <p:bldP spid="18" grpId="0" autoUpdateAnimBg="0"/>
      <p:bldP spid="19" grpId="0" autoUpdateAnimBg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38200" y="700088"/>
            <a:ext cx="7543800" cy="5191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1C1C1C"/>
                </a:solidFill>
                <a:latin typeface="Times New Roman" panose="02020603050405020304" pitchFamily="18" charset="0"/>
                <a:ea typeface="楷体_GB2312" pitchFamily="49" charset="-122"/>
              </a:rPr>
              <a:t>质点运动规律与刚体定轴转动的规律对照</a:t>
            </a:r>
            <a:endParaRPr lang="zh-CN" altLang="en-US" sz="2800" b="1">
              <a:solidFill>
                <a:srgbClr val="1C1C1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 flipV="1">
            <a:off x="838200" y="1752600"/>
            <a:ext cx="762000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4495800" y="1219200"/>
            <a:ext cx="0" cy="518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838200" y="48006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838200" y="2362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838200" y="3733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38200" y="685800"/>
            <a:ext cx="7620000" cy="571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838200" y="1219200"/>
            <a:ext cx="762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8382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运动定律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" name="Object 12"/>
          <p:cNvGraphicFramePr>
            <a:graphicFrameLocks noChangeAspect="1"/>
          </p:cNvGraphicFramePr>
          <p:nvPr/>
        </p:nvGraphicFramePr>
        <p:xfrm>
          <a:off x="2667000" y="1828800"/>
          <a:ext cx="144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公式" r:id="rId1" imgW="508000" imgH="203200" progId="Equation.3">
                  <p:embed/>
                </p:oleObj>
              </mc:Choice>
              <mc:Fallback>
                <p:oleObj name="公式" r:id="rId1" imgW="508000" imgH="203200" progId="Equation.3">
                  <p:embed/>
                  <p:pic>
                    <p:nvPicPr>
                      <p:cNvPr id="0" name="图片 38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144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4495800" y="182880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转动定律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" name="Object 14"/>
          <p:cNvGraphicFramePr>
            <a:graphicFrameLocks noChangeAspect="1"/>
          </p:cNvGraphicFramePr>
          <p:nvPr/>
        </p:nvGraphicFramePr>
        <p:xfrm>
          <a:off x="6400800" y="1865313"/>
          <a:ext cx="1600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3" imgW="545465" imgH="177800" progId="Equation.3">
                  <p:embed/>
                </p:oleObj>
              </mc:Choice>
              <mc:Fallback>
                <p:oleObj name="Equation" r:id="rId3" imgW="545465" imgH="177800" progId="Equation.3">
                  <p:embed/>
                  <p:pic>
                    <p:nvPicPr>
                      <p:cNvPr id="0" name="图片 38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865313"/>
                        <a:ext cx="16002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1676400" y="12192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质点的平动</a:t>
            </a:r>
            <a:endParaRPr kumimoji="1" lang="zh-CN" altLang="en-US" sz="2800" b="1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029200" y="12192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刚体的定轴转动</a:t>
            </a:r>
            <a:endParaRPr kumimoji="1" lang="zh-CN" altLang="en-US" sz="2800" b="1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838200" y="236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动量定理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6" name="Object 18"/>
          <p:cNvGraphicFramePr>
            <a:graphicFrameLocks noChangeAspect="1"/>
          </p:cNvGraphicFramePr>
          <p:nvPr/>
        </p:nvGraphicFramePr>
        <p:xfrm>
          <a:off x="1219200" y="2743200"/>
          <a:ext cx="3200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5" imgW="1116965" imgH="355600" progId="Equation.3">
                  <p:embed/>
                </p:oleObj>
              </mc:Choice>
              <mc:Fallback>
                <p:oleObj name="Equation" r:id="rId5" imgW="1116965" imgH="355600" progId="Equation.3">
                  <p:embed/>
                  <p:pic>
                    <p:nvPicPr>
                      <p:cNvPr id="0" name="图片 38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3200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495800" y="2362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角动量定理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8" name="Object 20"/>
          <p:cNvGraphicFramePr>
            <a:graphicFrameLocks noChangeAspect="1"/>
          </p:cNvGraphicFramePr>
          <p:nvPr/>
        </p:nvGraphicFramePr>
        <p:xfrm>
          <a:off x="5105400" y="2770188"/>
          <a:ext cx="3124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7" imgW="951865" imgH="355600" progId="Equation.3">
                  <p:embed/>
                </p:oleObj>
              </mc:Choice>
              <mc:Fallback>
                <p:oleObj name="Equation" r:id="rId7" imgW="951865" imgH="355600" progId="Equation.3">
                  <p:embed/>
                  <p:pic>
                    <p:nvPicPr>
                      <p:cNvPr id="0" name="图片 38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70188"/>
                        <a:ext cx="31242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838200" y="3733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动量守恒定律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495800" y="3810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角动量守恒定律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" name="Object 23"/>
          <p:cNvGraphicFramePr>
            <a:graphicFrameLocks noChangeAspect="1"/>
          </p:cNvGraphicFramePr>
          <p:nvPr/>
        </p:nvGraphicFramePr>
        <p:xfrm>
          <a:off x="1031875" y="4191000"/>
          <a:ext cx="33877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9" imgW="1562100" imgH="254000" progId="Equation.3">
                  <p:embed/>
                </p:oleObj>
              </mc:Choice>
              <mc:Fallback>
                <p:oleObj name="Equation" r:id="rId9" imgW="1562100" imgH="254000" progId="Equation.3">
                  <p:embed/>
                  <p:pic>
                    <p:nvPicPr>
                      <p:cNvPr id="0" name="图片 38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4191000"/>
                        <a:ext cx="33877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4"/>
          <p:cNvGraphicFramePr>
            <a:graphicFrameLocks noChangeAspect="1"/>
          </p:cNvGraphicFramePr>
          <p:nvPr/>
        </p:nvGraphicFramePr>
        <p:xfrm>
          <a:off x="4800600" y="4246563"/>
          <a:ext cx="342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11" imgW="1396365" imgH="254000" progId="Equation.3">
                  <p:embed/>
                </p:oleObj>
              </mc:Choice>
              <mc:Fallback>
                <p:oleObj name="Equation" r:id="rId11" imgW="1396365" imgH="254000" progId="Equation.3">
                  <p:embed/>
                  <p:pic>
                    <p:nvPicPr>
                      <p:cNvPr id="0" name="图片 38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46563"/>
                        <a:ext cx="342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62000" y="495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力的功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4" name="Object 26"/>
          <p:cNvGraphicFramePr>
            <a:graphicFrameLocks noChangeAspect="1"/>
          </p:cNvGraphicFramePr>
          <p:nvPr/>
        </p:nvGraphicFramePr>
        <p:xfrm>
          <a:off x="2066925" y="4800600"/>
          <a:ext cx="219075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13" imgW="812165" imgH="330200" progId="Equation.3">
                  <p:embed/>
                </p:oleObj>
              </mc:Choice>
              <mc:Fallback>
                <p:oleObj name="Equation" r:id="rId13" imgW="812165" imgH="330200" progId="Equation.3">
                  <p:embed/>
                  <p:pic>
                    <p:nvPicPr>
                      <p:cNvPr id="0" name="图片 38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800600"/>
                        <a:ext cx="219075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4495800" y="495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力矩的功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" name="Object 28"/>
          <p:cNvGraphicFramePr>
            <a:graphicFrameLocks noChangeAspect="1"/>
          </p:cNvGraphicFramePr>
          <p:nvPr/>
        </p:nvGraphicFramePr>
        <p:xfrm>
          <a:off x="6096000" y="4800600"/>
          <a:ext cx="2133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15" imgW="786765" imgH="355600" progId="Equation.3">
                  <p:embed/>
                </p:oleObj>
              </mc:Choice>
              <mc:Fallback>
                <p:oleObj name="Equation" r:id="rId15" imgW="786765" imgH="355600" progId="Equation.3">
                  <p:embed/>
                  <p:pic>
                    <p:nvPicPr>
                      <p:cNvPr id="0" name="图片 38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2133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838200" y="5867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动能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" name="Object 30"/>
          <p:cNvGraphicFramePr>
            <a:graphicFrameLocks noChangeAspect="1"/>
          </p:cNvGraphicFramePr>
          <p:nvPr/>
        </p:nvGraphicFramePr>
        <p:xfrm>
          <a:off x="2057400" y="5762625"/>
          <a:ext cx="205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17" imgW="799465" imgH="241300" progId="Equation.3">
                  <p:embed/>
                </p:oleObj>
              </mc:Choice>
              <mc:Fallback>
                <p:oleObj name="Equation" r:id="rId17" imgW="799465" imgH="241300" progId="Equation.3">
                  <p:embed/>
                  <p:pic>
                    <p:nvPicPr>
                      <p:cNvPr id="0" name="图片 38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62625"/>
                        <a:ext cx="2057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4495800" y="5818188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转动动能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" name="Object 32"/>
          <p:cNvGraphicFramePr>
            <a:graphicFrameLocks noChangeAspect="1"/>
          </p:cNvGraphicFramePr>
          <p:nvPr/>
        </p:nvGraphicFramePr>
        <p:xfrm>
          <a:off x="6096000" y="5715000"/>
          <a:ext cx="1828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19" imgW="799465" imgH="241300" progId="Equation.3">
                  <p:embed/>
                </p:oleObj>
              </mc:Choice>
              <mc:Fallback>
                <p:oleObj name="Equation" r:id="rId19" imgW="799465" imgH="241300" progId="Equation.3">
                  <p:embed/>
                  <p:pic>
                    <p:nvPicPr>
                      <p:cNvPr id="0" name="图片 38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18288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ine 33"/>
          <p:cNvSpPr>
            <a:spLocks noChangeShapeType="1"/>
          </p:cNvSpPr>
          <p:nvPr/>
        </p:nvSpPr>
        <p:spPr bwMode="auto">
          <a:xfrm>
            <a:off x="838200" y="5715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5" grpId="0"/>
      <p:bldP spid="47" grpId="0"/>
      <p:bldP spid="49" grpId="0"/>
      <p:bldP spid="50" grpId="0"/>
      <p:bldP spid="53" grpId="0"/>
      <p:bldP spid="55" grpId="0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38200" y="928688"/>
            <a:ext cx="7543800" cy="519112"/>
          </a:xfrm>
          <a:prstGeom prst="rect">
            <a:avLst/>
          </a:prstGeom>
          <a:gradFill rotWithShape="0">
            <a:gsLst>
              <a:gs pos="0">
                <a:srgbClr val="BBE0E3"/>
              </a:gs>
              <a:gs pos="50000">
                <a:srgbClr val="FFFFFF"/>
              </a:gs>
              <a:gs pos="100000">
                <a:srgbClr val="BBE0E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质点运动规律与刚体定轴转动的规律对照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838200" y="2112963"/>
            <a:ext cx="7620000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495800" y="1447800"/>
            <a:ext cx="0" cy="480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38200" y="3581400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838200" y="4419600"/>
            <a:ext cx="762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8200" y="914400"/>
            <a:ext cx="7620000" cy="5334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76400" y="15382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质点的平动</a:t>
            </a:r>
            <a:endParaRPr kumimoji="1" lang="zh-CN" altLang="en-US" sz="2800" b="1" smtClean="0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029200" y="1538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CC0000"/>
                </a:solidFill>
                <a:latin typeface="Century Schoolbook" panose="02040604050505020304" pitchFamily="18" charset="0"/>
                <a:ea typeface="楷体_GB2312" pitchFamily="49" charset="-122"/>
              </a:rPr>
              <a:t>刚体的定轴转动</a:t>
            </a:r>
            <a:endParaRPr kumimoji="1" lang="zh-CN" altLang="en-US" sz="2800" b="1" smtClean="0">
              <a:solidFill>
                <a:srgbClr val="CC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838200" y="1447800"/>
            <a:ext cx="7620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838200" y="21748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143000" y="2555875"/>
          <a:ext cx="3124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1" imgW="1218565" imgH="393700" progId="Equation.3">
                  <p:embed/>
                </p:oleObj>
              </mc:Choice>
              <mc:Fallback>
                <p:oleObj name="Equation" r:id="rId1" imgW="1218565" imgH="393700" progId="Equation.3">
                  <p:embed/>
                  <p:pic>
                    <p:nvPicPr>
                      <p:cNvPr id="0" name="图片 38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55875"/>
                        <a:ext cx="3124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495800" y="2174875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4953000" y="2555875"/>
          <a:ext cx="31242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3" imgW="1218565" imgH="393700" progId="Equation.3">
                  <p:embed/>
                </p:oleObj>
              </mc:Choice>
              <mc:Fallback>
                <p:oleObj name="Equation" r:id="rId3" imgW="1218565" imgH="393700" progId="Equation.3">
                  <p:embed/>
                  <p:pic>
                    <p:nvPicPr>
                      <p:cNvPr id="0" name="图片 38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55875"/>
                        <a:ext cx="31242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838200" y="370363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重力势能</a:t>
            </a:r>
            <a:endParaRPr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2667000" y="3709988"/>
          <a:ext cx="1524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5" imgW="635000" imgH="241300" progId="Equation.3">
                  <p:embed/>
                </p:oleObj>
              </mc:Choice>
              <mc:Fallback>
                <p:oleObj name="Equation" r:id="rId5" imgW="635000" imgH="241300" progId="Equation.3">
                  <p:embed/>
                  <p:pic>
                    <p:nvPicPr>
                      <p:cNvPr id="0" name="图片 38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09988"/>
                        <a:ext cx="1524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495800" y="370363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</a:rPr>
              <a:t>重力势能</a:t>
            </a:r>
            <a:endParaRPr lang="zh-CN" altLang="en-US" sz="2800" b="1" dirty="0" smtClean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</a:endParaRPr>
          </a:p>
        </p:txBody>
      </p:sp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6324600" y="3709988"/>
          <a:ext cx="16764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7" imgW="698500" imgH="241300" progId="Equation.3">
                  <p:embed/>
                </p:oleObj>
              </mc:Choice>
              <mc:Fallback>
                <p:oleObj name="Equation" r:id="rId7" imgW="698500" imgH="241300" progId="Equation.3">
                  <p:embed/>
                  <p:pic>
                    <p:nvPicPr>
                      <p:cNvPr id="0" name="图片 39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09988"/>
                        <a:ext cx="16764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838200" y="4473575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机械能守恒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1219200" y="5540375"/>
          <a:ext cx="2667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图片 39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40375"/>
                        <a:ext cx="2667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066800" y="500697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只有保守力作功时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572000" y="44735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机械能守恒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4953000" y="5540375"/>
          <a:ext cx="2667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11" imgW="977900" imgH="241300" progId="Equation.3">
                  <p:embed/>
                </p:oleObj>
              </mc:Choice>
              <mc:Fallback>
                <p:oleObj name="Equation" r:id="rId11" imgW="977900" imgH="241300" progId="Equation.3">
                  <p:embed/>
                  <p:pic>
                    <p:nvPicPr>
                      <p:cNvPr id="0" name="图片 39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40375"/>
                        <a:ext cx="2667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4800600" y="5006975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只有保守力作功时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9" grpId="0"/>
      <p:bldP spid="21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107950" y="11588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二、刚体的转动动能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900113" y="1196975"/>
          <a:ext cx="55626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" imgW="1993900" imgH="419100" progId="Equation.3">
                  <p:embed/>
                </p:oleObj>
              </mc:Choice>
              <mc:Fallback>
                <p:oleObj name="Equation" r:id="rId1" imgW="1993900" imgH="419100" progId="Equation.3">
                  <p:embed/>
                  <p:pic>
                    <p:nvPicPr>
                      <p:cNvPr id="0" name="图片 3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55626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971550" y="3916784"/>
          <a:ext cx="21605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公式" r:id="rId3" imgW="788035" imgH="427990" progId="Equation.3">
                  <p:embed/>
                </p:oleObj>
              </mc:Choice>
              <mc:Fallback>
                <p:oleObj name="公式" r:id="rId3" imgW="788035" imgH="427990" progId="Equation.3">
                  <p:embed/>
                  <p:pic>
                    <p:nvPicPr>
                      <p:cNvPr id="0" name="图片 3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16784"/>
                        <a:ext cx="21605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3995738" y="4205709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刚体的转动动能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55776" y="2852936"/>
          <a:ext cx="23780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公式" r:id="rId5" imgW="1002030" imgH="340360" progId="Equation.3">
                  <p:embed/>
                </p:oleObj>
              </mc:Choice>
              <mc:Fallback>
                <p:oleObj name="公式" r:id="rId5" imgW="1002030" imgH="34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23780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43750" y="5502175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u="sng" dirty="0">
                <a:latin typeface="Times New Roman" panose="02020603050405020304" pitchFamily="18" charset="0"/>
              </a:rPr>
              <a:t>比较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995738" y="5203824"/>
          <a:ext cx="1930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7" imgW="817245" imgH="398780" progId="Equation.3">
                  <p:embed/>
                </p:oleObj>
              </mc:Choice>
              <mc:Fallback>
                <p:oleObj name="Equation" r:id="rId7" imgW="817245" imgH="398780" progId="Equation.3">
                  <p:embed/>
                  <p:pic>
                    <p:nvPicPr>
                      <p:cNvPr id="0" name="图片 3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203824"/>
                        <a:ext cx="19304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86" grpId="0"/>
      <p:bldP spid="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79388" y="260350"/>
            <a:ext cx="86407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3-6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摩擦离合器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飞轮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1        </a:t>
            </a:r>
            <a:r>
              <a:rPr kumimoji="1" lang="zh-CN" altLang="en-US" sz="2800" b="1" dirty="0">
                <a:solidFill>
                  <a:srgbClr val="000000"/>
                </a:solidFill>
                <a:latin typeface="Symbol" panose="05050102010706020507" pitchFamily="18" charset="2"/>
              </a:rPr>
              <a:t>摩擦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轮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 </a:t>
            </a:r>
            <a:r>
              <a:rPr kumimoji="1"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静止，两轮沿轴向结合，求结合后两轮达到的共同角速度。</a:t>
            </a:r>
            <a:endParaRPr kumimoji="1"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971550" y="1773238"/>
            <a:ext cx="561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两轮对共同转轴的角动量守恒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187450" y="2708275"/>
          <a:ext cx="32019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Equation" r:id="rId1" imgW="1104265" imgH="215900" progId="Equation.3">
                  <p:embed/>
                </p:oleObj>
              </mc:Choice>
              <mc:Fallback>
                <p:oleObj name="Equation" r:id="rId1" imgW="1104265" imgH="215900" progId="Equation.3">
                  <p:embed/>
                  <p:pic>
                    <p:nvPicPr>
                      <p:cNvPr id="0" name="图片 25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32019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187450" y="3716338"/>
          <a:ext cx="252095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3" imgW="850265" imgH="431800" progId="Equation.3">
                  <p:embed/>
                </p:oleObj>
              </mc:Choice>
              <mc:Fallback>
                <p:oleObj name="Equation" r:id="rId3" imgW="850265" imgH="431800" progId="Equation.3">
                  <p:embed/>
                  <p:pic>
                    <p:nvPicPr>
                      <p:cNvPr id="0" name="图片 25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16338"/>
                        <a:ext cx="252095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250825" y="177323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323850" y="5516563"/>
            <a:ext cx="8424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在啮合过程中，摩擦力矩做功，所以机械能不守恒，部分机械能将转化为热能。</a:t>
            </a:r>
            <a:endParaRPr kumimoji="1"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94218" name="Group 10"/>
          <p:cNvGrpSpPr/>
          <p:nvPr/>
        </p:nvGrpSpPr>
        <p:grpSpPr bwMode="auto">
          <a:xfrm>
            <a:off x="6005513" y="2187575"/>
            <a:ext cx="2667000" cy="1447800"/>
            <a:chOff x="3408" y="1200"/>
            <a:chExt cx="1680" cy="912"/>
          </a:xfrm>
        </p:grpSpPr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4032" y="1200"/>
              <a:ext cx="336" cy="912"/>
            </a:xfrm>
            <a:prstGeom prst="rect">
              <a:avLst/>
            </a:prstGeom>
            <a:gradFill rotWithShape="0">
              <a:gsLst>
                <a:gs pos="0">
                  <a:srgbClr val="DC6E00">
                    <a:gamma/>
                    <a:shade val="73333"/>
                    <a:invGamma/>
                  </a:srgbClr>
                </a:gs>
                <a:gs pos="50000">
                  <a:srgbClr val="DC6E00"/>
                </a:gs>
                <a:gs pos="100000">
                  <a:srgbClr val="DC6E00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Text Box 12"/>
            <p:cNvSpPr txBox="1">
              <a:spLocks noChangeArrowheads="1"/>
            </p:cNvSpPr>
            <p:nvPr/>
          </p:nvSpPr>
          <p:spPr bwMode="auto">
            <a:xfrm>
              <a:off x="3552" y="120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4416" y="1200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4222" name="Object 14"/>
            <p:cNvGraphicFramePr>
              <a:graphicFrameLocks noChangeAspect="1"/>
            </p:cNvGraphicFramePr>
            <p:nvPr/>
          </p:nvGraphicFramePr>
          <p:xfrm>
            <a:off x="4752" y="1680"/>
            <a:ext cx="33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2" name="Equation" r:id="rId5" imgW="177800" imgH="215900" progId="Equation.3">
                    <p:embed/>
                  </p:oleObj>
                </mc:Choice>
                <mc:Fallback>
                  <p:oleObj name="Equation" r:id="rId5" imgW="177800" imgH="215900" progId="Equation.3">
                    <p:embed/>
                    <p:pic>
                      <p:nvPicPr>
                        <p:cNvPr id="0" name="图片 256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80"/>
                          <a:ext cx="33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23" name="Group 15"/>
            <p:cNvGrpSpPr/>
            <p:nvPr/>
          </p:nvGrpSpPr>
          <p:grpSpPr bwMode="auto">
            <a:xfrm>
              <a:off x="3408" y="1392"/>
              <a:ext cx="528" cy="528"/>
              <a:chOff x="3696" y="1392"/>
              <a:chExt cx="528" cy="528"/>
            </a:xfrm>
          </p:grpSpPr>
          <p:sp>
            <p:nvSpPr>
              <p:cNvPr id="94224" name="Rectangle 16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192" cy="528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25" name="Rectangle 17"/>
              <p:cNvSpPr>
                <a:spLocks noChangeArrowheads="1"/>
              </p:cNvSpPr>
              <p:nvPr/>
            </p:nvSpPr>
            <p:spPr bwMode="auto">
              <a:xfrm>
                <a:off x="3696" y="1552"/>
                <a:ext cx="336" cy="144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4368" y="1512"/>
              <a:ext cx="480" cy="240"/>
            </a:xfrm>
            <a:prstGeom prst="rect">
              <a:avLst/>
            </a:prstGeom>
            <a:gradFill rotWithShape="0">
              <a:gsLst>
                <a:gs pos="0">
                  <a:srgbClr val="DC6E00">
                    <a:gamma/>
                    <a:shade val="75686"/>
                    <a:invGamma/>
                  </a:srgbClr>
                </a:gs>
                <a:gs pos="50000">
                  <a:srgbClr val="DC6E00"/>
                </a:gs>
                <a:gs pos="100000">
                  <a:srgbClr val="DC6E00">
                    <a:gamma/>
                    <a:shade val="75686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3408" y="1632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4032" y="1344"/>
              <a:ext cx="192" cy="624"/>
            </a:xfrm>
            <a:prstGeom prst="rect">
              <a:avLst/>
            </a:prstGeom>
            <a:solidFill>
              <a:srgbClr val="FFFF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Arc 21"/>
            <p:cNvSpPr/>
            <p:nvPr/>
          </p:nvSpPr>
          <p:spPr bwMode="auto">
            <a:xfrm>
              <a:off x="4608" y="1344"/>
              <a:ext cx="192" cy="528"/>
            </a:xfrm>
            <a:custGeom>
              <a:avLst/>
              <a:gdLst>
                <a:gd name="G0" fmla="+- 17714 0 0"/>
                <a:gd name="G1" fmla="+- 21600 0 0"/>
                <a:gd name="G2" fmla="+- 21600 0 0"/>
                <a:gd name="T0" fmla="*/ 0 w 39314"/>
                <a:gd name="T1" fmla="*/ 9240 h 43200"/>
                <a:gd name="T2" fmla="*/ 1135 w 39314"/>
                <a:gd name="T3" fmla="*/ 35445 h 43200"/>
                <a:gd name="T4" fmla="*/ 17714 w 393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14" h="43200" fill="none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</a:path>
                <a:path w="39314" h="43200" stroke="0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  <a:lnTo>
                    <a:pt x="17714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4230" name="Group 22"/>
          <p:cNvGrpSpPr/>
          <p:nvPr/>
        </p:nvGrpSpPr>
        <p:grpSpPr bwMode="auto">
          <a:xfrm>
            <a:off x="6081713" y="4016375"/>
            <a:ext cx="2667000" cy="1371600"/>
            <a:chOff x="3456" y="2304"/>
            <a:chExt cx="1680" cy="864"/>
          </a:xfrm>
        </p:grpSpPr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4032" y="2304"/>
              <a:ext cx="336" cy="864"/>
            </a:xfrm>
            <a:prstGeom prst="rect">
              <a:avLst/>
            </a:prstGeom>
            <a:gradFill rotWithShape="0">
              <a:gsLst>
                <a:gs pos="0">
                  <a:srgbClr val="DC6E00">
                    <a:gamma/>
                    <a:shade val="73333"/>
                    <a:invGamma/>
                  </a:srgbClr>
                </a:gs>
                <a:gs pos="50000">
                  <a:srgbClr val="DC6E00"/>
                </a:gs>
                <a:gs pos="100000">
                  <a:srgbClr val="DC6E00">
                    <a:gamma/>
                    <a:shade val="73333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4032" y="2448"/>
              <a:ext cx="192" cy="624"/>
            </a:xfrm>
            <a:prstGeom prst="rect">
              <a:avLst/>
            </a:prstGeom>
            <a:solidFill>
              <a:srgbClr val="FFFF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4032" y="2496"/>
              <a:ext cx="192" cy="52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3648" y="230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416" y="2304"/>
              <a:ext cx="2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4236" name="Object 28"/>
            <p:cNvGraphicFramePr>
              <a:graphicFrameLocks noChangeAspect="1"/>
            </p:cNvGraphicFramePr>
            <p:nvPr/>
          </p:nvGraphicFramePr>
          <p:xfrm>
            <a:off x="4752" y="2880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3" name="Equation" r:id="rId7" imgW="152400" imgH="139700" progId="Equation.2">
                    <p:embed/>
                  </p:oleObj>
                </mc:Choice>
                <mc:Fallback>
                  <p:oleObj name="Equation" r:id="rId7" imgW="152400" imgH="139700" progId="Equation.2">
                    <p:embed/>
                    <p:pic>
                      <p:nvPicPr>
                        <p:cNvPr id="0" name="图片 25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880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3696" y="2656"/>
              <a:ext cx="336" cy="14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4368" y="2616"/>
              <a:ext cx="480" cy="240"/>
            </a:xfrm>
            <a:prstGeom prst="rect">
              <a:avLst/>
            </a:prstGeom>
            <a:gradFill rotWithShape="0">
              <a:gsLst>
                <a:gs pos="0">
                  <a:srgbClr val="DC6E00">
                    <a:gamma/>
                    <a:shade val="75686"/>
                    <a:invGamma/>
                  </a:srgbClr>
                </a:gs>
                <a:gs pos="50000">
                  <a:srgbClr val="DC6E00"/>
                </a:gs>
                <a:gs pos="100000">
                  <a:srgbClr val="DC6E00">
                    <a:gamma/>
                    <a:shade val="75686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>
              <a:off x="3456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Arc 32"/>
            <p:cNvSpPr/>
            <p:nvPr/>
          </p:nvSpPr>
          <p:spPr bwMode="auto">
            <a:xfrm>
              <a:off x="3792" y="2544"/>
              <a:ext cx="192" cy="384"/>
            </a:xfrm>
            <a:custGeom>
              <a:avLst/>
              <a:gdLst>
                <a:gd name="G0" fmla="+- 17714 0 0"/>
                <a:gd name="G1" fmla="+- 21600 0 0"/>
                <a:gd name="G2" fmla="+- 21600 0 0"/>
                <a:gd name="T0" fmla="*/ 0 w 39314"/>
                <a:gd name="T1" fmla="*/ 9240 h 43200"/>
                <a:gd name="T2" fmla="*/ 1135 w 39314"/>
                <a:gd name="T3" fmla="*/ 35445 h 43200"/>
                <a:gd name="T4" fmla="*/ 17714 w 393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14" h="43200" fill="none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</a:path>
                <a:path w="39314" h="43200" stroke="0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  <a:lnTo>
                    <a:pt x="17714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Arc 33"/>
            <p:cNvSpPr/>
            <p:nvPr/>
          </p:nvSpPr>
          <p:spPr bwMode="auto">
            <a:xfrm>
              <a:off x="4608" y="2448"/>
              <a:ext cx="144" cy="528"/>
            </a:xfrm>
            <a:custGeom>
              <a:avLst/>
              <a:gdLst>
                <a:gd name="G0" fmla="+- 17714 0 0"/>
                <a:gd name="G1" fmla="+- 21600 0 0"/>
                <a:gd name="G2" fmla="+- 21600 0 0"/>
                <a:gd name="T0" fmla="*/ 0 w 39314"/>
                <a:gd name="T1" fmla="*/ 9240 h 43200"/>
                <a:gd name="T2" fmla="*/ 1135 w 39314"/>
                <a:gd name="T3" fmla="*/ 35445 h 43200"/>
                <a:gd name="T4" fmla="*/ 17714 w 3931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14" h="43200" fill="none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</a:path>
                <a:path w="39314" h="43200" stroke="0" extrusionOk="0">
                  <a:moveTo>
                    <a:pt x="-1" y="9239"/>
                  </a:moveTo>
                  <a:cubicBezTo>
                    <a:pt x="4039" y="3450"/>
                    <a:pt x="10654" y="-1"/>
                    <a:pt x="17714" y="0"/>
                  </a:cubicBezTo>
                  <a:cubicBezTo>
                    <a:pt x="29643" y="0"/>
                    <a:pt x="39314" y="9670"/>
                    <a:pt x="39314" y="21600"/>
                  </a:cubicBezTo>
                  <a:cubicBezTo>
                    <a:pt x="39314" y="33529"/>
                    <a:pt x="29643" y="43200"/>
                    <a:pt x="17714" y="43200"/>
                  </a:cubicBezTo>
                  <a:cubicBezTo>
                    <a:pt x="11311" y="43200"/>
                    <a:pt x="5238" y="40359"/>
                    <a:pt x="1134" y="35445"/>
                  </a:cubicBezTo>
                  <a:lnTo>
                    <a:pt x="17714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6" grpId="0" autoUpdateAnimBg="0"/>
      <p:bldP spid="942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52" name="Picture 20" descr="T3-1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3341688"/>
            <a:ext cx="337026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22263" y="260350"/>
            <a:ext cx="849788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3-7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匀质细棒：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，可绕通过端点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的水平轴转动。棒从水平位置自由释放后，在竖直位置与放在地面的物体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相撞。该物体与地面的摩擦因数为 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，撞后物体沿地面滑行一距离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而停止。求撞后棒的质心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离地面的最大高度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，并说明棒在碰撞后将向左摆或向右摆的条件。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042988" y="3140075"/>
            <a:ext cx="439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分三个阶段进行分析。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323850" y="306863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395288" y="3860800"/>
            <a:ext cx="52562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第一阶段：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棒自由摆落的过程，机械能守恒。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51" name="Object 19"/>
          <p:cNvGraphicFramePr/>
          <p:nvPr/>
        </p:nvGraphicFramePr>
        <p:xfrm>
          <a:off x="452438" y="5157788"/>
          <a:ext cx="48291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2" imgW="4838700" imgH="1092200" progId="Equation.3">
                  <p:embed/>
                </p:oleObj>
              </mc:Choice>
              <mc:Fallback>
                <p:oleObj name="Equation" r:id="rId2" imgW="4838700" imgH="1092200" progId="Equation.3">
                  <p:embed/>
                  <p:pic>
                    <p:nvPicPr>
                      <p:cNvPr id="0" name="图片 2664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157788"/>
                        <a:ext cx="48291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/>
      <p:bldP spid="95248" grpId="0"/>
      <p:bldP spid="95249" grpId="0" autoUpdateAnimBg="0"/>
      <p:bldP spid="952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95288" y="33337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第二阶段：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碰撞过程。系统的对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轴的角动量守恒。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258888" y="908050"/>
          <a:ext cx="59055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公式" r:id="rId1" imgW="1777365" imgH="431800" progId="Equation.3">
                  <p:embed/>
                </p:oleObj>
              </mc:Choice>
              <mc:Fallback>
                <p:oleObj name="公式" r:id="rId1" imgW="1777365" imgH="431800" progId="Equation.3">
                  <p:embed/>
                  <p:pic>
                    <p:nvPicPr>
                      <p:cNvPr id="0" name="图片 27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8050"/>
                        <a:ext cx="59055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395288" y="2205038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第三阶段：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碰撞后物体的滑行过程与棒的上升过程。物体做匀减速直线运动。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2700338" y="3284538"/>
          <a:ext cx="28082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公式" r:id="rId3" imgW="799465" imgH="165100" progId="Equation.KSEE3">
                  <p:embed/>
                </p:oleObj>
              </mc:Choice>
              <mc:Fallback>
                <p:oleObj name="公式" r:id="rId3" imgW="799465" imgH="165100" progId="Equation.KSEE3">
                  <p:embed/>
                  <p:pic>
                    <p:nvPicPr>
                      <p:cNvPr id="0" name="图片 27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84538"/>
                        <a:ext cx="28082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00338" y="3933190"/>
          <a:ext cx="2454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5" imgW="2120900" imgH="469900" progId="Equation.KSEE3">
                  <p:embed/>
                </p:oleObj>
              </mc:Choice>
              <mc:Fallback>
                <p:oleObj name="Equation" r:id="rId5" imgW="2120900" imgH="469900" progId="Equation.KSEE3">
                  <p:embed/>
                  <p:pic>
                    <p:nvPicPr>
                      <p:cNvPr id="0" name="图片 27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33190"/>
                        <a:ext cx="24542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68313" y="4581525"/>
            <a:ext cx="7056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联合求解，即得碰撞后棒的角速度：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996758" y="5373688"/>
          <a:ext cx="42148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7" imgW="3632200" imgH="1054100" progId="Equation.KSEE3">
                  <p:embed/>
                </p:oleObj>
              </mc:Choice>
              <mc:Fallback>
                <p:oleObj name="Equation" r:id="rId7" imgW="3632200" imgH="1054100" progId="Equation.KSEE3">
                  <p:embed/>
                  <p:pic>
                    <p:nvPicPr>
                      <p:cNvPr id="0" name="图片 27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758" y="5373688"/>
                        <a:ext cx="421481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4" grpId="0"/>
      <p:bldP spid="962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322263" y="1484313"/>
            <a:ext cx="871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取正值，表示碰后棒向左摆；反之，表示向右摆。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3778250" y="2205038"/>
          <a:ext cx="3962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公式" r:id="rId1" imgW="1231265" imgH="254000" progId="Equation.3">
                  <p:embed/>
                </p:oleObj>
              </mc:Choice>
              <mc:Fallback>
                <p:oleObj name="公式" r:id="rId1" imgW="1231265" imgH="254000" progId="Equation.3">
                  <p:embed/>
                  <p:pic>
                    <p:nvPicPr>
                      <p:cNvPr id="0" name="图片 28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205038"/>
                        <a:ext cx="3962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323850" y="2276475"/>
            <a:ext cx="367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棒向左摆的条件为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3779838" y="3141663"/>
          <a:ext cx="38163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公式" r:id="rId3" imgW="1218565" imgH="254000" progId="Equation.3">
                  <p:embed/>
                </p:oleObj>
              </mc:Choice>
              <mc:Fallback>
                <p:oleObj name="公式" r:id="rId3" imgW="1218565" imgH="254000" progId="Equation.3">
                  <p:embed/>
                  <p:pic>
                    <p:nvPicPr>
                      <p:cNvPr id="0" name="图片 28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141663"/>
                        <a:ext cx="38163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323850" y="31416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棒向右摆的条件为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323850" y="400526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棒的质心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上升的最大高度，也可由机械能守恒定律求得：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2195513" y="333375"/>
          <a:ext cx="42148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tion" r:id="rId5" imgW="3632200" imgH="1054100" progId="Equation.3">
                  <p:embed/>
                </p:oleObj>
              </mc:Choice>
              <mc:Fallback>
                <p:oleObj name="Equation" r:id="rId5" imgW="3632200" imgH="1054100" progId="Equation.3">
                  <p:embed/>
                  <p:pic>
                    <p:nvPicPr>
                      <p:cNvPr id="0" name="图片 28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33375"/>
                        <a:ext cx="4214812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20"/>
          <p:cNvGraphicFramePr>
            <a:graphicFrameLocks noChangeAspect="1"/>
          </p:cNvGraphicFramePr>
          <p:nvPr/>
        </p:nvGraphicFramePr>
        <p:xfrm>
          <a:off x="2411413" y="4508500"/>
          <a:ext cx="38893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公式" r:id="rId7" imgW="1257300" imgH="431800" progId="Equation.3">
                  <p:embed/>
                </p:oleObj>
              </mc:Choice>
              <mc:Fallback>
                <p:oleObj name="公式" r:id="rId7" imgW="1257300" imgH="431800" progId="Equation.3">
                  <p:embed/>
                  <p:pic>
                    <p:nvPicPr>
                      <p:cNvPr id="0" name="图片 28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8500"/>
                        <a:ext cx="38893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2413000" y="5589588"/>
          <a:ext cx="36718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0" name="Equation" r:id="rId9" imgW="3530600" imgH="1016000" progId="Equation.3">
                  <p:embed/>
                </p:oleObj>
              </mc:Choice>
              <mc:Fallback>
                <p:oleObj name="Equation" r:id="rId9" imgW="3530600" imgH="1016000" progId="Equation.3">
                  <p:embed/>
                  <p:pic>
                    <p:nvPicPr>
                      <p:cNvPr id="0" name="图片 28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589588"/>
                        <a:ext cx="36718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2" name="AutoShape 22"/>
          <p:cNvSpPr>
            <a:spLocks noChangeArrowheads="1"/>
          </p:cNvSpPr>
          <p:nvPr/>
        </p:nvSpPr>
        <p:spPr bwMode="auto">
          <a:xfrm>
            <a:off x="1331913" y="6021388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91" grpId="0"/>
      <p:bldP spid="97295" grpId="0"/>
      <p:bldP spid="97296" grpId="0"/>
      <p:bldP spid="973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23850" y="2924175"/>
            <a:ext cx="3352800" cy="642938"/>
            <a:chOff x="204" y="1842"/>
            <a:chExt cx="2112" cy="405"/>
          </a:xfrm>
        </p:grpSpPr>
        <p:sp>
          <p:nvSpPr>
            <p:cNvPr id="90153" name="Text Box 3"/>
            <p:cNvSpPr txBox="1">
              <a:spLocks noChangeArrowheads="1"/>
            </p:cNvSpPr>
            <p:nvPr/>
          </p:nvSpPr>
          <p:spPr bwMode="auto">
            <a:xfrm>
              <a:off x="204" y="1842"/>
              <a:ext cx="108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+mn-ea"/>
                  <a:ea typeface="+mn-ea"/>
                </a:rPr>
                <a:t>已知：</a:t>
              </a:r>
              <a:endParaRPr kumimoji="1" lang="zh-CN" altLang="en-US" sz="28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0117" name="Object 4"/>
            <p:cNvGraphicFramePr>
              <a:graphicFrameLocks noChangeAspect="1"/>
            </p:cNvGraphicFramePr>
            <p:nvPr/>
          </p:nvGraphicFramePr>
          <p:xfrm>
            <a:off x="1020" y="1842"/>
            <a:ext cx="129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6" name="公式" r:id="rId1" imgW="622300" imgH="194310" progId="Equation.3">
                    <p:embed/>
                  </p:oleObj>
                </mc:Choice>
                <mc:Fallback>
                  <p:oleObj name="公式" r:id="rId1" imgW="622300" imgH="194310" progId="Equation.3">
                    <p:embed/>
                    <p:pic>
                      <p:nvPicPr>
                        <p:cNvPr id="0" name="图片 22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842"/>
                          <a:ext cx="129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19" name="Text Box 5"/>
          <p:cNvSpPr txBox="1">
            <a:spLocks noChangeArrowheads="1"/>
          </p:cNvSpPr>
          <p:nvPr/>
        </p:nvSpPr>
        <p:spPr bwMode="auto">
          <a:xfrm>
            <a:off x="282575" y="398780"/>
            <a:ext cx="568960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例题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一木杆长   可绕光滑端轴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O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旋转。设这时有一质量为</a:t>
            </a:r>
            <a:r>
              <a:rPr kumimoji="1"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的子弹以水平速度   射入杆端并嵌入杆内，求杆偏转的角度。</a:t>
            </a:r>
            <a:endParaRPr kumimoji="1"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90114" name="Object 6"/>
          <p:cNvGraphicFramePr>
            <a:graphicFrameLocks noChangeAspect="1"/>
          </p:cNvGraphicFramePr>
          <p:nvPr/>
        </p:nvGraphicFramePr>
        <p:xfrm>
          <a:off x="3032125" y="26035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公式" r:id="rId3" imgW="87630" imgH="184785" progId="Equation.3">
                  <p:embed/>
                </p:oleObj>
              </mc:Choice>
              <mc:Fallback>
                <p:oleObj name="公式" r:id="rId3" imgW="87630" imgH="184785" progId="Equation.3">
                  <p:embed/>
                  <p:pic>
                    <p:nvPicPr>
                      <p:cNvPr id="0" name="图片 226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260350"/>
                        <a:ext cx="314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6"/>
          <p:cNvGraphicFramePr>
            <a:graphicFrameLocks noChangeAspect="1"/>
          </p:cNvGraphicFramePr>
          <p:nvPr/>
        </p:nvGraphicFramePr>
        <p:xfrm>
          <a:off x="2099945" y="1139825"/>
          <a:ext cx="5905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公式" r:id="rId5" imgW="126365" imgH="165100" progId="Equation.3">
                  <p:embed/>
                </p:oleObj>
              </mc:Choice>
              <mc:Fallback>
                <p:oleObj name="公式" r:id="rId5" imgW="126365" imgH="165100" progId="Equation.3">
                  <p:embed/>
                  <p:pic>
                    <p:nvPicPr>
                      <p:cNvPr id="0" name="图片 226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945" y="1139825"/>
                        <a:ext cx="5905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915025" y="301625"/>
            <a:ext cx="2590800" cy="3048000"/>
            <a:chOff x="8957" y="435"/>
            <a:chExt cx="4080" cy="4800"/>
          </a:xfrm>
        </p:grpSpPr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11357" y="1155"/>
              <a:ext cx="120" cy="40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90124" name="Group 12"/>
            <p:cNvGrpSpPr/>
            <p:nvPr/>
          </p:nvGrpSpPr>
          <p:grpSpPr bwMode="auto">
            <a:xfrm rot="0">
              <a:off x="10637" y="435"/>
              <a:ext cx="2400" cy="4680"/>
              <a:chOff x="1344" y="384"/>
              <a:chExt cx="960" cy="1872"/>
            </a:xfrm>
          </p:grpSpPr>
          <p:sp>
            <p:nvSpPr>
              <p:cNvPr id="90145" name="Oval 13"/>
              <p:cNvSpPr>
                <a:spLocks noChangeArrowheads="1"/>
              </p:cNvSpPr>
              <p:nvPr/>
            </p:nvSpPr>
            <p:spPr bwMode="auto">
              <a:xfrm>
                <a:off x="1584" y="384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6334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46" name="Rectangle 14"/>
              <p:cNvSpPr>
                <a:spLocks noChangeArrowheads="1"/>
              </p:cNvSpPr>
              <p:nvPr/>
            </p:nvSpPr>
            <p:spPr bwMode="auto">
              <a:xfrm rot="-1206838">
                <a:off x="1872" y="624"/>
                <a:ext cx="144" cy="163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47" name="Freeform 15"/>
              <p:cNvSpPr/>
              <p:nvPr/>
            </p:nvSpPr>
            <p:spPr bwMode="auto">
              <a:xfrm>
                <a:off x="1488" y="480"/>
                <a:ext cx="240" cy="192"/>
              </a:xfrm>
              <a:custGeom>
                <a:avLst/>
                <a:gdLst>
                  <a:gd name="T0" fmla="*/ 0 w 1112"/>
                  <a:gd name="T1" fmla="*/ 536 h 1016"/>
                  <a:gd name="T2" fmla="*/ 48 w 1112"/>
                  <a:gd name="T3" fmla="*/ 344 h 1016"/>
                  <a:gd name="T4" fmla="*/ 240 w 1112"/>
                  <a:gd name="T5" fmla="*/ 104 h 1016"/>
                  <a:gd name="T6" fmla="*/ 528 w 1112"/>
                  <a:gd name="T7" fmla="*/ 8 h 1016"/>
                  <a:gd name="T8" fmla="*/ 768 w 1112"/>
                  <a:gd name="T9" fmla="*/ 56 h 1016"/>
                  <a:gd name="T10" fmla="*/ 925 w 1112"/>
                  <a:gd name="T11" fmla="*/ 158 h 1016"/>
                  <a:gd name="T12" fmla="*/ 1036 w 1112"/>
                  <a:gd name="T13" fmla="*/ 292 h 1016"/>
                  <a:gd name="T14" fmla="*/ 1092 w 1112"/>
                  <a:gd name="T15" fmla="*/ 481 h 1016"/>
                  <a:gd name="T16" fmla="*/ 1103 w 1112"/>
                  <a:gd name="T17" fmla="*/ 647 h 1016"/>
                  <a:gd name="T18" fmla="*/ 1036 w 1112"/>
                  <a:gd name="T19" fmla="*/ 803 h 1016"/>
                  <a:gd name="T20" fmla="*/ 959 w 1112"/>
                  <a:gd name="T21" fmla="*/ 936 h 1016"/>
                  <a:gd name="T22" fmla="*/ 816 w 1112"/>
                  <a:gd name="T23" fmla="*/ 1016 h 10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12"/>
                  <a:gd name="T37" fmla="*/ 0 h 1016"/>
                  <a:gd name="T38" fmla="*/ 1112 w 1112"/>
                  <a:gd name="T39" fmla="*/ 1016 h 10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12" h="1016">
                    <a:moveTo>
                      <a:pt x="0" y="536"/>
                    </a:moveTo>
                    <a:cubicBezTo>
                      <a:pt x="4" y="476"/>
                      <a:pt x="8" y="416"/>
                      <a:pt x="48" y="344"/>
                    </a:cubicBezTo>
                    <a:cubicBezTo>
                      <a:pt x="88" y="272"/>
                      <a:pt x="160" y="160"/>
                      <a:pt x="240" y="104"/>
                    </a:cubicBezTo>
                    <a:cubicBezTo>
                      <a:pt x="320" y="48"/>
                      <a:pt x="440" y="16"/>
                      <a:pt x="528" y="8"/>
                    </a:cubicBezTo>
                    <a:cubicBezTo>
                      <a:pt x="616" y="0"/>
                      <a:pt x="702" y="31"/>
                      <a:pt x="768" y="56"/>
                    </a:cubicBezTo>
                    <a:cubicBezTo>
                      <a:pt x="834" y="81"/>
                      <a:pt x="880" y="119"/>
                      <a:pt x="925" y="158"/>
                    </a:cubicBezTo>
                    <a:cubicBezTo>
                      <a:pt x="970" y="197"/>
                      <a:pt x="1008" y="238"/>
                      <a:pt x="1036" y="292"/>
                    </a:cubicBezTo>
                    <a:cubicBezTo>
                      <a:pt x="1064" y="346"/>
                      <a:pt x="1081" y="422"/>
                      <a:pt x="1092" y="481"/>
                    </a:cubicBezTo>
                    <a:cubicBezTo>
                      <a:pt x="1103" y="540"/>
                      <a:pt x="1112" y="593"/>
                      <a:pt x="1103" y="647"/>
                    </a:cubicBezTo>
                    <a:cubicBezTo>
                      <a:pt x="1094" y="701"/>
                      <a:pt x="1060" y="755"/>
                      <a:pt x="1036" y="803"/>
                    </a:cubicBezTo>
                    <a:cubicBezTo>
                      <a:pt x="1012" y="851"/>
                      <a:pt x="996" y="901"/>
                      <a:pt x="959" y="936"/>
                    </a:cubicBezTo>
                    <a:cubicBezTo>
                      <a:pt x="922" y="971"/>
                      <a:pt x="846" y="999"/>
                      <a:pt x="816" y="1016"/>
                    </a:cubicBezTo>
                  </a:path>
                </a:pathLst>
              </a:custGeom>
              <a:noFill/>
              <a:ln w="38100">
                <a:solidFill>
                  <a:srgbClr val="99FF33"/>
                </a:solidFill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33"/>
                </a:extrusion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48" name="Freeform 16"/>
              <p:cNvSpPr/>
              <p:nvPr/>
            </p:nvSpPr>
            <p:spPr bwMode="auto">
              <a:xfrm rot="-1038068">
                <a:off x="2112" y="2064"/>
                <a:ext cx="192" cy="103"/>
              </a:xfrm>
              <a:custGeom>
                <a:avLst/>
                <a:gdLst>
                  <a:gd name="T0" fmla="*/ 56 w 1262"/>
                  <a:gd name="T1" fmla="*/ 800 h 823"/>
                  <a:gd name="T2" fmla="*/ 32 w 1262"/>
                  <a:gd name="T3" fmla="*/ 353 h 823"/>
                  <a:gd name="T4" fmla="*/ 32 w 1262"/>
                  <a:gd name="T5" fmla="*/ 161 h 823"/>
                  <a:gd name="T6" fmla="*/ 27 w 1262"/>
                  <a:gd name="T7" fmla="*/ 34 h 823"/>
                  <a:gd name="T8" fmla="*/ 197 w 1262"/>
                  <a:gd name="T9" fmla="*/ 11 h 823"/>
                  <a:gd name="T10" fmla="*/ 497 w 1262"/>
                  <a:gd name="T11" fmla="*/ 11 h 823"/>
                  <a:gd name="T12" fmla="*/ 852 w 1262"/>
                  <a:gd name="T13" fmla="*/ 78 h 823"/>
                  <a:gd name="T14" fmla="*/ 1074 w 1262"/>
                  <a:gd name="T15" fmla="*/ 156 h 823"/>
                  <a:gd name="T16" fmla="*/ 1232 w 1262"/>
                  <a:gd name="T17" fmla="*/ 278 h 823"/>
                  <a:gd name="T18" fmla="*/ 1253 w 1262"/>
                  <a:gd name="T19" fmla="*/ 401 h 823"/>
                  <a:gd name="T20" fmla="*/ 1217 w 1262"/>
                  <a:gd name="T21" fmla="*/ 489 h 823"/>
                  <a:gd name="T22" fmla="*/ 1098 w 1262"/>
                  <a:gd name="T23" fmla="*/ 600 h 823"/>
                  <a:gd name="T24" fmla="*/ 904 w 1262"/>
                  <a:gd name="T25" fmla="*/ 689 h 823"/>
                  <a:gd name="T26" fmla="*/ 696 w 1262"/>
                  <a:gd name="T27" fmla="*/ 745 h 823"/>
                  <a:gd name="T28" fmla="*/ 441 w 1262"/>
                  <a:gd name="T29" fmla="*/ 800 h 823"/>
                  <a:gd name="T30" fmla="*/ 208 w 1262"/>
                  <a:gd name="T31" fmla="*/ 823 h 823"/>
                  <a:gd name="T32" fmla="*/ 56 w 1262"/>
                  <a:gd name="T33" fmla="*/ 800 h 8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62"/>
                  <a:gd name="T52" fmla="*/ 0 h 823"/>
                  <a:gd name="T53" fmla="*/ 1262 w 1262"/>
                  <a:gd name="T54" fmla="*/ 823 h 8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62" h="823">
                    <a:moveTo>
                      <a:pt x="56" y="800"/>
                    </a:moveTo>
                    <a:cubicBezTo>
                      <a:pt x="28" y="724"/>
                      <a:pt x="36" y="459"/>
                      <a:pt x="32" y="353"/>
                    </a:cubicBezTo>
                    <a:cubicBezTo>
                      <a:pt x="28" y="247"/>
                      <a:pt x="33" y="214"/>
                      <a:pt x="32" y="161"/>
                    </a:cubicBezTo>
                    <a:cubicBezTo>
                      <a:pt x="31" y="108"/>
                      <a:pt x="0" y="59"/>
                      <a:pt x="27" y="34"/>
                    </a:cubicBezTo>
                    <a:cubicBezTo>
                      <a:pt x="54" y="9"/>
                      <a:pt x="119" y="15"/>
                      <a:pt x="197" y="11"/>
                    </a:cubicBezTo>
                    <a:cubicBezTo>
                      <a:pt x="275" y="7"/>
                      <a:pt x="388" y="0"/>
                      <a:pt x="497" y="11"/>
                    </a:cubicBezTo>
                    <a:cubicBezTo>
                      <a:pt x="606" y="22"/>
                      <a:pt x="756" y="54"/>
                      <a:pt x="852" y="78"/>
                    </a:cubicBezTo>
                    <a:cubicBezTo>
                      <a:pt x="948" y="102"/>
                      <a:pt x="1011" y="123"/>
                      <a:pt x="1074" y="156"/>
                    </a:cubicBezTo>
                    <a:cubicBezTo>
                      <a:pt x="1137" y="189"/>
                      <a:pt x="1202" y="237"/>
                      <a:pt x="1232" y="278"/>
                    </a:cubicBezTo>
                    <a:cubicBezTo>
                      <a:pt x="1262" y="319"/>
                      <a:pt x="1256" y="366"/>
                      <a:pt x="1253" y="401"/>
                    </a:cubicBezTo>
                    <a:cubicBezTo>
                      <a:pt x="1251" y="436"/>
                      <a:pt x="1243" y="456"/>
                      <a:pt x="1217" y="489"/>
                    </a:cubicBezTo>
                    <a:cubicBezTo>
                      <a:pt x="1192" y="522"/>
                      <a:pt x="1150" y="567"/>
                      <a:pt x="1098" y="600"/>
                    </a:cubicBezTo>
                    <a:cubicBezTo>
                      <a:pt x="1046" y="633"/>
                      <a:pt x="971" y="665"/>
                      <a:pt x="904" y="689"/>
                    </a:cubicBezTo>
                    <a:cubicBezTo>
                      <a:pt x="837" y="713"/>
                      <a:pt x="773" y="727"/>
                      <a:pt x="696" y="745"/>
                    </a:cubicBezTo>
                    <a:cubicBezTo>
                      <a:pt x="619" y="763"/>
                      <a:pt x="522" y="787"/>
                      <a:pt x="441" y="800"/>
                    </a:cubicBezTo>
                    <a:cubicBezTo>
                      <a:pt x="360" y="813"/>
                      <a:pt x="272" y="823"/>
                      <a:pt x="208" y="823"/>
                    </a:cubicBezTo>
                    <a:cubicBezTo>
                      <a:pt x="144" y="823"/>
                      <a:pt x="88" y="805"/>
                      <a:pt x="56" y="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F1D00"/>
                  </a:gs>
                  <a:gs pos="50000">
                    <a:srgbClr val="FF3300"/>
                  </a:gs>
                  <a:gs pos="100000">
                    <a:srgbClr val="8F1D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49" name="Oval 17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50" name="Oval 1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6334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0125" name="Group 19"/>
            <p:cNvGrpSpPr/>
            <p:nvPr/>
          </p:nvGrpSpPr>
          <p:grpSpPr bwMode="auto">
            <a:xfrm rot="0">
              <a:off x="8957" y="4755"/>
              <a:ext cx="2280" cy="258"/>
              <a:chOff x="0" y="2688"/>
              <a:chExt cx="912" cy="103"/>
            </a:xfrm>
          </p:grpSpPr>
          <p:sp>
            <p:nvSpPr>
              <p:cNvPr id="90143" name="Freeform 20"/>
              <p:cNvSpPr/>
              <p:nvPr/>
            </p:nvSpPr>
            <p:spPr bwMode="auto">
              <a:xfrm>
                <a:off x="720" y="2688"/>
                <a:ext cx="192" cy="103"/>
              </a:xfrm>
              <a:custGeom>
                <a:avLst/>
                <a:gdLst>
                  <a:gd name="T0" fmla="*/ 56 w 1262"/>
                  <a:gd name="T1" fmla="*/ 800 h 823"/>
                  <a:gd name="T2" fmla="*/ 32 w 1262"/>
                  <a:gd name="T3" fmla="*/ 353 h 823"/>
                  <a:gd name="T4" fmla="*/ 32 w 1262"/>
                  <a:gd name="T5" fmla="*/ 161 h 823"/>
                  <a:gd name="T6" fmla="*/ 27 w 1262"/>
                  <a:gd name="T7" fmla="*/ 34 h 823"/>
                  <a:gd name="T8" fmla="*/ 197 w 1262"/>
                  <a:gd name="T9" fmla="*/ 11 h 823"/>
                  <a:gd name="T10" fmla="*/ 497 w 1262"/>
                  <a:gd name="T11" fmla="*/ 11 h 823"/>
                  <a:gd name="T12" fmla="*/ 852 w 1262"/>
                  <a:gd name="T13" fmla="*/ 78 h 823"/>
                  <a:gd name="T14" fmla="*/ 1074 w 1262"/>
                  <a:gd name="T15" fmla="*/ 156 h 823"/>
                  <a:gd name="T16" fmla="*/ 1232 w 1262"/>
                  <a:gd name="T17" fmla="*/ 278 h 823"/>
                  <a:gd name="T18" fmla="*/ 1253 w 1262"/>
                  <a:gd name="T19" fmla="*/ 401 h 823"/>
                  <a:gd name="T20" fmla="*/ 1217 w 1262"/>
                  <a:gd name="T21" fmla="*/ 489 h 823"/>
                  <a:gd name="T22" fmla="*/ 1098 w 1262"/>
                  <a:gd name="T23" fmla="*/ 600 h 823"/>
                  <a:gd name="T24" fmla="*/ 904 w 1262"/>
                  <a:gd name="T25" fmla="*/ 689 h 823"/>
                  <a:gd name="T26" fmla="*/ 696 w 1262"/>
                  <a:gd name="T27" fmla="*/ 745 h 823"/>
                  <a:gd name="T28" fmla="*/ 441 w 1262"/>
                  <a:gd name="T29" fmla="*/ 800 h 823"/>
                  <a:gd name="T30" fmla="*/ 208 w 1262"/>
                  <a:gd name="T31" fmla="*/ 823 h 823"/>
                  <a:gd name="T32" fmla="*/ 56 w 1262"/>
                  <a:gd name="T33" fmla="*/ 800 h 8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62"/>
                  <a:gd name="T52" fmla="*/ 0 h 823"/>
                  <a:gd name="T53" fmla="*/ 1262 w 1262"/>
                  <a:gd name="T54" fmla="*/ 823 h 8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62" h="823">
                    <a:moveTo>
                      <a:pt x="56" y="800"/>
                    </a:moveTo>
                    <a:cubicBezTo>
                      <a:pt x="28" y="724"/>
                      <a:pt x="36" y="459"/>
                      <a:pt x="32" y="353"/>
                    </a:cubicBezTo>
                    <a:cubicBezTo>
                      <a:pt x="28" y="247"/>
                      <a:pt x="33" y="214"/>
                      <a:pt x="32" y="161"/>
                    </a:cubicBezTo>
                    <a:cubicBezTo>
                      <a:pt x="31" y="108"/>
                      <a:pt x="0" y="59"/>
                      <a:pt x="27" y="34"/>
                    </a:cubicBezTo>
                    <a:cubicBezTo>
                      <a:pt x="54" y="9"/>
                      <a:pt x="119" y="15"/>
                      <a:pt x="197" y="11"/>
                    </a:cubicBezTo>
                    <a:cubicBezTo>
                      <a:pt x="275" y="7"/>
                      <a:pt x="388" y="0"/>
                      <a:pt x="497" y="11"/>
                    </a:cubicBezTo>
                    <a:cubicBezTo>
                      <a:pt x="606" y="22"/>
                      <a:pt x="756" y="54"/>
                      <a:pt x="852" y="78"/>
                    </a:cubicBezTo>
                    <a:cubicBezTo>
                      <a:pt x="948" y="102"/>
                      <a:pt x="1011" y="123"/>
                      <a:pt x="1074" y="156"/>
                    </a:cubicBezTo>
                    <a:cubicBezTo>
                      <a:pt x="1137" y="189"/>
                      <a:pt x="1202" y="237"/>
                      <a:pt x="1232" y="278"/>
                    </a:cubicBezTo>
                    <a:cubicBezTo>
                      <a:pt x="1262" y="319"/>
                      <a:pt x="1256" y="366"/>
                      <a:pt x="1253" y="401"/>
                    </a:cubicBezTo>
                    <a:cubicBezTo>
                      <a:pt x="1251" y="436"/>
                      <a:pt x="1243" y="456"/>
                      <a:pt x="1217" y="489"/>
                    </a:cubicBezTo>
                    <a:cubicBezTo>
                      <a:pt x="1192" y="522"/>
                      <a:pt x="1150" y="567"/>
                      <a:pt x="1098" y="600"/>
                    </a:cubicBezTo>
                    <a:cubicBezTo>
                      <a:pt x="1046" y="633"/>
                      <a:pt x="971" y="665"/>
                      <a:pt x="904" y="689"/>
                    </a:cubicBezTo>
                    <a:cubicBezTo>
                      <a:pt x="837" y="713"/>
                      <a:pt x="773" y="727"/>
                      <a:pt x="696" y="745"/>
                    </a:cubicBezTo>
                    <a:cubicBezTo>
                      <a:pt x="619" y="763"/>
                      <a:pt x="522" y="787"/>
                      <a:pt x="441" y="800"/>
                    </a:cubicBezTo>
                    <a:cubicBezTo>
                      <a:pt x="360" y="813"/>
                      <a:pt x="272" y="823"/>
                      <a:pt x="208" y="823"/>
                    </a:cubicBezTo>
                    <a:cubicBezTo>
                      <a:pt x="144" y="823"/>
                      <a:pt x="88" y="805"/>
                      <a:pt x="56" y="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F1D00"/>
                  </a:gs>
                  <a:gs pos="50000">
                    <a:srgbClr val="FF3300"/>
                  </a:gs>
                  <a:gs pos="100000">
                    <a:srgbClr val="8F1D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44" name="Line 21"/>
              <p:cNvSpPr>
                <a:spLocks noChangeShapeType="1"/>
              </p:cNvSpPr>
              <p:nvPr/>
            </p:nvSpPr>
            <p:spPr bwMode="auto">
              <a:xfrm>
                <a:off x="0" y="27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90126" name="Text Box 22"/>
            <p:cNvSpPr txBox="1">
              <a:spLocks noChangeArrowheads="1"/>
            </p:cNvSpPr>
            <p:nvPr/>
          </p:nvSpPr>
          <p:spPr bwMode="auto">
            <a:xfrm>
              <a:off x="12197" y="1035"/>
              <a:ext cx="57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n-ea"/>
                  <a:ea typeface="+mn-ea"/>
                </a:rPr>
                <a:t>M</a:t>
              </a:r>
              <a:endParaRPr kumimoji="1" lang="en-US" altLang="zh-CN" sz="28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0127" name="Group 23"/>
            <p:cNvGrpSpPr/>
            <p:nvPr/>
          </p:nvGrpSpPr>
          <p:grpSpPr bwMode="auto">
            <a:xfrm rot="0">
              <a:off x="10707" y="588"/>
              <a:ext cx="960" cy="4560"/>
              <a:chOff x="720" y="1008"/>
              <a:chExt cx="384" cy="1824"/>
            </a:xfrm>
          </p:grpSpPr>
          <p:grpSp>
            <p:nvGrpSpPr>
              <p:cNvPr id="90138" name="Group 24"/>
              <p:cNvGrpSpPr/>
              <p:nvPr/>
            </p:nvGrpSpPr>
            <p:grpSpPr bwMode="auto">
              <a:xfrm>
                <a:off x="720" y="1008"/>
                <a:ext cx="384" cy="1824"/>
                <a:chOff x="3072" y="1008"/>
                <a:chExt cx="384" cy="1824"/>
              </a:xfrm>
            </p:grpSpPr>
            <p:sp>
              <p:nvSpPr>
                <p:cNvPr id="90140" name="Rectangle 25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144" cy="16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miter lim="800000"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141" name="Oval 26"/>
                <p:cNvSpPr>
                  <a:spLocks noChangeArrowheads="1"/>
                </p:cNvSpPr>
                <p:nvPr/>
              </p:nvSpPr>
              <p:spPr bwMode="auto">
                <a:xfrm>
                  <a:off x="3072" y="1200"/>
                  <a:ext cx="192" cy="19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round/>
                </a:ln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142" name="Freeform 27"/>
                <p:cNvSpPr/>
                <p:nvPr/>
              </p:nvSpPr>
              <p:spPr bwMode="auto">
                <a:xfrm>
                  <a:off x="3216" y="1008"/>
                  <a:ext cx="240" cy="192"/>
                </a:xfrm>
                <a:custGeom>
                  <a:avLst/>
                  <a:gdLst>
                    <a:gd name="T0" fmla="*/ 0 w 1112"/>
                    <a:gd name="T1" fmla="*/ 536 h 1016"/>
                    <a:gd name="T2" fmla="*/ 48 w 1112"/>
                    <a:gd name="T3" fmla="*/ 344 h 1016"/>
                    <a:gd name="T4" fmla="*/ 240 w 1112"/>
                    <a:gd name="T5" fmla="*/ 104 h 1016"/>
                    <a:gd name="T6" fmla="*/ 528 w 1112"/>
                    <a:gd name="T7" fmla="*/ 8 h 1016"/>
                    <a:gd name="T8" fmla="*/ 768 w 1112"/>
                    <a:gd name="T9" fmla="*/ 56 h 1016"/>
                    <a:gd name="T10" fmla="*/ 925 w 1112"/>
                    <a:gd name="T11" fmla="*/ 158 h 1016"/>
                    <a:gd name="T12" fmla="*/ 1036 w 1112"/>
                    <a:gd name="T13" fmla="*/ 292 h 1016"/>
                    <a:gd name="T14" fmla="*/ 1092 w 1112"/>
                    <a:gd name="T15" fmla="*/ 481 h 1016"/>
                    <a:gd name="T16" fmla="*/ 1103 w 1112"/>
                    <a:gd name="T17" fmla="*/ 647 h 1016"/>
                    <a:gd name="T18" fmla="*/ 1036 w 1112"/>
                    <a:gd name="T19" fmla="*/ 803 h 1016"/>
                    <a:gd name="T20" fmla="*/ 959 w 1112"/>
                    <a:gd name="T21" fmla="*/ 936 h 1016"/>
                    <a:gd name="T22" fmla="*/ 816 w 1112"/>
                    <a:gd name="T23" fmla="*/ 1016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12"/>
                    <a:gd name="T37" fmla="*/ 0 h 1016"/>
                    <a:gd name="T38" fmla="*/ 1112 w 1112"/>
                    <a:gd name="T39" fmla="*/ 1016 h 10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12" h="1016">
                      <a:moveTo>
                        <a:pt x="0" y="536"/>
                      </a:moveTo>
                      <a:cubicBezTo>
                        <a:pt x="4" y="476"/>
                        <a:pt x="8" y="416"/>
                        <a:pt x="48" y="344"/>
                      </a:cubicBezTo>
                      <a:cubicBezTo>
                        <a:pt x="88" y="272"/>
                        <a:pt x="160" y="160"/>
                        <a:pt x="240" y="104"/>
                      </a:cubicBezTo>
                      <a:cubicBezTo>
                        <a:pt x="320" y="48"/>
                        <a:pt x="440" y="16"/>
                        <a:pt x="528" y="8"/>
                      </a:cubicBezTo>
                      <a:cubicBezTo>
                        <a:pt x="616" y="0"/>
                        <a:pt x="702" y="31"/>
                        <a:pt x="768" y="56"/>
                      </a:cubicBezTo>
                      <a:cubicBezTo>
                        <a:pt x="834" y="81"/>
                        <a:pt x="880" y="119"/>
                        <a:pt x="925" y="158"/>
                      </a:cubicBezTo>
                      <a:cubicBezTo>
                        <a:pt x="970" y="197"/>
                        <a:pt x="1008" y="238"/>
                        <a:pt x="1036" y="292"/>
                      </a:cubicBezTo>
                      <a:cubicBezTo>
                        <a:pt x="1064" y="346"/>
                        <a:pt x="1081" y="422"/>
                        <a:pt x="1092" y="481"/>
                      </a:cubicBezTo>
                      <a:cubicBezTo>
                        <a:pt x="1103" y="540"/>
                        <a:pt x="1112" y="593"/>
                        <a:pt x="1103" y="647"/>
                      </a:cubicBezTo>
                      <a:cubicBezTo>
                        <a:pt x="1094" y="701"/>
                        <a:pt x="1060" y="755"/>
                        <a:pt x="1036" y="803"/>
                      </a:cubicBezTo>
                      <a:cubicBezTo>
                        <a:pt x="1012" y="851"/>
                        <a:pt x="996" y="901"/>
                        <a:pt x="959" y="936"/>
                      </a:cubicBezTo>
                      <a:cubicBezTo>
                        <a:pt x="922" y="971"/>
                        <a:pt x="846" y="999"/>
                        <a:pt x="816" y="1016"/>
                      </a:cubicBezTo>
                    </a:path>
                  </a:pathLst>
                </a:custGeom>
                <a:noFill/>
                <a:ln w="38100">
                  <a:solidFill>
                    <a:srgbClr val="99FF33"/>
                  </a:solidFill>
                  <a:round/>
                </a:ln>
                <a:scene3d>
                  <a:camera prst="legacyObliqueTopRight">
                    <a:rot lat="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FF33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0139" name="Oval 28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0128" name="Group 29"/>
            <p:cNvGrpSpPr/>
            <p:nvPr/>
          </p:nvGrpSpPr>
          <p:grpSpPr bwMode="auto">
            <a:xfrm rot="0">
              <a:off x="11477" y="2955"/>
              <a:ext cx="1110" cy="2040"/>
              <a:chOff x="1044" y="3312"/>
              <a:chExt cx="444" cy="816"/>
            </a:xfrm>
          </p:grpSpPr>
          <p:sp>
            <p:nvSpPr>
              <p:cNvPr id="90136" name="Freeform 30"/>
              <p:cNvSpPr/>
              <p:nvPr/>
            </p:nvSpPr>
            <p:spPr bwMode="auto">
              <a:xfrm>
                <a:off x="1044" y="4056"/>
                <a:ext cx="444" cy="72"/>
              </a:xfrm>
              <a:custGeom>
                <a:avLst/>
                <a:gdLst>
                  <a:gd name="T0" fmla="*/ 0 w 444"/>
                  <a:gd name="T1" fmla="*/ 45 h 72"/>
                  <a:gd name="T2" fmla="*/ 100 w 444"/>
                  <a:gd name="T3" fmla="*/ 67 h 72"/>
                  <a:gd name="T4" fmla="*/ 222 w 444"/>
                  <a:gd name="T5" fmla="*/ 67 h 72"/>
                  <a:gd name="T6" fmla="*/ 333 w 444"/>
                  <a:gd name="T7" fmla="*/ 34 h 72"/>
                  <a:gd name="T8" fmla="*/ 444 w 444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4"/>
                  <a:gd name="T16" fmla="*/ 0 h 72"/>
                  <a:gd name="T17" fmla="*/ 444 w 44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4" h="72">
                    <a:moveTo>
                      <a:pt x="0" y="45"/>
                    </a:moveTo>
                    <a:cubicBezTo>
                      <a:pt x="17" y="49"/>
                      <a:pt x="63" y="63"/>
                      <a:pt x="100" y="67"/>
                    </a:cubicBezTo>
                    <a:cubicBezTo>
                      <a:pt x="137" y="71"/>
                      <a:pt x="183" y="72"/>
                      <a:pt x="222" y="67"/>
                    </a:cubicBezTo>
                    <a:cubicBezTo>
                      <a:pt x="261" y="62"/>
                      <a:pt x="296" y="45"/>
                      <a:pt x="333" y="34"/>
                    </a:cubicBezTo>
                    <a:cubicBezTo>
                      <a:pt x="370" y="23"/>
                      <a:pt x="421" y="7"/>
                      <a:pt x="444" y="0"/>
                    </a:cubicBez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37" name="Freeform 31"/>
              <p:cNvSpPr/>
              <p:nvPr/>
            </p:nvSpPr>
            <p:spPr bwMode="auto">
              <a:xfrm>
                <a:off x="1044" y="3312"/>
                <a:ext cx="192" cy="51"/>
              </a:xfrm>
              <a:custGeom>
                <a:avLst/>
                <a:gdLst>
                  <a:gd name="T0" fmla="*/ 0 w 192"/>
                  <a:gd name="T1" fmla="*/ 48 h 51"/>
                  <a:gd name="T2" fmla="*/ 89 w 192"/>
                  <a:gd name="T3" fmla="*/ 43 h 51"/>
                  <a:gd name="T4" fmla="*/ 192 w 192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51"/>
                  <a:gd name="T11" fmla="*/ 192 w 192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51">
                    <a:moveTo>
                      <a:pt x="0" y="48"/>
                    </a:moveTo>
                    <a:cubicBezTo>
                      <a:pt x="15" y="47"/>
                      <a:pt x="57" y="51"/>
                      <a:pt x="89" y="43"/>
                    </a:cubicBezTo>
                    <a:cubicBezTo>
                      <a:pt x="121" y="35"/>
                      <a:pt x="171" y="9"/>
                      <a:pt x="192" y="0"/>
                    </a:cubicBez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0129" name="Group 32"/>
            <p:cNvGrpSpPr/>
            <p:nvPr/>
          </p:nvGrpSpPr>
          <p:grpSpPr bwMode="auto">
            <a:xfrm rot="0">
              <a:off x="9677" y="675"/>
              <a:ext cx="1320" cy="1080"/>
              <a:chOff x="336" y="1056"/>
              <a:chExt cx="528" cy="432"/>
            </a:xfrm>
          </p:grpSpPr>
          <p:sp>
            <p:nvSpPr>
              <p:cNvPr id="90134" name="Text Box 33"/>
              <p:cNvSpPr txBox="1">
                <a:spLocks noChangeArrowheads="1"/>
              </p:cNvSpPr>
              <p:nvPr/>
            </p:nvSpPr>
            <p:spPr bwMode="auto">
              <a:xfrm>
                <a:off x="336" y="1056"/>
                <a:ext cx="45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+mn-ea"/>
                    <a:ea typeface="+mn-ea"/>
                  </a:rPr>
                  <a:t>M</a:t>
                </a:r>
                <a:r>
                  <a:rPr kumimoji="1" lang="en-US" altLang="zh-CN" sz="3200" b="1" baseline="-25000">
                    <a:solidFill>
                      <a:srgbClr val="000000"/>
                    </a:solidFill>
                    <a:latin typeface="+mn-ea"/>
                    <a:ea typeface="+mn-ea"/>
                  </a:rPr>
                  <a:t>+</a:t>
                </a:r>
                <a:endParaRPr kumimoji="1" lang="en-US" altLang="zh-CN" sz="3200" b="1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35" name="Line 34"/>
              <p:cNvSpPr>
                <a:spLocks noChangeShapeType="1"/>
              </p:cNvSpPr>
              <p:nvPr/>
            </p:nvSpPr>
            <p:spPr bwMode="auto">
              <a:xfrm flipH="1">
                <a:off x="672" y="1296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90130" name="Freeform 35"/>
            <p:cNvSpPr/>
            <p:nvPr/>
          </p:nvSpPr>
          <p:spPr bwMode="auto">
            <a:xfrm>
              <a:off x="11117" y="4755"/>
              <a:ext cx="480" cy="258"/>
            </a:xfrm>
            <a:custGeom>
              <a:avLst/>
              <a:gdLst>
                <a:gd name="T0" fmla="*/ 56 w 1262"/>
                <a:gd name="T1" fmla="*/ 800 h 823"/>
                <a:gd name="T2" fmla="*/ 32 w 1262"/>
                <a:gd name="T3" fmla="*/ 353 h 823"/>
                <a:gd name="T4" fmla="*/ 32 w 1262"/>
                <a:gd name="T5" fmla="*/ 161 h 823"/>
                <a:gd name="T6" fmla="*/ 27 w 1262"/>
                <a:gd name="T7" fmla="*/ 34 h 823"/>
                <a:gd name="T8" fmla="*/ 197 w 1262"/>
                <a:gd name="T9" fmla="*/ 11 h 823"/>
                <a:gd name="T10" fmla="*/ 497 w 1262"/>
                <a:gd name="T11" fmla="*/ 11 h 823"/>
                <a:gd name="T12" fmla="*/ 852 w 1262"/>
                <a:gd name="T13" fmla="*/ 78 h 823"/>
                <a:gd name="T14" fmla="*/ 1074 w 1262"/>
                <a:gd name="T15" fmla="*/ 156 h 823"/>
                <a:gd name="T16" fmla="*/ 1232 w 1262"/>
                <a:gd name="T17" fmla="*/ 278 h 823"/>
                <a:gd name="T18" fmla="*/ 1253 w 1262"/>
                <a:gd name="T19" fmla="*/ 401 h 823"/>
                <a:gd name="T20" fmla="*/ 1217 w 1262"/>
                <a:gd name="T21" fmla="*/ 489 h 823"/>
                <a:gd name="T22" fmla="*/ 1098 w 1262"/>
                <a:gd name="T23" fmla="*/ 600 h 823"/>
                <a:gd name="T24" fmla="*/ 904 w 1262"/>
                <a:gd name="T25" fmla="*/ 689 h 823"/>
                <a:gd name="T26" fmla="*/ 696 w 1262"/>
                <a:gd name="T27" fmla="*/ 745 h 823"/>
                <a:gd name="T28" fmla="*/ 441 w 1262"/>
                <a:gd name="T29" fmla="*/ 800 h 823"/>
                <a:gd name="T30" fmla="*/ 208 w 1262"/>
                <a:gd name="T31" fmla="*/ 823 h 823"/>
                <a:gd name="T32" fmla="*/ 56 w 1262"/>
                <a:gd name="T33" fmla="*/ 800 h 8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2"/>
                <a:gd name="T52" fmla="*/ 0 h 823"/>
                <a:gd name="T53" fmla="*/ 1262 w 1262"/>
                <a:gd name="T54" fmla="*/ 823 h 8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2" h="823">
                  <a:moveTo>
                    <a:pt x="56" y="800"/>
                  </a:moveTo>
                  <a:cubicBezTo>
                    <a:pt x="28" y="724"/>
                    <a:pt x="36" y="459"/>
                    <a:pt x="32" y="353"/>
                  </a:cubicBezTo>
                  <a:cubicBezTo>
                    <a:pt x="28" y="247"/>
                    <a:pt x="33" y="214"/>
                    <a:pt x="32" y="161"/>
                  </a:cubicBezTo>
                  <a:cubicBezTo>
                    <a:pt x="31" y="108"/>
                    <a:pt x="0" y="59"/>
                    <a:pt x="27" y="34"/>
                  </a:cubicBezTo>
                  <a:cubicBezTo>
                    <a:pt x="54" y="9"/>
                    <a:pt x="119" y="15"/>
                    <a:pt x="197" y="11"/>
                  </a:cubicBezTo>
                  <a:cubicBezTo>
                    <a:pt x="275" y="7"/>
                    <a:pt x="388" y="0"/>
                    <a:pt x="497" y="11"/>
                  </a:cubicBezTo>
                  <a:cubicBezTo>
                    <a:pt x="606" y="22"/>
                    <a:pt x="756" y="54"/>
                    <a:pt x="852" y="78"/>
                  </a:cubicBezTo>
                  <a:cubicBezTo>
                    <a:pt x="948" y="102"/>
                    <a:pt x="1011" y="123"/>
                    <a:pt x="1074" y="156"/>
                  </a:cubicBezTo>
                  <a:cubicBezTo>
                    <a:pt x="1137" y="189"/>
                    <a:pt x="1202" y="237"/>
                    <a:pt x="1232" y="278"/>
                  </a:cubicBezTo>
                  <a:cubicBezTo>
                    <a:pt x="1262" y="319"/>
                    <a:pt x="1256" y="366"/>
                    <a:pt x="1253" y="401"/>
                  </a:cubicBezTo>
                  <a:cubicBezTo>
                    <a:pt x="1251" y="436"/>
                    <a:pt x="1243" y="456"/>
                    <a:pt x="1217" y="489"/>
                  </a:cubicBezTo>
                  <a:cubicBezTo>
                    <a:pt x="1192" y="522"/>
                    <a:pt x="1150" y="567"/>
                    <a:pt x="1098" y="600"/>
                  </a:cubicBezTo>
                  <a:cubicBezTo>
                    <a:pt x="1046" y="633"/>
                    <a:pt x="971" y="665"/>
                    <a:pt x="904" y="689"/>
                  </a:cubicBezTo>
                  <a:cubicBezTo>
                    <a:pt x="837" y="713"/>
                    <a:pt x="773" y="727"/>
                    <a:pt x="696" y="745"/>
                  </a:cubicBezTo>
                  <a:cubicBezTo>
                    <a:pt x="619" y="763"/>
                    <a:pt x="522" y="787"/>
                    <a:pt x="441" y="800"/>
                  </a:cubicBezTo>
                  <a:cubicBezTo>
                    <a:pt x="360" y="813"/>
                    <a:pt x="272" y="823"/>
                    <a:pt x="208" y="823"/>
                  </a:cubicBezTo>
                  <a:cubicBezTo>
                    <a:pt x="144" y="823"/>
                    <a:pt x="88" y="805"/>
                    <a:pt x="56" y="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F1D00"/>
                </a:gs>
                <a:gs pos="50000">
                  <a:srgbClr val="FF3300"/>
                </a:gs>
                <a:gs pos="100000">
                  <a:srgbClr val="8F1D00"/>
                </a:gs>
              </a:gsLst>
              <a:lin ang="5400000" scaled="1"/>
            </a:gradFill>
            <a:ln w="95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0116" name="Object 37"/>
            <p:cNvGraphicFramePr>
              <a:graphicFrameLocks noChangeAspect="1"/>
            </p:cNvGraphicFramePr>
            <p:nvPr/>
          </p:nvGraphicFramePr>
          <p:xfrm>
            <a:off x="11502" y="2290"/>
            <a:ext cx="635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9" name="公式" r:id="rId7" imgW="146050" imgH="184785" progId="Equation.3">
                    <p:embed/>
                  </p:oleObj>
                </mc:Choice>
                <mc:Fallback>
                  <p:oleObj name="公式" r:id="rId7" imgW="146050" imgH="184785" progId="Equation.3">
                    <p:embed/>
                    <p:pic>
                      <p:nvPicPr>
                        <p:cNvPr id="0" name="图片 226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2" y="2290"/>
                          <a:ext cx="635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31" name="Group 38"/>
            <p:cNvGrpSpPr/>
            <p:nvPr/>
          </p:nvGrpSpPr>
          <p:grpSpPr bwMode="auto">
            <a:xfrm rot="0">
              <a:off x="10600" y="3915"/>
              <a:ext cx="600" cy="1098"/>
              <a:chOff x="624" y="3504"/>
              <a:chExt cx="240" cy="439"/>
            </a:xfrm>
          </p:grpSpPr>
          <p:sp>
            <p:nvSpPr>
              <p:cNvPr id="90132" name="Text Box 39"/>
              <p:cNvSpPr txBox="1">
                <a:spLocks noChangeArrowheads="1"/>
              </p:cNvSpPr>
              <p:nvPr/>
            </p:nvSpPr>
            <p:spPr bwMode="auto">
              <a:xfrm>
                <a:off x="624" y="3504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+mn-ea"/>
                    <a:ea typeface="+mn-ea"/>
                  </a:rPr>
                  <a:t>m</a:t>
                </a:r>
                <a:endParaRPr kumimoji="1" lang="en-US" altLang="zh-CN" sz="2800" b="1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133" name="Freeform 40"/>
              <p:cNvSpPr/>
              <p:nvPr/>
            </p:nvSpPr>
            <p:spPr bwMode="auto">
              <a:xfrm>
                <a:off x="672" y="3840"/>
                <a:ext cx="192" cy="103"/>
              </a:xfrm>
              <a:custGeom>
                <a:avLst/>
                <a:gdLst>
                  <a:gd name="T0" fmla="*/ 56 w 1262"/>
                  <a:gd name="T1" fmla="*/ 800 h 823"/>
                  <a:gd name="T2" fmla="*/ 32 w 1262"/>
                  <a:gd name="T3" fmla="*/ 353 h 823"/>
                  <a:gd name="T4" fmla="*/ 32 w 1262"/>
                  <a:gd name="T5" fmla="*/ 161 h 823"/>
                  <a:gd name="T6" fmla="*/ 27 w 1262"/>
                  <a:gd name="T7" fmla="*/ 34 h 823"/>
                  <a:gd name="T8" fmla="*/ 197 w 1262"/>
                  <a:gd name="T9" fmla="*/ 11 h 823"/>
                  <a:gd name="T10" fmla="*/ 497 w 1262"/>
                  <a:gd name="T11" fmla="*/ 11 h 823"/>
                  <a:gd name="T12" fmla="*/ 852 w 1262"/>
                  <a:gd name="T13" fmla="*/ 78 h 823"/>
                  <a:gd name="T14" fmla="*/ 1074 w 1262"/>
                  <a:gd name="T15" fmla="*/ 156 h 823"/>
                  <a:gd name="T16" fmla="*/ 1232 w 1262"/>
                  <a:gd name="T17" fmla="*/ 278 h 823"/>
                  <a:gd name="T18" fmla="*/ 1253 w 1262"/>
                  <a:gd name="T19" fmla="*/ 401 h 823"/>
                  <a:gd name="T20" fmla="*/ 1217 w 1262"/>
                  <a:gd name="T21" fmla="*/ 489 h 823"/>
                  <a:gd name="T22" fmla="*/ 1098 w 1262"/>
                  <a:gd name="T23" fmla="*/ 600 h 823"/>
                  <a:gd name="T24" fmla="*/ 904 w 1262"/>
                  <a:gd name="T25" fmla="*/ 689 h 823"/>
                  <a:gd name="T26" fmla="*/ 696 w 1262"/>
                  <a:gd name="T27" fmla="*/ 745 h 823"/>
                  <a:gd name="T28" fmla="*/ 441 w 1262"/>
                  <a:gd name="T29" fmla="*/ 800 h 823"/>
                  <a:gd name="T30" fmla="*/ 208 w 1262"/>
                  <a:gd name="T31" fmla="*/ 823 h 823"/>
                  <a:gd name="T32" fmla="*/ 56 w 1262"/>
                  <a:gd name="T33" fmla="*/ 800 h 8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62"/>
                  <a:gd name="T52" fmla="*/ 0 h 823"/>
                  <a:gd name="T53" fmla="*/ 1262 w 1262"/>
                  <a:gd name="T54" fmla="*/ 823 h 8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62" h="823">
                    <a:moveTo>
                      <a:pt x="56" y="800"/>
                    </a:moveTo>
                    <a:cubicBezTo>
                      <a:pt x="28" y="724"/>
                      <a:pt x="36" y="459"/>
                      <a:pt x="32" y="353"/>
                    </a:cubicBezTo>
                    <a:cubicBezTo>
                      <a:pt x="28" y="247"/>
                      <a:pt x="33" y="214"/>
                      <a:pt x="32" y="161"/>
                    </a:cubicBezTo>
                    <a:cubicBezTo>
                      <a:pt x="31" y="108"/>
                      <a:pt x="0" y="59"/>
                      <a:pt x="27" y="34"/>
                    </a:cubicBezTo>
                    <a:cubicBezTo>
                      <a:pt x="54" y="9"/>
                      <a:pt x="119" y="15"/>
                      <a:pt x="197" y="11"/>
                    </a:cubicBezTo>
                    <a:cubicBezTo>
                      <a:pt x="275" y="7"/>
                      <a:pt x="388" y="0"/>
                      <a:pt x="497" y="11"/>
                    </a:cubicBezTo>
                    <a:cubicBezTo>
                      <a:pt x="606" y="22"/>
                      <a:pt x="756" y="54"/>
                      <a:pt x="852" y="78"/>
                    </a:cubicBezTo>
                    <a:cubicBezTo>
                      <a:pt x="948" y="102"/>
                      <a:pt x="1011" y="123"/>
                      <a:pt x="1074" y="156"/>
                    </a:cubicBezTo>
                    <a:cubicBezTo>
                      <a:pt x="1137" y="189"/>
                      <a:pt x="1202" y="237"/>
                      <a:pt x="1232" y="278"/>
                    </a:cubicBezTo>
                    <a:cubicBezTo>
                      <a:pt x="1262" y="319"/>
                      <a:pt x="1256" y="366"/>
                      <a:pt x="1253" y="401"/>
                    </a:cubicBezTo>
                    <a:cubicBezTo>
                      <a:pt x="1251" y="436"/>
                      <a:pt x="1243" y="456"/>
                      <a:pt x="1217" y="489"/>
                    </a:cubicBezTo>
                    <a:cubicBezTo>
                      <a:pt x="1192" y="522"/>
                      <a:pt x="1150" y="567"/>
                      <a:pt x="1098" y="600"/>
                    </a:cubicBezTo>
                    <a:cubicBezTo>
                      <a:pt x="1046" y="633"/>
                      <a:pt x="971" y="665"/>
                      <a:pt x="904" y="689"/>
                    </a:cubicBezTo>
                    <a:cubicBezTo>
                      <a:pt x="837" y="713"/>
                      <a:pt x="773" y="727"/>
                      <a:pt x="696" y="745"/>
                    </a:cubicBezTo>
                    <a:cubicBezTo>
                      <a:pt x="619" y="763"/>
                      <a:pt x="522" y="787"/>
                      <a:pt x="441" y="800"/>
                    </a:cubicBezTo>
                    <a:cubicBezTo>
                      <a:pt x="360" y="813"/>
                      <a:pt x="272" y="823"/>
                      <a:pt x="208" y="823"/>
                    </a:cubicBezTo>
                    <a:cubicBezTo>
                      <a:pt x="144" y="823"/>
                      <a:pt x="88" y="805"/>
                      <a:pt x="56" y="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F1D00"/>
                  </a:gs>
                  <a:gs pos="50000">
                    <a:srgbClr val="FF3300"/>
                  </a:gs>
                  <a:gs pos="100000">
                    <a:srgbClr val="8F1D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03145" name="Text Box 41"/>
          <p:cNvSpPr txBox="1">
            <a:spLocks noChangeArrowheads="1"/>
          </p:cNvSpPr>
          <p:nvPr/>
        </p:nvSpPr>
        <p:spPr bwMode="auto">
          <a:xfrm>
            <a:off x="179512" y="4365104"/>
            <a:ext cx="86756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特别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：以后凡遇到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质点与刚体的碰撞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之类的问题，均要应用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角动量守恒</a:t>
            </a:r>
            <a:r>
              <a: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求解，而一般不能应用动量守恒求解。</a:t>
            </a:r>
            <a:endParaRPr kumimoji="1" lang="zh-CN" altLang="en-US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0" name="Object 2"/>
          <p:cNvGraphicFramePr>
            <a:graphicFrameLocks noChangeAspect="1"/>
          </p:cNvGraphicFramePr>
          <p:nvPr/>
        </p:nvGraphicFramePr>
        <p:xfrm>
          <a:off x="5435600" y="2453958"/>
          <a:ext cx="15938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公式" r:id="rId1" imgW="574040" imgH="223520" progId="Equation.3">
                  <p:embed/>
                </p:oleObj>
              </mc:Choice>
              <mc:Fallback>
                <p:oleObj name="公式" r:id="rId1" imgW="574040" imgH="223520" progId="Equation.3">
                  <p:embed/>
                  <p:pic>
                    <p:nvPicPr>
                      <p:cNvPr id="0" name="图片 23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453958"/>
                        <a:ext cx="15938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1" name="Object 3"/>
          <p:cNvGraphicFramePr>
            <a:graphicFrameLocks noChangeAspect="1"/>
          </p:cNvGraphicFramePr>
          <p:nvPr/>
        </p:nvGraphicFramePr>
        <p:xfrm>
          <a:off x="3779838" y="3284538"/>
          <a:ext cx="45370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公式" r:id="rId3" imgW="1673225" imgH="398780" progId="Equation.3">
                  <p:embed/>
                </p:oleObj>
              </mc:Choice>
              <mc:Fallback>
                <p:oleObj name="公式" r:id="rId3" imgW="1673225" imgH="398780" progId="Equation.3">
                  <p:embed/>
                  <p:pic>
                    <p:nvPicPr>
                      <p:cNvPr id="0" name="图片 23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84538"/>
                        <a:ext cx="45370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3492500" y="2905125"/>
            <a:ext cx="5651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buClrTx/>
              <a:buSzTx/>
              <a:buFontTx/>
            </a:pPr>
            <a:r>
              <a:rPr kumimoji="1"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系统在子弹射入之后的角动量：</a:t>
            </a:r>
            <a:endParaRPr kumimoji="1" lang="zh-CN" altLang="en-US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3599815" y="2160905"/>
            <a:ext cx="44951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buClrTx/>
              <a:buSzTx/>
              <a:buFontTx/>
            </a:pPr>
            <a:r>
              <a:rPr kumimoji="1"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系统在子弹射入之前的角动量：</a:t>
            </a:r>
            <a:endParaRPr kumimoji="1" lang="zh-CN" altLang="en-US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04134" name="Object 6"/>
          <p:cNvGraphicFramePr>
            <a:graphicFrameLocks noChangeAspect="1"/>
          </p:cNvGraphicFramePr>
          <p:nvPr/>
        </p:nvGraphicFramePr>
        <p:xfrm>
          <a:off x="3956050" y="5518150"/>
          <a:ext cx="3714750" cy="126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公式" r:id="rId5" imgW="1351915" imgH="593090" progId="Equation.3">
                  <p:embed/>
                </p:oleObj>
              </mc:Choice>
              <mc:Fallback>
                <p:oleObj name="公式" r:id="rId5" imgW="1351915" imgH="593090" progId="Equation.3">
                  <p:embed/>
                  <p:pic>
                    <p:nvPicPr>
                      <p:cNvPr id="0" name="图片 23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518150"/>
                        <a:ext cx="3714750" cy="126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3839845" y="4724400"/>
          <a:ext cx="4015105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公式" r:id="rId7" imgW="1391285" imgH="398780" progId="Equation.3">
                  <p:embed/>
                </p:oleObj>
              </mc:Choice>
              <mc:Fallback>
                <p:oleObj name="公式" r:id="rId7" imgW="1391285" imgH="398780" progId="Equation.3">
                  <p:embed/>
                  <p:pic>
                    <p:nvPicPr>
                      <p:cNvPr id="0" name="图片 23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5" y="4724400"/>
                        <a:ext cx="4015105" cy="886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3639185" y="4216083"/>
            <a:ext cx="3816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fontAlgn="base" hangingPunct="1">
              <a:buClrTx/>
              <a:buSzTx/>
              <a:buFontTx/>
            </a:pPr>
            <a:r>
              <a:rPr kumimoji="1" lang="zh-CN" altLang="en-US" sz="2400" b="1">
                <a:solidFill>
                  <a:srgbClr val="0000FF"/>
                </a:solidFill>
                <a:latin typeface="+mn-ea"/>
                <a:ea typeface="+mn-ea"/>
              </a:rPr>
              <a:t>依角动量守恒定理：</a:t>
            </a:r>
            <a:endParaRPr kumimoji="1" lang="zh-CN" altLang="en-US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91148" name="Group 9"/>
          <p:cNvGrpSpPr/>
          <p:nvPr/>
        </p:nvGrpSpPr>
        <p:grpSpPr bwMode="auto">
          <a:xfrm>
            <a:off x="308610" y="2160905"/>
            <a:ext cx="2581275" cy="4404995"/>
            <a:chOff x="96" y="1253"/>
            <a:chExt cx="1776" cy="2880"/>
          </a:xfrm>
        </p:grpSpPr>
        <p:sp>
          <p:nvSpPr>
            <p:cNvPr id="91152" name="Rectangle 10"/>
            <p:cNvSpPr>
              <a:spLocks noChangeArrowheads="1"/>
            </p:cNvSpPr>
            <p:nvPr/>
          </p:nvSpPr>
          <p:spPr bwMode="auto">
            <a:xfrm>
              <a:off x="160" y="3609"/>
              <a:ext cx="146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FF00"/>
                  </a:solidFill>
                  <a:latin typeface="+mn-ea"/>
                  <a:ea typeface="+mn-ea"/>
                </a:rPr>
                <a:t>子弹射入之前</a:t>
              </a:r>
              <a:endParaRPr kumimoji="1" lang="zh-CN" altLang="en-US" sz="2800" b="1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  <p:grpSp>
          <p:nvGrpSpPr>
            <p:cNvPr id="91153" name="Group 11"/>
            <p:cNvGrpSpPr/>
            <p:nvPr/>
          </p:nvGrpSpPr>
          <p:grpSpPr bwMode="auto">
            <a:xfrm>
              <a:off x="743" y="1637"/>
              <a:ext cx="384" cy="1824"/>
              <a:chOff x="720" y="1008"/>
              <a:chExt cx="384" cy="1824"/>
            </a:xfrm>
          </p:grpSpPr>
          <p:grpSp>
            <p:nvGrpSpPr>
              <p:cNvPr id="91178" name="Group 12"/>
              <p:cNvGrpSpPr/>
              <p:nvPr/>
            </p:nvGrpSpPr>
            <p:grpSpPr bwMode="auto">
              <a:xfrm>
                <a:off x="720" y="1008"/>
                <a:ext cx="384" cy="1824"/>
                <a:chOff x="3072" y="1008"/>
                <a:chExt cx="384" cy="1824"/>
              </a:xfrm>
            </p:grpSpPr>
            <p:sp>
              <p:nvSpPr>
                <p:cNvPr id="91180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144" cy="16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miter lim="800000"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181" name="Oval 14"/>
                <p:cNvSpPr>
                  <a:spLocks noChangeArrowheads="1"/>
                </p:cNvSpPr>
                <p:nvPr/>
              </p:nvSpPr>
              <p:spPr bwMode="auto">
                <a:xfrm>
                  <a:off x="3072" y="1200"/>
                  <a:ext cx="192" cy="19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round/>
                </a:ln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182" name="Freeform 15"/>
                <p:cNvSpPr/>
                <p:nvPr/>
              </p:nvSpPr>
              <p:spPr bwMode="auto">
                <a:xfrm>
                  <a:off x="3216" y="1008"/>
                  <a:ext cx="240" cy="192"/>
                </a:xfrm>
                <a:custGeom>
                  <a:avLst/>
                  <a:gdLst>
                    <a:gd name="T0" fmla="*/ 0 w 1112"/>
                    <a:gd name="T1" fmla="*/ 536 h 1016"/>
                    <a:gd name="T2" fmla="*/ 48 w 1112"/>
                    <a:gd name="T3" fmla="*/ 344 h 1016"/>
                    <a:gd name="T4" fmla="*/ 240 w 1112"/>
                    <a:gd name="T5" fmla="*/ 104 h 1016"/>
                    <a:gd name="T6" fmla="*/ 528 w 1112"/>
                    <a:gd name="T7" fmla="*/ 8 h 1016"/>
                    <a:gd name="T8" fmla="*/ 768 w 1112"/>
                    <a:gd name="T9" fmla="*/ 56 h 1016"/>
                    <a:gd name="T10" fmla="*/ 925 w 1112"/>
                    <a:gd name="T11" fmla="*/ 158 h 1016"/>
                    <a:gd name="T12" fmla="*/ 1036 w 1112"/>
                    <a:gd name="T13" fmla="*/ 292 h 1016"/>
                    <a:gd name="T14" fmla="*/ 1092 w 1112"/>
                    <a:gd name="T15" fmla="*/ 481 h 1016"/>
                    <a:gd name="T16" fmla="*/ 1103 w 1112"/>
                    <a:gd name="T17" fmla="*/ 647 h 1016"/>
                    <a:gd name="T18" fmla="*/ 1036 w 1112"/>
                    <a:gd name="T19" fmla="*/ 803 h 1016"/>
                    <a:gd name="T20" fmla="*/ 959 w 1112"/>
                    <a:gd name="T21" fmla="*/ 936 h 1016"/>
                    <a:gd name="T22" fmla="*/ 816 w 1112"/>
                    <a:gd name="T23" fmla="*/ 1016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12"/>
                    <a:gd name="T37" fmla="*/ 0 h 1016"/>
                    <a:gd name="T38" fmla="*/ 1112 w 1112"/>
                    <a:gd name="T39" fmla="*/ 1016 h 10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12" h="1016">
                      <a:moveTo>
                        <a:pt x="0" y="536"/>
                      </a:moveTo>
                      <a:cubicBezTo>
                        <a:pt x="4" y="476"/>
                        <a:pt x="8" y="416"/>
                        <a:pt x="48" y="344"/>
                      </a:cubicBezTo>
                      <a:cubicBezTo>
                        <a:pt x="88" y="272"/>
                        <a:pt x="160" y="160"/>
                        <a:pt x="240" y="104"/>
                      </a:cubicBezTo>
                      <a:cubicBezTo>
                        <a:pt x="320" y="48"/>
                        <a:pt x="440" y="16"/>
                        <a:pt x="528" y="8"/>
                      </a:cubicBezTo>
                      <a:cubicBezTo>
                        <a:pt x="616" y="0"/>
                        <a:pt x="702" y="31"/>
                        <a:pt x="768" y="56"/>
                      </a:cubicBezTo>
                      <a:cubicBezTo>
                        <a:pt x="834" y="81"/>
                        <a:pt x="880" y="119"/>
                        <a:pt x="925" y="158"/>
                      </a:cubicBezTo>
                      <a:cubicBezTo>
                        <a:pt x="970" y="197"/>
                        <a:pt x="1008" y="238"/>
                        <a:pt x="1036" y="292"/>
                      </a:cubicBezTo>
                      <a:cubicBezTo>
                        <a:pt x="1064" y="346"/>
                        <a:pt x="1081" y="422"/>
                        <a:pt x="1092" y="481"/>
                      </a:cubicBezTo>
                      <a:cubicBezTo>
                        <a:pt x="1103" y="540"/>
                        <a:pt x="1112" y="593"/>
                        <a:pt x="1103" y="647"/>
                      </a:cubicBezTo>
                      <a:cubicBezTo>
                        <a:pt x="1094" y="701"/>
                        <a:pt x="1060" y="755"/>
                        <a:pt x="1036" y="803"/>
                      </a:cubicBezTo>
                      <a:cubicBezTo>
                        <a:pt x="1012" y="851"/>
                        <a:pt x="996" y="901"/>
                        <a:pt x="959" y="936"/>
                      </a:cubicBezTo>
                      <a:cubicBezTo>
                        <a:pt x="922" y="971"/>
                        <a:pt x="846" y="999"/>
                        <a:pt x="816" y="1016"/>
                      </a:cubicBezTo>
                    </a:path>
                  </a:pathLst>
                </a:custGeom>
                <a:noFill/>
                <a:ln w="38100">
                  <a:solidFill>
                    <a:srgbClr val="99FF33"/>
                  </a:solidFill>
                  <a:round/>
                </a:ln>
                <a:scene3d>
                  <a:camera prst="legacyObliqueTopRight">
                    <a:rot lat="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FF33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1179" name="Oval 16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1154" name="Text Box 17"/>
            <p:cNvSpPr txBox="1">
              <a:spLocks noChangeArrowheads="1"/>
            </p:cNvSpPr>
            <p:nvPr/>
          </p:nvSpPr>
          <p:spPr bwMode="auto">
            <a:xfrm>
              <a:off x="1127" y="1715"/>
              <a:ext cx="23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rPr>
                <a:t>M</a:t>
              </a:r>
              <a:endParaRPr kumimoji="1" lang="en-US" altLang="zh-CN" sz="2800" b="1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  <p:grpSp>
          <p:nvGrpSpPr>
            <p:cNvPr id="91155" name="Group 18"/>
            <p:cNvGrpSpPr/>
            <p:nvPr/>
          </p:nvGrpSpPr>
          <p:grpSpPr bwMode="auto">
            <a:xfrm>
              <a:off x="311" y="1685"/>
              <a:ext cx="528" cy="432"/>
              <a:chOff x="336" y="1056"/>
              <a:chExt cx="528" cy="432"/>
            </a:xfrm>
          </p:grpSpPr>
          <p:sp>
            <p:nvSpPr>
              <p:cNvPr id="91176" name="Text Box 19"/>
              <p:cNvSpPr txBox="1">
                <a:spLocks noChangeArrowheads="1"/>
              </p:cNvSpPr>
              <p:nvPr/>
            </p:nvSpPr>
            <p:spPr bwMode="auto">
              <a:xfrm>
                <a:off x="336" y="1056"/>
                <a:ext cx="454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+mn-ea"/>
                    <a:ea typeface="+mn-ea"/>
                  </a:rPr>
                  <a:t>M</a:t>
                </a:r>
                <a:r>
                  <a:rPr kumimoji="1" lang="en-US" altLang="zh-CN" sz="2800" b="1" baseline="-25000">
                    <a:solidFill>
                      <a:srgbClr val="FFFF00"/>
                    </a:solidFill>
                    <a:latin typeface="+mn-ea"/>
                    <a:ea typeface="+mn-ea"/>
                  </a:rPr>
                  <a:t>+</a:t>
                </a:r>
                <a:endPara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1177" name="Line 20"/>
              <p:cNvSpPr>
                <a:spLocks noChangeShapeType="1"/>
              </p:cNvSpPr>
              <p:nvPr/>
            </p:nvSpPr>
            <p:spPr bwMode="auto">
              <a:xfrm flipH="1">
                <a:off x="672" y="1296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91156" name="Text Box 21"/>
            <p:cNvSpPr txBox="1">
              <a:spLocks noChangeArrowheads="1"/>
            </p:cNvSpPr>
            <p:nvPr/>
          </p:nvSpPr>
          <p:spPr bwMode="auto">
            <a:xfrm>
              <a:off x="862" y="1358"/>
              <a:ext cx="23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rPr>
                <a:t>O</a:t>
              </a:r>
              <a:endParaRPr kumimoji="1" lang="en-US" altLang="zh-CN" sz="2800" b="1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  <p:grpSp>
          <p:nvGrpSpPr>
            <p:cNvPr id="91157" name="Group 22"/>
            <p:cNvGrpSpPr/>
            <p:nvPr/>
          </p:nvGrpSpPr>
          <p:grpSpPr bwMode="auto">
            <a:xfrm>
              <a:off x="240" y="1925"/>
              <a:ext cx="624" cy="494"/>
              <a:chOff x="2160" y="2160"/>
              <a:chExt cx="624" cy="494"/>
            </a:xfrm>
          </p:grpSpPr>
          <p:sp>
            <p:nvSpPr>
              <p:cNvPr id="91175" name="Line 23"/>
              <p:cNvSpPr>
                <a:spLocks noChangeShapeType="1"/>
              </p:cNvSpPr>
              <p:nvPr/>
            </p:nvSpPr>
            <p:spPr bwMode="auto">
              <a:xfrm flipH="1">
                <a:off x="2496" y="2160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graphicFrame>
            <p:nvGraphicFramePr>
              <p:cNvPr id="91144" name="Object 24"/>
              <p:cNvGraphicFramePr>
                <a:graphicFrameLocks noChangeAspect="1"/>
              </p:cNvGraphicFramePr>
              <p:nvPr/>
            </p:nvGraphicFramePr>
            <p:xfrm>
              <a:off x="2160" y="2256"/>
              <a:ext cx="426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35" name="公式" r:id="rId9" imgW="233680" imgH="223520" progId="Equation.3">
                      <p:embed/>
                    </p:oleObj>
                  </mc:Choice>
                  <mc:Fallback>
                    <p:oleObj name="公式" r:id="rId9" imgW="233680" imgH="223520" progId="Equation.3">
                      <p:embed/>
                      <p:pic>
                        <p:nvPicPr>
                          <p:cNvPr id="0" name="图片 237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256"/>
                            <a:ext cx="426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1158" name="Line 25"/>
            <p:cNvSpPr>
              <a:spLocks noChangeShapeType="1"/>
            </p:cNvSpPr>
            <p:nvPr/>
          </p:nvSpPr>
          <p:spPr bwMode="auto">
            <a:xfrm>
              <a:off x="768" y="3365"/>
              <a:ext cx="62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1159" name="Rectangle 26"/>
            <p:cNvSpPr>
              <a:spLocks noChangeArrowheads="1"/>
            </p:cNvSpPr>
            <p:nvPr/>
          </p:nvSpPr>
          <p:spPr bwMode="auto">
            <a:xfrm>
              <a:off x="144" y="1253"/>
              <a:ext cx="1728" cy="2880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1160" name="Group 27"/>
            <p:cNvGrpSpPr/>
            <p:nvPr/>
          </p:nvGrpSpPr>
          <p:grpSpPr bwMode="auto">
            <a:xfrm>
              <a:off x="848" y="1829"/>
              <a:ext cx="384" cy="1824"/>
              <a:chOff x="720" y="1008"/>
              <a:chExt cx="384" cy="1824"/>
            </a:xfrm>
          </p:grpSpPr>
          <p:grpSp>
            <p:nvGrpSpPr>
              <p:cNvPr id="91170" name="Group 28"/>
              <p:cNvGrpSpPr/>
              <p:nvPr/>
            </p:nvGrpSpPr>
            <p:grpSpPr bwMode="auto">
              <a:xfrm>
                <a:off x="720" y="1008"/>
                <a:ext cx="384" cy="1824"/>
                <a:chOff x="3072" y="1008"/>
                <a:chExt cx="384" cy="1824"/>
              </a:xfrm>
            </p:grpSpPr>
            <p:sp>
              <p:nvSpPr>
                <p:cNvPr id="91172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144" cy="16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miter lim="800000"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173" name="Oval 30"/>
                <p:cNvSpPr>
                  <a:spLocks noChangeArrowheads="1"/>
                </p:cNvSpPr>
                <p:nvPr/>
              </p:nvSpPr>
              <p:spPr bwMode="auto">
                <a:xfrm>
                  <a:off x="3072" y="1200"/>
                  <a:ext cx="192" cy="19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round/>
                </a:ln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174" name="Freeform 31"/>
                <p:cNvSpPr/>
                <p:nvPr/>
              </p:nvSpPr>
              <p:spPr bwMode="auto">
                <a:xfrm>
                  <a:off x="3216" y="1008"/>
                  <a:ext cx="240" cy="192"/>
                </a:xfrm>
                <a:custGeom>
                  <a:avLst/>
                  <a:gdLst>
                    <a:gd name="T0" fmla="*/ 0 w 1112"/>
                    <a:gd name="T1" fmla="*/ 536 h 1016"/>
                    <a:gd name="T2" fmla="*/ 48 w 1112"/>
                    <a:gd name="T3" fmla="*/ 344 h 1016"/>
                    <a:gd name="T4" fmla="*/ 240 w 1112"/>
                    <a:gd name="T5" fmla="*/ 104 h 1016"/>
                    <a:gd name="T6" fmla="*/ 528 w 1112"/>
                    <a:gd name="T7" fmla="*/ 8 h 1016"/>
                    <a:gd name="T8" fmla="*/ 768 w 1112"/>
                    <a:gd name="T9" fmla="*/ 56 h 1016"/>
                    <a:gd name="T10" fmla="*/ 925 w 1112"/>
                    <a:gd name="T11" fmla="*/ 158 h 1016"/>
                    <a:gd name="T12" fmla="*/ 1036 w 1112"/>
                    <a:gd name="T13" fmla="*/ 292 h 1016"/>
                    <a:gd name="T14" fmla="*/ 1092 w 1112"/>
                    <a:gd name="T15" fmla="*/ 481 h 1016"/>
                    <a:gd name="T16" fmla="*/ 1103 w 1112"/>
                    <a:gd name="T17" fmla="*/ 647 h 1016"/>
                    <a:gd name="T18" fmla="*/ 1036 w 1112"/>
                    <a:gd name="T19" fmla="*/ 803 h 1016"/>
                    <a:gd name="T20" fmla="*/ 959 w 1112"/>
                    <a:gd name="T21" fmla="*/ 936 h 1016"/>
                    <a:gd name="T22" fmla="*/ 816 w 1112"/>
                    <a:gd name="T23" fmla="*/ 1016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12"/>
                    <a:gd name="T37" fmla="*/ 0 h 1016"/>
                    <a:gd name="T38" fmla="*/ 1112 w 1112"/>
                    <a:gd name="T39" fmla="*/ 1016 h 10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12" h="1016">
                      <a:moveTo>
                        <a:pt x="0" y="536"/>
                      </a:moveTo>
                      <a:cubicBezTo>
                        <a:pt x="4" y="476"/>
                        <a:pt x="8" y="416"/>
                        <a:pt x="48" y="344"/>
                      </a:cubicBezTo>
                      <a:cubicBezTo>
                        <a:pt x="88" y="272"/>
                        <a:pt x="160" y="160"/>
                        <a:pt x="240" y="104"/>
                      </a:cubicBezTo>
                      <a:cubicBezTo>
                        <a:pt x="320" y="48"/>
                        <a:pt x="440" y="16"/>
                        <a:pt x="528" y="8"/>
                      </a:cubicBezTo>
                      <a:cubicBezTo>
                        <a:pt x="616" y="0"/>
                        <a:pt x="702" y="31"/>
                        <a:pt x="768" y="56"/>
                      </a:cubicBezTo>
                      <a:cubicBezTo>
                        <a:pt x="834" y="81"/>
                        <a:pt x="880" y="119"/>
                        <a:pt x="925" y="158"/>
                      </a:cubicBezTo>
                      <a:cubicBezTo>
                        <a:pt x="970" y="197"/>
                        <a:pt x="1008" y="238"/>
                        <a:pt x="1036" y="292"/>
                      </a:cubicBezTo>
                      <a:cubicBezTo>
                        <a:pt x="1064" y="346"/>
                        <a:pt x="1081" y="422"/>
                        <a:pt x="1092" y="481"/>
                      </a:cubicBezTo>
                      <a:cubicBezTo>
                        <a:pt x="1103" y="540"/>
                        <a:pt x="1112" y="593"/>
                        <a:pt x="1103" y="647"/>
                      </a:cubicBezTo>
                      <a:cubicBezTo>
                        <a:pt x="1094" y="701"/>
                        <a:pt x="1060" y="755"/>
                        <a:pt x="1036" y="803"/>
                      </a:cubicBezTo>
                      <a:cubicBezTo>
                        <a:pt x="1012" y="851"/>
                        <a:pt x="996" y="901"/>
                        <a:pt x="959" y="936"/>
                      </a:cubicBezTo>
                      <a:cubicBezTo>
                        <a:pt x="922" y="971"/>
                        <a:pt x="846" y="999"/>
                        <a:pt x="816" y="1016"/>
                      </a:cubicBezTo>
                    </a:path>
                  </a:pathLst>
                </a:custGeom>
                <a:noFill/>
                <a:ln w="38100">
                  <a:solidFill>
                    <a:srgbClr val="99FF33"/>
                  </a:solidFill>
                  <a:round/>
                </a:ln>
                <a:scene3d>
                  <a:camera prst="legacyObliqueTopRight">
                    <a:rot lat="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FF33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1171" name="Oval 32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1161" name="Freeform 33"/>
            <p:cNvSpPr/>
            <p:nvPr/>
          </p:nvSpPr>
          <p:spPr bwMode="auto">
            <a:xfrm>
              <a:off x="1040" y="3509"/>
              <a:ext cx="192" cy="103"/>
            </a:xfrm>
            <a:custGeom>
              <a:avLst/>
              <a:gdLst>
                <a:gd name="T0" fmla="*/ 56 w 1262"/>
                <a:gd name="T1" fmla="*/ 800 h 823"/>
                <a:gd name="T2" fmla="*/ 32 w 1262"/>
                <a:gd name="T3" fmla="*/ 353 h 823"/>
                <a:gd name="T4" fmla="*/ 32 w 1262"/>
                <a:gd name="T5" fmla="*/ 161 h 823"/>
                <a:gd name="T6" fmla="*/ 27 w 1262"/>
                <a:gd name="T7" fmla="*/ 34 h 823"/>
                <a:gd name="T8" fmla="*/ 197 w 1262"/>
                <a:gd name="T9" fmla="*/ 11 h 823"/>
                <a:gd name="T10" fmla="*/ 497 w 1262"/>
                <a:gd name="T11" fmla="*/ 11 h 823"/>
                <a:gd name="T12" fmla="*/ 852 w 1262"/>
                <a:gd name="T13" fmla="*/ 78 h 823"/>
                <a:gd name="T14" fmla="*/ 1074 w 1262"/>
                <a:gd name="T15" fmla="*/ 156 h 823"/>
                <a:gd name="T16" fmla="*/ 1232 w 1262"/>
                <a:gd name="T17" fmla="*/ 278 h 823"/>
                <a:gd name="T18" fmla="*/ 1253 w 1262"/>
                <a:gd name="T19" fmla="*/ 401 h 823"/>
                <a:gd name="T20" fmla="*/ 1217 w 1262"/>
                <a:gd name="T21" fmla="*/ 489 h 823"/>
                <a:gd name="T22" fmla="*/ 1098 w 1262"/>
                <a:gd name="T23" fmla="*/ 600 h 823"/>
                <a:gd name="T24" fmla="*/ 904 w 1262"/>
                <a:gd name="T25" fmla="*/ 689 h 823"/>
                <a:gd name="T26" fmla="*/ 696 w 1262"/>
                <a:gd name="T27" fmla="*/ 745 h 823"/>
                <a:gd name="T28" fmla="*/ 441 w 1262"/>
                <a:gd name="T29" fmla="*/ 800 h 823"/>
                <a:gd name="T30" fmla="*/ 208 w 1262"/>
                <a:gd name="T31" fmla="*/ 823 h 823"/>
                <a:gd name="T32" fmla="*/ 56 w 1262"/>
                <a:gd name="T33" fmla="*/ 800 h 8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2"/>
                <a:gd name="T52" fmla="*/ 0 h 823"/>
                <a:gd name="T53" fmla="*/ 1262 w 1262"/>
                <a:gd name="T54" fmla="*/ 823 h 8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2" h="823">
                  <a:moveTo>
                    <a:pt x="56" y="800"/>
                  </a:moveTo>
                  <a:cubicBezTo>
                    <a:pt x="28" y="724"/>
                    <a:pt x="36" y="459"/>
                    <a:pt x="32" y="353"/>
                  </a:cubicBezTo>
                  <a:cubicBezTo>
                    <a:pt x="28" y="247"/>
                    <a:pt x="33" y="214"/>
                    <a:pt x="32" y="161"/>
                  </a:cubicBezTo>
                  <a:cubicBezTo>
                    <a:pt x="31" y="108"/>
                    <a:pt x="0" y="59"/>
                    <a:pt x="27" y="34"/>
                  </a:cubicBezTo>
                  <a:cubicBezTo>
                    <a:pt x="54" y="9"/>
                    <a:pt x="119" y="15"/>
                    <a:pt x="197" y="11"/>
                  </a:cubicBezTo>
                  <a:cubicBezTo>
                    <a:pt x="275" y="7"/>
                    <a:pt x="388" y="0"/>
                    <a:pt x="497" y="11"/>
                  </a:cubicBezTo>
                  <a:cubicBezTo>
                    <a:pt x="606" y="22"/>
                    <a:pt x="756" y="54"/>
                    <a:pt x="852" y="78"/>
                  </a:cubicBezTo>
                  <a:cubicBezTo>
                    <a:pt x="948" y="102"/>
                    <a:pt x="1011" y="123"/>
                    <a:pt x="1074" y="156"/>
                  </a:cubicBezTo>
                  <a:cubicBezTo>
                    <a:pt x="1137" y="189"/>
                    <a:pt x="1202" y="237"/>
                    <a:pt x="1232" y="278"/>
                  </a:cubicBezTo>
                  <a:cubicBezTo>
                    <a:pt x="1262" y="319"/>
                    <a:pt x="1256" y="366"/>
                    <a:pt x="1253" y="401"/>
                  </a:cubicBezTo>
                  <a:cubicBezTo>
                    <a:pt x="1251" y="436"/>
                    <a:pt x="1243" y="456"/>
                    <a:pt x="1217" y="489"/>
                  </a:cubicBezTo>
                  <a:cubicBezTo>
                    <a:pt x="1192" y="522"/>
                    <a:pt x="1150" y="567"/>
                    <a:pt x="1098" y="600"/>
                  </a:cubicBezTo>
                  <a:cubicBezTo>
                    <a:pt x="1046" y="633"/>
                    <a:pt x="971" y="665"/>
                    <a:pt x="904" y="689"/>
                  </a:cubicBezTo>
                  <a:cubicBezTo>
                    <a:pt x="837" y="713"/>
                    <a:pt x="773" y="727"/>
                    <a:pt x="696" y="745"/>
                  </a:cubicBezTo>
                  <a:cubicBezTo>
                    <a:pt x="619" y="763"/>
                    <a:pt x="522" y="787"/>
                    <a:pt x="441" y="800"/>
                  </a:cubicBezTo>
                  <a:cubicBezTo>
                    <a:pt x="360" y="813"/>
                    <a:pt x="272" y="823"/>
                    <a:pt x="208" y="823"/>
                  </a:cubicBezTo>
                  <a:cubicBezTo>
                    <a:pt x="144" y="823"/>
                    <a:pt x="88" y="805"/>
                    <a:pt x="56" y="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F1D00"/>
                </a:gs>
                <a:gs pos="50000">
                  <a:srgbClr val="FF3300"/>
                </a:gs>
                <a:gs pos="100000">
                  <a:srgbClr val="8F1D00"/>
                </a:gs>
              </a:gsLst>
              <a:lin ang="5400000" scaled="1"/>
            </a:gradFill>
            <a:ln w="95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1162" name="Text Box 34"/>
            <p:cNvSpPr txBox="1">
              <a:spLocks noChangeArrowheads="1"/>
            </p:cNvSpPr>
            <p:nvPr/>
          </p:nvSpPr>
          <p:spPr bwMode="auto">
            <a:xfrm>
              <a:off x="835" y="1445"/>
              <a:ext cx="23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rPr>
                <a:t>O</a:t>
              </a:r>
              <a:endParaRPr kumimoji="1" lang="en-US" altLang="zh-CN" sz="2800" b="1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  <p:grpSp>
          <p:nvGrpSpPr>
            <p:cNvPr id="91163" name="Group 35"/>
            <p:cNvGrpSpPr/>
            <p:nvPr/>
          </p:nvGrpSpPr>
          <p:grpSpPr bwMode="auto">
            <a:xfrm>
              <a:off x="272" y="2117"/>
              <a:ext cx="672" cy="398"/>
              <a:chOff x="4080" y="2112"/>
              <a:chExt cx="672" cy="398"/>
            </a:xfrm>
          </p:grpSpPr>
          <p:sp>
            <p:nvSpPr>
              <p:cNvPr id="91169" name="Line 36"/>
              <p:cNvSpPr>
                <a:spLocks noChangeShapeType="1"/>
              </p:cNvSpPr>
              <p:nvPr/>
            </p:nvSpPr>
            <p:spPr bwMode="auto">
              <a:xfrm flipH="1">
                <a:off x="4464" y="2112"/>
                <a:ext cx="288" cy="240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graphicFrame>
            <p:nvGraphicFramePr>
              <p:cNvPr id="91143" name="Object 37"/>
              <p:cNvGraphicFramePr>
                <a:graphicFrameLocks noChangeAspect="1"/>
              </p:cNvGraphicFramePr>
              <p:nvPr/>
            </p:nvGraphicFramePr>
            <p:xfrm>
              <a:off x="4080" y="2112"/>
              <a:ext cx="470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36" name="公式" r:id="rId11" imgW="262890" imgH="223520" progId="Equation.3">
                      <p:embed/>
                    </p:oleObj>
                  </mc:Choice>
                  <mc:Fallback>
                    <p:oleObj name="公式" r:id="rId11" imgW="262890" imgH="223520" progId="Equation.3">
                      <p:embed/>
                      <p:pic>
                        <p:nvPicPr>
                          <p:cNvPr id="0" name="图片 237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112"/>
                            <a:ext cx="470" cy="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64" name="Group 38"/>
            <p:cNvGrpSpPr/>
            <p:nvPr/>
          </p:nvGrpSpPr>
          <p:grpSpPr bwMode="auto">
            <a:xfrm>
              <a:off x="464" y="1896"/>
              <a:ext cx="528" cy="365"/>
              <a:chOff x="4416" y="1776"/>
              <a:chExt cx="528" cy="365"/>
            </a:xfrm>
          </p:grpSpPr>
          <p:sp>
            <p:nvSpPr>
              <p:cNvPr id="91168" name="Line 39"/>
              <p:cNvSpPr>
                <a:spLocks noChangeShapeType="1"/>
              </p:cNvSpPr>
              <p:nvPr/>
            </p:nvSpPr>
            <p:spPr bwMode="auto">
              <a:xfrm flipH="1">
                <a:off x="4752" y="1968"/>
                <a:ext cx="192" cy="144"/>
              </a:xfrm>
              <a:prstGeom prst="line">
                <a:avLst/>
              </a:prstGeom>
              <a:noFill/>
              <a:ln w="38100">
                <a:solidFill>
                  <a:srgbClr val="99FF33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graphicFrame>
            <p:nvGraphicFramePr>
              <p:cNvPr id="91142" name="Object 40"/>
              <p:cNvGraphicFramePr>
                <a:graphicFrameLocks noChangeAspect="1"/>
              </p:cNvGraphicFramePr>
              <p:nvPr/>
            </p:nvGraphicFramePr>
            <p:xfrm>
              <a:off x="4416" y="1776"/>
              <a:ext cx="337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37" name="公式" r:id="rId13" imgW="155575" imgH="165100" progId="Equation.3">
                      <p:embed/>
                    </p:oleObj>
                  </mc:Choice>
                  <mc:Fallback>
                    <p:oleObj name="公式" r:id="rId13" imgW="155575" imgH="165100" progId="Equation.3">
                      <p:embed/>
                      <p:pic>
                        <p:nvPicPr>
                          <p:cNvPr id="0" name="图片 237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776"/>
                            <a:ext cx="337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1165" name="Group 41"/>
            <p:cNvGrpSpPr/>
            <p:nvPr/>
          </p:nvGrpSpPr>
          <p:grpSpPr bwMode="auto">
            <a:xfrm>
              <a:off x="96" y="3509"/>
              <a:ext cx="912" cy="103"/>
              <a:chOff x="0" y="2688"/>
              <a:chExt cx="912" cy="103"/>
            </a:xfrm>
          </p:grpSpPr>
          <p:sp>
            <p:nvSpPr>
              <p:cNvPr id="91166" name="Freeform 42"/>
              <p:cNvSpPr/>
              <p:nvPr/>
            </p:nvSpPr>
            <p:spPr bwMode="auto">
              <a:xfrm>
                <a:off x="720" y="2688"/>
                <a:ext cx="192" cy="103"/>
              </a:xfrm>
              <a:custGeom>
                <a:avLst/>
                <a:gdLst>
                  <a:gd name="T0" fmla="*/ 56 w 1262"/>
                  <a:gd name="T1" fmla="*/ 800 h 823"/>
                  <a:gd name="T2" fmla="*/ 32 w 1262"/>
                  <a:gd name="T3" fmla="*/ 353 h 823"/>
                  <a:gd name="T4" fmla="*/ 32 w 1262"/>
                  <a:gd name="T5" fmla="*/ 161 h 823"/>
                  <a:gd name="T6" fmla="*/ 27 w 1262"/>
                  <a:gd name="T7" fmla="*/ 34 h 823"/>
                  <a:gd name="T8" fmla="*/ 197 w 1262"/>
                  <a:gd name="T9" fmla="*/ 11 h 823"/>
                  <a:gd name="T10" fmla="*/ 497 w 1262"/>
                  <a:gd name="T11" fmla="*/ 11 h 823"/>
                  <a:gd name="T12" fmla="*/ 852 w 1262"/>
                  <a:gd name="T13" fmla="*/ 78 h 823"/>
                  <a:gd name="T14" fmla="*/ 1074 w 1262"/>
                  <a:gd name="T15" fmla="*/ 156 h 823"/>
                  <a:gd name="T16" fmla="*/ 1232 w 1262"/>
                  <a:gd name="T17" fmla="*/ 278 h 823"/>
                  <a:gd name="T18" fmla="*/ 1253 w 1262"/>
                  <a:gd name="T19" fmla="*/ 401 h 823"/>
                  <a:gd name="T20" fmla="*/ 1217 w 1262"/>
                  <a:gd name="T21" fmla="*/ 489 h 823"/>
                  <a:gd name="T22" fmla="*/ 1098 w 1262"/>
                  <a:gd name="T23" fmla="*/ 600 h 823"/>
                  <a:gd name="T24" fmla="*/ 904 w 1262"/>
                  <a:gd name="T25" fmla="*/ 689 h 823"/>
                  <a:gd name="T26" fmla="*/ 696 w 1262"/>
                  <a:gd name="T27" fmla="*/ 745 h 823"/>
                  <a:gd name="T28" fmla="*/ 441 w 1262"/>
                  <a:gd name="T29" fmla="*/ 800 h 823"/>
                  <a:gd name="T30" fmla="*/ 208 w 1262"/>
                  <a:gd name="T31" fmla="*/ 823 h 823"/>
                  <a:gd name="T32" fmla="*/ 56 w 1262"/>
                  <a:gd name="T33" fmla="*/ 800 h 8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62"/>
                  <a:gd name="T52" fmla="*/ 0 h 823"/>
                  <a:gd name="T53" fmla="*/ 1262 w 1262"/>
                  <a:gd name="T54" fmla="*/ 823 h 8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62" h="823">
                    <a:moveTo>
                      <a:pt x="56" y="800"/>
                    </a:moveTo>
                    <a:cubicBezTo>
                      <a:pt x="28" y="724"/>
                      <a:pt x="36" y="459"/>
                      <a:pt x="32" y="353"/>
                    </a:cubicBezTo>
                    <a:cubicBezTo>
                      <a:pt x="28" y="247"/>
                      <a:pt x="33" y="214"/>
                      <a:pt x="32" y="161"/>
                    </a:cubicBezTo>
                    <a:cubicBezTo>
                      <a:pt x="31" y="108"/>
                      <a:pt x="0" y="59"/>
                      <a:pt x="27" y="34"/>
                    </a:cubicBezTo>
                    <a:cubicBezTo>
                      <a:pt x="54" y="9"/>
                      <a:pt x="119" y="15"/>
                      <a:pt x="197" y="11"/>
                    </a:cubicBezTo>
                    <a:cubicBezTo>
                      <a:pt x="275" y="7"/>
                      <a:pt x="388" y="0"/>
                      <a:pt x="497" y="11"/>
                    </a:cubicBezTo>
                    <a:cubicBezTo>
                      <a:pt x="606" y="22"/>
                      <a:pt x="756" y="54"/>
                      <a:pt x="852" y="78"/>
                    </a:cubicBezTo>
                    <a:cubicBezTo>
                      <a:pt x="948" y="102"/>
                      <a:pt x="1011" y="123"/>
                      <a:pt x="1074" y="156"/>
                    </a:cubicBezTo>
                    <a:cubicBezTo>
                      <a:pt x="1137" y="189"/>
                      <a:pt x="1202" y="237"/>
                      <a:pt x="1232" y="278"/>
                    </a:cubicBezTo>
                    <a:cubicBezTo>
                      <a:pt x="1262" y="319"/>
                      <a:pt x="1256" y="366"/>
                      <a:pt x="1253" y="401"/>
                    </a:cubicBezTo>
                    <a:cubicBezTo>
                      <a:pt x="1251" y="436"/>
                      <a:pt x="1243" y="456"/>
                      <a:pt x="1217" y="489"/>
                    </a:cubicBezTo>
                    <a:cubicBezTo>
                      <a:pt x="1192" y="522"/>
                      <a:pt x="1150" y="567"/>
                      <a:pt x="1098" y="600"/>
                    </a:cubicBezTo>
                    <a:cubicBezTo>
                      <a:pt x="1046" y="633"/>
                      <a:pt x="971" y="665"/>
                      <a:pt x="904" y="689"/>
                    </a:cubicBezTo>
                    <a:cubicBezTo>
                      <a:pt x="837" y="713"/>
                      <a:pt x="773" y="727"/>
                      <a:pt x="696" y="745"/>
                    </a:cubicBezTo>
                    <a:cubicBezTo>
                      <a:pt x="619" y="763"/>
                      <a:pt x="522" y="787"/>
                      <a:pt x="441" y="800"/>
                    </a:cubicBezTo>
                    <a:cubicBezTo>
                      <a:pt x="360" y="813"/>
                      <a:pt x="272" y="823"/>
                      <a:pt x="208" y="823"/>
                    </a:cubicBezTo>
                    <a:cubicBezTo>
                      <a:pt x="144" y="823"/>
                      <a:pt x="88" y="805"/>
                      <a:pt x="56" y="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F1D00"/>
                  </a:gs>
                  <a:gs pos="50000">
                    <a:srgbClr val="FF3300"/>
                  </a:gs>
                  <a:gs pos="100000">
                    <a:srgbClr val="8F1D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1167" name="Line 43"/>
              <p:cNvSpPr>
                <a:spLocks noChangeShapeType="1"/>
              </p:cNvSpPr>
              <p:nvPr/>
            </p:nvSpPr>
            <p:spPr bwMode="auto">
              <a:xfrm>
                <a:off x="0" y="273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91149" name="Text Box 44"/>
          <p:cNvSpPr txBox="1">
            <a:spLocks noChangeArrowheads="1"/>
          </p:cNvSpPr>
          <p:nvPr/>
        </p:nvSpPr>
        <p:spPr bwMode="auto">
          <a:xfrm>
            <a:off x="179388" y="26035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</a:rPr>
              <a:t>解：</a:t>
            </a:r>
            <a:endParaRPr lang="zh-CN" altLang="en-US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1150" name="Text Box 45"/>
          <p:cNvSpPr txBox="1">
            <a:spLocks noChangeArrowheads="1"/>
          </p:cNvSpPr>
          <p:nvPr/>
        </p:nvSpPr>
        <p:spPr bwMode="auto">
          <a:xfrm>
            <a:off x="833755" y="195580"/>
            <a:ext cx="8353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此题可分为两个过程，</a:t>
            </a:r>
            <a:r>
              <a:rPr lang="en-US" altLang="zh-CN" sz="2800" b="1">
                <a:solidFill>
                  <a:srgbClr val="000000"/>
                </a:solidFill>
                <a:latin typeface="+mn-ea"/>
                <a:ea typeface="+mn-ea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碰撞过程；</a:t>
            </a:r>
            <a:r>
              <a:rPr lang="en-US" altLang="zh-CN" sz="2800" b="1">
                <a:solidFill>
                  <a:srgbClr val="000000"/>
                </a:solidFill>
                <a:latin typeface="+mn-ea"/>
                <a:ea typeface="+mn-ea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上摆过程。碰撞过程以子弹和木杆组成的系统的角动量守恒。上摆过程以子弹、木杆和地球组成的系统机械能守恒。</a:t>
            </a:r>
            <a:endParaRPr lang="zh-CN" altLang="en-US" sz="2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151" name="Text Box 46"/>
          <p:cNvSpPr txBox="1">
            <a:spLocks noChangeArrowheads="1"/>
          </p:cNvSpPr>
          <p:nvPr/>
        </p:nvSpPr>
        <p:spPr bwMode="auto">
          <a:xfrm>
            <a:off x="2627313" y="1643063"/>
            <a:ext cx="216058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碰撞过程</a:t>
            </a:r>
            <a:endParaRPr lang="zh-CN" altLang="en-US" sz="2800" b="1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utoUpdateAnimBg="0"/>
      <p:bldP spid="304133" grpId="0" autoUpdateAnimBg="0"/>
      <p:bldP spid="3041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2771775" y="260350"/>
            <a:ext cx="548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(2)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上摆过程：以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m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、地球为研究对象，以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杆下端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为势能零点</a:t>
            </a:r>
            <a:endParaRPr kumimoji="1" lang="zh-CN" altLang="en-US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109913" y="1264603"/>
            <a:ext cx="5148262" cy="863600"/>
            <a:chOff x="1915" y="845"/>
            <a:chExt cx="3243" cy="544"/>
          </a:xfrm>
        </p:grpSpPr>
        <p:sp>
          <p:nvSpPr>
            <p:cNvPr id="92235" name="Text Box 4"/>
            <p:cNvSpPr txBox="1">
              <a:spLocks noChangeArrowheads="1"/>
            </p:cNvSpPr>
            <p:nvPr/>
          </p:nvSpPr>
          <p:spPr bwMode="auto">
            <a:xfrm>
              <a:off x="1915" y="972"/>
              <a:ext cx="1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FF"/>
                  </a:solidFill>
                  <a:latin typeface="+mn-ea"/>
                  <a:ea typeface="+mn-ea"/>
                </a:rPr>
                <a:t>初态的机械能</a:t>
              </a:r>
              <a:endParaRPr kumimoji="1" lang="zh-CN" altLang="en-US" sz="2400" b="1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2170" name="Object 5"/>
            <p:cNvGraphicFramePr>
              <a:graphicFrameLocks noChangeAspect="1"/>
            </p:cNvGraphicFramePr>
            <p:nvPr/>
          </p:nvGraphicFramePr>
          <p:xfrm>
            <a:off x="3334" y="845"/>
            <a:ext cx="182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8" name="公式" r:id="rId1" imgW="1235710" imgH="398780" progId="Equation.3">
                    <p:embed/>
                  </p:oleObj>
                </mc:Choice>
                <mc:Fallback>
                  <p:oleObj name="公式" r:id="rId1" imgW="1235710" imgH="398780" progId="Equation.3">
                    <p:embed/>
                    <p:pic>
                      <p:nvPicPr>
                        <p:cNvPr id="0" name="图片 24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845"/>
                          <a:ext cx="1824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3084513" y="2246313"/>
            <a:ext cx="6059487" cy="1316037"/>
            <a:chOff x="1943" y="1415"/>
            <a:chExt cx="3817" cy="829"/>
          </a:xfrm>
        </p:grpSpPr>
        <p:sp>
          <p:nvSpPr>
            <p:cNvPr id="92234" name="Text Box 7"/>
            <p:cNvSpPr txBox="1">
              <a:spLocks noChangeArrowheads="1"/>
            </p:cNvSpPr>
            <p:nvPr/>
          </p:nvSpPr>
          <p:spPr bwMode="auto">
            <a:xfrm>
              <a:off x="1997" y="1415"/>
              <a:ext cx="1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FF"/>
                  </a:solidFill>
                  <a:latin typeface="+mn-ea"/>
                  <a:ea typeface="+mn-ea"/>
                </a:rPr>
                <a:t>末态的机械能</a:t>
              </a:r>
              <a:endParaRPr kumimoji="1" lang="zh-CN" altLang="en-US" sz="2400" b="1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2169" name="Object 8"/>
            <p:cNvGraphicFramePr>
              <a:graphicFrameLocks noChangeAspect="1"/>
            </p:cNvGraphicFramePr>
            <p:nvPr/>
          </p:nvGraphicFramePr>
          <p:xfrm>
            <a:off x="1943" y="1706"/>
            <a:ext cx="3817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9" name="公式" r:id="rId3" imgW="2811145" imgH="398780" progId="Equation.3">
                    <p:embed/>
                  </p:oleObj>
                </mc:Choice>
                <mc:Fallback>
                  <p:oleObj name="公式" r:id="rId3" imgW="2811145" imgH="398780" progId="Equation.3">
                    <p:embed/>
                    <p:pic>
                      <p:nvPicPr>
                        <p:cNvPr id="0" name="图片 24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1706"/>
                          <a:ext cx="3817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 bwMode="auto">
          <a:xfrm>
            <a:off x="3059113" y="3627438"/>
            <a:ext cx="4759324" cy="474663"/>
            <a:chOff x="1927" y="2285"/>
            <a:chExt cx="2998" cy="299"/>
          </a:xfrm>
        </p:grpSpPr>
        <p:sp>
          <p:nvSpPr>
            <p:cNvPr id="92233" name="Text Box 10"/>
            <p:cNvSpPr txBox="1">
              <a:spLocks noChangeArrowheads="1"/>
            </p:cNvSpPr>
            <p:nvPr/>
          </p:nvSpPr>
          <p:spPr bwMode="auto">
            <a:xfrm>
              <a:off x="1927" y="2296"/>
              <a:ext cx="19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依机械能守恒：</a:t>
              </a:r>
              <a:endPara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2168" name="Object 11"/>
            <p:cNvGraphicFramePr>
              <a:graphicFrameLocks noChangeAspect="1"/>
            </p:cNvGraphicFramePr>
            <p:nvPr/>
          </p:nvGraphicFramePr>
          <p:xfrm>
            <a:off x="3655" y="2285"/>
            <a:ext cx="127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0" name="公式" r:id="rId5" imgW="865505" imgH="223520" progId="Equation.3">
                    <p:embed/>
                  </p:oleObj>
                </mc:Choice>
                <mc:Fallback>
                  <p:oleObj name="公式" r:id="rId5" imgW="865505" imgH="223520" progId="Equation.3">
                    <p:embed/>
                    <p:pic>
                      <p:nvPicPr>
                        <p:cNvPr id="0" name="图片 24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285"/>
                          <a:ext cx="127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64" name="Object 12"/>
          <p:cNvGraphicFramePr>
            <a:graphicFrameLocks noChangeAspect="1"/>
          </p:cNvGraphicFramePr>
          <p:nvPr/>
        </p:nvGraphicFramePr>
        <p:xfrm>
          <a:off x="3109913" y="4221163"/>
          <a:ext cx="52768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公式" r:id="rId7" imgW="1819275" imgH="457200" progId="Equation.3">
                  <p:embed/>
                </p:oleObj>
              </mc:Choice>
              <mc:Fallback>
                <p:oleObj name="公式" r:id="rId7" imgW="1819275" imgH="457200" progId="Equation.3">
                  <p:embed/>
                  <p:pic>
                    <p:nvPicPr>
                      <p:cNvPr id="0" name="图片 24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221163"/>
                        <a:ext cx="52768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5" name="Object 13"/>
          <p:cNvGraphicFramePr>
            <a:graphicFrameLocks noChangeAspect="1"/>
          </p:cNvGraphicFramePr>
          <p:nvPr/>
        </p:nvGraphicFramePr>
        <p:xfrm>
          <a:off x="2700338" y="5589588"/>
          <a:ext cx="56022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公式" r:id="rId9" imgW="2402840" imgH="495935" progId="Equation.3">
                  <p:embed/>
                </p:oleObj>
              </mc:Choice>
              <mc:Fallback>
                <p:oleObj name="公式" r:id="rId9" imgW="2402840" imgH="495935" progId="Equation.3">
                  <p:embed/>
                  <p:pic>
                    <p:nvPicPr>
                      <p:cNvPr id="0" name="图片 24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89588"/>
                        <a:ext cx="56022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395288" y="5137150"/>
            <a:ext cx="3432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>
                <a:solidFill>
                  <a:srgbClr val="0000FF"/>
                </a:solidFill>
                <a:latin typeface="+mn-ea"/>
                <a:ea typeface="+mn-ea"/>
              </a:rPr>
              <a:t>）式代入（</a:t>
            </a:r>
            <a:r>
              <a:rPr kumimoji="1" lang="en-US" altLang="zh-CN" sz="2800" b="1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kumimoji="1" lang="zh-CN" altLang="en-US" sz="2800" b="1">
                <a:solidFill>
                  <a:srgbClr val="0000FF"/>
                </a:solidFill>
                <a:latin typeface="+mn-ea"/>
                <a:ea typeface="+mn-ea"/>
              </a:rPr>
              <a:t>）式</a:t>
            </a:r>
            <a:endParaRPr kumimoji="1" lang="zh-CN" altLang="en-US" sz="28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92177" name="Group 16"/>
          <p:cNvGrpSpPr/>
          <p:nvPr/>
        </p:nvGrpSpPr>
        <p:grpSpPr bwMode="auto">
          <a:xfrm>
            <a:off x="90434" y="297751"/>
            <a:ext cx="2369532" cy="4800600"/>
            <a:chOff x="368" y="-163"/>
            <a:chExt cx="1705" cy="2832"/>
          </a:xfrm>
        </p:grpSpPr>
        <p:sp>
          <p:nvSpPr>
            <p:cNvPr id="92231" name="Freeform 19"/>
            <p:cNvSpPr/>
            <p:nvPr/>
          </p:nvSpPr>
          <p:spPr bwMode="auto">
            <a:xfrm>
              <a:off x="518" y="2405"/>
              <a:ext cx="192" cy="103"/>
            </a:xfrm>
            <a:custGeom>
              <a:avLst/>
              <a:gdLst>
                <a:gd name="T0" fmla="*/ 56 w 1262"/>
                <a:gd name="T1" fmla="*/ 800 h 823"/>
                <a:gd name="T2" fmla="*/ 32 w 1262"/>
                <a:gd name="T3" fmla="*/ 353 h 823"/>
                <a:gd name="T4" fmla="*/ 32 w 1262"/>
                <a:gd name="T5" fmla="*/ 161 h 823"/>
                <a:gd name="T6" fmla="*/ 27 w 1262"/>
                <a:gd name="T7" fmla="*/ 34 h 823"/>
                <a:gd name="T8" fmla="*/ 197 w 1262"/>
                <a:gd name="T9" fmla="*/ 11 h 823"/>
                <a:gd name="T10" fmla="*/ 497 w 1262"/>
                <a:gd name="T11" fmla="*/ 11 h 823"/>
                <a:gd name="T12" fmla="*/ 852 w 1262"/>
                <a:gd name="T13" fmla="*/ 78 h 823"/>
                <a:gd name="T14" fmla="*/ 1074 w 1262"/>
                <a:gd name="T15" fmla="*/ 156 h 823"/>
                <a:gd name="T16" fmla="*/ 1232 w 1262"/>
                <a:gd name="T17" fmla="*/ 278 h 823"/>
                <a:gd name="T18" fmla="*/ 1253 w 1262"/>
                <a:gd name="T19" fmla="*/ 401 h 823"/>
                <a:gd name="T20" fmla="*/ 1217 w 1262"/>
                <a:gd name="T21" fmla="*/ 489 h 823"/>
                <a:gd name="T22" fmla="*/ 1098 w 1262"/>
                <a:gd name="T23" fmla="*/ 600 h 823"/>
                <a:gd name="T24" fmla="*/ 904 w 1262"/>
                <a:gd name="T25" fmla="*/ 689 h 823"/>
                <a:gd name="T26" fmla="*/ 696 w 1262"/>
                <a:gd name="T27" fmla="*/ 745 h 823"/>
                <a:gd name="T28" fmla="*/ 441 w 1262"/>
                <a:gd name="T29" fmla="*/ 800 h 823"/>
                <a:gd name="T30" fmla="*/ 208 w 1262"/>
                <a:gd name="T31" fmla="*/ 823 h 823"/>
                <a:gd name="T32" fmla="*/ 56 w 1262"/>
                <a:gd name="T33" fmla="*/ 800 h 8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2"/>
                <a:gd name="T52" fmla="*/ 0 h 823"/>
                <a:gd name="T53" fmla="*/ 1262 w 1262"/>
                <a:gd name="T54" fmla="*/ 823 h 8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2" h="823">
                  <a:moveTo>
                    <a:pt x="56" y="800"/>
                  </a:moveTo>
                  <a:cubicBezTo>
                    <a:pt x="28" y="724"/>
                    <a:pt x="36" y="459"/>
                    <a:pt x="32" y="353"/>
                  </a:cubicBezTo>
                  <a:cubicBezTo>
                    <a:pt x="28" y="247"/>
                    <a:pt x="33" y="214"/>
                    <a:pt x="32" y="161"/>
                  </a:cubicBezTo>
                  <a:cubicBezTo>
                    <a:pt x="31" y="108"/>
                    <a:pt x="0" y="59"/>
                    <a:pt x="27" y="34"/>
                  </a:cubicBezTo>
                  <a:cubicBezTo>
                    <a:pt x="54" y="9"/>
                    <a:pt x="119" y="15"/>
                    <a:pt x="197" y="11"/>
                  </a:cubicBezTo>
                  <a:cubicBezTo>
                    <a:pt x="275" y="7"/>
                    <a:pt x="388" y="0"/>
                    <a:pt x="497" y="11"/>
                  </a:cubicBezTo>
                  <a:cubicBezTo>
                    <a:pt x="606" y="22"/>
                    <a:pt x="756" y="54"/>
                    <a:pt x="852" y="78"/>
                  </a:cubicBezTo>
                  <a:cubicBezTo>
                    <a:pt x="948" y="102"/>
                    <a:pt x="1011" y="123"/>
                    <a:pt x="1074" y="156"/>
                  </a:cubicBezTo>
                  <a:cubicBezTo>
                    <a:pt x="1137" y="189"/>
                    <a:pt x="1202" y="237"/>
                    <a:pt x="1232" y="278"/>
                  </a:cubicBezTo>
                  <a:cubicBezTo>
                    <a:pt x="1262" y="319"/>
                    <a:pt x="1256" y="366"/>
                    <a:pt x="1253" y="401"/>
                  </a:cubicBezTo>
                  <a:cubicBezTo>
                    <a:pt x="1251" y="436"/>
                    <a:pt x="1243" y="456"/>
                    <a:pt x="1217" y="489"/>
                  </a:cubicBezTo>
                  <a:cubicBezTo>
                    <a:pt x="1192" y="522"/>
                    <a:pt x="1150" y="567"/>
                    <a:pt x="1098" y="600"/>
                  </a:cubicBezTo>
                  <a:cubicBezTo>
                    <a:pt x="1046" y="633"/>
                    <a:pt x="971" y="665"/>
                    <a:pt x="904" y="689"/>
                  </a:cubicBezTo>
                  <a:cubicBezTo>
                    <a:pt x="837" y="713"/>
                    <a:pt x="773" y="727"/>
                    <a:pt x="696" y="745"/>
                  </a:cubicBezTo>
                  <a:cubicBezTo>
                    <a:pt x="619" y="763"/>
                    <a:pt x="522" y="787"/>
                    <a:pt x="441" y="800"/>
                  </a:cubicBezTo>
                  <a:cubicBezTo>
                    <a:pt x="360" y="813"/>
                    <a:pt x="272" y="823"/>
                    <a:pt x="208" y="823"/>
                  </a:cubicBezTo>
                  <a:cubicBezTo>
                    <a:pt x="144" y="823"/>
                    <a:pt x="88" y="805"/>
                    <a:pt x="56" y="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F1D00"/>
                </a:gs>
                <a:gs pos="50000">
                  <a:srgbClr val="FF3300"/>
                </a:gs>
                <a:gs pos="100000">
                  <a:srgbClr val="8F1D00"/>
                </a:gs>
              </a:gsLst>
              <a:lin ang="5400000" scaled="1"/>
            </a:gradFill>
            <a:ln w="95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2180" name="Group 21"/>
            <p:cNvGrpSpPr/>
            <p:nvPr/>
          </p:nvGrpSpPr>
          <p:grpSpPr bwMode="auto">
            <a:xfrm>
              <a:off x="566" y="725"/>
              <a:ext cx="384" cy="1824"/>
              <a:chOff x="720" y="1008"/>
              <a:chExt cx="384" cy="1824"/>
            </a:xfrm>
          </p:grpSpPr>
          <p:grpSp>
            <p:nvGrpSpPr>
              <p:cNvPr id="92226" name="Group 22"/>
              <p:cNvGrpSpPr/>
              <p:nvPr/>
            </p:nvGrpSpPr>
            <p:grpSpPr bwMode="auto">
              <a:xfrm>
                <a:off x="720" y="1008"/>
                <a:ext cx="384" cy="1824"/>
                <a:chOff x="3072" y="1008"/>
                <a:chExt cx="384" cy="1824"/>
              </a:xfrm>
            </p:grpSpPr>
            <p:sp>
              <p:nvSpPr>
                <p:cNvPr id="92228" name="Rectangle 23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144" cy="16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miter lim="800000"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2229" name="Oval 24"/>
                <p:cNvSpPr>
                  <a:spLocks noChangeArrowheads="1"/>
                </p:cNvSpPr>
                <p:nvPr/>
              </p:nvSpPr>
              <p:spPr bwMode="auto">
                <a:xfrm>
                  <a:off x="3072" y="1200"/>
                  <a:ext cx="192" cy="19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round/>
                </a:ln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2230" name="Freeform 25"/>
                <p:cNvSpPr/>
                <p:nvPr/>
              </p:nvSpPr>
              <p:spPr bwMode="auto">
                <a:xfrm>
                  <a:off x="3216" y="1008"/>
                  <a:ext cx="240" cy="192"/>
                </a:xfrm>
                <a:custGeom>
                  <a:avLst/>
                  <a:gdLst>
                    <a:gd name="T0" fmla="*/ 0 w 1112"/>
                    <a:gd name="T1" fmla="*/ 536 h 1016"/>
                    <a:gd name="T2" fmla="*/ 48 w 1112"/>
                    <a:gd name="T3" fmla="*/ 344 h 1016"/>
                    <a:gd name="T4" fmla="*/ 240 w 1112"/>
                    <a:gd name="T5" fmla="*/ 104 h 1016"/>
                    <a:gd name="T6" fmla="*/ 528 w 1112"/>
                    <a:gd name="T7" fmla="*/ 8 h 1016"/>
                    <a:gd name="T8" fmla="*/ 768 w 1112"/>
                    <a:gd name="T9" fmla="*/ 56 h 1016"/>
                    <a:gd name="T10" fmla="*/ 925 w 1112"/>
                    <a:gd name="T11" fmla="*/ 158 h 1016"/>
                    <a:gd name="T12" fmla="*/ 1036 w 1112"/>
                    <a:gd name="T13" fmla="*/ 292 h 1016"/>
                    <a:gd name="T14" fmla="*/ 1092 w 1112"/>
                    <a:gd name="T15" fmla="*/ 481 h 1016"/>
                    <a:gd name="T16" fmla="*/ 1103 w 1112"/>
                    <a:gd name="T17" fmla="*/ 647 h 1016"/>
                    <a:gd name="T18" fmla="*/ 1036 w 1112"/>
                    <a:gd name="T19" fmla="*/ 803 h 1016"/>
                    <a:gd name="T20" fmla="*/ 959 w 1112"/>
                    <a:gd name="T21" fmla="*/ 936 h 1016"/>
                    <a:gd name="T22" fmla="*/ 816 w 1112"/>
                    <a:gd name="T23" fmla="*/ 1016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12"/>
                    <a:gd name="T37" fmla="*/ 0 h 1016"/>
                    <a:gd name="T38" fmla="*/ 1112 w 1112"/>
                    <a:gd name="T39" fmla="*/ 1016 h 10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12" h="1016">
                      <a:moveTo>
                        <a:pt x="0" y="536"/>
                      </a:moveTo>
                      <a:cubicBezTo>
                        <a:pt x="4" y="476"/>
                        <a:pt x="8" y="416"/>
                        <a:pt x="48" y="344"/>
                      </a:cubicBezTo>
                      <a:cubicBezTo>
                        <a:pt x="88" y="272"/>
                        <a:pt x="160" y="160"/>
                        <a:pt x="240" y="104"/>
                      </a:cubicBezTo>
                      <a:cubicBezTo>
                        <a:pt x="320" y="48"/>
                        <a:pt x="440" y="16"/>
                        <a:pt x="528" y="8"/>
                      </a:cubicBezTo>
                      <a:cubicBezTo>
                        <a:pt x="616" y="0"/>
                        <a:pt x="702" y="31"/>
                        <a:pt x="768" y="56"/>
                      </a:cubicBezTo>
                      <a:cubicBezTo>
                        <a:pt x="834" y="81"/>
                        <a:pt x="880" y="119"/>
                        <a:pt x="925" y="158"/>
                      </a:cubicBezTo>
                      <a:cubicBezTo>
                        <a:pt x="970" y="197"/>
                        <a:pt x="1008" y="238"/>
                        <a:pt x="1036" y="292"/>
                      </a:cubicBezTo>
                      <a:cubicBezTo>
                        <a:pt x="1064" y="346"/>
                        <a:pt x="1081" y="422"/>
                        <a:pt x="1092" y="481"/>
                      </a:cubicBezTo>
                      <a:cubicBezTo>
                        <a:pt x="1103" y="540"/>
                        <a:pt x="1112" y="593"/>
                        <a:pt x="1103" y="647"/>
                      </a:cubicBezTo>
                      <a:cubicBezTo>
                        <a:pt x="1094" y="701"/>
                        <a:pt x="1060" y="755"/>
                        <a:pt x="1036" y="803"/>
                      </a:cubicBezTo>
                      <a:cubicBezTo>
                        <a:pt x="1012" y="851"/>
                        <a:pt x="996" y="901"/>
                        <a:pt x="959" y="936"/>
                      </a:cubicBezTo>
                      <a:cubicBezTo>
                        <a:pt x="922" y="971"/>
                        <a:pt x="846" y="999"/>
                        <a:pt x="816" y="1016"/>
                      </a:cubicBezTo>
                    </a:path>
                  </a:pathLst>
                </a:custGeom>
                <a:noFill/>
                <a:ln w="38100">
                  <a:solidFill>
                    <a:srgbClr val="99FF33"/>
                  </a:solidFill>
                  <a:round/>
                </a:ln>
                <a:scene3d>
                  <a:camera prst="legacyObliqueTopRight">
                    <a:rot lat="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FF33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2227" name="Oval 26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2181" name="Freeform 27"/>
            <p:cNvSpPr/>
            <p:nvPr/>
          </p:nvSpPr>
          <p:spPr bwMode="auto">
            <a:xfrm>
              <a:off x="758" y="2405"/>
              <a:ext cx="192" cy="103"/>
            </a:xfrm>
            <a:custGeom>
              <a:avLst/>
              <a:gdLst>
                <a:gd name="T0" fmla="*/ 56 w 1262"/>
                <a:gd name="T1" fmla="*/ 800 h 823"/>
                <a:gd name="T2" fmla="*/ 32 w 1262"/>
                <a:gd name="T3" fmla="*/ 353 h 823"/>
                <a:gd name="T4" fmla="*/ 32 w 1262"/>
                <a:gd name="T5" fmla="*/ 161 h 823"/>
                <a:gd name="T6" fmla="*/ 27 w 1262"/>
                <a:gd name="T7" fmla="*/ 34 h 823"/>
                <a:gd name="T8" fmla="*/ 197 w 1262"/>
                <a:gd name="T9" fmla="*/ 11 h 823"/>
                <a:gd name="T10" fmla="*/ 497 w 1262"/>
                <a:gd name="T11" fmla="*/ 11 h 823"/>
                <a:gd name="T12" fmla="*/ 852 w 1262"/>
                <a:gd name="T13" fmla="*/ 78 h 823"/>
                <a:gd name="T14" fmla="*/ 1074 w 1262"/>
                <a:gd name="T15" fmla="*/ 156 h 823"/>
                <a:gd name="T16" fmla="*/ 1232 w 1262"/>
                <a:gd name="T17" fmla="*/ 278 h 823"/>
                <a:gd name="T18" fmla="*/ 1253 w 1262"/>
                <a:gd name="T19" fmla="*/ 401 h 823"/>
                <a:gd name="T20" fmla="*/ 1217 w 1262"/>
                <a:gd name="T21" fmla="*/ 489 h 823"/>
                <a:gd name="T22" fmla="*/ 1098 w 1262"/>
                <a:gd name="T23" fmla="*/ 600 h 823"/>
                <a:gd name="T24" fmla="*/ 904 w 1262"/>
                <a:gd name="T25" fmla="*/ 689 h 823"/>
                <a:gd name="T26" fmla="*/ 696 w 1262"/>
                <a:gd name="T27" fmla="*/ 745 h 823"/>
                <a:gd name="T28" fmla="*/ 441 w 1262"/>
                <a:gd name="T29" fmla="*/ 800 h 823"/>
                <a:gd name="T30" fmla="*/ 208 w 1262"/>
                <a:gd name="T31" fmla="*/ 823 h 823"/>
                <a:gd name="T32" fmla="*/ 56 w 1262"/>
                <a:gd name="T33" fmla="*/ 800 h 8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2"/>
                <a:gd name="T52" fmla="*/ 0 h 823"/>
                <a:gd name="T53" fmla="*/ 1262 w 1262"/>
                <a:gd name="T54" fmla="*/ 823 h 8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2" h="823">
                  <a:moveTo>
                    <a:pt x="56" y="800"/>
                  </a:moveTo>
                  <a:cubicBezTo>
                    <a:pt x="28" y="724"/>
                    <a:pt x="36" y="459"/>
                    <a:pt x="32" y="353"/>
                  </a:cubicBezTo>
                  <a:cubicBezTo>
                    <a:pt x="28" y="247"/>
                    <a:pt x="33" y="214"/>
                    <a:pt x="32" y="161"/>
                  </a:cubicBezTo>
                  <a:cubicBezTo>
                    <a:pt x="31" y="108"/>
                    <a:pt x="0" y="59"/>
                    <a:pt x="27" y="34"/>
                  </a:cubicBezTo>
                  <a:cubicBezTo>
                    <a:pt x="54" y="9"/>
                    <a:pt x="119" y="15"/>
                    <a:pt x="197" y="11"/>
                  </a:cubicBezTo>
                  <a:cubicBezTo>
                    <a:pt x="275" y="7"/>
                    <a:pt x="388" y="0"/>
                    <a:pt x="497" y="11"/>
                  </a:cubicBezTo>
                  <a:cubicBezTo>
                    <a:pt x="606" y="22"/>
                    <a:pt x="756" y="54"/>
                    <a:pt x="852" y="78"/>
                  </a:cubicBezTo>
                  <a:cubicBezTo>
                    <a:pt x="948" y="102"/>
                    <a:pt x="1011" y="123"/>
                    <a:pt x="1074" y="156"/>
                  </a:cubicBezTo>
                  <a:cubicBezTo>
                    <a:pt x="1137" y="189"/>
                    <a:pt x="1202" y="237"/>
                    <a:pt x="1232" y="278"/>
                  </a:cubicBezTo>
                  <a:cubicBezTo>
                    <a:pt x="1262" y="319"/>
                    <a:pt x="1256" y="366"/>
                    <a:pt x="1253" y="401"/>
                  </a:cubicBezTo>
                  <a:cubicBezTo>
                    <a:pt x="1251" y="436"/>
                    <a:pt x="1243" y="456"/>
                    <a:pt x="1217" y="489"/>
                  </a:cubicBezTo>
                  <a:cubicBezTo>
                    <a:pt x="1192" y="522"/>
                    <a:pt x="1150" y="567"/>
                    <a:pt x="1098" y="600"/>
                  </a:cubicBezTo>
                  <a:cubicBezTo>
                    <a:pt x="1046" y="633"/>
                    <a:pt x="971" y="665"/>
                    <a:pt x="904" y="689"/>
                  </a:cubicBezTo>
                  <a:cubicBezTo>
                    <a:pt x="837" y="713"/>
                    <a:pt x="773" y="727"/>
                    <a:pt x="696" y="745"/>
                  </a:cubicBezTo>
                  <a:cubicBezTo>
                    <a:pt x="619" y="763"/>
                    <a:pt x="522" y="787"/>
                    <a:pt x="441" y="800"/>
                  </a:cubicBezTo>
                  <a:cubicBezTo>
                    <a:pt x="360" y="813"/>
                    <a:pt x="272" y="823"/>
                    <a:pt x="208" y="823"/>
                  </a:cubicBezTo>
                  <a:cubicBezTo>
                    <a:pt x="144" y="823"/>
                    <a:pt x="88" y="805"/>
                    <a:pt x="56" y="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F1D00"/>
                </a:gs>
                <a:gs pos="50000">
                  <a:srgbClr val="FF3300"/>
                </a:gs>
                <a:gs pos="100000">
                  <a:srgbClr val="8F1D00"/>
                </a:gs>
              </a:gsLst>
              <a:lin ang="5400000" scaled="1"/>
            </a:gradFill>
            <a:ln w="95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2182" name="Group 28"/>
            <p:cNvGrpSpPr/>
            <p:nvPr/>
          </p:nvGrpSpPr>
          <p:grpSpPr bwMode="auto">
            <a:xfrm>
              <a:off x="553" y="101"/>
              <a:ext cx="702" cy="576"/>
              <a:chOff x="720" y="1776"/>
              <a:chExt cx="702" cy="576"/>
            </a:xfrm>
          </p:grpSpPr>
          <p:sp>
            <p:nvSpPr>
              <p:cNvPr id="92223" name="Line 29"/>
              <p:cNvSpPr>
                <a:spLocks noChangeShapeType="1"/>
              </p:cNvSpPr>
              <p:nvPr/>
            </p:nvSpPr>
            <p:spPr bwMode="auto">
              <a:xfrm flipH="1" flipV="1">
                <a:off x="1056" y="1776"/>
                <a:ext cx="0" cy="576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224" name="Text Box 30"/>
              <p:cNvSpPr txBox="1">
                <a:spLocks noChangeArrowheads="1"/>
              </p:cNvSpPr>
              <p:nvPr/>
            </p:nvSpPr>
            <p:spPr bwMode="auto">
              <a:xfrm>
                <a:off x="1152" y="1872"/>
                <a:ext cx="27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00"/>
                    </a:solidFill>
                    <a:latin typeface="+mn-ea"/>
                    <a:ea typeface="+mn-ea"/>
                  </a:rPr>
                  <a:t>N</a:t>
                </a:r>
                <a:endParaRPr kumimoji="1" lang="en-US" altLang="zh-CN" sz="3200" b="1">
                  <a:solidFill>
                    <a:srgbClr val="FFFF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25" name="Text Box 31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5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>
                    <a:solidFill>
                      <a:srgbClr val="FFFF00"/>
                    </a:solidFill>
                    <a:latin typeface="+mn-ea"/>
                    <a:ea typeface="+mn-ea"/>
                  </a:rPr>
                  <a:t>O</a:t>
                </a:r>
                <a:endPara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2183" name="Group 32"/>
            <p:cNvGrpSpPr/>
            <p:nvPr/>
          </p:nvGrpSpPr>
          <p:grpSpPr bwMode="auto">
            <a:xfrm>
              <a:off x="854" y="1685"/>
              <a:ext cx="509" cy="672"/>
              <a:chOff x="2592" y="3312"/>
              <a:chExt cx="509" cy="672"/>
            </a:xfrm>
          </p:grpSpPr>
          <p:sp>
            <p:nvSpPr>
              <p:cNvPr id="92221" name="Line 33"/>
              <p:cNvSpPr>
                <a:spLocks noChangeShapeType="1"/>
              </p:cNvSpPr>
              <p:nvPr/>
            </p:nvSpPr>
            <p:spPr bwMode="auto">
              <a:xfrm>
                <a:off x="2592" y="3312"/>
                <a:ext cx="0" cy="672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222" name="Text Box 34"/>
              <p:cNvSpPr txBox="1">
                <a:spLocks noChangeArrowheads="1"/>
              </p:cNvSpPr>
              <p:nvPr/>
            </p:nvSpPr>
            <p:spPr bwMode="auto">
              <a:xfrm>
                <a:off x="2688" y="3312"/>
                <a:ext cx="413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00"/>
                    </a:solidFill>
                    <a:latin typeface="+mn-ea"/>
                    <a:ea typeface="+mn-ea"/>
                  </a:rPr>
                  <a:t>mg</a:t>
                </a:r>
                <a:endParaRPr kumimoji="1" lang="en-US" altLang="zh-CN" sz="3200" b="1">
                  <a:solidFill>
                    <a:srgbClr val="FFFF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2220" name="Line 36"/>
            <p:cNvSpPr>
              <a:spLocks noChangeShapeType="1"/>
            </p:cNvSpPr>
            <p:nvPr/>
          </p:nvSpPr>
          <p:spPr bwMode="auto">
            <a:xfrm flipH="1">
              <a:off x="374" y="1013"/>
              <a:ext cx="288" cy="240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219" name="Line 39"/>
            <p:cNvSpPr>
              <a:spLocks noChangeShapeType="1"/>
            </p:cNvSpPr>
            <p:nvPr/>
          </p:nvSpPr>
          <p:spPr bwMode="auto">
            <a:xfrm flipH="1">
              <a:off x="518" y="984"/>
              <a:ext cx="192" cy="14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187" name="Rectangle 42"/>
            <p:cNvSpPr>
              <a:spLocks noChangeArrowheads="1"/>
            </p:cNvSpPr>
            <p:nvPr/>
          </p:nvSpPr>
          <p:spPr bwMode="auto">
            <a:xfrm>
              <a:off x="368" y="-163"/>
              <a:ext cx="1705" cy="2832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2188" name="Line 43"/>
            <p:cNvSpPr>
              <a:spLocks noChangeShapeType="1"/>
            </p:cNvSpPr>
            <p:nvPr/>
          </p:nvSpPr>
          <p:spPr bwMode="auto">
            <a:xfrm>
              <a:off x="927" y="821"/>
              <a:ext cx="48" cy="16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92189" name="Group 44"/>
            <p:cNvGrpSpPr/>
            <p:nvPr/>
          </p:nvGrpSpPr>
          <p:grpSpPr bwMode="auto">
            <a:xfrm>
              <a:off x="639" y="533"/>
              <a:ext cx="960" cy="1872"/>
              <a:chOff x="1344" y="384"/>
              <a:chExt cx="960" cy="1872"/>
            </a:xfrm>
          </p:grpSpPr>
          <p:sp>
            <p:nvSpPr>
              <p:cNvPr id="92213" name="Oval 45"/>
              <p:cNvSpPr>
                <a:spLocks noChangeArrowheads="1"/>
              </p:cNvSpPr>
              <p:nvPr/>
            </p:nvSpPr>
            <p:spPr bwMode="auto">
              <a:xfrm>
                <a:off x="1584" y="384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6334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14" name="Rectangle 46"/>
              <p:cNvSpPr>
                <a:spLocks noChangeArrowheads="1"/>
              </p:cNvSpPr>
              <p:nvPr/>
            </p:nvSpPr>
            <p:spPr bwMode="auto">
              <a:xfrm rot="-1206838">
                <a:off x="1872" y="624"/>
                <a:ext cx="144" cy="1632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15" name="Freeform 47"/>
              <p:cNvSpPr/>
              <p:nvPr/>
            </p:nvSpPr>
            <p:spPr bwMode="auto">
              <a:xfrm>
                <a:off x="1488" y="480"/>
                <a:ext cx="240" cy="192"/>
              </a:xfrm>
              <a:custGeom>
                <a:avLst/>
                <a:gdLst>
                  <a:gd name="T0" fmla="*/ 0 w 1112"/>
                  <a:gd name="T1" fmla="*/ 536 h 1016"/>
                  <a:gd name="T2" fmla="*/ 48 w 1112"/>
                  <a:gd name="T3" fmla="*/ 344 h 1016"/>
                  <a:gd name="T4" fmla="*/ 240 w 1112"/>
                  <a:gd name="T5" fmla="*/ 104 h 1016"/>
                  <a:gd name="T6" fmla="*/ 528 w 1112"/>
                  <a:gd name="T7" fmla="*/ 8 h 1016"/>
                  <a:gd name="T8" fmla="*/ 768 w 1112"/>
                  <a:gd name="T9" fmla="*/ 56 h 1016"/>
                  <a:gd name="T10" fmla="*/ 925 w 1112"/>
                  <a:gd name="T11" fmla="*/ 158 h 1016"/>
                  <a:gd name="T12" fmla="*/ 1036 w 1112"/>
                  <a:gd name="T13" fmla="*/ 292 h 1016"/>
                  <a:gd name="T14" fmla="*/ 1092 w 1112"/>
                  <a:gd name="T15" fmla="*/ 481 h 1016"/>
                  <a:gd name="T16" fmla="*/ 1103 w 1112"/>
                  <a:gd name="T17" fmla="*/ 647 h 1016"/>
                  <a:gd name="T18" fmla="*/ 1036 w 1112"/>
                  <a:gd name="T19" fmla="*/ 803 h 1016"/>
                  <a:gd name="T20" fmla="*/ 959 w 1112"/>
                  <a:gd name="T21" fmla="*/ 936 h 1016"/>
                  <a:gd name="T22" fmla="*/ 816 w 1112"/>
                  <a:gd name="T23" fmla="*/ 1016 h 101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12"/>
                  <a:gd name="T37" fmla="*/ 0 h 1016"/>
                  <a:gd name="T38" fmla="*/ 1112 w 1112"/>
                  <a:gd name="T39" fmla="*/ 1016 h 101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12" h="1016">
                    <a:moveTo>
                      <a:pt x="0" y="536"/>
                    </a:moveTo>
                    <a:cubicBezTo>
                      <a:pt x="4" y="476"/>
                      <a:pt x="8" y="416"/>
                      <a:pt x="48" y="344"/>
                    </a:cubicBezTo>
                    <a:cubicBezTo>
                      <a:pt x="88" y="272"/>
                      <a:pt x="160" y="160"/>
                      <a:pt x="240" y="104"/>
                    </a:cubicBezTo>
                    <a:cubicBezTo>
                      <a:pt x="320" y="48"/>
                      <a:pt x="440" y="16"/>
                      <a:pt x="528" y="8"/>
                    </a:cubicBezTo>
                    <a:cubicBezTo>
                      <a:pt x="616" y="0"/>
                      <a:pt x="702" y="31"/>
                      <a:pt x="768" y="56"/>
                    </a:cubicBezTo>
                    <a:cubicBezTo>
                      <a:pt x="834" y="81"/>
                      <a:pt x="880" y="119"/>
                      <a:pt x="925" y="158"/>
                    </a:cubicBezTo>
                    <a:cubicBezTo>
                      <a:pt x="970" y="197"/>
                      <a:pt x="1008" y="238"/>
                      <a:pt x="1036" y="292"/>
                    </a:cubicBezTo>
                    <a:cubicBezTo>
                      <a:pt x="1064" y="346"/>
                      <a:pt x="1081" y="422"/>
                      <a:pt x="1092" y="481"/>
                    </a:cubicBezTo>
                    <a:cubicBezTo>
                      <a:pt x="1103" y="540"/>
                      <a:pt x="1112" y="593"/>
                      <a:pt x="1103" y="647"/>
                    </a:cubicBezTo>
                    <a:cubicBezTo>
                      <a:pt x="1094" y="701"/>
                      <a:pt x="1060" y="755"/>
                      <a:pt x="1036" y="803"/>
                    </a:cubicBezTo>
                    <a:cubicBezTo>
                      <a:pt x="1012" y="851"/>
                      <a:pt x="996" y="901"/>
                      <a:pt x="959" y="936"/>
                    </a:cubicBezTo>
                    <a:cubicBezTo>
                      <a:pt x="922" y="971"/>
                      <a:pt x="846" y="999"/>
                      <a:pt x="816" y="1016"/>
                    </a:cubicBezTo>
                  </a:path>
                </a:pathLst>
              </a:custGeom>
              <a:noFill/>
              <a:ln w="38100">
                <a:solidFill>
                  <a:srgbClr val="99FF33"/>
                </a:solidFill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FF33"/>
                </a:extrusion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16" name="Freeform 48"/>
              <p:cNvSpPr/>
              <p:nvPr/>
            </p:nvSpPr>
            <p:spPr bwMode="auto">
              <a:xfrm rot="-1038068">
                <a:off x="2112" y="2064"/>
                <a:ext cx="192" cy="103"/>
              </a:xfrm>
              <a:custGeom>
                <a:avLst/>
                <a:gdLst>
                  <a:gd name="T0" fmla="*/ 56 w 1262"/>
                  <a:gd name="T1" fmla="*/ 800 h 823"/>
                  <a:gd name="T2" fmla="*/ 32 w 1262"/>
                  <a:gd name="T3" fmla="*/ 353 h 823"/>
                  <a:gd name="T4" fmla="*/ 32 w 1262"/>
                  <a:gd name="T5" fmla="*/ 161 h 823"/>
                  <a:gd name="T6" fmla="*/ 27 w 1262"/>
                  <a:gd name="T7" fmla="*/ 34 h 823"/>
                  <a:gd name="T8" fmla="*/ 197 w 1262"/>
                  <a:gd name="T9" fmla="*/ 11 h 823"/>
                  <a:gd name="T10" fmla="*/ 497 w 1262"/>
                  <a:gd name="T11" fmla="*/ 11 h 823"/>
                  <a:gd name="T12" fmla="*/ 852 w 1262"/>
                  <a:gd name="T13" fmla="*/ 78 h 823"/>
                  <a:gd name="T14" fmla="*/ 1074 w 1262"/>
                  <a:gd name="T15" fmla="*/ 156 h 823"/>
                  <a:gd name="T16" fmla="*/ 1232 w 1262"/>
                  <a:gd name="T17" fmla="*/ 278 h 823"/>
                  <a:gd name="T18" fmla="*/ 1253 w 1262"/>
                  <a:gd name="T19" fmla="*/ 401 h 823"/>
                  <a:gd name="T20" fmla="*/ 1217 w 1262"/>
                  <a:gd name="T21" fmla="*/ 489 h 823"/>
                  <a:gd name="T22" fmla="*/ 1098 w 1262"/>
                  <a:gd name="T23" fmla="*/ 600 h 823"/>
                  <a:gd name="T24" fmla="*/ 904 w 1262"/>
                  <a:gd name="T25" fmla="*/ 689 h 823"/>
                  <a:gd name="T26" fmla="*/ 696 w 1262"/>
                  <a:gd name="T27" fmla="*/ 745 h 823"/>
                  <a:gd name="T28" fmla="*/ 441 w 1262"/>
                  <a:gd name="T29" fmla="*/ 800 h 823"/>
                  <a:gd name="T30" fmla="*/ 208 w 1262"/>
                  <a:gd name="T31" fmla="*/ 823 h 823"/>
                  <a:gd name="T32" fmla="*/ 56 w 1262"/>
                  <a:gd name="T33" fmla="*/ 800 h 8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62"/>
                  <a:gd name="T52" fmla="*/ 0 h 823"/>
                  <a:gd name="T53" fmla="*/ 1262 w 1262"/>
                  <a:gd name="T54" fmla="*/ 823 h 8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62" h="823">
                    <a:moveTo>
                      <a:pt x="56" y="800"/>
                    </a:moveTo>
                    <a:cubicBezTo>
                      <a:pt x="28" y="724"/>
                      <a:pt x="36" y="459"/>
                      <a:pt x="32" y="353"/>
                    </a:cubicBezTo>
                    <a:cubicBezTo>
                      <a:pt x="28" y="247"/>
                      <a:pt x="33" y="214"/>
                      <a:pt x="32" y="161"/>
                    </a:cubicBezTo>
                    <a:cubicBezTo>
                      <a:pt x="31" y="108"/>
                      <a:pt x="0" y="59"/>
                      <a:pt x="27" y="34"/>
                    </a:cubicBezTo>
                    <a:cubicBezTo>
                      <a:pt x="54" y="9"/>
                      <a:pt x="119" y="15"/>
                      <a:pt x="197" y="11"/>
                    </a:cubicBezTo>
                    <a:cubicBezTo>
                      <a:pt x="275" y="7"/>
                      <a:pt x="388" y="0"/>
                      <a:pt x="497" y="11"/>
                    </a:cubicBezTo>
                    <a:cubicBezTo>
                      <a:pt x="606" y="22"/>
                      <a:pt x="756" y="54"/>
                      <a:pt x="852" y="78"/>
                    </a:cubicBezTo>
                    <a:cubicBezTo>
                      <a:pt x="948" y="102"/>
                      <a:pt x="1011" y="123"/>
                      <a:pt x="1074" y="156"/>
                    </a:cubicBezTo>
                    <a:cubicBezTo>
                      <a:pt x="1137" y="189"/>
                      <a:pt x="1202" y="237"/>
                      <a:pt x="1232" y="278"/>
                    </a:cubicBezTo>
                    <a:cubicBezTo>
                      <a:pt x="1262" y="319"/>
                      <a:pt x="1256" y="366"/>
                      <a:pt x="1253" y="401"/>
                    </a:cubicBezTo>
                    <a:cubicBezTo>
                      <a:pt x="1251" y="436"/>
                      <a:pt x="1243" y="456"/>
                      <a:pt x="1217" y="489"/>
                    </a:cubicBezTo>
                    <a:cubicBezTo>
                      <a:pt x="1192" y="522"/>
                      <a:pt x="1150" y="567"/>
                      <a:pt x="1098" y="600"/>
                    </a:cubicBezTo>
                    <a:cubicBezTo>
                      <a:pt x="1046" y="633"/>
                      <a:pt x="971" y="665"/>
                      <a:pt x="904" y="689"/>
                    </a:cubicBezTo>
                    <a:cubicBezTo>
                      <a:pt x="837" y="713"/>
                      <a:pt x="773" y="727"/>
                      <a:pt x="696" y="745"/>
                    </a:cubicBezTo>
                    <a:cubicBezTo>
                      <a:pt x="619" y="763"/>
                      <a:pt x="522" y="787"/>
                      <a:pt x="441" y="800"/>
                    </a:cubicBezTo>
                    <a:cubicBezTo>
                      <a:pt x="360" y="813"/>
                      <a:pt x="272" y="823"/>
                      <a:pt x="208" y="823"/>
                    </a:cubicBezTo>
                    <a:cubicBezTo>
                      <a:pt x="144" y="823"/>
                      <a:pt x="88" y="805"/>
                      <a:pt x="56" y="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F1D00"/>
                  </a:gs>
                  <a:gs pos="50000">
                    <a:srgbClr val="FF3300"/>
                  </a:gs>
                  <a:gs pos="100000">
                    <a:srgbClr val="8F1D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17" name="Oval 49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18" name="Oval 50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192" cy="192"/>
              </a:xfrm>
              <a:prstGeom prst="ellipse">
                <a:avLst/>
              </a:prstGeom>
              <a:solidFill>
                <a:srgbClr val="FF9900"/>
              </a:solidFill>
              <a:ln w="9525">
                <a:round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633400" prstMaterial="legacyMatte">
                <a:bevelT w="13500" h="13500" prst="angle"/>
                <a:bevelB w="13500" h="13500" prst="angle"/>
                <a:extrusionClr>
                  <a:srgbClr val="FF9900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2190" name="Text Box 51"/>
            <p:cNvSpPr txBox="1">
              <a:spLocks noChangeArrowheads="1"/>
            </p:cNvSpPr>
            <p:nvPr/>
          </p:nvSpPr>
          <p:spPr bwMode="auto">
            <a:xfrm>
              <a:off x="1066" y="935"/>
              <a:ext cx="25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n-ea"/>
                  <a:ea typeface="+mn-ea"/>
                </a:rPr>
                <a:t>M</a:t>
              </a:r>
              <a:endParaRPr kumimoji="1" lang="en-US" altLang="zh-CN" sz="28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92191" name="Group 52"/>
            <p:cNvGrpSpPr/>
            <p:nvPr/>
          </p:nvGrpSpPr>
          <p:grpSpPr bwMode="auto">
            <a:xfrm>
              <a:off x="689" y="575"/>
              <a:ext cx="384" cy="1824"/>
              <a:chOff x="720" y="1008"/>
              <a:chExt cx="384" cy="1824"/>
            </a:xfrm>
          </p:grpSpPr>
          <p:grpSp>
            <p:nvGrpSpPr>
              <p:cNvPr id="92208" name="Group 53"/>
              <p:cNvGrpSpPr/>
              <p:nvPr/>
            </p:nvGrpSpPr>
            <p:grpSpPr bwMode="auto">
              <a:xfrm>
                <a:off x="720" y="1008"/>
                <a:ext cx="384" cy="1824"/>
                <a:chOff x="3072" y="1008"/>
                <a:chExt cx="384" cy="1824"/>
              </a:xfrm>
            </p:grpSpPr>
            <p:sp>
              <p:nvSpPr>
                <p:cNvPr id="92210" name="Rectangle 54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144" cy="1632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miter lim="800000"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2211" name="Oval 55"/>
                <p:cNvSpPr>
                  <a:spLocks noChangeArrowheads="1"/>
                </p:cNvSpPr>
                <p:nvPr/>
              </p:nvSpPr>
              <p:spPr bwMode="auto">
                <a:xfrm>
                  <a:off x="3072" y="1200"/>
                  <a:ext cx="192" cy="192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round/>
                </a:ln>
                <a:scene3d>
                  <a:camera prst="legacyObliqueTopRight"/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FF9900"/>
                  </a:extrusionClr>
                </a:sp3d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2212" name="Freeform 56"/>
                <p:cNvSpPr/>
                <p:nvPr/>
              </p:nvSpPr>
              <p:spPr bwMode="auto">
                <a:xfrm>
                  <a:off x="3216" y="1008"/>
                  <a:ext cx="240" cy="192"/>
                </a:xfrm>
                <a:custGeom>
                  <a:avLst/>
                  <a:gdLst>
                    <a:gd name="T0" fmla="*/ 0 w 1112"/>
                    <a:gd name="T1" fmla="*/ 536 h 1016"/>
                    <a:gd name="T2" fmla="*/ 48 w 1112"/>
                    <a:gd name="T3" fmla="*/ 344 h 1016"/>
                    <a:gd name="T4" fmla="*/ 240 w 1112"/>
                    <a:gd name="T5" fmla="*/ 104 h 1016"/>
                    <a:gd name="T6" fmla="*/ 528 w 1112"/>
                    <a:gd name="T7" fmla="*/ 8 h 1016"/>
                    <a:gd name="T8" fmla="*/ 768 w 1112"/>
                    <a:gd name="T9" fmla="*/ 56 h 1016"/>
                    <a:gd name="T10" fmla="*/ 925 w 1112"/>
                    <a:gd name="T11" fmla="*/ 158 h 1016"/>
                    <a:gd name="T12" fmla="*/ 1036 w 1112"/>
                    <a:gd name="T13" fmla="*/ 292 h 1016"/>
                    <a:gd name="T14" fmla="*/ 1092 w 1112"/>
                    <a:gd name="T15" fmla="*/ 481 h 1016"/>
                    <a:gd name="T16" fmla="*/ 1103 w 1112"/>
                    <a:gd name="T17" fmla="*/ 647 h 1016"/>
                    <a:gd name="T18" fmla="*/ 1036 w 1112"/>
                    <a:gd name="T19" fmla="*/ 803 h 1016"/>
                    <a:gd name="T20" fmla="*/ 959 w 1112"/>
                    <a:gd name="T21" fmla="*/ 936 h 1016"/>
                    <a:gd name="T22" fmla="*/ 816 w 1112"/>
                    <a:gd name="T23" fmla="*/ 1016 h 10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12"/>
                    <a:gd name="T37" fmla="*/ 0 h 1016"/>
                    <a:gd name="T38" fmla="*/ 1112 w 1112"/>
                    <a:gd name="T39" fmla="*/ 1016 h 10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12" h="1016">
                      <a:moveTo>
                        <a:pt x="0" y="536"/>
                      </a:moveTo>
                      <a:cubicBezTo>
                        <a:pt x="4" y="476"/>
                        <a:pt x="8" y="416"/>
                        <a:pt x="48" y="344"/>
                      </a:cubicBezTo>
                      <a:cubicBezTo>
                        <a:pt x="88" y="272"/>
                        <a:pt x="160" y="160"/>
                        <a:pt x="240" y="104"/>
                      </a:cubicBezTo>
                      <a:cubicBezTo>
                        <a:pt x="320" y="48"/>
                        <a:pt x="440" y="16"/>
                        <a:pt x="528" y="8"/>
                      </a:cubicBezTo>
                      <a:cubicBezTo>
                        <a:pt x="616" y="0"/>
                        <a:pt x="702" y="31"/>
                        <a:pt x="768" y="56"/>
                      </a:cubicBezTo>
                      <a:cubicBezTo>
                        <a:pt x="834" y="81"/>
                        <a:pt x="880" y="119"/>
                        <a:pt x="925" y="158"/>
                      </a:cubicBezTo>
                      <a:cubicBezTo>
                        <a:pt x="970" y="197"/>
                        <a:pt x="1008" y="238"/>
                        <a:pt x="1036" y="292"/>
                      </a:cubicBezTo>
                      <a:cubicBezTo>
                        <a:pt x="1064" y="346"/>
                        <a:pt x="1081" y="422"/>
                        <a:pt x="1092" y="481"/>
                      </a:cubicBezTo>
                      <a:cubicBezTo>
                        <a:pt x="1103" y="540"/>
                        <a:pt x="1112" y="593"/>
                        <a:pt x="1103" y="647"/>
                      </a:cubicBezTo>
                      <a:cubicBezTo>
                        <a:pt x="1094" y="701"/>
                        <a:pt x="1060" y="755"/>
                        <a:pt x="1036" y="803"/>
                      </a:cubicBezTo>
                      <a:cubicBezTo>
                        <a:pt x="1012" y="851"/>
                        <a:pt x="996" y="901"/>
                        <a:pt x="959" y="936"/>
                      </a:cubicBezTo>
                      <a:cubicBezTo>
                        <a:pt x="922" y="971"/>
                        <a:pt x="846" y="999"/>
                        <a:pt x="816" y="1016"/>
                      </a:cubicBezTo>
                    </a:path>
                  </a:pathLst>
                </a:custGeom>
                <a:noFill/>
                <a:ln w="38100">
                  <a:solidFill>
                    <a:srgbClr val="99FF33"/>
                  </a:solidFill>
                  <a:round/>
                </a:ln>
                <a:scene3d>
                  <a:camera prst="legacyObliqueTopRight">
                    <a:rot lat="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FF33"/>
                  </a:extrusionClr>
                </a:sp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flatTx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92209" name="Oval 57"/>
              <p:cNvSpPr>
                <a:spLocks noChangeArrowheads="1"/>
              </p:cNvSpPr>
              <p:nvPr/>
            </p:nvSpPr>
            <p:spPr bwMode="auto">
              <a:xfrm>
                <a:off x="960" y="196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8F1D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2192" name="Group 58"/>
            <p:cNvGrpSpPr/>
            <p:nvPr/>
          </p:nvGrpSpPr>
          <p:grpSpPr bwMode="auto">
            <a:xfrm>
              <a:off x="963" y="1541"/>
              <a:ext cx="492" cy="864"/>
              <a:chOff x="1044" y="3312"/>
              <a:chExt cx="444" cy="816"/>
            </a:xfrm>
          </p:grpSpPr>
          <p:sp>
            <p:nvSpPr>
              <p:cNvPr id="92206" name="Freeform 59"/>
              <p:cNvSpPr/>
              <p:nvPr/>
            </p:nvSpPr>
            <p:spPr bwMode="auto">
              <a:xfrm>
                <a:off x="1044" y="4056"/>
                <a:ext cx="444" cy="72"/>
              </a:xfrm>
              <a:custGeom>
                <a:avLst/>
                <a:gdLst>
                  <a:gd name="T0" fmla="*/ 0 w 444"/>
                  <a:gd name="T1" fmla="*/ 45 h 72"/>
                  <a:gd name="T2" fmla="*/ 100 w 444"/>
                  <a:gd name="T3" fmla="*/ 67 h 72"/>
                  <a:gd name="T4" fmla="*/ 222 w 444"/>
                  <a:gd name="T5" fmla="*/ 67 h 72"/>
                  <a:gd name="T6" fmla="*/ 333 w 444"/>
                  <a:gd name="T7" fmla="*/ 34 h 72"/>
                  <a:gd name="T8" fmla="*/ 444 w 444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4"/>
                  <a:gd name="T16" fmla="*/ 0 h 72"/>
                  <a:gd name="T17" fmla="*/ 444 w 44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4" h="72">
                    <a:moveTo>
                      <a:pt x="0" y="45"/>
                    </a:moveTo>
                    <a:cubicBezTo>
                      <a:pt x="17" y="49"/>
                      <a:pt x="63" y="63"/>
                      <a:pt x="100" y="67"/>
                    </a:cubicBezTo>
                    <a:cubicBezTo>
                      <a:pt x="137" y="71"/>
                      <a:pt x="183" y="72"/>
                      <a:pt x="222" y="67"/>
                    </a:cubicBezTo>
                    <a:cubicBezTo>
                      <a:pt x="261" y="62"/>
                      <a:pt x="296" y="45"/>
                      <a:pt x="333" y="34"/>
                    </a:cubicBezTo>
                    <a:cubicBezTo>
                      <a:pt x="370" y="23"/>
                      <a:pt x="421" y="7"/>
                      <a:pt x="444" y="0"/>
                    </a:cubicBez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07" name="Freeform 60"/>
              <p:cNvSpPr/>
              <p:nvPr/>
            </p:nvSpPr>
            <p:spPr bwMode="auto">
              <a:xfrm>
                <a:off x="1044" y="3312"/>
                <a:ext cx="192" cy="51"/>
              </a:xfrm>
              <a:custGeom>
                <a:avLst/>
                <a:gdLst>
                  <a:gd name="T0" fmla="*/ 0 w 192"/>
                  <a:gd name="T1" fmla="*/ 48 h 51"/>
                  <a:gd name="T2" fmla="*/ 89 w 192"/>
                  <a:gd name="T3" fmla="*/ 43 h 51"/>
                  <a:gd name="T4" fmla="*/ 192 w 192"/>
                  <a:gd name="T5" fmla="*/ 0 h 51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51"/>
                  <a:gd name="T11" fmla="*/ 192 w 192"/>
                  <a:gd name="T12" fmla="*/ 51 h 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51">
                    <a:moveTo>
                      <a:pt x="0" y="48"/>
                    </a:moveTo>
                    <a:cubicBezTo>
                      <a:pt x="15" y="47"/>
                      <a:pt x="57" y="51"/>
                      <a:pt x="89" y="43"/>
                    </a:cubicBezTo>
                    <a:cubicBezTo>
                      <a:pt x="121" y="35"/>
                      <a:pt x="171" y="9"/>
                      <a:pt x="192" y="0"/>
                    </a:cubicBezTo>
                  </a:path>
                </a:pathLst>
              </a:cu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2193" name="Group 61"/>
            <p:cNvGrpSpPr/>
            <p:nvPr/>
          </p:nvGrpSpPr>
          <p:grpSpPr bwMode="auto">
            <a:xfrm>
              <a:off x="432" y="590"/>
              <a:ext cx="454" cy="471"/>
              <a:chOff x="513" y="1017"/>
              <a:chExt cx="454" cy="471"/>
            </a:xfrm>
          </p:grpSpPr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513" y="1017"/>
                <a:ext cx="454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FFFF00"/>
                    </a:solidFill>
                    <a:latin typeface="+mn-ea"/>
                    <a:ea typeface="+mn-ea"/>
                  </a:rPr>
                  <a:t>M</a:t>
                </a:r>
                <a:r>
                  <a:rPr kumimoji="1" lang="en-US" altLang="zh-CN" sz="3200" b="1" baseline="-25000">
                    <a:solidFill>
                      <a:srgbClr val="FFFF00"/>
                    </a:solidFill>
                    <a:latin typeface="+mn-ea"/>
                    <a:ea typeface="+mn-ea"/>
                  </a:rPr>
                  <a:t>+</a:t>
                </a:r>
                <a:endParaRPr kumimoji="1" lang="en-US" altLang="zh-CN" sz="3200" b="1">
                  <a:solidFill>
                    <a:srgbClr val="FFFF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205" name="Line 63"/>
              <p:cNvSpPr>
                <a:spLocks noChangeShapeType="1"/>
              </p:cNvSpPr>
              <p:nvPr/>
            </p:nvSpPr>
            <p:spPr bwMode="auto">
              <a:xfrm flipH="1">
                <a:off x="672" y="1296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92194" name="Freeform 64"/>
            <p:cNvSpPr/>
            <p:nvPr/>
          </p:nvSpPr>
          <p:spPr bwMode="auto">
            <a:xfrm>
              <a:off x="884" y="2251"/>
              <a:ext cx="192" cy="103"/>
            </a:xfrm>
            <a:custGeom>
              <a:avLst/>
              <a:gdLst>
                <a:gd name="T0" fmla="*/ 56 w 1262"/>
                <a:gd name="T1" fmla="*/ 800 h 823"/>
                <a:gd name="T2" fmla="*/ 32 w 1262"/>
                <a:gd name="T3" fmla="*/ 353 h 823"/>
                <a:gd name="T4" fmla="*/ 32 w 1262"/>
                <a:gd name="T5" fmla="*/ 161 h 823"/>
                <a:gd name="T6" fmla="*/ 27 w 1262"/>
                <a:gd name="T7" fmla="*/ 34 h 823"/>
                <a:gd name="T8" fmla="*/ 197 w 1262"/>
                <a:gd name="T9" fmla="*/ 11 h 823"/>
                <a:gd name="T10" fmla="*/ 497 w 1262"/>
                <a:gd name="T11" fmla="*/ 11 h 823"/>
                <a:gd name="T12" fmla="*/ 852 w 1262"/>
                <a:gd name="T13" fmla="*/ 78 h 823"/>
                <a:gd name="T14" fmla="*/ 1074 w 1262"/>
                <a:gd name="T15" fmla="*/ 156 h 823"/>
                <a:gd name="T16" fmla="*/ 1232 w 1262"/>
                <a:gd name="T17" fmla="*/ 278 h 823"/>
                <a:gd name="T18" fmla="*/ 1253 w 1262"/>
                <a:gd name="T19" fmla="*/ 401 h 823"/>
                <a:gd name="T20" fmla="*/ 1217 w 1262"/>
                <a:gd name="T21" fmla="*/ 489 h 823"/>
                <a:gd name="T22" fmla="*/ 1098 w 1262"/>
                <a:gd name="T23" fmla="*/ 600 h 823"/>
                <a:gd name="T24" fmla="*/ 904 w 1262"/>
                <a:gd name="T25" fmla="*/ 689 h 823"/>
                <a:gd name="T26" fmla="*/ 696 w 1262"/>
                <a:gd name="T27" fmla="*/ 745 h 823"/>
                <a:gd name="T28" fmla="*/ 441 w 1262"/>
                <a:gd name="T29" fmla="*/ 800 h 823"/>
                <a:gd name="T30" fmla="*/ 208 w 1262"/>
                <a:gd name="T31" fmla="*/ 823 h 823"/>
                <a:gd name="T32" fmla="*/ 56 w 1262"/>
                <a:gd name="T33" fmla="*/ 800 h 8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62"/>
                <a:gd name="T52" fmla="*/ 0 h 823"/>
                <a:gd name="T53" fmla="*/ 1262 w 1262"/>
                <a:gd name="T54" fmla="*/ 823 h 8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62" h="823">
                  <a:moveTo>
                    <a:pt x="56" y="800"/>
                  </a:moveTo>
                  <a:cubicBezTo>
                    <a:pt x="28" y="724"/>
                    <a:pt x="36" y="459"/>
                    <a:pt x="32" y="353"/>
                  </a:cubicBezTo>
                  <a:cubicBezTo>
                    <a:pt x="28" y="247"/>
                    <a:pt x="33" y="214"/>
                    <a:pt x="32" y="161"/>
                  </a:cubicBezTo>
                  <a:cubicBezTo>
                    <a:pt x="31" y="108"/>
                    <a:pt x="0" y="59"/>
                    <a:pt x="27" y="34"/>
                  </a:cubicBezTo>
                  <a:cubicBezTo>
                    <a:pt x="54" y="9"/>
                    <a:pt x="119" y="15"/>
                    <a:pt x="197" y="11"/>
                  </a:cubicBezTo>
                  <a:cubicBezTo>
                    <a:pt x="275" y="7"/>
                    <a:pt x="388" y="0"/>
                    <a:pt x="497" y="11"/>
                  </a:cubicBezTo>
                  <a:cubicBezTo>
                    <a:pt x="606" y="22"/>
                    <a:pt x="756" y="54"/>
                    <a:pt x="852" y="78"/>
                  </a:cubicBezTo>
                  <a:cubicBezTo>
                    <a:pt x="948" y="102"/>
                    <a:pt x="1011" y="123"/>
                    <a:pt x="1074" y="156"/>
                  </a:cubicBezTo>
                  <a:cubicBezTo>
                    <a:pt x="1137" y="189"/>
                    <a:pt x="1202" y="237"/>
                    <a:pt x="1232" y="278"/>
                  </a:cubicBezTo>
                  <a:cubicBezTo>
                    <a:pt x="1262" y="319"/>
                    <a:pt x="1256" y="366"/>
                    <a:pt x="1253" y="401"/>
                  </a:cubicBezTo>
                  <a:cubicBezTo>
                    <a:pt x="1251" y="436"/>
                    <a:pt x="1243" y="456"/>
                    <a:pt x="1217" y="489"/>
                  </a:cubicBezTo>
                  <a:cubicBezTo>
                    <a:pt x="1192" y="522"/>
                    <a:pt x="1150" y="567"/>
                    <a:pt x="1098" y="600"/>
                  </a:cubicBezTo>
                  <a:cubicBezTo>
                    <a:pt x="1046" y="633"/>
                    <a:pt x="971" y="665"/>
                    <a:pt x="904" y="689"/>
                  </a:cubicBezTo>
                  <a:cubicBezTo>
                    <a:pt x="837" y="713"/>
                    <a:pt x="773" y="727"/>
                    <a:pt x="696" y="745"/>
                  </a:cubicBezTo>
                  <a:cubicBezTo>
                    <a:pt x="619" y="763"/>
                    <a:pt x="522" y="787"/>
                    <a:pt x="441" y="800"/>
                  </a:cubicBezTo>
                  <a:cubicBezTo>
                    <a:pt x="360" y="813"/>
                    <a:pt x="272" y="823"/>
                    <a:pt x="208" y="823"/>
                  </a:cubicBezTo>
                  <a:cubicBezTo>
                    <a:pt x="144" y="823"/>
                    <a:pt x="88" y="805"/>
                    <a:pt x="56" y="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8F1D00"/>
                </a:gs>
                <a:gs pos="50000">
                  <a:srgbClr val="FF3300"/>
                </a:gs>
                <a:gs pos="100000">
                  <a:srgbClr val="8F1D00"/>
                </a:gs>
              </a:gsLst>
              <a:lin ang="5400000" scaled="1"/>
            </a:gradFill>
            <a:ln w="95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2164" name="Object 65"/>
            <p:cNvGraphicFramePr>
              <a:graphicFrameLocks noChangeAspect="1"/>
            </p:cNvGraphicFramePr>
            <p:nvPr/>
          </p:nvGraphicFramePr>
          <p:xfrm>
            <a:off x="975" y="1253"/>
            <a:ext cx="25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3" name="公式" r:id="rId11" imgW="146050" imgH="184785" progId="Equation.3">
                    <p:embed/>
                  </p:oleObj>
                </mc:Choice>
                <mc:Fallback>
                  <p:oleObj name="公式" r:id="rId11" imgW="146050" imgH="184785" progId="Equation.3">
                    <p:embed/>
                    <p:pic>
                      <p:nvPicPr>
                        <p:cNvPr id="0" name="图片 24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53"/>
                          <a:ext cx="25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196" name="Group 67"/>
            <p:cNvGrpSpPr/>
            <p:nvPr/>
          </p:nvGrpSpPr>
          <p:grpSpPr bwMode="auto">
            <a:xfrm>
              <a:off x="1071" y="581"/>
              <a:ext cx="912" cy="1680"/>
              <a:chOff x="1584" y="624"/>
              <a:chExt cx="912" cy="1632"/>
            </a:xfrm>
          </p:grpSpPr>
          <p:graphicFrame>
            <p:nvGraphicFramePr>
              <p:cNvPr id="92165" name="Object 68"/>
              <p:cNvGraphicFramePr>
                <a:graphicFrameLocks noChangeAspect="1"/>
              </p:cNvGraphicFramePr>
              <p:nvPr/>
            </p:nvGraphicFramePr>
            <p:xfrm>
              <a:off x="1968" y="1200"/>
              <a:ext cx="194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14" name="公式" r:id="rId13" imgW="87630" imgH="184785" progId="Equation.3">
                      <p:embed/>
                    </p:oleObj>
                  </mc:Choice>
                  <mc:Fallback>
                    <p:oleObj name="公式" r:id="rId13" imgW="87630" imgH="184785" progId="Equation.3">
                      <p:embed/>
                      <p:pic>
                        <p:nvPicPr>
                          <p:cNvPr id="0" name="图片 247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00"/>
                            <a:ext cx="194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00" name="Line 69"/>
              <p:cNvSpPr>
                <a:spLocks noChangeShapeType="1"/>
              </p:cNvSpPr>
              <p:nvPr/>
            </p:nvSpPr>
            <p:spPr bwMode="auto">
              <a:xfrm flipV="1">
                <a:off x="2160" y="2112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201" name="Line 70"/>
              <p:cNvSpPr>
                <a:spLocks noChangeShapeType="1"/>
              </p:cNvSpPr>
              <p:nvPr/>
            </p:nvSpPr>
            <p:spPr bwMode="auto">
              <a:xfrm flipV="1">
                <a:off x="1584" y="624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202" name="Line 71"/>
              <p:cNvSpPr>
                <a:spLocks noChangeShapeType="1"/>
              </p:cNvSpPr>
              <p:nvPr/>
            </p:nvSpPr>
            <p:spPr bwMode="auto">
              <a:xfrm>
                <a:off x="2112" y="1584"/>
                <a:ext cx="240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203" name="Line 72"/>
              <p:cNvSpPr>
                <a:spLocks noChangeShapeType="1"/>
              </p:cNvSpPr>
              <p:nvPr/>
            </p:nvSpPr>
            <p:spPr bwMode="auto">
              <a:xfrm flipH="1" flipV="1">
                <a:off x="1728" y="672"/>
                <a:ext cx="240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sp>
          <p:nvSpPr>
            <p:cNvPr id="92197" name="Text Box 73"/>
            <p:cNvSpPr txBox="1">
              <a:spLocks noChangeArrowheads="1"/>
            </p:cNvSpPr>
            <p:nvPr/>
          </p:nvSpPr>
          <p:spPr bwMode="auto">
            <a:xfrm>
              <a:off x="783" y="293"/>
              <a:ext cx="25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00"/>
                  </a:solidFill>
                  <a:latin typeface="+mn-ea"/>
                  <a:ea typeface="+mn-ea"/>
                </a:rPr>
                <a:t>O</a:t>
              </a:r>
              <a:endParaRPr kumimoji="1" lang="en-US" altLang="zh-CN" sz="2800" b="1">
                <a:solidFill>
                  <a:srgbClr val="FFFF00"/>
                </a:solidFill>
                <a:latin typeface="+mn-ea"/>
                <a:ea typeface="+mn-ea"/>
              </a:endParaRPr>
            </a:p>
          </p:txBody>
        </p:sp>
        <p:sp>
          <p:nvSpPr>
            <p:cNvPr id="92198" name="Line 74"/>
            <p:cNvSpPr>
              <a:spLocks noChangeShapeType="1"/>
            </p:cNvSpPr>
            <p:nvPr/>
          </p:nvSpPr>
          <p:spPr bwMode="auto">
            <a:xfrm flipH="1">
              <a:off x="975" y="2261"/>
              <a:ext cx="4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199" name="Line 75"/>
            <p:cNvSpPr>
              <a:spLocks noChangeShapeType="1"/>
            </p:cNvSpPr>
            <p:nvPr/>
          </p:nvSpPr>
          <p:spPr bwMode="auto">
            <a:xfrm flipH="1">
              <a:off x="927" y="1493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utoUpdateAnimBg="0"/>
      <p:bldP spid="3051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611505" y="3287395"/>
            <a:ext cx="7998460" cy="1323340"/>
            <a:chOff x="963" y="5177"/>
            <a:chExt cx="12596" cy="2084"/>
          </a:xfrm>
        </p:grpSpPr>
        <p:sp>
          <p:nvSpPr>
            <p:cNvPr id="2" name="矩形 1"/>
            <p:cNvSpPr/>
            <p:nvPr/>
          </p:nvSpPr>
          <p:spPr>
            <a:xfrm>
              <a:off x="963" y="5177"/>
              <a:ext cx="12596" cy="2084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41990" name="对象 41989"/>
            <p:cNvGraphicFramePr/>
            <p:nvPr/>
          </p:nvGraphicFramePr>
          <p:xfrm>
            <a:off x="1372" y="5290"/>
            <a:ext cx="11841" cy="1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" imgW="2565400" imgH="393700" progId="Equation.3">
                    <p:embed/>
                  </p:oleObj>
                </mc:Choice>
                <mc:Fallback>
                  <p:oleObj name="" r:id="rId1" imgW="2565400" imgH="3937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">
                          <a:lum contrast="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2" y="5290"/>
                          <a:ext cx="11841" cy="18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1" name="文本框 41990"/>
          <p:cNvSpPr txBox="1"/>
          <p:nvPr/>
        </p:nvSpPr>
        <p:spPr>
          <a:xfrm>
            <a:off x="395605" y="4654550"/>
            <a:ext cx="84963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刚体定轴转动的动能定理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：总外力矩对刚体所做的功等于刚体转动动能的增量。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992" name="文本框 41991"/>
          <p:cNvSpPr txBox="1"/>
          <p:nvPr/>
        </p:nvSpPr>
        <p:spPr>
          <a:xfrm>
            <a:off x="107950" y="101600"/>
            <a:ext cx="482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三、定轴转动的动能定理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993" name="文本框 41992"/>
          <p:cNvSpPr txBox="1"/>
          <p:nvPr/>
        </p:nvSpPr>
        <p:spPr>
          <a:xfrm>
            <a:off x="368300" y="96202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41994" name="文本框 41993"/>
          <p:cNvSpPr txBox="1"/>
          <p:nvPr/>
        </p:nvSpPr>
        <p:spPr>
          <a:xfrm>
            <a:off x="252413" y="981075"/>
            <a:ext cx="50403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由定轴转动定律，若</a:t>
            </a:r>
            <a:r>
              <a:rPr lang="en-US" altLang="zh-CN" sz="2800" b="1" i="1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不变，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95" name="对象 41994"/>
          <p:cNvGraphicFramePr/>
          <p:nvPr/>
        </p:nvGraphicFramePr>
        <p:xfrm>
          <a:off x="5005388" y="692150"/>
          <a:ext cx="3598862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1332865" imgH="393700" progId="Equation.3">
                  <p:embed/>
                </p:oleObj>
              </mc:Choice>
              <mc:Fallback>
                <p:oleObj name="" r:id="rId3" imgW="1332865" imgH="393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5388" y="692150"/>
                        <a:ext cx="3598862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41995"/>
          <p:cNvGraphicFramePr/>
          <p:nvPr/>
        </p:nvGraphicFramePr>
        <p:xfrm>
          <a:off x="827088" y="2213928"/>
          <a:ext cx="75279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2602230" imgH="393700" progId="Equation.3">
                  <p:embed/>
                </p:oleObj>
              </mc:Choice>
              <mc:Fallback>
                <p:oleObj name="" r:id="rId5" imgW="2602230" imgH="393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213928"/>
                        <a:ext cx="7527925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文本框 41996"/>
          <p:cNvSpPr txBox="1"/>
          <p:nvPr/>
        </p:nvSpPr>
        <p:spPr>
          <a:xfrm>
            <a:off x="81280" y="1774190"/>
            <a:ext cx="90633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物体在 </a:t>
            </a:r>
            <a:r>
              <a:rPr lang="en-US" altLang="zh-CN" sz="2800" b="1" err="1">
                <a:latin typeface="Times New Roman" panose="02020603050405020304" pitchFamily="18" charset="0"/>
              </a:rPr>
              <a:t>d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t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时间内转过角位移 </a:t>
            </a:r>
            <a:r>
              <a:rPr lang="en-US" altLang="zh-CN" sz="2800" b="1">
                <a:latin typeface="Times New Roman" panose="02020603050405020304" pitchFamily="18" charset="0"/>
              </a:rPr>
              <a:t>d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时，外力矩所做元功为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7645" y="5822315"/>
          <a:ext cx="355092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7" imgW="32308800" imgH="9753600" progId="Equation.DSMT4">
                  <p:embed/>
                </p:oleObj>
              </mc:Choice>
              <mc:Fallback>
                <p:oleObj name="Equation" r:id="rId7" imgW="32308800" imgH="9753600" progId="Equation.DSMT4">
                  <p:embed/>
                  <p:pic>
                    <p:nvPicPr>
                      <p:cNvPr id="0" name="图片 4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45" y="5822315"/>
                        <a:ext cx="355092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875790" y="6284595"/>
            <a:ext cx="1384935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</a:rPr>
              <a:t>对比：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/>
      <p:bldP spid="41992" grpId="0"/>
      <p:bldP spid="41994" grpId="0"/>
      <p:bldP spid="4199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65100" y="317500"/>
            <a:ext cx="440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四、刚体的重力势能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84213" y="980728"/>
            <a:ext cx="510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以地面为势能零点，刚体和地球系统的重力势能：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709" y="4917144"/>
            <a:ext cx="84969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结论：刚体的重力势能决定于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刚体质心距势能零点的高度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，与刚体的方位无关。即计算刚体的重力势能只要把刚体的质量全部集中于质心处，当一个质点处理即可（无论平动或转动）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906463" y="2199853"/>
          <a:ext cx="39893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Equation" r:id="rId1" imgW="1906905" imgH="262890" progId="Equation.3">
                  <p:embed/>
                </p:oleObj>
              </mc:Choice>
              <mc:Fallback>
                <p:oleObj name="Equation" r:id="rId1" imgW="1906905" imgH="262890" progId="Equation.3">
                  <p:embed/>
                  <p:pic>
                    <p:nvPicPr>
                      <p:cNvPr id="0" name="图片 5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199853"/>
                        <a:ext cx="39893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906463" y="2834506"/>
          <a:ext cx="27797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3" imgW="1245235" imgH="437515" progId="Equation.3">
                  <p:embed/>
                </p:oleObj>
              </mc:Choice>
              <mc:Fallback>
                <p:oleObj name="Equation" r:id="rId3" imgW="1245235" imgH="437515" progId="Equation.3">
                  <p:embed/>
                  <p:pic>
                    <p:nvPicPr>
                      <p:cNvPr id="0" name="图片 5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834506"/>
                        <a:ext cx="27797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2387600" y="3871491"/>
          <a:ext cx="218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5" imgW="749300" imgH="243205" progId="Equation.3">
                  <p:embed/>
                </p:oleObj>
              </mc:Choice>
              <mc:Fallback>
                <p:oleObj name="Equation" r:id="rId5" imgW="749300" imgH="243205" progId="Equation.3">
                  <p:embed/>
                  <p:pic>
                    <p:nvPicPr>
                      <p:cNvPr id="0" name="图片 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3871491"/>
                        <a:ext cx="218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4019550" y="2812628"/>
          <a:ext cx="20256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公式" r:id="rId7" imgW="904875" imgH="437515" progId="Equation.3">
                  <p:embed/>
                </p:oleObj>
              </mc:Choice>
              <mc:Fallback>
                <p:oleObj name="公式" r:id="rId7" imgW="904875" imgH="437515" progId="Equation.3">
                  <p:embed/>
                  <p:pic>
                    <p:nvPicPr>
                      <p:cNvPr id="0" name="图片 5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2812628"/>
                        <a:ext cx="20256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7"/>
          <p:cNvGrpSpPr/>
          <p:nvPr/>
        </p:nvGrpSpPr>
        <p:grpSpPr bwMode="auto">
          <a:xfrm>
            <a:off x="6319838" y="1772816"/>
            <a:ext cx="2284412" cy="2138362"/>
            <a:chOff x="3981" y="1243"/>
            <a:chExt cx="1439" cy="1347"/>
          </a:xfrm>
        </p:grpSpPr>
        <p:graphicFrame>
          <p:nvGraphicFramePr>
            <p:cNvPr id="25" name="Object 8"/>
            <p:cNvGraphicFramePr>
              <a:graphicFrameLocks noChangeAspect="1"/>
            </p:cNvGraphicFramePr>
            <p:nvPr/>
          </p:nvGraphicFramePr>
          <p:xfrm>
            <a:off x="4782" y="1831"/>
            <a:ext cx="16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5" name="公式" r:id="rId9" imgW="165100" imgH="184785" progId="Equation.3">
                    <p:embed/>
                  </p:oleObj>
                </mc:Choice>
                <mc:Fallback>
                  <p:oleObj name="公式" r:id="rId9" imgW="165100" imgH="184785" progId="Equation.3">
                    <p:embed/>
                    <p:pic>
                      <p:nvPicPr>
                        <p:cNvPr id="0" name="图片 5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1831"/>
                          <a:ext cx="16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9"/>
            <p:cNvGraphicFramePr>
              <a:graphicFrameLocks noChangeAspect="1"/>
            </p:cNvGraphicFramePr>
            <p:nvPr/>
          </p:nvGraphicFramePr>
          <p:xfrm>
            <a:off x="4825" y="2119"/>
            <a:ext cx="25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" name="Equation" r:id="rId11" imgW="194310" imgH="233680" progId="Equation.3">
                    <p:embed/>
                  </p:oleObj>
                </mc:Choice>
                <mc:Fallback>
                  <p:oleObj name="Equation" r:id="rId11" imgW="194310" imgH="233680" progId="Equation.3">
                    <p:embed/>
                    <p:pic>
                      <p:nvPicPr>
                        <p:cNvPr id="0" name="图片 5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" y="2119"/>
                          <a:ext cx="25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4443" y="1601"/>
            <a:ext cx="35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7" name="公式" r:id="rId13" imgW="311150" imgH="233680" progId="Equation.3">
                    <p:embed/>
                  </p:oleObj>
                </mc:Choice>
                <mc:Fallback>
                  <p:oleObj name="公式" r:id="rId13" imgW="311150" imgH="233680" progId="Equation.3">
                    <p:embed/>
                    <p:pic>
                      <p:nvPicPr>
                        <p:cNvPr id="0" name="图片 5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1601"/>
                          <a:ext cx="35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V="1">
              <a:off x="4160" y="1325"/>
              <a:ext cx="0" cy="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4397" y="1800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8" name="公式" r:id="rId15" imgW="165100" imgH="165100" progId="Equation.3">
                    <p:embed/>
                  </p:oleObj>
                </mc:Choice>
                <mc:Fallback>
                  <p:oleObj name="公式" r:id="rId15" imgW="165100" imgH="165100" progId="Equation.3">
                    <p:embed/>
                    <p:pic>
                      <p:nvPicPr>
                        <p:cNvPr id="0" name="图片 5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800"/>
                          <a:ext cx="16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3"/>
            <p:cNvGraphicFramePr>
              <a:graphicFrameLocks noChangeAspect="1"/>
            </p:cNvGraphicFramePr>
            <p:nvPr/>
          </p:nvGraphicFramePr>
          <p:xfrm>
            <a:off x="3981" y="2384"/>
            <a:ext cx="19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9" name="公式" r:id="rId17" imgW="165100" imgH="184785" progId="Equation.3">
                    <p:embed/>
                  </p:oleObj>
                </mc:Choice>
                <mc:Fallback>
                  <p:oleObj name="公式" r:id="rId17" imgW="165100" imgH="184785" progId="Equation.3">
                    <p:embed/>
                    <p:pic>
                      <p:nvPicPr>
                        <p:cNvPr id="0" name="图片 5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384"/>
                          <a:ext cx="19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4"/>
            <p:cNvGraphicFramePr>
              <a:graphicFrameLocks noChangeAspect="1"/>
            </p:cNvGraphicFramePr>
            <p:nvPr/>
          </p:nvGraphicFramePr>
          <p:xfrm>
            <a:off x="4292" y="2070"/>
            <a:ext cx="2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0" name="Equation" r:id="rId19" imgW="155575" imgH="233680" progId="Equation.3">
                    <p:embed/>
                  </p:oleObj>
                </mc:Choice>
                <mc:Fallback>
                  <p:oleObj name="Equation" r:id="rId19" imgW="155575" imgH="233680" progId="Equation.3">
                    <p:embed/>
                    <p:pic>
                      <p:nvPicPr>
                        <p:cNvPr id="0" name="图片 5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2070"/>
                          <a:ext cx="25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5"/>
            <p:cNvGraphicFramePr>
              <a:graphicFrameLocks noChangeAspect="1"/>
            </p:cNvGraphicFramePr>
            <p:nvPr/>
          </p:nvGraphicFramePr>
          <p:xfrm>
            <a:off x="4196" y="1243"/>
            <a:ext cx="19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1" name="Equation" r:id="rId21" imgW="126365" imgH="184785" progId="Equation.3">
                    <p:embed/>
                  </p:oleObj>
                </mc:Choice>
                <mc:Fallback>
                  <p:oleObj name="Equation" r:id="rId21" imgW="126365" imgH="184785" progId="Equation.3">
                    <p:embed/>
                    <p:pic>
                      <p:nvPicPr>
                        <p:cNvPr id="0" name="图片 5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1243"/>
                          <a:ext cx="19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Freeform 16"/>
            <p:cNvSpPr/>
            <p:nvPr/>
          </p:nvSpPr>
          <p:spPr bwMode="auto">
            <a:xfrm>
              <a:off x="4377" y="1560"/>
              <a:ext cx="710" cy="657"/>
            </a:xfrm>
            <a:custGeom>
              <a:avLst/>
              <a:gdLst>
                <a:gd name="T0" fmla="*/ 242 w 710"/>
                <a:gd name="T1" fmla="*/ 14 h 657"/>
                <a:gd name="T2" fmla="*/ 426 w 710"/>
                <a:gd name="T3" fmla="*/ 22 h 657"/>
                <a:gd name="T4" fmla="*/ 526 w 710"/>
                <a:gd name="T5" fmla="*/ 56 h 657"/>
                <a:gd name="T6" fmla="*/ 601 w 710"/>
                <a:gd name="T7" fmla="*/ 97 h 657"/>
                <a:gd name="T8" fmla="*/ 618 w 710"/>
                <a:gd name="T9" fmla="*/ 147 h 657"/>
                <a:gd name="T10" fmla="*/ 609 w 710"/>
                <a:gd name="T11" fmla="*/ 239 h 657"/>
                <a:gd name="T12" fmla="*/ 568 w 710"/>
                <a:gd name="T13" fmla="*/ 406 h 657"/>
                <a:gd name="T14" fmla="*/ 634 w 710"/>
                <a:gd name="T15" fmla="*/ 448 h 657"/>
                <a:gd name="T16" fmla="*/ 659 w 710"/>
                <a:gd name="T17" fmla="*/ 465 h 657"/>
                <a:gd name="T18" fmla="*/ 710 w 710"/>
                <a:gd name="T19" fmla="*/ 481 h 657"/>
                <a:gd name="T20" fmla="*/ 534 w 710"/>
                <a:gd name="T21" fmla="*/ 590 h 657"/>
                <a:gd name="T22" fmla="*/ 442 w 710"/>
                <a:gd name="T23" fmla="*/ 632 h 657"/>
                <a:gd name="T24" fmla="*/ 392 w 710"/>
                <a:gd name="T25" fmla="*/ 648 h 657"/>
                <a:gd name="T26" fmla="*/ 209 w 710"/>
                <a:gd name="T27" fmla="*/ 640 h 657"/>
                <a:gd name="T28" fmla="*/ 125 w 710"/>
                <a:gd name="T29" fmla="*/ 657 h 657"/>
                <a:gd name="T30" fmla="*/ 33 w 710"/>
                <a:gd name="T31" fmla="*/ 573 h 657"/>
                <a:gd name="T32" fmla="*/ 8 w 710"/>
                <a:gd name="T33" fmla="*/ 481 h 657"/>
                <a:gd name="T34" fmla="*/ 0 w 710"/>
                <a:gd name="T35" fmla="*/ 448 h 657"/>
                <a:gd name="T36" fmla="*/ 33 w 710"/>
                <a:gd name="T37" fmla="*/ 331 h 657"/>
                <a:gd name="T38" fmla="*/ 58 w 710"/>
                <a:gd name="T39" fmla="*/ 256 h 657"/>
                <a:gd name="T40" fmla="*/ 62 w 710"/>
                <a:gd name="T41" fmla="*/ 214 h 657"/>
                <a:gd name="T42" fmla="*/ 58 w 710"/>
                <a:gd name="T43" fmla="*/ 189 h 657"/>
                <a:gd name="T44" fmla="*/ 92 w 710"/>
                <a:gd name="T45" fmla="*/ 139 h 657"/>
                <a:gd name="T46" fmla="*/ 125 w 710"/>
                <a:gd name="T47" fmla="*/ 97 h 657"/>
                <a:gd name="T48" fmla="*/ 134 w 710"/>
                <a:gd name="T49" fmla="*/ 72 h 657"/>
                <a:gd name="T50" fmla="*/ 242 w 710"/>
                <a:gd name="T51" fmla="*/ 31 h 657"/>
                <a:gd name="T52" fmla="*/ 242 w 710"/>
                <a:gd name="T53" fmla="*/ 14 h 6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10"/>
                <a:gd name="T82" fmla="*/ 0 h 657"/>
                <a:gd name="T83" fmla="*/ 710 w 710"/>
                <a:gd name="T84" fmla="*/ 657 h 65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10" h="657">
                  <a:moveTo>
                    <a:pt x="242" y="14"/>
                  </a:moveTo>
                  <a:cubicBezTo>
                    <a:pt x="303" y="17"/>
                    <a:pt x="365" y="18"/>
                    <a:pt x="426" y="22"/>
                  </a:cubicBezTo>
                  <a:cubicBezTo>
                    <a:pt x="434" y="23"/>
                    <a:pt x="526" y="19"/>
                    <a:pt x="526" y="56"/>
                  </a:cubicBezTo>
                  <a:cubicBezTo>
                    <a:pt x="551" y="72"/>
                    <a:pt x="576" y="81"/>
                    <a:pt x="601" y="97"/>
                  </a:cubicBezTo>
                  <a:cubicBezTo>
                    <a:pt x="606" y="114"/>
                    <a:pt x="618" y="129"/>
                    <a:pt x="618" y="147"/>
                  </a:cubicBezTo>
                  <a:cubicBezTo>
                    <a:pt x="618" y="178"/>
                    <a:pt x="609" y="208"/>
                    <a:pt x="609" y="239"/>
                  </a:cubicBezTo>
                  <a:cubicBezTo>
                    <a:pt x="600" y="296"/>
                    <a:pt x="586" y="351"/>
                    <a:pt x="568" y="406"/>
                  </a:cubicBezTo>
                  <a:cubicBezTo>
                    <a:pt x="588" y="437"/>
                    <a:pt x="600" y="437"/>
                    <a:pt x="634" y="448"/>
                  </a:cubicBezTo>
                  <a:cubicBezTo>
                    <a:pt x="642" y="454"/>
                    <a:pt x="650" y="461"/>
                    <a:pt x="659" y="465"/>
                  </a:cubicBezTo>
                  <a:cubicBezTo>
                    <a:pt x="675" y="472"/>
                    <a:pt x="710" y="481"/>
                    <a:pt x="710" y="481"/>
                  </a:cubicBezTo>
                  <a:cubicBezTo>
                    <a:pt x="683" y="555"/>
                    <a:pt x="598" y="561"/>
                    <a:pt x="534" y="590"/>
                  </a:cubicBezTo>
                  <a:cubicBezTo>
                    <a:pt x="460" y="623"/>
                    <a:pt x="490" y="616"/>
                    <a:pt x="442" y="632"/>
                  </a:cubicBezTo>
                  <a:cubicBezTo>
                    <a:pt x="425" y="638"/>
                    <a:pt x="392" y="648"/>
                    <a:pt x="392" y="648"/>
                  </a:cubicBezTo>
                  <a:cubicBezTo>
                    <a:pt x="320" y="641"/>
                    <a:pt x="279" y="632"/>
                    <a:pt x="209" y="640"/>
                  </a:cubicBezTo>
                  <a:cubicBezTo>
                    <a:pt x="178" y="650"/>
                    <a:pt x="158" y="657"/>
                    <a:pt x="125" y="657"/>
                  </a:cubicBezTo>
                  <a:cubicBezTo>
                    <a:pt x="59" y="620"/>
                    <a:pt x="68" y="624"/>
                    <a:pt x="33" y="573"/>
                  </a:cubicBezTo>
                  <a:cubicBezTo>
                    <a:pt x="18" y="528"/>
                    <a:pt x="26" y="552"/>
                    <a:pt x="8" y="481"/>
                  </a:cubicBezTo>
                  <a:cubicBezTo>
                    <a:pt x="5" y="470"/>
                    <a:pt x="0" y="448"/>
                    <a:pt x="0" y="448"/>
                  </a:cubicBezTo>
                  <a:cubicBezTo>
                    <a:pt x="8" y="407"/>
                    <a:pt x="20" y="371"/>
                    <a:pt x="33" y="331"/>
                  </a:cubicBezTo>
                  <a:cubicBezTo>
                    <a:pt x="41" y="306"/>
                    <a:pt x="58" y="256"/>
                    <a:pt x="58" y="256"/>
                  </a:cubicBezTo>
                  <a:cubicBezTo>
                    <a:pt x="59" y="242"/>
                    <a:pt x="62" y="228"/>
                    <a:pt x="62" y="214"/>
                  </a:cubicBezTo>
                  <a:cubicBezTo>
                    <a:pt x="62" y="206"/>
                    <a:pt x="55" y="197"/>
                    <a:pt x="58" y="189"/>
                  </a:cubicBezTo>
                  <a:cubicBezTo>
                    <a:pt x="65" y="170"/>
                    <a:pt x="92" y="139"/>
                    <a:pt x="92" y="139"/>
                  </a:cubicBezTo>
                  <a:cubicBezTo>
                    <a:pt x="111" y="79"/>
                    <a:pt x="83" y="149"/>
                    <a:pt x="125" y="97"/>
                  </a:cubicBezTo>
                  <a:cubicBezTo>
                    <a:pt x="131" y="90"/>
                    <a:pt x="128" y="78"/>
                    <a:pt x="134" y="72"/>
                  </a:cubicBezTo>
                  <a:cubicBezTo>
                    <a:pt x="175" y="32"/>
                    <a:pt x="189" y="38"/>
                    <a:pt x="242" y="31"/>
                  </a:cubicBezTo>
                  <a:cubicBezTo>
                    <a:pt x="251" y="2"/>
                    <a:pt x="256" y="0"/>
                    <a:pt x="242" y="14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4577" y="1850"/>
              <a:ext cx="14" cy="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4794" y="1968"/>
              <a:ext cx="0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4160" y="2421"/>
              <a:ext cx="12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4543" y="181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FF00"/>
              </a:solidFill>
              <a:rou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椭圆 3"/>
          <p:cNvSpPr/>
          <p:nvPr/>
        </p:nvSpPr>
        <p:spPr bwMode="auto">
          <a:xfrm>
            <a:off x="2123728" y="2725316"/>
            <a:ext cx="1512168" cy="13014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5" grpId="0" autoUpdateAnimBg="0"/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395605" y="4004945"/>
            <a:ext cx="8096250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若在刚体转动过程中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只有重力矩做功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其他力矩不做功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则刚体在重力场中机械能守恒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2693988" y="4959350"/>
          <a:ext cx="28781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" imgW="32308800" imgH="9753600" progId="Equation.DSMT4">
                  <p:embed/>
                </p:oleObj>
              </mc:Choice>
              <mc:Fallback>
                <p:oleObj name="Equation" r:id="rId1" imgW="32308800" imgH="9753600" progId="Equation.DSMT4">
                  <p:embed/>
                  <p:pic>
                    <p:nvPicPr>
                      <p:cNvPr id="0" name="图片 6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959350"/>
                        <a:ext cx="28781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36550" y="2853055"/>
            <a:ext cx="8674735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即如果合外力（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）不做功，非保守内力（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）也不做功，只有保守内力（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）做功，机械能守恒定律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36550" y="274638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、定轴转动的功能原理和机械能守恒定律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866775" y="854075"/>
            <a:ext cx="5000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质点系功能原理对刚体仍成立：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6811" name="Rectangle 8"/>
          <p:cNvSpPr>
            <a:spLocks noChangeArrowheads="1"/>
          </p:cNvSpPr>
          <p:nvPr/>
        </p:nvSpPr>
        <p:spPr bwMode="auto">
          <a:xfrm>
            <a:off x="1818005" y="1484630"/>
            <a:ext cx="4049395" cy="42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+A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=(E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)-(E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k1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+E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2" name="Text Box 32"/>
          <p:cNvSpPr txBox="1">
            <a:spLocks noChangeArrowheads="1"/>
          </p:cNvSpPr>
          <p:nvPr/>
        </p:nvSpPr>
        <p:spPr bwMode="auto">
          <a:xfrm>
            <a:off x="1204913" y="2192338"/>
            <a:ext cx="2339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id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3" name="Text Box 33"/>
          <p:cNvSpPr txBox="1">
            <a:spLocks noChangeArrowheads="1"/>
          </p:cNvSpPr>
          <p:nvPr/>
        </p:nvSpPr>
        <p:spPr bwMode="auto">
          <a:xfrm>
            <a:off x="3851910" y="2192655"/>
            <a:ext cx="303466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则</a:t>
            </a:r>
            <a:r>
              <a:rPr kumimoji="1" lang="en-US" altLang="zh-CN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+E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kumimoji="1"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常量。</a:t>
            </a:r>
            <a:endParaRPr kumimoji="1" lang="zh-CN" altLang="en-US" sz="28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54" name="Text Box 34"/>
          <p:cNvSpPr txBox="1">
            <a:spLocks noChangeArrowheads="1"/>
          </p:cNvSpPr>
          <p:nvPr/>
        </p:nvSpPr>
        <p:spPr bwMode="auto">
          <a:xfrm>
            <a:off x="560388" y="5959475"/>
            <a:ext cx="80438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即刚体的重力势能和刚体的转动动能相互转化、总和不变。</a:t>
            </a:r>
            <a:endParaRPr lang="zh-CN" altLang="en-US" sz="2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9913" y="52292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常量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autoUpdateAnimBg="0"/>
      <p:bldP spid="286724" grpId="0"/>
      <p:bldP spid="286726" grpId="0" autoUpdateAnimBg="0"/>
      <p:bldP spid="286752" grpId="0"/>
      <p:bldP spid="286753" grpId="0"/>
      <p:bldP spid="286754" grpId="0"/>
      <p:bldP spid="3" grpId="0"/>
      <p:bldP spid="76811" grpId="0"/>
      <p:bldP spid="768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276066"/>
            <a:ext cx="8424936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装置如图所示，均质圆柱体质量为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+mn-ea"/>
              </a:rPr>
              <a:t>m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，半径为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+mn-ea"/>
              </a:rPr>
              <a:t>R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，重锤质量为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+mn-ea"/>
              </a:rPr>
              <a:t>m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，最初静止，后将重锤释放下落并带动柱体旋转，求重锤下落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+mn-ea"/>
              </a:rPr>
              <a:t>h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高度时的速率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+mn-ea"/>
              </a:rPr>
              <a:t>v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，不计阻力，不计绳的质量及伸长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1" lang="en-US" altLang="zh-CN" sz="2800" b="1" dirty="0" smtClean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5462589" y="2187575"/>
            <a:ext cx="2457450" cy="2279650"/>
            <a:chOff x="3441" y="1378"/>
            <a:chExt cx="1548" cy="1436"/>
          </a:xfrm>
        </p:grpSpPr>
        <p:grpSp>
          <p:nvGrpSpPr>
            <p:cNvPr id="4" name="Group 40"/>
            <p:cNvGrpSpPr/>
            <p:nvPr/>
          </p:nvGrpSpPr>
          <p:grpSpPr bwMode="auto">
            <a:xfrm>
              <a:off x="3441" y="1378"/>
              <a:ext cx="1548" cy="1436"/>
              <a:chOff x="3486" y="1879"/>
              <a:chExt cx="1548" cy="1436"/>
            </a:xfrm>
          </p:grpSpPr>
          <p:sp>
            <p:nvSpPr>
              <p:cNvPr id="6" name="Rectangle 27"/>
              <p:cNvSpPr>
                <a:spLocks noChangeArrowheads="1"/>
              </p:cNvSpPr>
              <p:nvPr/>
            </p:nvSpPr>
            <p:spPr bwMode="auto">
              <a:xfrm>
                <a:off x="3568" y="2566"/>
                <a:ext cx="890" cy="9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aphicFrame>
            <p:nvGraphicFramePr>
              <p:cNvPr id="7" name="Object 3"/>
              <p:cNvGraphicFramePr>
                <a:graphicFrameLocks noChangeAspect="1"/>
              </p:cNvGraphicFramePr>
              <p:nvPr/>
            </p:nvGraphicFramePr>
            <p:xfrm>
              <a:off x="3799" y="2192"/>
              <a:ext cx="2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00" name="公式" r:id="rId1" imgW="177800" imgH="190500" progId="Equation.3">
                      <p:embed/>
                    </p:oleObj>
                  </mc:Choice>
                  <mc:Fallback>
                    <p:oleObj name="公式" r:id="rId1" imgW="177800" imgH="190500" progId="Equation.3">
                      <p:embed/>
                      <p:pic>
                        <p:nvPicPr>
                          <p:cNvPr id="0" name="图片 348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9" y="2192"/>
                            <a:ext cx="2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4233" y="2914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01" name="公式" r:id="rId3" imgW="190500" imgH="190500" progId="Equation.3">
                      <p:embed/>
                    </p:oleObj>
                  </mc:Choice>
                  <mc:Fallback>
                    <p:oleObj name="公式" r:id="rId3" imgW="190500" imgH="190500" progId="Equation.3">
                      <p:embed/>
                      <p:pic>
                        <p:nvPicPr>
                          <p:cNvPr id="0" name="图片 348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3" y="2914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Group 20"/>
              <p:cNvGrpSpPr/>
              <p:nvPr/>
            </p:nvGrpSpPr>
            <p:grpSpPr bwMode="auto">
              <a:xfrm>
                <a:off x="3978" y="1879"/>
                <a:ext cx="601" cy="582"/>
                <a:chOff x="3978" y="1609"/>
                <a:chExt cx="900" cy="852"/>
              </a:xfrm>
            </p:grpSpPr>
            <p:sp>
              <p:nvSpPr>
                <p:cNvPr id="28" name="Oval 6"/>
                <p:cNvSpPr>
                  <a:spLocks noChangeArrowheads="1"/>
                </p:cNvSpPr>
                <p:nvPr/>
              </p:nvSpPr>
              <p:spPr bwMode="auto">
                <a:xfrm>
                  <a:off x="3978" y="1609"/>
                  <a:ext cx="900" cy="85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9" name="Freeform 7"/>
                <p:cNvSpPr/>
                <p:nvPr/>
              </p:nvSpPr>
              <p:spPr bwMode="auto">
                <a:xfrm>
                  <a:off x="4368" y="1680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0" name="Freeform 8"/>
                <p:cNvSpPr/>
                <p:nvPr/>
              </p:nvSpPr>
              <p:spPr bwMode="auto">
                <a:xfrm rot="5400000">
                  <a:off x="4560" y="1872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1" name="Freeform 9"/>
                <p:cNvSpPr/>
                <p:nvPr/>
              </p:nvSpPr>
              <p:spPr bwMode="auto">
                <a:xfrm rot="-5400000">
                  <a:off x="4175" y="1872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2" name="Freeform 12"/>
                <p:cNvSpPr/>
                <p:nvPr/>
              </p:nvSpPr>
              <p:spPr bwMode="auto">
                <a:xfrm flipV="1">
                  <a:off x="4368" y="2064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3" name="Freeform 14"/>
                <p:cNvSpPr/>
                <p:nvPr/>
              </p:nvSpPr>
              <p:spPr bwMode="auto">
                <a:xfrm rot="-2545457">
                  <a:off x="4224" y="1728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4" name="Freeform 16"/>
                <p:cNvSpPr/>
                <p:nvPr/>
              </p:nvSpPr>
              <p:spPr bwMode="auto">
                <a:xfrm rot="-7945457">
                  <a:off x="4224" y="2016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5" name="Freeform 17"/>
                <p:cNvSpPr/>
                <p:nvPr/>
              </p:nvSpPr>
              <p:spPr bwMode="auto">
                <a:xfrm rot="-7945457" flipH="1" flipV="1">
                  <a:off x="4512" y="1728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6" name="Freeform 18"/>
                <p:cNvSpPr/>
                <p:nvPr/>
              </p:nvSpPr>
              <p:spPr bwMode="auto">
                <a:xfrm rot="-2545457" flipH="1" flipV="1">
                  <a:off x="4512" y="2016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auto">
                <a:xfrm>
                  <a:off x="4052" y="1673"/>
                  <a:ext cx="768" cy="72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grpSp>
            <p:nvGrpSpPr>
              <p:cNvPr id="10" name="Group 26"/>
              <p:cNvGrpSpPr/>
              <p:nvPr/>
            </p:nvGrpSpPr>
            <p:grpSpPr bwMode="auto">
              <a:xfrm>
                <a:off x="4233" y="2145"/>
                <a:ext cx="128" cy="672"/>
                <a:chOff x="4076" y="2783"/>
                <a:chExt cx="121" cy="627"/>
              </a:xfrm>
            </p:grpSpPr>
            <p:sp>
              <p:nvSpPr>
                <p:cNvPr id="23" name="Rectangle 21"/>
                <p:cNvSpPr>
                  <a:spLocks noChangeArrowheads="1"/>
                </p:cNvSpPr>
                <p:nvPr/>
              </p:nvSpPr>
              <p:spPr bwMode="auto">
                <a:xfrm>
                  <a:off x="4107" y="2783"/>
                  <a:ext cx="56" cy="299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4" name="Oval 22"/>
                <p:cNvSpPr>
                  <a:spLocks noChangeArrowheads="1"/>
                </p:cNvSpPr>
                <p:nvPr/>
              </p:nvSpPr>
              <p:spPr bwMode="auto">
                <a:xfrm>
                  <a:off x="4122" y="2798"/>
                  <a:ext cx="27" cy="3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5" name="AutoShape 23"/>
                <p:cNvSpPr>
                  <a:spLocks noChangeArrowheads="1"/>
                </p:cNvSpPr>
                <p:nvPr/>
              </p:nvSpPr>
              <p:spPr bwMode="auto">
                <a:xfrm flipV="1">
                  <a:off x="4077" y="3081"/>
                  <a:ext cx="120" cy="7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6" name="Rectangle 24"/>
                <p:cNvSpPr>
                  <a:spLocks noChangeArrowheads="1"/>
                </p:cNvSpPr>
                <p:nvPr/>
              </p:nvSpPr>
              <p:spPr bwMode="auto">
                <a:xfrm>
                  <a:off x="4076" y="3157"/>
                  <a:ext cx="119" cy="187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27" name="Rectangle 25"/>
                <p:cNvSpPr>
                  <a:spLocks noChangeArrowheads="1"/>
                </p:cNvSpPr>
                <p:nvPr/>
              </p:nvSpPr>
              <p:spPr bwMode="auto">
                <a:xfrm>
                  <a:off x="4107" y="3343"/>
                  <a:ext cx="56" cy="67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11" name="Rectangle 28"/>
              <p:cNvSpPr>
                <a:spLocks noChangeArrowheads="1"/>
              </p:cNvSpPr>
              <p:nvPr/>
            </p:nvSpPr>
            <p:spPr bwMode="auto">
              <a:xfrm>
                <a:off x="3980" y="2655"/>
                <a:ext cx="142" cy="6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2" name="Rectangle 29"/>
              <p:cNvSpPr>
                <a:spLocks noChangeArrowheads="1"/>
              </p:cNvSpPr>
              <p:nvPr/>
            </p:nvSpPr>
            <p:spPr bwMode="auto">
              <a:xfrm>
                <a:off x="3530" y="2887"/>
                <a:ext cx="449" cy="10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3" name="Freeform 30"/>
              <p:cNvSpPr/>
              <p:nvPr/>
            </p:nvSpPr>
            <p:spPr bwMode="auto">
              <a:xfrm>
                <a:off x="3523" y="2519"/>
                <a:ext cx="49" cy="180"/>
              </a:xfrm>
              <a:custGeom>
                <a:avLst/>
                <a:gdLst>
                  <a:gd name="T0" fmla="*/ 0 w 49"/>
                  <a:gd name="T1" fmla="*/ 0 h 180"/>
                  <a:gd name="T2" fmla="*/ 45 w 49"/>
                  <a:gd name="T3" fmla="*/ 75 h 180"/>
                  <a:gd name="T4" fmla="*/ 23 w 49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80">
                    <a:moveTo>
                      <a:pt x="0" y="0"/>
                    </a:moveTo>
                    <a:cubicBezTo>
                      <a:pt x="20" y="22"/>
                      <a:pt x="41" y="45"/>
                      <a:pt x="45" y="75"/>
                    </a:cubicBezTo>
                    <a:cubicBezTo>
                      <a:pt x="49" y="105"/>
                      <a:pt x="24" y="159"/>
                      <a:pt x="23" y="18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" name="Freeform 31"/>
              <p:cNvSpPr/>
              <p:nvPr/>
            </p:nvSpPr>
            <p:spPr bwMode="auto">
              <a:xfrm>
                <a:off x="3486" y="2828"/>
                <a:ext cx="60" cy="239"/>
              </a:xfrm>
              <a:custGeom>
                <a:avLst/>
                <a:gdLst>
                  <a:gd name="T0" fmla="*/ 0 w 60"/>
                  <a:gd name="T1" fmla="*/ 0 h 239"/>
                  <a:gd name="T2" fmla="*/ 45 w 60"/>
                  <a:gd name="T3" fmla="*/ 60 h 239"/>
                  <a:gd name="T4" fmla="*/ 38 w 60"/>
                  <a:gd name="T5" fmla="*/ 135 h 239"/>
                  <a:gd name="T6" fmla="*/ 8 w 60"/>
                  <a:gd name="T7" fmla="*/ 202 h 239"/>
                  <a:gd name="T8" fmla="*/ 60 w 60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39">
                    <a:moveTo>
                      <a:pt x="0" y="0"/>
                    </a:moveTo>
                    <a:cubicBezTo>
                      <a:pt x="19" y="19"/>
                      <a:pt x="39" y="38"/>
                      <a:pt x="45" y="60"/>
                    </a:cubicBezTo>
                    <a:cubicBezTo>
                      <a:pt x="51" y="82"/>
                      <a:pt x="44" y="111"/>
                      <a:pt x="38" y="135"/>
                    </a:cubicBezTo>
                    <a:cubicBezTo>
                      <a:pt x="32" y="159"/>
                      <a:pt x="4" y="185"/>
                      <a:pt x="8" y="202"/>
                    </a:cubicBezTo>
                    <a:cubicBezTo>
                      <a:pt x="12" y="219"/>
                      <a:pt x="53" y="232"/>
                      <a:pt x="60" y="23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" name="Freeform 32"/>
              <p:cNvSpPr/>
              <p:nvPr/>
            </p:nvSpPr>
            <p:spPr bwMode="auto">
              <a:xfrm>
                <a:off x="3920" y="3266"/>
                <a:ext cx="247" cy="49"/>
              </a:xfrm>
              <a:custGeom>
                <a:avLst/>
                <a:gdLst>
                  <a:gd name="T0" fmla="*/ 0 w 247"/>
                  <a:gd name="T1" fmla="*/ 26 h 49"/>
                  <a:gd name="T2" fmla="*/ 60 w 247"/>
                  <a:gd name="T3" fmla="*/ 4 h 49"/>
                  <a:gd name="T4" fmla="*/ 134 w 247"/>
                  <a:gd name="T5" fmla="*/ 49 h 49"/>
                  <a:gd name="T6" fmla="*/ 194 w 247"/>
                  <a:gd name="T7" fmla="*/ 4 h 49"/>
                  <a:gd name="T8" fmla="*/ 247 w 247"/>
                  <a:gd name="T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49">
                    <a:moveTo>
                      <a:pt x="0" y="26"/>
                    </a:moveTo>
                    <a:cubicBezTo>
                      <a:pt x="19" y="13"/>
                      <a:pt x="38" y="0"/>
                      <a:pt x="60" y="4"/>
                    </a:cubicBezTo>
                    <a:cubicBezTo>
                      <a:pt x="82" y="8"/>
                      <a:pt x="112" y="49"/>
                      <a:pt x="134" y="49"/>
                    </a:cubicBezTo>
                    <a:cubicBezTo>
                      <a:pt x="156" y="49"/>
                      <a:pt x="175" y="8"/>
                      <a:pt x="194" y="4"/>
                    </a:cubicBezTo>
                    <a:cubicBezTo>
                      <a:pt x="213" y="0"/>
                      <a:pt x="230" y="13"/>
                      <a:pt x="247" y="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" name="Line 33"/>
              <p:cNvSpPr>
                <a:spLocks noChangeShapeType="1"/>
              </p:cNvSpPr>
              <p:nvPr/>
            </p:nvSpPr>
            <p:spPr bwMode="auto">
              <a:xfrm>
                <a:off x="4578" y="2124"/>
                <a:ext cx="0" cy="8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4511" y="2953"/>
                <a:ext cx="142" cy="247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>
                <a:off x="4510" y="2518"/>
                <a:ext cx="142" cy="24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folHlink"/>
                        </a:gs>
                        <a:gs pos="5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9" name="Line 36"/>
              <p:cNvSpPr>
                <a:spLocks noChangeShapeType="1"/>
              </p:cNvSpPr>
              <p:nvPr/>
            </p:nvSpPr>
            <p:spPr bwMode="auto">
              <a:xfrm>
                <a:off x="4653" y="2760"/>
                <a:ext cx="2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0" name="Line 37"/>
              <p:cNvSpPr>
                <a:spLocks noChangeShapeType="1"/>
              </p:cNvSpPr>
              <p:nvPr/>
            </p:nvSpPr>
            <p:spPr bwMode="auto">
              <a:xfrm>
                <a:off x="4653" y="3202"/>
                <a:ext cx="2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1" name="Line 38"/>
              <p:cNvSpPr>
                <a:spLocks noChangeShapeType="1"/>
              </p:cNvSpPr>
              <p:nvPr/>
            </p:nvSpPr>
            <p:spPr bwMode="auto">
              <a:xfrm>
                <a:off x="4802" y="2760"/>
                <a:ext cx="0" cy="4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2" name="Text Box 39"/>
              <p:cNvSpPr txBox="1">
                <a:spLocks noChangeArrowheads="1"/>
              </p:cNvSpPr>
              <p:nvPr/>
            </p:nvSpPr>
            <p:spPr bwMode="auto">
              <a:xfrm>
                <a:off x="4804" y="2808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h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3720" y="1401"/>
              <a:ext cx="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R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323528" y="2555875"/>
            <a:ext cx="4900935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解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1.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利用质点和刚体转动的动能定理求解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.</a:t>
            </a:r>
            <a:endParaRPr kumimoji="1" lang="en-US" altLang="zh-CN" sz="2800" b="1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9" name="Object 44"/>
          <p:cNvGraphicFramePr>
            <a:graphicFrameLocks noChangeAspect="1"/>
          </p:cNvGraphicFramePr>
          <p:nvPr/>
        </p:nvGraphicFramePr>
        <p:xfrm>
          <a:off x="2348506" y="4242221"/>
          <a:ext cx="30083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2" name="Equation" r:id="rId5" imgW="34747200" imgH="9753600" progId="Equation.DSMT4">
                  <p:embed/>
                </p:oleObj>
              </mc:Choice>
              <mc:Fallback>
                <p:oleObj name="Equation" r:id="rId5" imgW="34747200" imgH="9753600" progId="Equation.DSMT4">
                  <p:embed/>
                  <p:pic>
                    <p:nvPicPr>
                      <p:cNvPr id="0" name="图片 34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8506" y="4242221"/>
                        <a:ext cx="30083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5"/>
          <p:cNvGraphicFramePr>
            <a:graphicFrameLocks noChangeAspect="1"/>
          </p:cNvGraphicFramePr>
          <p:nvPr/>
        </p:nvGraphicFramePr>
        <p:xfrm>
          <a:off x="2443163" y="5589588"/>
          <a:ext cx="375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Equation" r:id="rId7" imgW="45110400" imgH="9753600" progId="Equation.DSMT4">
                  <p:embed/>
                </p:oleObj>
              </mc:Choice>
              <mc:Fallback>
                <p:oleObj name="Equation" r:id="rId7" imgW="45110400" imgH="9753600" progId="Equation.DSMT4">
                  <p:embed/>
                  <p:pic>
                    <p:nvPicPr>
                      <p:cNvPr id="0" name="图片 34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589588"/>
                        <a:ext cx="3759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872608" y="3861048"/>
            <a:ext cx="3071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由质点动能定理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755568" y="5079244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由刚体动能定理 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 build="p"/>
      <p:bldP spid="41" grpId="0" autoUpdateAnimBg="0" build="p"/>
      <p:bldP spid="42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62063" y="633413"/>
            <a:ext cx="21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+mn-ea"/>
              </a:rPr>
              <a:t>约束关系   </a:t>
            </a:r>
            <a:endParaRPr kumimoji="1" lang="zh-CN" altLang="en-US" sz="2800" b="1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986338" y="614363"/>
          <a:ext cx="12461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4" name="Equation" r:id="rId1" imgW="508000" imgH="177800" progId="Equation.3">
                  <p:embed/>
                </p:oleObj>
              </mc:Choice>
              <mc:Fallback>
                <p:oleObj name="Equation" r:id="rId1" imgW="508000" imgH="177800" progId="Equation.3">
                  <p:embed/>
                  <p:pic>
                    <p:nvPicPr>
                      <p:cNvPr id="0" name="图片 35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614363"/>
                        <a:ext cx="12461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76600" y="609600"/>
          <a:ext cx="11223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5" name="Equation" r:id="rId3" imgW="494665" imgH="177800" progId="Equation.3">
                  <p:embed/>
                </p:oleObj>
              </mc:Choice>
              <mc:Fallback>
                <p:oleObj name="Equation" r:id="rId3" imgW="494665" imgH="177800" progId="Equation.3">
                  <p:embed/>
                  <p:pic>
                    <p:nvPicPr>
                      <p:cNvPr id="0" name="图片 35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9600"/>
                        <a:ext cx="11223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09688" y="1392238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+mn-ea"/>
              </a:rPr>
              <a:t>联立得   </a:t>
            </a:r>
            <a:endParaRPr kumimoji="1" lang="zh-CN" altLang="en-US" sz="2800" b="1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810000" y="1196975"/>
          <a:ext cx="2163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6" name="Equation" r:id="rId5" imgW="1078865" imgH="482600" progId="Equation.3">
                  <p:embed/>
                </p:oleObj>
              </mc:Choice>
              <mc:Fallback>
                <p:oleObj name="Equation" r:id="rId5" imgW="1078865" imgH="482600" progId="Equation.3">
                  <p:embed/>
                  <p:pic>
                    <p:nvPicPr>
                      <p:cNvPr id="0" name="图片 35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96975"/>
                        <a:ext cx="21637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74662" y="2286000"/>
            <a:ext cx="5976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2.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利用质点系动能定理求解 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17426" y="2840038"/>
            <a:ext cx="6319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将转动柱体、下落物体视作质点系  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01551" y="3481844"/>
            <a:ext cx="3613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由质点系动能定理 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985664" y="3981450"/>
          <a:ext cx="69707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Equation" r:id="rId7" imgW="81991200" imgH="9753600" progId="Equation.DSMT4">
                  <p:embed/>
                </p:oleObj>
              </mc:Choice>
              <mc:Fallback>
                <p:oleObj name="Equation" r:id="rId7" imgW="81991200" imgH="9753600" progId="Equation.DSMT4">
                  <p:embed/>
                  <p:pic>
                    <p:nvPicPr>
                      <p:cNvPr id="0" name="图片 35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664" y="3981450"/>
                        <a:ext cx="69707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93626" y="4922004"/>
            <a:ext cx="1989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约束关系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132359" y="5008661"/>
          <a:ext cx="12461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Equation" r:id="rId9" imgW="508000" imgH="177800" progId="Equation.3">
                  <p:embed/>
                </p:oleObj>
              </mc:Choice>
              <mc:Fallback>
                <p:oleObj name="Equation" r:id="rId9" imgW="508000" imgH="177800" progId="Equation.3">
                  <p:embed/>
                  <p:pic>
                    <p:nvPicPr>
                      <p:cNvPr id="0" name="图片 35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359" y="5008661"/>
                        <a:ext cx="12461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93626" y="5763344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联立得   </a:t>
            </a:r>
            <a:endParaRPr kumimoji="1" lang="zh-CN" altLang="en-US" sz="2800" b="1" dirty="0" smtClean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3344689" y="5558557"/>
          <a:ext cx="216376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Equation" r:id="rId10" imgW="1078865" imgH="482600" progId="Equation.3">
                  <p:embed/>
                </p:oleObj>
              </mc:Choice>
              <mc:Fallback>
                <p:oleObj name="Equation" r:id="rId10" imgW="1078865" imgH="482600" progId="Equation.3">
                  <p:embed/>
                  <p:pic>
                    <p:nvPicPr>
                      <p:cNvPr id="0" name="图片 35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689" y="5558557"/>
                        <a:ext cx="216376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2"/>
          <p:cNvGrpSpPr/>
          <p:nvPr/>
        </p:nvGrpSpPr>
        <p:grpSpPr bwMode="auto">
          <a:xfrm>
            <a:off x="6668644" y="1653848"/>
            <a:ext cx="2457450" cy="2279650"/>
            <a:chOff x="3441" y="1378"/>
            <a:chExt cx="1548" cy="1436"/>
          </a:xfrm>
        </p:grpSpPr>
        <p:grpSp>
          <p:nvGrpSpPr>
            <p:cNvPr id="17" name="Group 40"/>
            <p:cNvGrpSpPr/>
            <p:nvPr/>
          </p:nvGrpSpPr>
          <p:grpSpPr bwMode="auto">
            <a:xfrm>
              <a:off x="3441" y="1378"/>
              <a:ext cx="1548" cy="1436"/>
              <a:chOff x="3486" y="1879"/>
              <a:chExt cx="1548" cy="1436"/>
            </a:xfrm>
          </p:grpSpPr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3568" y="2566"/>
                <a:ext cx="890" cy="9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aphicFrame>
            <p:nvGraphicFramePr>
              <p:cNvPr id="20" name="Object 3"/>
              <p:cNvGraphicFramePr>
                <a:graphicFrameLocks noChangeAspect="1"/>
              </p:cNvGraphicFramePr>
              <p:nvPr/>
            </p:nvGraphicFramePr>
            <p:xfrm>
              <a:off x="3799" y="2192"/>
              <a:ext cx="2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0" name="公式" r:id="rId11" imgW="177800" imgH="190500" progId="Equation.3">
                      <p:embed/>
                    </p:oleObj>
                  </mc:Choice>
                  <mc:Fallback>
                    <p:oleObj name="公式" r:id="rId11" imgW="177800" imgH="190500" progId="Equation.3">
                      <p:embed/>
                      <p:pic>
                        <p:nvPicPr>
                          <p:cNvPr id="0" name="图片 359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9" y="2192"/>
                            <a:ext cx="26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4"/>
              <p:cNvGraphicFramePr>
                <a:graphicFrameLocks noChangeAspect="1"/>
              </p:cNvGraphicFramePr>
              <p:nvPr/>
            </p:nvGraphicFramePr>
            <p:xfrm>
              <a:off x="4233" y="2914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01" name="公式" r:id="rId13" imgW="190500" imgH="190500" progId="Equation.3">
                      <p:embed/>
                    </p:oleObj>
                  </mc:Choice>
                  <mc:Fallback>
                    <p:oleObj name="公式" r:id="rId13" imgW="190500" imgH="190500" progId="Equation.3">
                      <p:embed/>
                      <p:pic>
                        <p:nvPicPr>
                          <p:cNvPr id="0" name="图片 359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3" y="2914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" name="Group 20"/>
              <p:cNvGrpSpPr/>
              <p:nvPr/>
            </p:nvGrpSpPr>
            <p:grpSpPr bwMode="auto">
              <a:xfrm>
                <a:off x="3978" y="1879"/>
                <a:ext cx="601" cy="582"/>
                <a:chOff x="3978" y="1609"/>
                <a:chExt cx="900" cy="852"/>
              </a:xfrm>
            </p:grpSpPr>
            <p:sp>
              <p:nvSpPr>
                <p:cNvPr id="41" name="Oval 6"/>
                <p:cNvSpPr>
                  <a:spLocks noChangeArrowheads="1"/>
                </p:cNvSpPr>
                <p:nvPr/>
              </p:nvSpPr>
              <p:spPr bwMode="auto">
                <a:xfrm>
                  <a:off x="3978" y="1609"/>
                  <a:ext cx="900" cy="852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2" name="Freeform 7"/>
                <p:cNvSpPr/>
                <p:nvPr/>
              </p:nvSpPr>
              <p:spPr bwMode="auto">
                <a:xfrm>
                  <a:off x="4368" y="1680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3" name="Freeform 8"/>
                <p:cNvSpPr/>
                <p:nvPr/>
              </p:nvSpPr>
              <p:spPr bwMode="auto">
                <a:xfrm rot="5400000">
                  <a:off x="4560" y="1872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4" name="Freeform 9"/>
                <p:cNvSpPr/>
                <p:nvPr/>
              </p:nvSpPr>
              <p:spPr bwMode="auto">
                <a:xfrm rot="-5400000">
                  <a:off x="4175" y="1872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5" name="Freeform 12"/>
                <p:cNvSpPr/>
                <p:nvPr/>
              </p:nvSpPr>
              <p:spPr bwMode="auto">
                <a:xfrm flipV="1">
                  <a:off x="4368" y="2064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 rot="-2545457">
                  <a:off x="4224" y="1728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7" name="Freeform 16"/>
                <p:cNvSpPr/>
                <p:nvPr/>
              </p:nvSpPr>
              <p:spPr bwMode="auto">
                <a:xfrm rot="-7945457">
                  <a:off x="4224" y="2016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8" name="Freeform 17"/>
                <p:cNvSpPr/>
                <p:nvPr/>
              </p:nvSpPr>
              <p:spPr bwMode="auto">
                <a:xfrm rot="-7945457" flipH="1" flipV="1">
                  <a:off x="4512" y="1728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9" name="Freeform 18"/>
                <p:cNvSpPr/>
                <p:nvPr/>
              </p:nvSpPr>
              <p:spPr bwMode="auto">
                <a:xfrm rot="-2545457" flipH="1" flipV="1">
                  <a:off x="4512" y="2016"/>
                  <a:ext cx="145" cy="337"/>
                </a:xfrm>
                <a:custGeom>
                  <a:avLst/>
                  <a:gdLst>
                    <a:gd name="T0" fmla="*/ 187 w 382"/>
                    <a:gd name="T1" fmla="*/ 523 h 523"/>
                    <a:gd name="T2" fmla="*/ 1 w 382"/>
                    <a:gd name="T3" fmla="*/ 144 h 523"/>
                    <a:gd name="T4" fmla="*/ 193 w 382"/>
                    <a:gd name="T5" fmla="*/ 0 h 523"/>
                    <a:gd name="T6" fmla="*/ 381 w 382"/>
                    <a:gd name="T7" fmla="*/ 142 h 523"/>
                    <a:gd name="T8" fmla="*/ 187 w 382"/>
                    <a:gd name="T9" fmla="*/ 523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523">
                      <a:moveTo>
                        <a:pt x="187" y="523"/>
                      </a:moveTo>
                      <a:cubicBezTo>
                        <a:pt x="124" y="523"/>
                        <a:pt x="0" y="231"/>
                        <a:pt x="1" y="144"/>
                      </a:cubicBezTo>
                      <a:cubicBezTo>
                        <a:pt x="1" y="56"/>
                        <a:pt x="130" y="0"/>
                        <a:pt x="193" y="0"/>
                      </a:cubicBezTo>
                      <a:cubicBezTo>
                        <a:pt x="256" y="0"/>
                        <a:pt x="382" y="55"/>
                        <a:pt x="381" y="142"/>
                      </a:cubicBezTo>
                      <a:cubicBezTo>
                        <a:pt x="380" y="229"/>
                        <a:pt x="250" y="523"/>
                        <a:pt x="187" y="5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50" name="Oval 19"/>
                <p:cNvSpPr>
                  <a:spLocks noChangeArrowheads="1"/>
                </p:cNvSpPr>
                <p:nvPr/>
              </p:nvSpPr>
              <p:spPr bwMode="auto">
                <a:xfrm>
                  <a:off x="4052" y="1673"/>
                  <a:ext cx="768" cy="72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grpSp>
            <p:nvGrpSpPr>
              <p:cNvPr id="23" name="Group 26"/>
              <p:cNvGrpSpPr/>
              <p:nvPr/>
            </p:nvGrpSpPr>
            <p:grpSpPr bwMode="auto">
              <a:xfrm>
                <a:off x="4233" y="2145"/>
                <a:ext cx="128" cy="672"/>
                <a:chOff x="4076" y="2783"/>
                <a:chExt cx="121" cy="627"/>
              </a:xfrm>
            </p:grpSpPr>
            <p:sp>
              <p:nvSpPr>
                <p:cNvPr id="36" name="Rectangle 21"/>
                <p:cNvSpPr>
                  <a:spLocks noChangeArrowheads="1"/>
                </p:cNvSpPr>
                <p:nvPr/>
              </p:nvSpPr>
              <p:spPr bwMode="auto">
                <a:xfrm>
                  <a:off x="4107" y="2783"/>
                  <a:ext cx="56" cy="299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7" name="Oval 22"/>
                <p:cNvSpPr>
                  <a:spLocks noChangeArrowheads="1"/>
                </p:cNvSpPr>
                <p:nvPr/>
              </p:nvSpPr>
              <p:spPr bwMode="auto">
                <a:xfrm>
                  <a:off x="4122" y="2798"/>
                  <a:ext cx="27" cy="3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8" name="AutoShape 23"/>
                <p:cNvSpPr>
                  <a:spLocks noChangeArrowheads="1"/>
                </p:cNvSpPr>
                <p:nvPr/>
              </p:nvSpPr>
              <p:spPr bwMode="auto">
                <a:xfrm flipV="1">
                  <a:off x="4077" y="3081"/>
                  <a:ext cx="120" cy="75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39" name="Rectangle 24"/>
                <p:cNvSpPr>
                  <a:spLocks noChangeArrowheads="1"/>
                </p:cNvSpPr>
                <p:nvPr/>
              </p:nvSpPr>
              <p:spPr bwMode="auto">
                <a:xfrm>
                  <a:off x="4076" y="3157"/>
                  <a:ext cx="119" cy="187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  <p:sp>
              <p:nvSpPr>
                <p:cNvPr id="40" name="Rectangle 25"/>
                <p:cNvSpPr>
                  <a:spLocks noChangeArrowheads="1"/>
                </p:cNvSpPr>
                <p:nvPr/>
              </p:nvSpPr>
              <p:spPr bwMode="auto">
                <a:xfrm>
                  <a:off x="4107" y="3343"/>
                  <a:ext cx="56" cy="67"/>
                </a:xfrm>
                <a:prstGeom prst="rect">
                  <a:avLst/>
                </a:prstGeom>
                <a:gradFill rotWithShape="0">
                  <a:gsLst>
                    <a:gs pos="0">
                      <a:srgbClr val="B2B2B2"/>
                    </a:gs>
                    <a:gs pos="50000">
                      <a:srgbClr val="B2B2B2">
                        <a:gamma/>
                        <a:tint val="0"/>
                        <a:invGamma/>
                      </a:srgbClr>
                    </a:gs>
                    <a:gs pos="100000">
                      <a:srgbClr val="B2B2B2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endParaRPr>
                </a:p>
              </p:txBody>
            </p:sp>
          </p:grpSp>
          <p:sp>
            <p:nvSpPr>
              <p:cNvPr id="24" name="Rectangle 28"/>
              <p:cNvSpPr>
                <a:spLocks noChangeArrowheads="1"/>
              </p:cNvSpPr>
              <p:nvPr/>
            </p:nvSpPr>
            <p:spPr bwMode="auto">
              <a:xfrm>
                <a:off x="3980" y="2655"/>
                <a:ext cx="142" cy="6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3530" y="2887"/>
                <a:ext cx="449" cy="105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6" name="Freeform 30"/>
              <p:cNvSpPr/>
              <p:nvPr/>
            </p:nvSpPr>
            <p:spPr bwMode="auto">
              <a:xfrm>
                <a:off x="3523" y="2519"/>
                <a:ext cx="49" cy="180"/>
              </a:xfrm>
              <a:custGeom>
                <a:avLst/>
                <a:gdLst>
                  <a:gd name="T0" fmla="*/ 0 w 49"/>
                  <a:gd name="T1" fmla="*/ 0 h 180"/>
                  <a:gd name="T2" fmla="*/ 45 w 49"/>
                  <a:gd name="T3" fmla="*/ 75 h 180"/>
                  <a:gd name="T4" fmla="*/ 23 w 49"/>
                  <a:gd name="T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180">
                    <a:moveTo>
                      <a:pt x="0" y="0"/>
                    </a:moveTo>
                    <a:cubicBezTo>
                      <a:pt x="20" y="22"/>
                      <a:pt x="41" y="45"/>
                      <a:pt x="45" y="75"/>
                    </a:cubicBezTo>
                    <a:cubicBezTo>
                      <a:pt x="49" y="105"/>
                      <a:pt x="24" y="159"/>
                      <a:pt x="23" y="18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Freeform 31"/>
              <p:cNvSpPr/>
              <p:nvPr/>
            </p:nvSpPr>
            <p:spPr bwMode="auto">
              <a:xfrm>
                <a:off x="3486" y="2828"/>
                <a:ext cx="60" cy="239"/>
              </a:xfrm>
              <a:custGeom>
                <a:avLst/>
                <a:gdLst>
                  <a:gd name="T0" fmla="*/ 0 w 60"/>
                  <a:gd name="T1" fmla="*/ 0 h 239"/>
                  <a:gd name="T2" fmla="*/ 45 w 60"/>
                  <a:gd name="T3" fmla="*/ 60 h 239"/>
                  <a:gd name="T4" fmla="*/ 38 w 60"/>
                  <a:gd name="T5" fmla="*/ 135 h 239"/>
                  <a:gd name="T6" fmla="*/ 8 w 60"/>
                  <a:gd name="T7" fmla="*/ 202 h 239"/>
                  <a:gd name="T8" fmla="*/ 60 w 60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39">
                    <a:moveTo>
                      <a:pt x="0" y="0"/>
                    </a:moveTo>
                    <a:cubicBezTo>
                      <a:pt x="19" y="19"/>
                      <a:pt x="39" y="38"/>
                      <a:pt x="45" y="60"/>
                    </a:cubicBezTo>
                    <a:cubicBezTo>
                      <a:pt x="51" y="82"/>
                      <a:pt x="44" y="111"/>
                      <a:pt x="38" y="135"/>
                    </a:cubicBezTo>
                    <a:cubicBezTo>
                      <a:pt x="32" y="159"/>
                      <a:pt x="4" y="185"/>
                      <a:pt x="8" y="202"/>
                    </a:cubicBezTo>
                    <a:cubicBezTo>
                      <a:pt x="12" y="219"/>
                      <a:pt x="53" y="232"/>
                      <a:pt x="60" y="239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8" name="Freeform 32"/>
              <p:cNvSpPr/>
              <p:nvPr/>
            </p:nvSpPr>
            <p:spPr bwMode="auto">
              <a:xfrm>
                <a:off x="3920" y="3266"/>
                <a:ext cx="247" cy="49"/>
              </a:xfrm>
              <a:custGeom>
                <a:avLst/>
                <a:gdLst>
                  <a:gd name="T0" fmla="*/ 0 w 247"/>
                  <a:gd name="T1" fmla="*/ 26 h 49"/>
                  <a:gd name="T2" fmla="*/ 60 w 247"/>
                  <a:gd name="T3" fmla="*/ 4 h 49"/>
                  <a:gd name="T4" fmla="*/ 134 w 247"/>
                  <a:gd name="T5" fmla="*/ 49 h 49"/>
                  <a:gd name="T6" fmla="*/ 194 w 247"/>
                  <a:gd name="T7" fmla="*/ 4 h 49"/>
                  <a:gd name="T8" fmla="*/ 247 w 247"/>
                  <a:gd name="T9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49">
                    <a:moveTo>
                      <a:pt x="0" y="26"/>
                    </a:moveTo>
                    <a:cubicBezTo>
                      <a:pt x="19" y="13"/>
                      <a:pt x="38" y="0"/>
                      <a:pt x="60" y="4"/>
                    </a:cubicBezTo>
                    <a:cubicBezTo>
                      <a:pt x="82" y="8"/>
                      <a:pt x="112" y="49"/>
                      <a:pt x="134" y="49"/>
                    </a:cubicBezTo>
                    <a:cubicBezTo>
                      <a:pt x="156" y="49"/>
                      <a:pt x="175" y="8"/>
                      <a:pt x="194" y="4"/>
                    </a:cubicBezTo>
                    <a:cubicBezTo>
                      <a:pt x="213" y="0"/>
                      <a:pt x="230" y="13"/>
                      <a:pt x="247" y="26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4578" y="2124"/>
                <a:ext cx="0" cy="8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4511" y="2953"/>
                <a:ext cx="142" cy="247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50000">
                    <a:srgbClr val="B2B2B2">
                      <a:gamma/>
                      <a:tint val="0"/>
                      <a:invGamma/>
                    </a:srgbClr>
                  </a:gs>
                  <a:gs pos="100000">
                    <a:srgbClr val="B2B2B2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4510" y="2518"/>
                <a:ext cx="142" cy="24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folHlink"/>
                        </a:gs>
                        <a:gs pos="50000">
                          <a:schemeClr val="fol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4653" y="2760"/>
                <a:ext cx="2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4653" y="3202"/>
                <a:ext cx="2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4802" y="2760"/>
                <a:ext cx="0" cy="4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5" name="Text Box 39"/>
              <p:cNvSpPr txBox="1">
                <a:spLocks noChangeArrowheads="1"/>
              </p:cNvSpPr>
              <p:nvPr/>
            </p:nvSpPr>
            <p:spPr bwMode="auto">
              <a:xfrm>
                <a:off x="4804" y="2808"/>
                <a:ext cx="23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</a:rPr>
                  <a:t>h</a:t>
                </a:r>
                <a:endPara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3720" y="1401"/>
              <a:ext cx="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</a:rPr>
                <a:t>R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  <p:bldP spid="5" grpId="0" autoUpdateAnimBg="0" build="p"/>
      <p:bldP spid="7" grpId="0" autoUpdateAnimBg="0" build="p"/>
      <p:bldP spid="8" grpId="0" autoUpdateAnimBg="0" build="p"/>
      <p:bldP spid="9" grpId="0" autoUpdateAnimBg="0" build="p"/>
      <p:bldP spid="11" grpId="0" autoUpdateAnimBg="0" build="p"/>
      <p:bldP spid="14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04800" y="2438877"/>
            <a:ext cx="429514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）应用机械能守恒定律</a:t>
            </a:r>
            <a:endParaRPr kumimoji="1" lang="zh-CN" altLang="en-US" sz="2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143000" y="5486400"/>
          <a:ext cx="20050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" name="公式" r:id="rId1" imgW="926465" imgH="406400" progId="Equation.3">
                  <p:embed/>
                </p:oleObj>
              </mc:Choice>
              <mc:Fallback>
                <p:oleObj name="公式" r:id="rId1" imgW="926465" imgH="406400" progId="Equation.3">
                  <p:embed/>
                  <p:pic>
                    <p:nvPicPr>
                      <p:cNvPr id="0" name="图片 7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20050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3536950" y="5410200"/>
          <a:ext cx="3138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公式" r:id="rId3" imgW="1307465" imgH="444500" progId="Equation.3">
                  <p:embed/>
                </p:oleObj>
              </mc:Choice>
              <mc:Fallback>
                <p:oleObj name="公式" r:id="rId3" imgW="1307465" imgH="444500" progId="Equation.3">
                  <p:embed/>
                  <p:pic>
                    <p:nvPicPr>
                      <p:cNvPr id="0" name="图片 7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410200"/>
                        <a:ext cx="3138488" cy="1063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3810000" y="2971800"/>
          <a:ext cx="15398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公式" r:id="rId5" imgW="786765" imgH="406400" progId="Equation.3">
                  <p:embed/>
                </p:oleObj>
              </mc:Choice>
              <mc:Fallback>
                <p:oleObj name="公式" r:id="rId5" imgW="786765" imgH="406400" progId="Equation.3">
                  <p:embed/>
                  <p:pic>
                    <p:nvPicPr>
                      <p:cNvPr id="0" name="图片 7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15398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914400" y="3001963"/>
          <a:ext cx="26622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公式" r:id="rId7" imgW="1243965" imgH="406400" progId="Equation.3">
                  <p:embed/>
                </p:oleObj>
              </mc:Choice>
              <mc:Fallback>
                <p:oleObj name="公式" r:id="rId7" imgW="1243965" imgH="406400" progId="Equation.3">
                  <p:embed/>
                  <p:pic>
                    <p:nvPicPr>
                      <p:cNvPr id="0" name="图片 7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01963"/>
                        <a:ext cx="266223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5" name="Group 7"/>
          <p:cNvGrpSpPr/>
          <p:nvPr/>
        </p:nvGrpSpPr>
        <p:grpSpPr bwMode="auto">
          <a:xfrm>
            <a:off x="304800" y="0"/>
            <a:ext cx="8610600" cy="1800225"/>
            <a:chOff x="192" y="144"/>
            <a:chExt cx="5424" cy="1134"/>
          </a:xfrm>
        </p:grpSpPr>
        <p:sp>
          <p:nvSpPr>
            <p:cNvPr id="176136" name="Text Box 8"/>
            <p:cNvSpPr txBox="1">
              <a:spLocks noChangeArrowheads="1"/>
            </p:cNvSpPr>
            <p:nvPr/>
          </p:nvSpPr>
          <p:spPr bwMode="auto">
            <a:xfrm>
              <a:off x="192" y="144"/>
              <a:ext cx="542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666750" indent="-666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572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47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例</a:t>
              </a:r>
              <a:r>
                <a:rPr kumimoji="1" lang="zh-CN" altLang="en-US" sz="2800" b="1" dirty="0" smtClean="0">
                  <a:solidFill>
                    <a:srgbClr val="0066FF"/>
                  </a:solidFill>
                  <a:latin typeface="+mn-ea"/>
                  <a:ea typeface="+mn-ea"/>
                </a:rPr>
                <a:t>：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一质量为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m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，长为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L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的均匀细棒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OA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，可绕光滑轴在竖直平面内转动。今使棒从水平位置开始自由下摆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求细棒摆到    角时及竖直位置时其中心点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C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和端点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+mn-ea"/>
                  <a:ea typeface="+mn-ea"/>
                </a:rPr>
                <a:t>的速率。</a:t>
              </a:r>
              <a:endParaRPr kumimoji="1" lang="zh-CN" altLang="en-US" sz="2800" b="1" dirty="0" smtClean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9369" name="Object 9"/>
            <p:cNvGraphicFramePr>
              <a:graphicFrameLocks noChangeAspect="1"/>
            </p:cNvGraphicFramePr>
            <p:nvPr/>
          </p:nvGraphicFramePr>
          <p:xfrm>
            <a:off x="2290" y="720"/>
            <a:ext cx="19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6" name="公式" r:id="rId9" imgW="127000" imgH="177165" progId="Equation.3">
                    <p:embed/>
                  </p:oleObj>
                </mc:Choice>
                <mc:Fallback>
                  <p:oleObj name="公式" r:id="rId9" imgW="127000" imgH="177165" progId="Equation.3">
                    <p:embed/>
                    <p:pic>
                      <p:nvPicPr>
                        <p:cNvPr id="0" name="图片 7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720"/>
                          <a:ext cx="19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1176338" y="3841750"/>
          <a:ext cx="37449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7" name="公式" r:id="rId11" imgW="1612900" imgH="444500" progId="Equation.3">
                  <p:embed/>
                </p:oleObj>
              </mc:Choice>
              <mc:Fallback>
                <p:oleObj name="公式" r:id="rId11" imgW="1612900" imgH="444500" progId="Equation.3">
                  <p:embed/>
                  <p:pic>
                    <p:nvPicPr>
                      <p:cNvPr id="0" name="图片 7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841750"/>
                        <a:ext cx="37449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39" name="Group 11"/>
          <p:cNvGrpSpPr/>
          <p:nvPr/>
        </p:nvGrpSpPr>
        <p:grpSpPr bwMode="auto">
          <a:xfrm>
            <a:off x="457200" y="4800600"/>
            <a:ext cx="5557838" cy="650875"/>
            <a:chOff x="192" y="3120"/>
            <a:chExt cx="3517" cy="320"/>
          </a:xfrm>
        </p:grpSpPr>
        <p:sp>
          <p:nvSpPr>
            <p:cNvPr id="99366" name="Text Box 12"/>
            <p:cNvSpPr txBox="1">
              <a:spLocks noChangeArrowheads="1"/>
            </p:cNvSpPr>
            <p:nvPr/>
          </p:nvSpPr>
          <p:spPr bwMode="auto">
            <a:xfrm>
              <a:off x="192" y="3166"/>
              <a:ext cx="302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+mn-ea"/>
                  <a:ea typeface="+mn-ea"/>
                </a:rPr>
                <a:t>（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+mn-ea"/>
                  <a:ea typeface="+mn-ea"/>
                </a:rPr>
                <a:t>）求细棒摆到竖直位置时</a:t>
              </a:r>
              <a:endParaRPr kumimoji="1" lang="zh-CN" altLang="en-US" sz="28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9367" name="Object 13"/>
            <p:cNvGraphicFramePr>
              <a:graphicFrameLocks noChangeAspect="1"/>
            </p:cNvGraphicFramePr>
            <p:nvPr/>
          </p:nvGraphicFramePr>
          <p:xfrm>
            <a:off x="3124" y="3120"/>
            <a:ext cx="58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8" name="公式" r:id="rId13" imgW="419100" imgH="228600" progId="Equation.3">
                    <p:embed/>
                  </p:oleObj>
                </mc:Choice>
                <mc:Fallback>
                  <p:oleObj name="公式" r:id="rId13" imgW="419100" imgH="228600" progId="Equation.3">
                    <p:embed/>
                    <p:pic>
                      <p:nvPicPr>
                        <p:cNvPr id="0" name="图片 7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3120"/>
                          <a:ext cx="58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228600" y="1828800"/>
            <a:ext cx="18288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+mn-ea"/>
                <a:ea typeface="+mn-ea"/>
              </a:rPr>
              <a:t>解：分析</a:t>
            </a:r>
            <a:endParaRPr kumimoji="1" lang="zh-CN" altLang="en-US" sz="28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76143" name="Group 15"/>
          <p:cNvGrpSpPr/>
          <p:nvPr/>
        </p:nvGrpSpPr>
        <p:grpSpPr bwMode="auto">
          <a:xfrm>
            <a:off x="7080250" y="2624138"/>
            <a:ext cx="309563" cy="1003300"/>
            <a:chOff x="4602" y="1873"/>
            <a:chExt cx="195" cy="632"/>
          </a:xfrm>
        </p:grpSpPr>
        <p:sp>
          <p:nvSpPr>
            <p:cNvPr id="99364" name="Line 16"/>
            <p:cNvSpPr>
              <a:spLocks noChangeShapeType="1"/>
            </p:cNvSpPr>
            <p:nvPr/>
          </p:nvSpPr>
          <p:spPr bwMode="auto">
            <a:xfrm>
              <a:off x="4777" y="187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graphicFrame>
          <p:nvGraphicFramePr>
            <p:cNvPr id="99365" name="Object 17"/>
            <p:cNvGraphicFramePr>
              <a:graphicFrameLocks noChangeAspect="1"/>
            </p:cNvGraphicFramePr>
            <p:nvPr/>
          </p:nvGraphicFramePr>
          <p:xfrm>
            <a:off x="4602" y="2250"/>
            <a:ext cx="1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9" name="公式" r:id="rId15" imgW="165100" imgH="215900" progId="Equation.3">
                    <p:embed/>
                  </p:oleObj>
                </mc:Choice>
                <mc:Fallback>
                  <p:oleObj name="公式" r:id="rId15" imgW="165100" imgH="215900" progId="Equation.3">
                    <p:embed/>
                    <p:pic>
                      <p:nvPicPr>
                        <p:cNvPr id="0" name="图片 7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2250"/>
                          <a:ext cx="19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6146" name="Group 18"/>
          <p:cNvGrpSpPr/>
          <p:nvPr/>
        </p:nvGrpSpPr>
        <p:grpSpPr bwMode="auto">
          <a:xfrm>
            <a:off x="6226174" y="1557338"/>
            <a:ext cx="2257424" cy="700087"/>
            <a:chOff x="4070" y="1248"/>
            <a:chExt cx="1422" cy="441"/>
          </a:xfrm>
        </p:grpSpPr>
        <p:sp>
          <p:nvSpPr>
            <p:cNvPr id="176147" name="AutoShape 19"/>
            <p:cNvSpPr>
              <a:spLocks noChangeArrowheads="1"/>
            </p:cNvSpPr>
            <p:nvPr/>
          </p:nvSpPr>
          <p:spPr bwMode="auto">
            <a:xfrm>
              <a:off x="4225" y="1432"/>
              <a:ext cx="1151" cy="25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60" name="Text Box 20"/>
            <p:cNvSpPr txBox="1">
              <a:spLocks noChangeArrowheads="1"/>
            </p:cNvSpPr>
            <p:nvPr/>
          </p:nvSpPr>
          <p:spPr bwMode="auto">
            <a:xfrm>
              <a:off x="4070" y="13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+mn-ea"/>
                  <a:ea typeface="+mn-ea"/>
                </a:rPr>
                <a:t>o</a:t>
              </a:r>
              <a:endParaRPr kumimoji="1" lang="en-US" altLang="zh-CN" sz="24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61" name="Text Box 21"/>
            <p:cNvSpPr txBox="1">
              <a:spLocks noChangeArrowheads="1"/>
            </p:cNvSpPr>
            <p:nvPr/>
          </p:nvSpPr>
          <p:spPr bwMode="auto">
            <a:xfrm>
              <a:off x="4704" y="12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+mn-ea"/>
                  <a:ea typeface="+mn-ea"/>
                </a:rPr>
                <a:t>c</a:t>
              </a:r>
              <a:endParaRPr kumimoji="1" lang="en-US" altLang="zh-CN" sz="24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62" name="Text Box 22"/>
            <p:cNvSpPr txBox="1">
              <a:spLocks noChangeArrowheads="1"/>
            </p:cNvSpPr>
            <p:nvPr/>
          </p:nvSpPr>
          <p:spPr bwMode="auto">
            <a:xfrm>
              <a:off x="5376" y="138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  <a:endParaRPr kumimoji="1" lang="en-US" altLang="zh-CN" sz="24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63" name="Oval 23"/>
            <p:cNvSpPr>
              <a:spLocks noChangeArrowheads="1"/>
            </p:cNvSpPr>
            <p:nvPr/>
          </p:nvSpPr>
          <p:spPr bwMode="auto">
            <a:xfrm>
              <a:off x="4800" y="1536"/>
              <a:ext cx="48" cy="48"/>
            </a:xfrm>
            <a:prstGeom prst="ellipse">
              <a:avLst/>
            </a:prstGeom>
            <a:solidFill>
              <a:srgbClr val="A50021"/>
            </a:solidFill>
            <a:ln w="25400">
              <a:solidFill>
                <a:srgbClr val="FF006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6152" name="Group 24"/>
          <p:cNvGrpSpPr/>
          <p:nvPr/>
        </p:nvGrpSpPr>
        <p:grpSpPr bwMode="auto">
          <a:xfrm>
            <a:off x="6365875" y="2060575"/>
            <a:ext cx="2011363" cy="1381125"/>
            <a:chOff x="4158" y="1565"/>
            <a:chExt cx="1267" cy="870"/>
          </a:xfrm>
        </p:grpSpPr>
        <p:sp>
          <p:nvSpPr>
            <p:cNvPr id="99354" name="AutoShape 25"/>
            <p:cNvSpPr>
              <a:spLocks noChangeArrowheads="1"/>
            </p:cNvSpPr>
            <p:nvPr/>
          </p:nvSpPr>
          <p:spPr bwMode="auto">
            <a:xfrm rot="1841887">
              <a:off x="4158" y="1725"/>
              <a:ext cx="1175" cy="25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55" name="Freeform 26"/>
            <p:cNvSpPr/>
            <p:nvPr/>
          </p:nvSpPr>
          <p:spPr bwMode="auto">
            <a:xfrm>
              <a:off x="4609" y="1565"/>
              <a:ext cx="116" cy="233"/>
            </a:xfrm>
            <a:custGeom>
              <a:avLst/>
              <a:gdLst>
                <a:gd name="T0" fmla="*/ 0 w 56"/>
                <a:gd name="T1" fmla="*/ 0 h 192"/>
                <a:gd name="T2" fmla="*/ 48 w 56"/>
                <a:gd name="T3" fmla="*/ 48 h 192"/>
                <a:gd name="T4" fmla="*/ 48 w 56"/>
                <a:gd name="T5" fmla="*/ 144 h 192"/>
                <a:gd name="T6" fmla="*/ 0 w 56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12"/>
                    <a:pt x="40" y="24"/>
                    <a:pt x="48" y="48"/>
                  </a:cubicBezTo>
                  <a:cubicBezTo>
                    <a:pt x="56" y="72"/>
                    <a:pt x="56" y="120"/>
                    <a:pt x="48" y="144"/>
                  </a:cubicBezTo>
                  <a:cubicBezTo>
                    <a:pt x="40" y="168"/>
                    <a:pt x="20" y="180"/>
                    <a:pt x="0" y="1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56" name="Text Box 27"/>
            <p:cNvSpPr txBox="1">
              <a:spLocks noChangeArrowheads="1"/>
            </p:cNvSpPr>
            <p:nvPr/>
          </p:nvSpPr>
          <p:spPr bwMode="auto">
            <a:xfrm>
              <a:off x="5261" y="2147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  <a:endParaRPr kumimoji="1" lang="en-US" altLang="zh-CN" sz="20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99357" name="Object 28"/>
            <p:cNvGraphicFramePr>
              <a:graphicFrameLocks noChangeAspect="1"/>
            </p:cNvGraphicFramePr>
            <p:nvPr/>
          </p:nvGraphicFramePr>
          <p:xfrm>
            <a:off x="4697" y="1626"/>
            <a:ext cx="164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0" name="公式" r:id="rId17" imgW="139700" imgH="177800" progId="Equation.3">
                    <p:embed/>
                  </p:oleObj>
                </mc:Choice>
                <mc:Fallback>
                  <p:oleObj name="公式" r:id="rId17" imgW="139700" imgH="177800" progId="Equation.3">
                    <p:embed/>
                    <p:pic>
                      <p:nvPicPr>
                        <p:cNvPr id="0" name="图片 7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1626"/>
                          <a:ext cx="164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8" name="Oval 29"/>
            <p:cNvSpPr>
              <a:spLocks noChangeArrowheads="1"/>
            </p:cNvSpPr>
            <p:nvPr/>
          </p:nvSpPr>
          <p:spPr bwMode="auto">
            <a:xfrm>
              <a:off x="475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6158" name="Group 30"/>
          <p:cNvGrpSpPr/>
          <p:nvPr/>
        </p:nvGrpSpPr>
        <p:grpSpPr bwMode="auto">
          <a:xfrm>
            <a:off x="6089648" y="2014538"/>
            <a:ext cx="620713" cy="1981200"/>
            <a:chOff x="3984" y="1536"/>
            <a:chExt cx="391" cy="1248"/>
          </a:xfrm>
        </p:grpSpPr>
        <p:sp>
          <p:nvSpPr>
            <p:cNvPr id="99351" name="AutoShape 31"/>
            <p:cNvSpPr>
              <a:spLocks noChangeArrowheads="1"/>
            </p:cNvSpPr>
            <p:nvPr/>
          </p:nvSpPr>
          <p:spPr bwMode="auto">
            <a:xfrm rot="5384065">
              <a:off x="3695" y="1959"/>
              <a:ext cx="1104" cy="257"/>
            </a:xfrm>
            <a:prstGeom prst="roundRect">
              <a:avLst>
                <a:gd name="adj" fmla="val 16667"/>
              </a:avLst>
            </a:prstGeom>
            <a:noFill/>
            <a:ln w="28575" cap="rnd">
              <a:solidFill>
                <a:srgbClr val="990033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52" name="Oval 32"/>
            <p:cNvSpPr>
              <a:spLocks noChangeArrowheads="1"/>
            </p:cNvSpPr>
            <p:nvPr/>
          </p:nvSpPr>
          <p:spPr bwMode="auto">
            <a:xfrm>
              <a:off x="4223" y="1952"/>
              <a:ext cx="48" cy="327"/>
            </a:xfrm>
            <a:prstGeom prst="ellipse">
              <a:avLst/>
            </a:prstGeom>
            <a:solidFill>
              <a:srgbClr val="800080"/>
            </a:solidFill>
            <a:ln w="9525">
              <a:solidFill>
                <a:srgbClr val="80008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99353" name="Text Box 33"/>
            <p:cNvSpPr txBox="1">
              <a:spLocks noChangeArrowheads="1"/>
            </p:cNvSpPr>
            <p:nvPr/>
          </p:nvSpPr>
          <p:spPr bwMode="auto">
            <a:xfrm>
              <a:off x="3984" y="249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+mn-ea"/>
                  <a:ea typeface="+mn-ea"/>
                </a:rPr>
                <a:t>A</a:t>
              </a:r>
              <a:endParaRPr kumimoji="1" lang="en-US" altLang="zh-CN" sz="24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6162" name="Group 34"/>
          <p:cNvGrpSpPr/>
          <p:nvPr/>
        </p:nvGrpSpPr>
        <p:grpSpPr bwMode="auto">
          <a:xfrm>
            <a:off x="5327650" y="2319338"/>
            <a:ext cx="1981200" cy="519112"/>
            <a:chOff x="3504" y="1728"/>
            <a:chExt cx="1248" cy="327"/>
          </a:xfrm>
        </p:grpSpPr>
        <p:sp>
          <p:nvSpPr>
            <p:cNvPr id="99349" name="Line 35"/>
            <p:cNvSpPr>
              <a:spLocks noChangeShapeType="1"/>
            </p:cNvSpPr>
            <p:nvPr/>
          </p:nvSpPr>
          <p:spPr bwMode="auto">
            <a:xfrm>
              <a:off x="3840" y="192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50" name="Text Box 36"/>
            <p:cNvSpPr txBox="1">
              <a:spLocks noChangeArrowheads="1"/>
            </p:cNvSpPr>
            <p:nvPr/>
          </p:nvSpPr>
          <p:spPr bwMode="auto">
            <a:xfrm>
              <a:off x="3504" y="172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n-ea"/>
                  <a:ea typeface="+mn-ea"/>
                </a:rPr>
                <a:t>E</a:t>
              </a:r>
              <a:r>
                <a:rPr kumimoji="1" lang="en-US" altLang="zh-CN" b="1">
                  <a:solidFill>
                    <a:srgbClr val="000000"/>
                  </a:solidFill>
                  <a:latin typeface="+mn-ea"/>
                  <a:ea typeface="+mn-ea"/>
                </a:rPr>
                <a:t>P</a:t>
              </a:r>
              <a:endParaRPr kumimoji="1" lang="en-US" altLang="zh-CN" sz="28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6165" name="Group 37"/>
          <p:cNvGrpSpPr/>
          <p:nvPr/>
        </p:nvGrpSpPr>
        <p:grpSpPr bwMode="auto">
          <a:xfrm>
            <a:off x="5327650" y="2624138"/>
            <a:ext cx="1219200" cy="519112"/>
            <a:chOff x="3504" y="1728"/>
            <a:chExt cx="1248" cy="327"/>
          </a:xfrm>
        </p:grpSpPr>
        <p:sp>
          <p:nvSpPr>
            <p:cNvPr id="99347" name="Line 38"/>
            <p:cNvSpPr>
              <a:spLocks noChangeShapeType="1"/>
            </p:cNvSpPr>
            <p:nvPr/>
          </p:nvSpPr>
          <p:spPr bwMode="auto">
            <a:xfrm>
              <a:off x="3840" y="192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48" name="Text Box 39"/>
            <p:cNvSpPr txBox="1">
              <a:spLocks noChangeArrowheads="1"/>
            </p:cNvSpPr>
            <p:nvPr/>
          </p:nvSpPr>
          <p:spPr bwMode="auto">
            <a:xfrm>
              <a:off x="3504" y="172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+mn-ea"/>
                  <a:ea typeface="+mn-ea"/>
                </a:rPr>
                <a:t>E</a:t>
              </a:r>
              <a:r>
                <a:rPr kumimoji="1" lang="en-US" altLang="zh-CN" b="1">
                  <a:solidFill>
                    <a:srgbClr val="000000"/>
                  </a:solidFill>
                  <a:latin typeface="+mn-ea"/>
                  <a:ea typeface="+mn-ea"/>
                </a:rPr>
                <a:t>P</a:t>
              </a:r>
              <a:endParaRPr kumimoji="1" lang="en-US" altLang="zh-CN" sz="2800" b="1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76168" name="Object 40"/>
          <p:cNvGraphicFramePr>
            <a:graphicFrameLocks noChangeAspect="1"/>
          </p:cNvGraphicFramePr>
          <p:nvPr/>
        </p:nvGraphicFramePr>
        <p:xfrm>
          <a:off x="2209800" y="1828800"/>
          <a:ext cx="22098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公式" r:id="rId19" imgW="711200" imgH="241300" progId="Equation.3">
                  <p:embed/>
                </p:oleObj>
              </mc:Choice>
              <mc:Fallback>
                <p:oleObj name="公式" r:id="rId19" imgW="711200" imgH="241300" progId="Equation.3">
                  <p:embed/>
                  <p:pic>
                    <p:nvPicPr>
                      <p:cNvPr id="0" name="图片 7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2209800" cy="6778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autoUpdateAnimBg="0"/>
      <p:bldP spid="17614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6" name="矩形 51205"/>
          <p:cNvSpPr/>
          <p:nvPr/>
        </p:nvSpPr>
        <p:spPr>
          <a:xfrm>
            <a:off x="107950" y="822325"/>
            <a:ext cx="34559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一、刚体的角动量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30" name="对象 51229"/>
          <p:cNvGraphicFramePr/>
          <p:nvPr/>
        </p:nvGraphicFramePr>
        <p:xfrm>
          <a:off x="1116013" y="2292350"/>
          <a:ext cx="32400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3111500" imgH="558800" progId="Equation.3">
                  <p:embed/>
                </p:oleObj>
              </mc:Choice>
              <mc:Fallback>
                <p:oleObj name="" r:id="rId1" imgW="3111500" imgH="558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2292350"/>
                        <a:ext cx="3240087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1" name="组合 51230"/>
          <p:cNvGrpSpPr/>
          <p:nvPr/>
        </p:nvGrpSpPr>
        <p:grpSpPr>
          <a:xfrm>
            <a:off x="333375" y="3125788"/>
            <a:ext cx="5133975" cy="585787"/>
            <a:chOff x="384" y="1839"/>
            <a:chExt cx="3234" cy="369"/>
          </a:xfrm>
        </p:grpSpPr>
        <p:sp>
          <p:nvSpPr>
            <p:cNvPr id="51232" name="文本框 51231"/>
            <p:cNvSpPr txBox="1"/>
            <p:nvPr/>
          </p:nvSpPr>
          <p:spPr>
            <a:xfrm>
              <a:off x="384" y="1839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因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3" name="对象 51232"/>
            <p:cNvGraphicFramePr/>
            <p:nvPr/>
          </p:nvGraphicFramePr>
          <p:xfrm>
            <a:off x="696" y="1856"/>
            <a:ext cx="7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3" imgW="1180465" imgH="558800" progId="Equation.3">
                    <p:embed/>
                  </p:oleObj>
                </mc:Choice>
                <mc:Fallback>
                  <p:oleObj name="" r:id="rId3" imgW="1180465" imgH="5588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6" y="1856"/>
                          <a:ext cx="74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4" name="文本框 51233"/>
            <p:cNvSpPr txBox="1"/>
            <p:nvPr/>
          </p:nvSpPr>
          <p:spPr>
            <a:xfrm>
              <a:off x="1478" y="1866"/>
              <a:ext cx="21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所以        的大小为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5" name="对象 51234"/>
            <p:cNvGraphicFramePr/>
            <p:nvPr/>
          </p:nvGraphicFramePr>
          <p:xfrm>
            <a:off x="2209" y="1857"/>
            <a:ext cx="38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609600" imgH="558800" progId="Equation.3">
                    <p:embed/>
                  </p:oleObj>
                </mc:Choice>
                <mc:Fallback>
                  <p:oleObj name="" r:id="rId5" imgW="609600" imgH="5588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9" y="1857"/>
                          <a:ext cx="38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6" name="对象 51235"/>
          <p:cNvGraphicFramePr/>
          <p:nvPr/>
        </p:nvGraphicFramePr>
        <p:xfrm>
          <a:off x="971550" y="3860800"/>
          <a:ext cx="2876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876300" imgH="228600" progId="Equation.3">
                  <p:embed/>
                </p:oleObj>
              </mc:Choice>
              <mc:Fallback>
                <p:oleObj name="" r:id="rId7" imgW="876300" imgH="228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3860800"/>
                        <a:ext cx="287655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2" name="组合 51241"/>
          <p:cNvGrpSpPr/>
          <p:nvPr/>
        </p:nvGrpSpPr>
        <p:grpSpPr>
          <a:xfrm>
            <a:off x="179388" y="1571625"/>
            <a:ext cx="5080000" cy="522288"/>
            <a:chOff x="113" y="799"/>
            <a:chExt cx="3200" cy="329"/>
          </a:xfrm>
        </p:grpSpPr>
        <p:sp>
          <p:nvSpPr>
            <p:cNvPr id="51238" name="文本框 51237"/>
            <p:cNvSpPr txBox="1"/>
            <p:nvPr/>
          </p:nvSpPr>
          <p:spPr>
            <a:xfrm>
              <a:off x="113" y="799"/>
              <a:ext cx="32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质元            对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O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点的角动量为  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9" name="对象 51238"/>
            <p:cNvGraphicFramePr/>
            <p:nvPr/>
          </p:nvGraphicFramePr>
          <p:xfrm>
            <a:off x="748" y="799"/>
            <a:ext cx="44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9" imgW="698500" imgH="520700" progId="Equation.3">
                    <p:embed/>
                  </p:oleObj>
                </mc:Choice>
                <mc:Fallback>
                  <p:oleObj name="" r:id="rId9" imgW="698500" imgH="5207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8" y="799"/>
                          <a:ext cx="440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0" name="文本框 51239"/>
          <p:cNvSpPr txBox="1"/>
          <p:nvPr/>
        </p:nvSpPr>
        <p:spPr>
          <a:xfrm>
            <a:off x="323850" y="4740275"/>
            <a:ext cx="37458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刚体关于</a:t>
            </a:r>
            <a:r>
              <a:rPr lang="en-US" altLang="zh-CN" sz="2800" b="1" i="1">
                <a:latin typeface="Times New Roman" panose="02020603050405020304" pitchFamily="18" charset="0"/>
              </a:rPr>
              <a:t>O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的角动量：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1" name="对象 51240"/>
          <p:cNvGraphicFramePr/>
          <p:nvPr/>
        </p:nvGraphicFramePr>
        <p:xfrm>
          <a:off x="1116013" y="5516563"/>
          <a:ext cx="533241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1776730" imgH="355600" progId="Equation.3">
                  <p:embed/>
                </p:oleObj>
              </mc:Choice>
              <mc:Fallback>
                <p:oleObj name="" r:id="rId11" imgW="1776730" imgH="355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5516563"/>
                        <a:ext cx="5332412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4" name="文本框 51243"/>
          <p:cNvSpPr txBox="1"/>
          <p:nvPr/>
        </p:nvSpPr>
        <p:spPr>
          <a:xfrm>
            <a:off x="107950" y="115888"/>
            <a:ext cx="86407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3-4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定轴转动刚体的角动量定理和角动量守恒定律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5" name="图片 51244" descr="图4-2-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5600" y="1700213"/>
            <a:ext cx="3313113" cy="300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  <p:bldP spid="51240" grpId="0"/>
    </p:bldLst>
  </p:timing>
</p:sld>
</file>

<file path=ppt/tags/tag1.xml><?xml version="1.0" encoding="utf-8"?>
<p:tagLst xmlns:p="http://schemas.openxmlformats.org/presentationml/2006/main">
  <p:tag name="commondata" val="eyJoZGlkIjoiZjVmMjY0YzIwNTBiNTZmOTQ0OGQ3YzlmYmFhMDc0M2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演示</Application>
  <PresentationFormat>全屏显示(4:3)</PresentationFormat>
  <Paragraphs>349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131</vt:i4>
      </vt:variant>
      <vt:variant>
        <vt:lpstr>幻灯片标题</vt:lpstr>
      </vt:variant>
      <vt:variant>
        <vt:i4>26</vt:i4>
      </vt:variant>
    </vt:vector>
  </HeadingPairs>
  <TitlesOfParts>
    <vt:vector size="174" baseType="lpstr">
      <vt:lpstr>Arial</vt:lpstr>
      <vt:lpstr>宋体</vt:lpstr>
      <vt:lpstr>Wingdings</vt:lpstr>
      <vt:lpstr>Times New Roman</vt:lpstr>
      <vt:lpstr>Symbol</vt:lpstr>
      <vt:lpstr>Tahoma</vt:lpstr>
      <vt:lpstr>微软雅黑</vt:lpstr>
      <vt:lpstr>Arial Unicode MS</vt:lpstr>
      <vt:lpstr>Calibri</vt:lpstr>
      <vt:lpstr>楷体_GB2312</vt:lpstr>
      <vt:lpstr>新宋体</vt:lpstr>
      <vt:lpstr>MT Extra</vt:lpstr>
      <vt:lpstr>Century Schoolbook</vt:lpstr>
      <vt:lpstr>默认设计模板</vt:lpstr>
      <vt:lpstr>2_默认设计模板</vt:lpstr>
      <vt:lpstr>1_默认设计模板</vt:lpstr>
      <vt:lpstr>3_默认设计模板</vt:lpstr>
      <vt:lpstr>Equation.3</vt:lpstr>
      <vt:lpstr>Equation.3</vt:lpstr>
      <vt:lpstr>Equation.3</vt:lpstr>
      <vt:lpstr>Equation.3</vt:lpstr>
      <vt:lpstr>Equation.3</vt:lpstr>
      <vt:lpstr>Equation.2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wyp</dc:creator>
  <cp:lastModifiedBy>螺丝姐</cp:lastModifiedBy>
  <cp:revision>49</cp:revision>
  <dcterms:created xsi:type="dcterms:W3CDTF">2016-04-12T09:48:00Z</dcterms:created>
  <dcterms:modified xsi:type="dcterms:W3CDTF">2024-03-11T01:34:27Z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592D366CA8824B6A911604610CFD1F6C_12</vt:lpwstr>
  </property>
</Properties>
</file>