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10"/>
  </p:notesMasterIdLst>
  <p:sldIdLst>
    <p:sldId id="257" r:id="rId4"/>
    <p:sldId id="258" r:id="rId5"/>
    <p:sldId id="260" r:id="rId6"/>
    <p:sldId id="261" r:id="rId7"/>
    <p:sldId id="262" r:id="rId8"/>
    <p:sldId id="296" r:id="rId9"/>
    <p:sldId id="263" r:id="rId11"/>
    <p:sldId id="264" r:id="rId12"/>
    <p:sldId id="265" r:id="rId13"/>
    <p:sldId id="266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7" r:id="rId26"/>
    <p:sldId id="279" r:id="rId27"/>
    <p:sldId id="280" r:id="rId28"/>
    <p:sldId id="283" r:id="rId29"/>
    <p:sldId id="284" r:id="rId30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1" userDrawn="1">
          <p15:clr>
            <a:srgbClr val="A4A3A4"/>
          </p15:clr>
        </p15:guide>
        <p15:guide id="2" pos="29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9" d="100"/>
          <a:sy n="89" d="100"/>
        </p:scale>
        <p:origin x="-1020" y="-51"/>
      </p:cViewPr>
      <p:guideLst>
        <p:guide orient="horz" pos="2221"/>
        <p:guide pos="29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emf"/><Relationship Id="rId8" Type="http://schemas.openxmlformats.org/officeDocument/2006/relationships/image" Target="../media/image14.emf"/><Relationship Id="rId7" Type="http://schemas.openxmlformats.org/officeDocument/2006/relationships/image" Target="../media/image13.emf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0" Type="http://schemas.openxmlformats.org/officeDocument/2006/relationships/image" Target="../media/image16.emf"/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52.e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2.vml.rels><?xml version="1.0" encoding="UTF-8" standalone="yes"?>
<Relationships xmlns="http://schemas.openxmlformats.org/package/2006/relationships"><Relationship Id="rId4" Type="http://schemas.openxmlformats.org/officeDocument/2006/relationships/image" Target="../media/image57.emf"/><Relationship Id="rId3" Type="http://schemas.openxmlformats.org/officeDocument/2006/relationships/image" Target="../media/image56.emf"/><Relationship Id="rId2" Type="http://schemas.openxmlformats.org/officeDocument/2006/relationships/image" Target="../media/image55.emf"/><Relationship Id="rId1" Type="http://schemas.openxmlformats.org/officeDocument/2006/relationships/image" Target="../media/image54.e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62.emf"/><Relationship Id="rId4" Type="http://schemas.openxmlformats.org/officeDocument/2006/relationships/image" Target="../media/image61.emf"/><Relationship Id="rId3" Type="http://schemas.openxmlformats.org/officeDocument/2006/relationships/image" Target="../media/image60.emf"/><Relationship Id="rId2" Type="http://schemas.openxmlformats.org/officeDocument/2006/relationships/image" Target="../media/image59.wmf"/><Relationship Id="rId1" Type="http://schemas.openxmlformats.org/officeDocument/2006/relationships/image" Target="../media/image58.e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71.emf"/><Relationship Id="rId8" Type="http://schemas.openxmlformats.org/officeDocument/2006/relationships/image" Target="../media/image70.emf"/><Relationship Id="rId7" Type="http://schemas.openxmlformats.org/officeDocument/2006/relationships/image" Target="../media/image69.emf"/><Relationship Id="rId6" Type="http://schemas.openxmlformats.org/officeDocument/2006/relationships/image" Target="../media/image68.emf"/><Relationship Id="rId5" Type="http://schemas.openxmlformats.org/officeDocument/2006/relationships/image" Target="../media/image67.emf"/><Relationship Id="rId4" Type="http://schemas.openxmlformats.org/officeDocument/2006/relationships/image" Target="../media/image66.emf"/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0" Type="http://schemas.openxmlformats.org/officeDocument/2006/relationships/image" Target="../media/image72.emf"/><Relationship Id="rId1" Type="http://schemas.openxmlformats.org/officeDocument/2006/relationships/image" Target="../media/image63.emf"/></Relationships>
</file>

<file path=ppt/drawings/_rels/vmlDrawing15.vml.rels><?xml version="1.0" encoding="UTF-8" standalone="yes"?>
<Relationships xmlns="http://schemas.openxmlformats.org/package/2006/relationships"><Relationship Id="rId5" Type="http://schemas.openxmlformats.org/officeDocument/2006/relationships/image" Target="../media/image77.emf"/><Relationship Id="rId4" Type="http://schemas.openxmlformats.org/officeDocument/2006/relationships/image" Target="../media/image76.emf"/><Relationship Id="rId3" Type="http://schemas.openxmlformats.org/officeDocument/2006/relationships/image" Target="../media/image75.emf"/><Relationship Id="rId2" Type="http://schemas.openxmlformats.org/officeDocument/2006/relationships/image" Target="../media/image74.emf"/><Relationship Id="rId1" Type="http://schemas.openxmlformats.org/officeDocument/2006/relationships/image" Target="../media/image73.e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81.emf"/><Relationship Id="rId3" Type="http://schemas.openxmlformats.org/officeDocument/2006/relationships/image" Target="../media/image80.emf"/><Relationship Id="rId2" Type="http://schemas.openxmlformats.org/officeDocument/2006/relationships/image" Target="../media/image79.emf"/><Relationship Id="rId1" Type="http://schemas.openxmlformats.org/officeDocument/2006/relationships/image" Target="../media/image78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emf"/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91.wmf"/><Relationship Id="rId6" Type="http://schemas.openxmlformats.org/officeDocument/2006/relationships/image" Target="../media/image90.emf"/><Relationship Id="rId5" Type="http://schemas.openxmlformats.org/officeDocument/2006/relationships/image" Target="../media/image89.emf"/><Relationship Id="rId4" Type="http://schemas.openxmlformats.org/officeDocument/2006/relationships/image" Target="../media/image88.emf"/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9.vml.rels><?xml version="1.0" encoding="UTF-8" standalone="yes"?>
<Relationships xmlns="http://schemas.openxmlformats.org/package/2006/relationships"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emf"/><Relationship Id="rId2" Type="http://schemas.openxmlformats.org/officeDocument/2006/relationships/image" Target="../media/image93.emf"/><Relationship Id="rId1" Type="http://schemas.openxmlformats.org/officeDocument/2006/relationships/image" Target="../media/image92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.e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e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04.wmf"/><Relationship Id="rId5" Type="http://schemas.openxmlformats.org/officeDocument/2006/relationships/image" Target="../media/image103.wmf"/><Relationship Id="rId4" Type="http://schemas.openxmlformats.org/officeDocument/2006/relationships/image" Target="../media/image102.wmf"/><Relationship Id="rId3" Type="http://schemas.openxmlformats.org/officeDocument/2006/relationships/image" Target="../media/image101.wmf"/><Relationship Id="rId2" Type="http://schemas.openxmlformats.org/officeDocument/2006/relationships/image" Target="../media/image100.wmf"/><Relationship Id="rId1" Type="http://schemas.openxmlformats.org/officeDocument/2006/relationships/image" Target="../media/image99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0.emf"/><Relationship Id="rId5" Type="http://schemas.openxmlformats.org/officeDocument/2006/relationships/image" Target="../media/image109.emf"/><Relationship Id="rId4" Type="http://schemas.openxmlformats.org/officeDocument/2006/relationships/image" Target="../media/image108.emf"/><Relationship Id="rId3" Type="http://schemas.openxmlformats.org/officeDocument/2006/relationships/image" Target="../media/image107.emf"/><Relationship Id="rId2" Type="http://schemas.openxmlformats.org/officeDocument/2006/relationships/image" Target="../media/image106.emf"/><Relationship Id="rId1" Type="http://schemas.openxmlformats.org/officeDocument/2006/relationships/image" Target="../media/image10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1.emf"/></Relationships>
</file>

<file path=ppt/drawings/_rels/vmlDrawing2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15.emf"/><Relationship Id="rId3" Type="http://schemas.openxmlformats.org/officeDocument/2006/relationships/image" Target="../media/image114.emf"/><Relationship Id="rId2" Type="http://schemas.openxmlformats.org/officeDocument/2006/relationships/image" Target="../media/image113.emf"/><Relationship Id="rId1" Type="http://schemas.openxmlformats.org/officeDocument/2006/relationships/image" Target="../media/image112.e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0.emf"/><Relationship Id="rId4" Type="http://schemas.openxmlformats.org/officeDocument/2006/relationships/image" Target="../media/image119.emf"/><Relationship Id="rId3" Type="http://schemas.openxmlformats.org/officeDocument/2006/relationships/image" Target="../media/image118.emf"/><Relationship Id="rId2" Type="http://schemas.openxmlformats.org/officeDocument/2006/relationships/image" Target="../media/image117.emf"/><Relationship Id="rId1" Type="http://schemas.openxmlformats.org/officeDocument/2006/relationships/image" Target="../media/image1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emf"/><Relationship Id="rId5" Type="http://schemas.openxmlformats.org/officeDocument/2006/relationships/image" Target="../media/image34.e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9.vml.rels><?xml version="1.0" encoding="UTF-8" standalone="yes"?>
<Relationships xmlns="http://schemas.openxmlformats.org/package/2006/relationships"><Relationship Id="rId5" Type="http://schemas.openxmlformats.org/officeDocument/2006/relationships/image" Target="../media/image45.wmf"/><Relationship Id="rId4" Type="http://schemas.openxmlformats.org/officeDocument/2006/relationships/image" Target="../media/image44.emf"/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 smtClean="0">
                <a:cs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2A48B96-639E-45A3-A0BA-2464DFDB1FAA}" type="datetimeFigureOut">
              <a:rPr kumimoji="0" lang="zh-CN" altLang="en-US" sz="1200" b="0" i="0" u="none" strike="noStrike" kern="1200" cap="none" spc="0" normalizeH="0" baseline="0" noProof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200" b="0" i="0" u="none" strike="noStrike" kern="1200" cap="none" spc="0" normalizeH="0" baseline="0" noProof="1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14340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317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幻灯片图像占位符 270337"/>
          <p:cNvSpPr>
            <a:spLocks noGrp="1" noRot="1" noTextEdit="1"/>
          </p:cNvSpPr>
          <p:nvPr>
            <p:ph type="sldImg"/>
          </p:nvPr>
        </p:nvSpPr>
        <p:spPr>
          <a:ln>
            <a:miter/>
          </a:ln>
        </p:spPr>
      </p:sp>
      <p:sp>
        <p:nvSpPr>
          <p:cNvPr id="21506" name="文本占位符 270338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21507" name="灯片编号占位符 1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zh-CN" altLang="en-US" sz="1200" b="1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7" name="日期占位符 2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7" name="日期占位符 4"/>
          <p:cNvSpPr>
            <a:spLocks noGrp="1"/>
          </p:cNvSpPr>
          <p:nvPr>
            <p:ph type="dt" sz="half" idx="1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ea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4.emf"/><Relationship Id="rId15" Type="http://schemas.openxmlformats.org/officeDocument/2006/relationships/image" Target="../media/image3.emf"/><Relationship Id="rId14" Type="http://schemas.openxmlformats.org/officeDocument/2006/relationships/image" Target="../media/image2.emf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 descr="图片3">
            <a:hlinkClick r:id="" action="ppaction://hlinkshowjump?jump=firstslide"/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827963" y="6534150"/>
            <a:ext cx="660400" cy="3365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7" name="Picture 3" descr="图片4">
            <a:hlinkClick r:id="" action="ppaction://hlinkshowjump?jump=endshow"/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477250" y="6529388"/>
            <a:ext cx="660400" cy="3413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Picture 4" descr="图片5">
            <a:hlinkClick r:id="" action="ppaction://hlinkshowjump?jump=nextslide"/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7178675" y="6535738"/>
            <a:ext cx="661988" cy="33496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9" name="Picture 5" descr="图片6">
            <a:hlinkClick r:id="" action="ppaction://hlinkshowjump?jump=previousslide"/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530975" y="6534150"/>
            <a:ext cx="661988" cy="336550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b="0" noProof="1" dirty="0">
                <a:cs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962C8B-B14F-4D97-AF65-F5344CB8AC3E}" type="datetime1">
              <a:rPr kumimoji="0" lang="zh-CN" altLang="en-US" sz="1400" b="0" i="0" u="none" strike="noStrike" kern="1200" cap="none" spc="0" normalizeH="0" baseline="0" noProof="1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ea"/>
              </a:rPr>
            </a:fld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b="0" noProof="1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>
    <p:random/>
  </p:transition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1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6.bin"/><Relationship Id="rId8" Type="http://schemas.openxmlformats.org/officeDocument/2006/relationships/image" Target="../media/image44.emf"/><Relationship Id="rId7" Type="http://schemas.openxmlformats.org/officeDocument/2006/relationships/oleObject" Target="../embeddings/oleObject35.bin"/><Relationship Id="rId6" Type="http://schemas.openxmlformats.org/officeDocument/2006/relationships/image" Target="../media/image43.w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42.w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41.wmf"/><Relationship Id="rId12" Type="http://schemas.openxmlformats.org/officeDocument/2006/relationships/vmlDrawing" Target="../drawings/vmlDrawing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45.wmf"/><Relationship Id="rId1" Type="http://schemas.openxmlformats.org/officeDocument/2006/relationships/oleObject" Target="../embeddings/oleObject3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0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47.e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53.png"/><Relationship Id="rId8" Type="http://schemas.openxmlformats.org/officeDocument/2006/relationships/image" Target="../media/image52.emf"/><Relationship Id="rId7" Type="http://schemas.openxmlformats.org/officeDocument/2006/relationships/oleObject" Target="../embeddings/oleObject43.bin"/><Relationship Id="rId6" Type="http://schemas.openxmlformats.org/officeDocument/2006/relationships/image" Target="../media/image51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0.w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9.wmf"/><Relationship Id="rId11" Type="http://schemas.openxmlformats.org/officeDocument/2006/relationships/vmlDrawing" Target="../drawings/vmlDrawing11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40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7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6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5.emf"/><Relationship Id="rId3" Type="http://schemas.openxmlformats.org/officeDocument/2006/relationships/oleObject" Target="../embeddings/oleObject45.bin"/><Relationship Id="rId2" Type="http://schemas.openxmlformats.org/officeDocument/2006/relationships/image" Target="../media/image54.emf"/><Relationship Id="rId10" Type="http://schemas.openxmlformats.org/officeDocument/2006/relationships/vmlDrawing" Target="../drawings/vmlDrawing12.vml"/><Relationship Id="rId1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61.e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60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59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8.e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2.emf"/><Relationship Id="rId1" Type="http://schemas.openxmlformats.org/officeDocument/2006/relationships/oleObject" Target="../embeddings/oleObject4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7.bin"/><Relationship Id="rId8" Type="http://schemas.openxmlformats.org/officeDocument/2006/relationships/image" Target="../media/image66.e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65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64.emf"/><Relationship Id="rId3" Type="http://schemas.openxmlformats.org/officeDocument/2006/relationships/oleObject" Target="../embeddings/oleObject54.bin"/><Relationship Id="rId22" Type="http://schemas.openxmlformats.org/officeDocument/2006/relationships/vmlDrawing" Target="../drawings/vmlDrawing14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2.emf"/><Relationship Id="rId2" Type="http://schemas.openxmlformats.org/officeDocument/2006/relationships/image" Target="../media/image63.emf"/><Relationship Id="rId19" Type="http://schemas.openxmlformats.org/officeDocument/2006/relationships/oleObject" Target="../embeddings/oleObject62.bin"/><Relationship Id="rId18" Type="http://schemas.openxmlformats.org/officeDocument/2006/relationships/image" Target="../media/image71.emf"/><Relationship Id="rId17" Type="http://schemas.openxmlformats.org/officeDocument/2006/relationships/oleObject" Target="../embeddings/oleObject61.bin"/><Relationship Id="rId16" Type="http://schemas.openxmlformats.org/officeDocument/2006/relationships/image" Target="../media/image70.emf"/><Relationship Id="rId15" Type="http://schemas.openxmlformats.org/officeDocument/2006/relationships/oleObject" Target="../embeddings/oleObject60.bin"/><Relationship Id="rId14" Type="http://schemas.openxmlformats.org/officeDocument/2006/relationships/image" Target="../media/image69.emf"/><Relationship Id="rId13" Type="http://schemas.openxmlformats.org/officeDocument/2006/relationships/oleObject" Target="../embeddings/oleObject59.bin"/><Relationship Id="rId12" Type="http://schemas.openxmlformats.org/officeDocument/2006/relationships/image" Target="../media/image68.emf"/><Relationship Id="rId11" Type="http://schemas.openxmlformats.org/officeDocument/2006/relationships/oleObject" Target="../embeddings/oleObject58.bin"/><Relationship Id="rId10" Type="http://schemas.openxmlformats.org/officeDocument/2006/relationships/image" Target="../media/image67.emf"/><Relationship Id="rId1" Type="http://schemas.openxmlformats.org/officeDocument/2006/relationships/oleObject" Target="../embeddings/oleObject53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76.e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75.e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74.e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73.emf"/><Relationship Id="rId12" Type="http://schemas.openxmlformats.org/officeDocument/2006/relationships/vmlDrawing" Target="../drawings/vmlDrawing15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7.emf"/><Relationship Id="rId1" Type="http://schemas.openxmlformats.org/officeDocument/2006/relationships/oleObject" Target="../embeddings/oleObject63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81.emf"/><Relationship Id="rId7" Type="http://schemas.openxmlformats.org/officeDocument/2006/relationships/oleObject" Target="../embeddings/oleObject71.bin"/><Relationship Id="rId6" Type="http://schemas.openxmlformats.org/officeDocument/2006/relationships/image" Target="../media/image80.emf"/><Relationship Id="rId5" Type="http://schemas.openxmlformats.org/officeDocument/2006/relationships/oleObject" Target="../embeddings/oleObject70.bin"/><Relationship Id="rId4" Type="http://schemas.openxmlformats.org/officeDocument/2006/relationships/image" Target="../media/image79.emf"/><Relationship Id="rId3" Type="http://schemas.openxmlformats.org/officeDocument/2006/relationships/oleObject" Target="../embeddings/oleObject69.bin"/><Relationship Id="rId2" Type="http://schemas.openxmlformats.org/officeDocument/2006/relationships/image" Target="../media/image78.e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6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74.bin"/><Relationship Id="rId4" Type="http://schemas.openxmlformats.org/officeDocument/2006/relationships/image" Target="../media/image83.emf"/><Relationship Id="rId3" Type="http://schemas.openxmlformats.org/officeDocument/2006/relationships/oleObject" Target="../embeddings/oleObject73.bin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emf"/><Relationship Id="rId8" Type="http://schemas.openxmlformats.org/officeDocument/2006/relationships/oleObject" Target="../embeddings/oleObject4.bin"/><Relationship Id="rId7" Type="http://schemas.openxmlformats.org/officeDocument/2006/relationships/image" Target="../media/image9.png"/><Relationship Id="rId6" Type="http://schemas.openxmlformats.org/officeDocument/2006/relationships/image" Target="../media/image8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23" Type="http://schemas.openxmlformats.org/officeDocument/2006/relationships/vmlDrawing" Target="../drawings/vmlDrawing1.vml"/><Relationship Id="rId22" Type="http://schemas.openxmlformats.org/officeDocument/2006/relationships/slideLayout" Target="../slideLayouts/slideLayout7.xml"/><Relationship Id="rId21" Type="http://schemas.openxmlformats.org/officeDocument/2006/relationships/image" Target="../media/image16.emf"/><Relationship Id="rId20" Type="http://schemas.openxmlformats.org/officeDocument/2006/relationships/oleObject" Target="../embeddings/oleObject10.bin"/><Relationship Id="rId2" Type="http://schemas.openxmlformats.org/officeDocument/2006/relationships/image" Target="../media/image6.wmf"/><Relationship Id="rId19" Type="http://schemas.openxmlformats.org/officeDocument/2006/relationships/image" Target="../media/image15.emf"/><Relationship Id="rId18" Type="http://schemas.openxmlformats.org/officeDocument/2006/relationships/oleObject" Target="../embeddings/oleObject9.bin"/><Relationship Id="rId17" Type="http://schemas.openxmlformats.org/officeDocument/2006/relationships/image" Target="../media/image14.emf"/><Relationship Id="rId16" Type="http://schemas.openxmlformats.org/officeDocument/2006/relationships/oleObject" Target="../embeddings/oleObject8.bin"/><Relationship Id="rId15" Type="http://schemas.openxmlformats.org/officeDocument/2006/relationships/image" Target="../media/image13.emf"/><Relationship Id="rId14" Type="http://schemas.openxmlformats.org/officeDocument/2006/relationships/oleObject" Target="../embeddings/oleObject7.bin"/><Relationship Id="rId13" Type="http://schemas.openxmlformats.org/officeDocument/2006/relationships/image" Target="../media/image12.emf"/><Relationship Id="rId12" Type="http://schemas.openxmlformats.org/officeDocument/2006/relationships/oleObject" Target="../embeddings/oleObject6.bin"/><Relationship Id="rId11" Type="http://schemas.openxmlformats.org/officeDocument/2006/relationships/image" Target="../media/image11.emf"/><Relationship Id="rId10" Type="http://schemas.openxmlformats.org/officeDocument/2006/relationships/oleObject" Target="../embeddings/oleObject5.bin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9.bin"/><Relationship Id="rId8" Type="http://schemas.openxmlformats.org/officeDocument/2006/relationships/image" Target="../media/image88.emf"/><Relationship Id="rId7" Type="http://schemas.openxmlformats.org/officeDocument/2006/relationships/oleObject" Target="../embeddings/oleObject78.bin"/><Relationship Id="rId6" Type="http://schemas.openxmlformats.org/officeDocument/2006/relationships/image" Target="../media/image87.emf"/><Relationship Id="rId5" Type="http://schemas.openxmlformats.org/officeDocument/2006/relationships/oleObject" Target="../embeddings/oleObject77.bin"/><Relationship Id="rId4" Type="http://schemas.openxmlformats.org/officeDocument/2006/relationships/image" Target="../media/image86.e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85.e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1.wmf"/><Relationship Id="rId13" Type="http://schemas.openxmlformats.org/officeDocument/2006/relationships/oleObject" Target="../embeddings/oleObject81.bin"/><Relationship Id="rId12" Type="http://schemas.openxmlformats.org/officeDocument/2006/relationships/image" Target="../media/image90.emf"/><Relationship Id="rId11" Type="http://schemas.openxmlformats.org/officeDocument/2006/relationships/oleObject" Target="../embeddings/oleObject80.bin"/><Relationship Id="rId10" Type="http://schemas.openxmlformats.org/officeDocument/2006/relationships/image" Target="../media/image89.emf"/><Relationship Id="rId1" Type="http://schemas.openxmlformats.org/officeDocument/2006/relationships/oleObject" Target="../embeddings/oleObject75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6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85.bin"/><Relationship Id="rId6" Type="http://schemas.openxmlformats.org/officeDocument/2006/relationships/image" Target="../media/image94.e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93.emf"/><Relationship Id="rId3" Type="http://schemas.openxmlformats.org/officeDocument/2006/relationships/oleObject" Target="../embeddings/oleObject83.bin"/><Relationship Id="rId2" Type="http://schemas.openxmlformats.org/officeDocument/2006/relationships/image" Target="../media/image92.emf"/><Relationship Id="rId16" Type="http://schemas.openxmlformats.org/officeDocument/2006/relationships/vmlDrawing" Target="../drawings/vmlDrawing19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88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87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82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3.bin"/><Relationship Id="rId8" Type="http://schemas.openxmlformats.org/officeDocument/2006/relationships/image" Target="../media/image102.wmf"/><Relationship Id="rId7" Type="http://schemas.openxmlformats.org/officeDocument/2006/relationships/oleObject" Target="../embeddings/oleObject92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91.bin"/><Relationship Id="rId4" Type="http://schemas.openxmlformats.org/officeDocument/2006/relationships/image" Target="../media/image100.wmf"/><Relationship Id="rId3" Type="http://schemas.openxmlformats.org/officeDocument/2006/relationships/oleObject" Target="../embeddings/oleObject90.bin"/><Relationship Id="rId2" Type="http://schemas.openxmlformats.org/officeDocument/2006/relationships/image" Target="../media/image99.wmf"/><Relationship Id="rId14" Type="http://schemas.openxmlformats.org/officeDocument/2006/relationships/vmlDrawing" Target="../drawings/vmlDrawing2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04.wmf"/><Relationship Id="rId11" Type="http://schemas.openxmlformats.org/officeDocument/2006/relationships/oleObject" Target="../embeddings/oleObject94.bin"/><Relationship Id="rId10" Type="http://schemas.openxmlformats.org/officeDocument/2006/relationships/image" Target="../media/image103.wmf"/><Relationship Id="rId1" Type="http://schemas.openxmlformats.org/officeDocument/2006/relationships/oleObject" Target="../embeddings/oleObject89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9.bin"/><Relationship Id="rId8" Type="http://schemas.openxmlformats.org/officeDocument/2006/relationships/image" Target="../media/image108.emf"/><Relationship Id="rId7" Type="http://schemas.openxmlformats.org/officeDocument/2006/relationships/oleObject" Target="../embeddings/oleObject98.bin"/><Relationship Id="rId6" Type="http://schemas.openxmlformats.org/officeDocument/2006/relationships/image" Target="../media/image107.emf"/><Relationship Id="rId5" Type="http://schemas.openxmlformats.org/officeDocument/2006/relationships/oleObject" Target="../embeddings/oleObject97.bin"/><Relationship Id="rId4" Type="http://schemas.openxmlformats.org/officeDocument/2006/relationships/image" Target="../media/image106.emf"/><Relationship Id="rId3" Type="http://schemas.openxmlformats.org/officeDocument/2006/relationships/oleObject" Target="../embeddings/oleObject96.bin"/><Relationship Id="rId2" Type="http://schemas.openxmlformats.org/officeDocument/2006/relationships/image" Target="../media/image105.emf"/><Relationship Id="rId14" Type="http://schemas.openxmlformats.org/officeDocument/2006/relationships/vmlDrawing" Target="../drawings/vmlDrawing21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10.emf"/><Relationship Id="rId11" Type="http://schemas.openxmlformats.org/officeDocument/2006/relationships/oleObject" Target="../embeddings/oleObject100.bin"/><Relationship Id="rId10" Type="http://schemas.openxmlformats.org/officeDocument/2006/relationships/image" Target="../media/image109.emf"/><Relationship Id="rId1" Type="http://schemas.openxmlformats.org/officeDocument/2006/relationships/oleObject" Target="../embeddings/oleObject95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1.emf"/><Relationship Id="rId1" Type="http://schemas.openxmlformats.org/officeDocument/2006/relationships/oleObject" Target="../embeddings/oleObject10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15.emf"/><Relationship Id="rId7" Type="http://schemas.openxmlformats.org/officeDocument/2006/relationships/oleObject" Target="../embeddings/oleObject105.bin"/><Relationship Id="rId6" Type="http://schemas.openxmlformats.org/officeDocument/2006/relationships/image" Target="../media/image114.emf"/><Relationship Id="rId5" Type="http://schemas.openxmlformats.org/officeDocument/2006/relationships/oleObject" Target="../embeddings/oleObject104.bin"/><Relationship Id="rId4" Type="http://schemas.openxmlformats.org/officeDocument/2006/relationships/image" Target="../media/image113.emf"/><Relationship Id="rId3" Type="http://schemas.openxmlformats.org/officeDocument/2006/relationships/oleObject" Target="../embeddings/oleObject103.bin"/><Relationship Id="rId2" Type="http://schemas.openxmlformats.org/officeDocument/2006/relationships/image" Target="../media/image112.emf"/><Relationship Id="rId10" Type="http://schemas.openxmlformats.org/officeDocument/2006/relationships/vmlDrawing" Target="../drawings/vmlDrawing23.vml"/><Relationship Id="rId1" Type="http://schemas.openxmlformats.org/officeDocument/2006/relationships/oleObject" Target="../embeddings/oleObject102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19.e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18.e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17.emf"/><Relationship Id="rId3" Type="http://schemas.openxmlformats.org/officeDocument/2006/relationships/oleObject" Target="../embeddings/oleObject107.bin"/><Relationship Id="rId2" Type="http://schemas.openxmlformats.org/officeDocument/2006/relationships/image" Target="../media/image116.emf"/><Relationship Id="rId12" Type="http://schemas.openxmlformats.org/officeDocument/2006/relationships/vmlDrawing" Target="../drawings/vmlDrawing2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0.emf"/><Relationship Id="rId1" Type="http://schemas.openxmlformats.org/officeDocument/2006/relationships/oleObject" Target="../embeddings/oleObject106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20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7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1.emf"/><Relationship Id="rId1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7.bin"/><Relationship Id="rId3" Type="http://schemas.openxmlformats.org/officeDocument/2006/relationships/image" Target="../media/image22.wmf"/><Relationship Id="rId2" Type="http://schemas.openxmlformats.org/officeDocument/2006/relationships/oleObject" Target="../embeddings/oleObject16.bin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7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9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33.emf"/><Relationship Id="rId8" Type="http://schemas.openxmlformats.org/officeDocument/2006/relationships/oleObject" Target="../embeddings/oleObject25.bin"/><Relationship Id="rId7" Type="http://schemas.openxmlformats.org/officeDocument/2006/relationships/image" Target="../media/image32.emf"/><Relationship Id="rId6" Type="http://schemas.openxmlformats.org/officeDocument/2006/relationships/oleObject" Target="../embeddings/oleObject24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3.bin"/><Relationship Id="rId3" Type="http://schemas.openxmlformats.org/officeDocument/2006/relationships/image" Target="../media/image30.emf"/><Relationship Id="rId2" Type="http://schemas.openxmlformats.org/officeDocument/2006/relationships/oleObject" Target="../embeddings/oleObject22.bin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35.emf"/><Relationship Id="rId12" Type="http://schemas.openxmlformats.org/officeDocument/2006/relationships/oleObject" Target="../embeddings/oleObject27.bin"/><Relationship Id="rId11" Type="http://schemas.openxmlformats.org/officeDocument/2006/relationships/image" Target="../media/image34.emf"/><Relationship Id="rId10" Type="http://schemas.openxmlformats.org/officeDocument/2006/relationships/oleObject" Target="../embeddings/oleObject26.bin"/><Relationship Id="rId1" Type="http://schemas.openxmlformats.org/officeDocument/2006/relationships/image" Target="../media/image29.jpe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7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8.wmf"/><Relationship Id="rId6" Type="http://schemas.openxmlformats.org/officeDocument/2006/relationships/oleObject" Target="../embeddings/oleObject30.bin"/><Relationship Id="rId5" Type="http://schemas.openxmlformats.org/officeDocument/2006/relationships/image" Target="../media/image37.wmf"/><Relationship Id="rId4" Type="http://schemas.openxmlformats.org/officeDocument/2006/relationships/oleObject" Target="../embeddings/oleObject29.bin"/><Relationship Id="rId3" Type="http://schemas.openxmlformats.org/officeDocument/2006/relationships/image" Target="../media/image9.png"/><Relationship Id="rId2" Type="http://schemas.openxmlformats.org/officeDocument/2006/relationships/image" Target="../media/image36.w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Rectangle 7"/>
          <p:cNvSpPr/>
          <p:nvPr/>
        </p:nvSpPr>
        <p:spPr>
          <a:xfrm>
            <a:off x="250825" y="903288"/>
            <a:ext cx="8497888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狭义相对论利用洛伦兹变换对旧的绝对时空观进行了根本性的变革， 认为时间、 空间都与物质的运动有关，它们具有相对的意义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——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时空的相对性。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Text Box 8"/>
          <p:cNvSpPr txBox="1"/>
          <p:nvPr/>
        </p:nvSpPr>
        <p:spPr>
          <a:xfrm>
            <a:off x="107950" y="2478088"/>
            <a:ext cx="842486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 “同时”的相对性（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relativity of simultaneity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3" name="Text Box 57"/>
          <p:cNvSpPr txBox="1"/>
          <p:nvPr/>
        </p:nvSpPr>
        <p:spPr>
          <a:xfrm>
            <a:off x="144463" y="173038"/>
            <a:ext cx="514826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§4-3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狭义相对论的时空观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3" name="Picture 59" descr="T4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33475" y="3402013"/>
            <a:ext cx="6462713" cy="2430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Text Box 6"/>
          <p:cNvSpPr txBox="1"/>
          <p:nvPr/>
        </p:nvSpPr>
        <p:spPr>
          <a:xfrm>
            <a:off x="107950" y="188913"/>
            <a:ext cx="53117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四、相对性与绝对性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Text Box 24"/>
          <p:cNvSpPr txBox="1"/>
          <p:nvPr/>
        </p:nvSpPr>
        <p:spPr>
          <a:xfrm>
            <a:off x="26988" y="5237163"/>
            <a:ext cx="5184775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绝对性：事件的因果关系有绝对意义。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Text Box 25"/>
          <p:cNvSpPr txBox="1"/>
          <p:nvPr/>
        </p:nvSpPr>
        <p:spPr>
          <a:xfrm>
            <a:off x="234950" y="1052513"/>
            <a:ext cx="5184775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相对性：在相对论时空中，运动的描述、时空的量度都是相对的。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5604" name="Picture 28" descr="T4-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5600" y="1052513"/>
            <a:ext cx="3303588" cy="46085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5605" name="文本框 1"/>
          <p:cNvSpPr txBox="1"/>
          <p:nvPr/>
        </p:nvSpPr>
        <p:spPr>
          <a:xfrm>
            <a:off x="261938" y="2719388"/>
            <a:ext cx="5173662" cy="22240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相对于观察者运动的惯性系沿运动方向的长度对观察者来说收缩了。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相对于观察者运动的惯性系的时钟系统对观察者来说变慢了。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4"/>
          <p:cNvSpPr/>
          <p:nvPr/>
        </p:nvSpPr>
        <p:spPr>
          <a:xfrm>
            <a:off x="107950" y="749300"/>
            <a:ext cx="59039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一、相对论力学的基本方程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26" name="Text Box 6"/>
          <p:cNvSpPr txBox="1"/>
          <p:nvPr/>
        </p:nvSpPr>
        <p:spPr>
          <a:xfrm>
            <a:off x="71438" y="115888"/>
            <a:ext cx="61563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§4-4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狭义相对论动力学基础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3" name="Text Box 7"/>
          <p:cNvSpPr txBox="1"/>
          <p:nvPr/>
        </p:nvSpPr>
        <p:spPr>
          <a:xfrm>
            <a:off x="539750" y="1412875"/>
            <a:ext cx="287178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动量的定义：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5604" name="Group 8"/>
          <p:cNvGrpSpPr/>
          <p:nvPr/>
        </p:nvGrpSpPr>
        <p:grpSpPr>
          <a:xfrm>
            <a:off x="1081088" y="2701925"/>
            <a:ext cx="2178050" cy="533400"/>
            <a:chOff x="576" y="836"/>
            <a:chExt cx="1382" cy="381"/>
          </a:xfrm>
        </p:grpSpPr>
        <p:sp>
          <p:nvSpPr>
            <p:cNvPr id="26629" name="Text Box 9"/>
            <p:cNvSpPr txBox="1"/>
            <p:nvPr/>
          </p:nvSpPr>
          <p:spPr>
            <a:xfrm>
              <a:off x="829" y="846"/>
              <a:ext cx="1129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持续作用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6630" name="Object 10"/>
            <p:cNvGraphicFramePr>
              <a:graphicFrameLocks noChangeAspect="1"/>
            </p:cNvGraphicFramePr>
            <p:nvPr/>
          </p:nvGraphicFramePr>
          <p:xfrm>
            <a:off x="576" y="836"/>
            <a:ext cx="404" cy="3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8" name="" r:id="rId1" imgW="165100" imgH="203200" progId="Equation.3">
                    <p:embed/>
                  </p:oleObj>
                </mc:Choice>
                <mc:Fallback>
                  <p:oleObj name="" r:id="rId1" imgW="165100" imgH="203200" progId="Equation.3">
                    <p:embed/>
                    <p:pic>
                      <p:nvPicPr>
                        <p:cNvPr id="0" name="图片 311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576" y="836"/>
                          <a:ext cx="404" cy="31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7" name="Group 11"/>
          <p:cNvGrpSpPr/>
          <p:nvPr/>
        </p:nvGrpSpPr>
        <p:grpSpPr>
          <a:xfrm>
            <a:off x="4052888" y="2701925"/>
            <a:ext cx="2336800" cy="519113"/>
            <a:chOff x="2635" y="826"/>
            <a:chExt cx="1483" cy="371"/>
          </a:xfrm>
        </p:grpSpPr>
        <p:graphicFrame>
          <p:nvGraphicFramePr>
            <p:cNvPr id="26632" name="Object 12"/>
            <p:cNvGraphicFramePr>
              <a:graphicFrameLocks noChangeAspect="1"/>
            </p:cNvGraphicFramePr>
            <p:nvPr/>
          </p:nvGraphicFramePr>
          <p:xfrm>
            <a:off x="2635" y="833"/>
            <a:ext cx="248" cy="3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5" name="" r:id="rId3" imgW="127000" imgH="177165" progId="Equation.3">
                    <p:embed/>
                  </p:oleObj>
                </mc:Choice>
                <mc:Fallback>
                  <p:oleObj name="" r:id="rId3" imgW="127000" imgH="177165" progId="Equation.3">
                    <p:embed/>
                    <p:pic>
                      <p:nvPicPr>
                        <p:cNvPr id="0" name="图片 311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635" y="833"/>
                          <a:ext cx="248" cy="34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3" name="Text Box 13"/>
            <p:cNvSpPr txBox="1"/>
            <p:nvPr/>
          </p:nvSpPr>
          <p:spPr>
            <a:xfrm>
              <a:off x="2870" y="826"/>
              <a:ext cx="1248" cy="37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持续增加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610" name="Text Box 15"/>
          <p:cNvSpPr txBox="1"/>
          <p:nvPr/>
        </p:nvSpPr>
        <p:spPr>
          <a:xfrm>
            <a:off x="701675" y="3484563"/>
            <a:ext cx="67945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但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的上限是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要求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随速率增大而增大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1" name="AutoShape 18"/>
          <p:cNvSpPr/>
          <p:nvPr/>
        </p:nvSpPr>
        <p:spPr>
          <a:xfrm>
            <a:off x="3290888" y="2925763"/>
            <a:ext cx="560387" cy="168275"/>
          </a:xfrm>
          <a:prstGeom prst="rightArrow">
            <a:avLst>
              <a:gd name="adj1" fmla="val 50000"/>
              <a:gd name="adj2" fmla="val 83192"/>
            </a:avLst>
          </a:prstGeom>
          <a:solidFill>
            <a:schemeClr val="accent1"/>
          </a:solidFill>
          <a:ln w="317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46800" rIns="90000" bIns="46800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12" name="Object 23"/>
          <p:cNvGraphicFramePr>
            <a:graphicFrameLocks noChangeAspect="1"/>
          </p:cNvGraphicFramePr>
          <p:nvPr/>
        </p:nvGraphicFramePr>
        <p:xfrm>
          <a:off x="3290888" y="4159250"/>
          <a:ext cx="1617662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5" imgW="596265" imgH="203200" progId="Equation.3">
                  <p:embed/>
                </p:oleObj>
              </mc:Choice>
              <mc:Fallback>
                <p:oleObj name="" r:id="rId5" imgW="596265" imgH="2032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90888" y="4159250"/>
                        <a:ext cx="1617662" cy="549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Text Box 24"/>
          <p:cNvSpPr txBox="1"/>
          <p:nvPr/>
        </p:nvSpPr>
        <p:spPr>
          <a:xfrm>
            <a:off x="633413" y="4924425"/>
            <a:ext cx="365125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理论和实验证实：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4" name="Text Box 26"/>
          <p:cNvSpPr txBox="1"/>
          <p:nvPr/>
        </p:nvSpPr>
        <p:spPr>
          <a:xfrm>
            <a:off x="577850" y="2044700"/>
            <a:ext cx="7594600" cy="519113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经典力学中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被认为是常量，与参考系无关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5615" name="Object 31"/>
          <p:cNvGraphicFramePr>
            <a:graphicFrameLocks noChangeAspect="1"/>
          </p:cNvGraphicFramePr>
          <p:nvPr/>
        </p:nvGraphicFramePr>
        <p:xfrm>
          <a:off x="3635375" y="4708525"/>
          <a:ext cx="2808288" cy="174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7" imgW="1002030" imgH="661670" progId="Equation.3">
                  <p:embed/>
                </p:oleObj>
              </mc:Choice>
              <mc:Fallback>
                <p:oleObj name="" r:id="rId7" imgW="1002030" imgH="66167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35375" y="4708525"/>
                        <a:ext cx="2808288" cy="1744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6" name="Object 32"/>
          <p:cNvGraphicFramePr>
            <a:graphicFrameLocks noChangeAspect="1"/>
          </p:cNvGraphicFramePr>
          <p:nvPr/>
        </p:nvGraphicFramePr>
        <p:xfrm>
          <a:off x="2916238" y="1412875"/>
          <a:ext cx="14001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9" imgW="494665" imgH="203200" progId="Equation.3">
                  <p:embed/>
                </p:oleObj>
              </mc:Choice>
              <mc:Fallback>
                <p:oleObj name="" r:id="rId9" imgW="494665" imgH="2032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16238" y="1412875"/>
                        <a:ext cx="1400175" cy="574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/>
      <p:bldP spid="25610" grpId="0"/>
      <p:bldP spid="25611" grpId="0" animBg="1"/>
      <p:bldP spid="25613" grpId="0"/>
      <p:bldP spid="256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5" name="Object 4"/>
          <p:cNvGraphicFramePr>
            <a:graphicFrameLocks noChangeAspect="1"/>
          </p:cNvGraphicFramePr>
          <p:nvPr/>
        </p:nvGraphicFramePr>
        <p:xfrm>
          <a:off x="3276600" y="260350"/>
          <a:ext cx="268763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002030" imgH="476885" progId="Equation.3">
                  <p:embed/>
                </p:oleObj>
              </mc:Choice>
              <mc:Fallback>
                <p:oleObj name="" r:id="rId1" imgW="1002030" imgH="476885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76600" y="260350"/>
                        <a:ext cx="2687638" cy="1287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26" name="Group 5"/>
          <p:cNvGrpSpPr/>
          <p:nvPr/>
        </p:nvGrpSpPr>
        <p:grpSpPr>
          <a:xfrm>
            <a:off x="836613" y="2778125"/>
            <a:ext cx="7162800" cy="1201738"/>
            <a:chOff x="480" y="2016"/>
            <a:chExt cx="4512" cy="757"/>
          </a:xfrm>
        </p:grpSpPr>
        <p:sp>
          <p:nvSpPr>
            <p:cNvPr id="27651" name="Text Box 6"/>
            <p:cNvSpPr txBox="1"/>
            <p:nvPr/>
          </p:nvSpPr>
          <p:spPr>
            <a:xfrm>
              <a:off x="480" y="2016"/>
              <a:ext cx="4512" cy="731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v=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时， 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m=m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为物体的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静止质量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v&lt;&lt;c 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时，                与牛顿力学一致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7652" name="Object 7"/>
            <p:cNvGraphicFramePr>
              <a:graphicFrameLocks noChangeAspect="1"/>
            </p:cNvGraphicFramePr>
            <p:nvPr/>
          </p:nvGraphicFramePr>
          <p:xfrm>
            <a:off x="1440" y="2400"/>
            <a:ext cx="831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1" name="" r:id="rId3" imgW="515620" imgH="233680" progId="Equation.3">
                    <p:embed/>
                  </p:oleObj>
                </mc:Choice>
                <mc:Fallback>
                  <p:oleObj name="" r:id="rId3" imgW="515620" imgH="233680" progId="Equation.3">
                    <p:embed/>
                    <p:pic>
                      <p:nvPicPr>
                        <p:cNvPr id="0" name="图片 312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40" y="2400"/>
                          <a:ext cx="831" cy="37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629" name="Text Box 8"/>
          <p:cNvSpPr txBox="1"/>
          <p:nvPr/>
        </p:nvSpPr>
        <p:spPr>
          <a:xfrm>
            <a:off x="539750" y="590550"/>
            <a:ext cx="368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相对论性质量：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0" name="Rectangle 9"/>
          <p:cNvSpPr/>
          <p:nvPr/>
        </p:nvSpPr>
        <p:spPr>
          <a:xfrm>
            <a:off x="684213" y="4005263"/>
            <a:ext cx="7543800" cy="11604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宏观物体，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一般不太大，质量变化也很小，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如：火箭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11 km/s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 1.000 000 000 9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endParaRPr lang="en-US" altLang="zh-CN" sz="28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631" name="Text Box 10"/>
          <p:cNvSpPr txBox="1"/>
          <p:nvPr/>
        </p:nvSpPr>
        <p:spPr>
          <a:xfrm>
            <a:off x="539750" y="2205038"/>
            <a:ext cx="82073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onotype Sorts" pitchFamily="2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onotype Sorts" pitchFamily="2" charset="2"/>
              </a:rPr>
              <a:t>由于空间的各向同性，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m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v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Monotype Sorts" pitchFamily="2" charset="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Monotype Sorts" pitchFamily="2" charset="2"/>
              </a:rPr>
              <a:t>与速度方向无关！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632" name="Rectangle 11"/>
          <p:cNvSpPr/>
          <p:nvPr/>
        </p:nvSpPr>
        <p:spPr>
          <a:xfrm>
            <a:off x="539750" y="1628775"/>
            <a:ext cx="830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质速关系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反映了物质与运动的不可分割性。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6633" name="Object 12"/>
          <p:cNvGraphicFramePr>
            <a:graphicFrameLocks noChangeAspect="1"/>
          </p:cNvGraphicFramePr>
          <p:nvPr/>
        </p:nvGraphicFramePr>
        <p:xfrm>
          <a:off x="2211388" y="5949950"/>
          <a:ext cx="3375025" cy="579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5" imgW="1396365" imgH="241300" progId="Equation.3">
                  <p:embed/>
                </p:oleObj>
              </mc:Choice>
              <mc:Fallback>
                <p:oleObj name="" r:id="rId5" imgW="1396365" imgH="2413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11388" y="5949950"/>
                        <a:ext cx="3375025" cy="5794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4" name="Text Box 13"/>
          <p:cNvSpPr txBox="1"/>
          <p:nvPr/>
        </p:nvSpPr>
        <p:spPr>
          <a:xfrm>
            <a:off x="684213" y="5300663"/>
            <a:ext cx="59753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对微观粒子，由加速器加速后，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6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6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/>
      <p:bldP spid="26631" grpId="0"/>
      <p:bldP spid="26632" grpId="0"/>
      <p:bldP spid="2663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49" name="Group 6"/>
          <p:cNvGrpSpPr/>
          <p:nvPr/>
        </p:nvGrpSpPr>
        <p:grpSpPr>
          <a:xfrm>
            <a:off x="506413" y="1982788"/>
            <a:ext cx="4191000" cy="1371600"/>
            <a:chOff x="336" y="1296"/>
            <a:chExt cx="2640" cy="864"/>
          </a:xfrm>
        </p:grpSpPr>
        <p:sp>
          <p:nvSpPr>
            <p:cNvPr id="28674" name="Text Box 7"/>
            <p:cNvSpPr txBox="1"/>
            <p:nvPr/>
          </p:nvSpPr>
          <p:spPr>
            <a:xfrm>
              <a:off x="336" y="1296"/>
              <a:ext cx="2640" cy="86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just"/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对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光子</a:t>
              </a: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          ，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其静质量为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  <a:r>
                <a:rPr lang="en-US" altLang="zh-CN" sz="2800" b="1" baseline="-25000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=0,</a:t>
              </a:r>
              <a:endPara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否则                      。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8675" name="Object 8"/>
            <p:cNvGraphicFramePr>
              <a:graphicFrameLocks noChangeAspect="1"/>
            </p:cNvGraphicFramePr>
            <p:nvPr/>
          </p:nvGraphicFramePr>
          <p:xfrm>
            <a:off x="1276" y="1350"/>
            <a:ext cx="585" cy="2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2" name="" r:id="rId1" imgW="342900" imgH="139700" progId="Equation.3">
                    <p:embed/>
                  </p:oleObj>
                </mc:Choice>
                <mc:Fallback>
                  <p:oleObj name="" r:id="rId1" imgW="342900" imgH="139700" progId="Equation.3">
                    <p:embed/>
                    <p:pic>
                      <p:nvPicPr>
                        <p:cNvPr id="0" name="图片 3121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276" y="1350"/>
                          <a:ext cx="585" cy="26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76" name="Object 10"/>
            <p:cNvGraphicFramePr>
              <a:graphicFrameLocks noChangeAspect="1"/>
            </p:cNvGraphicFramePr>
            <p:nvPr/>
          </p:nvGraphicFramePr>
          <p:xfrm>
            <a:off x="1079" y="1872"/>
            <a:ext cx="893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3" imgW="482600" imgH="152400" progId="Equation.3">
                    <p:embed/>
                  </p:oleObj>
                </mc:Choice>
                <mc:Fallback>
                  <p:oleObj name="" r:id="rId3" imgW="482600" imgH="1524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79" y="1872"/>
                          <a:ext cx="893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3" name="Text Box 11"/>
          <p:cNvSpPr txBox="1"/>
          <p:nvPr/>
        </p:nvSpPr>
        <p:spPr>
          <a:xfrm>
            <a:off x="468313" y="3789363"/>
            <a:ext cx="5105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显然，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相对论的动量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zh-CN" altLang="en-US" sz="28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7654" name="Object 12"/>
          <p:cNvGraphicFramePr>
            <a:graphicFrameLocks noChangeAspect="1"/>
          </p:cNvGraphicFramePr>
          <p:nvPr/>
        </p:nvGraphicFramePr>
        <p:xfrm>
          <a:off x="1960563" y="4681538"/>
          <a:ext cx="4235450" cy="1428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5" imgW="1397000" imgH="469900" progId="Equation.3">
                  <p:embed/>
                </p:oleObj>
              </mc:Choice>
              <mc:Fallback>
                <p:oleObj name="" r:id="rId5" imgW="1397000" imgH="4699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60563" y="4681538"/>
                        <a:ext cx="4235450" cy="1428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61"/>
          <p:cNvGraphicFramePr>
            <a:graphicFrameLocks noChangeAspect="1"/>
          </p:cNvGraphicFramePr>
          <p:nvPr/>
        </p:nvGraphicFramePr>
        <p:xfrm>
          <a:off x="1258888" y="260350"/>
          <a:ext cx="2687637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1002030" imgH="476885" progId="Equation.3">
                  <p:embed/>
                </p:oleObj>
              </mc:Choice>
              <mc:Fallback>
                <p:oleObj name="" r:id="rId7" imgW="1002030" imgH="476885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260350"/>
                        <a:ext cx="2687637" cy="1287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0" name="Picture 64" descr="T4-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46613" y="549275"/>
            <a:ext cx="3525837" cy="38877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4"/>
          <p:cNvSpPr/>
          <p:nvPr/>
        </p:nvSpPr>
        <p:spPr>
          <a:xfrm>
            <a:off x="468313" y="260350"/>
            <a:ext cx="4824412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相对论力学基本方程：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698" name="Object 5"/>
          <p:cNvGraphicFramePr>
            <a:graphicFrameLocks noChangeAspect="1"/>
          </p:cNvGraphicFramePr>
          <p:nvPr/>
        </p:nvGraphicFramePr>
        <p:xfrm>
          <a:off x="684213" y="981075"/>
          <a:ext cx="6156325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" imgW="2023110" imgH="661670" progId="Equation.3">
                  <p:embed/>
                </p:oleObj>
              </mc:Choice>
              <mc:Fallback>
                <p:oleObj name="" r:id="rId1" imgW="2023110" imgH="66167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4213" y="981075"/>
                        <a:ext cx="6156325" cy="177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611188" y="2636838"/>
          <a:ext cx="360045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3" imgW="1099185" imgH="398780" progId="Equation.3">
                  <p:embed/>
                </p:oleObj>
              </mc:Choice>
              <mc:Fallback>
                <p:oleObj name="" r:id="rId3" imgW="1099185" imgH="39878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188" y="2636838"/>
                        <a:ext cx="3600450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7"/>
          <p:cNvGraphicFramePr>
            <a:graphicFrameLocks noChangeAspect="1"/>
          </p:cNvGraphicFramePr>
          <p:nvPr/>
        </p:nvGraphicFramePr>
        <p:xfrm>
          <a:off x="769938" y="4076700"/>
          <a:ext cx="5099050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1906905" imgH="233680" progId="Equation.3">
                  <p:embed/>
                </p:oleObj>
              </mc:Choice>
              <mc:Fallback>
                <p:oleObj name="" r:id="rId5" imgW="1906905" imgH="23368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9938" y="4076700"/>
                        <a:ext cx="5099050" cy="623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8"/>
          <p:cNvGraphicFramePr>
            <a:graphicFrameLocks noChangeAspect="1"/>
          </p:cNvGraphicFramePr>
          <p:nvPr/>
        </p:nvGraphicFramePr>
        <p:xfrm>
          <a:off x="684213" y="5013325"/>
          <a:ext cx="5395912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7" imgW="1974850" imgH="398780" progId="Equation.3">
                  <p:embed/>
                </p:oleObj>
              </mc:Choice>
              <mc:Fallback>
                <p:oleObj name="" r:id="rId7" imgW="1974850" imgH="39878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4213" y="5013325"/>
                        <a:ext cx="5395912" cy="1095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2" name="Text Box 9"/>
          <p:cNvSpPr txBox="1"/>
          <p:nvPr/>
        </p:nvSpPr>
        <p:spPr>
          <a:xfrm>
            <a:off x="4284663" y="2986088"/>
            <a:ext cx="4495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与牛顿力学方程形式不同。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9" name="Rectangle 10"/>
          <p:cNvSpPr/>
          <p:nvPr/>
        </p:nvSpPr>
        <p:spPr>
          <a:xfrm>
            <a:off x="6227763" y="5300663"/>
            <a:ext cx="26273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牛顿力学方程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4"/>
          <p:cNvSpPr/>
          <p:nvPr/>
        </p:nvSpPr>
        <p:spPr>
          <a:xfrm>
            <a:off x="104775" y="115888"/>
            <a:ext cx="44672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二、质量与能量的关系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722" name="Rectangle 5"/>
          <p:cNvSpPr/>
          <p:nvPr/>
        </p:nvSpPr>
        <p:spPr>
          <a:xfrm>
            <a:off x="250825" y="1268413"/>
            <a:ext cx="8353425" cy="94615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 eaLnBrk="0" hangingPunct="0"/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设质点在变力作用下，由静止开始沿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轴做一维运动，由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动能定理和动量定理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9699" name="Object 6"/>
          <p:cNvGraphicFramePr>
            <a:graphicFrameLocks noChangeAspect="1"/>
          </p:cNvGraphicFramePr>
          <p:nvPr/>
        </p:nvGraphicFramePr>
        <p:xfrm>
          <a:off x="1042988" y="2205038"/>
          <a:ext cx="5329237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" imgW="1721485" imgH="427990" progId="Equation.3">
                  <p:embed/>
                </p:oleObj>
              </mc:Choice>
              <mc:Fallback>
                <p:oleObj name="" r:id="rId1" imgW="1721485" imgH="42799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2988" y="2205038"/>
                        <a:ext cx="5329237" cy="1100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7"/>
          <p:cNvGraphicFramePr>
            <a:graphicFrameLocks noChangeAspect="1"/>
          </p:cNvGraphicFramePr>
          <p:nvPr/>
        </p:nvGraphicFramePr>
        <p:xfrm>
          <a:off x="1947863" y="3173413"/>
          <a:ext cx="6075362" cy="758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1524000" imgH="228600" progId="Equation.3">
                  <p:embed/>
                </p:oleObj>
              </mc:Choice>
              <mc:Fallback>
                <p:oleObj name="" r:id="rId3" imgW="1524000" imgH="2286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47863" y="3173413"/>
                        <a:ext cx="6075362" cy="758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9"/>
          <p:cNvSpPr/>
          <p:nvPr/>
        </p:nvSpPr>
        <p:spPr>
          <a:xfrm>
            <a:off x="323850" y="692150"/>
            <a:ext cx="3240088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相对论动能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9702" name="Object 10"/>
          <p:cNvGraphicFramePr>
            <a:graphicFrameLocks noChangeAspect="1"/>
          </p:cNvGraphicFramePr>
          <p:nvPr/>
        </p:nvGraphicFramePr>
        <p:xfrm>
          <a:off x="539750" y="3789363"/>
          <a:ext cx="3527425" cy="1355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5" imgW="1245235" imgH="476885" progId="Equation.3">
                  <p:embed/>
                </p:oleObj>
              </mc:Choice>
              <mc:Fallback>
                <p:oleObj name="" r:id="rId5" imgW="1245235" imgH="476885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9750" y="3789363"/>
                        <a:ext cx="3527425" cy="1355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11"/>
          <p:cNvGraphicFramePr>
            <a:graphicFrameLocks noChangeAspect="1"/>
          </p:cNvGraphicFramePr>
          <p:nvPr/>
        </p:nvGraphicFramePr>
        <p:xfrm>
          <a:off x="4356100" y="3860800"/>
          <a:ext cx="4176713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7" imgW="1556385" imgH="466725" progId="Equation.3">
                  <p:embed/>
                </p:oleObj>
              </mc:Choice>
              <mc:Fallback>
                <p:oleObj name="" r:id="rId7" imgW="1556385" imgH="466725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56100" y="3860800"/>
                        <a:ext cx="4176713" cy="1254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2"/>
          <p:cNvGraphicFramePr>
            <a:graphicFrameLocks noChangeAspect="1"/>
          </p:cNvGraphicFramePr>
          <p:nvPr/>
        </p:nvGraphicFramePr>
        <p:xfrm>
          <a:off x="1042988" y="5157788"/>
          <a:ext cx="5329237" cy="142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9" imgW="2033270" imgH="544830" progId="Equation.3">
                  <p:embed/>
                </p:oleObj>
              </mc:Choice>
              <mc:Fallback>
                <p:oleObj name="" r:id="rId9" imgW="2033270" imgH="54483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42988" y="5157788"/>
                        <a:ext cx="5329237" cy="1423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5" name="AutoShape 13"/>
          <p:cNvSpPr/>
          <p:nvPr/>
        </p:nvSpPr>
        <p:spPr>
          <a:xfrm>
            <a:off x="539750" y="5734050"/>
            <a:ext cx="574675" cy="144463"/>
          </a:xfrm>
          <a:prstGeom prst="rightArrow">
            <a:avLst>
              <a:gd name="adj1" fmla="val 50000"/>
              <a:gd name="adj2" fmla="val 99358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9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1745" name="Object 4"/>
          <p:cNvGraphicFramePr>
            <a:graphicFrameLocks noChangeAspect="1"/>
          </p:cNvGraphicFramePr>
          <p:nvPr/>
        </p:nvGraphicFramePr>
        <p:xfrm>
          <a:off x="755650" y="209550"/>
          <a:ext cx="5329238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033270" imgH="544830" progId="Equation.3">
                  <p:embed/>
                </p:oleObj>
              </mc:Choice>
              <mc:Fallback>
                <p:oleObj name="" r:id="rId1" imgW="2033270" imgH="54483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5650" y="209550"/>
                        <a:ext cx="5329238" cy="1425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2" name="Object 5"/>
          <p:cNvGraphicFramePr>
            <a:graphicFrameLocks noChangeAspect="1"/>
          </p:cNvGraphicFramePr>
          <p:nvPr/>
        </p:nvGraphicFramePr>
        <p:xfrm>
          <a:off x="6084888" y="549275"/>
          <a:ext cx="1439862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506095" imgH="184785" progId="Equation.3">
                  <p:embed/>
                </p:oleObj>
              </mc:Choice>
              <mc:Fallback>
                <p:oleObj name="" r:id="rId3" imgW="506095" imgH="184785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84888" y="549275"/>
                        <a:ext cx="1439862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 Box 6"/>
          <p:cNvSpPr txBox="1"/>
          <p:nvPr/>
        </p:nvSpPr>
        <p:spPr>
          <a:xfrm>
            <a:off x="684213" y="1682750"/>
            <a:ext cx="3352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代入动能式：</a:t>
            </a:r>
            <a:endParaRPr lang="zh-CN" altLang="en-US" sz="24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24" name="Object 7"/>
          <p:cNvGraphicFramePr>
            <a:graphicFrameLocks noChangeAspect="1"/>
          </p:cNvGraphicFramePr>
          <p:nvPr/>
        </p:nvGraphicFramePr>
        <p:xfrm>
          <a:off x="3059113" y="1628775"/>
          <a:ext cx="35052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245235" imgH="233680" progId="Equation.3">
                  <p:embed/>
                </p:oleObj>
              </mc:Choice>
              <mc:Fallback>
                <p:oleObj name="" r:id="rId5" imgW="1245235" imgH="23368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59113" y="1628775"/>
                        <a:ext cx="350520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8"/>
          <p:cNvGraphicFramePr>
            <a:graphicFrameLocks noChangeAspect="1"/>
          </p:cNvGraphicFramePr>
          <p:nvPr/>
        </p:nvGraphicFramePr>
        <p:xfrm>
          <a:off x="1116013" y="2438400"/>
          <a:ext cx="51593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7" imgW="1858010" imgH="233680" progId="Equation.3">
                  <p:embed/>
                </p:oleObj>
              </mc:Choice>
              <mc:Fallback>
                <p:oleObj name="" r:id="rId7" imgW="1858010" imgH="23368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2438400"/>
                        <a:ext cx="5159375" cy="644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9"/>
          <p:cNvGraphicFramePr>
            <a:graphicFrameLocks noChangeAspect="1"/>
          </p:cNvGraphicFramePr>
          <p:nvPr/>
        </p:nvGraphicFramePr>
        <p:xfrm>
          <a:off x="1908175" y="3141663"/>
          <a:ext cx="39020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9" imgW="1410335" imgH="204470" progId="Equation.3">
                  <p:embed/>
                </p:oleObj>
              </mc:Choice>
              <mc:Fallback>
                <p:oleObj name="" r:id="rId9" imgW="1410335" imgH="20447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08175" y="3141663"/>
                        <a:ext cx="3902075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0"/>
          <p:cNvGraphicFramePr>
            <a:graphicFrameLocks noChangeAspect="1"/>
          </p:cNvGraphicFramePr>
          <p:nvPr/>
        </p:nvGraphicFramePr>
        <p:xfrm>
          <a:off x="5795963" y="3141663"/>
          <a:ext cx="1341437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495935" imgH="204470" progId="Equation.3">
                  <p:embed/>
                </p:oleObj>
              </mc:Choice>
              <mc:Fallback>
                <p:oleObj name="" r:id="rId11" imgW="495935" imgH="20447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795963" y="3141663"/>
                        <a:ext cx="1341437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1"/>
          <p:cNvGraphicFramePr>
            <a:graphicFrameLocks noChangeAspect="1"/>
          </p:cNvGraphicFramePr>
          <p:nvPr/>
        </p:nvGraphicFramePr>
        <p:xfrm>
          <a:off x="989013" y="3895725"/>
          <a:ext cx="5870575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13" imgW="2266315" imgH="233680" progId="Equation.3">
                  <p:embed/>
                </p:oleObj>
              </mc:Choice>
              <mc:Fallback>
                <p:oleObj name="" r:id="rId13" imgW="2266315" imgH="23368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89013" y="3895725"/>
                        <a:ext cx="5870575" cy="600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12"/>
          <p:cNvGraphicFramePr>
            <a:graphicFrameLocks noChangeAspect="1"/>
          </p:cNvGraphicFramePr>
          <p:nvPr/>
        </p:nvGraphicFramePr>
        <p:xfrm>
          <a:off x="1692275" y="4581525"/>
          <a:ext cx="3079750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5" imgW="1118870" imgH="360045" progId="Equation.3">
                  <p:embed/>
                </p:oleObj>
              </mc:Choice>
              <mc:Fallback>
                <p:oleObj name="" r:id="rId15" imgW="1118870" imgH="360045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692275" y="4581525"/>
                        <a:ext cx="3079750" cy="996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3"/>
          <p:cNvGraphicFramePr>
            <a:graphicFrameLocks noChangeAspect="1"/>
          </p:cNvGraphicFramePr>
          <p:nvPr/>
        </p:nvGraphicFramePr>
        <p:xfrm>
          <a:off x="4859338" y="4724400"/>
          <a:ext cx="2232025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7" imgW="826770" imgH="243205" progId="Equation.3">
                  <p:embed/>
                </p:oleObj>
              </mc:Choice>
              <mc:Fallback>
                <p:oleObj name="" r:id="rId17" imgW="826770" imgH="243205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859338" y="4724400"/>
                        <a:ext cx="2232025" cy="658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Rectangle 14"/>
          <p:cNvSpPr/>
          <p:nvPr/>
        </p:nvSpPr>
        <p:spPr>
          <a:xfrm>
            <a:off x="755650" y="5734050"/>
            <a:ext cx="2895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相对论动能：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0732" name="Object 15"/>
          <p:cNvGraphicFramePr>
            <a:graphicFrameLocks noChangeAspect="1"/>
          </p:cNvGraphicFramePr>
          <p:nvPr/>
        </p:nvGraphicFramePr>
        <p:xfrm>
          <a:off x="3276600" y="5661025"/>
          <a:ext cx="314325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9" imgW="1050290" imgH="243205" progId="Equation.3">
                  <p:embed/>
                </p:oleObj>
              </mc:Choice>
              <mc:Fallback>
                <p:oleObj name="" r:id="rId19" imgW="1050290" imgH="24320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276600" y="5661025"/>
                        <a:ext cx="3143250" cy="738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0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/>
      <p:bldP spid="3073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2769" name="Object 5"/>
          <p:cNvGraphicFramePr>
            <a:graphicFrameLocks noChangeAspect="1"/>
          </p:cNvGraphicFramePr>
          <p:nvPr/>
        </p:nvGraphicFramePr>
        <p:xfrm>
          <a:off x="1258888" y="620713"/>
          <a:ext cx="6480175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" imgW="2529205" imgH="574040" progId="Equation.3">
                  <p:embed/>
                </p:oleObj>
              </mc:Choice>
              <mc:Fallback>
                <p:oleObj name="" r:id="rId1" imgW="2529205" imgH="57404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8888" y="620713"/>
                        <a:ext cx="6480175" cy="1465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6" name="Object 6"/>
          <p:cNvGraphicFramePr>
            <a:graphicFrameLocks noChangeAspect="1"/>
          </p:cNvGraphicFramePr>
          <p:nvPr/>
        </p:nvGraphicFramePr>
        <p:xfrm>
          <a:off x="1181100" y="1998663"/>
          <a:ext cx="6080125" cy="152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3" imgW="2266315" imgH="574040" progId="Equation.3">
                  <p:embed/>
                </p:oleObj>
              </mc:Choice>
              <mc:Fallback>
                <p:oleObj name="" r:id="rId3" imgW="2266315" imgH="57404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81100" y="1998663"/>
                        <a:ext cx="6080125" cy="1528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7"/>
          <p:cNvGraphicFramePr>
            <a:graphicFrameLocks noChangeAspect="1"/>
          </p:cNvGraphicFramePr>
          <p:nvPr/>
        </p:nvGraphicFramePr>
        <p:xfrm>
          <a:off x="1700213" y="3581400"/>
          <a:ext cx="5133975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062480" imgH="427990" progId="Equation.3">
                  <p:embed/>
                </p:oleObj>
              </mc:Choice>
              <mc:Fallback>
                <p:oleObj name="" r:id="rId5" imgW="2062480" imgH="42799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00213" y="3581400"/>
                        <a:ext cx="5133975" cy="1065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8"/>
          <p:cNvGraphicFramePr>
            <a:graphicFrameLocks noChangeAspect="1"/>
          </p:cNvGraphicFramePr>
          <p:nvPr/>
        </p:nvGraphicFramePr>
        <p:xfrm>
          <a:off x="1547813" y="4941888"/>
          <a:ext cx="1728787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7" imgW="622300" imgH="223520" progId="Equation.3">
                  <p:embed/>
                </p:oleObj>
              </mc:Choice>
              <mc:Fallback>
                <p:oleObj name="" r:id="rId7" imgW="622300" imgH="22352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47813" y="4941888"/>
                        <a:ext cx="1728787" cy="6111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9"/>
          <p:cNvGraphicFramePr>
            <a:graphicFrameLocks noChangeAspect="1"/>
          </p:cNvGraphicFramePr>
          <p:nvPr/>
        </p:nvGraphicFramePr>
        <p:xfrm>
          <a:off x="4356100" y="4724400"/>
          <a:ext cx="2151063" cy="110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778510" imgH="398780" progId="Equation.3">
                  <p:embed/>
                </p:oleObj>
              </mc:Choice>
              <mc:Fallback>
                <p:oleObj name="" r:id="rId9" imgW="778510" imgH="39878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356100" y="4724400"/>
                        <a:ext cx="2151063" cy="110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0" name="Text Box 10"/>
          <p:cNvSpPr txBox="1"/>
          <p:nvPr/>
        </p:nvSpPr>
        <p:spPr>
          <a:xfrm>
            <a:off x="2555875" y="5876925"/>
            <a:ext cx="6248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得到牛顿力学的动能公式。</a:t>
            </a:r>
            <a:endParaRPr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5" name="AutoShape 11"/>
          <p:cNvSpPr/>
          <p:nvPr/>
        </p:nvSpPr>
        <p:spPr>
          <a:xfrm>
            <a:off x="684213" y="260350"/>
            <a:ext cx="1079500" cy="720725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52" name="AutoShape 14"/>
          <p:cNvSpPr/>
          <p:nvPr/>
        </p:nvSpPr>
        <p:spPr>
          <a:xfrm>
            <a:off x="3563938" y="5229225"/>
            <a:ext cx="503237" cy="144463"/>
          </a:xfrm>
          <a:prstGeom prst="rightArrow">
            <a:avLst>
              <a:gd name="adj1" fmla="val 50000"/>
              <a:gd name="adj2" fmla="val 87023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0" grpId="0"/>
      <p:bldP spid="317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4"/>
          <p:cNvSpPr/>
          <p:nvPr/>
        </p:nvSpPr>
        <p:spPr>
          <a:xfrm>
            <a:off x="323850" y="333375"/>
            <a:ext cx="38512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相对论总能量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0" name="Rectangle 5"/>
          <p:cNvSpPr/>
          <p:nvPr/>
        </p:nvSpPr>
        <p:spPr>
          <a:xfrm>
            <a:off x="762000" y="3429000"/>
            <a:ext cx="287337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相对论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总能量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质能关系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32771" name="Object 6"/>
          <p:cNvGraphicFramePr>
            <a:graphicFrameLocks noChangeAspect="1"/>
          </p:cNvGraphicFramePr>
          <p:nvPr/>
        </p:nvGraphicFramePr>
        <p:xfrm>
          <a:off x="3419475" y="3357563"/>
          <a:ext cx="3862388" cy="71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" imgW="1322705" imgH="243205" progId="Equation.3">
                  <p:embed/>
                </p:oleObj>
              </mc:Choice>
              <mc:Fallback>
                <p:oleObj name="" r:id="rId1" imgW="1322705" imgH="243205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19475" y="3357563"/>
                        <a:ext cx="3862388" cy="719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Rectangle 7"/>
          <p:cNvSpPr/>
          <p:nvPr/>
        </p:nvSpPr>
        <p:spPr>
          <a:xfrm>
            <a:off x="762000" y="5181600"/>
            <a:ext cx="27305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静能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2773" name="Object 8"/>
          <p:cNvGraphicFramePr>
            <a:graphicFrameLocks noChangeAspect="1"/>
          </p:cNvGraphicFramePr>
          <p:nvPr/>
        </p:nvGraphicFramePr>
        <p:xfrm>
          <a:off x="3419475" y="5157788"/>
          <a:ext cx="180816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651510" imgH="243205" progId="Equation.3">
                  <p:embed/>
                </p:oleObj>
              </mc:Choice>
              <mc:Fallback>
                <p:oleObj name="" r:id="rId3" imgW="651510" imgH="243205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19475" y="5157788"/>
                        <a:ext cx="1808163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Rectangle 9"/>
          <p:cNvSpPr/>
          <p:nvPr/>
        </p:nvSpPr>
        <p:spPr>
          <a:xfrm>
            <a:off x="827088" y="1125538"/>
            <a:ext cx="28956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相对论动能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3799" name="Object 10"/>
          <p:cNvGraphicFramePr>
            <a:graphicFrameLocks noChangeAspect="1"/>
          </p:cNvGraphicFramePr>
          <p:nvPr/>
        </p:nvGraphicFramePr>
        <p:xfrm>
          <a:off x="3276600" y="1125538"/>
          <a:ext cx="297815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050290" imgH="466725" progId="Equation.3">
                  <p:embed/>
                </p:oleObj>
              </mc:Choice>
              <mc:Fallback>
                <p:oleObj name="" r:id="rId5" imgW="1050290" imgH="466725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76600" y="1125538"/>
                        <a:ext cx="2978150" cy="1325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11"/>
          <p:cNvGraphicFramePr>
            <a:graphicFrameLocks noChangeAspect="1"/>
          </p:cNvGraphicFramePr>
          <p:nvPr/>
        </p:nvGraphicFramePr>
        <p:xfrm>
          <a:off x="4067175" y="1916113"/>
          <a:ext cx="1606550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7" imgW="574040" imgH="233680" progId="Equation.3">
                  <p:embed/>
                </p:oleObj>
              </mc:Choice>
              <mc:Fallback>
                <p:oleObj name="" r:id="rId7" imgW="574040" imgH="23368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67175" y="1916113"/>
                        <a:ext cx="1606550" cy="657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4817" name="Object 4"/>
          <p:cNvGraphicFramePr>
            <a:graphicFrameLocks noChangeAspect="1"/>
          </p:cNvGraphicFramePr>
          <p:nvPr/>
        </p:nvGraphicFramePr>
        <p:xfrm>
          <a:off x="2749550" y="4267200"/>
          <a:ext cx="226377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826770" imgH="204470" progId="Equation.3">
                  <p:embed/>
                </p:oleObj>
              </mc:Choice>
              <mc:Fallback>
                <p:oleObj name="" r:id="rId1" imgW="826770" imgH="20447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9550" y="4267200"/>
                        <a:ext cx="2263775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818" name="Group 7"/>
          <p:cNvGrpSpPr/>
          <p:nvPr/>
        </p:nvGrpSpPr>
        <p:grpSpPr>
          <a:xfrm>
            <a:off x="2195513" y="188913"/>
            <a:ext cx="5689600" cy="1168400"/>
            <a:chOff x="1488" y="384"/>
            <a:chExt cx="3456" cy="777"/>
          </a:xfrm>
        </p:grpSpPr>
        <p:graphicFrame>
          <p:nvGraphicFramePr>
            <p:cNvPr id="34819" name="Object 8"/>
            <p:cNvGraphicFramePr>
              <a:graphicFrameLocks noChangeAspect="1"/>
            </p:cNvGraphicFramePr>
            <p:nvPr/>
          </p:nvGraphicFramePr>
          <p:xfrm>
            <a:off x="1824" y="384"/>
            <a:ext cx="2349" cy="4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3" imgW="1410335" imgH="233680" progId="Equation.3">
                    <p:embed/>
                  </p:oleObj>
                </mc:Choice>
                <mc:Fallback>
                  <p:oleObj name="" r:id="rId3" imgW="1410335" imgH="233680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824" y="384"/>
                          <a:ext cx="2349" cy="40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0" name="Text Box 9"/>
            <p:cNvSpPr txBox="1"/>
            <p:nvPr/>
          </p:nvSpPr>
          <p:spPr>
            <a:xfrm>
              <a:off x="1488" y="432"/>
              <a:ext cx="462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1.</a:t>
              </a:r>
              <a:endPara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1" name="Text Box 10"/>
            <p:cNvSpPr txBox="1"/>
            <p:nvPr/>
          </p:nvSpPr>
          <p:spPr>
            <a:xfrm>
              <a:off x="1728" y="816"/>
              <a:ext cx="3216" cy="34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表明相对论质量是能量的量度。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22" name="Text Box 11"/>
          <p:cNvSpPr txBox="1"/>
          <p:nvPr/>
        </p:nvSpPr>
        <p:spPr>
          <a:xfrm>
            <a:off x="725488" y="3656013"/>
            <a:ext cx="7696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质量亏损以辐射形式释放能量， 称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结合能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3" name="Text Box 12"/>
          <p:cNvSpPr txBox="1"/>
          <p:nvPr/>
        </p:nvSpPr>
        <p:spPr>
          <a:xfrm>
            <a:off x="725488" y="1760538"/>
            <a:ext cx="3881437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对复合粒子系统：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4824" name="Group 21"/>
          <p:cNvGrpSpPr/>
          <p:nvPr/>
        </p:nvGrpSpPr>
        <p:grpSpPr>
          <a:xfrm>
            <a:off x="1082675" y="2682875"/>
            <a:ext cx="7548563" cy="711200"/>
            <a:chOff x="703" y="2568"/>
            <a:chExt cx="4755" cy="448"/>
          </a:xfrm>
        </p:grpSpPr>
        <p:sp>
          <p:nvSpPr>
            <p:cNvPr id="34825" name="Text Box 16"/>
            <p:cNvSpPr txBox="1"/>
            <p:nvPr/>
          </p:nvSpPr>
          <p:spPr>
            <a:xfrm>
              <a:off x="703" y="2614"/>
              <a:ext cx="80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一般，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4826" name="Object 17"/>
            <p:cNvGraphicFramePr>
              <a:graphicFrameLocks noChangeAspect="1"/>
            </p:cNvGraphicFramePr>
            <p:nvPr/>
          </p:nvGraphicFramePr>
          <p:xfrm>
            <a:off x="1429" y="2568"/>
            <a:ext cx="2540" cy="4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5" imgW="1351915" imgH="262890" progId="Equation.3">
                    <p:embed/>
                  </p:oleObj>
                </mc:Choice>
                <mc:Fallback>
                  <p:oleObj name="" r:id="rId5" imgW="1351915" imgH="262890" progId="Equation.3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429" y="2568"/>
                          <a:ext cx="2540" cy="4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8"/>
            <p:cNvSpPr txBox="1"/>
            <p:nvPr/>
          </p:nvSpPr>
          <p:spPr>
            <a:xfrm>
              <a:off x="3923" y="2614"/>
              <a:ext cx="15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称</a:t>
              </a:r>
              <a:r>
                <a:rPr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质量亏损。</a:t>
              </a:r>
              <a:endPara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4828" name="Text Box 19"/>
          <p:cNvSpPr txBox="1"/>
          <p:nvPr/>
        </p:nvSpPr>
        <p:spPr>
          <a:xfrm>
            <a:off x="180975" y="5140325"/>
            <a:ext cx="87852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核能的利用： 重核裂变或轻核聚变， 恒星的能量来源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9" name="AutoShape 20"/>
          <p:cNvSpPr/>
          <p:nvPr/>
        </p:nvSpPr>
        <p:spPr>
          <a:xfrm>
            <a:off x="611188" y="260350"/>
            <a:ext cx="1223962" cy="6477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讨论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24"/>
          <p:cNvSpPr txBox="1"/>
          <p:nvPr/>
        </p:nvSpPr>
        <p:spPr>
          <a:xfrm>
            <a:off x="250825" y="115888"/>
            <a:ext cx="6248400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设两事件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同时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发生在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系中的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不同地点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 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baseline="-25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362" name="Object 25"/>
          <p:cNvGraphicFramePr>
            <a:graphicFrameLocks noChangeAspect="1"/>
          </p:cNvGraphicFramePr>
          <p:nvPr/>
        </p:nvGraphicFramePr>
        <p:xfrm>
          <a:off x="288608" y="2418080"/>
          <a:ext cx="2013585" cy="151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965200" imgH="660400" progId="Equation.3">
                  <p:embed/>
                </p:oleObj>
              </mc:Choice>
              <mc:Fallback>
                <p:oleObj name="" r:id="rId1" imgW="965200" imgH="6604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8608" y="2418080"/>
                        <a:ext cx="2013585" cy="15138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26"/>
          <p:cNvGraphicFramePr>
            <a:graphicFrameLocks noChangeAspect="1"/>
          </p:cNvGraphicFramePr>
          <p:nvPr/>
        </p:nvGraphicFramePr>
        <p:xfrm>
          <a:off x="2843213" y="2371725"/>
          <a:ext cx="2233612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1011555" imgH="671195" progId="Equation.3">
                  <p:embed/>
                </p:oleObj>
              </mc:Choice>
              <mc:Fallback>
                <p:oleObj name="" r:id="rId3" imgW="1011555" imgH="671195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43213" y="2371725"/>
                        <a:ext cx="2233612" cy="163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27"/>
          <p:cNvGraphicFramePr>
            <a:graphicFrameLocks noChangeAspect="1"/>
          </p:cNvGraphicFramePr>
          <p:nvPr/>
        </p:nvGraphicFramePr>
        <p:xfrm>
          <a:off x="1763713" y="3860800"/>
          <a:ext cx="3384550" cy="162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5" imgW="1488440" imgH="671195" progId="Equation.3">
                  <p:embed/>
                </p:oleObj>
              </mc:Choice>
              <mc:Fallback>
                <p:oleObj name="" r:id="rId5" imgW="1488440" imgH="671195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3713" y="3860800"/>
                        <a:ext cx="3384550" cy="162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 Box 28"/>
          <p:cNvSpPr txBox="1"/>
          <p:nvPr/>
        </p:nvSpPr>
        <p:spPr>
          <a:xfrm>
            <a:off x="250825" y="1341438"/>
            <a:ext cx="4816475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根据洛伦兹变换，在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K´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系，两事件发生的时间分别为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366" name="Text Box 29"/>
          <p:cNvSpPr txBox="1"/>
          <p:nvPr/>
        </p:nvSpPr>
        <p:spPr>
          <a:xfrm>
            <a:off x="179388" y="5516563"/>
            <a:ext cx="885507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Blip>
                <a:blip r:embed="rId7"/>
              </a:buBlip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同时异地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发生的两事件，在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´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系中并不同时。在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K´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系同时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异地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发生的两事件，在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系中也不同时。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367" name="AutoShape 31"/>
          <p:cNvSpPr/>
          <p:nvPr/>
        </p:nvSpPr>
        <p:spPr>
          <a:xfrm flipV="1">
            <a:off x="971550" y="4724400"/>
            <a:ext cx="647700" cy="144463"/>
          </a:xfrm>
          <a:prstGeom prst="rightArrow">
            <a:avLst>
              <a:gd name="adj1" fmla="val 50000"/>
              <a:gd name="adj2" fmla="val 11200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392" name="Group 67"/>
          <p:cNvGrpSpPr/>
          <p:nvPr/>
        </p:nvGrpSpPr>
        <p:grpSpPr>
          <a:xfrm>
            <a:off x="5219700" y="765175"/>
            <a:ext cx="3924300" cy="2632075"/>
            <a:chOff x="3288" y="482"/>
            <a:chExt cx="2472" cy="1658"/>
          </a:xfrm>
        </p:grpSpPr>
        <p:graphicFrame>
          <p:nvGraphicFramePr>
            <p:cNvPr id="16393" name="Object 50"/>
            <p:cNvGraphicFramePr>
              <a:graphicFrameLocks noChangeAspect="1"/>
            </p:cNvGraphicFramePr>
            <p:nvPr/>
          </p:nvGraphicFramePr>
          <p:xfrm>
            <a:off x="3288" y="1826"/>
            <a:ext cx="296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name="" r:id="rId8" imgW="155575" imgH="184785" progId="Equation.3">
                    <p:embed/>
                  </p:oleObj>
                </mc:Choice>
                <mc:Fallback>
                  <p:oleObj name="" r:id="rId8" imgW="155575" imgH="184785" progId="Equation.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288" y="1826"/>
                          <a:ext cx="296" cy="3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4" name="Object 51"/>
            <p:cNvGraphicFramePr>
              <a:graphicFrameLocks noChangeAspect="1"/>
            </p:cNvGraphicFramePr>
            <p:nvPr/>
          </p:nvGraphicFramePr>
          <p:xfrm>
            <a:off x="3833" y="1842"/>
            <a:ext cx="322" cy="2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10" imgW="194310" imgH="184785" progId="Equation.3">
                    <p:embed/>
                  </p:oleObj>
                </mc:Choice>
                <mc:Fallback>
                  <p:oleObj name="" r:id="rId10" imgW="194310" imgH="184785" progId="Equation.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833" y="1842"/>
                          <a:ext cx="322" cy="29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5" name="Line 52"/>
            <p:cNvSpPr/>
            <p:nvPr/>
          </p:nvSpPr>
          <p:spPr>
            <a:xfrm>
              <a:off x="3389" y="1826"/>
              <a:ext cx="195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16396" name="Line 53"/>
            <p:cNvSpPr/>
            <p:nvPr/>
          </p:nvSpPr>
          <p:spPr>
            <a:xfrm>
              <a:off x="3389" y="597"/>
              <a:ext cx="0" cy="122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</p:spPr>
        </p:sp>
        <p:sp>
          <p:nvSpPr>
            <p:cNvPr id="16397" name="Line 54"/>
            <p:cNvSpPr/>
            <p:nvPr/>
          </p:nvSpPr>
          <p:spPr>
            <a:xfrm>
              <a:off x="3946" y="597"/>
              <a:ext cx="0" cy="122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sm" len="sm"/>
            </a:ln>
          </p:spPr>
        </p:sp>
        <p:sp>
          <p:nvSpPr>
            <p:cNvPr id="16398" name="Line 55"/>
            <p:cNvSpPr/>
            <p:nvPr/>
          </p:nvSpPr>
          <p:spPr>
            <a:xfrm>
              <a:off x="3946" y="837"/>
              <a:ext cx="39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graphicFrame>
          <p:nvGraphicFramePr>
            <p:cNvPr id="16399" name="Object 56"/>
            <p:cNvGraphicFramePr>
              <a:graphicFrameLocks noChangeAspect="1"/>
            </p:cNvGraphicFramePr>
            <p:nvPr/>
          </p:nvGraphicFramePr>
          <p:xfrm>
            <a:off x="4954" y="1797"/>
            <a:ext cx="33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2" imgW="146050" imgH="146050" progId="Equation.3">
                    <p:embed/>
                  </p:oleObj>
                </mc:Choice>
                <mc:Fallback>
                  <p:oleObj name="" r:id="rId12" imgW="146050" imgH="146050" progId="Equation.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954" y="1797"/>
                          <a:ext cx="336" cy="26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Object 57"/>
            <p:cNvGraphicFramePr>
              <a:graphicFrameLocks noChangeAspect="1"/>
            </p:cNvGraphicFramePr>
            <p:nvPr/>
          </p:nvGraphicFramePr>
          <p:xfrm>
            <a:off x="3370" y="530"/>
            <a:ext cx="233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6" name="" r:id="rId14" imgW="146050" imgH="165100" progId="Equation.3">
                    <p:embed/>
                  </p:oleObj>
                </mc:Choice>
                <mc:Fallback>
                  <p:oleObj name="" r:id="rId14" imgW="146050" imgH="1651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3370" y="530"/>
                          <a:ext cx="233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58"/>
            <p:cNvGraphicFramePr>
              <a:graphicFrameLocks noChangeAspect="1"/>
            </p:cNvGraphicFramePr>
            <p:nvPr/>
          </p:nvGraphicFramePr>
          <p:xfrm>
            <a:off x="4437" y="645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name="" r:id="rId16" imgW="126365" imgH="184785" progId="Equation.3">
                    <p:embed/>
                  </p:oleObj>
                </mc:Choice>
                <mc:Fallback>
                  <p:oleObj name="" r:id="rId16" imgW="126365" imgH="184785" progId="Equation.3">
                    <p:embed/>
                    <p:pic>
                      <p:nvPicPr>
                        <p:cNvPr id="0" name="图片 3079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437" y="645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62"/>
            <p:cNvGraphicFramePr>
              <a:graphicFrameLocks noChangeAspect="1"/>
            </p:cNvGraphicFramePr>
            <p:nvPr/>
          </p:nvGraphicFramePr>
          <p:xfrm>
            <a:off x="3994" y="482"/>
            <a:ext cx="234" cy="3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8" imgW="165100" imgH="204470" progId="Equation.3">
                    <p:embed/>
                  </p:oleObj>
                </mc:Choice>
                <mc:Fallback>
                  <p:oleObj name="" r:id="rId18" imgW="165100" imgH="204470" progId="Equation.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994" y="482"/>
                          <a:ext cx="234" cy="3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63"/>
            <p:cNvGraphicFramePr>
              <a:graphicFrameLocks noChangeAspect="1"/>
            </p:cNvGraphicFramePr>
            <p:nvPr/>
          </p:nvGraphicFramePr>
          <p:xfrm>
            <a:off x="5439" y="1739"/>
            <a:ext cx="32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20" imgW="184785" imgH="184785" progId="Equation.3">
                    <p:embed/>
                  </p:oleObj>
                </mc:Choice>
                <mc:Fallback>
                  <p:oleObj name="" r:id="rId20" imgW="184785" imgH="184785" progId="Equation.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439" y="1739"/>
                          <a:ext cx="321" cy="33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Line 64"/>
            <p:cNvSpPr/>
            <p:nvPr/>
          </p:nvSpPr>
          <p:spPr>
            <a:xfrm>
              <a:off x="3923" y="1830"/>
              <a:ext cx="17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1" grpId="0"/>
      <p:bldP spid="15365" grpId="0"/>
      <p:bldP spid="15366" grpId="0"/>
      <p:bldP spid="153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4"/>
          <p:cNvSpPr/>
          <p:nvPr/>
        </p:nvSpPr>
        <p:spPr>
          <a:xfrm>
            <a:off x="107950" y="115888"/>
            <a:ext cx="476091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三、动量与能量的关系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5842" name="Object 5"/>
          <p:cNvGraphicFramePr>
            <a:graphicFrameLocks noChangeAspect="1"/>
          </p:cNvGraphicFramePr>
          <p:nvPr/>
        </p:nvGraphicFramePr>
        <p:xfrm>
          <a:off x="541338" y="692150"/>
          <a:ext cx="3884612" cy="1344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449705" imgH="506095" progId="Equation.3">
                  <p:embed/>
                </p:oleObj>
              </mc:Choice>
              <mc:Fallback>
                <p:oleObj name="" r:id="rId1" imgW="1449705" imgH="50609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41338" y="692150"/>
                        <a:ext cx="3884612" cy="1344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7"/>
          <p:cNvGraphicFramePr>
            <a:graphicFrameLocks noChangeAspect="1"/>
          </p:cNvGraphicFramePr>
          <p:nvPr/>
        </p:nvGraphicFramePr>
        <p:xfrm>
          <a:off x="539750" y="2133600"/>
          <a:ext cx="4751388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3" imgW="1711960" imgH="495935" progId="Equation.3">
                  <p:embed/>
                </p:oleObj>
              </mc:Choice>
              <mc:Fallback>
                <p:oleObj name="" r:id="rId3" imgW="1711960" imgH="49593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9750" y="2133600"/>
                        <a:ext cx="4751388" cy="1363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4" name="Object 8"/>
          <p:cNvGraphicFramePr>
            <a:graphicFrameLocks noChangeAspect="1"/>
          </p:cNvGraphicFramePr>
          <p:nvPr/>
        </p:nvGraphicFramePr>
        <p:xfrm>
          <a:off x="5292725" y="2205038"/>
          <a:ext cx="33115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167130" imgH="466725" progId="Equation.3">
                  <p:embed/>
                </p:oleObj>
              </mc:Choice>
              <mc:Fallback>
                <p:oleObj name="" r:id="rId5" imgW="1167130" imgH="466725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2725" y="2205038"/>
                        <a:ext cx="3311525" cy="1323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5" name="Object 9"/>
          <p:cNvGraphicFramePr>
            <a:graphicFrameLocks noChangeAspect="1"/>
          </p:cNvGraphicFramePr>
          <p:nvPr/>
        </p:nvGraphicFramePr>
        <p:xfrm>
          <a:off x="1258888" y="3573463"/>
          <a:ext cx="3960812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430020" imgH="466725" progId="Equation.3">
                  <p:embed/>
                </p:oleObj>
              </mc:Choice>
              <mc:Fallback>
                <p:oleObj name="" r:id="rId7" imgW="1430020" imgH="46672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58888" y="3573463"/>
                        <a:ext cx="3960812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10"/>
          <p:cNvGraphicFramePr>
            <a:graphicFrameLocks noChangeAspect="1"/>
          </p:cNvGraphicFramePr>
          <p:nvPr/>
        </p:nvGraphicFramePr>
        <p:xfrm>
          <a:off x="5292725" y="3573463"/>
          <a:ext cx="259238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9" imgW="934085" imgH="466725" progId="Equation.3">
                  <p:embed/>
                </p:oleObj>
              </mc:Choice>
              <mc:Fallback>
                <p:oleObj name="" r:id="rId9" imgW="934085" imgH="466725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92725" y="3573463"/>
                        <a:ext cx="2592388" cy="1296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7" name="Object 11"/>
          <p:cNvGraphicFramePr>
            <a:graphicFrameLocks noChangeAspect="1"/>
          </p:cNvGraphicFramePr>
          <p:nvPr/>
        </p:nvGraphicFramePr>
        <p:xfrm>
          <a:off x="1331913" y="5084763"/>
          <a:ext cx="4465637" cy="1328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1" imgW="1565910" imgH="466725" progId="Equation.3">
                  <p:embed/>
                </p:oleObj>
              </mc:Choice>
              <mc:Fallback>
                <p:oleObj name="" r:id="rId11" imgW="1565910" imgH="466725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331913" y="5084763"/>
                        <a:ext cx="4465637" cy="1328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8" name="Object 12"/>
          <p:cNvGraphicFramePr>
            <a:graphicFrameLocks noChangeAspect="1"/>
          </p:cNvGraphicFramePr>
          <p:nvPr/>
        </p:nvGraphicFramePr>
        <p:xfrm>
          <a:off x="4859338" y="765175"/>
          <a:ext cx="3960812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3" imgW="1409700" imgH="469900" progId="Equation.3">
                  <p:embed/>
                </p:oleObj>
              </mc:Choice>
              <mc:Fallback>
                <p:oleObj name="" r:id="rId13" imgW="1409700" imgH="4699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59338" y="765175"/>
                        <a:ext cx="3960812" cy="1301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Rectangle 4"/>
          <p:cNvSpPr/>
          <p:nvPr/>
        </p:nvSpPr>
        <p:spPr>
          <a:xfrm>
            <a:off x="468313" y="333375"/>
            <a:ext cx="48387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动量和能量关系式：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6866" name="Object 5"/>
          <p:cNvGraphicFramePr>
            <a:graphicFrameLocks noChangeAspect="1"/>
          </p:cNvGraphicFramePr>
          <p:nvPr/>
        </p:nvGraphicFramePr>
        <p:xfrm>
          <a:off x="1282700" y="1600200"/>
          <a:ext cx="32099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1118870" imgH="243205" progId="Equation.3">
                  <p:embed/>
                </p:oleObj>
              </mc:Choice>
              <mc:Fallback>
                <p:oleObj name="" r:id="rId1" imgW="1118870" imgH="243205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82700" y="1600200"/>
                        <a:ext cx="3209925" cy="70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Rectangle 6"/>
          <p:cNvSpPr/>
          <p:nvPr/>
        </p:nvSpPr>
        <p:spPr>
          <a:xfrm>
            <a:off x="468313" y="2938463"/>
            <a:ext cx="16002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光子：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36868" name="Rectangle 7"/>
          <p:cNvSpPr/>
          <p:nvPr/>
        </p:nvSpPr>
        <p:spPr>
          <a:xfrm>
            <a:off x="623888" y="4379913"/>
            <a:ext cx="23733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光子能量：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6869" name="Object 8"/>
          <p:cNvGraphicFramePr>
            <a:graphicFrameLocks noChangeAspect="1"/>
          </p:cNvGraphicFramePr>
          <p:nvPr/>
        </p:nvGraphicFramePr>
        <p:xfrm>
          <a:off x="2713038" y="4451350"/>
          <a:ext cx="1327150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3" imgW="495935" imgH="194310" progId="Equation.3">
                  <p:embed/>
                </p:oleObj>
              </mc:Choice>
              <mc:Fallback>
                <p:oleObj name="" r:id="rId3" imgW="495935" imgH="19431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3038" y="4451350"/>
                        <a:ext cx="1327150" cy="519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0" name="Rectangle 9"/>
          <p:cNvSpPr/>
          <p:nvPr/>
        </p:nvSpPr>
        <p:spPr>
          <a:xfrm>
            <a:off x="4800600" y="4379913"/>
            <a:ext cx="20716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光子动量：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6871" name="Object 10"/>
          <p:cNvGraphicFramePr>
            <a:graphicFrameLocks noChangeAspect="1"/>
          </p:cNvGraphicFramePr>
          <p:nvPr/>
        </p:nvGraphicFramePr>
        <p:xfrm>
          <a:off x="6816725" y="4162425"/>
          <a:ext cx="11890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437515" imgH="398780" progId="Equation.3">
                  <p:embed/>
                </p:oleObj>
              </mc:Choice>
              <mc:Fallback>
                <p:oleObj name="" r:id="rId5" imgW="437515" imgH="39878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16725" y="4162425"/>
                        <a:ext cx="118903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72" name="AutoShape 11"/>
          <p:cNvSpPr/>
          <p:nvPr/>
        </p:nvSpPr>
        <p:spPr>
          <a:xfrm>
            <a:off x="6629400" y="914400"/>
            <a:ext cx="1600200" cy="685800"/>
          </a:xfrm>
          <a:prstGeom prst="rtTriangle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36873" name="Object 12"/>
          <p:cNvGraphicFramePr>
            <a:graphicFrameLocks noChangeAspect="1"/>
          </p:cNvGraphicFramePr>
          <p:nvPr/>
        </p:nvGraphicFramePr>
        <p:xfrm>
          <a:off x="7239000" y="703263"/>
          <a:ext cx="427038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152400" imgH="152400" progId="Equation.3">
                  <p:embed/>
                </p:oleObj>
              </mc:Choice>
              <mc:Fallback>
                <p:oleObj name="" r:id="rId7" imgW="152400" imgH="1524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39000" y="703263"/>
                        <a:ext cx="427038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4" name="Object 13"/>
          <p:cNvGraphicFramePr>
            <a:graphicFrameLocks noChangeAspect="1"/>
          </p:cNvGraphicFramePr>
          <p:nvPr/>
        </p:nvGraphicFramePr>
        <p:xfrm>
          <a:off x="5732463" y="762000"/>
          <a:ext cx="803275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317500" imgH="241300" progId="Equation.3">
                  <p:embed/>
                </p:oleObj>
              </mc:Choice>
              <mc:Fallback>
                <p:oleObj name="" r:id="rId9" imgW="317500" imgH="2413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32463" y="762000"/>
                        <a:ext cx="803275" cy="709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5" name="Object 14"/>
          <p:cNvGraphicFramePr>
            <a:graphicFrameLocks noChangeAspect="1"/>
          </p:cNvGraphicFramePr>
          <p:nvPr/>
        </p:nvGraphicFramePr>
        <p:xfrm>
          <a:off x="7010400" y="1695450"/>
          <a:ext cx="609600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1" imgW="215900" imgH="165100" progId="Equation.3">
                  <p:embed/>
                </p:oleObj>
              </mc:Choice>
              <mc:Fallback>
                <p:oleObj name="" r:id="rId11" imgW="215900" imgH="1651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010400" y="1695450"/>
                        <a:ext cx="609600" cy="465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76" name="Object 15"/>
          <p:cNvGraphicFramePr>
            <a:graphicFrameLocks noChangeAspect="1"/>
          </p:cNvGraphicFramePr>
          <p:nvPr/>
        </p:nvGraphicFramePr>
        <p:xfrm>
          <a:off x="2432050" y="2859088"/>
          <a:ext cx="14605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3" imgW="444500" imgH="228600" progId="Equation.3">
                  <p:embed/>
                </p:oleObj>
              </mc:Choice>
              <mc:Fallback>
                <p:oleObj name="" r:id="rId13" imgW="444500" imgH="2286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432050" y="2859088"/>
                        <a:ext cx="1460500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文本框 37895"/>
          <p:cNvSpPr txBox="1"/>
          <p:nvPr/>
        </p:nvSpPr>
        <p:spPr>
          <a:xfrm>
            <a:off x="819150" y="561975"/>
            <a:ext cx="3683000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相对论性质量：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0" name="矩形 31747"/>
          <p:cNvSpPr/>
          <p:nvPr/>
        </p:nvSpPr>
        <p:spPr>
          <a:xfrm>
            <a:off x="720725" y="1789113"/>
            <a:ext cx="4824413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eaLnBrk="0" hangingPunct="0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相对论力学基本方程：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1" name="矩形 57357"/>
          <p:cNvSpPr/>
          <p:nvPr/>
        </p:nvSpPr>
        <p:spPr>
          <a:xfrm>
            <a:off x="831850" y="2803525"/>
            <a:ext cx="2592388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相对论动能：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2" name="矩形 40964"/>
          <p:cNvSpPr/>
          <p:nvPr/>
        </p:nvSpPr>
        <p:spPr>
          <a:xfrm>
            <a:off x="787400" y="3683000"/>
            <a:ext cx="2873375" cy="94456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相对论总能量：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（质能关系）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893" name="矩形 40966"/>
          <p:cNvSpPr/>
          <p:nvPr/>
        </p:nvSpPr>
        <p:spPr>
          <a:xfrm>
            <a:off x="762000" y="4902200"/>
            <a:ext cx="2730500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相对论静能：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4" name="矩形 44035"/>
          <p:cNvSpPr/>
          <p:nvPr/>
        </p:nvSpPr>
        <p:spPr>
          <a:xfrm>
            <a:off x="722313" y="5743575"/>
            <a:ext cx="4838700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相对论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动量和能量关系式：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37895" name="对象 1"/>
          <p:cNvGraphicFramePr/>
          <p:nvPr/>
        </p:nvGraphicFramePr>
        <p:xfrm>
          <a:off x="4502150" y="171450"/>
          <a:ext cx="2306638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1" imgW="965200" imgH="469900" progId="Equation.KSEE3">
                  <p:embed/>
                </p:oleObj>
              </mc:Choice>
              <mc:Fallback>
                <p:oleObj name="" r:id="rId1" imgW="965200" imgH="469900" progId="Equation.KSEE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02150" y="171450"/>
                        <a:ext cx="2306638" cy="1298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6" name="对象 3"/>
          <p:cNvGraphicFramePr/>
          <p:nvPr/>
        </p:nvGraphicFramePr>
        <p:xfrm>
          <a:off x="4568825" y="1587500"/>
          <a:ext cx="259556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3" imgW="1066800" imgH="393700" progId="Equation.KSEE3">
                  <p:embed/>
                </p:oleObj>
              </mc:Choice>
              <mc:Fallback>
                <p:oleObj name="" r:id="rId3" imgW="1066800" imgH="393700" progId="Equation.KSEE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68825" y="1587500"/>
                        <a:ext cx="2595563" cy="101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7" name="对象 5"/>
          <p:cNvGraphicFramePr/>
          <p:nvPr/>
        </p:nvGraphicFramePr>
        <p:xfrm>
          <a:off x="4070350" y="2716213"/>
          <a:ext cx="2497138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5" imgW="1028700" imgH="241300" progId="Equation.KSEE3">
                  <p:embed/>
                </p:oleObj>
              </mc:Choice>
              <mc:Fallback>
                <p:oleObj name="" r:id="rId5" imgW="1028700" imgH="241300" progId="Equation.KSEE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070350" y="2716213"/>
                        <a:ext cx="2497138" cy="690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8" name="对象 7"/>
          <p:cNvGraphicFramePr/>
          <p:nvPr/>
        </p:nvGraphicFramePr>
        <p:xfrm>
          <a:off x="3963988" y="3683000"/>
          <a:ext cx="1876425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7" imgW="545465" imgH="203200" progId="Equation.KSEE3">
                  <p:embed/>
                </p:oleObj>
              </mc:Choice>
              <mc:Fallback>
                <p:oleObj name="" r:id="rId7" imgW="545465" imgH="203200" progId="Equation.KSEE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963988" y="3683000"/>
                        <a:ext cx="1876425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9" name="对象 9"/>
          <p:cNvGraphicFramePr/>
          <p:nvPr/>
        </p:nvGraphicFramePr>
        <p:xfrm>
          <a:off x="3660775" y="4800600"/>
          <a:ext cx="16414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9" imgW="647700" imgH="241300" progId="Equation.KSEE3">
                  <p:embed/>
                </p:oleObj>
              </mc:Choice>
              <mc:Fallback>
                <p:oleObj name="" r:id="rId9" imgW="647700" imgH="241300" progId="Equation.KSEE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60775" y="4800600"/>
                        <a:ext cx="1641475" cy="720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900" name="对象 11"/>
          <p:cNvGraphicFramePr/>
          <p:nvPr/>
        </p:nvGraphicFramePr>
        <p:xfrm>
          <a:off x="5116513" y="5651500"/>
          <a:ext cx="27130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1091565" imgH="241300" progId="Equation.KSEE3">
                  <p:embed/>
                </p:oleObj>
              </mc:Choice>
              <mc:Fallback>
                <p:oleObj name="" r:id="rId11" imgW="1091565" imgH="241300" progId="Equation.KSEE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16513" y="5651500"/>
                        <a:ext cx="2713037" cy="688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60" name="Text Box 4"/>
          <p:cNvSpPr txBox="1"/>
          <p:nvPr/>
        </p:nvSpPr>
        <p:spPr>
          <a:xfrm>
            <a:off x="250825" y="173038"/>
            <a:ext cx="8164513" cy="52197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计算核聚变中释放出的能量：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1" name="Rectangle 5"/>
          <p:cNvSpPr/>
          <p:nvPr/>
        </p:nvSpPr>
        <p:spPr>
          <a:xfrm>
            <a:off x="2124075" y="974725"/>
            <a:ext cx="3335338" cy="528638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质子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中子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氘核 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45076" name="Group 20"/>
          <p:cNvGrpSpPr/>
          <p:nvPr/>
        </p:nvGrpSpPr>
        <p:grpSpPr>
          <a:xfrm>
            <a:off x="1060450" y="1628775"/>
            <a:ext cx="6248400" cy="1762125"/>
            <a:chOff x="668" y="1026"/>
            <a:chExt cx="3936" cy="1110"/>
          </a:xfrm>
        </p:grpSpPr>
        <p:sp>
          <p:nvSpPr>
            <p:cNvPr id="38916" name="Rectangle 6"/>
            <p:cNvSpPr/>
            <p:nvPr/>
          </p:nvSpPr>
          <p:spPr>
            <a:xfrm>
              <a:off x="668" y="1026"/>
              <a:ext cx="124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氘核质量：</a:t>
              </a:r>
              <a:endParaRPr lang="zh-CN" altLang="en-US" sz="32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17" name="Object 7"/>
            <p:cNvGraphicFramePr>
              <a:graphicFrameLocks noChangeAspect="1"/>
            </p:cNvGraphicFramePr>
            <p:nvPr/>
          </p:nvGraphicFramePr>
          <p:xfrm>
            <a:off x="2156" y="1026"/>
            <a:ext cx="2448" cy="3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6" name="" r:id="rId1" imgW="1488440" imgH="233680" progId="Equation.3">
                    <p:embed/>
                  </p:oleObj>
                </mc:Choice>
                <mc:Fallback>
                  <p:oleObj name="" r:id="rId1" imgW="1488440" imgH="233680" progId="Equation.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6" y="1026"/>
                          <a:ext cx="2448" cy="38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18" name="Rectangle 8"/>
            <p:cNvSpPr/>
            <p:nvPr/>
          </p:nvSpPr>
          <p:spPr>
            <a:xfrm>
              <a:off x="668" y="1382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质子质量：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19" name="Object 9"/>
            <p:cNvGraphicFramePr>
              <a:graphicFrameLocks noChangeAspect="1"/>
            </p:cNvGraphicFramePr>
            <p:nvPr/>
          </p:nvGraphicFramePr>
          <p:xfrm>
            <a:off x="2188" y="1362"/>
            <a:ext cx="2384" cy="4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1" name="" r:id="rId3" imgW="1449705" imgH="262890" progId="Equation.3">
                    <p:embed/>
                  </p:oleObj>
                </mc:Choice>
                <mc:Fallback>
                  <p:oleObj name="" r:id="rId3" imgW="1449705" imgH="262890" progId="Equation.3">
                    <p:embed/>
                    <p:pic>
                      <p:nvPicPr>
                        <p:cNvPr id="0" name="图片 3140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188" y="1362"/>
                          <a:ext cx="2384" cy="42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920" name="Rectangle 10"/>
            <p:cNvSpPr/>
            <p:nvPr/>
          </p:nvSpPr>
          <p:spPr>
            <a:xfrm>
              <a:off x="668" y="1746"/>
              <a:ext cx="1241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zh-CN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中子质量：</a:t>
              </a:r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38921" name="Object 11"/>
            <p:cNvGraphicFramePr>
              <a:graphicFrameLocks noChangeAspect="1"/>
            </p:cNvGraphicFramePr>
            <p:nvPr/>
          </p:nvGraphicFramePr>
          <p:xfrm>
            <a:off x="2156" y="1756"/>
            <a:ext cx="2405" cy="3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35" name="" r:id="rId5" imgW="1468755" imgH="233680" progId="Equation.3">
                    <p:embed/>
                  </p:oleObj>
                </mc:Choice>
                <mc:Fallback>
                  <p:oleObj name="" r:id="rId5" imgW="1468755" imgH="233680" progId="Equation.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156" y="1756"/>
                          <a:ext cx="2405" cy="3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1116013" y="4076700"/>
          <a:ext cx="63373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7" imgW="2344420" imgH="262890" progId="Equation.3">
                  <p:embed/>
                </p:oleObj>
              </mc:Choice>
              <mc:Fallback>
                <p:oleObj name="" r:id="rId7" imgW="2344420" imgH="26289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16013" y="4076700"/>
                        <a:ext cx="6337300" cy="714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1149350" y="4868863"/>
          <a:ext cx="5838825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9" imgW="2286000" imgH="495935" progId="Equation.3">
                  <p:embed/>
                </p:oleObj>
              </mc:Choice>
              <mc:Fallback>
                <p:oleObj name="" r:id="rId9" imgW="2286000" imgH="495935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49350" y="4868863"/>
                        <a:ext cx="5838825" cy="1325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4643438" y="5589588"/>
          <a:ext cx="25146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1" imgW="923925" imgH="204470" progId="Equation.3">
                  <p:embed/>
                </p:oleObj>
              </mc:Choice>
              <mc:Fallback>
                <p:oleObj name="" r:id="rId11" imgW="923925" imgH="20447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43438" y="5589588"/>
                        <a:ext cx="2514600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4" name="Text Box 18"/>
          <p:cNvSpPr txBox="1"/>
          <p:nvPr/>
        </p:nvSpPr>
        <p:spPr>
          <a:xfrm>
            <a:off x="323850" y="3357563"/>
            <a:ext cx="17478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5" name="Rectangle 19"/>
          <p:cNvSpPr/>
          <p:nvPr/>
        </p:nvSpPr>
        <p:spPr>
          <a:xfrm>
            <a:off x="1042988" y="3429000"/>
            <a:ext cx="388778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结合成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个氘核：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5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5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5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/>
      <p:bldP spid="45061" grpId="0" animBg="1"/>
      <p:bldP spid="45074" grpId="0"/>
      <p:bldP spid="4507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6" name="Text Box 4"/>
          <p:cNvSpPr txBox="1"/>
          <p:nvPr/>
        </p:nvSpPr>
        <p:spPr>
          <a:xfrm>
            <a:off x="755650" y="1412875"/>
            <a:ext cx="7620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g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氘核（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mol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）： 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6.022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10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23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个氘核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9397" name="Rectangle 5"/>
          <p:cNvSpPr/>
          <p:nvPr/>
        </p:nvSpPr>
        <p:spPr>
          <a:xfrm>
            <a:off x="827088" y="2276475"/>
            <a:ext cx="27368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释放能量：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3038475" y="2276475"/>
          <a:ext cx="3216275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" imgW="1196340" imgH="233680" progId="Equation.3">
                  <p:embed/>
                </p:oleObj>
              </mc:Choice>
              <mc:Fallback>
                <p:oleObj name="" r:id="rId1" imgW="1196340" imgH="23368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38475" y="2276475"/>
                        <a:ext cx="3216275" cy="628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9" name="Rectangle 7"/>
          <p:cNvSpPr/>
          <p:nvPr/>
        </p:nvSpPr>
        <p:spPr>
          <a:xfrm>
            <a:off x="755650" y="620713"/>
            <a:ext cx="388778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结合成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 mol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氘核：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6" grpId="0"/>
      <p:bldP spid="59397" grpId="0"/>
      <p:bldP spid="5939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2" name="Text Box 4"/>
          <p:cNvSpPr txBox="1"/>
          <p:nvPr/>
        </p:nvSpPr>
        <p:spPr>
          <a:xfrm>
            <a:off x="381000" y="188913"/>
            <a:ext cx="8458200" cy="181483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一个中性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介子相对于观察者以速度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运动，以后衰变为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两个光子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，两光子的运动轨迹与介子原来的方向成相等的角度 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。 试证明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）两光子有相等的能量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;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cos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=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48133" name="Rectangle 5"/>
          <p:cNvSpPr/>
          <p:nvPr/>
        </p:nvSpPr>
        <p:spPr>
          <a:xfrm>
            <a:off x="381000" y="2209800"/>
            <a:ext cx="159861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证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明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：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pSp>
        <p:nvGrpSpPr>
          <p:cNvPr id="48158" name="Group 30"/>
          <p:cNvGrpSpPr/>
          <p:nvPr/>
        </p:nvGrpSpPr>
        <p:grpSpPr>
          <a:xfrm>
            <a:off x="5334000" y="1447800"/>
            <a:ext cx="3352800" cy="1890713"/>
            <a:chOff x="3360" y="912"/>
            <a:chExt cx="2112" cy="1191"/>
          </a:xfrm>
        </p:grpSpPr>
        <p:sp>
          <p:nvSpPr>
            <p:cNvPr id="43012" name="Oval 6"/>
            <p:cNvSpPr/>
            <p:nvPr/>
          </p:nvSpPr>
          <p:spPr>
            <a:xfrm>
              <a:off x="3360" y="1488"/>
              <a:ext cx="192" cy="192"/>
            </a:xfrm>
            <a:prstGeom prst="ellipse">
              <a:avLst/>
            </a:prstGeom>
            <a:gradFill rotWithShape="0">
              <a:gsLst>
                <a:gs pos="0">
                  <a:srgbClr val="FFCCCC"/>
                </a:gs>
                <a:gs pos="100000">
                  <a:srgbClr val="765E5E"/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3013" name="Line 7"/>
            <p:cNvSpPr/>
            <p:nvPr/>
          </p:nvSpPr>
          <p:spPr>
            <a:xfrm>
              <a:off x="3552" y="1584"/>
              <a:ext cx="33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14" name="Rectangle 8"/>
            <p:cNvSpPr/>
            <p:nvPr/>
          </p:nvSpPr>
          <p:spPr>
            <a:xfrm>
              <a:off x="3792" y="1262"/>
              <a:ext cx="21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  <a:sym typeface="Symbol" panose="05050102010706020507" pitchFamily="18" charset="2"/>
                </a:rPr>
                <a:t>v</a:t>
              </a:r>
              <a:endPara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15" name="Line 9"/>
            <p:cNvSpPr/>
            <p:nvPr/>
          </p:nvSpPr>
          <p:spPr>
            <a:xfrm>
              <a:off x="3888" y="1584"/>
              <a:ext cx="1584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</p:spPr>
        </p:sp>
        <p:sp>
          <p:nvSpPr>
            <p:cNvPr id="43016" name="Line 10"/>
            <p:cNvSpPr/>
            <p:nvPr/>
          </p:nvSpPr>
          <p:spPr>
            <a:xfrm flipV="1">
              <a:off x="4176" y="1104"/>
              <a:ext cx="768" cy="48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17" name="Line 11"/>
            <p:cNvSpPr/>
            <p:nvPr/>
          </p:nvSpPr>
          <p:spPr>
            <a:xfrm>
              <a:off x="4176" y="1584"/>
              <a:ext cx="720" cy="432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</p:spPr>
        </p:sp>
        <p:sp>
          <p:nvSpPr>
            <p:cNvPr id="43018" name="Rectangle 12"/>
            <p:cNvSpPr/>
            <p:nvPr/>
          </p:nvSpPr>
          <p:spPr>
            <a:xfrm>
              <a:off x="4368" y="1344"/>
              <a:ext cx="2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Symbol" panose="05050102010706020507" pitchFamily="18" charset="2"/>
                </a:rPr>
                <a:t></a:t>
              </a:r>
              <a:endParaRPr lang="en-US" altLang="zh-CN" sz="2800" b="1" i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19" name="Rectangle 13"/>
            <p:cNvSpPr/>
            <p:nvPr/>
          </p:nvSpPr>
          <p:spPr>
            <a:xfrm>
              <a:off x="4368" y="1536"/>
              <a:ext cx="2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400" b="1" i="1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Symbol" panose="05050102010706020507" pitchFamily="18" charset="2"/>
                </a:rPr>
                <a:t></a:t>
              </a:r>
              <a:endParaRPr lang="en-US" altLang="zh-CN" sz="2800" b="1" i="1" dirty="0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20" name="Rectangle 14"/>
            <p:cNvSpPr/>
            <p:nvPr/>
          </p:nvSpPr>
          <p:spPr>
            <a:xfrm>
              <a:off x="4896" y="912"/>
              <a:ext cx="2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r>
                <a:rPr lang="en-US" altLang="zh-CN" sz="2800" b="1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Symbol" panose="05050102010706020507" pitchFamily="18" charset="2"/>
                </a:rPr>
                <a:t>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  <a:sym typeface="Symbol" panose="05050102010706020507" pitchFamily="18" charset="2"/>
                </a:rPr>
                <a:t>1</a:t>
              </a:r>
              <a:endPara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43021" name="Rectangle 15"/>
            <p:cNvSpPr/>
            <p:nvPr/>
          </p:nvSpPr>
          <p:spPr>
            <a:xfrm>
              <a:off x="4848" y="1776"/>
              <a:ext cx="28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000000"/>
                  </a:solidFill>
                  <a:latin typeface="幼圆" panose="02010509060101010101" pitchFamily="49" charset="-122"/>
                  <a:ea typeface="幼圆" panose="02010509060101010101" pitchFamily="49" charset="-122"/>
                  <a:sym typeface="Symbol" panose="05050102010706020507" pitchFamily="18" charset="2"/>
                </a:rPr>
                <a:t></a:t>
              </a:r>
              <a:r>
                <a:rPr lang="en-US" altLang="zh-CN" sz="2800" b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ea typeface="幼圆" panose="02010509060101010101" pitchFamily="49" charset="-122"/>
                  <a:sym typeface="Symbol" panose="05050102010706020507" pitchFamily="18" charset="2"/>
                </a:rPr>
                <a:t>2</a:t>
              </a:r>
              <a:endPara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48144" name="Rectangle 16"/>
          <p:cNvSpPr/>
          <p:nvPr/>
        </p:nvSpPr>
        <p:spPr>
          <a:xfrm>
            <a:off x="1619250" y="2205038"/>
            <a:ext cx="2700338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动量守恒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: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48146" name="Object 18"/>
          <p:cNvGraphicFramePr>
            <a:graphicFrameLocks noChangeAspect="1"/>
          </p:cNvGraphicFramePr>
          <p:nvPr/>
        </p:nvGraphicFramePr>
        <p:xfrm>
          <a:off x="2268538" y="4221163"/>
          <a:ext cx="4319587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1" imgW="1858010" imgH="437515" progId="Equation.3">
                  <p:embed/>
                </p:oleObj>
              </mc:Choice>
              <mc:Fallback>
                <p:oleObj name="" r:id="rId1" imgW="1858010" imgH="437515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538" y="4221163"/>
                        <a:ext cx="4319587" cy="1116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49" name="Object 21"/>
          <p:cNvGraphicFramePr>
            <a:graphicFrameLocks noChangeAspect="1"/>
          </p:cNvGraphicFramePr>
          <p:nvPr/>
        </p:nvGraphicFramePr>
        <p:xfrm>
          <a:off x="5651500" y="3644900"/>
          <a:ext cx="2011363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3" imgW="788035" imgH="223520" progId="Equation.3">
                  <p:embed/>
                </p:oleObj>
              </mc:Choice>
              <mc:Fallback>
                <p:oleObj name="" r:id="rId3" imgW="788035" imgH="22352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51500" y="3644900"/>
                        <a:ext cx="2011363" cy="5572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50" name="Object 22"/>
          <p:cNvGraphicFramePr>
            <a:graphicFrameLocks noChangeAspect="1"/>
          </p:cNvGraphicFramePr>
          <p:nvPr/>
        </p:nvGraphicFramePr>
        <p:xfrm>
          <a:off x="5651500" y="5267325"/>
          <a:ext cx="3168650" cy="1122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1245235" imgH="437515" progId="Equation.3">
                  <p:embed/>
                </p:oleObj>
              </mc:Choice>
              <mc:Fallback>
                <p:oleObj name="" r:id="rId5" imgW="1245235" imgH="437515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51500" y="5267325"/>
                        <a:ext cx="3168650" cy="11223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54" name="Text Box 26"/>
          <p:cNvSpPr txBox="1"/>
          <p:nvPr/>
        </p:nvSpPr>
        <p:spPr>
          <a:xfrm>
            <a:off x="395288" y="3068638"/>
            <a:ext cx="2195512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竖直方向：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55" name="Text Box 27"/>
          <p:cNvSpPr txBox="1"/>
          <p:nvPr/>
        </p:nvSpPr>
        <p:spPr>
          <a:xfrm>
            <a:off x="395288" y="4365625"/>
            <a:ext cx="2268537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水平方向：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8156" name="AutoShape 28"/>
          <p:cNvSpPr/>
          <p:nvPr/>
        </p:nvSpPr>
        <p:spPr>
          <a:xfrm>
            <a:off x="4716463" y="3860800"/>
            <a:ext cx="576262" cy="142875"/>
          </a:xfrm>
          <a:prstGeom prst="rightArrow">
            <a:avLst>
              <a:gd name="adj1" fmla="val 50000"/>
              <a:gd name="adj2" fmla="val 100739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8157" name="AutoShape 29"/>
          <p:cNvSpPr/>
          <p:nvPr/>
        </p:nvSpPr>
        <p:spPr>
          <a:xfrm>
            <a:off x="4787900" y="5805488"/>
            <a:ext cx="576263" cy="144462"/>
          </a:xfrm>
          <a:prstGeom prst="rightArrow">
            <a:avLst>
              <a:gd name="adj1" fmla="val 50000"/>
              <a:gd name="adj2" fmla="val 996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8159" name="Object 31"/>
          <p:cNvGraphicFramePr>
            <a:graphicFrameLocks noChangeAspect="1"/>
          </p:cNvGraphicFramePr>
          <p:nvPr/>
        </p:nvGraphicFramePr>
        <p:xfrm>
          <a:off x="2268538" y="2852738"/>
          <a:ext cx="3455987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7" imgW="1400810" imgH="398780" progId="Equation.3">
                  <p:embed/>
                </p:oleObj>
              </mc:Choice>
              <mc:Fallback>
                <p:oleObj name="" r:id="rId7" imgW="1400810" imgH="39878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68538" y="2852738"/>
                        <a:ext cx="3455987" cy="987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8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8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8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8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48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8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48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48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2" grpId="0"/>
      <p:bldP spid="48133" grpId="0"/>
      <p:bldP spid="48144" grpId="0"/>
      <p:bldP spid="48154" grpId="0"/>
      <p:bldP spid="48155" grpId="0"/>
      <p:bldP spid="48156" grpId="0" animBg="1"/>
      <p:bldP spid="4815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20" name="Rectangle 4"/>
          <p:cNvSpPr/>
          <p:nvPr/>
        </p:nvSpPr>
        <p:spPr>
          <a:xfrm>
            <a:off x="755650" y="1773238"/>
            <a:ext cx="2309813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能量守恒：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60421" name="Object 5"/>
          <p:cNvGraphicFramePr>
            <a:graphicFrameLocks noChangeAspect="1"/>
          </p:cNvGraphicFramePr>
          <p:nvPr/>
        </p:nvGraphicFramePr>
        <p:xfrm>
          <a:off x="2843213" y="1557338"/>
          <a:ext cx="3200400" cy="1306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" imgW="1137920" imgH="466725" progId="Equation.3">
                  <p:embed/>
                </p:oleObj>
              </mc:Choice>
              <mc:Fallback>
                <p:oleObj name="" r:id="rId1" imgW="1137920" imgH="46672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43213" y="1557338"/>
                        <a:ext cx="3200400" cy="1306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4572000" y="2924175"/>
          <a:ext cx="2447925" cy="1296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3" imgW="885190" imgH="466725" progId="Equation.3">
                  <p:embed/>
                </p:oleObj>
              </mc:Choice>
              <mc:Fallback>
                <p:oleObj name="" r:id="rId3" imgW="885190" imgH="466725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72000" y="2924175"/>
                        <a:ext cx="2447925" cy="1296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411413" y="4581525"/>
          <a:ext cx="2519362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972820" imgH="398780" progId="Equation.3">
                  <p:embed/>
                </p:oleObj>
              </mc:Choice>
              <mc:Fallback>
                <p:oleObj name="" r:id="rId5" imgW="972820" imgH="39878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11413" y="4581525"/>
                        <a:ext cx="2519362" cy="1036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5867400" y="4508500"/>
          <a:ext cx="244792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7" imgW="855980" imgH="398780" progId="Equation.3">
                  <p:embed/>
                </p:oleObj>
              </mc:Choice>
              <mc:Fallback>
                <p:oleObj name="" r:id="rId7" imgW="855980" imgH="39878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67400" y="4508500"/>
                        <a:ext cx="2447925" cy="1144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2268538" y="188913"/>
          <a:ext cx="3168650" cy="1122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1245235" imgH="437515" progId="Equation.3">
                  <p:embed/>
                </p:oleObj>
              </mc:Choice>
              <mc:Fallback>
                <p:oleObj name="" r:id="rId9" imgW="1245235" imgH="437515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268538" y="188913"/>
                        <a:ext cx="3168650" cy="1122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6" name="AutoShape 10"/>
          <p:cNvSpPr/>
          <p:nvPr/>
        </p:nvSpPr>
        <p:spPr>
          <a:xfrm>
            <a:off x="1404938" y="727075"/>
            <a:ext cx="576262" cy="144463"/>
          </a:xfrm>
          <a:prstGeom prst="rightArrow">
            <a:avLst>
              <a:gd name="adj1" fmla="val 50000"/>
              <a:gd name="adj2" fmla="val 9965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7" name="AutoShape 11"/>
          <p:cNvSpPr/>
          <p:nvPr/>
        </p:nvSpPr>
        <p:spPr>
          <a:xfrm>
            <a:off x="3708400" y="3500438"/>
            <a:ext cx="576263" cy="142875"/>
          </a:xfrm>
          <a:prstGeom prst="rightArrow">
            <a:avLst>
              <a:gd name="adj1" fmla="val 50000"/>
              <a:gd name="adj2" fmla="val 10074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28" name="AutoShape 12"/>
          <p:cNvSpPr/>
          <p:nvPr/>
        </p:nvSpPr>
        <p:spPr>
          <a:xfrm>
            <a:off x="1547813" y="4941888"/>
            <a:ext cx="576262" cy="144462"/>
          </a:xfrm>
          <a:prstGeom prst="rightArrow">
            <a:avLst>
              <a:gd name="adj1" fmla="val 50000"/>
              <a:gd name="adj2" fmla="val 99651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0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0" grpId="0"/>
      <p:bldP spid="60426" grpId="0" animBg="1"/>
      <p:bldP spid="60427" grpId="0" animBg="1"/>
      <p:bldP spid="6042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4"/>
          <p:cNvSpPr/>
          <p:nvPr/>
        </p:nvSpPr>
        <p:spPr>
          <a:xfrm>
            <a:off x="107950" y="115888"/>
            <a:ext cx="56165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二、时间延缓（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time dilation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250825" y="620713"/>
            <a:ext cx="8424863" cy="16303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假定一物理过程在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系中一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固定地点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处发生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K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系中测量该过程开始于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，终止于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，经历的时间间隔：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87" name="Object 6"/>
          <p:cNvGraphicFramePr>
            <a:graphicFrameLocks noChangeAspect="1"/>
          </p:cNvGraphicFramePr>
          <p:nvPr/>
        </p:nvGraphicFramePr>
        <p:xfrm>
          <a:off x="2916238" y="1701800"/>
          <a:ext cx="1781175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671195" imgH="223520" progId="Equation.3">
                  <p:embed/>
                </p:oleObj>
              </mc:Choice>
              <mc:Fallback>
                <p:oleObj name="" r:id="rId1" imgW="671195" imgH="22352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16238" y="1701800"/>
                        <a:ext cx="1781175" cy="581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7"/>
          <p:cNvSpPr txBox="1"/>
          <p:nvPr/>
        </p:nvSpPr>
        <p:spPr>
          <a:xfrm>
            <a:off x="179388" y="2278063"/>
            <a:ext cx="856932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与事件发生的地点相对静止的参考系中测得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的时间间隔，称为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固有时（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 time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常用 </a:t>
            </a:r>
            <a:r>
              <a:rPr lang="zh-CN" altLang="en-US" sz="28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800" b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表示。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89" name="Text Box 8"/>
          <p:cNvSpPr txBox="1"/>
          <p:nvPr/>
        </p:nvSpPr>
        <p:spPr>
          <a:xfrm>
            <a:off x="179388" y="3357563"/>
            <a:ext cx="8580437" cy="5191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而在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K´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系测量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该过程开始于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´,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´),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终止于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´,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´)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390" name="Text Box 9"/>
          <p:cNvSpPr txBox="1"/>
          <p:nvPr/>
        </p:nvSpPr>
        <p:spPr>
          <a:xfrm>
            <a:off x="265113" y="4379913"/>
            <a:ext cx="316865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由洛伦兹变换：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1" name="Object 10"/>
          <p:cNvGraphicFramePr>
            <a:graphicFrameLocks noChangeAspect="1"/>
          </p:cNvGraphicFramePr>
          <p:nvPr/>
        </p:nvGraphicFramePr>
        <p:xfrm>
          <a:off x="2956084" y="3834289"/>
          <a:ext cx="2077720" cy="1464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3" imgW="965200" imgH="660400" progId="Equation.3">
                  <p:embed/>
                </p:oleObj>
              </mc:Choice>
              <mc:Fallback>
                <p:oleObj name="" r:id="rId3" imgW="965200" imgH="6604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56084" y="3834289"/>
                        <a:ext cx="2077720" cy="14643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11"/>
          <p:cNvGraphicFramePr>
            <a:graphicFrameLocks noChangeAspect="1"/>
          </p:cNvGraphicFramePr>
          <p:nvPr/>
        </p:nvGraphicFramePr>
        <p:xfrm>
          <a:off x="5833587" y="3905092"/>
          <a:ext cx="2085340" cy="1446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5" imgW="977900" imgH="660400" progId="Equation.3">
                  <p:embed/>
                </p:oleObj>
              </mc:Choice>
              <mc:Fallback>
                <p:oleObj name="" r:id="rId5" imgW="977900" imgH="660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833587" y="3905092"/>
                        <a:ext cx="2085340" cy="14465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3" name="Text Box 12"/>
          <p:cNvSpPr txBox="1"/>
          <p:nvPr/>
        </p:nvSpPr>
        <p:spPr>
          <a:xfrm>
            <a:off x="250825" y="5589588"/>
            <a:ext cx="43211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所经历的时间间隔为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4" name="Object 13"/>
          <p:cNvGraphicFramePr>
            <a:graphicFrameLocks noChangeAspect="1"/>
          </p:cNvGraphicFramePr>
          <p:nvPr/>
        </p:nvGraphicFramePr>
        <p:xfrm>
          <a:off x="4190683" y="5394484"/>
          <a:ext cx="3601085" cy="109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7" imgW="1574800" imgH="469900" progId="Equation.3">
                  <p:embed/>
                </p:oleObj>
              </mc:Choice>
              <mc:Fallback>
                <p:oleObj name="" r:id="rId7" imgW="1574800" imgH="469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0683" y="5394484"/>
                        <a:ext cx="3601085" cy="1096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Object 14"/>
          <p:cNvGraphicFramePr>
            <a:graphicFrameLocks noChangeAspect="1"/>
          </p:cNvGraphicFramePr>
          <p:nvPr/>
        </p:nvGraphicFramePr>
        <p:xfrm>
          <a:off x="4608513" y="1701800"/>
          <a:ext cx="773112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9" imgW="281940" imgH="233680" progId="Equation.3">
                  <p:embed/>
                </p:oleObj>
              </mc:Choice>
              <mc:Fallback>
                <p:oleObj name="" r:id="rId9" imgW="281940" imgH="23368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08513" y="1701800"/>
                        <a:ext cx="773112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388" grpId="0"/>
      <p:bldP spid="16389" grpId="0"/>
      <p:bldP spid="16390" grpId="0"/>
      <p:bldP spid="163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5"/>
          <p:cNvSpPr/>
          <p:nvPr/>
        </p:nvSpPr>
        <p:spPr>
          <a:xfrm>
            <a:off x="828675" y="419100"/>
            <a:ext cx="2303463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运动时：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Text Box 6"/>
          <p:cNvSpPr txBox="1"/>
          <p:nvPr/>
        </p:nvSpPr>
        <p:spPr>
          <a:xfrm>
            <a:off x="468313" y="1916113"/>
            <a:ext cx="8064500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spcBef>
                <a:spcPct val="50000"/>
              </a:spcBef>
              <a:buBlip>
                <a:blip r:embed="rId1"/>
              </a:buBlip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K´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系的观测者看来，运动的钟变慢了，称为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动钟变慢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，又称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时间延缓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或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时间膨胀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8436" name="Object 7"/>
          <p:cNvGraphicFramePr>
            <a:graphicFrameLocks noChangeAspect="1"/>
          </p:cNvGraphicFramePr>
          <p:nvPr/>
        </p:nvGraphicFramePr>
        <p:xfrm>
          <a:off x="5363845" y="476250"/>
          <a:ext cx="79216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2" imgW="279400" imgH="228600" progId="Equation.DSMT4">
                  <p:embed/>
                </p:oleObj>
              </mc:Choice>
              <mc:Fallback>
                <p:oleObj name="" r:id="rId2" imgW="2794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63845" y="476250"/>
                        <a:ext cx="792163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8"/>
          <p:cNvSpPr/>
          <p:nvPr/>
        </p:nvSpPr>
        <p:spPr>
          <a:xfrm>
            <a:off x="468313" y="3933825"/>
            <a:ext cx="8135937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动钟变慢是相对论的时空效应，与钟的具体结构和其他外界因素无关。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4" name="AutoShape 9"/>
          <p:cNvSpPr/>
          <p:nvPr/>
        </p:nvSpPr>
        <p:spPr>
          <a:xfrm>
            <a:off x="374650" y="3141663"/>
            <a:ext cx="1296988" cy="6477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5" name="Text Box 10"/>
          <p:cNvSpPr txBox="1"/>
          <p:nvPr/>
        </p:nvSpPr>
        <p:spPr>
          <a:xfrm>
            <a:off x="539750" y="5229225"/>
            <a:ext cx="8208963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现代物理实验为相对论的时间延缓提供了有力的证据。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6394" name="Object 13"/>
          <p:cNvGraphicFramePr>
            <a:graphicFrameLocks noChangeAspect="1"/>
          </p:cNvGraphicFramePr>
          <p:nvPr/>
        </p:nvGraphicFramePr>
        <p:xfrm>
          <a:off x="2949576" y="253524"/>
          <a:ext cx="2265680" cy="1096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4" imgW="990600" imgH="469900" progId="Equation.3">
                  <p:embed/>
                </p:oleObj>
              </mc:Choice>
              <mc:Fallback>
                <p:oleObj name="" r:id="rId4" imgW="990600" imgH="4699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49576" y="253524"/>
                        <a:ext cx="2265680" cy="10966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7414" grpId="0" animBg="1"/>
      <p:bldP spid="174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Text Box 4"/>
          <p:cNvSpPr txBox="1"/>
          <p:nvPr/>
        </p:nvSpPr>
        <p:spPr>
          <a:xfrm>
            <a:off x="1187450" y="333375"/>
            <a:ext cx="23050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实验事实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257743" y="4886166"/>
          <a:ext cx="4479290" cy="63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044700" imgH="279400" progId="Equation.3">
                  <p:embed/>
                </p:oleObj>
              </mc:Choice>
              <mc:Fallback>
                <p:oleObj name="" r:id="rId1" imgW="2044700" imgH="2794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57743" y="4886166"/>
                        <a:ext cx="4479290" cy="6337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Text Box 7"/>
          <p:cNvSpPr txBox="1"/>
          <p:nvPr/>
        </p:nvSpPr>
        <p:spPr>
          <a:xfrm>
            <a:off x="323850" y="1062038"/>
            <a:ext cx="8569325" cy="26543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宇宙射线中的高能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子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 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0.998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)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是在约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</a:t>
            </a:r>
            <a:r>
              <a:rPr lang="en-GB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km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的高空大气中产生的，其中有很大一部分能到达地面。而在实验室测出静止子的寿命约为 </a:t>
            </a:r>
            <a:r>
              <a:rPr lang="zh-CN" alt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2.2×10</a:t>
            </a:r>
            <a:r>
              <a:rPr lang="en-US" altLang="zh-CN" sz="2800" b="1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-6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s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，若没有相对论的时间膨胀效应， 子从产生到衰变为其他粒子之前，能走过的距离：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&lt; v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=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660 m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&lt;&lt;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8000 m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，与事实不符。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Text Box 8"/>
          <p:cNvSpPr txBox="1"/>
          <p:nvPr/>
        </p:nvSpPr>
        <p:spPr>
          <a:xfrm>
            <a:off x="250825" y="3789363"/>
            <a:ext cx="8748713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如果考虑时间膨胀效应，高速飞行子在</a:t>
            </a: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地球惯性系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中的寿命将增大为                                           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8437" name="Rectangle 9"/>
          <p:cNvSpPr/>
          <p:nvPr/>
        </p:nvSpPr>
        <p:spPr>
          <a:xfrm>
            <a:off x="250825" y="5805488"/>
            <a:ext cx="83534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衰变前走过的距离：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 = v  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1.04×10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4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m &gt; 8000 m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.</a:t>
            </a:r>
            <a:endParaRPr lang="en-US" altLang="zh-CN" sz="2800" b="1" i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462" name="Rectangle 11"/>
          <p:cNvSpPr/>
          <p:nvPr/>
        </p:nvSpPr>
        <p:spPr>
          <a:xfrm>
            <a:off x="3419475" y="333375"/>
            <a:ext cx="2736850" cy="528638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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e 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±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+ + 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</a:t>
            </a:r>
            <a:endParaRPr lang="en-US" altLang="zh-CN" sz="2800" b="1" baseline="30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pic>
        <p:nvPicPr>
          <p:cNvPr id="19463" name="Picture 13" descr="j02341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" y="44450"/>
            <a:ext cx="1055688" cy="11239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4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8898" name="文本框 208897"/>
          <p:cNvSpPr txBox="1"/>
          <p:nvPr/>
        </p:nvSpPr>
        <p:spPr>
          <a:xfrm>
            <a:off x="228600" y="381000"/>
            <a:ext cx="8686800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762000" eaLnBrk="0" hangingPunct="0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5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、一飞船以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3×10</a:t>
            </a:r>
            <a:r>
              <a:rPr lang="en-US" altLang="zh-CN" sz="2800" b="1" i="1" baseline="3000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m/s</a:t>
            </a:r>
            <a:r>
              <a:rPr lang="zh-CN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的速率相对与地面匀速飞行。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飞船上的钟走了</a:t>
            </a:r>
            <a:r>
              <a:rPr lang="zh-CN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</a:t>
            </a:r>
            <a:r>
              <a:rPr lang="zh-CN" altLang="zh-CN" sz="2800" b="1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,地面上的钟经过了多少时间？</a:t>
            </a:r>
            <a:endParaRPr lang="en-US" altLang="zh-CN" sz="2800" b="1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8899" name="文本框 208898"/>
          <p:cNvSpPr txBox="1"/>
          <p:nvPr/>
        </p:nvSpPr>
        <p:spPr>
          <a:xfrm>
            <a:off x="381000" y="18288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762000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解：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8903" name="文本框 208902"/>
          <p:cNvSpPr txBox="1"/>
          <p:nvPr/>
        </p:nvSpPr>
        <p:spPr>
          <a:xfrm>
            <a:off x="190500" y="6075363"/>
            <a:ext cx="87630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defTabSz="762000" eaLnBrk="0" hangingPunct="0">
              <a:spcBef>
                <a:spcPct val="50000"/>
              </a:spcBef>
            </a:pP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在这种情况下，飞船的时间膨胀效应实际上很难测出</a:t>
            </a: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.</a:t>
            </a:r>
            <a:endParaRPr lang="en-US" altLang="zh-CN" sz="2800" b="1" dirty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50938" y="1557338"/>
            <a:ext cx="7243706" cy="3908425"/>
            <a:chOff x="2320" y="3000"/>
            <a:chExt cx="11409" cy="6155"/>
          </a:xfrm>
        </p:grpSpPr>
        <p:graphicFrame>
          <p:nvGraphicFramePr>
            <p:cNvPr id="20485" name="对象 3"/>
            <p:cNvGraphicFramePr/>
            <p:nvPr/>
          </p:nvGraphicFramePr>
          <p:xfrm>
            <a:off x="3511" y="3428"/>
            <a:ext cx="5730" cy="26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0" name="" r:id="rId1" imgW="1091565" imgH="495300" progId="Equation.DSMT4">
                    <p:embed/>
                  </p:oleObj>
                </mc:Choice>
                <mc:Fallback>
                  <p:oleObj name="" r:id="rId1" imgW="1091565" imgH="495300" progId="Equation.DSMT4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511" y="3428"/>
                          <a:ext cx="5730" cy="265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0486" name="组合 9"/>
            <p:cNvGrpSpPr/>
            <p:nvPr/>
          </p:nvGrpSpPr>
          <p:grpSpPr>
            <a:xfrm>
              <a:off x="2320" y="3000"/>
              <a:ext cx="11409" cy="6155"/>
              <a:chOff x="2652" y="3240"/>
              <a:chExt cx="11409" cy="6155"/>
            </a:xfrm>
          </p:grpSpPr>
          <p:graphicFrame>
            <p:nvGraphicFramePr>
              <p:cNvPr id="20487" name="对象 1"/>
              <p:cNvGraphicFramePr/>
              <p:nvPr/>
            </p:nvGraphicFramePr>
            <p:xfrm>
              <a:off x="4247" y="3240"/>
              <a:ext cx="285" cy="29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98" name="" r:id="rId3" imgW="127000" imgH="189865" progId="Equation.DSMT4">
                      <p:embed/>
                    </p:oleObj>
                  </mc:Choice>
                  <mc:Fallback>
                    <p:oleObj name="" r:id="rId3" imgW="127000" imgH="189865" progId="Equation.DSMT4">
                      <p:embed/>
                      <p:pic>
                        <p:nvPicPr>
                          <p:cNvPr id="0" name="图片 3097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4247" y="3240"/>
                            <a:ext cx="285" cy="295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0488" name="对象 7"/>
              <p:cNvGraphicFramePr/>
              <p:nvPr/>
            </p:nvGraphicFramePr>
            <p:xfrm>
              <a:off x="2652" y="6754"/>
              <a:ext cx="11409" cy="26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01" name="" r:id="rId5" imgW="2667000" imgH="609600" progId="Equation.KSEE3">
                      <p:embed/>
                    </p:oleObj>
                  </mc:Choice>
                  <mc:Fallback>
                    <p:oleObj name="" r:id="rId5" imgW="2667000" imgH="609600" progId="Equation.KSEE3">
                      <p:embed/>
                      <p:pic>
                        <p:nvPicPr>
                          <p:cNvPr id="0" name="图片 3100"/>
                          <p:cNvPicPr/>
                          <p:nvPr/>
                        </p:nvPicPr>
                        <p:blipFill>
                          <a:blip r:embed="rId6"/>
                          <a:stretch>
                            <a:fillRect/>
                          </a:stretch>
                        </p:blipFill>
                        <p:spPr>
                          <a:xfrm>
                            <a:off x="2652" y="6754"/>
                            <a:ext cx="11409" cy="2641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8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8898">
                                            <p:txEl>
                                              <p:charRg st="0" end="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8" grpId="0" build="p"/>
      <p:bldP spid="208899" grpId="0"/>
      <p:bldP spid="20890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529" name="Picture 41" descr="图5-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00650" y="703263"/>
            <a:ext cx="3763963" cy="2438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6" name="Text Box 5"/>
          <p:cNvSpPr txBox="1"/>
          <p:nvPr/>
        </p:nvSpPr>
        <p:spPr>
          <a:xfrm>
            <a:off x="106363" y="2600325"/>
            <a:ext cx="4608512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一根棒相对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系静止，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系中测得其长度为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4" name="Rectangle 6"/>
          <p:cNvSpPr/>
          <p:nvPr/>
        </p:nvSpPr>
        <p:spPr>
          <a:xfrm>
            <a:off x="3090863" y="3546475"/>
            <a:ext cx="5005387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固有长度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proper length</a:t>
            </a:r>
            <a:r>
              <a:rPr lang="en-US" altLang="zh-CN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F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21508" name="Object 7"/>
          <p:cNvGraphicFramePr>
            <a:graphicFrameLocks noChangeAspect="1"/>
          </p:cNvGraphicFramePr>
          <p:nvPr/>
        </p:nvGraphicFramePr>
        <p:xfrm>
          <a:off x="633413" y="3525838"/>
          <a:ext cx="15779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2" imgW="651510" imgH="223520" progId="Equation.3">
                  <p:embed/>
                </p:oleObj>
              </mc:Choice>
              <mc:Fallback>
                <p:oleObj name="" r:id="rId2" imgW="651510" imgH="22352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3413" y="3525838"/>
                        <a:ext cx="1577975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Rectangle 8"/>
          <p:cNvSpPr/>
          <p:nvPr/>
        </p:nvSpPr>
        <p:spPr>
          <a:xfrm>
            <a:off x="200025" y="4192588"/>
            <a:ext cx="813752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K´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系测量棒的长度： 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同时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记录棒的两端坐标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´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´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 则棒长为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0487" name="Object 9"/>
          <p:cNvGraphicFramePr>
            <a:graphicFrameLocks noChangeAspect="1"/>
          </p:cNvGraphicFramePr>
          <p:nvPr/>
        </p:nvGraphicFramePr>
        <p:xfrm>
          <a:off x="3254375" y="4621213"/>
          <a:ext cx="1773238" cy="588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4" imgW="690880" imgH="223520" progId="Equation.3">
                  <p:embed/>
                </p:oleObj>
              </mc:Choice>
              <mc:Fallback>
                <p:oleObj name="" r:id="rId4" imgW="690880" imgH="22352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54375" y="4621213"/>
                        <a:ext cx="1773238" cy="588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Object 10"/>
          <p:cNvGraphicFramePr>
            <a:graphicFrameLocks noChangeAspect="1"/>
          </p:cNvGraphicFramePr>
          <p:nvPr/>
        </p:nvGraphicFramePr>
        <p:xfrm>
          <a:off x="2863850" y="5373688"/>
          <a:ext cx="2808288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6" imgW="1060450" imgH="476885" progId="Equation.3">
                  <p:embed/>
                </p:oleObj>
              </mc:Choice>
              <mc:Fallback>
                <p:oleObj name="" r:id="rId6" imgW="1060450" imgH="476885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63850" y="5373688"/>
                        <a:ext cx="2808288" cy="1266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11"/>
          <p:cNvGraphicFramePr>
            <a:graphicFrameLocks noChangeAspect="1"/>
          </p:cNvGraphicFramePr>
          <p:nvPr/>
        </p:nvGraphicFramePr>
        <p:xfrm>
          <a:off x="6175375" y="5256213"/>
          <a:ext cx="2665413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8" imgW="1050290" imgH="495935" progId="Equation.3">
                  <p:embed/>
                </p:oleObj>
              </mc:Choice>
              <mc:Fallback>
                <p:oleObj name="" r:id="rId8" imgW="1050290" imgH="495935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175375" y="5256213"/>
                        <a:ext cx="2665413" cy="1250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2537" name="Group 34"/>
          <p:cNvGrpSpPr/>
          <p:nvPr/>
        </p:nvGrpSpPr>
        <p:grpSpPr>
          <a:xfrm>
            <a:off x="6837363" y="2481263"/>
            <a:ext cx="1422400" cy="609600"/>
            <a:chOff x="3610" y="1248"/>
            <a:chExt cx="896" cy="384"/>
          </a:xfrm>
        </p:grpSpPr>
        <p:sp>
          <p:nvSpPr>
            <p:cNvPr id="22538" name="Rectangle 35"/>
            <p:cNvSpPr/>
            <p:nvPr/>
          </p:nvSpPr>
          <p:spPr>
            <a:xfrm>
              <a:off x="3744" y="1584"/>
              <a:ext cx="576" cy="48"/>
            </a:xfrm>
            <a:prstGeom prst="rect">
              <a:avLst/>
            </a:prstGeom>
            <a:solidFill>
              <a:srgbClr val="990033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algn="ctr"/>
              <a:endParaRPr lang="zh-CN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22539" name="Object 36"/>
            <p:cNvGraphicFramePr>
              <a:graphicFrameLocks noChangeAspect="1"/>
            </p:cNvGraphicFramePr>
            <p:nvPr/>
          </p:nvGraphicFramePr>
          <p:xfrm>
            <a:off x="3610" y="1248"/>
            <a:ext cx="250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10" imgW="155575" imgH="223520" progId="Equation.3">
                    <p:embed/>
                  </p:oleObj>
                </mc:Choice>
                <mc:Fallback>
                  <p:oleObj name="" r:id="rId10" imgW="155575" imgH="22352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610" y="1248"/>
                          <a:ext cx="250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2540" name="Object 37"/>
            <p:cNvGraphicFramePr>
              <a:graphicFrameLocks noChangeAspect="1"/>
            </p:cNvGraphicFramePr>
            <p:nvPr/>
          </p:nvGraphicFramePr>
          <p:xfrm>
            <a:off x="4214" y="1248"/>
            <a:ext cx="292" cy="3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3" name="" r:id="rId12" imgW="184785" imgH="223520" progId="Equation.3">
                    <p:embed/>
                  </p:oleObj>
                </mc:Choice>
                <mc:Fallback>
                  <p:oleObj name="" r:id="rId12" imgW="184785" imgH="223520" progId="Equation.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214" y="1248"/>
                          <a:ext cx="292" cy="3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517" name="Text Box 38"/>
          <p:cNvSpPr txBox="1"/>
          <p:nvPr/>
        </p:nvSpPr>
        <p:spPr>
          <a:xfrm>
            <a:off x="250825" y="5622925"/>
            <a:ext cx="2613025" cy="5175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由洛伦兹变换：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18" name="矩形 59417"/>
          <p:cNvSpPr/>
          <p:nvPr/>
        </p:nvSpPr>
        <p:spPr>
          <a:xfrm>
            <a:off x="250825" y="833438"/>
            <a:ext cx="5178425" cy="1647825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>
            <a:spAutoFit/>
          </a:bodyPr>
          <a:p>
            <a:pPr defTabSz="762000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u="sng" dirty="0">
                <a:latin typeface="宋体" panose="02010600030101010101" pitchFamily="2" charset="-122"/>
                <a:ea typeface="宋体" panose="02010600030101010101" pitchFamily="2" charset="-122"/>
              </a:rPr>
              <a:t>长度测量的定义：</a:t>
            </a:r>
            <a:endParaRPr lang="zh-CN" altLang="en-US" sz="2800" b="1" u="sng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defTabSz="762000" eaLnBrk="0" hangingPunct="0">
              <a:lnSpc>
                <a:spcPct val="105000"/>
              </a:lnSpc>
              <a:spcBef>
                <a:spcPct val="50000"/>
              </a:spcBef>
            </a:pP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对物体两端坐标的</a:t>
            </a:r>
            <a:r>
              <a:rPr lang="zh-CN" altLang="en-US" sz="2800" b="1" u="sng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同时测量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两端坐标之差就是物体长度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43" name="Text Box 4"/>
          <p:cNvSpPr txBox="1"/>
          <p:nvPr/>
        </p:nvSpPr>
        <p:spPr>
          <a:xfrm>
            <a:off x="107950" y="115888"/>
            <a:ext cx="691197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三、长度收缩（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length contraction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  <p:bldP spid="21509" grpId="0"/>
      <p:bldP spid="21517" grpId="0"/>
      <p:bldP spid="21518" grpId="0"/>
      <p:bldP spid="20484" grpId="0"/>
      <p:bldP spid="20484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529" name="Object 4"/>
          <p:cNvGraphicFramePr>
            <a:graphicFrameLocks noChangeAspect="1"/>
          </p:cNvGraphicFramePr>
          <p:nvPr/>
        </p:nvGraphicFramePr>
        <p:xfrm>
          <a:off x="1643063" y="134938"/>
          <a:ext cx="2905125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1295400" imgH="482600" progId="Equation.3">
                  <p:embed/>
                </p:oleObj>
              </mc:Choice>
              <mc:Fallback>
                <p:oleObj name="" r:id="rId1" imgW="1295400" imgH="482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43063" y="134938"/>
                        <a:ext cx="2905125" cy="1112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2" name="Text Box 8"/>
          <p:cNvSpPr txBox="1"/>
          <p:nvPr/>
        </p:nvSpPr>
        <p:spPr>
          <a:xfrm>
            <a:off x="481013" y="2595563"/>
            <a:ext cx="8280400" cy="13731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Blip>
                <a:blip r:embed="rId3"/>
              </a:buBlip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长度测量与被测物体相对于观察者的运动有关，物体在运动方向长度缩短了， 而在垂直于运动方向上，长度不会收缩。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3" name="Text Box 9"/>
          <p:cNvSpPr txBox="1"/>
          <p:nvPr/>
        </p:nvSpPr>
        <p:spPr>
          <a:xfrm>
            <a:off x="1258888" y="4221163"/>
            <a:ext cx="7705725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在宏观领域，长度缩短可以忽略！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如：第二宇宙速度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=11.2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10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3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m/s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，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v/c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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10</a:t>
            </a:r>
            <a:r>
              <a:rPr lang="en-US" altLang="zh-CN" sz="28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-4</a:t>
            </a:r>
            <a:endParaRPr lang="en-US" altLang="zh-CN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4" name="Text Box 13"/>
          <p:cNvSpPr txBox="1"/>
          <p:nvPr/>
        </p:nvSpPr>
        <p:spPr>
          <a:xfrm>
            <a:off x="1258888" y="5876925"/>
            <a:ext cx="759777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长度收缩与动钟延缓效应是相关的、一致的。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5" name="AutoShape 16"/>
          <p:cNvSpPr/>
          <p:nvPr/>
        </p:nvSpPr>
        <p:spPr>
          <a:xfrm flipV="1">
            <a:off x="468313" y="765175"/>
            <a:ext cx="647700" cy="144463"/>
          </a:xfrm>
          <a:prstGeom prst="rightArrow">
            <a:avLst>
              <a:gd name="adj1" fmla="val 50000"/>
              <a:gd name="adj2" fmla="val 112004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6" name="Text Box 17"/>
          <p:cNvSpPr txBox="1"/>
          <p:nvPr/>
        </p:nvSpPr>
        <p:spPr>
          <a:xfrm>
            <a:off x="5041900" y="504825"/>
            <a:ext cx="812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即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7" name="Rectangle 18"/>
          <p:cNvSpPr/>
          <p:nvPr/>
        </p:nvSpPr>
        <p:spPr>
          <a:xfrm>
            <a:off x="5076825" y="1844675"/>
            <a:ext cx="2879725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长度收缩公式</a:t>
            </a:r>
            <a:endParaRPr lang="zh-CN" altLang="en-US" sz="28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8" name="AutoShape 19"/>
          <p:cNvSpPr/>
          <p:nvPr/>
        </p:nvSpPr>
        <p:spPr>
          <a:xfrm>
            <a:off x="179388" y="4005263"/>
            <a:ext cx="1152525" cy="647700"/>
          </a:xfrm>
          <a:prstGeom prst="horizontalScroll">
            <a:avLst>
              <a:gd name="adj" fmla="val 12500"/>
            </a:avLst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anchor="ctr" anchorCtr="0"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说明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9" name="Text Box 20"/>
          <p:cNvSpPr txBox="1"/>
          <p:nvPr/>
        </p:nvSpPr>
        <p:spPr>
          <a:xfrm>
            <a:off x="1258888" y="5229225"/>
            <a:ext cx="549275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测量效应与视觉效应不同。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084888" y="188913"/>
          <a:ext cx="2646362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4" imgW="952500" imgH="482600" progId="Equation.3">
                  <p:embed/>
                </p:oleObj>
              </mc:Choice>
              <mc:Fallback>
                <p:oleObj name="" r:id="rId4" imgW="952500" imgH="4826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84888" y="188913"/>
                        <a:ext cx="2646362" cy="1379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1643063" y="1484313"/>
          <a:ext cx="3097212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6" imgW="990600" imgH="292100" progId="Equation.3">
                  <p:embed/>
                </p:oleObj>
              </mc:Choice>
              <mc:Fallback>
                <p:oleObj name="" r:id="rId6" imgW="990600" imgH="2921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43063" y="1484313"/>
                        <a:ext cx="3097212" cy="939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2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22533" grpId="0"/>
      <p:bldP spid="22534" grpId="0"/>
      <p:bldP spid="22535" grpId="0" animBg="1"/>
      <p:bldP spid="22536" grpId="0"/>
      <p:bldP spid="22537" grpId="0"/>
      <p:bldP spid="22538" grpId="0" animBg="1"/>
      <p:bldP spid="2253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Text Box 4"/>
          <p:cNvSpPr txBox="1"/>
          <p:nvPr/>
        </p:nvSpPr>
        <p:spPr>
          <a:xfrm>
            <a:off x="395288" y="4133850"/>
            <a:ext cx="7848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在固有寿命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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内，地球走过的距离为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v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&gt;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l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´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24578" name="Object 5"/>
          <p:cNvGraphicFramePr>
            <a:graphicFrameLocks noChangeAspect="1"/>
          </p:cNvGraphicFramePr>
          <p:nvPr/>
        </p:nvGraphicFramePr>
        <p:xfrm>
          <a:off x="2298700" y="2989263"/>
          <a:ext cx="303688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1196340" imgH="281940" progId="Equation.3">
                  <p:embed/>
                </p:oleObj>
              </mc:Choice>
              <mc:Fallback>
                <p:oleObj name="" r:id="rId1" imgW="1196340" imgH="28194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98700" y="2989263"/>
                        <a:ext cx="3036888" cy="727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79" name="Rectangle 6"/>
          <p:cNvSpPr/>
          <p:nvPr/>
        </p:nvSpPr>
        <p:spPr>
          <a:xfrm>
            <a:off x="395288" y="549275"/>
            <a:ext cx="8137525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前面的宇宙线中高能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子衰变实验也可用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长度收缩来解释。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4580" name="Rectangle 7"/>
          <p:cNvSpPr/>
          <p:nvPr/>
        </p:nvSpPr>
        <p:spPr>
          <a:xfrm>
            <a:off x="323850" y="1844675"/>
            <a:ext cx="7920038" cy="1117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从固定在高能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子上的惯性系来看，子产生处的高度为                                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jVmMjY0YzIwNTBiNTZmOTQ0OGQ3YzlmYmFhMDc0M2YifQ=="/>
</p:tagLst>
</file>

<file path=ppt/theme/theme1.xml><?xml version="1.0" encoding="utf-8"?>
<a:theme xmlns:a="http://schemas.openxmlformats.org/drawingml/2006/main" name="chapter-3">
  <a:themeElements>
    <a:clrScheme name="chapter-3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hapter-3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hapter-3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pter-3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pter-3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FFFFCC"/>
      </a:dk1>
      <a:lt1>
        <a:srgbClr val="000099"/>
      </a:lt1>
      <a:dk2>
        <a:srgbClr val="FFFF00"/>
      </a:dk2>
      <a:lt2>
        <a:srgbClr val="000000"/>
      </a:lt2>
      <a:accent1>
        <a:srgbClr val="FF9900"/>
      </a:accent1>
      <a:accent2>
        <a:srgbClr val="00FFFF"/>
      </a:accent2>
      <a:accent3>
        <a:srgbClr val="AAAACA"/>
      </a:accent3>
      <a:accent4>
        <a:srgbClr val="DCDCAF"/>
      </a:accent4>
      <a:accent5>
        <a:srgbClr val="FFCAAA"/>
      </a:accent5>
      <a:accent6>
        <a:srgbClr val="00E5E5"/>
      </a:accent6>
      <a:hlink>
        <a:srgbClr val="FF00FF"/>
      </a:hlink>
      <a:folHlink>
        <a:srgbClr val="969696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2346</Words>
  <Application>WPS 演示</Application>
  <PresentationFormat>全屏显示(4:3)</PresentationFormat>
  <Paragraphs>239</Paragraphs>
  <Slides>26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110</vt:i4>
      </vt:variant>
      <vt:variant>
        <vt:lpstr>幻灯片标题</vt:lpstr>
      </vt:variant>
      <vt:variant>
        <vt:i4>26</vt:i4>
      </vt:variant>
    </vt:vector>
  </HeadingPairs>
  <TitlesOfParts>
    <vt:vector size="149" baseType="lpstr">
      <vt:lpstr>Arial</vt:lpstr>
      <vt:lpstr>宋体</vt:lpstr>
      <vt:lpstr>Wingdings</vt:lpstr>
      <vt:lpstr>Times New Roman</vt:lpstr>
      <vt:lpstr>Symbol</vt:lpstr>
      <vt:lpstr>微软雅黑</vt:lpstr>
      <vt:lpstr>Arial Unicode MS</vt:lpstr>
      <vt:lpstr>Calibri</vt:lpstr>
      <vt:lpstr>Monotype Sorts</vt:lpstr>
      <vt:lpstr>Wingdings</vt:lpstr>
      <vt:lpstr>幼圆</vt:lpstr>
      <vt:lpstr>chapter-3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Equation.DSMT4</vt:lpstr>
      <vt:lpstr>Equation.3</vt:lpstr>
      <vt:lpstr>Equation.DSMT4</vt:lpstr>
      <vt:lpstr>Equation.KSEE3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wyp</dc:creator>
  <cp:lastModifiedBy>螺丝姐</cp:lastModifiedBy>
  <cp:revision>30</cp:revision>
  <dcterms:created xsi:type="dcterms:W3CDTF">2016-05-30T06:56:00Z</dcterms:created>
  <dcterms:modified xsi:type="dcterms:W3CDTF">2024-03-14T05:12:00Z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4524263A3B004BF3BF816EA159E751BA_13</vt:lpwstr>
  </property>
</Properties>
</file>