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4" r:id="rId7"/>
    <p:sldId id="259" r:id="rId8"/>
    <p:sldId id="268" r:id="rId9"/>
    <p:sldId id="261" r:id="rId10"/>
    <p:sldId id="262" r:id="rId11"/>
    <p:sldId id="263" r:id="rId12"/>
    <p:sldId id="265" r:id="rId14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 userDrawn="1">
          <p15:clr>
            <a:srgbClr val="A4A3A4"/>
          </p15:clr>
        </p15:guide>
        <p15:guide id="2" pos="28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6"/>
        <p:guide pos="289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89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7" Type="http://schemas.openxmlformats.org/officeDocument/2006/relationships/image" Target="../media/image10.e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1" Type="http://schemas.openxmlformats.org/officeDocument/2006/relationships/image" Target="../media/image22.emf"/><Relationship Id="rId10" Type="http://schemas.openxmlformats.org/officeDocument/2006/relationships/image" Target="../media/image21.e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e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wmf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7" Type="http://schemas.openxmlformats.org/officeDocument/2006/relationships/image" Target="../media/image4.e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emf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63.xml"/><Relationship Id="rId2" Type="http://schemas.openxmlformats.org/officeDocument/2006/relationships/oleObject" Target="../embeddings/oleObject1.bin"/><Relationship Id="rId19" Type="http://schemas.openxmlformats.org/officeDocument/2006/relationships/image" Target="../media/image11.emf"/><Relationship Id="rId18" Type="http://schemas.openxmlformats.org/officeDocument/2006/relationships/oleObject" Target="../embeddings/oleObject8.bin"/><Relationship Id="rId17" Type="http://schemas.openxmlformats.org/officeDocument/2006/relationships/image" Target="../media/image10.emf"/><Relationship Id="rId16" Type="http://schemas.openxmlformats.org/officeDocument/2006/relationships/oleObject" Target="../embeddings/oleObject7.bin"/><Relationship Id="rId15" Type="http://schemas.openxmlformats.org/officeDocument/2006/relationships/image" Target="../media/image9.wmf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1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7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8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35" Type="http://schemas.openxmlformats.org/officeDocument/2006/relationships/vmlDrawing" Target="../drawings/vmlDrawing2.v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74.xml"/><Relationship Id="rId32" Type="http://schemas.openxmlformats.org/officeDocument/2006/relationships/tags" Target="../tags/tag73.xml"/><Relationship Id="rId31" Type="http://schemas.openxmlformats.org/officeDocument/2006/relationships/tags" Target="../tags/tag72.xml"/><Relationship Id="rId30" Type="http://schemas.openxmlformats.org/officeDocument/2006/relationships/image" Target="../media/image22.emf"/><Relationship Id="rId3" Type="http://schemas.openxmlformats.org/officeDocument/2006/relationships/oleObject" Target="../embeddings/oleObject10.bin"/><Relationship Id="rId29" Type="http://schemas.openxmlformats.org/officeDocument/2006/relationships/oleObject" Target="../embeddings/oleObject19.bin"/><Relationship Id="rId28" Type="http://schemas.openxmlformats.org/officeDocument/2006/relationships/image" Target="../media/image21.emf"/><Relationship Id="rId27" Type="http://schemas.openxmlformats.org/officeDocument/2006/relationships/oleObject" Target="../embeddings/oleObject18.bin"/><Relationship Id="rId26" Type="http://schemas.openxmlformats.org/officeDocument/2006/relationships/tags" Target="../tags/tag71.xml"/><Relationship Id="rId25" Type="http://schemas.openxmlformats.org/officeDocument/2006/relationships/tags" Target="../tags/tag70.xml"/><Relationship Id="rId24" Type="http://schemas.openxmlformats.org/officeDocument/2006/relationships/image" Target="../media/image20.wmf"/><Relationship Id="rId23" Type="http://schemas.openxmlformats.org/officeDocument/2006/relationships/oleObject" Target="../embeddings/oleObject17.bin"/><Relationship Id="rId22" Type="http://schemas.openxmlformats.org/officeDocument/2006/relationships/tags" Target="../tags/tag69.xml"/><Relationship Id="rId21" Type="http://schemas.openxmlformats.org/officeDocument/2006/relationships/tags" Target="../tags/tag68.xml"/><Relationship Id="rId20" Type="http://schemas.openxmlformats.org/officeDocument/2006/relationships/image" Target="../media/image19.wmf"/><Relationship Id="rId2" Type="http://schemas.openxmlformats.org/officeDocument/2006/relationships/image" Target="../media/image12.wmf"/><Relationship Id="rId19" Type="http://schemas.openxmlformats.org/officeDocument/2006/relationships/oleObject" Target="../embeddings/oleObject16.bin"/><Relationship Id="rId18" Type="http://schemas.openxmlformats.org/officeDocument/2006/relationships/tags" Target="../tags/tag67.xml"/><Relationship Id="rId17" Type="http://schemas.openxmlformats.org/officeDocument/2006/relationships/image" Target="../media/image18.wmf"/><Relationship Id="rId16" Type="http://schemas.openxmlformats.org/officeDocument/2006/relationships/oleObject" Target="../embeddings/oleObject15.bin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image" Target="../media/image17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wmf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76.xml"/><Relationship Id="rId1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image" Target="../media/image36.e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e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7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5.emf"/><Relationship Id="rId7" Type="http://schemas.openxmlformats.org/officeDocument/2006/relationships/oleObject" Target="../embeddings/oleObject43.bin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2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86.xml"/><Relationship Id="rId2" Type="http://schemas.openxmlformats.org/officeDocument/2006/relationships/image" Target="../media/image43.emf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image" Target="../media/image48.emf"/><Relationship Id="rId15" Type="http://schemas.openxmlformats.org/officeDocument/2006/relationships/oleObject" Target="../embeddings/oleObject46.bin"/><Relationship Id="rId14" Type="http://schemas.openxmlformats.org/officeDocument/2006/relationships/tags" Target="../tags/tag82.xml"/><Relationship Id="rId13" Type="http://schemas.openxmlformats.org/officeDocument/2006/relationships/image" Target="../media/image47.emf"/><Relationship Id="rId12" Type="http://schemas.openxmlformats.org/officeDocument/2006/relationships/oleObject" Target="../embeddings/oleObject45.bin"/><Relationship Id="rId11" Type="http://schemas.openxmlformats.org/officeDocument/2006/relationships/tags" Target="../tags/tag81.xml"/><Relationship Id="rId10" Type="http://schemas.openxmlformats.org/officeDocument/2006/relationships/image" Target="../media/image46.emf"/><Relationship Id="rId1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64055" y="42545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ctr" fontAlgn="base">
              <a:spcBef>
                <a:spcPct val="20000"/>
              </a:spcBef>
            </a:pPr>
            <a:r>
              <a:rPr lang="zh-CN" altLang="en-US" sz="3200" b="1" u="sng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第</a:t>
            </a:r>
            <a:r>
              <a:rPr lang="en-US" altLang="zh-CN" sz="3200" b="1" u="sng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10</a:t>
            </a:r>
            <a:r>
              <a:rPr lang="zh-CN" altLang="en-US" sz="3200" b="1" u="sng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章复习</a:t>
            </a:r>
            <a:endParaRPr lang="zh-CN" altLang="en-US" sz="3200" b="1" u="sng" dirty="0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pic>
        <p:nvPicPr>
          <p:cNvPr id="6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1470" y="824865"/>
            <a:ext cx="1512570" cy="492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3"/>
          <p:cNvSpPr txBox="1"/>
          <p:nvPr/>
        </p:nvSpPr>
        <p:spPr>
          <a:xfrm>
            <a:off x="308293" y="761683"/>
            <a:ext cx="4500562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简谐振动的动力学特征:</a:t>
            </a:r>
            <a:endParaRPr lang="zh-CN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4725035" y="1353185"/>
          <a:ext cx="32400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1167130" imgH="233680" progId="Equation.3">
                  <p:embed/>
                </p:oleObj>
              </mc:Choice>
              <mc:Fallback>
                <p:oleObj name="" r:id="rId2" imgW="1167130" imgH="23368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5035" y="1353185"/>
                        <a:ext cx="3240088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87325" y="2057400"/>
          <a:ext cx="290512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4" imgW="1128395" imgH="515620" progId="Equation.3">
                  <p:embed/>
                </p:oleObj>
              </mc:Choice>
              <mc:Fallback>
                <p:oleObj name="" r:id="rId4" imgW="1128395" imgH="51562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325" y="2057400"/>
                        <a:ext cx="2905125" cy="1341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3375025" y="2165668"/>
          <a:ext cx="23098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6" imgW="963295" imgH="437515" progId="Equation.3">
                  <p:embed/>
                </p:oleObj>
              </mc:Choice>
              <mc:Fallback>
                <p:oleObj name="" r:id="rId6" imgW="963295" imgH="43751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75025" y="2165668"/>
                        <a:ext cx="2309813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8375" y="2057083"/>
            <a:ext cx="3095625" cy="12779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" name="组合 2"/>
          <p:cNvGrpSpPr/>
          <p:nvPr/>
        </p:nvGrpSpPr>
        <p:grpSpPr>
          <a:xfrm>
            <a:off x="442278" y="3681095"/>
            <a:ext cx="8820150" cy="1236663"/>
            <a:chOff x="-10619" y="5373216"/>
            <a:chExt cx="8820150" cy="1236662"/>
          </a:xfrm>
        </p:grpSpPr>
        <p:sp>
          <p:nvSpPr>
            <p:cNvPr id="10256" name="Text Box 7"/>
            <p:cNvSpPr txBox="1"/>
            <p:nvPr/>
          </p:nvSpPr>
          <p:spPr>
            <a:xfrm>
              <a:off x="579931" y="5373216"/>
              <a:ext cx="8229600" cy="116046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在   到   之间，通常   存在两个值，可根据</a:t>
              </a:r>
              <a:endPara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       进行取舍。</a:t>
              </a:r>
              <a:endPara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0257" name="Object 8"/>
            <p:cNvGraphicFramePr>
              <a:graphicFrameLocks noChangeAspect="1"/>
            </p:cNvGraphicFramePr>
            <p:nvPr/>
          </p:nvGraphicFramePr>
          <p:xfrm>
            <a:off x="4331193" y="5414491"/>
            <a:ext cx="43656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368935" imgH="521335" progId="Equation.3">
                    <p:embed/>
                  </p:oleObj>
                </mc:Choice>
                <mc:Fallback>
                  <p:oleObj name="" r:id="rId9" imgW="368935" imgH="52133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331193" y="5414491"/>
                          <a:ext cx="436563" cy="457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9"/>
            <p:cNvGraphicFramePr>
              <a:graphicFrameLocks noChangeAspect="1"/>
            </p:cNvGraphicFramePr>
            <p:nvPr/>
          </p:nvGraphicFramePr>
          <p:xfrm>
            <a:off x="1011731" y="5578003"/>
            <a:ext cx="558800" cy="234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1" imgW="635000" imgH="266700" progId="Equation.3">
                    <p:embed/>
                  </p:oleObj>
                </mc:Choice>
                <mc:Fallback>
                  <p:oleObj name="" r:id="rId11" imgW="635000" imgH="2667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1731" y="5578003"/>
                          <a:ext cx="558800" cy="2349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10"/>
            <p:cNvGraphicFramePr>
              <a:graphicFrameLocks noChangeAspect="1"/>
            </p:cNvGraphicFramePr>
            <p:nvPr/>
          </p:nvGraphicFramePr>
          <p:xfrm>
            <a:off x="1875331" y="5503391"/>
            <a:ext cx="6096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3" imgW="635000" imgH="304800" progId="Equation.3">
                    <p:embed/>
                  </p:oleObj>
                </mc:Choice>
                <mc:Fallback>
                  <p:oleObj name="" r:id="rId13" imgW="635000" imgH="3048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75331" y="5503391"/>
                          <a:ext cx="609600" cy="2921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0260" name="Picture 2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0619" y="5993928"/>
              <a:ext cx="2563812" cy="6159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8" name="Text Box 3"/>
          <p:cNvSpPr txBox="1"/>
          <p:nvPr/>
        </p:nvSpPr>
        <p:spPr>
          <a:xfrm>
            <a:off x="283528" y="1356043"/>
            <a:ext cx="45005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简谐振动的方程:</a:t>
            </a:r>
            <a:endParaRPr lang="zh-CN" altLang="zh-CN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42595" y="4918075"/>
          <a:ext cx="77835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6" imgW="3074035" imgH="398780" progId="Equation.3">
                  <p:embed/>
                </p:oleObj>
              </mc:Choice>
              <mc:Fallback>
                <p:oleObj name="" r:id="rId16" imgW="3074035" imgH="39878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2595" y="4918075"/>
                        <a:ext cx="7783513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442278" y="5881370"/>
          <a:ext cx="80168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8" imgW="3190875" imgH="398780" progId="Equation.3">
                  <p:embed/>
                </p:oleObj>
              </mc:Choice>
              <mc:Fallback>
                <p:oleObj name="" r:id="rId18" imgW="3190875" imgH="39878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2278" y="5881370"/>
                        <a:ext cx="8016875" cy="1023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  <p:bldLst>
      <p:bldP spid="7" grpId="1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/>
        </p:nvSpPr>
        <p:spPr>
          <a:xfrm>
            <a:off x="3225165" y="1451610"/>
            <a:ext cx="5452110" cy="121666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 anchor="t" anchorCtr="0"/>
          <a:p>
            <a:pPr eaLnBrk="0" hangingPunct="0"/>
            <a:r>
              <a:rPr lang="zh-CN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各质元都以相同的频率但不同的振幅作振动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。其中总是不动的质元称为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波节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，具有最大振幅的质元称为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波腹</a:t>
            </a:r>
            <a:endParaRPr lang="zh-CN" altLang="en-US" sz="24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288" y="722630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驻波产生的条件：</a:t>
            </a:r>
            <a:endParaRPr lang="zh-CN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63570" y="542290"/>
            <a:ext cx="59797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两列振幅相同的相干波沿相反方向传播叠加而成。</a:t>
            </a:r>
            <a:endParaRPr lang="zh-CN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288" y="1685290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驻波产生的特征：</a:t>
            </a:r>
            <a:endParaRPr lang="zh-CN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22" name="Rectangle 42"/>
          <p:cNvSpPr/>
          <p:nvPr/>
        </p:nvSpPr>
        <p:spPr>
          <a:xfrm>
            <a:off x="403543" y="2968308"/>
            <a:ext cx="31686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驻波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的表达式：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2923" name="Object 43"/>
          <p:cNvGraphicFramePr>
            <a:graphicFrameLocks noChangeAspect="1"/>
          </p:cNvGraphicFramePr>
          <p:nvPr/>
        </p:nvGraphicFramePr>
        <p:xfrm>
          <a:off x="3343910" y="2647950"/>
          <a:ext cx="4246563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1273810" imgH="334645" progId="Equation.3">
                  <p:embed/>
                </p:oleObj>
              </mc:Choice>
              <mc:Fallback>
                <p:oleObj name="" r:id="rId1" imgW="1273810" imgH="33464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3910" y="2647950"/>
                        <a:ext cx="4246563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54330" y="3938270"/>
            <a:ext cx="8706485" cy="8299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r>
              <a:rPr lang="zh-CN" altLang="en-US" sz="2400" b="1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同一个分段上各质元相位相同，相邻分段的各质元相位相反，驻波行进过程中没有振动状态（相位）和波形的定向传播。</a:t>
            </a:r>
            <a:endParaRPr lang="zh-CN" altLang="en-US" sz="2400" b="1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47" name="Text Box 7"/>
          <p:cNvSpPr txBox="1"/>
          <p:nvPr/>
        </p:nvSpPr>
        <p:spPr>
          <a:xfrm>
            <a:off x="178435" y="5620385"/>
            <a:ext cx="8527415" cy="5340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动能和势能在波节和波腹之间来回传递，无能量的定向传播。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48" name="Text Box 8"/>
          <p:cNvSpPr txBox="1"/>
          <p:nvPr/>
        </p:nvSpPr>
        <p:spPr>
          <a:xfrm>
            <a:off x="4106228" y="5160010"/>
            <a:ext cx="41767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动能集中在波腹处附近。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Text Box 8"/>
          <p:cNvSpPr txBox="1"/>
          <p:nvPr/>
        </p:nvSpPr>
        <p:spPr>
          <a:xfrm>
            <a:off x="467995" y="5160010"/>
            <a:ext cx="36588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势能集中在波节处附近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3"/>
          <p:cNvSpPr/>
          <p:nvPr/>
        </p:nvSpPr>
        <p:spPr>
          <a:xfrm>
            <a:off x="79375" y="69215"/>
            <a:ext cx="16287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驻波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48895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多普勒效应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0295" name="矩形 140294"/>
          <p:cNvSpPr/>
          <p:nvPr/>
        </p:nvSpPr>
        <p:spPr>
          <a:xfrm>
            <a:off x="433388" y="781368"/>
            <a:ext cx="80645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波源静止，观测者以速度</a:t>
            </a:r>
            <a:r>
              <a:rPr lang="en-US" altLang="zh-CN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err="1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b="1" i="1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相对介质运动</a:t>
            </a:r>
            <a:endParaRPr lang="zh-CN" altLang="en-US" sz="2800" b="1" dirty="0">
              <a:solidFill>
                <a:srgbClr val="0E000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0302" name="对象 140301"/>
          <p:cNvGraphicFramePr/>
          <p:nvPr/>
        </p:nvGraphicFramePr>
        <p:xfrm>
          <a:off x="2611438" y="1427480"/>
          <a:ext cx="259397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901700" imgH="393700" progId="Equation.3">
                  <p:embed/>
                </p:oleObj>
              </mc:Choice>
              <mc:Fallback>
                <p:oleObj name="" r:id="rId1" imgW="901700" imgH="3937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11438" y="1427480"/>
                        <a:ext cx="2593975" cy="1128713"/>
                      </a:xfrm>
                      <a:prstGeom prst="rect">
                        <a:avLst/>
                      </a:prstGeom>
                      <a:noFill/>
                      <a:ln w="381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5" name="矩形 141314"/>
          <p:cNvSpPr/>
          <p:nvPr/>
        </p:nvSpPr>
        <p:spPr>
          <a:xfrm>
            <a:off x="433705" y="2773363"/>
            <a:ext cx="78486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观测者静止，波源以速度</a:t>
            </a:r>
            <a:r>
              <a:rPr lang="en-US" altLang="zh-CN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b="1" baseline="-25000" err="1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相对介质运动</a:t>
            </a:r>
            <a:endParaRPr lang="zh-CN" altLang="en-US" sz="2800" b="1" dirty="0">
              <a:solidFill>
                <a:srgbClr val="0E000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1338" name="对象 141337"/>
          <p:cNvGraphicFramePr/>
          <p:nvPr/>
        </p:nvGraphicFramePr>
        <p:xfrm>
          <a:off x="2694305" y="3326606"/>
          <a:ext cx="2510790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876300" imgH="431800" progId="Equation.3">
                  <p:embed/>
                </p:oleObj>
              </mc:Choice>
              <mc:Fallback>
                <p:oleObj name="" r:id="rId3" imgW="876300" imgH="4318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4305" y="3326606"/>
                        <a:ext cx="2510790" cy="1236345"/>
                      </a:xfrm>
                      <a:prstGeom prst="rect">
                        <a:avLst/>
                      </a:prstGeom>
                      <a:noFill/>
                      <a:ln w="381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矩形 142338"/>
          <p:cNvSpPr/>
          <p:nvPr/>
        </p:nvSpPr>
        <p:spPr>
          <a:xfrm>
            <a:off x="476250" y="4765358"/>
            <a:ext cx="686435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观测者和波源同时运动</a:t>
            </a:r>
            <a:endParaRPr lang="zh-CN" altLang="en-US" sz="2800" b="1" dirty="0">
              <a:solidFill>
                <a:srgbClr val="0E000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2340" name="对象 142339"/>
          <p:cNvGraphicFramePr/>
          <p:nvPr/>
        </p:nvGraphicFramePr>
        <p:xfrm>
          <a:off x="2467610" y="5287010"/>
          <a:ext cx="2618105" cy="12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901700" imgH="431800" progId="Equation.3">
                  <p:embed/>
                </p:oleObj>
              </mc:Choice>
              <mc:Fallback>
                <p:oleObj name="" r:id="rId5" imgW="901700" imgH="4318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7610" y="5287010"/>
                        <a:ext cx="2618105" cy="1259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792345" y="519430"/>
          <a:ext cx="2413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9" name="" r:id="rId1" imgW="2413000" imgH="558800" progId="Equation.3">
                  <p:embed/>
                </p:oleObj>
              </mc:Choice>
              <mc:Fallback>
                <p:oleObj name="" r:id="rId1" imgW="2413000" imgH="558800" progId="Equation.3">
                  <p:embed/>
                  <p:pic>
                    <p:nvPicPr>
                      <p:cNvPr id="0" name="图片 23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345" y="519430"/>
                        <a:ext cx="2413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Object 48"/>
          <p:cNvGraphicFramePr>
            <a:graphicFrameLocks noChangeAspect="1"/>
          </p:cNvGraphicFramePr>
          <p:nvPr/>
        </p:nvGraphicFramePr>
        <p:xfrm>
          <a:off x="4661535" y="1286193"/>
          <a:ext cx="34988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1257300" imgH="254000" progId="Equation.3">
                  <p:embed/>
                </p:oleObj>
              </mc:Choice>
              <mc:Fallback>
                <p:oleObj name="" r:id="rId3" imgW="1257300" imgH="254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1535" y="1286193"/>
                        <a:ext cx="3498850" cy="706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31"/>
          <p:cNvGraphicFramePr>
            <a:graphicFrameLocks noChangeAspect="1"/>
          </p:cNvGraphicFramePr>
          <p:nvPr/>
        </p:nvGraphicFramePr>
        <p:xfrm>
          <a:off x="4603115" y="2083435"/>
          <a:ext cx="31591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1206500" imgH="469900" progId="Equation.3">
                  <p:embed/>
                </p:oleObj>
              </mc:Choice>
              <mc:Fallback>
                <p:oleObj name="" r:id="rId5" imgW="1206500" imgH="469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03115" y="2083435"/>
                        <a:ext cx="3159125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Text Box 9"/>
          <p:cNvSpPr txBox="1"/>
          <p:nvPr/>
        </p:nvSpPr>
        <p:spPr>
          <a:xfrm>
            <a:off x="395288" y="5084763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/>
            <a:r>
              <a:rPr lang="en-US" altLang="zh-CN" sz="28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势能</a:t>
            </a:r>
            <a:endParaRPr lang="zh-CN" altLang="en-US" sz="2800" b="1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674813" y="4794885"/>
          <a:ext cx="1906587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7" imgW="709930" imgH="418465" progId="Equation.3">
                  <p:embed/>
                </p:oleObj>
              </mc:Choice>
              <mc:Fallback>
                <p:oleObj name="" r:id="rId7" imgW="709930" imgH="41846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4813" y="4794885"/>
                        <a:ext cx="1906587" cy="1109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3523298" y="4821873"/>
          <a:ext cx="374491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9" imgW="1391285" imgH="398780" progId="Equation.3">
                  <p:embed/>
                </p:oleObj>
              </mc:Choice>
              <mc:Fallback>
                <p:oleObj name="" r:id="rId9" imgW="1391285" imgH="39878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23298" y="4821873"/>
                        <a:ext cx="3744912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/>
          <p:nvPr/>
        </p:nvSpPr>
        <p:spPr>
          <a:xfrm>
            <a:off x="309245" y="6087110"/>
            <a:ext cx="17691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机械能</a:t>
            </a:r>
            <a:endParaRPr lang="zh-CN" altLang="en-US" sz="2800" b="1" i="1" baseline="-2500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2124075" y="5815965"/>
          <a:ext cx="35052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1" imgW="1332865" imgH="418465" progId="Equation.3">
                  <p:embed/>
                </p:oleObj>
              </mc:Choice>
              <mc:Fallback>
                <p:oleObj name="" r:id="rId11" imgW="1332865" imgH="41846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24075" y="5815965"/>
                        <a:ext cx="3505200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89535" y="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几种常见的谐振动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4"/>
            </p:custDataLst>
          </p:nvPr>
        </p:nvSpPr>
        <p:spPr>
          <a:xfrm>
            <a:off x="460431" y="626186"/>
            <a:ext cx="1710054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弹簧振子</a:t>
            </a:r>
            <a:endParaRPr lang="zh-CN" altLang="zh-CN" sz="28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graphicFrame>
        <p:nvGraphicFramePr>
          <p:cNvPr id="22" name="Object 8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480630" y="620395"/>
          <a:ext cx="1693487" cy="51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1842135" imgH="558800" progId="Equation.3">
                  <p:embed/>
                </p:oleObj>
              </mc:Choice>
              <mc:Fallback>
                <p:oleObj name="" r:id="rId16" imgW="1842135" imgH="558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80630" y="620395"/>
                        <a:ext cx="1693487" cy="51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376805" y="1357630"/>
          <a:ext cx="1564640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634365" imgH="254000" progId="Equation.3">
                  <p:embed/>
                </p:oleObj>
              </mc:Choice>
              <mc:Fallback>
                <p:oleObj name="" r:id="rId19" imgW="634365" imgH="2540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376805" y="1357630"/>
                        <a:ext cx="1564640" cy="636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709314" y="1470379"/>
            <a:ext cx="166748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单摆</a:t>
            </a:r>
            <a:endParaRPr lang="zh-CN" altLang="zh-CN" sz="28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graphicFrame>
        <p:nvGraphicFramePr>
          <p:cNvPr id="27" name="Object 8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306216" y="2159040"/>
          <a:ext cx="1726721" cy="108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3" imgW="711200" imgH="444500" progId="Equation.3">
                  <p:embed/>
                </p:oleObj>
              </mc:Choice>
              <mc:Fallback>
                <p:oleObj name="" r:id="rId23" imgW="711200" imgH="4445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06216" y="2159040"/>
                        <a:ext cx="1726721" cy="1081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>
            <p:custDataLst>
              <p:tags r:id="rId25"/>
            </p:custDataLst>
          </p:nvPr>
        </p:nvSpPr>
        <p:spPr>
          <a:xfrm>
            <a:off x="709213" y="2350230"/>
            <a:ext cx="1453294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28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复摆</a:t>
            </a:r>
            <a:endParaRPr lang="zh-CN" altLang="zh-CN" sz="2800" b="1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721755" y="3893923"/>
          <a:ext cx="1809077" cy="97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7" imgW="768350" imgH="418465" progId="Equation.3">
                  <p:embed/>
                </p:oleObj>
              </mc:Choice>
              <mc:Fallback>
                <p:oleObj name="" r:id="rId27" imgW="768350" imgH="41846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721755" y="3893923"/>
                        <a:ext cx="1809077" cy="97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3581083" y="3830955"/>
          <a:ext cx="37449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9" imgW="1362075" imgH="398780" progId="Equation.3">
                  <p:embed/>
                </p:oleObj>
              </mc:Choice>
              <mc:Fallback>
                <p:oleObj name="" r:id="rId29" imgW="1362075" imgH="39878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81083" y="3830955"/>
                        <a:ext cx="374491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6"/>
          <p:cNvSpPr/>
          <p:nvPr>
            <p:custDataLst>
              <p:tags r:id="rId31"/>
            </p:custDataLst>
          </p:nvPr>
        </p:nvSpPr>
        <p:spPr>
          <a:xfrm>
            <a:off x="540667" y="4182927"/>
            <a:ext cx="1095527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</a:t>
            </a:r>
            <a:endParaRPr lang="zh-CN" altLang="en-US" sz="2800" b="1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32"/>
            </p:custDataLst>
          </p:nvPr>
        </p:nvSpPr>
        <p:spPr>
          <a:xfrm>
            <a:off x="137727" y="3383068"/>
            <a:ext cx="2355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谐振动的能量：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6" name="Text Box 12"/>
          <p:cNvSpPr txBox="1"/>
          <p:nvPr/>
        </p:nvSpPr>
        <p:spPr>
          <a:xfrm>
            <a:off x="5644515" y="6155690"/>
            <a:ext cx="35001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谐振动的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机械能守恒</a:t>
            </a:r>
            <a:endParaRPr lang="zh-CN" altLang="en-US" sz="2800" b="1" i="1" baseline="-25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3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3355" y="154940"/>
            <a:ext cx="67602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同一直线上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两个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同频率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谐振动的合成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1447" name="对象 61446"/>
          <p:cNvGraphicFramePr/>
          <p:nvPr/>
        </p:nvGraphicFramePr>
        <p:xfrm>
          <a:off x="1856740" y="805815"/>
          <a:ext cx="32337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155700" imgH="228600" progId="Equation.3">
                  <p:embed/>
                </p:oleObj>
              </mc:Choice>
              <mc:Fallback>
                <p:oleObj name="" r:id="rId1" imgW="11557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6740" y="805815"/>
                        <a:ext cx="3233738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1" name="矩形 61480"/>
          <p:cNvSpPr/>
          <p:nvPr/>
        </p:nvSpPr>
        <p:spPr>
          <a:xfrm>
            <a:off x="365760" y="899478"/>
            <a:ext cx="1660525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合振动：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435100" y="1565275"/>
          <a:ext cx="560514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2374265" imgH="304800" progId="Equation.KSEE3">
                  <p:embed/>
                </p:oleObj>
              </mc:Choice>
              <mc:Fallback>
                <p:oleObj name="" r:id="rId3" imgW="2374265" imgH="3048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35100" y="1565275"/>
                        <a:ext cx="5605145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335405" y="2484755"/>
          <a:ext cx="5960745" cy="124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2057400" imgH="431800" progId="Equation.KSEE3">
                  <p:embed/>
                </p:oleObj>
              </mc:Choice>
              <mc:Fallback>
                <p:oleObj name="" r:id="rId5" imgW="2057400" imgH="431800" progId="Equation.KSEE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5405" y="2484755"/>
                        <a:ext cx="5960745" cy="1243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3355" y="4344035"/>
            <a:ext cx="80708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同一直线上两个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不同频率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谐振动的合成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00368" y="4935855"/>
          <a:ext cx="77755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2567940" imgH="408305" progId="Equation.3">
                  <p:embed/>
                </p:oleObj>
              </mc:Choice>
              <mc:Fallback>
                <p:oleObj name="" r:id="rId7" imgW="2567940" imgH="408305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0368" y="4935855"/>
                        <a:ext cx="7775575" cy="1077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ct 1053"/>
          <p:cNvGraphicFramePr>
            <a:graphicFrameLocks noChangeAspect="1"/>
          </p:cNvGraphicFramePr>
          <p:nvPr/>
        </p:nvGraphicFramePr>
        <p:xfrm>
          <a:off x="2686050" y="5252720"/>
          <a:ext cx="35655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4007485" imgH="1128395" progId="Equation.3">
                  <p:embed/>
                </p:oleObj>
              </mc:Choice>
              <mc:Fallback>
                <p:oleObj name="" r:id="rId1" imgW="4007485" imgH="112839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6050" y="5252720"/>
                        <a:ext cx="356552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16"/>
          <p:cNvSpPr/>
          <p:nvPr/>
        </p:nvSpPr>
        <p:spPr>
          <a:xfrm>
            <a:off x="684213" y="5351145"/>
            <a:ext cx="18573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拍的频率：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8" name="Object 14"/>
          <p:cNvGraphicFramePr>
            <a:graphicFrameLocks noChangeAspect="1"/>
          </p:cNvGraphicFramePr>
          <p:nvPr/>
        </p:nvGraphicFramePr>
        <p:xfrm>
          <a:off x="3060700" y="3668395"/>
          <a:ext cx="2060575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788035" imgH="457200" progId="Equation.3">
                  <p:embed/>
                </p:oleObj>
              </mc:Choice>
              <mc:Fallback>
                <p:oleObj name="" r:id="rId3" imgW="788035" imgH="457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60700" y="3668395"/>
                        <a:ext cx="2060575" cy="1179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Rectangle 15"/>
          <p:cNvSpPr/>
          <p:nvPr/>
        </p:nvSpPr>
        <p:spPr>
          <a:xfrm>
            <a:off x="757238" y="3997008"/>
            <a:ext cx="22320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拍的周期：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5367" name="Object 1047"/>
          <p:cNvGraphicFramePr>
            <a:graphicFrameLocks noChangeAspect="1"/>
          </p:cNvGraphicFramePr>
          <p:nvPr/>
        </p:nvGraphicFramePr>
        <p:xfrm>
          <a:off x="2989263" y="2903220"/>
          <a:ext cx="28876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3608705" imgH="554355" progId="Equation.3">
                  <p:embed/>
                </p:oleObj>
              </mc:Choice>
              <mc:Fallback>
                <p:oleObj name="" r:id="rId5" imgW="3608705" imgH="55435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9263" y="2903220"/>
                        <a:ext cx="2887662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Rectangle 15"/>
          <p:cNvSpPr/>
          <p:nvPr/>
        </p:nvSpPr>
        <p:spPr>
          <a:xfrm>
            <a:off x="685800" y="2898458"/>
            <a:ext cx="2232025" cy="522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拍的振幅：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1015" y="351790"/>
            <a:ext cx="7174230" cy="955675"/>
            <a:chOff x="789" y="8231"/>
            <a:chExt cx="11298" cy="1505"/>
          </a:xfrm>
        </p:grpSpPr>
        <p:sp>
          <p:nvSpPr>
            <p:cNvPr id="6" name="文本框 5"/>
            <p:cNvSpPr txBox="1"/>
            <p:nvPr/>
          </p:nvSpPr>
          <p:spPr>
            <a:xfrm>
              <a:off x="789" y="8236"/>
              <a:ext cx="11298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marL="0" marR="0" lvl="0" algn="l" defTabSz="914400" rtl="0" eaLnBrk="1" latinLnBrk="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合振动可视为是角频率为        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   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、振幅为                   的简谐振动。 </a:t>
              </a:r>
              <a:endPara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graphicFrame>
          <p:nvGraphicFramePr>
            <p:cNvPr id="14352" name="Object 1046"/>
            <p:cNvGraphicFramePr>
              <a:graphicFrameLocks noChangeAspect="1"/>
            </p:cNvGraphicFramePr>
            <p:nvPr/>
          </p:nvGraphicFramePr>
          <p:xfrm>
            <a:off x="7471" y="8231"/>
            <a:ext cx="2422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7" imgW="736600" imgH="215900" progId="Equation.3">
                    <p:embed/>
                  </p:oleObj>
                </mc:Choice>
                <mc:Fallback>
                  <p:oleObj name="" r:id="rId7" imgW="736600" imgH="2159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71" y="8231"/>
                          <a:ext cx="2422" cy="7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Object 1047"/>
            <p:cNvGraphicFramePr>
              <a:graphicFrameLocks noChangeAspect="1"/>
            </p:cNvGraphicFramePr>
            <p:nvPr/>
          </p:nvGraphicFramePr>
          <p:xfrm>
            <a:off x="2345" y="9014"/>
            <a:ext cx="4548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9" imgW="3608705" imgH="554355" progId="Equation.3">
                    <p:embed/>
                  </p:oleObj>
                </mc:Choice>
                <mc:Fallback>
                  <p:oleObj name="" r:id="rId9" imgW="3608705" imgH="55435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45" y="9014"/>
                          <a:ext cx="4548" cy="7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049"/>
          <p:cNvSpPr/>
          <p:nvPr/>
        </p:nvSpPr>
        <p:spPr>
          <a:xfrm>
            <a:off x="239713" y="1589405"/>
            <a:ext cx="84582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合振动的振幅随时间作缓慢的周期性的变化，振动出现时强时弱的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拍现象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7" name="Rectangle 3"/>
          <p:cNvSpPr/>
          <p:nvPr/>
        </p:nvSpPr>
        <p:spPr>
          <a:xfrm>
            <a:off x="468313" y="3584575"/>
            <a:ext cx="7921625" cy="5334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沿</a:t>
            </a:r>
            <a:r>
              <a:rPr lang="en-US" altLang="zh-CN" sz="29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轴负向传播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的平面简谐波的波函数：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Rectangle 5"/>
          <p:cNvSpPr/>
          <p:nvPr/>
        </p:nvSpPr>
        <p:spPr>
          <a:xfrm>
            <a:off x="395288" y="847725"/>
            <a:ext cx="417671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平面简谐波的波函数：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Text Box 6"/>
          <p:cNvSpPr txBox="1"/>
          <p:nvPr/>
        </p:nvSpPr>
        <p:spPr>
          <a:xfrm>
            <a:off x="3779838" y="920750"/>
            <a:ext cx="374491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沿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轴正向传播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692275" y="1784350"/>
          <a:ext cx="53292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1906905" imgH="398780" progId="Equation.3">
                  <p:embed/>
                </p:oleObj>
              </mc:Choice>
              <mc:Fallback>
                <p:oleObj name="" r:id="rId1" imgW="1906905" imgH="39878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1784350"/>
                        <a:ext cx="5329238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1763713" y="4664075"/>
          <a:ext cx="52562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1906905" imgH="398780" progId="Equation.3">
                  <p:embed/>
                </p:oleObj>
              </mc:Choice>
              <mc:Fallback>
                <p:oleObj name="" r:id="rId3" imgW="1906905" imgH="39878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4664075"/>
                        <a:ext cx="525621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964055" y="42545"/>
            <a:ext cx="4572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ctr" fontAlgn="base">
              <a:spcBef>
                <a:spcPct val="20000"/>
              </a:spcBef>
            </a:pPr>
            <a:r>
              <a:rPr lang="zh-CN" altLang="en-US" sz="3200" b="1" u="sng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第</a:t>
            </a:r>
            <a:r>
              <a:rPr lang="en-US" altLang="zh-CN" sz="3200" b="1" u="sng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11</a:t>
            </a:r>
            <a:r>
              <a:rPr lang="zh-CN" altLang="en-US" sz="3200" b="1" u="sng" dirty="0">
                <a:solidFill>
                  <a:srgbClr val="FF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章复习</a:t>
            </a:r>
            <a:endParaRPr lang="zh-CN" altLang="en-US" sz="3200" b="1" u="sng" dirty="0">
              <a:solidFill>
                <a:srgbClr val="FF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5"/>
          <p:cNvSpPr txBox="1"/>
          <p:nvPr/>
        </p:nvSpPr>
        <p:spPr>
          <a:xfrm>
            <a:off x="254000" y="451485"/>
            <a:ext cx="8763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en-US" sz="2800" b="1" i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给定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时：若</a:t>
            </a:r>
            <a:r>
              <a:rPr lang="en-US" altLang="zh-CN" sz="2800" b="1" i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波动式成为</a:t>
            </a:r>
            <a:r>
              <a:rPr lang="en-US" altLang="zh-CN" sz="2800" b="1" i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处质点的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振动式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0E000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189038" y="1027748"/>
          <a:ext cx="64865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2344420" imgH="398780" progId="Equation.3">
                  <p:embed/>
                </p:oleObj>
              </mc:Choice>
              <mc:Fallback>
                <p:oleObj name="" r:id="rId1" imgW="2344420" imgH="39878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189038" y="1027748"/>
                        <a:ext cx="6486525" cy="1103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/>
          <p:nvPr/>
        </p:nvSpPr>
        <p:spPr>
          <a:xfrm>
            <a:off x="289878" y="2207895"/>
            <a:ext cx="83153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</a:t>
            </a:r>
            <a:r>
              <a:rPr lang="en-US" altLang="en-US" sz="2800" b="1" i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给定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时：若</a:t>
            </a:r>
            <a:r>
              <a:rPr lang="en-US" altLang="zh-CN" sz="2800" b="1" i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，波动式表示</a:t>
            </a:r>
            <a:r>
              <a:rPr lang="en-US" altLang="zh-CN" sz="2800" b="1" i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波形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0E000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901065" y="2712720"/>
          <a:ext cx="665956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2383155" imgH="398780" progId="Equation.3">
                  <p:embed/>
                </p:oleObj>
              </mc:Choice>
              <mc:Fallback>
                <p:oleObj name="" r:id="rId3" imgW="2383155" imgH="39878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065" y="2712720"/>
                        <a:ext cx="6659563" cy="1119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Rectangle 4"/>
          <p:cNvSpPr/>
          <p:nvPr/>
        </p:nvSpPr>
        <p:spPr>
          <a:xfrm>
            <a:off x="153353" y="4199573"/>
            <a:ext cx="583406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(3)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同一质点在先后时刻的相位差： </a:t>
            </a:r>
            <a:endParaRPr lang="zh-CN" altLang="en-US" sz="2800" b="1" dirty="0">
              <a:solidFill>
                <a:srgbClr val="0E000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5503228" y="3898265"/>
          <a:ext cx="32416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1196340" imgH="398780" progId="Equation.3">
                  <p:embed/>
                </p:oleObj>
              </mc:Choice>
              <mc:Fallback>
                <p:oleObj name="" r:id="rId5" imgW="1196340" imgH="39878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03228" y="3898265"/>
                        <a:ext cx="3241675" cy="1093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/>
          <p:nvPr/>
        </p:nvSpPr>
        <p:spPr>
          <a:xfrm>
            <a:off x="352425" y="5346065"/>
            <a:ext cx="568801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不同质点在同一时刻的相位差：</a:t>
            </a:r>
            <a:endParaRPr lang="zh-CN" altLang="en-US" sz="2800" b="1" dirty="0">
              <a:solidFill>
                <a:srgbClr val="0E000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5432108" y="5058410"/>
          <a:ext cx="33131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7" imgW="1196340" imgH="398780" progId="Equation.3">
                  <p:embed/>
                </p:oleObj>
              </mc:Choice>
              <mc:Fallback>
                <p:oleObj name="" r:id="rId7" imgW="1196340" imgH="39878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32108" y="5058410"/>
                        <a:ext cx="3313112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6" name="Object 26"/>
          <p:cNvGraphicFramePr>
            <a:graphicFrameLocks noChangeAspect="1"/>
          </p:cNvGraphicFramePr>
          <p:nvPr/>
        </p:nvGraphicFramePr>
        <p:xfrm>
          <a:off x="1581150" y="1557338"/>
          <a:ext cx="5548313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2057400" imgH="457200" progId="Equation.3">
                  <p:embed/>
                </p:oleObj>
              </mc:Choice>
              <mc:Fallback>
                <p:oleObj name="" r:id="rId1" imgW="2057400" imgH="4572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1150" y="1557338"/>
                        <a:ext cx="5548313" cy="1319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1636713" y="3068638"/>
          <a:ext cx="5654675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3" imgW="2057400" imgH="457200" progId="Equation.3">
                  <p:embed/>
                </p:oleObj>
              </mc:Choice>
              <mc:Fallback>
                <p:oleObj name="" r:id="rId3" imgW="2057400" imgH="457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6713" y="3068638"/>
                        <a:ext cx="5654675" cy="1338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28"/>
          <p:cNvGraphicFramePr>
            <a:graphicFrameLocks noChangeAspect="1"/>
          </p:cNvGraphicFramePr>
          <p:nvPr/>
        </p:nvGraphicFramePr>
        <p:xfrm>
          <a:off x="1636713" y="4662488"/>
          <a:ext cx="49339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5" imgW="1816100" imgH="241300" progId="Equation.3">
                  <p:embed/>
                </p:oleObj>
              </mc:Choice>
              <mc:Fallback>
                <p:oleObj name="" r:id="rId5" imgW="1816100" imgH="2413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6713" y="4662488"/>
                        <a:ext cx="493395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6084888" y="5589588"/>
          <a:ext cx="15827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7" imgW="596900" imgH="215900" progId="Equation.3">
                  <p:embed/>
                </p:oleObj>
              </mc:Choice>
              <mc:Fallback>
                <p:oleObj name="" r:id="rId7" imgW="596900" imgH="2159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84888" y="5589588"/>
                        <a:ext cx="1582737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Rectangle 30"/>
          <p:cNvSpPr/>
          <p:nvPr/>
        </p:nvSpPr>
        <p:spPr>
          <a:xfrm>
            <a:off x="4140200" y="5589588"/>
            <a:ext cx="27368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角波数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0520" name="Group 40"/>
          <p:cNvGrpSpPr/>
          <p:nvPr/>
        </p:nvGrpSpPr>
        <p:grpSpPr>
          <a:xfrm>
            <a:off x="395288" y="260350"/>
            <a:ext cx="8280400" cy="1117600"/>
            <a:chOff x="249" y="164"/>
            <a:chExt cx="5216" cy="704"/>
          </a:xfrm>
        </p:grpSpPr>
        <p:sp>
          <p:nvSpPr>
            <p:cNvPr id="24583" name="Rectangle 32"/>
            <p:cNvSpPr/>
            <p:nvPr/>
          </p:nvSpPr>
          <p:spPr>
            <a:xfrm>
              <a:off x="249" y="164"/>
              <a:ext cx="5216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20000"/>
                </a:lnSpc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利用关系式                        </a:t>
              </a:r>
              <a:r>
                <a:rPr lang="zh-CN" altLang="en-US" sz="21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和                 ，可得其他形式的平面简谐波波函数：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584" name="Object 33"/>
            <p:cNvGraphicFramePr>
              <a:graphicFrameLocks noChangeAspect="1"/>
            </p:cNvGraphicFramePr>
            <p:nvPr/>
          </p:nvGraphicFramePr>
          <p:xfrm>
            <a:off x="1494" y="187"/>
            <a:ext cx="1857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9" imgW="1269365" imgH="254000" progId="Equation.3">
                    <p:embed/>
                  </p:oleObj>
                </mc:Choice>
                <mc:Fallback>
                  <p:oleObj name="" r:id="rId9" imgW="1269365" imgH="2540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494" y="187"/>
                          <a:ext cx="1857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" name="Object 34"/>
            <p:cNvGraphicFramePr>
              <a:graphicFrameLocks noChangeAspect="1"/>
            </p:cNvGraphicFramePr>
            <p:nvPr/>
          </p:nvGraphicFramePr>
          <p:xfrm>
            <a:off x="3771" y="254"/>
            <a:ext cx="72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11" imgW="1269365" imgH="381000" progId="Equation.3">
                    <p:embed/>
                  </p:oleObj>
                </mc:Choice>
                <mc:Fallback>
                  <p:oleObj name="" r:id="rId11" imgW="1269365" imgH="3810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771" y="254"/>
                          <a:ext cx="724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矩形 31754"/>
          <p:cNvSpPr/>
          <p:nvPr/>
        </p:nvSpPr>
        <p:spPr>
          <a:xfrm>
            <a:off x="152400" y="169545"/>
            <a:ext cx="2807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平面波能量特征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079" name="Rectangle 95"/>
          <p:cNvSpPr/>
          <p:nvPr/>
        </p:nvSpPr>
        <p:spPr>
          <a:xfrm>
            <a:off x="316865" y="1056640"/>
            <a:ext cx="8064500" cy="11245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0" algn="just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在波动过程中，任一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元的动能和势能相等，且同相位变化。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41"/>
          <p:cNvSpPr/>
          <p:nvPr/>
        </p:nvSpPr>
        <p:spPr>
          <a:xfrm>
            <a:off x="114618" y="2299970"/>
            <a:ext cx="8610600" cy="1373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在波的传播过程中，任一体积元都在不断地接受和放出能量，其值是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时间的函数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与振动情形相比，波动传播能量，振动系统并不传播能量。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98" name="Rectangle 46"/>
          <p:cNvSpPr/>
          <p:nvPr/>
        </p:nvSpPr>
        <p:spPr>
          <a:xfrm>
            <a:off x="421323" y="4295775"/>
            <a:ext cx="76327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介质不吸收能量时，平面余弦行波振幅不变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3" name="文本框 51202"/>
          <p:cNvSpPr txBox="1"/>
          <p:nvPr/>
        </p:nvSpPr>
        <p:spPr>
          <a:xfrm>
            <a:off x="374650" y="5179695"/>
            <a:ext cx="781939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介质不吸收能量时，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球面简谐波的振幅与半径成反比例关系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50545" y="691515"/>
            <a:ext cx="8375650" cy="1124585"/>
            <a:chOff x="531" y="444"/>
            <a:chExt cx="13190" cy="1771"/>
          </a:xfrm>
        </p:grpSpPr>
        <p:sp>
          <p:nvSpPr>
            <p:cNvPr id="112659" name="Text Box 19"/>
            <p:cNvSpPr txBox="1"/>
            <p:nvPr/>
          </p:nvSpPr>
          <p:spPr>
            <a:xfrm>
              <a:off x="623" y="444"/>
              <a:ext cx="13098" cy="17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E000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</a:t>
              </a:r>
              <a:r>
                <a:rPr lang="zh-CN" altLang="en-US" sz="2800" b="1" dirty="0">
                  <a:solidFill>
                    <a:srgbClr val="0E000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两列波的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频率相同，振动方向相同，相位差恒定。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658" name="Rectangle 18"/>
            <p:cNvSpPr/>
            <p:nvPr/>
          </p:nvSpPr>
          <p:spPr>
            <a:xfrm>
              <a:off x="531" y="520"/>
              <a:ext cx="3960" cy="8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相干条件：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4692" name="Object 4"/>
          <p:cNvGraphicFramePr>
            <a:graphicFrameLocks noChangeAspect="1"/>
          </p:cNvGraphicFramePr>
          <p:nvPr/>
        </p:nvGraphicFramePr>
        <p:xfrm>
          <a:off x="2483485" y="2658745"/>
          <a:ext cx="50752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567815" imgH="236855" progId="Equation.DSMT4">
                  <p:embed/>
                </p:oleObj>
              </mc:Choice>
              <mc:Fallback>
                <p:oleObj name="" r:id="rId1" imgW="1567815" imgH="23685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3485" y="2658745"/>
                        <a:ext cx="5075238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775268" y="1889443"/>
          <a:ext cx="48244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1510665" imgH="196215" progId="Equation.3">
                  <p:embed/>
                </p:oleObj>
              </mc:Choice>
              <mc:Fallback>
                <p:oleObj name="" r:id="rId3" imgW="1510665" imgH="19621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5268" y="1889443"/>
                        <a:ext cx="4824412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1"/>
          <p:cNvSpPr/>
          <p:nvPr>
            <p:custDataLst>
              <p:tags r:id="rId5"/>
            </p:custDataLst>
          </p:nvPr>
        </p:nvSpPr>
        <p:spPr>
          <a:xfrm>
            <a:off x="187325" y="1987868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i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点的合振动：</a:t>
            </a:r>
            <a:endParaRPr lang="zh-CN" altLang="en-US" sz="2800" b="1" dirty="0">
              <a:solidFill>
                <a:srgbClr val="0E000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 Box 3"/>
          <p:cNvSpPr txBox="1"/>
          <p:nvPr>
            <p:custDataLst>
              <p:tags r:id="rId6"/>
            </p:custDataLst>
          </p:nvPr>
        </p:nvSpPr>
        <p:spPr>
          <a:xfrm>
            <a:off x="337185" y="2782888"/>
            <a:ext cx="1727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振幅：</a:t>
            </a:r>
            <a:endParaRPr lang="zh-CN" altLang="en-US" sz="2800" b="1" dirty="0">
              <a:solidFill>
                <a:srgbClr val="0E000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1950403" y="3463925"/>
          <a:ext cx="46402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1346835" imgH="334645" progId="Equation.3">
                  <p:embed/>
                </p:oleObj>
              </mc:Choice>
              <mc:Fallback>
                <p:oleObj name="" r:id="rId7" imgW="1346835" imgH="33464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>
                        <a:lum contrast="100000"/>
                      </a:blip>
                      <a:stretch>
                        <a:fillRect/>
                      </a:stretch>
                    </p:blipFill>
                    <p:spPr>
                      <a:xfrm>
                        <a:off x="1950403" y="3463925"/>
                        <a:ext cx="4640262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36" name="Group 24"/>
          <p:cNvGrpSpPr/>
          <p:nvPr/>
        </p:nvGrpSpPr>
        <p:grpSpPr>
          <a:xfrm>
            <a:off x="955040" y="4546600"/>
            <a:ext cx="6913563" cy="2232025"/>
            <a:chOff x="612" y="1344"/>
            <a:chExt cx="4355" cy="1406"/>
          </a:xfrm>
        </p:grpSpPr>
        <p:graphicFrame>
          <p:nvGraphicFramePr>
            <p:cNvPr id="19459" name="Object 5"/>
            <p:cNvGraphicFramePr>
              <a:graphicFrameLocks noChangeAspect="1"/>
            </p:cNvGraphicFramePr>
            <p:nvPr/>
          </p:nvGraphicFramePr>
          <p:xfrm>
            <a:off x="864" y="1475"/>
            <a:ext cx="315" cy="1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9" imgW="139065" imgH="187960" progId="Equation.3">
                    <p:embed/>
                  </p:oleObj>
                </mc:Choice>
                <mc:Fallback>
                  <p:oleObj name="" r:id="rId9" imgW="139065" imgH="18796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64" y="1475"/>
                          <a:ext cx="315" cy="1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6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1079" y="1344"/>
            <a:ext cx="767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2" imgW="326390" imgH="154940" progId="Equation.3">
                    <p:embed/>
                  </p:oleObj>
                </mc:Choice>
                <mc:Fallback>
                  <p:oleObj name="" r:id="rId12" imgW="326390" imgH="15494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79" y="1344"/>
                          <a:ext cx="767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7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1056" y="2320"/>
            <a:ext cx="1340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5" imgW="596265" imgH="171450" progId="Equation.3">
                    <p:embed/>
                  </p:oleObj>
                </mc:Choice>
                <mc:Fallback>
                  <p:oleObj name="" r:id="rId15" imgW="596265" imgH="17145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56" y="2320"/>
                          <a:ext cx="1340" cy="4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2" name="Rectangle 8"/>
            <p:cNvSpPr/>
            <p:nvPr>
              <p:custDataLst>
                <p:tags r:id="rId17"/>
              </p:custDataLst>
            </p:nvPr>
          </p:nvSpPr>
          <p:spPr>
            <a:xfrm>
              <a:off x="2576" y="1344"/>
              <a:ext cx="23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2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32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32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加强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3" name="Rectangle 9"/>
            <p:cNvSpPr/>
            <p:nvPr>
              <p:custDataLst>
                <p:tags r:id="rId18"/>
              </p:custDataLst>
            </p:nvPr>
          </p:nvSpPr>
          <p:spPr>
            <a:xfrm>
              <a:off x="2628" y="2296"/>
              <a:ext cx="233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2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min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</a:t>
              </a:r>
              <a:r>
                <a:rPr lang="en-US" altLang="zh-CN" sz="32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32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减弱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4" name="Text Box 10"/>
            <p:cNvSpPr txBox="1"/>
            <p:nvPr>
              <p:custDataLst>
                <p:tags r:id="rId19"/>
              </p:custDataLst>
            </p:nvPr>
          </p:nvSpPr>
          <p:spPr>
            <a:xfrm>
              <a:off x="1117" y="1776"/>
              <a:ext cx="326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0E000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其他                   </a:t>
              </a:r>
              <a:r>
                <a:rPr lang="en-US" altLang="zh-CN" sz="3200" i="1" dirty="0">
                  <a:solidFill>
                    <a:srgbClr val="0E000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 dirty="0">
                  <a:solidFill>
                    <a:srgbClr val="0E000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min</a:t>
              </a:r>
              <a:r>
                <a:rPr lang="en-US" altLang="zh-CN" sz="3200" dirty="0">
                  <a:solidFill>
                    <a:srgbClr val="0E000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 </a:t>
              </a:r>
              <a:r>
                <a:rPr lang="en-US" altLang="zh-CN" sz="3200" i="1" dirty="0">
                  <a:solidFill>
                    <a:srgbClr val="0E000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sz="3200" dirty="0">
                  <a:solidFill>
                    <a:srgbClr val="0E000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 </a:t>
              </a:r>
              <a:r>
                <a:rPr lang="en-US" altLang="zh-CN" sz="3200" i="1" dirty="0">
                  <a:solidFill>
                    <a:srgbClr val="0E000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3200" baseline="-25000" dirty="0">
                  <a:solidFill>
                    <a:srgbClr val="0E000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endParaRPr lang="en-US" altLang="zh-CN" sz="3200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5" name="Text Box 11"/>
            <p:cNvSpPr txBox="1"/>
            <p:nvPr/>
          </p:nvSpPr>
          <p:spPr>
            <a:xfrm>
              <a:off x="612" y="1842"/>
              <a:ext cx="27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200" dirty="0">
                  <a:solidFill>
                    <a:srgbClr val="0E000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3200" dirty="0">
                <a:solidFill>
                  <a:srgbClr val="0E000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55" name="矩形 31754"/>
          <p:cNvSpPr/>
          <p:nvPr/>
        </p:nvSpPr>
        <p:spPr>
          <a:xfrm>
            <a:off x="152400" y="169545"/>
            <a:ext cx="28073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波的干涉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ustDataLst>
      <p:tags r:id="rId2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DIAGRAM_VIRTUALLY_FRAME" val="{&quot;height&quot;:383.9250393700787,&quot;left&quot;:17.35,&quot;top&quot;:-0.25,&quot;width&quot;:360.45}"/>
</p:tagLst>
</file>

<file path=ppt/tags/tag65.xml><?xml version="1.0" encoding="utf-8"?>
<p:tagLst xmlns:p="http://schemas.openxmlformats.org/presentationml/2006/main">
  <p:tag name="KSO_WM_DIAGRAM_VIRTUALLY_FRAME" val="{&quot;height&quot;:326.77503937007873,&quot;left&quot;:17.35,&quot;top&quot;:56.9,&quot;width&quot;:360.45}"/>
</p:tagLst>
</file>

<file path=ppt/tags/tag66.xml><?xml version="1.0" encoding="utf-8"?>
<p:tagLst xmlns:p="http://schemas.openxmlformats.org/presentationml/2006/main">
  <p:tag name="KSO_WM_DIAGRAM_VIRTUALLY_FRAME" val="{&quot;height&quot;:326.77503937007873,&quot;left&quot;:17.35,&quot;top&quot;:56.9,&quot;width&quot;:360.45}"/>
</p:tagLst>
</file>

<file path=ppt/tags/tag67.xml><?xml version="1.0" encoding="utf-8"?>
<p:tagLst xmlns:p="http://schemas.openxmlformats.org/presentationml/2006/main">
  <p:tag name="KSO_WM_DIAGRAM_VIRTUALLY_FRAME" val="{&quot;height&quot;:263.1750393700787,&quot;left&quot;:17.35,&quot;top&quot;:120.5,&quot;width&quot;:360.45}"/>
</p:tagLst>
</file>

<file path=ppt/tags/tag68.xml><?xml version="1.0" encoding="utf-8"?>
<p:tagLst xmlns:p="http://schemas.openxmlformats.org/presentationml/2006/main">
  <p:tag name="KSO_WM_DIAGRAM_VIRTUALLY_FRAME" val="{&quot;height&quot;:263.1750393700787,&quot;left&quot;:17.35,&quot;top&quot;:120.5,&quot;width&quot;:360.45}"/>
</p:tagLst>
</file>

<file path=ppt/tags/tag69.xml><?xml version="1.0" encoding="utf-8"?>
<p:tagLst xmlns:p="http://schemas.openxmlformats.org/presentationml/2006/main">
  <p:tag name="KSO_WM_DIAGRAM_VIRTUALLY_FRAME" val="{&quot;height&quot;:222.1250393700787,&quot;left&quot;:17.35,&quot;top&quot;:161.55,&quot;width&quot;:360.4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222.1250393700787,&quot;left&quot;:17.35,&quot;top&quot;:161.55,&quot;width&quot;:360.45}"/>
</p:tagLst>
</file>

<file path=ppt/tags/tag71.xml><?xml version="1.0" encoding="utf-8"?>
<p:tagLst xmlns:p="http://schemas.openxmlformats.org/presentationml/2006/main">
  <p:tag name="KSO_WM_DIAGRAM_VIRTUALLY_FRAME" val="{&quot;height&quot;:117.07503937007877,&quot;left&quot;:17.35,&quot;top&quot;:266.6,&quot;width&quot;:360.45}"/>
</p:tagLst>
</file>

<file path=ppt/tags/tag72.xml><?xml version="1.0" encoding="utf-8"?>
<p:tagLst xmlns:p="http://schemas.openxmlformats.org/presentationml/2006/main">
  <p:tag name="KSO_WM_DIAGRAM_VIRTUALLY_FRAME" val="{&quot;height&quot;:117.07503937007877,&quot;left&quot;:17.35,&quot;top&quot;:266.6,&quot;width&quot;:360.45}"/>
</p:tagLst>
</file>

<file path=ppt/tags/tag73.xml><?xml version="1.0" encoding="utf-8"?>
<p:tagLst xmlns:p="http://schemas.openxmlformats.org/presentationml/2006/main">
  <p:tag name="KSO_WM_DIAGRAM_VIRTUALLY_FRAME" val="{&quot;height&quot;:117.07503937007877,&quot;left&quot;:17.35,&quot;top&quot;:266.6,&quot;width&quot;:360.45}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DIAGRAM_VIRTUALLY_FRAME" val="{&quot;height&quot;:309.97496062992127,&quot;left&quot;:2.8,&quot;top&quot;:32.32503937007874,&quot;width&quot;:478.1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272.67496062992126,&quot;left&quot;:2.8,&quot;top&quot;:69.62503937007874,&quot;width&quot;:478.15}"/>
</p:tagLst>
</file>

<file path=ppt/tags/tag81.xml><?xml version="1.0" encoding="utf-8"?>
<p:tagLst xmlns:p="http://schemas.openxmlformats.org/presentationml/2006/main">
  <p:tag name="KSO_WM_DIAGRAM_VIRTUALLY_FRAME" val="{&quot;height&quot;:178.2,&quot;left&quot;:47.5,&quot;top&quot;:331.15,&quot;width&quot;:645.05}"/>
</p:tagLst>
</file>

<file path=ppt/tags/tag82.xml><?xml version="1.0" encoding="utf-8"?>
<p:tagLst xmlns:p="http://schemas.openxmlformats.org/presentationml/2006/main">
  <p:tag name="KSO_WM_DIAGRAM_VIRTUALLY_FRAME" val="{&quot;height&quot;:178.2,&quot;left&quot;:47.5,&quot;top&quot;:331.15,&quot;width&quot;:645.05}"/>
</p:tagLst>
</file>

<file path=ppt/tags/tag83.xml><?xml version="1.0" encoding="utf-8"?>
<p:tagLst xmlns:p="http://schemas.openxmlformats.org/presentationml/2006/main">
  <p:tag name="KSO_WM_DIAGRAM_VIRTUALLY_FRAME" val="{&quot;height&quot;:178.2,&quot;left&quot;:47.5,&quot;top&quot;:331.15,&quot;width&quot;:645.05}"/>
</p:tagLst>
</file>

<file path=ppt/tags/tag84.xml><?xml version="1.0" encoding="utf-8"?>
<p:tagLst xmlns:p="http://schemas.openxmlformats.org/presentationml/2006/main">
  <p:tag name="KSO_WM_DIAGRAM_VIRTUALLY_FRAME" val="{&quot;height&quot;:178.2,&quot;left&quot;:47.5,&quot;top&quot;:331.15,&quot;width&quot;:645.05}"/>
</p:tagLst>
</file>

<file path=ppt/tags/tag85.xml><?xml version="1.0" encoding="utf-8"?>
<p:tagLst xmlns:p="http://schemas.openxmlformats.org/presentationml/2006/main">
  <p:tag name="KSO_WM_DIAGRAM_VIRTUALLY_FRAME" val="{&quot;height&quot;:178.2,&quot;left&quot;:47.5,&quot;top&quot;:331.15,&quot;width&quot;:645.05}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commondata" val="eyJoZGlkIjoiZjVmMjY0YzIwNTBiNTZmOTQ0OGQ3YzlmYmFhMDc0M2Y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演示</Application>
  <PresentationFormat>宽屏</PresentationFormat>
  <Paragraphs>119</Paragraphs>
  <Slides>11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50</vt:i4>
      </vt:variant>
      <vt:variant>
        <vt:lpstr>幻灯片标题</vt:lpstr>
      </vt:variant>
      <vt:variant>
        <vt:i4>11</vt:i4>
      </vt:variant>
    </vt:vector>
  </HeadingPairs>
  <TitlesOfParts>
    <vt:vector size="7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楷体_GB2312</vt:lpstr>
      <vt:lpstr>新宋体</vt:lpstr>
      <vt:lpstr>Symbol</vt:lpstr>
      <vt:lpstr>WPS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螺丝姐</cp:lastModifiedBy>
  <cp:revision>155</cp:revision>
  <dcterms:created xsi:type="dcterms:W3CDTF">2019-06-19T02:08:00Z</dcterms:created>
  <dcterms:modified xsi:type="dcterms:W3CDTF">2024-04-16T14:25:29Z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D80BBFE9DD134430932870FFA4593C58_11</vt:lpwstr>
  </property>
</Properties>
</file>