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53"/>
  </p:notesMasterIdLst>
  <p:sldIdLst>
    <p:sldId id="618" r:id="rId5"/>
    <p:sldId id="677" r:id="rId6"/>
    <p:sldId id="619" r:id="rId7"/>
    <p:sldId id="662" r:id="rId8"/>
    <p:sldId id="663" r:id="rId9"/>
    <p:sldId id="674" r:id="rId10"/>
    <p:sldId id="664" r:id="rId11"/>
    <p:sldId id="668" r:id="rId12"/>
    <p:sldId id="620" r:id="rId13"/>
    <p:sldId id="621" r:id="rId14"/>
    <p:sldId id="622" r:id="rId15"/>
    <p:sldId id="678" r:id="rId16"/>
    <p:sldId id="623" r:id="rId17"/>
    <p:sldId id="624" r:id="rId18"/>
    <p:sldId id="625" r:id="rId19"/>
    <p:sldId id="626" r:id="rId20"/>
    <p:sldId id="669" r:id="rId21"/>
    <p:sldId id="627" r:id="rId22"/>
    <p:sldId id="670" r:id="rId23"/>
    <p:sldId id="628" r:id="rId24"/>
    <p:sldId id="671" r:id="rId25"/>
    <p:sldId id="672" r:id="rId26"/>
    <p:sldId id="629" r:id="rId27"/>
    <p:sldId id="630" r:id="rId28"/>
    <p:sldId id="631" r:id="rId29"/>
    <p:sldId id="632" r:id="rId30"/>
    <p:sldId id="633" r:id="rId31"/>
    <p:sldId id="636" r:id="rId32"/>
    <p:sldId id="637" r:id="rId33"/>
    <p:sldId id="638" r:id="rId34"/>
    <p:sldId id="639" r:id="rId35"/>
    <p:sldId id="640" r:id="rId36"/>
    <p:sldId id="641" r:id="rId37"/>
    <p:sldId id="642" r:id="rId38"/>
    <p:sldId id="643" r:id="rId39"/>
    <p:sldId id="644" r:id="rId40"/>
    <p:sldId id="645" r:id="rId41"/>
    <p:sldId id="646" r:id="rId42"/>
    <p:sldId id="647" r:id="rId43"/>
    <p:sldId id="648" r:id="rId44"/>
    <p:sldId id="649" r:id="rId45"/>
    <p:sldId id="650" r:id="rId46"/>
    <p:sldId id="652" r:id="rId47"/>
    <p:sldId id="653" r:id="rId48"/>
    <p:sldId id="656" r:id="rId49"/>
    <p:sldId id="657" r:id="rId50"/>
    <p:sldId id="658" r:id="rId51"/>
    <p:sldId id="673" r:id="rId52"/>
  </p:sldIdLst>
  <p:sldSz cx="9144000" cy="6858000" type="screen4x3"/>
  <p:notesSz cx="9144000" cy="6858000"/>
  <p:custDataLst>
    <p:tags r:id="rId57"/>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2FDB2607-1784-4EEB-B798-7EB5836EED8A}">
        <p14:showMediaCtrls xmlns:p14="http://schemas.microsoft.com/office/powerpoint/2010/main" val="1"/>
      </p:ext>
    </p:extLst>
  </p:showPr>
  <p:clrMru>
    <a:srgbClr val="0000FF"/>
    <a:srgbClr val="4A7FB4"/>
    <a:srgbClr val="4374BB"/>
    <a:srgbClr val="3378CB"/>
    <a:srgbClr val="3366CC"/>
    <a:srgbClr val="91E5E3"/>
    <a:srgbClr val="9D8D65"/>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9" d="100"/>
          <a:sy n="69" d="100"/>
        </p:scale>
        <p:origin x="-1404" y="-96"/>
      </p:cViewPr>
      <p:guideLst>
        <p:guide orient="horz" pos="218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tags" Target="tags/tag1.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notesMaster" Target="notesMasters/notesMaster1.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4.emf"/><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3962400" cy="342900"/>
          </a:xfrm>
          <a:prstGeom prst="rect">
            <a:avLst/>
          </a:prstGeom>
          <a:noFill/>
          <a:ln w="9525">
            <a:noFill/>
          </a:ln>
        </p:spPr>
        <p:txBody>
          <a:bodyPr/>
          <a:p>
            <a:pPr lvl="0" algn="l" fontAlgn="base"/>
            <a:endParaRPr lang="zh-CN" altLang="en-US" sz="1200" u="none" strike="noStrike" noProof="1" dirty="0">
              <a:solidFill>
                <a:schemeClr val="tx1"/>
              </a:solidFill>
              <a:latin typeface="Times New Roman" panose="02020603050405020304" pitchFamily="18" charset="0"/>
            </a:endParaRPr>
          </a:p>
        </p:txBody>
      </p:sp>
      <p:sp>
        <p:nvSpPr>
          <p:cNvPr id="4099" name="Rectangle 3"/>
          <p:cNvSpPr>
            <a:spLocks noGrp="1"/>
          </p:cNvSpPr>
          <p:nvPr>
            <p:ph type="dt" idx="1"/>
          </p:nvPr>
        </p:nvSpPr>
        <p:spPr>
          <a:xfrm>
            <a:off x="5180013" y="0"/>
            <a:ext cx="3962400" cy="342900"/>
          </a:xfrm>
          <a:prstGeom prst="rect">
            <a:avLst/>
          </a:prstGeom>
          <a:noFill/>
          <a:ln w="9525">
            <a:noFill/>
          </a:ln>
        </p:spPr>
        <p:txBody>
          <a:bodyPr/>
          <a:p>
            <a:pPr lvl="0" algn="r" fontAlgn="base"/>
            <a:endParaRPr lang="zh-CN" altLang="en-US" sz="1200" u="none" strike="noStrike" noProof="1" dirty="0">
              <a:solidFill>
                <a:schemeClr val="tx1"/>
              </a:solidFill>
              <a:latin typeface="Times New Roman" panose="02020603050405020304" pitchFamily="18" charset="0"/>
            </a:endParaRPr>
          </a:p>
        </p:txBody>
      </p:sp>
      <p:sp>
        <p:nvSpPr>
          <p:cNvPr id="4100" name="Rectangle 4"/>
          <p:cNvSpPr>
            <a:spLocks noGrp="1"/>
          </p:cNvSpPr>
          <p:nvPr>
            <p:ph type="sldImg"/>
          </p:nvPr>
        </p:nvSpPr>
        <p:spPr>
          <a:xfrm>
            <a:off x="2857500" y="514350"/>
            <a:ext cx="3429000" cy="2571750"/>
          </a:xfrm>
          <a:prstGeom prst="rect">
            <a:avLst/>
          </a:prstGeom>
          <a:noFill/>
          <a:ln w="9525">
            <a:noFill/>
          </a:ln>
        </p:spPr>
      </p:sp>
      <p:sp>
        <p:nvSpPr>
          <p:cNvPr id="4101" name="Rectangle 5"/>
          <p:cNvSpPr>
            <a:spLocks noGrp="1"/>
          </p:cNvSpPr>
          <p:nvPr>
            <p:ph type="body" sz="quarter"/>
          </p:nvPr>
        </p:nvSpPr>
        <p:spPr>
          <a:xfrm>
            <a:off x="914400" y="3257550"/>
            <a:ext cx="7315200" cy="3086100"/>
          </a:xfrm>
          <a:prstGeom prst="rect">
            <a:avLst/>
          </a:prstGeom>
          <a:noFill/>
          <a:ln w="9525">
            <a:noFill/>
          </a:ln>
        </p:spPr>
        <p:txBody>
          <a:bodyPr anchor="ctr" anchorCtr="0"/>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Rectangle 6"/>
          <p:cNvSpPr>
            <a:spLocks noGrp="1"/>
          </p:cNvSpPr>
          <p:nvPr>
            <p:ph type="ftr" sz="quarter" idx="4"/>
          </p:nvPr>
        </p:nvSpPr>
        <p:spPr>
          <a:xfrm>
            <a:off x="0" y="6513513"/>
            <a:ext cx="3962400" cy="342900"/>
          </a:xfrm>
          <a:prstGeom prst="rect">
            <a:avLst/>
          </a:prstGeom>
          <a:noFill/>
          <a:ln w="9525">
            <a:noFill/>
          </a:ln>
        </p:spPr>
        <p:txBody>
          <a:bodyPr anchor="b"/>
          <a:p>
            <a:pPr lvl="0" algn="l" fontAlgn="base"/>
            <a:endParaRPr lang="zh-CN" altLang="en-US" sz="1200" u="none" strike="noStrike" noProof="1" dirty="0">
              <a:solidFill>
                <a:schemeClr val="tx1"/>
              </a:solidFill>
              <a:latin typeface="Times New Roman" panose="02020603050405020304" pitchFamily="18" charset="0"/>
            </a:endParaRPr>
          </a:p>
        </p:txBody>
      </p:sp>
      <p:sp>
        <p:nvSpPr>
          <p:cNvPr id="4103" name="Rectangle 7"/>
          <p:cNvSpPr>
            <a:spLocks noGrp="1"/>
          </p:cNvSpPr>
          <p:nvPr>
            <p:ph type="sldNum" sz="quarter" idx="5"/>
          </p:nvPr>
        </p:nvSpPr>
        <p:spPr>
          <a:xfrm>
            <a:off x="5180013" y="6513513"/>
            <a:ext cx="3962400" cy="342900"/>
          </a:xfrm>
          <a:prstGeom prst="rect">
            <a:avLst/>
          </a:prstGeom>
          <a:noFill/>
          <a:ln w="9525">
            <a:noFill/>
          </a:ln>
        </p:spPr>
        <p:txBody>
          <a:bodyPr anchor="b"/>
          <a:p>
            <a:pPr lvl="0" algn="r" fontAlgn="base"/>
            <a:fld id="{9A0DB2DC-4C9A-4742-B13C-FB6460FD3503}" type="slidenum">
              <a:rPr lang="zh-CN" altLang="en-US" sz="1200" u="none" strike="noStrike" noProof="1" dirty="0">
                <a:solidFill>
                  <a:schemeClr val="tx1"/>
                </a:solidFill>
                <a:latin typeface="Times New Roman" panose="02020603050405020304" pitchFamily="18" charset="0"/>
                <a:ea typeface="宋体" panose="02010600030101010101" pitchFamily="2" charset="-122"/>
                <a:cs typeface="+mn-cs"/>
              </a:rPr>
            </a:fld>
            <a:endParaRPr lang="zh-CN" altLang="en-US" sz="1200" u="none" strike="noStrike" noProof="1" dirty="0">
              <a:solidFill>
                <a:schemeClr val="tx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844" y="304800"/>
            <a:ext cx="2051844" cy="57880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68313" y="304800"/>
            <a:ext cx="6036584" cy="57880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844675"/>
            <a:ext cx="4021614" cy="42481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074" y="1844675"/>
            <a:ext cx="4021614" cy="42481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844" y="304800"/>
            <a:ext cx="2051844" cy="57880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68313" y="304800"/>
            <a:ext cx="6036584" cy="57880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zh-CN" altLang="en-US" strike="noStrike" noProof="1" dirty="0">
                <a:latin typeface="Verdana" panose="020B0604030504040204" pitchFamily="34" charset="0"/>
                <a:ea typeface="宋体" panose="02010600030101010101" pitchFamily="2" charset="-122"/>
                <a:cs typeface="+mn-cs"/>
              </a:rPr>
              <a:t>国防科技大学计算机系</a:t>
            </a:r>
            <a:r>
              <a:rPr lang="en-US" altLang="zh-CN" sz="1200" u="none" strike="noStrike" noProof="1">
                <a:solidFill>
                  <a:schemeClr val="tx1"/>
                </a:solidFill>
                <a:latin typeface="Verdana" panose="020B0604030504040204" pitchFamily="34" charset="0"/>
                <a:ea typeface="宋体" panose="02010600030101010101" pitchFamily="2" charset="-122"/>
                <a:cs typeface="+mn-cs"/>
              </a:rPr>
              <a:t>602</a:t>
            </a:r>
            <a:r>
              <a:rPr lang="zh-CN" altLang="en-US" sz="1200" u="none" strike="noStrike" noProof="1" dirty="0">
                <a:solidFill>
                  <a:schemeClr val="tx1"/>
                </a:solidFill>
                <a:latin typeface="Verdana" panose="020B0604030504040204" pitchFamily="34" charset="0"/>
                <a:ea typeface="宋体" panose="02010600030101010101" pitchFamily="2" charset="-122"/>
                <a:cs typeface="+mn-cs"/>
              </a:rPr>
              <a:t>教研室</a:t>
            </a:r>
            <a:endParaRPr lang="zh-CN" altLang="en-US" sz="1200" u="none" strike="noStrike" noProof="1" dirty="0">
              <a:solidFill>
                <a:schemeClr val="tx1"/>
              </a:solidFill>
              <a:latin typeface="Verdana" panose="020B060403050404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
        <p:nvSpPr>
          <p:cNvPr id="6" name="日期占位符 5"/>
          <p:cNvSpPr>
            <a:spLocks noGrp="1"/>
          </p:cNvSpPr>
          <p:nvPr>
            <p:ph type="dt" sz="half" idx="12"/>
          </p:nvPr>
        </p:nvSpPr>
        <p:spPr/>
        <p:txBody>
          <a:bodyPr/>
          <a:p>
            <a:pPr lvl="0" eaLnBrk="1" fontAlgn="base" hangingPunct="1"/>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zh-CN" altLang="en-US" strike="noStrike" noProof="1" dirty="0">
                <a:latin typeface="Verdana" panose="020B0604030504040204" pitchFamily="34" charset="0"/>
                <a:ea typeface="宋体" panose="02010600030101010101" pitchFamily="2" charset="-122"/>
                <a:cs typeface="+mn-cs"/>
              </a:rPr>
              <a:t>国防科技大学计算机系</a:t>
            </a:r>
            <a:r>
              <a:rPr lang="en-US" altLang="zh-CN" sz="1200" u="none" strike="noStrike" noProof="1">
                <a:solidFill>
                  <a:schemeClr val="tx1"/>
                </a:solidFill>
                <a:latin typeface="Verdana" panose="020B0604030504040204" pitchFamily="34" charset="0"/>
                <a:ea typeface="宋体" panose="02010600030101010101" pitchFamily="2" charset="-122"/>
                <a:cs typeface="+mn-cs"/>
              </a:rPr>
              <a:t>602</a:t>
            </a:r>
            <a:r>
              <a:rPr lang="zh-CN" altLang="en-US" sz="1200" u="none" strike="noStrike" noProof="1" dirty="0">
                <a:solidFill>
                  <a:schemeClr val="tx1"/>
                </a:solidFill>
                <a:latin typeface="Verdana" panose="020B0604030504040204" pitchFamily="34" charset="0"/>
                <a:ea typeface="宋体" panose="02010600030101010101" pitchFamily="2" charset="-122"/>
                <a:cs typeface="+mn-cs"/>
              </a:rPr>
              <a:t>教研室</a:t>
            </a:r>
            <a:endParaRPr lang="zh-CN" altLang="en-US" sz="1200" u="none" strike="noStrike" noProof="1" dirty="0">
              <a:solidFill>
                <a:schemeClr val="tx1"/>
              </a:solidFill>
              <a:latin typeface="Verdana" panose="020B060403050404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
        <p:nvSpPr>
          <p:cNvPr id="6" name="日期占位符 5"/>
          <p:cNvSpPr>
            <a:spLocks noGrp="1"/>
          </p:cNvSpPr>
          <p:nvPr>
            <p:ph type="dt" sz="half" idx="12"/>
          </p:nvPr>
        </p:nvSpPr>
        <p:spPr/>
        <p:txBody>
          <a:bodyPr/>
          <a:p>
            <a:pPr lvl="0" eaLnBrk="1" fontAlgn="base" hangingPunct="1"/>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r>
              <a:rPr lang="zh-CN" altLang="en-US" strike="noStrike" noProof="1" dirty="0">
                <a:latin typeface="Verdana" panose="020B0604030504040204" pitchFamily="34" charset="0"/>
                <a:ea typeface="宋体" panose="02010600030101010101" pitchFamily="2" charset="-122"/>
                <a:cs typeface="+mn-cs"/>
              </a:rPr>
              <a:t>国防科技大学计算机系</a:t>
            </a:r>
            <a:r>
              <a:rPr lang="en-US" altLang="zh-CN" sz="1200" u="none" strike="noStrike" noProof="1">
                <a:solidFill>
                  <a:schemeClr val="tx1"/>
                </a:solidFill>
                <a:latin typeface="Verdana" panose="020B0604030504040204" pitchFamily="34" charset="0"/>
                <a:ea typeface="宋体" panose="02010600030101010101" pitchFamily="2" charset="-122"/>
                <a:cs typeface="+mn-cs"/>
              </a:rPr>
              <a:t>602</a:t>
            </a:r>
            <a:r>
              <a:rPr lang="zh-CN" altLang="en-US" sz="1200" u="none" strike="noStrike" noProof="1" dirty="0">
                <a:solidFill>
                  <a:schemeClr val="tx1"/>
                </a:solidFill>
                <a:latin typeface="Verdana" panose="020B0604030504040204" pitchFamily="34" charset="0"/>
                <a:ea typeface="宋体" panose="02010600030101010101" pitchFamily="2" charset="-122"/>
                <a:cs typeface="+mn-cs"/>
              </a:rPr>
              <a:t>教研室</a:t>
            </a:r>
            <a:endParaRPr lang="zh-CN" altLang="en-US" sz="1200" u="none" strike="noStrike" noProof="1" dirty="0">
              <a:solidFill>
                <a:schemeClr val="tx1"/>
              </a:solidFill>
              <a:latin typeface="Verdana" panose="020B060403050404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
        <p:nvSpPr>
          <p:cNvPr id="6" name="日期占位符 5"/>
          <p:cNvSpPr>
            <a:spLocks noGrp="1"/>
          </p:cNvSpPr>
          <p:nvPr>
            <p:ph type="dt" sz="half" idx="12"/>
          </p:nvPr>
        </p:nvSpPr>
        <p:spPr/>
        <p:txBody>
          <a:bodyPr/>
          <a:p>
            <a:pPr lvl="0" eaLnBrk="1" fontAlgn="base" hangingPunct="1"/>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844675"/>
            <a:ext cx="4021614" cy="42481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074" y="1844675"/>
            <a:ext cx="4021614" cy="42481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r>
              <a:rPr lang="zh-CN" altLang="en-US" strike="noStrike" noProof="1" dirty="0">
                <a:latin typeface="Verdana" panose="020B0604030504040204" pitchFamily="34" charset="0"/>
                <a:ea typeface="宋体" panose="02010600030101010101" pitchFamily="2" charset="-122"/>
                <a:cs typeface="+mn-cs"/>
              </a:rPr>
              <a:t>国防科技大学计算机系</a:t>
            </a:r>
            <a:r>
              <a:rPr lang="en-US" altLang="zh-CN" sz="1200" u="none" strike="noStrike" noProof="1">
                <a:solidFill>
                  <a:schemeClr val="tx1"/>
                </a:solidFill>
                <a:latin typeface="Verdana" panose="020B0604030504040204" pitchFamily="34" charset="0"/>
                <a:ea typeface="宋体" panose="02010600030101010101" pitchFamily="2" charset="-122"/>
                <a:cs typeface="+mn-cs"/>
              </a:rPr>
              <a:t>602</a:t>
            </a:r>
            <a:r>
              <a:rPr lang="zh-CN" altLang="en-US" sz="1200" u="none" strike="noStrike" noProof="1" dirty="0">
                <a:solidFill>
                  <a:schemeClr val="tx1"/>
                </a:solidFill>
                <a:latin typeface="Verdana" panose="020B0604030504040204" pitchFamily="34" charset="0"/>
                <a:ea typeface="宋体" panose="02010600030101010101" pitchFamily="2" charset="-122"/>
                <a:cs typeface="+mn-cs"/>
              </a:rPr>
              <a:t>教研室</a:t>
            </a:r>
            <a:endParaRPr lang="zh-CN" altLang="en-US" sz="1200" u="none" strike="noStrike" noProof="1" dirty="0">
              <a:solidFill>
                <a:schemeClr val="tx1"/>
              </a:solidFill>
              <a:latin typeface="Verdana" panose="020B0604030504040204" pitchFamily="34" charset="0"/>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
        <p:nvSpPr>
          <p:cNvPr id="7" name="日期占位符 6"/>
          <p:cNvSpPr>
            <a:spLocks noGrp="1"/>
          </p:cNvSpPr>
          <p:nvPr>
            <p:ph type="dt" sz="half" idx="12"/>
          </p:nvPr>
        </p:nvSpPr>
        <p:spPr/>
        <p:txBody>
          <a:bodyPr/>
          <a:p>
            <a:pPr lvl="0" eaLnBrk="1" fontAlgn="base" hangingPunct="1"/>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r>
              <a:rPr lang="zh-CN" altLang="en-US" strike="noStrike" noProof="1" dirty="0">
                <a:latin typeface="Verdana" panose="020B0604030504040204" pitchFamily="34" charset="0"/>
                <a:ea typeface="宋体" panose="02010600030101010101" pitchFamily="2" charset="-122"/>
                <a:cs typeface="+mn-cs"/>
              </a:rPr>
              <a:t>国防科技大学计算机系</a:t>
            </a:r>
            <a:r>
              <a:rPr lang="en-US" altLang="zh-CN" sz="1200" u="none" strike="noStrike" noProof="1">
                <a:solidFill>
                  <a:schemeClr val="tx1"/>
                </a:solidFill>
                <a:latin typeface="Verdana" panose="020B0604030504040204" pitchFamily="34" charset="0"/>
                <a:ea typeface="宋体" panose="02010600030101010101" pitchFamily="2" charset="-122"/>
                <a:cs typeface="+mn-cs"/>
              </a:rPr>
              <a:t>602</a:t>
            </a:r>
            <a:r>
              <a:rPr lang="zh-CN" altLang="en-US" sz="1200" u="none" strike="noStrike" noProof="1" dirty="0">
                <a:solidFill>
                  <a:schemeClr val="tx1"/>
                </a:solidFill>
                <a:latin typeface="Verdana" panose="020B0604030504040204" pitchFamily="34" charset="0"/>
                <a:ea typeface="宋体" panose="02010600030101010101" pitchFamily="2" charset="-122"/>
                <a:cs typeface="+mn-cs"/>
              </a:rPr>
              <a:t>教研室</a:t>
            </a:r>
            <a:endParaRPr lang="zh-CN" altLang="en-US" sz="1200" u="none" strike="noStrike" noProof="1" dirty="0">
              <a:solidFill>
                <a:schemeClr val="tx1"/>
              </a:solidFill>
              <a:latin typeface="Verdana" panose="020B0604030504040204" pitchFamily="34" charset="0"/>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
        <p:nvSpPr>
          <p:cNvPr id="9" name="日期占位符 8"/>
          <p:cNvSpPr>
            <a:spLocks noGrp="1"/>
          </p:cNvSpPr>
          <p:nvPr>
            <p:ph type="dt" sz="half" idx="12"/>
          </p:nvPr>
        </p:nvSpPr>
        <p:spPr/>
        <p:txBody>
          <a:bodyPr/>
          <a:p>
            <a:pPr lvl="0" eaLnBrk="1" fontAlgn="base" hangingPunct="1"/>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r>
              <a:rPr lang="zh-CN" altLang="en-US" strike="noStrike" noProof="1" dirty="0">
                <a:latin typeface="Verdana" panose="020B0604030504040204" pitchFamily="34" charset="0"/>
                <a:ea typeface="宋体" panose="02010600030101010101" pitchFamily="2" charset="-122"/>
                <a:cs typeface="+mn-cs"/>
              </a:rPr>
              <a:t>国防科技大学计算机系</a:t>
            </a:r>
            <a:r>
              <a:rPr lang="en-US" altLang="zh-CN" sz="1200" u="none" strike="noStrike" noProof="1">
                <a:solidFill>
                  <a:schemeClr val="tx1"/>
                </a:solidFill>
                <a:latin typeface="Verdana" panose="020B0604030504040204" pitchFamily="34" charset="0"/>
                <a:ea typeface="宋体" panose="02010600030101010101" pitchFamily="2" charset="-122"/>
                <a:cs typeface="+mn-cs"/>
              </a:rPr>
              <a:t>602</a:t>
            </a:r>
            <a:r>
              <a:rPr lang="zh-CN" altLang="en-US" sz="1200" u="none" strike="noStrike" noProof="1" dirty="0">
                <a:solidFill>
                  <a:schemeClr val="tx1"/>
                </a:solidFill>
                <a:latin typeface="Verdana" panose="020B0604030504040204" pitchFamily="34" charset="0"/>
                <a:ea typeface="宋体" panose="02010600030101010101" pitchFamily="2" charset="-122"/>
                <a:cs typeface="+mn-cs"/>
              </a:rPr>
              <a:t>教研室</a:t>
            </a:r>
            <a:endParaRPr lang="zh-CN" altLang="en-US" sz="1200" u="none" strike="noStrike" noProof="1" dirty="0">
              <a:solidFill>
                <a:schemeClr val="tx1"/>
              </a:solidFill>
              <a:latin typeface="Verdana" panose="020B0604030504040204" pitchFamily="34" charset="0"/>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
        <p:nvSpPr>
          <p:cNvPr id="5" name="日期占位符 4"/>
          <p:cNvSpPr>
            <a:spLocks noGrp="1"/>
          </p:cNvSpPr>
          <p:nvPr>
            <p:ph type="dt" sz="half" idx="12"/>
          </p:nvPr>
        </p:nvSpPr>
        <p:spPr/>
        <p:txBody>
          <a:bodyPr/>
          <a:p>
            <a:pPr lvl="0" eaLnBrk="1" fontAlgn="base" hangingPunct="1"/>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r>
              <a:rPr lang="zh-CN" altLang="en-US" strike="noStrike" noProof="1" dirty="0">
                <a:latin typeface="Verdana" panose="020B0604030504040204" pitchFamily="34" charset="0"/>
                <a:ea typeface="宋体" panose="02010600030101010101" pitchFamily="2" charset="-122"/>
                <a:cs typeface="+mn-cs"/>
              </a:rPr>
              <a:t>国防科技大学计算机系</a:t>
            </a:r>
            <a:r>
              <a:rPr lang="en-US" altLang="zh-CN" sz="1200" u="none" strike="noStrike" noProof="1">
                <a:solidFill>
                  <a:schemeClr val="tx1"/>
                </a:solidFill>
                <a:latin typeface="Verdana" panose="020B0604030504040204" pitchFamily="34" charset="0"/>
                <a:ea typeface="宋体" panose="02010600030101010101" pitchFamily="2" charset="-122"/>
                <a:cs typeface="+mn-cs"/>
              </a:rPr>
              <a:t>602</a:t>
            </a:r>
            <a:r>
              <a:rPr lang="zh-CN" altLang="en-US" sz="1200" u="none" strike="noStrike" noProof="1" dirty="0">
                <a:solidFill>
                  <a:schemeClr val="tx1"/>
                </a:solidFill>
                <a:latin typeface="Verdana" panose="020B0604030504040204" pitchFamily="34" charset="0"/>
                <a:ea typeface="宋体" panose="02010600030101010101" pitchFamily="2" charset="-122"/>
                <a:cs typeface="+mn-cs"/>
              </a:rPr>
              <a:t>教研室</a:t>
            </a:r>
            <a:endParaRPr lang="zh-CN" altLang="en-US" sz="1200" u="none" strike="noStrike" noProof="1" dirty="0">
              <a:solidFill>
                <a:schemeClr val="tx1"/>
              </a:solidFill>
              <a:latin typeface="Verdana" panose="020B0604030504040204" pitchFamily="34" charset="0"/>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
        <p:nvSpPr>
          <p:cNvPr id="4" name="日期占位符 3"/>
          <p:cNvSpPr>
            <a:spLocks noGrp="1"/>
          </p:cNvSpPr>
          <p:nvPr>
            <p:ph type="dt" sz="half" idx="12"/>
          </p:nvPr>
        </p:nvSpPr>
        <p:spPr/>
        <p:txBody>
          <a:bodyPr/>
          <a:p>
            <a:pPr lvl="0" eaLnBrk="1" fontAlgn="base" hangingPunct="1"/>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zh-CN" altLang="en-US" strike="noStrike" noProof="1" dirty="0">
                <a:latin typeface="Verdana" panose="020B0604030504040204" pitchFamily="34" charset="0"/>
                <a:ea typeface="宋体" panose="02010600030101010101" pitchFamily="2" charset="-122"/>
                <a:cs typeface="+mn-cs"/>
              </a:rPr>
              <a:t>国防科技大学计算机系</a:t>
            </a:r>
            <a:r>
              <a:rPr lang="en-US" altLang="zh-CN" sz="1200" u="none" strike="noStrike" noProof="1">
                <a:solidFill>
                  <a:schemeClr val="tx1"/>
                </a:solidFill>
                <a:latin typeface="Verdana" panose="020B0604030504040204" pitchFamily="34" charset="0"/>
                <a:ea typeface="宋体" panose="02010600030101010101" pitchFamily="2" charset="-122"/>
                <a:cs typeface="+mn-cs"/>
              </a:rPr>
              <a:t>602</a:t>
            </a:r>
            <a:r>
              <a:rPr lang="zh-CN" altLang="en-US" sz="1200" u="none" strike="noStrike" noProof="1" dirty="0">
                <a:solidFill>
                  <a:schemeClr val="tx1"/>
                </a:solidFill>
                <a:latin typeface="Verdana" panose="020B0604030504040204" pitchFamily="34" charset="0"/>
                <a:ea typeface="宋体" panose="02010600030101010101" pitchFamily="2" charset="-122"/>
                <a:cs typeface="+mn-cs"/>
              </a:rPr>
              <a:t>教研室</a:t>
            </a:r>
            <a:endParaRPr lang="zh-CN" altLang="en-US" sz="1200" u="none" strike="noStrike" noProof="1" dirty="0">
              <a:solidFill>
                <a:schemeClr val="tx1"/>
              </a:solidFill>
              <a:latin typeface="Verdana" panose="020B0604030504040204" pitchFamily="34" charset="0"/>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
        <p:nvSpPr>
          <p:cNvPr id="7" name="日期占位符 6"/>
          <p:cNvSpPr>
            <a:spLocks noGrp="1"/>
          </p:cNvSpPr>
          <p:nvPr>
            <p:ph type="dt" sz="half" idx="12"/>
          </p:nvPr>
        </p:nvSpPr>
        <p:spPr/>
        <p:txBody>
          <a:bodyPr/>
          <a:p>
            <a:pPr lvl="0" eaLnBrk="1" fontAlgn="base" hangingPunct="1"/>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zh-CN" altLang="en-US" strike="noStrike" noProof="1" dirty="0">
                <a:latin typeface="Verdana" panose="020B0604030504040204" pitchFamily="34" charset="0"/>
                <a:ea typeface="宋体" panose="02010600030101010101" pitchFamily="2" charset="-122"/>
                <a:cs typeface="+mn-cs"/>
              </a:rPr>
              <a:t>国防科技大学计算机系</a:t>
            </a:r>
            <a:r>
              <a:rPr lang="en-US" altLang="zh-CN" sz="1200" u="none" strike="noStrike" noProof="1">
                <a:solidFill>
                  <a:schemeClr val="tx1"/>
                </a:solidFill>
                <a:latin typeface="Verdana" panose="020B0604030504040204" pitchFamily="34" charset="0"/>
                <a:ea typeface="宋体" panose="02010600030101010101" pitchFamily="2" charset="-122"/>
                <a:cs typeface="+mn-cs"/>
              </a:rPr>
              <a:t>602</a:t>
            </a:r>
            <a:r>
              <a:rPr lang="zh-CN" altLang="en-US" sz="1200" u="none" strike="noStrike" noProof="1" dirty="0">
                <a:solidFill>
                  <a:schemeClr val="tx1"/>
                </a:solidFill>
                <a:latin typeface="Verdana" panose="020B0604030504040204" pitchFamily="34" charset="0"/>
                <a:ea typeface="宋体" panose="02010600030101010101" pitchFamily="2" charset="-122"/>
                <a:cs typeface="+mn-cs"/>
              </a:rPr>
              <a:t>教研室</a:t>
            </a:r>
            <a:endParaRPr lang="zh-CN" altLang="en-US" sz="1200" u="none" strike="noStrike" noProof="1" dirty="0">
              <a:solidFill>
                <a:schemeClr val="tx1"/>
              </a:solidFill>
              <a:latin typeface="Verdana" panose="020B0604030504040204" pitchFamily="34" charset="0"/>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
        <p:nvSpPr>
          <p:cNvPr id="7" name="日期占位符 6"/>
          <p:cNvSpPr>
            <a:spLocks noGrp="1"/>
          </p:cNvSpPr>
          <p:nvPr>
            <p:ph type="dt" sz="half" idx="12"/>
          </p:nvPr>
        </p:nvSpPr>
        <p:spPr/>
        <p:txBody>
          <a:bodyPr/>
          <a:p>
            <a:pPr lvl="0" eaLnBrk="1" fontAlgn="base" hangingPunct="1"/>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zh-CN" altLang="en-US" strike="noStrike" noProof="1" dirty="0">
                <a:latin typeface="Verdana" panose="020B0604030504040204" pitchFamily="34" charset="0"/>
                <a:ea typeface="宋体" panose="02010600030101010101" pitchFamily="2" charset="-122"/>
                <a:cs typeface="+mn-cs"/>
              </a:rPr>
              <a:t>国防科技大学计算机系</a:t>
            </a:r>
            <a:r>
              <a:rPr lang="en-US" altLang="zh-CN" sz="1200" u="none" strike="noStrike" noProof="1">
                <a:solidFill>
                  <a:schemeClr val="tx1"/>
                </a:solidFill>
                <a:latin typeface="Verdana" panose="020B0604030504040204" pitchFamily="34" charset="0"/>
                <a:ea typeface="宋体" panose="02010600030101010101" pitchFamily="2" charset="-122"/>
                <a:cs typeface="+mn-cs"/>
              </a:rPr>
              <a:t>602</a:t>
            </a:r>
            <a:r>
              <a:rPr lang="zh-CN" altLang="en-US" sz="1200" u="none" strike="noStrike" noProof="1" dirty="0">
                <a:solidFill>
                  <a:schemeClr val="tx1"/>
                </a:solidFill>
                <a:latin typeface="Verdana" panose="020B0604030504040204" pitchFamily="34" charset="0"/>
                <a:ea typeface="宋体" panose="02010600030101010101" pitchFamily="2" charset="-122"/>
                <a:cs typeface="+mn-cs"/>
              </a:rPr>
              <a:t>教研室</a:t>
            </a:r>
            <a:endParaRPr lang="zh-CN" altLang="en-US" sz="1200" u="none" strike="noStrike" noProof="1" dirty="0">
              <a:solidFill>
                <a:schemeClr val="tx1"/>
              </a:solidFill>
              <a:latin typeface="Verdana" panose="020B060403050404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
        <p:nvSpPr>
          <p:cNvPr id="6" name="日期占位符 5"/>
          <p:cNvSpPr>
            <a:spLocks noGrp="1"/>
          </p:cNvSpPr>
          <p:nvPr>
            <p:ph type="dt" sz="half" idx="12"/>
          </p:nvPr>
        </p:nvSpPr>
        <p:spPr/>
        <p:txBody>
          <a:bodyPr/>
          <a:p>
            <a:pPr lvl="0" eaLnBrk="1" fontAlgn="base" hangingPunct="1"/>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844" y="304800"/>
            <a:ext cx="2051844" cy="57880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68313" y="304800"/>
            <a:ext cx="6036584" cy="57880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zh-CN" altLang="en-US" strike="noStrike" noProof="1" dirty="0">
                <a:latin typeface="Verdana" panose="020B0604030504040204" pitchFamily="34" charset="0"/>
                <a:ea typeface="宋体" panose="02010600030101010101" pitchFamily="2" charset="-122"/>
                <a:cs typeface="+mn-cs"/>
              </a:rPr>
              <a:t>国防科技大学计算机系</a:t>
            </a:r>
            <a:r>
              <a:rPr lang="en-US" altLang="zh-CN" sz="1200" u="none" strike="noStrike" noProof="1">
                <a:solidFill>
                  <a:schemeClr val="tx1"/>
                </a:solidFill>
                <a:latin typeface="Verdana" panose="020B0604030504040204" pitchFamily="34" charset="0"/>
                <a:ea typeface="宋体" panose="02010600030101010101" pitchFamily="2" charset="-122"/>
                <a:cs typeface="+mn-cs"/>
              </a:rPr>
              <a:t>602</a:t>
            </a:r>
            <a:r>
              <a:rPr lang="zh-CN" altLang="en-US" sz="1200" u="none" strike="noStrike" noProof="1" dirty="0">
                <a:solidFill>
                  <a:schemeClr val="tx1"/>
                </a:solidFill>
                <a:latin typeface="Verdana" panose="020B0604030504040204" pitchFamily="34" charset="0"/>
                <a:ea typeface="宋体" panose="02010600030101010101" pitchFamily="2" charset="-122"/>
                <a:cs typeface="+mn-cs"/>
              </a:rPr>
              <a:t>教研室</a:t>
            </a:r>
            <a:endParaRPr lang="zh-CN" altLang="en-US" sz="1200" u="none" strike="noStrike" noProof="1" dirty="0">
              <a:solidFill>
                <a:schemeClr val="tx1"/>
              </a:solidFill>
              <a:latin typeface="Verdana" panose="020B0604030504040204" pitchFamily="34" charset="0"/>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
        <p:nvSpPr>
          <p:cNvPr id="6" name="日期占位符 5"/>
          <p:cNvSpPr>
            <a:spLocks noGrp="1"/>
          </p:cNvSpPr>
          <p:nvPr>
            <p:ph type="dt" sz="half" idx="12"/>
          </p:nvPr>
        </p:nvSpPr>
        <p:spPr/>
        <p:txBody>
          <a:bodyPr/>
          <a:p>
            <a:pPr lvl="0" eaLnBrk="1" fontAlgn="base" hangingPunct="1"/>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844675"/>
            <a:ext cx="4021614" cy="42481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074" y="1844675"/>
            <a:ext cx="4021614" cy="42481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Verdana" panose="020B060403050404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nchorCtr="0"/>
          <a:p>
            <a:pPr lvl="0"/>
            <a:r>
              <a:rPr lang="zh-CN" altLang="en-US"/>
              <a:t>单击此处编辑母版标题样式</a:t>
            </a:r>
            <a:endParaRPr lang="zh-CN" altLang="en-US"/>
          </a:p>
        </p:txBody>
      </p:sp>
      <p:sp>
        <p:nvSpPr>
          <p:cNvPr id="1027" name="Rectangle 3"/>
          <p:cNvSpPr>
            <a:spLocks noGrp="1"/>
          </p:cNvSpPr>
          <p:nvPr>
            <p:ph type="body"/>
          </p:nvPr>
        </p:nvSpPr>
        <p:spPr>
          <a:xfrm>
            <a:off x="468313" y="1844675"/>
            <a:ext cx="8207375" cy="4248150"/>
          </a:xfrm>
          <a:prstGeom prst="rect">
            <a:avLst/>
          </a:prstGeom>
          <a:noFill/>
          <a:ln w="9525">
            <a:noFill/>
          </a:ln>
        </p:spPr>
        <p:txBody>
          <a:bodyPr anchor="t" anchorCtr="0"/>
          <a:p>
            <a:pPr lvl="0"/>
            <a:r>
              <a:rPr lang="en-US" altLang="zh-CN"/>
              <a:t>a</a:t>
            </a:r>
            <a:r>
              <a:rPr lang="zh-CN" altLang="en-US"/>
              <a:t>单击此处编辑母版文本样式</a:t>
            </a:r>
            <a:endParaRPr lang="zh-CN" altLang="en-US"/>
          </a:p>
          <a:p>
            <a:pPr lvl="1" indent="-436245"/>
            <a:r>
              <a:rPr lang="en-US" altLang="zh-CN"/>
              <a:t>a</a:t>
            </a:r>
            <a:r>
              <a:rPr lang="zh-CN" altLang="en-US"/>
              <a:t>第二级</a:t>
            </a:r>
            <a:endParaRPr lang="zh-CN" altLang="en-US"/>
          </a:p>
          <a:p>
            <a:pPr lvl="2" indent="-394970"/>
            <a:r>
              <a:rPr lang="en-US" altLang="zh-CN"/>
              <a:t>a</a:t>
            </a:r>
            <a:r>
              <a:rPr lang="zh-CN" altLang="en-US"/>
              <a:t>第三级</a:t>
            </a:r>
            <a:endParaRPr lang="zh-CN" altLang="en-US"/>
          </a:p>
          <a:p>
            <a:pPr lvl="3" indent="-387350"/>
            <a:r>
              <a:rPr lang="en-US" altLang="zh-CN"/>
              <a:t>a</a:t>
            </a:r>
            <a:r>
              <a:rPr lang="zh-CN" altLang="en-US"/>
              <a:t>第四级</a:t>
            </a:r>
            <a:endParaRPr lang="zh-CN" altLang="en-US"/>
          </a:p>
          <a:p>
            <a:pPr lvl="4" indent="-398780"/>
            <a:r>
              <a:rPr lang="en-US" altLang="zh-CN"/>
              <a:t>a</a:t>
            </a:r>
            <a:r>
              <a:rPr lang="zh-CN" altLang="en-US"/>
              <a:t>第五级</a:t>
            </a:r>
            <a:endParaRPr lang="zh-CN" altLang="en-US"/>
          </a:p>
        </p:txBody>
      </p:sp>
      <p:sp>
        <p:nvSpPr>
          <p:cNvPr id="1028" name="Line 5"/>
          <p:cNvSpPr/>
          <p:nvPr/>
        </p:nvSpPr>
        <p:spPr>
          <a:xfrm flipV="1">
            <a:off x="609600" y="6237288"/>
            <a:ext cx="7924800" cy="0"/>
          </a:xfrm>
          <a:prstGeom prst="line">
            <a:avLst/>
          </a:prstGeom>
          <a:ln w="3175" cap="flat" cmpd="sng">
            <a:solidFill>
              <a:schemeClr val="accent2"/>
            </a:solidFill>
            <a:prstDash val="solid"/>
            <a:round/>
            <a:headEnd type="none" w="med" len="med"/>
            <a:tailEnd type="none" w="med" len="med"/>
          </a:ln>
        </p:spPr>
      </p:sp>
      <p:sp>
        <p:nvSpPr>
          <p:cNvPr id="1029" name="Rectangle 6"/>
          <p:cNvSpPr>
            <a:spLocks noGrp="1"/>
          </p:cNvSpPr>
          <p:nvPr>
            <p:ph type="dt" sz="half" idx="2"/>
          </p:nvPr>
        </p:nvSpPr>
        <p:spPr>
          <a:xfrm>
            <a:off x="609600" y="6265863"/>
            <a:ext cx="1981200" cy="476250"/>
          </a:xfrm>
          <a:prstGeom prst="rect">
            <a:avLst/>
          </a:prstGeom>
          <a:noFill/>
          <a:ln w="9525">
            <a:noFill/>
          </a:ln>
        </p:spPr>
        <p:txBody>
          <a:bodyPr/>
          <a:lstStyle>
            <a:lvl1pPr algn="l">
              <a:defRPr sz="1200">
                <a:solidFill>
                  <a:schemeClr val="tx1"/>
                </a:solidFill>
              </a:defRPr>
            </a:lvl1pPr>
          </a:lstStyle>
          <a:p>
            <a:pPr lvl="0" eaLnBrk="1" fontAlgn="base" hangingPunct="1"/>
            <a:endParaRPr lang="zh-CN" altLang="en-US" strike="noStrike" noProof="1" dirty="0">
              <a:latin typeface="Verdana" panose="020B0604030504040204" pitchFamily="34" charset="0"/>
            </a:endParaRPr>
          </a:p>
        </p:txBody>
      </p:sp>
      <p:sp>
        <p:nvSpPr>
          <p:cNvPr id="1030" name="Rectangle 7"/>
          <p:cNvSpPr>
            <a:spLocks noGrp="1"/>
          </p:cNvSpPr>
          <p:nvPr>
            <p:ph type="ftr" sz="quarter" idx="3"/>
          </p:nvPr>
        </p:nvSpPr>
        <p:spPr>
          <a:xfrm>
            <a:off x="3124200" y="6308725"/>
            <a:ext cx="2895600" cy="476250"/>
          </a:xfrm>
          <a:prstGeom prst="rect">
            <a:avLst/>
          </a:prstGeom>
          <a:noFill/>
          <a:ln w="9525">
            <a:noFill/>
          </a:ln>
        </p:spPr>
        <p:txBody>
          <a:bodyPr/>
          <a:lstStyle>
            <a:lvl1pPr>
              <a:defRPr sz="1200">
                <a:solidFill>
                  <a:schemeClr val="tx1"/>
                </a:solidFill>
              </a:defRPr>
            </a:lvl1pPr>
          </a:lstStyle>
          <a:p>
            <a:pPr lvl="0" eaLnBrk="1" fontAlgn="base" hangingPunct="1"/>
            <a:endParaRPr lang="zh-CN" altLang="en-US" strike="noStrike" noProof="1" dirty="0">
              <a:latin typeface="Verdana" panose="020B0604030504040204" pitchFamily="34" charset="0"/>
            </a:endParaRPr>
          </a:p>
        </p:txBody>
      </p:sp>
      <p:sp>
        <p:nvSpPr>
          <p:cNvPr id="1031" name="Rectangle 8"/>
          <p:cNvSpPr>
            <a:spLocks noGrp="1"/>
          </p:cNvSpPr>
          <p:nvPr>
            <p:ph type="sldNum" sz="quarter" idx="4"/>
          </p:nvPr>
        </p:nvSpPr>
        <p:spPr>
          <a:xfrm>
            <a:off x="6804025" y="6237288"/>
            <a:ext cx="1981200" cy="476250"/>
          </a:xfrm>
          <a:prstGeom prst="rect">
            <a:avLst/>
          </a:prstGeom>
          <a:noFill/>
          <a:ln w="9525">
            <a:noFill/>
          </a:ln>
        </p:spPr>
        <p:txBody>
          <a:bodyPr/>
          <a:lstStyle>
            <a:lvl1pPr algn="r">
              <a:defRPr sz="1200">
                <a:solidFill>
                  <a:schemeClr val="tx1"/>
                </a:solidFill>
              </a:defRPr>
            </a:lvl1p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pic>
        <p:nvPicPr>
          <p:cNvPr id="1032" name="Picture 18" descr="050907a"/>
          <p:cNvPicPr>
            <a:picLocks noChangeAspect="1"/>
          </p:cNvPicPr>
          <p:nvPr/>
        </p:nvPicPr>
        <p:blipFill>
          <a:blip r:embed="rId12">
            <a:clrChange>
              <a:clrFrom>
                <a:srgbClr val="FFFFFF"/>
              </a:clrFrom>
              <a:clrTo>
                <a:srgbClr val="FFFFFF">
                  <a:alpha val="0"/>
                </a:srgbClr>
              </a:clrTo>
            </a:clrChange>
            <a:lum bright="10001" contrast="-28000"/>
          </a:blip>
          <a:stretch>
            <a:fillRect/>
          </a:stretch>
        </p:blipFill>
        <p:spPr>
          <a:xfrm>
            <a:off x="2555875" y="6308725"/>
            <a:ext cx="503238" cy="458788"/>
          </a:xfrm>
          <a:prstGeom prst="rect">
            <a:avLst/>
          </a:prstGeom>
          <a:noFill/>
          <a:ln w="9525">
            <a:noFill/>
          </a:ln>
        </p:spPr>
      </p:pic>
      <p:sp>
        <p:nvSpPr>
          <p:cNvPr id="1033" name="Text Box 19"/>
          <p:cNvSpPr txBox="1"/>
          <p:nvPr/>
        </p:nvSpPr>
        <p:spPr>
          <a:xfrm>
            <a:off x="3132138" y="6375400"/>
            <a:ext cx="4392613" cy="366713"/>
          </a:xfrm>
          <a:prstGeom prst="rect">
            <a:avLst/>
          </a:prstGeom>
          <a:noFill/>
          <a:ln w="9525">
            <a:noFill/>
          </a:ln>
        </p:spPr>
        <p:txBody>
          <a:bodyPr>
            <a:spAutoFit/>
          </a:bodyPr>
          <a:p>
            <a:pPr marL="0" marR="0" lvl="0" indent="0" algn="l" defTabSz="914400" rtl="0" eaLnBrk="1" fontAlgn="base" latinLnBrk="0" hangingPunct="1">
              <a:lnSpc>
                <a:spcPct val="100000"/>
              </a:lnSpc>
              <a:spcBef>
                <a:spcPct val="50000"/>
              </a:spcBef>
              <a:spcAft>
                <a:spcPct val="0"/>
              </a:spcAft>
              <a:buFont typeface="Arial" panose="020B0604020202020204" pitchFamily="34" charset="0"/>
              <a:buNone/>
            </a:pPr>
            <a:r>
              <a:rPr kumimoji="0" lang="zh-CN" altLang="en-US" b="0"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sym typeface="+mn-ea"/>
              </a:rPr>
              <a:t>合肥工业大学 计算机与信息学院</a:t>
            </a:r>
            <a:endParaRPr kumimoji="0" lang="zh-CN" altLang="en-US" b="0"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zoom/>
  </p:transition>
  <p:hf sldNum="0" hdr="0" ftr="0" dt="0"/>
  <p:txStyles>
    <p:titleStyle>
      <a:lvl1pPr marL="0" lvl="0" indent="0" algn="l" defTabSz="914400" rtl="0" eaLnBrk="0" fontAlgn="base" latinLnBrk="0" hangingPunct="0">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469900" lvl="0" indent="-469900" algn="l"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o"/>
        <a:defRPr sz="3000" b="0" i="0" u="none" kern="1200" baseline="0">
          <a:solidFill>
            <a:schemeClr val="tx1"/>
          </a:solidFill>
          <a:latin typeface="+mn-lt"/>
          <a:ea typeface="+mn-ea"/>
          <a:cs typeface="+mn-cs"/>
        </a:defRPr>
      </a:lvl1pPr>
      <a:lvl2pPr marL="908050" lvl="1" indent="-436245" algn="l"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n"/>
        <a:defRPr sz="2800" b="0" i="0" u="none" kern="1200" baseline="0">
          <a:solidFill>
            <a:schemeClr val="tx1"/>
          </a:solidFill>
          <a:latin typeface="+mn-lt"/>
          <a:ea typeface="+mn-ea"/>
          <a:cs typeface="+mn-cs"/>
        </a:defRPr>
      </a:lvl2pPr>
      <a:lvl3pPr marL="1304925" lvl="2" indent="-394970" algn="l"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o"/>
        <a:defRPr sz="2400" b="0" i="0" u="none" kern="1200" baseline="0">
          <a:solidFill>
            <a:schemeClr val="tx1"/>
          </a:solidFill>
          <a:latin typeface="+mn-lt"/>
          <a:ea typeface="+mn-ea"/>
          <a:cs typeface="+mn-cs"/>
        </a:defRPr>
      </a:lvl3pPr>
      <a:lvl4pPr marL="1694180" lvl="3" indent="-387350" algn="l"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sng" kern="1200" baseline="0">
          <a:solidFill>
            <a:schemeClr val="accent2"/>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2050" name="Text Box 8"/>
          <p:cNvSpPr txBox="1"/>
          <p:nvPr/>
        </p:nvSpPr>
        <p:spPr>
          <a:xfrm>
            <a:off x="2411413" y="6092825"/>
            <a:ext cx="5545138" cy="396875"/>
          </a:xfrm>
          <a:prstGeom prst="rect">
            <a:avLst/>
          </a:prstGeom>
          <a:noFill/>
          <a:ln w="9525">
            <a:noFill/>
          </a:ln>
        </p:spPr>
        <p:txBody>
          <a:bodyPr>
            <a:spAutoFit/>
          </a:bodyPr>
          <a:p>
            <a:pPr marL="0" marR="0" lvl="0" indent="0" algn="ctr" defTabSz="914400" rtl="0" eaLnBrk="1" fontAlgn="base" latinLnBrk="0" hangingPunct="1">
              <a:lnSpc>
                <a:spcPct val="100000"/>
              </a:lnSpc>
              <a:spcBef>
                <a:spcPct val="50000"/>
              </a:spcBef>
              <a:spcAft>
                <a:spcPct val="0"/>
              </a:spcAft>
              <a:buFont typeface="Arial" panose="020B0604020202020204" pitchFamily="34" charset="0"/>
              <a:buNone/>
            </a:pPr>
            <a:r>
              <a:rPr kumimoji="0" lang="zh-CN" altLang="en-US" sz="2000" b="0"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sym typeface="+mn-ea"/>
              </a:rPr>
              <a:t>合肥工业大学  计算机信息学院软件所</a:t>
            </a:r>
            <a:endParaRPr kumimoji="0" lang="zh-CN" altLang="en-US" sz="2000" b="0"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sym typeface="+mn-ea"/>
            </a:endParaRPr>
          </a:p>
        </p:txBody>
      </p:sp>
      <p:pic>
        <p:nvPicPr>
          <p:cNvPr id="2051" name="Picture 10" descr="050907a"/>
          <p:cNvPicPr>
            <a:picLocks noChangeAspect="1"/>
          </p:cNvPicPr>
          <p:nvPr/>
        </p:nvPicPr>
        <p:blipFill>
          <a:blip r:embed="rId12">
            <a:clrChange>
              <a:clrFrom>
                <a:srgbClr val="FFFFFF"/>
              </a:clrFrom>
              <a:clrTo>
                <a:srgbClr val="FFFFFF">
                  <a:alpha val="0"/>
                </a:srgbClr>
              </a:clrTo>
            </a:clrChange>
            <a:lum bright="10001" contrast="-28000"/>
          </a:blip>
          <a:stretch>
            <a:fillRect/>
          </a:stretch>
        </p:blipFill>
        <p:spPr>
          <a:xfrm>
            <a:off x="2043113" y="6021388"/>
            <a:ext cx="512762" cy="576262"/>
          </a:xfrm>
          <a:prstGeom prst="rect">
            <a:avLst/>
          </a:prstGeom>
          <a:noFill/>
          <a:ln w="9525">
            <a:noFill/>
          </a:ln>
        </p:spPr>
      </p:pic>
      <p:sp>
        <p:nvSpPr>
          <p:cNvPr id="2052" name="Rectangle 2"/>
          <p:cNvSpPr>
            <a:spLocks noGrp="1"/>
          </p:cNvSpPr>
          <p:nvPr>
            <p:ph type="title"/>
          </p:nvPr>
        </p:nvSpPr>
        <p:spPr>
          <a:xfrm>
            <a:off x="574675" y="304800"/>
            <a:ext cx="8001000" cy="1216025"/>
          </a:xfrm>
          <a:prstGeom prst="rect">
            <a:avLst/>
          </a:prstGeom>
          <a:noFill/>
          <a:ln w="9525">
            <a:noFill/>
          </a:ln>
        </p:spPr>
        <p:txBody>
          <a:bodyPr anchor="b" anchorCtr="0"/>
          <a:p>
            <a:pPr lvl="0"/>
            <a:r>
              <a:rPr lang="zh-CN" altLang="en-US"/>
              <a:t>单击此处编辑母版标题样式</a:t>
            </a:r>
            <a:endParaRPr lang="zh-CN" altLang="en-US"/>
          </a:p>
        </p:txBody>
      </p:sp>
      <p:sp>
        <p:nvSpPr>
          <p:cNvPr id="2053" name="Rectangle 3"/>
          <p:cNvSpPr>
            <a:spLocks noGrp="1"/>
          </p:cNvSpPr>
          <p:nvPr>
            <p:ph type="body"/>
          </p:nvPr>
        </p:nvSpPr>
        <p:spPr>
          <a:xfrm>
            <a:off x="468313" y="1844675"/>
            <a:ext cx="8207375" cy="4248150"/>
          </a:xfrm>
          <a:prstGeom prst="rect">
            <a:avLst/>
          </a:prstGeom>
          <a:noFill/>
          <a:ln w="9525">
            <a:noFill/>
          </a:ln>
        </p:spPr>
        <p:txBody>
          <a:bodyPr anchor="t" anchorCtr="0"/>
          <a:p>
            <a:pPr lvl="0"/>
            <a:r>
              <a:rPr lang="en-US" altLang="zh-CN"/>
              <a:t>a</a:t>
            </a:r>
            <a:r>
              <a:rPr lang="zh-CN" altLang="en-US"/>
              <a:t>单击此处编辑母版文本样式</a:t>
            </a:r>
            <a:endParaRPr lang="zh-CN" altLang="en-US"/>
          </a:p>
          <a:p>
            <a:pPr lvl="1" indent="-436245"/>
            <a:r>
              <a:rPr lang="en-US" altLang="zh-CN"/>
              <a:t>a</a:t>
            </a:r>
            <a:r>
              <a:rPr lang="zh-CN" altLang="en-US"/>
              <a:t>第二级</a:t>
            </a:r>
            <a:endParaRPr lang="zh-CN" altLang="en-US"/>
          </a:p>
          <a:p>
            <a:pPr lvl="2" indent="-394970"/>
            <a:r>
              <a:rPr lang="en-US" altLang="zh-CN"/>
              <a:t>a</a:t>
            </a:r>
            <a:r>
              <a:rPr lang="zh-CN" altLang="en-US"/>
              <a:t>第三级</a:t>
            </a:r>
            <a:endParaRPr lang="zh-CN" altLang="en-US"/>
          </a:p>
          <a:p>
            <a:pPr lvl="3" indent="-387350"/>
            <a:r>
              <a:rPr lang="en-US" altLang="zh-CN"/>
              <a:t>a</a:t>
            </a:r>
            <a:r>
              <a:rPr lang="zh-CN" altLang="en-US"/>
              <a:t>第四级</a:t>
            </a:r>
            <a:endParaRPr lang="zh-CN" altLang="en-US"/>
          </a:p>
          <a:p>
            <a:pPr lvl="4" indent="-398780"/>
            <a:r>
              <a:rPr lang="en-US" altLang="zh-CN"/>
              <a:t>a</a:t>
            </a:r>
            <a:r>
              <a:rPr lang="zh-CN" altLang="en-US"/>
              <a:t>第五级</a:t>
            </a:r>
            <a:endParaRPr lang="zh-CN" altLang="en-US"/>
          </a:p>
        </p:txBody>
      </p:sp>
      <p:sp>
        <p:nvSpPr>
          <p:cNvPr id="2054" name="Rectangle 4"/>
          <p:cNvSpPr>
            <a:spLocks noGrp="1"/>
          </p:cNvSpPr>
          <p:nvPr>
            <p:ph type="dt" sz="half" idx="2"/>
          </p:nvPr>
        </p:nvSpPr>
        <p:spPr>
          <a:xfrm>
            <a:off x="685800" y="6248400"/>
            <a:ext cx="1905000" cy="457200"/>
          </a:xfrm>
          <a:prstGeom prst="rect">
            <a:avLst/>
          </a:prstGeom>
          <a:noFill/>
          <a:ln w="9525">
            <a:noFill/>
          </a:ln>
        </p:spPr>
        <p:txBody>
          <a:bodyPr/>
          <a:lstStyle>
            <a:lvl1pPr algn="l">
              <a:defRPr sz="1200">
                <a:solidFill>
                  <a:schemeClr val="tx1"/>
                </a:solidFill>
              </a:defRPr>
            </a:lvl1pPr>
          </a:lstStyle>
          <a:p>
            <a:pPr lvl="0" eaLnBrk="1" fontAlgn="base" hangingPunct="1"/>
            <a:endParaRPr lang="zh-CN" altLang="en-US" strike="noStrike" noProof="1" dirty="0">
              <a:latin typeface="Verdana" panose="020B0604030504040204" pitchFamily="34" charset="0"/>
            </a:endParaRPr>
          </a:p>
        </p:txBody>
      </p:sp>
      <p:sp>
        <p:nvSpPr>
          <p:cNvPr id="2055" name="Rectangle 5"/>
          <p:cNvSpPr>
            <a:spLocks noGrp="1"/>
          </p:cNvSpPr>
          <p:nvPr>
            <p:ph type="ftr" sz="quarter" idx="3"/>
          </p:nvPr>
        </p:nvSpPr>
        <p:spPr>
          <a:xfrm>
            <a:off x="3124200" y="6248400"/>
            <a:ext cx="2895600" cy="457200"/>
          </a:xfrm>
          <a:prstGeom prst="rect">
            <a:avLst/>
          </a:prstGeom>
          <a:noFill/>
          <a:ln w="9525">
            <a:noFill/>
          </a:ln>
        </p:spPr>
        <p:txBody>
          <a:bodyPr/>
          <a:lstStyle>
            <a:lvl1pPr>
              <a:defRPr sz="1200">
                <a:solidFill>
                  <a:schemeClr val="tx1"/>
                </a:solidFill>
              </a:defRPr>
            </a:lvl1pPr>
          </a:lstStyle>
          <a:p>
            <a:pPr lvl="0" eaLnBrk="1" fontAlgn="base" hangingPunct="1"/>
            <a:endParaRPr lang="zh-CN" altLang="en-US" strike="noStrike" noProof="1" dirty="0">
              <a:latin typeface="Verdana" panose="020B0604030504040204" pitchFamily="34" charset="0"/>
            </a:endParaRPr>
          </a:p>
        </p:txBody>
      </p:sp>
      <p:sp>
        <p:nvSpPr>
          <p:cNvPr id="2056" name="Rectangle 6"/>
          <p:cNvSpPr>
            <a:spLocks noGrp="1"/>
          </p:cNvSpPr>
          <p:nvPr>
            <p:ph type="sldNum" sz="quarter" idx="4"/>
          </p:nvPr>
        </p:nvSpPr>
        <p:spPr>
          <a:xfrm>
            <a:off x="6948488" y="6400800"/>
            <a:ext cx="1905000" cy="457200"/>
          </a:xfrm>
          <a:prstGeom prst="rect">
            <a:avLst/>
          </a:prstGeom>
          <a:noFill/>
          <a:ln w="9525">
            <a:noFill/>
          </a:ln>
        </p:spPr>
        <p:txBody>
          <a:bodyPr/>
          <a:lstStyle>
            <a:lvl1pPr algn="r">
              <a:defRPr sz="1200">
                <a:solidFill>
                  <a:schemeClr val="tx1"/>
                </a:solidFill>
              </a:defRPr>
            </a:lvl1p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zoom/>
  </p:transition>
  <p:hf sldNum="0" hdr="0" ftr="0" dt="0"/>
  <p:txStyles>
    <p:titleStyle>
      <a:lvl1pPr marL="0" lvl="0" indent="0" algn="l" defTabSz="914400" rtl="0" eaLnBrk="0" fontAlgn="base" latinLnBrk="0" hangingPunct="0">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469900" lvl="0" indent="-469900" algn="l"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o"/>
        <a:defRPr sz="3000" b="0" i="0" u="none" kern="1200" baseline="0">
          <a:solidFill>
            <a:schemeClr val="tx1"/>
          </a:solidFill>
          <a:latin typeface="+mn-lt"/>
          <a:ea typeface="+mn-ea"/>
          <a:cs typeface="+mn-cs"/>
        </a:defRPr>
      </a:lvl1pPr>
      <a:lvl2pPr marL="908050" lvl="1" indent="-436245" algn="l"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n"/>
        <a:defRPr sz="2800" b="0" i="0" u="none" kern="1200" baseline="0">
          <a:solidFill>
            <a:schemeClr val="tx1"/>
          </a:solidFill>
          <a:latin typeface="+mn-lt"/>
          <a:ea typeface="+mn-ea"/>
          <a:cs typeface="+mn-cs"/>
        </a:defRPr>
      </a:lvl2pPr>
      <a:lvl3pPr marL="1304925" lvl="2" indent="-394970" algn="l"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o"/>
        <a:defRPr sz="2400" b="0" i="0" u="none" kern="1200" baseline="0">
          <a:solidFill>
            <a:schemeClr val="tx1"/>
          </a:solidFill>
          <a:latin typeface="+mn-lt"/>
          <a:ea typeface="+mn-ea"/>
          <a:cs typeface="+mn-cs"/>
        </a:defRPr>
      </a:lvl3pPr>
      <a:lvl4pPr marL="1694180" lvl="3" indent="-387350" algn="l"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sng" kern="1200" baseline="0">
          <a:solidFill>
            <a:schemeClr val="accent2"/>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3074" name="Line 5"/>
          <p:cNvSpPr/>
          <p:nvPr/>
        </p:nvSpPr>
        <p:spPr>
          <a:xfrm flipV="1">
            <a:off x="609600" y="6237288"/>
            <a:ext cx="7924800" cy="0"/>
          </a:xfrm>
          <a:prstGeom prst="line">
            <a:avLst/>
          </a:prstGeom>
          <a:ln w="3175" cap="flat" cmpd="sng">
            <a:solidFill>
              <a:schemeClr val="accent2"/>
            </a:solidFill>
            <a:prstDash val="solid"/>
            <a:round/>
            <a:headEnd type="none" w="med" len="med"/>
            <a:tailEnd type="none" w="med" len="med"/>
          </a:ln>
        </p:spPr>
      </p:sp>
      <p:pic>
        <p:nvPicPr>
          <p:cNvPr id="3075" name="Picture 18" descr="050907a"/>
          <p:cNvPicPr>
            <a:picLocks noChangeAspect="1"/>
          </p:cNvPicPr>
          <p:nvPr/>
        </p:nvPicPr>
        <p:blipFill>
          <a:blip r:embed="rId12">
            <a:clrChange>
              <a:clrFrom>
                <a:srgbClr val="FFFFFF"/>
              </a:clrFrom>
              <a:clrTo>
                <a:srgbClr val="FFFFFF">
                  <a:alpha val="0"/>
                </a:srgbClr>
              </a:clrTo>
            </a:clrChange>
            <a:lum bright="10001" contrast="-28000"/>
          </a:blip>
          <a:stretch>
            <a:fillRect/>
          </a:stretch>
        </p:blipFill>
        <p:spPr>
          <a:xfrm>
            <a:off x="2555875" y="6308725"/>
            <a:ext cx="503238" cy="458788"/>
          </a:xfrm>
          <a:prstGeom prst="rect">
            <a:avLst/>
          </a:prstGeom>
          <a:noFill/>
          <a:ln w="9525">
            <a:noFill/>
          </a:ln>
        </p:spPr>
      </p:pic>
      <p:sp>
        <p:nvSpPr>
          <p:cNvPr id="3076" name="Text Box 19"/>
          <p:cNvSpPr txBox="1"/>
          <p:nvPr/>
        </p:nvSpPr>
        <p:spPr>
          <a:xfrm>
            <a:off x="3132138" y="6375400"/>
            <a:ext cx="4103688" cy="366713"/>
          </a:xfrm>
          <a:prstGeom prst="rect">
            <a:avLst/>
          </a:prstGeom>
          <a:noFill/>
          <a:ln w="9525">
            <a:noFill/>
          </a:ln>
        </p:spPr>
        <p:txBody>
          <a:bodyPr>
            <a:spAutoFit/>
          </a:bodyPr>
          <a:p>
            <a:pPr marL="0" marR="0" lvl="0" indent="0" algn="l" defTabSz="914400" rtl="0" eaLnBrk="1" fontAlgn="base" latinLnBrk="0" hangingPunct="1">
              <a:lnSpc>
                <a:spcPct val="100000"/>
              </a:lnSpc>
              <a:spcBef>
                <a:spcPct val="50000"/>
              </a:spcBef>
              <a:spcAft>
                <a:spcPct val="0"/>
              </a:spcAft>
              <a:buFont typeface="Arial" panose="020B0604020202020204" pitchFamily="34" charset="0"/>
              <a:buNone/>
            </a:pPr>
            <a:r>
              <a:rPr kumimoji="0" lang="zh-CN" altLang="en-US" b="0"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sym typeface="+mn-ea"/>
              </a:rPr>
              <a:t>合肥工业大学 计算机信息学院软件所</a:t>
            </a:r>
            <a:endParaRPr kumimoji="0" lang="zh-CN" altLang="en-US" b="0"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sym typeface="+mn-ea"/>
            </a:endParaRPr>
          </a:p>
        </p:txBody>
      </p:sp>
      <p:sp>
        <p:nvSpPr>
          <p:cNvPr id="3077" name="Rectangle 2"/>
          <p:cNvSpPr>
            <a:spLocks noGrp="1"/>
          </p:cNvSpPr>
          <p:nvPr>
            <p:ph type="title"/>
          </p:nvPr>
        </p:nvSpPr>
        <p:spPr>
          <a:xfrm>
            <a:off x="574675" y="304800"/>
            <a:ext cx="8001000" cy="1216025"/>
          </a:xfrm>
          <a:prstGeom prst="rect">
            <a:avLst/>
          </a:prstGeom>
          <a:noFill/>
          <a:ln w="9525">
            <a:noFill/>
          </a:ln>
        </p:spPr>
        <p:txBody>
          <a:bodyPr anchor="b" anchorCtr="0"/>
          <a:p>
            <a:pPr lvl="0"/>
            <a:r>
              <a:rPr lang="zh-CN" altLang="en-US"/>
              <a:t>单击此处编辑母版标题样式</a:t>
            </a:r>
            <a:endParaRPr lang="zh-CN" altLang="en-US"/>
          </a:p>
        </p:txBody>
      </p:sp>
      <p:sp>
        <p:nvSpPr>
          <p:cNvPr id="3078" name="Rectangle 3"/>
          <p:cNvSpPr>
            <a:spLocks noGrp="1"/>
          </p:cNvSpPr>
          <p:nvPr>
            <p:ph type="body"/>
          </p:nvPr>
        </p:nvSpPr>
        <p:spPr>
          <a:xfrm>
            <a:off x="468313" y="1844675"/>
            <a:ext cx="8207375" cy="4248150"/>
          </a:xfrm>
          <a:prstGeom prst="rect">
            <a:avLst/>
          </a:prstGeom>
          <a:noFill/>
          <a:ln w="9525">
            <a:noFill/>
          </a:ln>
        </p:spPr>
        <p:txBody>
          <a:bodyPr anchor="t" anchorCtr="0"/>
          <a:p>
            <a:pPr lvl="0"/>
            <a:r>
              <a:rPr lang="en-US" altLang="zh-CN"/>
              <a:t>a</a:t>
            </a:r>
            <a:r>
              <a:rPr lang="zh-CN" altLang="en-US"/>
              <a:t>单击此处编辑母版文本样式</a:t>
            </a:r>
            <a:endParaRPr lang="zh-CN" altLang="en-US"/>
          </a:p>
          <a:p>
            <a:pPr lvl="1" indent="-436245"/>
            <a:r>
              <a:rPr lang="en-US" altLang="zh-CN"/>
              <a:t>a</a:t>
            </a:r>
            <a:r>
              <a:rPr lang="zh-CN" altLang="en-US"/>
              <a:t>第二级</a:t>
            </a:r>
            <a:endParaRPr lang="zh-CN" altLang="en-US"/>
          </a:p>
          <a:p>
            <a:pPr lvl="2" indent="-394970"/>
            <a:r>
              <a:rPr lang="en-US" altLang="zh-CN"/>
              <a:t>a</a:t>
            </a:r>
            <a:r>
              <a:rPr lang="zh-CN" altLang="en-US"/>
              <a:t>第三级</a:t>
            </a:r>
            <a:endParaRPr lang="zh-CN" altLang="en-US"/>
          </a:p>
          <a:p>
            <a:pPr lvl="3" indent="-387350"/>
            <a:r>
              <a:rPr lang="en-US" altLang="zh-CN"/>
              <a:t>a</a:t>
            </a:r>
            <a:r>
              <a:rPr lang="zh-CN" altLang="en-US"/>
              <a:t>第四级</a:t>
            </a:r>
            <a:endParaRPr lang="zh-CN" altLang="en-US"/>
          </a:p>
          <a:p>
            <a:pPr lvl="4" indent="-398780"/>
            <a:r>
              <a:rPr lang="en-US" altLang="zh-CN"/>
              <a:t>a</a:t>
            </a:r>
            <a:r>
              <a:rPr lang="zh-CN" altLang="en-US"/>
              <a:t>第五级</a:t>
            </a:r>
            <a:endParaRPr lang="zh-CN" altLang="en-US"/>
          </a:p>
        </p:txBody>
      </p:sp>
      <p:sp>
        <p:nvSpPr>
          <p:cNvPr id="3079" name="Rectangle 2"/>
          <p:cNvSpPr>
            <a:spLocks noGrp="1"/>
          </p:cNvSpPr>
          <p:nvPr>
            <p:ph type="ftr" sz="quarter" idx="3"/>
          </p:nvPr>
        </p:nvSpPr>
        <p:spPr>
          <a:xfrm>
            <a:off x="3124200" y="6308725"/>
            <a:ext cx="2895600" cy="476250"/>
          </a:xfrm>
          <a:prstGeom prst="rect">
            <a:avLst/>
          </a:prstGeom>
          <a:noFill/>
          <a:ln w="9525">
            <a:noFill/>
          </a:ln>
        </p:spPr>
        <p:txBody>
          <a:bodyPr/>
          <a:lstStyle>
            <a:lvl1pPr>
              <a:defRPr sz="1200">
                <a:solidFill>
                  <a:schemeClr val="tx1"/>
                </a:solidFill>
              </a:defRPr>
            </a:lvl1pPr>
          </a:lstStyle>
          <a:p>
            <a:pPr lvl="0" eaLnBrk="1" fontAlgn="base" hangingPunct="1"/>
            <a:r>
              <a:rPr lang="zh-CN" altLang="en-US" strike="noStrike" noProof="1" dirty="0">
                <a:latin typeface="Verdana" panose="020B0604030504040204" pitchFamily="34" charset="0"/>
                <a:ea typeface="宋体" panose="02010600030101010101" pitchFamily="2" charset="-122"/>
                <a:cs typeface="+mn-cs"/>
              </a:rPr>
              <a:t>国防科技大学计算机系</a:t>
            </a:r>
            <a:r>
              <a:rPr lang="en-US" altLang="zh-CN" sz="1200" u="none" strike="noStrike" noProof="1">
                <a:solidFill>
                  <a:schemeClr val="tx1"/>
                </a:solidFill>
                <a:latin typeface="Verdana" panose="020B0604030504040204" pitchFamily="34" charset="0"/>
                <a:ea typeface="宋体" panose="02010600030101010101" pitchFamily="2" charset="-122"/>
                <a:cs typeface="+mn-cs"/>
              </a:rPr>
              <a:t>602</a:t>
            </a:r>
            <a:r>
              <a:rPr lang="zh-CN" altLang="en-US" sz="1200" u="none" strike="noStrike" noProof="1" dirty="0">
                <a:solidFill>
                  <a:schemeClr val="tx1"/>
                </a:solidFill>
                <a:latin typeface="Verdana" panose="020B0604030504040204" pitchFamily="34" charset="0"/>
                <a:ea typeface="宋体" panose="02010600030101010101" pitchFamily="2" charset="-122"/>
                <a:cs typeface="+mn-cs"/>
              </a:rPr>
              <a:t>教研室</a:t>
            </a:r>
            <a:endParaRPr lang="zh-CN" altLang="en-US" sz="1200" u="none" strike="noStrike" noProof="1" dirty="0">
              <a:solidFill>
                <a:schemeClr val="tx1"/>
              </a:solidFill>
              <a:latin typeface="Verdana" panose="020B0604030504040204" pitchFamily="34" charset="0"/>
            </a:endParaRPr>
          </a:p>
        </p:txBody>
      </p:sp>
      <p:sp>
        <p:nvSpPr>
          <p:cNvPr id="3080" name="Rectangle 3"/>
          <p:cNvSpPr>
            <a:spLocks noGrp="1"/>
          </p:cNvSpPr>
          <p:nvPr>
            <p:ph type="sldNum" sz="quarter" idx="4"/>
          </p:nvPr>
        </p:nvSpPr>
        <p:spPr>
          <a:xfrm>
            <a:off x="6804025" y="6237288"/>
            <a:ext cx="1981200" cy="476250"/>
          </a:xfrm>
          <a:prstGeom prst="rect">
            <a:avLst/>
          </a:prstGeom>
          <a:noFill/>
          <a:ln w="9525">
            <a:noFill/>
          </a:ln>
        </p:spPr>
        <p:txBody>
          <a:bodyPr/>
          <a:lstStyle>
            <a:lvl1pPr algn="r">
              <a:defRPr sz="1200">
                <a:solidFill>
                  <a:schemeClr val="tx1"/>
                </a:solidFill>
              </a:defRPr>
            </a:lvl1p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
        <p:nvSpPr>
          <p:cNvPr id="3081" name="Rectangle 16"/>
          <p:cNvSpPr>
            <a:spLocks noGrp="1"/>
          </p:cNvSpPr>
          <p:nvPr>
            <p:ph type="dt" sz="half" idx="2"/>
          </p:nvPr>
        </p:nvSpPr>
        <p:spPr>
          <a:xfrm>
            <a:off x="609600" y="6265863"/>
            <a:ext cx="1981200" cy="476250"/>
          </a:xfrm>
          <a:prstGeom prst="rect">
            <a:avLst/>
          </a:prstGeom>
          <a:noFill/>
          <a:ln w="9525">
            <a:noFill/>
          </a:ln>
        </p:spPr>
        <p:txBody>
          <a:bodyPr/>
          <a:lstStyle>
            <a:lvl1pPr algn="l">
              <a:defRPr sz="1200">
                <a:solidFill>
                  <a:schemeClr val="tx1"/>
                </a:solidFill>
              </a:defRPr>
            </a:lvl1pPr>
          </a:lstStyle>
          <a:p>
            <a:pPr lvl="0" eaLnBrk="1" fontAlgn="base" hangingPunct="1"/>
            <a:endParaRPr lang="zh-CN" altLang="en-US" strike="noStrike" noProof="1" dirty="0">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zoom/>
  </p:transition>
  <p:hf sldNum="0" hdr="0" ftr="0" dt="0"/>
  <p:txStyles>
    <p:titleStyle>
      <a:lvl1pPr marL="0" lvl="0" indent="0" algn="l" defTabSz="914400" rtl="0" eaLnBrk="0" fontAlgn="base" latinLnBrk="0" hangingPunct="0">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469900" lvl="0" indent="-469900" algn="l"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o"/>
        <a:defRPr sz="3000" b="0" i="0" u="none" kern="1200" baseline="0">
          <a:solidFill>
            <a:schemeClr val="tx1"/>
          </a:solidFill>
          <a:latin typeface="+mn-lt"/>
          <a:ea typeface="+mn-ea"/>
          <a:cs typeface="+mn-cs"/>
        </a:defRPr>
      </a:lvl1pPr>
      <a:lvl2pPr marL="908050" lvl="1" indent="-436245" algn="l"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n"/>
        <a:defRPr sz="2800" b="0" i="0" u="none" kern="1200" baseline="0">
          <a:solidFill>
            <a:schemeClr val="tx1"/>
          </a:solidFill>
          <a:latin typeface="+mn-lt"/>
          <a:ea typeface="+mn-ea"/>
          <a:cs typeface="+mn-cs"/>
        </a:defRPr>
      </a:lvl2pPr>
      <a:lvl3pPr marL="1304925" lvl="2" indent="-394970" algn="l"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o"/>
        <a:defRPr sz="2400" b="0" i="0" u="none" kern="1200" baseline="0">
          <a:solidFill>
            <a:schemeClr val="tx1"/>
          </a:solidFill>
          <a:latin typeface="+mn-lt"/>
          <a:ea typeface="+mn-ea"/>
          <a:cs typeface="+mn-cs"/>
        </a:defRPr>
      </a:lvl3pPr>
      <a:lvl4pPr marL="1694180" lvl="3" indent="-387350" algn="l"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sng" kern="1200" baseline="0">
          <a:solidFill>
            <a:schemeClr val="accent2"/>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9.xml"/><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baike.baidu.com/view/8646024.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emf"/><Relationship Id="rId7" Type="http://schemas.openxmlformats.org/officeDocument/2006/relationships/oleObject" Target="../embeddings/oleObject8.bin"/><Relationship Id="rId6" Type="http://schemas.openxmlformats.org/officeDocument/2006/relationships/image" Target="../media/image13.emf"/><Relationship Id="rId5" Type="http://schemas.openxmlformats.org/officeDocument/2006/relationships/oleObject" Target="../embeddings/oleObject7.bin"/><Relationship Id="rId4" Type="http://schemas.openxmlformats.org/officeDocument/2006/relationships/image" Target="../media/image12.emf"/><Relationship Id="rId3" Type="http://schemas.openxmlformats.org/officeDocument/2006/relationships/oleObject" Target="../embeddings/oleObject6.bin"/><Relationship Id="rId2" Type="http://schemas.openxmlformats.org/officeDocument/2006/relationships/image" Target="../media/image11.emf"/><Relationship Id="rId10" Type="http://schemas.openxmlformats.org/officeDocument/2006/relationships/vmlDrawing" Target="../drawings/vmlDrawing5.vml"/><Relationship Id="rId1"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5.emf"/><Relationship Id="rId1"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762000" y="1371600"/>
            <a:ext cx="7772400" cy="1143000"/>
          </a:xfrm>
          <a:ln>
            <a:solidFill>
              <a:schemeClr val="tx1"/>
            </a:solidFill>
            <a:miter/>
          </a:ln>
        </p:spPr>
        <p:txBody>
          <a:bodyPr vert="horz" wrap="square" anchor="b" anchorCtr="0"/>
          <a:p>
            <a:pPr algn="ctr" eaLnBrk="1" hangingPunct="1"/>
            <a:r>
              <a:rPr lang="zh-CN" altLang="en-US" sz="8800">
                <a:solidFill>
                  <a:srgbClr val="0000FF"/>
                </a:solidFill>
                <a:ea typeface="隶书" panose="02010509060101010101" pitchFamily="49" charset="-122"/>
              </a:rPr>
              <a:t>编译原理</a:t>
            </a:r>
            <a:endParaRPr lang="zh-CN" altLang="en-US" sz="8800">
              <a:solidFill>
                <a:srgbClr val="0000FF"/>
              </a:solidFill>
              <a:ea typeface="隶书" panose="02010509060101010101" pitchFamily="49" charset="-122"/>
            </a:endParaRPr>
          </a:p>
        </p:txBody>
      </p:sp>
      <p:sp>
        <p:nvSpPr>
          <p:cNvPr id="512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7" name="Group 22"/>
          <p:cNvGrpSpPr/>
          <p:nvPr/>
        </p:nvGrpSpPr>
        <p:grpSpPr>
          <a:xfrm>
            <a:off x="2362200" y="3224213"/>
            <a:ext cx="4267200" cy="2390775"/>
            <a:chOff x="0" y="0"/>
            <a:chExt cx="2688" cy="1506"/>
          </a:xfrm>
        </p:grpSpPr>
        <p:sp>
          <p:nvSpPr>
            <p:cNvPr id="14338" name="Line 3"/>
            <p:cNvSpPr/>
            <p:nvPr/>
          </p:nvSpPr>
          <p:spPr>
            <a:xfrm>
              <a:off x="1056" y="336"/>
              <a:ext cx="672" cy="0"/>
            </a:xfrm>
            <a:prstGeom prst="line">
              <a:avLst/>
            </a:prstGeom>
            <a:ln w="25400" cap="flat" cmpd="sng">
              <a:solidFill>
                <a:schemeClr val="tx1"/>
              </a:solidFill>
              <a:prstDash val="solid"/>
              <a:round/>
              <a:headEnd type="none" w="med" len="med"/>
              <a:tailEnd type="stealth" w="lg" len="lg"/>
            </a:ln>
          </p:spPr>
        </p:sp>
        <p:sp>
          <p:nvSpPr>
            <p:cNvPr id="14339" name="Rectangle 4"/>
            <p:cNvSpPr/>
            <p:nvPr/>
          </p:nvSpPr>
          <p:spPr>
            <a:xfrm>
              <a:off x="0" y="0"/>
              <a:ext cx="1008" cy="624"/>
            </a:xfrm>
            <a:prstGeom prst="rect">
              <a:avLst/>
            </a:prstGeom>
            <a:noFill/>
            <a:ln w="9525" cap="flat" cmpd="sng">
              <a:solidFill>
                <a:schemeClr val="tx1"/>
              </a:solidFill>
              <a:prstDash val="solid"/>
              <a:miter/>
              <a:headEnd type="none" w="med" len="med"/>
              <a:tailEnd type="none" w="med" len="med"/>
            </a:ln>
          </p:spPr>
          <p:txBody>
            <a:bodyPr anchor="t" anchorCtr="0"/>
            <a:p>
              <a:pPr algn="ctr"/>
              <a:r>
                <a:rPr lang="zh-CN" altLang="en-US" sz="2800" b="1" u="none" dirty="0">
                  <a:solidFill>
                    <a:schemeClr val="tx1"/>
                  </a:solidFill>
                  <a:latin typeface="宋体" panose="02010600030101010101" pitchFamily="2" charset="-122"/>
                </a:rPr>
                <a:t>源语言程序</a:t>
              </a:r>
              <a:endParaRPr lang="zh-CN" altLang="en-US" sz="2800" b="1" u="none" dirty="0">
                <a:solidFill>
                  <a:schemeClr val="tx1"/>
                </a:solidFill>
                <a:latin typeface="宋体" panose="02010600030101010101" pitchFamily="2" charset="-122"/>
              </a:endParaRPr>
            </a:p>
          </p:txBody>
        </p:sp>
        <p:sp>
          <p:nvSpPr>
            <p:cNvPr id="14340" name="Rectangle 5"/>
            <p:cNvSpPr/>
            <p:nvPr/>
          </p:nvSpPr>
          <p:spPr>
            <a:xfrm>
              <a:off x="1728" y="0"/>
              <a:ext cx="960" cy="666"/>
            </a:xfrm>
            <a:prstGeom prst="rect">
              <a:avLst/>
            </a:prstGeom>
            <a:noFill/>
            <a:ln w="9525" cap="flat" cmpd="sng">
              <a:solidFill>
                <a:schemeClr val="tx1"/>
              </a:solidFill>
              <a:prstDash val="solid"/>
              <a:miter/>
              <a:headEnd type="none" w="med" len="med"/>
              <a:tailEnd type="none" w="med" len="med"/>
            </a:ln>
          </p:spPr>
          <p:txBody>
            <a:bodyPr anchor="t" anchorCtr="0"/>
            <a:p>
              <a:pPr algn="ctr"/>
              <a:r>
                <a:rPr lang="zh-CN" altLang="en-US" sz="2800" b="1" u="none" dirty="0">
                  <a:solidFill>
                    <a:schemeClr val="tx1"/>
                  </a:solidFill>
                  <a:latin typeface="宋体" panose="02010600030101010101" pitchFamily="2" charset="-122"/>
                </a:rPr>
                <a:t>目标语言程序</a:t>
              </a:r>
              <a:endParaRPr lang="zh-CN" altLang="en-US" sz="2800" b="1" u="none" dirty="0">
                <a:solidFill>
                  <a:schemeClr val="tx1"/>
                </a:solidFill>
                <a:latin typeface="宋体" panose="02010600030101010101" pitchFamily="2" charset="-122"/>
              </a:endParaRPr>
            </a:p>
          </p:txBody>
        </p:sp>
        <p:sp>
          <p:nvSpPr>
            <p:cNvPr id="14341" name="Rectangle 7"/>
            <p:cNvSpPr/>
            <p:nvPr/>
          </p:nvSpPr>
          <p:spPr>
            <a:xfrm>
              <a:off x="960" y="864"/>
              <a:ext cx="876" cy="642"/>
            </a:xfrm>
            <a:prstGeom prst="rect">
              <a:avLst/>
            </a:prstGeom>
            <a:noFill/>
            <a:ln w="9525" cap="flat" cmpd="sng">
              <a:solidFill>
                <a:schemeClr val="tx1"/>
              </a:solidFill>
              <a:prstDash val="solid"/>
              <a:miter/>
              <a:headEnd type="none" w="med" len="med"/>
              <a:tailEnd type="none" w="med" len="med"/>
            </a:ln>
          </p:spPr>
          <p:txBody>
            <a:bodyPr anchor="t" anchorCtr="0"/>
            <a:p>
              <a:pPr algn="ctr"/>
              <a:r>
                <a:rPr lang="zh-CN" altLang="en-US" sz="2800" b="1" u="none" dirty="0">
                  <a:solidFill>
                    <a:schemeClr val="tx1"/>
                  </a:solidFill>
                  <a:latin typeface="Times New Roman" panose="02020603050405020304" pitchFamily="18" charset="0"/>
                </a:rPr>
                <a:t>翻译</a:t>
              </a:r>
              <a:endParaRPr lang="zh-CN" altLang="en-US" sz="2800" b="1" u="none" dirty="0">
                <a:solidFill>
                  <a:schemeClr val="tx1"/>
                </a:solidFill>
                <a:latin typeface="宋体" panose="02010600030101010101" pitchFamily="2" charset="-122"/>
              </a:endParaRPr>
            </a:p>
            <a:p>
              <a:pPr algn="ctr"/>
              <a:r>
                <a:rPr lang="zh-CN" altLang="en-US" sz="2800" b="1" u="none" dirty="0">
                  <a:solidFill>
                    <a:schemeClr val="tx1"/>
                  </a:solidFill>
                  <a:latin typeface="宋体" panose="02010600030101010101" pitchFamily="2" charset="-122"/>
                </a:rPr>
                <a:t>程序</a:t>
              </a:r>
              <a:endParaRPr lang="zh-CN" altLang="en-US" sz="2800" b="1" u="none" dirty="0">
                <a:solidFill>
                  <a:schemeClr val="tx1"/>
                </a:solidFill>
                <a:latin typeface="宋体" panose="02010600030101010101" pitchFamily="2" charset="-122"/>
              </a:endParaRPr>
            </a:p>
          </p:txBody>
        </p:sp>
        <p:sp>
          <p:nvSpPr>
            <p:cNvPr id="14342" name="Line 9"/>
            <p:cNvSpPr/>
            <p:nvPr/>
          </p:nvSpPr>
          <p:spPr>
            <a:xfrm flipV="1">
              <a:off x="1392" y="336"/>
              <a:ext cx="0" cy="480"/>
            </a:xfrm>
            <a:prstGeom prst="line">
              <a:avLst/>
            </a:prstGeom>
            <a:ln w="25400" cap="flat" cmpd="sng">
              <a:solidFill>
                <a:schemeClr val="tx1"/>
              </a:solidFill>
              <a:prstDash val="solid"/>
              <a:round/>
              <a:headEnd type="none" w="med" len="med"/>
              <a:tailEnd type="stealth" w="lg" len="lg"/>
            </a:ln>
          </p:spPr>
        </p:sp>
        <p:sp>
          <p:nvSpPr>
            <p:cNvPr id="14343" name="Rectangle 10"/>
            <p:cNvSpPr/>
            <p:nvPr/>
          </p:nvSpPr>
          <p:spPr>
            <a:xfrm>
              <a:off x="1008" y="0"/>
              <a:ext cx="720" cy="384"/>
            </a:xfrm>
            <a:prstGeom prst="rect">
              <a:avLst/>
            </a:prstGeom>
            <a:noFill/>
            <a:ln w="9525">
              <a:noFill/>
            </a:ln>
          </p:spPr>
          <p:txBody>
            <a:bodyPr wrap="none" anchor="ctr" anchorCtr="0"/>
            <a:p>
              <a:pPr algn="ctr"/>
              <a:r>
                <a:rPr lang="zh-CN" altLang="en-US" sz="2800" b="1" u="none" dirty="0">
                  <a:solidFill>
                    <a:schemeClr val="tx1"/>
                  </a:solidFill>
                  <a:latin typeface="Times New Roman" panose="02020603050405020304" pitchFamily="18" charset="0"/>
                </a:rPr>
                <a:t>翻译</a:t>
              </a:r>
              <a:endParaRPr lang="zh-CN" altLang="en-US" sz="2800" b="1" u="none" dirty="0">
                <a:solidFill>
                  <a:schemeClr val="tx1"/>
                </a:solidFill>
                <a:latin typeface="Times New Roman" panose="02020603050405020304" pitchFamily="18" charset="0"/>
              </a:endParaRPr>
            </a:p>
          </p:txBody>
        </p:sp>
      </p:grpSp>
      <p:sp>
        <p:nvSpPr>
          <p:cNvPr id="14344" name="Rectangle 19"/>
          <p:cNvSpPr>
            <a:spLocks noGrp="1"/>
          </p:cNvSpPr>
          <p:nvPr>
            <p:ph type="title"/>
          </p:nvPr>
        </p:nvSpPr>
        <p:spPr>
          <a:xfrm>
            <a:off x="34925" y="188913"/>
            <a:ext cx="7772400" cy="758825"/>
          </a:xfrm>
          <a:ln/>
        </p:spPr>
        <p:txBody>
          <a:bodyPr vert="horz" wrap="square" anchor="b" anchorCtr="0"/>
          <a:p>
            <a:pPr eaLnBrk="1" hangingPunct="1"/>
            <a:r>
              <a:rPr lang="en-US" altLang="zh-CN" b="1"/>
              <a:t>1.1. </a:t>
            </a:r>
            <a:r>
              <a:rPr lang="zh-CN" altLang="en-US" b="1" dirty="0"/>
              <a:t>什么是编译程序</a:t>
            </a:r>
            <a:endParaRPr lang="zh-CN" altLang="en-US" b="1" dirty="0"/>
          </a:p>
        </p:txBody>
      </p:sp>
      <p:sp>
        <p:nvSpPr>
          <p:cNvPr id="14345" name="Text Box 21"/>
          <p:cNvSpPr txBox="1"/>
          <p:nvPr/>
        </p:nvSpPr>
        <p:spPr>
          <a:xfrm>
            <a:off x="762000" y="1268413"/>
            <a:ext cx="8001000" cy="1373187"/>
          </a:xfrm>
          <a:prstGeom prst="rect">
            <a:avLst/>
          </a:prstGeom>
          <a:noFill/>
          <a:ln w="9525">
            <a:noFill/>
          </a:ln>
        </p:spPr>
        <p:txBody>
          <a:bodyPr anchor="t" anchorCtr="0">
            <a:spAutoFit/>
          </a:bodyPr>
          <a:p>
            <a:pPr marL="285750" indent="-285750">
              <a:buClr>
                <a:schemeClr val="accent2"/>
              </a:buClr>
              <a:buFont typeface="Wingdings" panose="05000000000000000000" pitchFamily="2" charset="2"/>
              <a:buChar char="q"/>
            </a:pPr>
            <a:r>
              <a:rPr lang="zh-CN" altLang="en-US" sz="2800" b="1" u="none" dirty="0">
                <a:solidFill>
                  <a:schemeClr val="tx1"/>
                </a:solidFill>
                <a:latin typeface="宋体" panose="02010600030101010101" pitchFamily="2" charset="-122"/>
              </a:rPr>
              <a:t>翻译程序</a:t>
            </a:r>
            <a:endParaRPr lang="zh-CN" altLang="en-US" sz="2800" b="1" u="none" dirty="0">
              <a:solidFill>
                <a:schemeClr val="tx1"/>
              </a:solidFill>
              <a:latin typeface="宋体" panose="02010600030101010101" pitchFamily="2" charset="-122"/>
            </a:endParaRPr>
          </a:p>
          <a:p>
            <a:pPr marL="285750" indent="-285750">
              <a:buClr>
                <a:schemeClr val="tx2"/>
              </a:buClr>
            </a:pPr>
            <a:r>
              <a:rPr lang="zh-CN" altLang="en-US" sz="2800" b="1" u="none" dirty="0">
                <a:solidFill>
                  <a:schemeClr val="tx1"/>
                </a:solidFill>
                <a:latin typeface="宋体" panose="02010600030101010101" pitchFamily="2" charset="-122"/>
              </a:rPr>
              <a:t>  把某一种语言程序</a:t>
            </a:r>
            <a:r>
              <a:rPr lang="en-US" altLang="zh-CN" sz="2800" b="1" u="none">
                <a:solidFill>
                  <a:schemeClr val="tx1"/>
                </a:solidFill>
                <a:latin typeface="宋体" panose="02010600030101010101" pitchFamily="2" charset="-122"/>
              </a:rPr>
              <a:t>(</a:t>
            </a:r>
            <a:r>
              <a:rPr lang="zh-CN" altLang="en-US" sz="2800" b="1" u="none" dirty="0">
                <a:solidFill>
                  <a:schemeClr val="tx1"/>
                </a:solidFill>
                <a:latin typeface="宋体" panose="02010600030101010101" pitchFamily="2" charset="-122"/>
              </a:rPr>
              <a:t>称为</a:t>
            </a:r>
            <a:r>
              <a:rPr lang="zh-CN" altLang="en-US" sz="2800" b="1" u="none" dirty="0">
                <a:solidFill>
                  <a:srgbClr val="3333CC"/>
                </a:solidFill>
                <a:latin typeface="宋体" panose="02010600030101010101" pitchFamily="2" charset="-122"/>
              </a:rPr>
              <a:t>源语言程序</a:t>
            </a:r>
            <a:r>
              <a:rPr lang="en-US" altLang="zh-CN" sz="2800" b="1" u="none">
                <a:solidFill>
                  <a:schemeClr val="tx1"/>
                </a:solidFill>
                <a:latin typeface="宋体" panose="02010600030101010101" pitchFamily="2" charset="-122"/>
              </a:rPr>
              <a:t>)</a:t>
            </a:r>
            <a:r>
              <a:rPr lang="zh-CN" altLang="en-US" sz="2800" b="1" u="none" dirty="0">
                <a:solidFill>
                  <a:schemeClr val="tx1"/>
                </a:solidFill>
                <a:latin typeface="宋体" panose="02010600030101010101" pitchFamily="2" charset="-122"/>
              </a:rPr>
              <a:t>等价地转换成另一种语言程序</a:t>
            </a:r>
            <a:r>
              <a:rPr lang="en-US" altLang="zh-CN" sz="2800" b="1" u="none">
                <a:solidFill>
                  <a:schemeClr val="tx1"/>
                </a:solidFill>
                <a:latin typeface="宋体" panose="02010600030101010101" pitchFamily="2" charset="-122"/>
              </a:rPr>
              <a:t>(</a:t>
            </a:r>
            <a:r>
              <a:rPr lang="zh-CN" altLang="en-US" sz="2800" b="1" u="none" dirty="0">
                <a:solidFill>
                  <a:schemeClr val="tx1"/>
                </a:solidFill>
                <a:latin typeface="宋体" panose="02010600030101010101" pitchFamily="2" charset="-122"/>
              </a:rPr>
              <a:t>称为</a:t>
            </a:r>
            <a:r>
              <a:rPr lang="zh-CN" altLang="en-US" sz="2800" b="1" u="none" dirty="0">
                <a:solidFill>
                  <a:srgbClr val="3333CC"/>
                </a:solidFill>
                <a:latin typeface="宋体" panose="02010600030101010101" pitchFamily="2" charset="-122"/>
              </a:rPr>
              <a:t>目标语言程序</a:t>
            </a:r>
            <a:r>
              <a:rPr lang="en-US" altLang="zh-CN" sz="2800" b="1" u="none">
                <a:solidFill>
                  <a:schemeClr val="tx1"/>
                </a:solidFill>
                <a:latin typeface="宋体" panose="02010600030101010101" pitchFamily="2" charset="-122"/>
              </a:rPr>
              <a:t>)</a:t>
            </a:r>
            <a:r>
              <a:rPr lang="zh-CN" altLang="en-US" sz="2800" b="1" u="none" dirty="0">
                <a:solidFill>
                  <a:schemeClr val="tx1"/>
                </a:solidFill>
                <a:latin typeface="宋体" panose="02010600030101010101" pitchFamily="2" charset="-122"/>
              </a:rPr>
              <a:t>的程序</a:t>
            </a:r>
            <a:endParaRPr lang="zh-CN" altLang="en-US" sz="2800" b="1" u="none" dirty="0">
              <a:solidFill>
                <a:schemeClr val="tx1"/>
              </a:solidFill>
              <a:latin typeface="宋体" panose="02010600030101010101" pitchFamily="2" charset="-122"/>
            </a:endParaRPr>
          </a:p>
        </p:txBody>
      </p:sp>
      <p:sp>
        <p:nvSpPr>
          <p:cNvPr id="14346"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14347"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12"/>
          <p:cNvSpPr>
            <a:spLocks noGrp="1"/>
          </p:cNvSpPr>
          <p:nvPr>
            <p:ph type="title"/>
          </p:nvPr>
        </p:nvSpPr>
        <p:spPr>
          <a:xfrm>
            <a:off x="34925" y="149225"/>
            <a:ext cx="7772400" cy="758825"/>
          </a:xfrm>
          <a:ln/>
        </p:spPr>
        <p:txBody>
          <a:bodyPr vert="horz" wrap="square" anchor="b" anchorCtr="0"/>
          <a:p>
            <a:pPr eaLnBrk="1" hangingPunct="1"/>
            <a:r>
              <a:rPr lang="en-US" altLang="zh-CN" b="1"/>
              <a:t>1.1. </a:t>
            </a:r>
            <a:r>
              <a:rPr lang="zh-CN" altLang="en-US" b="1" dirty="0"/>
              <a:t>什么是编译程序</a:t>
            </a:r>
            <a:endParaRPr lang="zh-CN" altLang="en-US" b="1" dirty="0"/>
          </a:p>
        </p:txBody>
      </p:sp>
      <p:sp>
        <p:nvSpPr>
          <p:cNvPr id="15362" name="Text Box 13"/>
          <p:cNvSpPr txBox="1"/>
          <p:nvPr/>
        </p:nvSpPr>
        <p:spPr>
          <a:xfrm>
            <a:off x="179388" y="1062038"/>
            <a:ext cx="8964612" cy="4789487"/>
          </a:xfrm>
          <a:prstGeom prst="rect">
            <a:avLst/>
          </a:prstGeom>
          <a:noFill/>
          <a:ln w="9525">
            <a:noFill/>
          </a:ln>
        </p:spPr>
        <p:txBody>
          <a:bodyPr anchor="t" anchorCtr="0">
            <a:spAutoFit/>
          </a:bodyPr>
          <a:p>
            <a:pPr marL="285750" indent="-285750">
              <a:spcBef>
                <a:spcPct val="20000"/>
              </a:spcBef>
              <a:buClr>
                <a:schemeClr val="accent2"/>
              </a:buClr>
              <a:buFont typeface="Wingdings" panose="05000000000000000000" pitchFamily="2" charset="2"/>
              <a:buChar char="q"/>
            </a:pPr>
            <a:r>
              <a:rPr lang="zh-CN" altLang="en-US" sz="2800" b="1" u="none" dirty="0">
                <a:solidFill>
                  <a:schemeClr val="tx1"/>
                </a:solidFill>
                <a:latin typeface="宋体" panose="02010600030101010101" pitchFamily="2" charset="-122"/>
              </a:rPr>
              <a:t>编译程序</a:t>
            </a:r>
            <a:r>
              <a:rPr lang="en-US" altLang="zh-CN" sz="2800" b="1" u="none">
                <a:solidFill>
                  <a:schemeClr val="tx1"/>
                </a:solidFill>
                <a:latin typeface="宋体" panose="02010600030101010101" pitchFamily="2" charset="-122"/>
              </a:rPr>
              <a:t>(compiler)</a:t>
            </a:r>
            <a:endParaRPr lang="en-US" altLang="zh-CN" sz="2800" b="1" u="none">
              <a:solidFill>
                <a:schemeClr val="tx1"/>
              </a:solidFill>
              <a:latin typeface="宋体" panose="02010600030101010101" pitchFamily="2" charset="-122"/>
            </a:endParaRPr>
          </a:p>
          <a:p>
            <a:pPr marL="285750" indent="-285750">
              <a:buClr>
                <a:schemeClr val="tx2"/>
              </a:buClr>
            </a:pPr>
            <a:r>
              <a:rPr lang="en-US" altLang="zh-CN" sz="2800" b="1" u="none">
                <a:solidFill>
                  <a:schemeClr val="tx1"/>
                </a:solidFill>
                <a:latin typeface="宋体" panose="02010600030101010101" pitchFamily="2" charset="-122"/>
              </a:rPr>
              <a:t> </a:t>
            </a:r>
            <a:r>
              <a:rPr lang="zh-CN" altLang="en-US" sz="2800" b="1" u="none" dirty="0">
                <a:solidFill>
                  <a:schemeClr val="tx1"/>
                </a:solidFill>
                <a:latin typeface="宋体" panose="02010600030101010101" pitchFamily="2" charset="-122"/>
              </a:rPr>
              <a:t>把某一种</a:t>
            </a:r>
            <a:r>
              <a:rPr lang="zh-CN" altLang="en-US" sz="2800" b="1" u="none" dirty="0">
                <a:solidFill>
                  <a:srgbClr val="3333CC"/>
                </a:solidFill>
                <a:latin typeface="宋体" panose="02010600030101010101" pitchFamily="2" charset="-122"/>
              </a:rPr>
              <a:t>高级语言程序</a:t>
            </a:r>
            <a:r>
              <a:rPr lang="zh-CN" altLang="en-US" sz="2800" b="1" u="none" dirty="0">
                <a:solidFill>
                  <a:schemeClr val="tx1"/>
                </a:solidFill>
                <a:latin typeface="宋体" panose="02010600030101010101" pitchFamily="2" charset="-122"/>
              </a:rPr>
              <a:t>等价地转换成另一种</a:t>
            </a:r>
            <a:r>
              <a:rPr lang="zh-CN" altLang="en-US" sz="2800" b="1" u="none" dirty="0">
                <a:solidFill>
                  <a:srgbClr val="3333CC"/>
                </a:solidFill>
                <a:latin typeface="宋体" panose="02010600030101010101" pitchFamily="2" charset="-122"/>
              </a:rPr>
              <a:t>低级语言程序</a:t>
            </a:r>
            <a:r>
              <a:rPr lang="en-US" altLang="zh-CN" sz="2800" b="1" u="none">
                <a:solidFill>
                  <a:schemeClr val="tx1"/>
                </a:solidFill>
                <a:latin typeface="宋体" panose="02010600030101010101" pitchFamily="2" charset="-122"/>
              </a:rPr>
              <a:t>(</a:t>
            </a:r>
            <a:r>
              <a:rPr lang="zh-CN" altLang="en-US" sz="2800" b="1" u="none" dirty="0">
                <a:solidFill>
                  <a:schemeClr val="tx1"/>
                </a:solidFill>
                <a:latin typeface="宋体" panose="02010600030101010101" pitchFamily="2" charset="-122"/>
              </a:rPr>
              <a:t>如汇编语言或机器语言程序</a:t>
            </a:r>
            <a:r>
              <a:rPr lang="en-US" altLang="zh-CN" sz="2800" b="1" u="none">
                <a:solidFill>
                  <a:schemeClr val="tx1"/>
                </a:solidFill>
                <a:latin typeface="宋体" panose="02010600030101010101" pitchFamily="2" charset="-122"/>
              </a:rPr>
              <a:t>)</a:t>
            </a:r>
            <a:r>
              <a:rPr lang="zh-CN" altLang="en-US" sz="2800" b="1" u="none" dirty="0">
                <a:solidFill>
                  <a:schemeClr val="tx1"/>
                </a:solidFill>
                <a:latin typeface="宋体" panose="02010600030101010101" pitchFamily="2" charset="-122"/>
              </a:rPr>
              <a:t>的程序。（如</a:t>
            </a:r>
            <a:r>
              <a:rPr lang="en-US" altLang="zh-CN" sz="2800" b="1" u="none">
                <a:solidFill>
                  <a:schemeClr val="tx1"/>
                </a:solidFill>
                <a:latin typeface="宋体" panose="02010600030101010101" pitchFamily="2" charset="-122"/>
              </a:rPr>
              <a:t>C</a:t>
            </a:r>
            <a:r>
              <a:rPr lang="zh-CN" altLang="en-US" sz="2800" b="1" u="none" dirty="0">
                <a:solidFill>
                  <a:schemeClr val="tx1"/>
                </a:solidFill>
                <a:latin typeface="宋体" panose="02010600030101010101" pitchFamily="2" charset="-122"/>
              </a:rPr>
              <a:t>语言、</a:t>
            </a:r>
            <a:r>
              <a:rPr lang="en-US" altLang="zh-CN" sz="2800" b="1" u="none">
                <a:solidFill>
                  <a:schemeClr val="tx1"/>
                </a:solidFill>
                <a:latin typeface="宋体" panose="02010600030101010101" pitchFamily="2" charset="-122"/>
              </a:rPr>
              <a:t>PASCAL</a:t>
            </a:r>
            <a:r>
              <a:rPr lang="zh-CN" altLang="en-US" sz="2800" b="1" u="none" dirty="0">
                <a:solidFill>
                  <a:schemeClr val="tx1"/>
                </a:solidFill>
                <a:latin typeface="宋体" panose="02010600030101010101" pitchFamily="2" charset="-122"/>
              </a:rPr>
              <a:t>语言等是编译程序）</a:t>
            </a:r>
            <a:endParaRPr lang="zh-CN" altLang="en-US" sz="2800" b="1" u="none" dirty="0">
              <a:solidFill>
                <a:schemeClr val="tx1"/>
              </a:solidFill>
              <a:latin typeface="宋体" panose="02010600030101010101" pitchFamily="2" charset="-122"/>
            </a:endParaRPr>
          </a:p>
          <a:p>
            <a:pPr marL="285750" indent="-285750">
              <a:buClr>
                <a:schemeClr val="accent2"/>
              </a:buClr>
              <a:buFont typeface="Wingdings" panose="05000000000000000000" pitchFamily="2" charset="2"/>
              <a:buChar char="n"/>
            </a:pPr>
            <a:r>
              <a:rPr lang="zh-CN" altLang="en-US" sz="2800" b="1" u="none" dirty="0">
                <a:solidFill>
                  <a:schemeClr val="tx1"/>
                </a:solidFill>
                <a:latin typeface="宋体" panose="02010600030101010101" pitchFamily="2" charset="-122"/>
              </a:rPr>
              <a:t>诊断编译程序：用于帮助程序的开发与调试		</a:t>
            </a:r>
            <a:endParaRPr lang="zh-CN" altLang="en-US" sz="2800" b="1" u="none" dirty="0">
              <a:solidFill>
                <a:schemeClr val="tx1"/>
              </a:solidFill>
              <a:latin typeface="宋体" panose="02010600030101010101" pitchFamily="2" charset="-122"/>
            </a:endParaRPr>
          </a:p>
          <a:p>
            <a:pPr marL="285750" indent="-285750">
              <a:buClr>
                <a:schemeClr val="accent2"/>
              </a:buClr>
              <a:buFont typeface="Wingdings" panose="05000000000000000000" pitchFamily="2" charset="2"/>
              <a:buChar char="n"/>
            </a:pPr>
            <a:r>
              <a:rPr lang="zh-CN" altLang="en-US" sz="2800" b="1" u="none" dirty="0">
                <a:solidFill>
                  <a:schemeClr val="tx1"/>
                </a:solidFill>
                <a:latin typeface="宋体" panose="02010600030101010101" pitchFamily="2" charset="-122"/>
              </a:rPr>
              <a:t>优化编译程序：提高目标代码效率</a:t>
            </a:r>
            <a:endParaRPr lang="zh-CN" altLang="en-US" sz="2800" b="1" u="none" dirty="0">
              <a:solidFill>
                <a:schemeClr val="tx1"/>
              </a:solidFill>
              <a:latin typeface="宋体" panose="02010600030101010101" pitchFamily="2" charset="-122"/>
            </a:endParaRPr>
          </a:p>
          <a:p>
            <a:pPr marL="285750" indent="-285750">
              <a:buClr>
                <a:schemeClr val="accent2"/>
              </a:buClr>
              <a:buFont typeface="Wingdings" panose="05000000000000000000" pitchFamily="2" charset="2"/>
              <a:buChar char="n"/>
            </a:pPr>
            <a:r>
              <a:rPr lang="zh-CN" altLang="en-US" sz="2800" b="1" u="none" dirty="0">
                <a:solidFill>
                  <a:schemeClr val="tx1"/>
                </a:solidFill>
                <a:latin typeface="宋体" panose="02010600030101010101" pitchFamily="2" charset="-122"/>
              </a:rPr>
              <a:t>交叉编译程序：产生不同于其宿主机的机器代码</a:t>
            </a:r>
            <a:endParaRPr lang="zh-CN" altLang="en-US" sz="2800" b="1" u="none" dirty="0">
              <a:solidFill>
                <a:schemeClr val="tx1"/>
              </a:solidFill>
              <a:latin typeface="宋体" panose="02010600030101010101" pitchFamily="2" charset="-122"/>
            </a:endParaRPr>
          </a:p>
          <a:p>
            <a:pPr marL="476250" lvl="1" indent="0" algn="l" eaLnBrk="1" hangingPunct="1">
              <a:buClr>
                <a:schemeClr val="accent2"/>
              </a:buClr>
              <a:buFont typeface="Wingdings" panose="05000000000000000000" pitchFamily="2" charset="2"/>
              <a:buChar char="l"/>
            </a:pPr>
            <a:r>
              <a:rPr lang="zh-CN" altLang="en-US" sz="2800" b="1" u="none" dirty="0">
                <a:solidFill>
                  <a:schemeClr val="tx1"/>
                </a:solidFill>
                <a:latin typeface="宋体" panose="02010600030101010101" pitchFamily="2" charset="-122"/>
              </a:rPr>
              <a:t>宿主机：运行编译程序</a:t>
            </a:r>
            <a:endParaRPr lang="zh-CN" altLang="en-US" sz="2800" b="1" u="none" dirty="0">
              <a:solidFill>
                <a:schemeClr val="tx1"/>
              </a:solidFill>
              <a:latin typeface="宋体" panose="02010600030101010101" pitchFamily="2" charset="-122"/>
            </a:endParaRPr>
          </a:p>
          <a:p>
            <a:pPr marL="476250" lvl="1" indent="0" algn="l" eaLnBrk="1" hangingPunct="1">
              <a:buClr>
                <a:schemeClr val="accent2"/>
              </a:buClr>
              <a:buFont typeface="Wingdings" panose="05000000000000000000" pitchFamily="2" charset="2"/>
              <a:buChar char="l"/>
            </a:pPr>
            <a:r>
              <a:rPr lang="zh-CN" altLang="en-US" sz="2800" b="1" u="none" dirty="0">
                <a:solidFill>
                  <a:schemeClr val="tx1"/>
                </a:solidFill>
                <a:latin typeface="宋体" panose="02010600030101010101" pitchFamily="2" charset="-122"/>
              </a:rPr>
              <a:t>目标机：产生目标代码	</a:t>
            </a:r>
            <a:endParaRPr lang="zh-CN" altLang="en-US" sz="2800" b="1" u="none" dirty="0">
              <a:solidFill>
                <a:schemeClr val="tx1"/>
              </a:solidFill>
              <a:latin typeface="宋体" panose="02010600030101010101" pitchFamily="2" charset="-122"/>
            </a:endParaRPr>
          </a:p>
          <a:p>
            <a:pPr marL="285750" indent="-285750">
              <a:buClr>
                <a:schemeClr val="accent2"/>
              </a:buClr>
              <a:buFont typeface="Wingdings" panose="05000000000000000000" pitchFamily="2" charset="2"/>
              <a:buChar char="n"/>
            </a:pPr>
            <a:r>
              <a:rPr lang="zh-CN" altLang="en-US" sz="2800" b="1" u="none" dirty="0">
                <a:solidFill>
                  <a:schemeClr val="tx1"/>
                </a:solidFill>
                <a:latin typeface="宋体" panose="02010600030101010101" pitchFamily="2" charset="-122"/>
              </a:rPr>
              <a:t>可变目标编译程序：不需重写编译程序中与机器无关的部分就能改变目标机</a:t>
            </a:r>
            <a:endParaRPr lang="zh-CN" altLang="en-US" sz="2800" b="1" u="none" dirty="0">
              <a:solidFill>
                <a:schemeClr val="tx1"/>
              </a:solidFill>
              <a:latin typeface="宋体" panose="02010600030101010101" pitchFamily="2" charset="-122"/>
            </a:endParaRPr>
          </a:p>
        </p:txBody>
      </p:sp>
      <p:sp>
        <p:nvSpPr>
          <p:cNvPr id="15363"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15364"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0418" name="Group 2"/>
          <p:cNvGrpSpPr/>
          <p:nvPr/>
        </p:nvGrpSpPr>
        <p:grpSpPr>
          <a:xfrm>
            <a:off x="1333500" y="2492375"/>
            <a:ext cx="6477000" cy="2251075"/>
            <a:chOff x="0" y="0"/>
            <a:chExt cx="4080" cy="1554"/>
          </a:xfrm>
        </p:grpSpPr>
        <p:sp>
          <p:nvSpPr>
            <p:cNvPr id="17410" name="Line 3"/>
            <p:cNvSpPr/>
            <p:nvPr/>
          </p:nvSpPr>
          <p:spPr>
            <a:xfrm>
              <a:off x="1056" y="384"/>
              <a:ext cx="672" cy="0"/>
            </a:xfrm>
            <a:prstGeom prst="line">
              <a:avLst/>
            </a:prstGeom>
            <a:ln w="25400" cap="flat" cmpd="sng">
              <a:solidFill>
                <a:schemeClr val="tx1"/>
              </a:solidFill>
              <a:prstDash val="solid"/>
              <a:round/>
              <a:headEnd type="none" w="med" len="med"/>
              <a:tailEnd type="stealth" w="lg" len="lg"/>
            </a:ln>
          </p:spPr>
        </p:sp>
        <p:sp>
          <p:nvSpPr>
            <p:cNvPr id="17411" name="Rectangle 4"/>
            <p:cNvSpPr/>
            <p:nvPr/>
          </p:nvSpPr>
          <p:spPr>
            <a:xfrm>
              <a:off x="0" y="48"/>
              <a:ext cx="1008" cy="624"/>
            </a:xfrm>
            <a:prstGeom prst="rect">
              <a:avLst/>
            </a:prstGeom>
            <a:noFill/>
            <a:ln w="9525" cap="flat" cmpd="sng">
              <a:solidFill>
                <a:schemeClr val="tx1"/>
              </a:solidFill>
              <a:prstDash val="solid"/>
              <a:miter/>
              <a:headEnd type="none" w="med" len="med"/>
              <a:tailEnd type="none" w="med" len="med"/>
            </a:ln>
          </p:spPr>
          <p:txBody>
            <a:bodyPr anchor="t" anchorCtr="0"/>
            <a:p>
              <a:pPr algn="ctr"/>
              <a:r>
                <a:rPr lang="zh-CN" altLang="en-US" sz="2800" b="1" u="none" dirty="0">
                  <a:solidFill>
                    <a:schemeClr val="tx1"/>
                  </a:solidFill>
                  <a:latin typeface="宋体" panose="02010600030101010101" pitchFamily="2" charset="-122"/>
                </a:rPr>
                <a:t>高级语言程序</a:t>
              </a:r>
              <a:endParaRPr lang="zh-CN" altLang="en-US" sz="2800" b="1" u="none" dirty="0">
                <a:solidFill>
                  <a:schemeClr val="tx1"/>
                </a:solidFill>
                <a:latin typeface="宋体" panose="02010600030101010101" pitchFamily="2" charset="-122"/>
              </a:endParaRPr>
            </a:p>
          </p:txBody>
        </p:sp>
        <p:sp>
          <p:nvSpPr>
            <p:cNvPr id="17412" name="Rectangle 5"/>
            <p:cNvSpPr/>
            <p:nvPr/>
          </p:nvSpPr>
          <p:spPr>
            <a:xfrm>
              <a:off x="1728" y="48"/>
              <a:ext cx="960" cy="666"/>
            </a:xfrm>
            <a:prstGeom prst="rect">
              <a:avLst/>
            </a:prstGeom>
            <a:noFill/>
            <a:ln w="9525" cap="flat" cmpd="sng">
              <a:solidFill>
                <a:schemeClr val="tx1"/>
              </a:solidFill>
              <a:prstDash val="solid"/>
              <a:miter/>
              <a:headEnd type="none" w="med" len="med"/>
              <a:tailEnd type="none" w="med" len="med"/>
            </a:ln>
          </p:spPr>
          <p:txBody>
            <a:bodyPr anchor="t" anchorCtr="0"/>
            <a:p>
              <a:pPr algn="ctr"/>
              <a:r>
                <a:rPr lang="zh-CN" altLang="en-US" sz="2800" b="1" u="none" dirty="0">
                  <a:solidFill>
                    <a:schemeClr val="tx1"/>
                  </a:solidFill>
                  <a:latin typeface="宋体" panose="02010600030101010101" pitchFamily="2" charset="-122"/>
                </a:rPr>
                <a:t>机器语言程序</a:t>
              </a:r>
              <a:endParaRPr lang="zh-CN" altLang="en-US" sz="2800" b="1" u="none" dirty="0">
                <a:solidFill>
                  <a:schemeClr val="tx1"/>
                </a:solidFill>
                <a:latin typeface="宋体" panose="02010600030101010101" pitchFamily="2" charset="-122"/>
              </a:endParaRPr>
            </a:p>
          </p:txBody>
        </p:sp>
        <p:sp>
          <p:nvSpPr>
            <p:cNvPr id="17413" name="Rectangle 6"/>
            <p:cNvSpPr/>
            <p:nvPr/>
          </p:nvSpPr>
          <p:spPr>
            <a:xfrm>
              <a:off x="3264" y="48"/>
              <a:ext cx="816" cy="666"/>
            </a:xfrm>
            <a:prstGeom prst="rect">
              <a:avLst/>
            </a:prstGeom>
            <a:noFill/>
            <a:ln w="9525" cap="flat" cmpd="sng">
              <a:solidFill>
                <a:schemeClr val="tx1"/>
              </a:solidFill>
              <a:prstDash val="solid"/>
              <a:miter/>
              <a:headEnd type="none" w="med" len="med"/>
              <a:tailEnd type="none" w="med" len="med"/>
            </a:ln>
          </p:spPr>
          <p:txBody>
            <a:bodyPr anchor="t" anchorCtr="0"/>
            <a:p>
              <a:pPr algn="ctr">
                <a:spcBef>
                  <a:spcPts val="4100"/>
                </a:spcBef>
              </a:pPr>
              <a:r>
                <a:rPr lang="zh-CN" altLang="en-US" sz="2800" b="1" u="none" dirty="0">
                  <a:solidFill>
                    <a:schemeClr val="tx1"/>
                  </a:solidFill>
                  <a:latin typeface="Times New Roman" panose="02020603050405020304" pitchFamily="18" charset="0"/>
                </a:rPr>
                <a:t>结果</a:t>
              </a:r>
              <a:endParaRPr lang="zh-CN" altLang="en-US" sz="2400" b="1" u="none" dirty="0">
                <a:solidFill>
                  <a:schemeClr val="tx1"/>
                </a:solidFill>
                <a:latin typeface="Times New Roman" panose="02020603050405020304" pitchFamily="18" charset="0"/>
              </a:endParaRPr>
            </a:p>
          </p:txBody>
        </p:sp>
        <p:sp>
          <p:nvSpPr>
            <p:cNvPr id="17414" name="Rectangle 7"/>
            <p:cNvSpPr/>
            <p:nvPr/>
          </p:nvSpPr>
          <p:spPr>
            <a:xfrm>
              <a:off x="960" y="912"/>
              <a:ext cx="876" cy="642"/>
            </a:xfrm>
            <a:prstGeom prst="rect">
              <a:avLst/>
            </a:prstGeom>
            <a:noFill/>
            <a:ln w="9525" cap="flat" cmpd="sng">
              <a:solidFill>
                <a:schemeClr val="tx1"/>
              </a:solidFill>
              <a:prstDash val="solid"/>
              <a:miter/>
              <a:headEnd type="none" w="med" len="med"/>
              <a:tailEnd type="none" w="med" len="med"/>
            </a:ln>
          </p:spPr>
          <p:txBody>
            <a:bodyPr anchor="t" anchorCtr="0"/>
            <a:p>
              <a:pPr algn="ctr"/>
              <a:r>
                <a:rPr lang="zh-CN" altLang="en-US" sz="2800" b="1" u="none" dirty="0">
                  <a:solidFill>
                    <a:schemeClr val="tx1"/>
                  </a:solidFill>
                  <a:latin typeface="宋体" panose="02010600030101010101" pitchFamily="2" charset="-122"/>
                </a:rPr>
                <a:t>编译</a:t>
              </a:r>
              <a:endParaRPr lang="zh-CN" altLang="en-US" sz="2800" b="1" u="none" dirty="0">
                <a:solidFill>
                  <a:schemeClr val="tx1"/>
                </a:solidFill>
                <a:latin typeface="宋体" panose="02010600030101010101" pitchFamily="2" charset="-122"/>
              </a:endParaRPr>
            </a:p>
            <a:p>
              <a:pPr algn="ctr"/>
              <a:r>
                <a:rPr lang="zh-CN" altLang="en-US" sz="2800" b="1" u="none" dirty="0">
                  <a:solidFill>
                    <a:schemeClr val="tx1"/>
                  </a:solidFill>
                  <a:latin typeface="宋体" panose="02010600030101010101" pitchFamily="2" charset="-122"/>
                </a:rPr>
                <a:t>程序</a:t>
              </a:r>
              <a:endParaRPr lang="zh-CN" altLang="en-US" sz="1600" b="1" u="none" dirty="0">
                <a:solidFill>
                  <a:schemeClr val="tx1"/>
                </a:solidFill>
                <a:latin typeface="宋体" panose="02010600030101010101" pitchFamily="2" charset="-122"/>
              </a:endParaRPr>
            </a:p>
          </p:txBody>
        </p:sp>
        <p:sp>
          <p:nvSpPr>
            <p:cNvPr id="17415" name="Line 8"/>
            <p:cNvSpPr/>
            <p:nvPr/>
          </p:nvSpPr>
          <p:spPr>
            <a:xfrm>
              <a:off x="2688" y="384"/>
              <a:ext cx="576" cy="0"/>
            </a:xfrm>
            <a:prstGeom prst="line">
              <a:avLst/>
            </a:prstGeom>
            <a:ln w="25400" cap="flat" cmpd="sng">
              <a:solidFill>
                <a:schemeClr val="tx1"/>
              </a:solidFill>
              <a:prstDash val="solid"/>
              <a:round/>
              <a:headEnd type="none" w="med" len="med"/>
              <a:tailEnd type="stealth" w="lg" len="lg"/>
            </a:ln>
          </p:spPr>
        </p:sp>
        <p:sp>
          <p:nvSpPr>
            <p:cNvPr id="17416" name="Line 9"/>
            <p:cNvSpPr/>
            <p:nvPr/>
          </p:nvSpPr>
          <p:spPr>
            <a:xfrm flipV="1">
              <a:off x="1392" y="384"/>
              <a:ext cx="0" cy="480"/>
            </a:xfrm>
            <a:prstGeom prst="line">
              <a:avLst/>
            </a:prstGeom>
            <a:ln w="25400" cap="flat" cmpd="sng">
              <a:solidFill>
                <a:schemeClr val="tx1"/>
              </a:solidFill>
              <a:prstDash val="solid"/>
              <a:round/>
              <a:headEnd type="none" w="med" len="med"/>
              <a:tailEnd type="stealth" w="lg" len="lg"/>
            </a:ln>
          </p:spPr>
        </p:sp>
        <p:sp>
          <p:nvSpPr>
            <p:cNvPr id="17417" name="Rectangle 10"/>
            <p:cNvSpPr/>
            <p:nvPr/>
          </p:nvSpPr>
          <p:spPr>
            <a:xfrm>
              <a:off x="1008" y="48"/>
              <a:ext cx="720" cy="384"/>
            </a:xfrm>
            <a:prstGeom prst="rect">
              <a:avLst/>
            </a:prstGeom>
            <a:noFill/>
            <a:ln w="9525">
              <a:noFill/>
            </a:ln>
          </p:spPr>
          <p:txBody>
            <a:bodyPr wrap="none" anchor="ctr" anchorCtr="0"/>
            <a:p>
              <a:pPr algn="ctr"/>
              <a:r>
                <a:rPr lang="zh-CN" altLang="en-US" sz="2800" b="1" u="none" dirty="0">
                  <a:solidFill>
                    <a:schemeClr val="tx1"/>
                  </a:solidFill>
                  <a:latin typeface="Times New Roman" panose="02020603050405020304" pitchFamily="18" charset="0"/>
                </a:rPr>
                <a:t>翻译</a:t>
              </a:r>
              <a:endParaRPr lang="zh-CN" altLang="en-US" sz="2800" b="1" u="none" dirty="0">
                <a:solidFill>
                  <a:schemeClr val="tx1"/>
                </a:solidFill>
                <a:latin typeface="Times New Roman" panose="02020603050405020304" pitchFamily="18" charset="0"/>
              </a:endParaRPr>
            </a:p>
          </p:txBody>
        </p:sp>
        <p:sp>
          <p:nvSpPr>
            <p:cNvPr id="17418" name="Rectangle 11"/>
            <p:cNvSpPr/>
            <p:nvPr/>
          </p:nvSpPr>
          <p:spPr>
            <a:xfrm>
              <a:off x="2592" y="0"/>
              <a:ext cx="720" cy="432"/>
            </a:xfrm>
            <a:prstGeom prst="rect">
              <a:avLst/>
            </a:prstGeom>
            <a:noFill/>
            <a:ln w="9525">
              <a:noFill/>
            </a:ln>
          </p:spPr>
          <p:txBody>
            <a:bodyPr wrap="none" anchor="ctr" anchorCtr="0"/>
            <a:p>
              <a:pPr algn="ctr"/>
              <a:r>
                <a:rPr lang="zh-CN" altLang="en-US" sz="2800" b="1" u="none" dirty="0">
                  <a:solidFill>
                    <a:schemeClr val="tx1"/>
                  </a:solidFill>
                  <a:latin typeface="Times New Roman" panose="02020603050405020304" pitchFamily="18" charset="0"/>
                </a:rPr>
                <a:t>运行</a:t>
              </a:r>
              <a:endParaRPr lang="zh-CN" altLang="en-US" b="1" u="none" dirty="0">
                <a:solidFill>
                  <a:schemeClr val="tx1"/>
                </a:solidFill>
                <a:latin typeface="Times New Roman" panose="02020603050405020304" pitchFamily="18" charset="0"/>
              </a:endParaRPr>
            </a:p>
          </p:txBody>
        </p:sp>
      </p:grpSp>
      <p:sp>
        <p:nvSpPr>
          <p:cNvPr id="17419" name="Rectangle 12"/>
          <p:cNvSpPr>
            <a:spLocks noGrp="1"/>
          </p:cNvSpPr>
          <p:nvPr>
            <p:ph type="title"/>
          </p:nvPr>
        </p:nvSpPr>
        <p:spPr>
          <a:xfrm>
            <a:off x="34925" y="149225"/>
            <a:ext cx="7772400" cy="758825"/>
          </a:xfrm>
          <a:ln/>
        </p:spPr>
        <p:txBody>
          <a:bodyPr vert="horz" wrap="square" anchor="b" anchorCtr="0"/>
          <a:p>
            <a:pPr eaLnBrk="1" hangingPunct="1"/>
            <a:r>
              <a:rPr lang="en-US" altLang="zh-CN" b="1"/>
              <a:t>1.1. </a:t>
            </a:r>
            <a:r>
              <a:rPr lang="zh-CN" altLang="en-US" b="1" dirty="0"/>
              <a:t>什么是编译程序</a:t>
            </a:r>
            <a:endParaRPr lang="zh-CN" altLang="en-US" b="1" dirty="0"/>
          </a:p>
        </p:txBody>
      </p:sp>
      <p:sp>
        <p:nvSpPr>
          <p:cNvPr id="17420" name="Text Box 13"/>
          <p:cNvSpPr txBox="1"/>
          <p:nvPr/>
        </p:nvSpPr>
        <p:spPr>
          <a:xfrm>
            <a:off x="179388" y="1062038"/>
            <a:ext cx="8964612" cy="946150"/>
          </a:xfrm>
          <a:prstGeom prst="rect">
            <a:avLst/>
          </a:prstGeom>
          <a:noFill/>
          <a:ln w="9525">
            <a:noFill/>
          </a:ln>
        </p:spPr>
        <p:txBody>
          <a:bodyPr anchor="t" anchorCtr="0">
            <a:spAutoFit/>
          </a:bodyPr>
          <a:p>
            <a:pPr marL="285750" indent="-285750">
              <a:spcBef>
                <a:spcPct val="20000"/>
              </a:spcBef>
              <a:buClr>
                <a:schemeClr val="accent2"/>
              </a:buClr>
              <a:buFont typeface="Wingdings" panose="05000000000000000000" pitchFamily="2" charset="2"/>
              <a:buChar char="q"/>
            </a:pPr>
            <a:r>
              <a:rPr lang="zh-CN" altLang="en-US" sz="2800" b="1" u="none" dirty="0">
                <a:solidFill>
                  <a:schemeClr val="tx1"/>
                </a:solidFill>
                <a:latin typeface="宋体" panose="02010600030101010101" pitchFamily="2" charset="-122"/>
              </a:rPr>
              <a:t>编译程序</a:t>
            </a:r>
            <a:r>
              <a:rPr lang="en-US" altLang="zh-CN" sz="2800" b="1" u="none">
                <a:solidFill>
                  <a:schemeClr val="tx1"/>
                </a:solidFill>
                <a:latin typeface="宋体" panose="02010600030101010101" pitchFamily="2" charset="-122"/>
              </a:rPr>
              <a:t>(compiler)</a:t>
            </a:r>
            <a:endParaRPr lang="en-US" altLang="zh-CN" sz="2800" b="1" u="none">
              <a:solidFill>
                <a:schemeClr val="tx1"/>
              </a:solidFill>
              <a:latin typeface="宋体" panose="02010600030101010101" pitchFamily="2" charset="-122"/>
            </a:endParaRPr>
          </a:p>
          <a:p>
            <a:pPr marL="285750" indent="-285750">
              <a:buClr>
                <a:schemeClr val="tx2"/>
              </a:buClr>
            </a:pPr>
            <a:r>
              <a:rPr lang="en-US" altLang="zh-CN" sz="2800" b="1" u="none">
                <a:solidFill>
                  <a:schemeClr val="tx1"/>
                </a:solidFill>
                <a:latin typeface="宋体" panose="02010600030101010101" pitchFamily="2" charset="-122"/>
              </a:rPr>
              <a:t> </a:t>
            </a:r>
            <a:endParaRPr lang="zh-CN" altLang="en-US" sz="2800" b="1" u="none" dirty="0">
              <a:solidFill>
                <a:schemeClr val="tx1"/>
              </a:solidFill>
              <a:latin typeface="宋体" panose="02010600030101010101" pitchFamily="2" charset="-122"/>
            </a:endParaRPr>
          </a:p>
        </p:txBody>
      </p:sp>
      <p:sp>
        <p:nvSpPr>
          <p:cNvPr id="17421"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1742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0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12"/>
          <p:cNvSpPr>
            <a:spLocks noGrp="1"/>
          </p:cNvSpPr>
          <p:nvPr>
            <p:ph type="title"/>
          </p:nvPr>
        </p:nvSpPr>
        <p:spPr>
          <a:xfrm>
            <a:off x="34925" y="115888"/>
            <a:ext cx="7772400" cy="758825"/>
          </a:xfrm>
          <a:ln/>
        </p:spPr>
        <p:txBody>
          <a:bodyPr vert="horz" wrap="square" anchor="b" anchorCtr="0"/>
          <a:p>
            <a:pPr eaLnBrk="1" hangingPunct="1"/>
            <a:r>
              <a:rPr lang="en-US" altLang="zh-CN" b="1"/>
              <a:t>1.1. </a:t>
            </a:r>
            <a:r>
              <a:rPr lang="zh-CN" altLang="en-US" b="1" dirty="0"/>
              <a:t>什么是编译程序</a:t>
            </a:r>
            <a:endParaRPr lang="zh-CN" altLang="en-US" b="1" dirty="0"/>
          </a:p>
        </p:txBody>
      </p:sp>
      <p:sp>
        <p:nvSpPr>
          <p:cNvPr id="18434" name="Text Box 13"/>
          <p:cNvSpPr txBox="1"/>
          <p:nvPr/>
        </p:nvSpPr>
        <p:spPr>
          <a:xfrm>
            <a:off x="250825" y="1125538"/>
            <a:ext cx="8382000" cy="1800225"/>
          </a:xfrm>
          <a:prstGeom prst="rect">
            <a:avLst/>
          </a:prstGeom>
          <a:noFill/>
          <a:ln w="9525">
            <a:noFill/>
          </a:ln>
        </p:spPr>
        <p:txBody>
          <a:bodyPr anchor="t" anchorCtr="0">
            <a:spAutoFit/>
          </a:bodyPr>
          <a:p>
            <a:pPr marL="285750" indent="-285750">
              <a:spcBef>
                <a:spcPct val="20000"/>
              </a:spcBef>
              <a:buClr>
                <a:schemeClr val="accent2"/>
              </a:buClr>
              <a:buFont typeface="Wingdings" panose="05000000000000000000" pitchFamily="2" charset="2"/>
              <a:buChar char="q"/>
            </a:pPr>
            <a:r>
              <a:rPr lang="zh-CN" altLang="en-US" sz="2800" b="1" u="none" dirty="0">
                <a:solidFill>
                  <a:schemeClr val="tx1"/>
                </a:solidFill>
                <a:latin typeface="宋体" panose="02010600030101010101" pitchFamily="2" charset="-122"/>
              </a:rPr>
              <a:t>解释程序</a:t>
            </a:r>
            <a:endParaRPr lang="zh-CN" altLang="en-US" sz="2800" b="1" u="none" dirty="0">
              <a:solidFill>
                <a:schemeClr val="tx1"/>
              </a:solidFill>
              <a:latin typeface="宋体" panose="02010600030101010101" pitchFamily="2" charset="-122"/>
            </a:endParaRPr>
          </a:p>
          <a:p>
            <a:pPr marL="285750" indent="-285750">
              <a:buClr>
                <a:schemeClr val="tx2"/>
              </a:buClr>
            </a:pPr>
            <a:r>
              <a:rPr lang="zh-CN" altLang="en-US" sz="2800" b="1" u="none" dirty="0">
                <a:solidFill>
                  <a:schemeClr val="tx1"/>
                </a:solidFill>
                <a:latin typeface="宋体" panose="02010600030101010101" pitchFamily="2" charset="-122"/>
              </a:rPr>
              <a:t> 把源语言写的源程序作为输入，但不产生目标程序，而是边解释边执行源程序本身。（如</a:t>
            </a:r>
            <a:r>
              <a:rPr lang="en-US" altLang="zh-CN" sz="2800" b="1" u="none">
                <a:solidFill>
                  <a:schemeClr val="tx1"/>
                </a:solidFill>
                <a:latin typeface="宋体" panose="02010600030101010101" pitchFamily="2" charset="-122"/>
              </a:rPr>
              <a:t>BASIC</a:t>
            </a:r>
            <a:r>
              <a:rPr lang="zh-CN" altLang="en-US" sz="2800" b="1" u="none" dirty="0">
                <a:solidFill>
                  <a:schemeClr val="tx1"/>
                </a:solidFill>
                <a:latin typeface="宋体" panose="02010600030101010101" pitchFamily="2" charset="-122"/>
              </a:rPr>
              <a:t>语言是解释程序）</a:t>
            </a:r>
            <a:endParaRPr lang="zh-CN" altLang="en-US" sz="2800" b="1" u="none" dirty="0">
              <a:solidFill>
                <a:schemeClr val="tx1"/>
              </a:solidFill>
              <a:latin typeface="宋体" panose="02010600030101010101" pitchFamily="2" charset="-122"/>
            </a:endParaRPr>
          </a:p>
        </p:txBody>
      </p:sp>
      <p:grpSp>
        <p:nvGrpSpPr>
          <p:cNvPr id="15364" name="Group 14"/>
          <p:cNvGrpSpPr/>
          <p:nvPr/>
        </p:nvGrpSpPr>
        <p:grpSpPr>
          <a:xfrm>
            <a:off x="1908175" y="3644900"/>
            <a:ext cx="5075238" cy="2157413"/>
            <a:chOff x="0" y="0"/>
            <a:chExt cx="3197" cy="1359"/>
          </a:xfrm>
        </p:grpSpPr>
        <p:sp>
          <p:nvSpPr>
            <p:cNvPr id="18436" name="Rectangle 15"/>
            <p:cNvSpPr/>
            <p:nvPr/>
          </p:nvSpPr>
          <p:spPr>
            <a:xfrm>
              <a:off x="0" y="144"/>
              <a:ext cx="894" cy="529"/>
            </a:xfrm>
            <a:prstGeom prst="rect">
              <a:avLst/>
            </a:prstGeom>
            <a:noFill/>
            <a:ln w="9525" cap="flat" cmpd="sng">
              <a:solidFill>
                <a:schemeClr val="tx1"/>
              </a:solidFill>
              <a:prstDash val="solid"/>
              <a:miter/>
              <a:headEnd type="none" w="med" len="med"/>
              <a:tailEnd type="none" w="med" len="med"/>
            </a:ln>
          </p:spPr>
          <p:txBody>
            <a:bodyPr anchor="t" anchorCtr="0"/>
            <a:p>
              <a:pPr algn="ctr">
                <a:spcBef>
                  <a:spcPts val="600"/>
                </a:spcBef>
              </a:pPr>
              <a:r>
                <a:rPr lang="zh-CN" altLang="en-US" sz="2800" b="1" u="none" dirty="0">
                  <a:solidFill>
                    <a:schemeClr val="tx1"/>
                  </a:solidFill>
                  <a:latin typeface="宋体" panose="02010600030101010101" pitchFamily="2" charset="-122"/>
                </a:rPr>
                <a:t>源程序</a:t>
              </a:r>
              <a:endParaRPr lang="zh-CN" altLang="en-US" sz="2400" b="1" u="none" dirty="0">
                <a:solidFill>
                  <a:schemeClr val="tx1"/>
                </a:solidFill>
                <a:latin typeface="宋体" panose="02010600030101010101" pitchFamily="2" charset="-122"/>
              </a:endParaRPr>
            </a:p>
          </p:txBody>
        </p:sp>
        <p:sp>
          <p:nvSpPr>
            <p:cNvPr id="18437" name="Rectangle 16"/>
            <p:cNvSpPr/>
            <p:nvPr/>
          </p:nvSpPr>
          <p:spPr>
            <a:xfrm>
              <a:off x="2256" y="144"/>
              <a:ext cx="941" cy="529"/>
            </a:xfrm>
            <a:prstGeom prst="rect">
              <a:avLst/>
            </a:prstGeom>
            <a:noFill/>
            <a:ln w="9525" cap="flat" cmpd="sng">
              <a:solidFill>
                <a:schemeClr val="tx1"/>
              </a:solidFill>
              <a:prstDash val="solid"/>
              <a:miter/>
              <a:headEnd type="none" w="med" len="med"/>
              <a:tailEnd type="none" w="med" len="med"/>
            </a:ln>
          </p:spPr>
          <p:txBody>
            <a:bodyPr anchor="t" anchorCtr="0"/>
            <a:p>
              <a:pPr algn="ctr">
                <a:spcBef>
                  <a:spcPts val="600"/>
                </a:spcBef>
              </a:pPr>
              <a:r>
                <a:rPr lang="zh-CN" altLang="en-US" sz="2800" b="1" u="none" dirty="0">
                  <a:solidFill>
                    <a:schemeClr val="tx1"/>
                  </a:solidFill>
                  <a:latin typeface="Times New Roman" panose="02020603050405020304" pitchFamily="18" charset="0"/>
                </a:rPr>
                <a:t>结果</a:t>
              </a:r>
              <a:endParaRPr lang="zh-CN" altLang="en-US" sz="2400" b="1" u="none" dirty="0">
                <a:solidFill>
                  <a:schemeClr val="tx1"/>
                </a:solidFill>
                <a:latin typeface="Times New Roman" panose="02020603050405020304" pitchFamily="18" charset="0"/>
              </a:endParaRPr>
            </a:p>
          </p:txBody>
        </p:sp>
        <p:sp>
          <p:nvSpPr>
            <p:cNvPr id="18438" name="Rectangle 17"/>
            <p:cNvSpPr/>
            <p:nvPr/>
          </p:nvSpPr>
          <p:spPr>
            <a:xfrm>
              <a:off x="1296" y="672"/>
              <a:ext cx="720" cy="687"/>
            </a:xfrm>
            <a:prstGeom prst="rect">
              <a:avLst/>
            </a:prstGeom>
            <a:noFill/>
            <a:ln w="9525" cap="flat" cmpd="sng">
              <a:solidFill>
                <a:schemeClr val="tx1"/>
              </a:solidFill>
              <a:prstDash val="solid"/>
              <a:miter/>
              <a:headEnd type="none" w="med" len="med"/>
              <a:tailEnd type="none" w="med" len="med"/>
            </a:ln>
          </p:spPr>
          <p:txBody>
            <a:bodyPr anchor="t" anchorCtr="0"/>
            <a:p>
              <a:pPr algn="ctr"/>
              <a:r>
                <a:rPr lang="zh-CN" altLang="en-US" sz="2800" b="1" u="none" dirty="0">
                  <a:solidFill>
                    <a:schemeClr val="tx1"/>
                  </a:solidFill>
                  <a:latin typeface="宋体" panose="02010600030101010101" pitchFamily="2" charset="-122"/>
                </a:rPr>
                <a:t>解释</a:t>
              </a:r>
              <a:endParaRPr lang="zh-CN" altLang="en-US" sz="2800" b="1" u="none" dirty="0">
                <a:solidFill>
                  <a:schemeClr val="tx1"/>
                </a:solidFill>
                <a:latin typeface="宋体" panose="02010600030101010101" pitchFamily="2" charset="-122"/>
              </a:endParaRPr>
            </a:p>
            <a:p>
              <a:pPr algn="ctr"/>
              <a:r>
                <a:rPr lang="zh-CN" altLang="en-US" sz="2800" b="1" u="none" dirty="0">
                  <a:solidFill>
                    <a:schemeClr val="tx1"/>
                  </a:solidFill>
                  <a:latin typeface="宋体" panose="02010600030101010101" pitchFamily="2" charset="-122"/>
                </a:rPr>
                <a:t>程序</a:t>
              </a:r>
              <a:endParaRPr lang="zh-CN" altLang="en-US" sz="2400" b="1" u="none" dirty="0">
                <a:solidFill>
                  <a:schemeClr val="tx1"/>
                </a:solidFill>
                <a:latin typeface="宋体" panose="02010600030101010101" pitchFamily="2" charset="-122"/>
              </a:endParaRPr>
            </a:p>
          </p:txBody>
        </p:sp>
        <p:sp>
          <p:nvSpPr>
            <p:cNvPr id="18439" name="Line 18"/>
            <p:cNvSpPr/>
            <p:nvPr/>
          </p:nvSpPr>
          <p:spPr>
            <a:xfrm>
              <a:off x="912" y="384"/>
              <a:ext cx="1317" cy="1"/>
            </a:xfrm>
            <a:prstGeom prst="line">
              <a:avLst/>
            </a:prstGeom>
            <a:ln w="25400" cap="flat" cmpd="sng">
              <a:solidFill>
                <a:schemeClr val="tx1"/>
              </a:solidFill>
              <a:prstDash val="solid"/>
              <a:round/>
              <a:headEnd type="none" w="med" len="med"/>
              <a:tailEnd type="stealth" w="lg" len="lg"/>
            </a:ln>
          </p:spPr>
        </p:sp>
        <p:sp>
          <p:nvSpPr>
            <p:cNvPr id="18440" name="Line 19"/>
            <p:cNvSpPr/>
            <p:nvPr/>
          </p:nvSpPr>
          <p:spPr>
            <a:xfrm flipV="1">
              <a:off x="1632" y="384"/>
              <a:ext cx="0" cy="288"/>
            </a:xfrm>
            <a:prstGeom prst="line">
              <a:avLst/>
            </a:prstGeom>
            <a:ln w="25400" cap="flat" cmpd="sng">
              <a:solidFill>
                <a:schemeClr val="tx1"/>
              </a:solidFill>
              <a:prstDash val="solid"/>
              <a:round/>
              <a:headEnd type="none" w="med" len="med"/>
              <a:tailEnd type="stealth" w="lg" len="lg"/>
            </a:ln>
          </p:spPr>
        </p:sp>
        <p:sp>
          <p:nvSpPr>
            <p:cNvPr id="18441" name="Rectangle 20"/>
            <p:cNvSpPr/>
            <p:nvPr/>
          </p:nvSpPr>
          <p:spPr>
            <a:xfrm>
              <a:off x="1296" y="0"/>
              <a:ext cx="720" cy="384"/>
            </a:xfrm>
            <a:prstGeom prst="rect">
              <a:avLst/>
            </a:prstGeom>
            <a:noFill/>
            <a:ln w="9525">
              <a:noFill/>
            </a:ln>
          </p:spPr>
          <p:txBody>
            <a:bodyPr wrap="none" anchor="ctr" anchorCtr="0"/>
            <a:p>
              <a:pPr algn="ctr"/>
              <a:r>
                <a:rPr lang="zh-CN" altLang="en-US" sz="2800" b="1" u="none" dirty="0">
                  <a:solidFill>
                    <a:schemeClr val="tx1"/>
                  </a:solidFill>
                  <a:latin typeface="Times New Roman" panose="02020603050405020304" pitchFamily="18" charset="0"/>
                </a:rPr>
                <a:t>解释执行</a:t>
              </a:r>
              <a:endParaRPr lang="zh-CN" altLang="en-US" sz="2400" b="1" u="none" dirty="0">
                <a:solidFill>
                  <a:schemeClr val="tx1"/>
                </a:solidFill>
                <a:latin typeface="Times New Roman" panose="02020603050405020304" pitchFamily="18" charset="0"/>
              </a:endParaRPr>
            </a:p>
          </p:txBody>
        </p:sp>
      </p:grpSp>
      <p:sp>
        <p:nvSpPr>
          <p:cNvPr id="18442"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18443"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4"/>
          <p:cNvSpPr>
            <a:spLocks noGrp="1"/>
          </p:cNvSpPr>
          <p:nvPr>
            <p:ph type="title" sz="quarter"/>
          </p:nvPr>
        </p:nvSpPr>
        <p:spPr>
          <a:xfrm>
            <a:off x="457200" y="457200"/>
            <a:ext cx="8229600" cy="811213"/>
          </a:xfrm>
          <a:ln/>
        </p:spPr>
        <p:txBody>
          <a:bodyPr vert="horz" wrap="square" anchor="b" anchorCtr="0"/>
          <a:p>
            <a:pPr eaLnBrk="1" hangingPunct="1"/>
            <a:r>
              <a:rPr lang="zh-CN" altLang="en-US" b="1" dirty="0"/>
              <a:t>编译程序 </a:t>
            </a:r>
            <a:r>
              <a:rPr lang="en-US" altLang="zh-CN" b="1"/>
              <a:t>vs. </a:t>
            </a:r>
            <a:r>
              <a:rPr lang="zh-CN" altLang="en-US" b="1" dirty="0"/>
              <a:t>解释程序</a:t>
            </a:r>
            <a:endParaRPr lang="zh-CN" altLang="en-US" b="1" dirty="0"/>
          </a:p>
        </p:txBody>
      </p:sp>
      <p:pic>
        <p:nvPicPr>
          <p:cNvPr id="16387" name="Picture 13" descr="j0195384"/>
          <p:cNvPicPr>
            <a:picLocks noGrp="1" noChangeAspect="1"/>
          </p:cNvPicPr>
          <p:nvPr>
            <p:ph sz="quarter" idx="4294967295"/>
          </p:nvPr>
        </p:nvPicPr>
        <p:blipFill>
          <a:blip r:embed="rId1"/>
          <a:stretch>
            <a:fillRect/>
          </a:stretch>
        </p:blipFill>
        <p:spPr>
          <a:xfrm>
            <a:off x="6659563" y="2060575"/>
            <a:ext cx="1443037" cy="1473200"/>
          </a:xfrm>
          <a:ln/>
        </p:spPr>
      </p:pic>
      <p:pic>
        <p:nvPicPr>
          <p:cNvPr id="16388" name="Picture 7" descr="j0291984"/>
          <p:cNvPicPr>
            <a:picLocks noGrp="1" noChangeAspect="1"/>
          </p:cNvPicPr>
          <p:nvPr>
            <p:ph sz="quarter" idx="4294967295"/>
          </p:nvPr>
        </p:nvPicPr>
        <p:blipFill>
          <a:blip r:embed="rId2"/>
          <a:stretch>
            <a:fillRect/>
          </a:stretch>
        </p:blipFill>
        <p:spPr>
          <a:xfrm>
            <a:off x="827088" y="1884363"/>
            <a:ext cx="1527175" cy="1616075"/>
          </a:xfrm>
          <a:ln/>
        </p:spPr>
      </p:pic>
      <p:pic>
        <p:nvPicPr>
          <p:cNvPr id="16389" name="Picture 15" descr="j0301252"/>
          <p:cNvPicPr>
            <a:picLocks noGrp="1" noChangeAspect="1"/>
          </p:cNvPicPr>
          <p:nvPr>
            <p:ph sz="quarter" idx="4294967295"/>
          </p:nvPr>
        </p:nvPicPr>
        <p:blipFill>
          <a:blip r:embed="rId3"/>
          <a:stretch>
            <a:fillRect/>
          </a:stretch>
        </p:blipFill>
        <p:spPr>
          <a:xfrm>
            <a:off x="3563938" y="4797425"/>
            <a:ext cx="1655762" cy="1416050"/>
          </a:xfrm>
          <a:ln/>
        </p:spPr>
      </p:pic>
      <p:pic>
        <p:nvPicPr>
          <p:cNvPr id="16390" name="Picture 23" descr="BD06639_"/>
          <p:cNvPicPr>
            <a:picLocks noChangeAspect="1"/>
          </p:cNvPicPr>
          <p:nvPr/>
        </p:nvPicPr>
        <p:blipFill>
          <a:blip r:embed="rId4"/>
          <a:stretch>
            <a:fillRect/>
          </a:stretch>
        </p:blipFill>
        <p:spPr>
          <a:xfrm>
            <a:off x="3779838" y="2060575"/>
            <a:ext cx="1512887" cy="1512888"/>
          </a:xfrm>
          <a:prstGeom prst="rect">
            <a:avLst/>
          </a:prstGeom>
          <a:noFill/>
          <a:ln w="9525">
            <a:noFill/>
          </a:ln>
        </p:spPr>
      </p:pic>
      <p:sp>
        <p:nvSpPr>
          <p:cNvPr id="16391" name="AutoShape 24"/>
          <p:cNvSpPr/>
          <p:nvPr/>
        </p:nvSpPr>
        <p:spPr>
          <a:xfrm>
            <a:off x="2771775" y="2819400"/>
            <a:ext cx="792163" cy="360363"/>
          </a:xfrm>
          <a:prstGeom prst="rightArrow">
            <a:avLst>
              <a:gd name="adj1" fmla="val 50000"/>
              <a:gd name="adj2" fmla="val 54905"/>
            </a:avLst>
          </a:prstGeom>
          <a:solidFill>
            <a:schemeClr val="accent1"/>
          </a:solidFill>
          <a:ln w="12700" cap="flat" cmpd="sng">
            <a:solidFill>
              <a:schemeClr val="tx1"/>
            </a:solidFill>
            <a:prstDash val="solid"/>
            <a:miter/>
            <a:headEnd type="none" w="med" len="med"/>
            <a:tailEnd type="none" w="med" len="med"/>
          </a:ln>
        </p:spPr>
        <p:txBody>
          <a:bodyPr wrap="none" anchor="ctr" anchorCtr="0"/>
          <a:p>
            <a:pPr algn="ctr"/>
            <a:endParaRPr lang="zh-CN" altLang="en-US" u="none" dirty="0">
              <a:latin typeface="Verdana" panose="020B0604030504040204" pitchFamily="34" charset="0"/>
              <a:ea typeface="宋体" panose="02010600030101010101" pitchFamily="2" charset="-122"/>
            </a:endParaRPr>
          </a:p>
        </p:txBody>
      </p:sp>
      <p:sp>
        <p:nvSpPr>
          <p:cNvPr id="16392" name="AutoShape 25"/>
          <p:cNvSpPr/>
          <p:nvPr/>
        </p:nvSpPr>
        <p:spPr>
          <a:xfrm>
            <a:off x="5580063" y="2747963"/>
            <a:ext cx="792162" cy="360362"/>
          </a:xfrm>
          <a:prstGeom prst="rightArrow">
            <a:avLst>
              <a:gd name="adj1" fmla="val 50000"/>
              <a:gd name="adj2" fmla="val 54905"/>
            </a:avLst>
          </a:prstGeom>
          <a:solidFill>
            <a:schemeClr val="accent1"/>
          </a:solidFill>
          <a:ln w="12700" cap="flat" cmpd="sng">
            <a:solidFill>
              <a:schemeClr val="tx1"/>
            </a:solidFill>
            <a:prstDash val="solid"/>
            <a:miter/>
            <a:headEnd type="none" w="med" len="med"/>
            <a:tailEnd type="none" w="med" len="med"/>
          </a:ln>
        </p:spPr>
        <p:txBody>
          <a:bodyPr wrap="none" anchor="ctr" anchorCtr="0"/>
          <a:p>
            <a:pPr algn="ctr"/>
            <a:endParaRPr lang="zh-CN" altLang="en-US" u="none" dirty="0">
              <a:latin typeface="Verdana" panose="020B0604030504040204" pitchFamily="34" charset="0"/>
              <a:ea typeface="宋体" panose="02010600030101010101" pitchFamily="2" charset="-122"/>
            </a:endParaRPr>
          </a:p>
        </p:txBody>
      </p:sp>
      <p:sp>
        <p:nvSpPr>
          <p:cNvPr id="16393" name="Documents"/>
          <p:cNvSpPr>
            <a:spLocks noEditPoints="1"/>
          </p:cNvSpPr>
          <p:nvPr/>
        </p:nvSpPr>
        <p:spPr>
          <a:xfrm>
            <a:off x="2771775" y="1739900"/>
            <a:ext cx="576263" cy="944563"/>
          </a:xfrm>
          <a:custGeom>
            <a:avLst/>
            <a:gdLst/>
            <a:ahLst/>
            <a:cxnLst>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 ang="0">
                <a:pos x="2147483647" y="2147483647"/>
              </a:cxn>
            </a:cxnLst>
            <a:pathLst>
              <a:path w="21600" h="2160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a:moveTo>
                  <a:pt x="3486" y="1428"/>
                </a:moveTo>
                <a:lnTo>
                  <a:pt x="19954" y="1428"/>
                </a:lnTo>
                <a:lnTo>
                  <a:pt x="19954" y="20214"/>
                </a:lnTo>
                <a:lnTo>
                  <a:pt x="18256" y="20214"/>
                </a:lnTo>
                <a:lnTo>
                  <a:pt x="18256" y="2800"/>
                </a:lnTo>
                <a:lnTo>
                  <a:pt x="1645" y="2800"/>
                </a:lnTo>
                <a:lnTo>
                  <a:pt x="1645" y="1428"/>
                </a:lnTo>
                <a:lnTo>
                  <a:pt x="3486" y="1428"/>
                </a:lnTo>
                <a:close/>
              </a:path>
              <a:path w="21600" h="21600">
                <a:moveTo>
                  <a:pt x="0" y="18014"/>
                </a:moveTo>
                <a:lnTo>
                  <a:pt x="4434" y="18000"/>
                </a:lnTo>
                <a:lnTo>
                  <a:pt x="4434" y="21600"/>
                </a:lnTo>
                <a:lnTo>
                  <a:pt x="0" y="18014"/>
                </a:lnTo>
                <a:close/>
              </a:path>
            </a:pathLst>
          </a:custGeom>
          <a:solidFill>
            <a:srgbClr val="D8EBB3"/>
          </a:solidFill>
          <a:ln w="9525" cap="flat" cmpd="sng">
            <a:solidFill>
              <a:srgbClr val="000000"/>
            </a:solidFill>
            <a:prstDash val="solid"/>
            <a:round/>
            <a:headEnd type="none" w="med" len="med"/>
            <a:tailEnd type="none" w="med" len="med"/>
          </a:ln>
          <a:effectLst>
            <a:outerShdw dist="107763" dir="2699999" algn="ctr" rotWithShape="0">
              <a:srgbClr val="808080"/>
            </a:outerShdw>
          </a:effectLst>
        </p:spPr>
        <p:txBody>
          <a:bodyPr/>
          <a:p>
            <a:endParaRPr lang="zh-CN" altLang="en-US"/>
          </a:p>
        </p:txBody>
      </p:sp>
      <p:sp>
        <p:nvSpPr>
          <p:cNvPr id="16394" name="Documents"/>
          <p:cNvSpPr>
            <a:spLocks noEditPoints="1"/>
          </p:cNvSpPr>
          <p:nvPr/>
        </p:nvSpPr>
        <p:spPr>
          <a:xfrm>
            <a:off x="5724525" y="1739900"/>
            <a:ext cx="576263" cy="944563"/>
          </a:xfrm>
          <a:custGeom>
            <a:avLst/>
            <a:gdLst/>
            <a:ahLst/>
            <a:cxnLst>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 ang="0">
                <a:pos x="2147483647" y="2147483647"/>
              </a:cxn>
            </a:cxnLst>
            <a:pathLst>
              <a:path w="21600" h="2160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a:moveTo>
                  <a:pt x="3486" y="1428"/>
                </a:moveTo>
                <a:lnTo>
                  <a:pt x="19954" y="1428"/>
                </a:lnTo>
                <a:lnTo>
                  <a:pt x="19954" y="20214"/>
                </a:lnTo>
                <a:lnTo>
                  <a:pt x="18256" y="20214"/>
                </a:lnTo>
                <a:lnTo>
                  <a:pt x="18256" y="2800"/>
                </a:lnTo>
                <a:lnTo>
                  <a:pt x="1645" y="2800"/>
                </a:lnTo>
                <a:lnTo>
                  <a:pt x="1645" y="1428"/>
                </a:lnTo>
                <a:lnTo>
                  <a:pt x="3486" y="1428"/>
                </a:lnTo>
                <a:close/>
              </a:path>
              <a:path w="21600" h="21600">
                <a:moveTo>
                  <a:pt x="0" y="18014"/>
                </a:moveTo>
                <a:lnTo>
                  <a:pt x="4434" y="18000"/>
                </a:lnTo>
                <a:lnTo>
                  <a:pt x="4434" y="21600"/>
                </a:lnTo>
                <a:lnTo>
                  <a:pt x="0" y="18014"/>
                </a:lnTo>
                <a:close/>
              </a:path>
            </a:pathLst>
          </a:custGeom>
          <a:solidFill>
            <a:srgbClr val="FFCC00"/>
          </a:solidFill>
          <a:ln w="9525" cap="flat" cmpd="sng">
            <a:solidFill>
              <a:srgbClr val="000000"/>
            </a:solidFill>
            <a:prstDash val="solid"/>
            <a:round/>
            <a:headEnd type="none" w="med" len="med"/>
            <a:tailEnd type="none" w="med" len="med"/>
          </a:ln>
          <a:effectLst>
            <a:outerShdw dist="107763" dir="2699999" algn="ctr" rotWithShape="0">
              <a:srgbClr val="808080"/>
            </a:outerShdw>
          </a:effectLst>
        </p:spPr>
        <p:txBody>
          <a:bodyPr/>
          <a:p>
            <a:endParaRPr lang="zh-CN" altLang="en-US"/>
          </a:p>
        </p:txBody>
      </p:sp>
      <p:pic>
        <p:nvPicPr>
          <p:cNvPr id="16395" name="Picture 29" descr="j0195384"/>
          <p:cNvPicPr>
            <a:picLocks noChangeAspect="1"/>
          </p:cNvPicPr>
          <p:nvPr/>
        </p:nvPicPr>
        <p:blipFill>
          <a:blip r:embed="rId1"/>
          <a:stretch>
            <a:fillRect/>
          </a:stretch>
        </p:blipFill>
        <p:spPr>
          <a:xfrm>
            <a:off x="6588125" y="4581525"/>
            <a:ext cx="1474788" cy="1506538"/>
          </a:xfrm>
          <a:prstGeom prst="rect">
            <a:avLst/>
          </a:prstGeom>
          <a:noFill/>
          <a:ln w="9525">
            <a:noFill/>
          </a:ln>
        </p:spPr>
      </p:pic>
      <p:pic>
        <p:nvPicPr>
          <p:cNvPr id="16396" name="Picture 30" descr="j0291984"/>
          <p:cNvPicPr>
            <a:picLocks noChangeAspect="1"/>
          </p:cNvPicPr>
          <p:nvPr/>
        </p:nvPicPr>
        <p:blipFill>
          <a:blip r:embed="rId2"/>
          <a:stretch>
            <a:fillRect/>
          </a:stretch>
        </p:blipFill>
        <p:spPr>
          <a:xfrm>
            <a:off x="755650" y="4586288"/>
            <a:ext cx="1560513" cy="1651000"/>
          </a:xfrm>
          <a:prstGeom prst="rect">
            <a:avLst/>
          </a:prstGeom>
          <a:noFill/>
          <a:ln w="9525">
            <a:noFill/>
          </a:ln>
        </p:spPr>
      </p:pic>
      <p:sp>
        <p:nvSpPr>
          <p:cNvPr id="16397" name="AutoShape 32"/>
          <p:cNvSpPr/>
          <p:nvPr/>
        </p:nvSpPr>
        <p:spPr>
          <a:xfrm>
            <a:off x="2700338" y="5521325"/>
            <a:ext cx="792162" cy="360363"/>
          </a:xfrm>
          <a:prstGeom prst="rightArrow">
            <a:avLst>
              <a:gd name="adj1" fmla="val 50000"/>
              <a:gd name="adj2" fmla="val 54904"/>
            </a:avLst>
          </a:prstGeom>
          <a:solidFill>
            <a:schemeClr val="accent1"/>
          </a:solidFill>
          <a:ln w="12700" cap="flat" cmpd="sng">
            <a:solidFill>
              <a:schemeClr val="tx1"/>
            </a:solidFill>
            <a:prstDash val="solid"/>
            <a:miter/>
            <a:headEnd type="none" w="med" len="med"/>
            <a:tailEnd type="none" w="med" len="med"/>
          </a:ln>
        </p:spPr>
        <p:txBody>
          <a:bodyPr wrap="none" anchor="ctr" anchorCtr="0"/>
          <a:p>
            <a:pPr algn="ctr"/>
            <a:endParaRPr lang="zh-CN" altLang="en-US" u="none" dirty="0">
              <a:latin typeface="Verdana" panose="020B0604030504040204" pitchFamily="34" charset="0"/>
              <a:ea typeface="宋体" panose="02010600030101010101" pitchFamily="2" charset="-122"/>
            </a:endParaRPr>
          </a:p>
        </p:txBody>
      </p:sp>
      <p:sp>
        <p:nvSpPr>
          <p:cNvPr id="16398" name="AutoShape 33"/>
          <p:cNvSpPr/>
          <p:nvPr/>
        </p:nvSpPr>
        <p:spPr>
          <a:xfrm>
            <a:off x="5508625" y="5449888"/>
            <a:ext cx="792163" cy="360362"/>
          </a:xfrm>
          <a:prstGeom prst="rightArrow">
            <a:avLst>
              <a:gd name="adj1" fmla="val 50000"/>
              <a:gd name="adj2" fmla="val 54905"/>
            </a:avLst>
          </a:prstGeom>
          <a:solidFill>
            <a:schemeClr val="accent1"/>
          </a:solidFill>
          <a:ln w="12700" cap="flat" cmpd="sng">
            <a:solidFill>
              <a:schemeClr val="tx1"/>
            </a:solidFill>
            <a:prstDash val="solid"/>
            <a:miter/>
            <a:headEnd type="none" w="med" len="med"/>
            <a:tailEnd type="none" w="med" len="med"/>
          </a:ln>
        </p:spPr>
        <p:txBody>
          <a:bodyPr wrap="none" anchor="ctr" anchorCtr="0"/>
          <a:p>
            <a:pPr algn="ctr"/>
            <a:endParaRPr lang="zh-CN" altLang="en-US" u="none" dirty="0">
              <a:latin typeface="Verdana" panose="020B0604030504040204" pitchFamily="34" charset="0"/>
              <a:ea typeface="宋体" panose="02010600030101010101" pitchFamily="2" charset="-122"/>
            </a:endParaRPr>
          </a:p>
        </p:txBody>
      </p:sp>
      <p:sp>
        <p:nvSpPr>
          <p:cNvPr id="16399" name="Documents"/>
          <p:cNvSpPr>
            <a:spLocks noEditPoints="1"/>
          </p:cNvSpPr>
          <p:nvPr/>
        </p:nvSpPr>
        <p:spPr>
          <a:xfrm>
            <a:off x="2700338" y="4441825"/>
            <a:ext cx="576262" cy="944563"/>
          </a:xfrm>
          <a:custGeom>
            <a:avLst/>
            <a:gdLst/>
            <a:ahLst/>
            <a:cxnLst>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 ang="0">
                <a:pos x="2147483647" y="2147483647"/>
              </a:cxn>
            </a:cxnLst>
            <a:pathLst>
              <a:path w="21600" h="2160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a:moveTo>
                  <a:pt x="3486" y="1428"/>
                </a:moveTo>
                <a:lnTo>
                  <a:pt x="19954" y="1428"/>
                </a:lnTo>
                <a:lnTo>
                  <a:pt x="19954" y="20214"/>
                </a:lnTo>
                <a:lnTo>
                  <a:pt x="18256" y="20214"/>
                </a:lnTo>
                <a:lnTo>
                  <a:pt x="18256" y="2800"/>
                </a:lnTo>
                <a:lnTo>
                  <a:pt x="1645" y="2800"/>
                </a:lnTo>
                <a:lnTo>
                  <a:pt x="1645" y="1428"/>
                </a:lnTo>
                <a:lnTo>
                  <a:pt x="3486" y="1428"/>
                </a:lnTo>
                <a:close/>
              </a:path>
              <a:path w="21600" h="21600">
                <a:moveTo>
                  <a:pt x="0" y="18014"/>
                </a:moveTo>
                <a:lnTo>
                  <a:pt x="4434" y="18000"/>
                </a:lnTo>
                <a:lnTo>
                  <a:pt x="4434" y="21600"/>
                </a:lnTo>
                <a:lnTo>
                  <a:pt x="0" y="18014"/>
                </a:lnTo>
                <a:close/>
              </a:path>
            </a:pathLst>
          </a:custGeom>
          <a:solidFill>
            <a:srgbClr val="D8EBB3"/>
          </a:solidFill>
          <a:ln w="9525" cap="flat" cmpd="sng">
            <a:solidFill>
              <a:srgbClr val="000000"/>
            </a:solidFill>
            <a:prstDash val="solid"/>
            <a:round/>
            <a:headEnd type="none" w="med" len="med"/>
            <a:tailEnd type="none" w="med" len="med"/>
          </a:ln>
          <a:effectLst>
            <a:outerShdw dist="107763" dir="2699999" algn="ctr" rotWithShape="0">
              <a:srgbClr val="808080"/>
            </a:outerShdw>
          </a:effectLst>
        </p:spPr>
        <p:txBody>
          <a:bodyPr/>
          <a:p>
            <a:endParaRPr lang="zh-CN" altLang="en-US"/>
          </a:p>
        </p:txBody>
      </p:sp>
      <p:sp>
        <p:nvSpPr>
          <p:cNvPr id="16400" name="Text Box 37"/>
          <p:cNvSpPr txBox="1"/>
          <p:nvPr/>
        </p:nvSpPr>
        <p:spPr>
          <a:xfrm>
            <a:off x="4067175" y="1452563"/>
            <a:ext cx="1027113" cy="519112"/>
          </a:xfrm>
          <a:prstGeom prst="rect">
            <a:avLst/>
          </a:prstGeom>
          <a:noFill/>
          <a:ln w="9525">
            <a:noFill/>
          </a:ln>
        </p:spPr>
        <p:txBody>
          <a:bodyPr anchor="t" anchorCtr="0">
            <a:spAutoFit/>
          </a:bodyPr>
          <a:p>
            <a:pPr algn="ctr"/>
            <a:r>
              <a:rPr lang="zh-CN" altLang="en-US" sz="2800" u="none" dirty="0">
                <a:solidFill>
                  <a:srgbClr val="FF3300"/>
                </a:solidFill>
                <a:latin typeface="Arial" panose="020B0604020202020204" pitchFamily="34" charset="0"/>
                <a:ea typeface="华文行楷" panose="02010800040101010101" pitchFamily="2" charset="-122"/>
              </a:rPr>
              <a:t>编译</a:t>
            </a:r>
            <a:endParaRPr lang="zh-CN" altLang="en-US" sz="2800" u="none" dirty="0">
              <a:solidFill>
                <a:srgbClr val="FF3300"/>
              </a:solidFill>
              <a:latin typeface="Arial" panose="020B0604020202020204" pitchFamily="34" charset="0"/>
              <a:ea typeface="华文行楷" panose="02010800040101010101" pitchFamily="2" charset="-122"/>
            </a:endParaRPr>
          </a:p>
        </p:txBody>
      </p:sp>
      <p:sp>
        <p:nvSpPr>
          <p:cNvPr id="16401" name="Text Box 38"/>
          <p:cNvSpPr txBox="1"/>
          <p:nvPr/>
        </p:nvSpPr>
        <p:spPr>
          <a:xfrm>
            <a:off x="4067175" y="4294188"/>
            <a:ext cx="1027113" cy="519112"/>
          </a:xfrm>
          <a:prstGeom prst="rect">
            <a:avLst/>
          </a:prstGeom>
          <a:noFill/>
          <a:ln w="9525">
            <a:noFill/>
          </a:ln>
        </p:spPr>
        <p:txBody>
          <a:bodyPr anchor="t" anchorCtr="0">
            <a:spAutoFit/>
          </a:bodyPr>
          <a:p>
            <a:pPr algn="ctr"/>
            <a:r>
              <a:rPr lang="zh-CN" altLang="en-US" sz="2800" u="none" dirty="0">
                <a:solidFill>
                  <a:srgbClr val="FF3300"/>
                </a:solidFill>
                <a:latin typeface="Arial" panose="020B0604020202020204" pitchFamily="34" charset="0"/>
                <a:ea typeface="华文行楷" panose="02010800040101010101" pitchFamily="2" charset="-122"/>
              </a:rPr>
              <a:t>解释</a:t>
            </a:r>
            <a:endParaRPr lang="zh-CN" altLang="en-US" sz="2800" u="none" dirty="0">
              <a:solidFill>
                <a:srgbClr val="FF3300"/>
              </a:solidFill>
              <a:latin typeface="Arial" panose="020B0604020202020204" pitchFamily="34" charset="0"/>
              <a:ea typeface="华文行楷" panose="02010800040101010101" pitchFamily="2" charset="-122"/>
            </a:endParaRPr>
          </a:p>
        </p:txBody>
      </p:sp>
      <p:sp>
        <p:nvSpPr>
          <p:cNvPr id="19473" name="灯片编号占位符 1"/>
          <p:cNvSpPr/>
          <p:nvPr>
            <p:ph type="sldNum" sz="quarter" idx="11"/>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latin typeface="Verdana" panose="020B0604030504040204" pitchFamily="34" charset="0"/>
                <a:ea typeface="宋体" panose="02010600030101010101" pitchFamily="2" charset="-122"/>
              </a:rPr>
            </a:fld>
            <a:endParaRPr lang="zh-CN" altLang="en-US" sz="1200" dirty="0">
              <a:solidFill>
                <a:schemeClr val="tx1"/>
              </a:solidFill>
              <a:latin typeface="Verdana" panose="020B0604030504040204" pitchFamily="34"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edge">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wedge">
                                      <p:cBhvr>
                                        <p:cTn id="12" dur="500"/>
                                        <p:tgtEl>
                                          <p:spTgt spid="16390"/>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16387"/>
                                        </p:tgtEl>
                                        <p:attrNameLst>
                                          <p:attrName>style.visibility</p:attrName>
                                        </p:attrNameLst>
                                      </p:cBhvr>
                                      <p:to>
                                        <p:strVal val="visible"/>
                                      </p:to>
                                    </p:set>
                                    <p:animEffect transition="in" filter="wedge">
                                      <p:cBhvr>
                                        <p:cTn id="17" dur="500"/>
                                        <p:tgtEl>
                                          <p:spTgt spid="16387"/>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16393"/>
                                        </p:tgtEl>
                                        <p:attrNameLst>
                                          <p:attrName>style.visibility</p:attrName>
                                        </p:attrNameLst>
                                      </p:cBhvr>
                                      <p:to>
                                        <p:strVal val="visible"/>
                                      </p:to>
                                    </p:set>
                                    <p:animEffect transition="in" filter="wedge">
                                      <p:cBhvr>
                                        <p:cTn id="22" dur="1000"/>
                                        <p:tgtEl>
                                          <p:spTgt spid="163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91"/>
                                        </p:tgtEl>
                                        <p:attrNameLst>
                                          <p:attrName>style.visibility</p:attrName>
                                        </p:attrNameLst>
                                      </p:cBhvr>
                                      <p:to>
                                        <p:strVal val="visible"/>
                                      </p:to>
                                    </p:set>
                                    <p:animEffect transition="in" filter="wipe(left)">
                                      <p:cBhvr>
                                        <p:cTn id="27" dur="500"/>
                                        <p:tgtEl>
                                          <p:spTgt spid="16391"/>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16394"/>
                                        </p:tgtEl>
                                        <p:attrNameLst>
                                          <p:attrName>style.visibility</p:attrName>
                                        </p:attrNameLst>
                                      </p:cBhvr>
                                      <p:to>
                                        <p:strVal val="visible"/>
                                      </p:to>
                                    </p:set>
                                    <p:animEffect transition="in" filter="wedge">
                                      <p:cBhvr>
                                        <p:cTn id="32" dur="1000"/>
                                        <p:tgtEl>
                                          <p:spTgt spid="163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392"/>
                                        </p:tgtEl>
                                        <p:attrNameLst>
                                          <p:attrName>style.visibility</p:attrName>
                                        </p:attrNameLst>
                                      </p:cBhvr>
                                      <p:to>
                                        <p:strVal val="visible"/>
                                      </p:to>
                                    </p:set>
                                    <p:animEffect transition="in" filter="wipe(left)">
                                      <p:cBhvr>
                                        <p:cTn id="37" dur="500"/>
                                        <p:tgtEl>
                                          <p:spTgt spid="16392"/>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iterate type="lt">
                                    <p:tmPct val="10000"/>
                                  </p:iterate>
                                  <p:childTnLst>
                                    <p:set>
                                      <p:cBhvr>
                                        <p:cTn id="41" dur="1" fill="hold">
                                          <p:stCondLst>
                                            <p:cond delay="0"/>
                                          </p:stCondLst>
                                        </p:cTn>
                                        <p:tgtEl>
                                          <p:spTgt spid="16400"/>
                                        </p:tgtEl>
                                        <p:attrNameLst>
                                          <p:attrName>style.visibility</p:attrName>
                                        </p:attrNameLst>
                                      </p:cBhvr>
                                      <p:to>
                                        <p:strVal val="visible"/>
                                      </p:to>
                                    </p:set>
                                    <p:anim calcmode="lin" valueType="num">
                                      <p:cBhvr>
                                        <p:cTn id="42" dur="2000" fill="hold"/>
                                        <p:tgtEl>
                                          <p:spTgt spid="16400"/>
                                        </p:tgtEl>
                                        <p:attrNameLst>
                                          <p:attrName>ppt_x</p:attrName>
                                        </p:attrNameLst>
                                      </p:cBhvr>
                                      <p:tavLst>
                                        <p:tav tm="0">
                                          <p:val>
                                            <p:strVal val="#ppt_x"/>
                                          </p:val>
                                        </p:tav>
                                        <p:tav tm="50000">
                                          <p:val>
                                            <p:strVal val="#ppt_x+.1"/>
                                          </p:val>
                                        </p:tav>
                                        <p:tav tm="100000">
                                          <p:val>
                                            <p:strVal val="#ppt_x"/>
                                          </p:val>
                                        </p:tav>
                                      </p:tavLst>
                                    </p:anim>
                                    <p:anim calcmode="lin" valueType="num">
                                      <p:cBhvr>
                                        <p:cTn id="43" dur="2000" fill="hold"/>
                                        <p:tgtEl>
                                          <p:spTgt spid="16400"/>
                                        </p:tgtEl>
                                        <p:attrNameLst>
                                          <p:attrName>ppt_y</p:attrName>
                                        </p:attrNameLst>
                                      </p:cBhvr>
                                      <p:tavLst>
                                        <p:tav tm="0">
                                          <p:val>
                                            <p:strVal val="#ppt_y"/>
                                          </p:val>
                                        </p:tav>
                                        <p:tav tm="100000">
                                          <p:val>
                                            <p:strVal val="#ppt_y"/>
                                          </p:val>
                                        </p:tav>
                                      </p:tavLst>
                                    </p:anim>
                                    <p:anim calcmode="lin" valueType="num">
                                      <p:cBhvr>
                                        <p:cTn id="44" dur="2000" fill="hold"/>
                                        <p:tgtEl>
                                          <p:spTgt spid="16400"/>
                                        </p:tgtEl>
                                        <p:attrNameLst>
                                          <p:attrName>ppt_h</p:attrName>
                                        </p:attrNameLst>
                                      </p:cBhvr>
                                      <p:tavLst>
                                        <p:tav tm="0">
                                          <p:val>
                                            <p:strVal val="#ppt_h/10"/>
                                          </p:val>
                                        </p:tav>
                                        <p:tav tm="50000">
                                          <p:val>
                                            <p:strVal val="#ppt_h+.01"/>
                                          </p:val>
                                        </p:tav>
                                        <p:tav tm="100000">
                                          <p:val>
                                            <p:strVal val="#ppt_h"/>
                                          </p:val>
                                        </p:tav>
                                      </p:tavLst>
                                    </p:anim>
                                    <p:anim calcmode="lin" valueType="num">
                                      <p:cBhvr>
                                        <p:cTn id="45" dur="2000" fill="hold"/>
                                        <p:tgtEl>
                                          <p:spTgt spid="16400"/>
                                        </p:tgtEl>
                                        <p:attrNameLst>
                                          <p:attrName>ppt_w</p:attrName>
                                        </p:attrNameLst>
                                      </p:cBhvr>
                                      <p:tavLst>
                                        <p:tav tm="0">
                                          <p:val>
                                            <p:strVal val="#ppt_w/10"/>
                                          </p:val>
                                        </p:tav>
                                        <p:tav tm="50000">
                                          <p:val>
                                            <p:strVal val="#ppt_w+.01"/>
                                          </p:val>
                                        </p:tav>
                                        <p:tav tm="100000">
                                          <p:val>
                                            <p:strVal val="#ppt_w"/>
                                          </p:val>
                                        </p:tav>
                                      </p:tavLst>
                                    </p:anim>
                                    <p:animEffect transition="in" filter="fade">
                                      <p:cBhvr>
                                        <p:cTn id="46" dur="2000" tmFilter="0,0; .5, 1; 1, 1"/>
                                        <p:tgtEl>
                                          <p:spTgt spid="16400"/>
                                        </p:tgtEl>
                                      </p:cBhvr>
                                    </p:animEffect>
                                  </p:childTnLst>
                                </p:cTn>
                              </p:par>
                            </p:childTnLst>
                          </p:cTn>
                        </p:par>
                      </p:childTnLst>
                    </p:cTn>
                  </p:par>
                  <p:par>
                    <p:cTn id="47" fill="hold">
                      <p:stCondLst>
                        <p:cond delay="indefinite"/>
                      </p:stCondLst>
                      <p:childTnLst>
                        <p:par>
                          <p:cTn id="48" fill="hold">
                            <p:stCondLst>
                              <p:cond delay="0"/>
                            </p:stCondLst>
                            <p:childTnLst>
                              <p:par>
                                <p:cTn id="49" presetID="20" presetClass="entr" presetSubtype="0" fill="hold" nodeType="clickEffect">
                                  <p:stCondLst>
                                    <p:cond delay="0"/>
                                  </p:stCondLst>
                                  <p:childTnLst>
                                    <p:set>
                                      <p:cBhvr>
                                        <p:cTn id="50" dur="1" fill="hold">
                                          <p:stCondLst>
                                            <p:cond delay="0"/>
                                          </p:stCondLst>
                                        </p:cTn>
                                        <p:tgtEl>
                                          <p:spTgt spid="16396"/>
                                        </p:tgtEl>
                                        <p:attrNameLst>
                                          <p:attrName>style.visibility</p:attrName>
                                        </p:attrNameLst>
                                      </p:cBhvr>
                                      <p:to>
                                        <p:strVal val="visible"/>
                                      </p:to>
                                    </p:set>
                                    <p:animEffect transition="in" filter="wedge">
                                      <p:cBhvr>
                                        <p:cTn id="51" dur="500"/>
                                        <p:tgtEl>
                                          <p:spTgt spid="16396"/>
                                        </p:tgtEl>
                                      </p:cBhvr>
                                    </p:animEffect>
                                  </p:childTnLst>
                                </p:cTn>
                              </p:par>
                            </p:childTnLst>
                          </p:cTn>
                        </p:par>
                      </p:childTnLst>
                    </p:cTn>
                  </p:par>
                  <p:par>
                    <p:cTn id="52" fill="hold">
                      <p:stCondLst>
                        <p:cond delay="indefinite"/>
                      </p:stCondLst>
                      <p:childTnLst>
                        <p:par>
                          <p:cTn id="53" fill="hold">
                            <p:stCondLst>
                              <p:cond delay="0"/>
                            </p:stCondLst>
                            <p:childTnLst>
                              <p:par>
                                <p:cTn id="54" presetID="20" presetClass="entr" presetSubtype="0" fill="hold" nodeType="clickEffect">
                                  <p:stCondLst>
                                    <p:cond delay="0"/>
                                  </p:stCondLst>
                                  <p:childTnLst>
                                    <p:set>
                                      <p:cBhvr>
                                        <p:cTn id="55" dur="1" fill="hold">
                                          <p:stCondLst>
                                            <p:cond delay="0"/>
                                          </p:stCondLst>
                                        </p:cTn>
                                        <p:tgtEl>
                                          <p:spTgt spid="16389"/>
                                        </p:tgtEl>
                                        <p:attrNameLst>
                                          <p:attrName>style.visibility</p:attrName>
                                        </p:attrNameLst>
                                      </p:cBhvr>
                                      <p:to>
                                        <p:strVal val="visible"/>
                                      </p:to>
                                    </p:set>
                                    <p:animEffect transition="in" filter="wedge">
                                      <p:cBhvr>
                                        <p:cTn id="56" dur="500"/>
                                        <p:tgtEl>
                                          <p:spTgt spid="16389"/>
                                        </p:tgtEl>
                                      </p:cBhvr>
                                    </p:animEffect>
                                  </p:childTnLst>
                                </p:cTn>
                              </p:par>
                            </p:childTnLst>
                          </p:cTn>
                        </p:par>
                      </p:childTnLst>
                    </p:cTn>
                  </p:par>
                  <p:par>
                    <p:cTn id="57" fill="hold">
                      <p:stCondLst>
                        <p:cond delay="indefinite"/>
                      </p:stCondLst>
                      <p:childTnLst>
                        <p:par>
                          <p:cTn id="58" fill="hold">
                            <p:stCondLst>
                              <p:cond delay="0"/>
                            </p:stCondLst>
                            <p:childTnLst>
                              <p:par>
                                <p:cTn id="59" presetID="20" presetClass="entr" presetSubtype="0" fill="hold" nodeType="clickEffect">
                                  <p:stCondLst>
                                    <p:cond delay="0"/>
                                  </p:stCondLst>
                                  <p:childTnLst>
                                    <p:set>
                                      <p:cBhvr>
                                        <p:cTn id="60" dur="1" fill="hold">
                                          <p:stCondLst>
                                            <p:cond delay="0"/>
                                          </p:stCondLst>
                                        </p:cTn>
                                        <p:tgtEl>
                                          <p:spTgt spid="16395"/>
                                        </p:tgtEl>
                                        <p:attrNameLst>
                                          <p:attrName>style.visibility</p:attrName>
                                        </p:attrNameLst>
                                      </p:cBhvr>
                                      <p:to>
                                        <p:strVal val="visible"/>
                                      </p:to>
                                    </p:set>
                                    <p:animEffect transition="in" filter="wedge">
                                      <p:cBhvr>
                                        <p:cTn id="61" dur="500"/>
                                        <p:tgtEl>
                                          <p:spTgt spid="16395"/>
                                        </p:tgtEl>
                                      </p:cBhvr>
                                    </p:animEffect>
                                  </p:childTnLst>
                                </p:cTn>
                              </p:par>
                            </p:childTnLst>
                          </p:cTn>
                        </p:par>
                      </p:childTnLst>
                    </p:cTn>
                  </p:par>
                  <p:par>
                    <p:cTn id="62" fill="hold">
                      <p:stCondLst>
                        <p:cond delay="indefinite"/>
                      </p:stCondLst>
                      <p:childTnLst>
                        <p:par>
                          <p:cTn id="63" fill="hold">
                            <p:stCondLst>
                              <p:cond delay="0"/>
                            </p:stCondLst>
                            <p:childTnLst>
                              <p:par>
                                <p:cTn id="64" presetID="20" presetClass="entr" presetSubtype="0" fill="hold" nodeType="clickEffect">
                                  <p:stCondLst>
                                    <p:cond delay="0"/>
                                  </p:stCondLst>
                                  <p:childTnLst>
                                    <p:set>
                                      <p:cBhvr>
                                        <p:cTn id="65" dur="1" fill="hold">
                                          <p:stCondLst>
                                            <p:cond delay="0"/>
                                          </p:stCondLst>
                                        </p:cTn>
                                        <p:tgtEl>
                                          <p:spTgt spid="16399"/>
                                        </p:tgtEl>
                                        <p:attrNameLst>
                                          <p:attrName>style.visibility</p:attrName>
                                        </p:attrNameLst>
                                      </p:cBhvr>
                                      <p:to>
                                        <p:strVal val="visible"/>
                                      </p:to>
                                    </p:set>
                                    <p:animEffect transition="in" filter="wedge">
                                      <p:cBhvr>
                                        <p:cTn id="66" dur="1000"/>
                                        <p:tgtEl>
                                          <p:spTgt spid="1639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6397"/>
                                        </p:tgtEl>
                                        <p:attrNameLst>
                                          <p:attrName>style.visibility</p:attrName>
                                        </p:attrNameLst>
                                      </p:cBhvr>
                                      <p:to>
                                        <p:strVal val="visible"/>
                                      </p:to>
                                    </p:set>
                                    <p:animEffect transition="in" filter="wipe(left)">
                                      <p:cBhvr>
                                        <p:cTn id="71" dur="1000"/>
                                        <p:tgtEl>
                                          <p:spTgt spid="1639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6398"/>
                                        </p:tgtEl>
                                        <p:attrNameLst>
                                          <p:attrName>style.visibility</p:attrName>
                                        </p:attrNameLst>
                                      </p:cBhvr>
                                      <p:to>
                                        <p:strVal val="visible"/>
                                      </p:to>
                                    </p:set>
                                    <p:animEffect transition="in" filter="wipe(left)">
                                      <p:cBhvr>
                                        <p:cTn id="76" dur="1000"/>
                                        <p:tgtEl>
                                          <p:spTgt spid="16398"/>
                                        </p:tgtEl>
                                      </p:cBhvr>
                                    </p:animEffect>
                                  </p:childTnLst>
                                </p:cTn>
                              </p:par>
                            </p:childTnLst>
                          </p:cTn>
                        </p:par>
                      </p:childTnLst>
                    </p:cTn>
                  </p:par>
                  <p:par>
                    <p:cTn id="77" fill="hold">
                      <p:stCondLst>
                        <p:cond delay="indefinite"/>
                      </p:stCondLst>
                      <p:childTnLst>
                        <p:par>
                          <p:cTn id="78" fill="hold">
                            <p:stCondLst>
                              <p:cond delay="0"/>
                            </p:stCondLst>
                            <p:childTnLst>
                              <p:par>
                                <p:cTn id="79" presetID="41" presetClass="entr" presetSubtype="0" fill="hold" grpId="0" nodeType="clickEffect">
                                  <p:stCondLst>
                                    <p:cond delay="0"/>
                                  </p:stCondLst>
                                  <p:iterate type="lt">
                                    <p:tmPct val="10000"/>
                                  </p:iterate>
                                  <p:childTnLst>
                                    <p:set>
                                      <p:cBhvr>
                                        <p:cTn id="80" dur="1" fill="hold">
                                          <p:stCondLst>
                                            <p:cond delay="0"/>
                                          </p:stCondLst>
                                        </p:cTn>
                                        <p:tgtEl>
                                          <p:spTgt spid="16401"/>
                                        </p:tgtEl>
                                        <p:attrNameLst>
                                          <p:attrName>style.visibility</p:attrName>
                                        </p:attrNameLst>
                                      </p:cBhvr>
                                      <p:to>
                                        <p:strVal val="visible"/>
                                      </p:to>
                                    </p:set>
                                    <p:anim calcmode="lin" valueType="num">
                                      <p:cBhvr>
                                        <p:cTn id="81" dur="2000" fill="hold"/>
                                        <p:tgtEl>
                                          <p:spTgt spid="16401"/>
                                        </p:tgtEl>
                                        <p:attrNameLst>
                                          <p:attrName>ppt_x</p:attrName>
                                        </p:attrNameLst>
                                      </p:cBhvr>
                                      <p:tavLst>
                                        <p:tav tm="0">
                                          <p:val>
                                            <p:strVal val="#ppt_x"/>
                                          </p:val>
                                        </p:tav>
                                        <p:tav tm="50000">
                                          <p:val>
                                            <p:strVal val="#ppt_x+.1"/>
                                          </p:val>
                                        </p:tav>
                                        <p:tav tm="100000">
                                          <p:val>
                                            <p:strVal val="#ppt_x"/>
                                          </p:val>
                                        </p:tav>
                                      </p:tavLst>
                                    </p:anim>
                                    <p:anim calcmode="lin" valueType="num">
                                      <p:cBhvr>
                                        <p:cTn id="82" dur="2000" fill="hold"/>
                                        <p:tgtEl>
                                          <p:spTgt spid="16401"/>
                                        </p:tgtEl>
                                        <p:attrNameLst>
                                          <p:attrName>ppt_y</p:attrName>
                                        </p:attrNameLst>
                                      </p:cBhvr>
                                      <p:tavLst>
                                        <p:tav tm="0">
                                          <p:val>
                                            <p:strVal val="#ppt_y"/>
                                          </p:val>
                                        </p:tav>
                                        <p:tav tm="100000">
                                          <p:val>
                                            <p:strVal val="#ppt_y"/>
                                          </p:val>
                                        </p:tav>
                                      </p:tavLst>
                                    </p:anim>
                                    <p:anim calcmode="lin" valueType="num">
                                      <p:cBhvr>
                                        <p:cTn id="83" dur="2000" fill="hold"/>
                                        <p:tgtEl>
                                          <p:spTgt spid="16401"/>
                                        </p:tgtEl>
                                        <p:attrNameLst>
                                          <p:attrName>ppt_h</p:attrName>
                                        </p:attrNameLst>
                                      </p:cBhvr>
                                      <p:tavLst>
                                        <p:tav tm="0">
                                          <p:val>
                                            <p:strVal val="#ppt_h/10"/>
                                          </p:val>
                                        </p:tav>
                                        <p:tav tm="50000">
                                          <p:val>
                                            <p:strVal val="#ppt_h+.01"/>
                                          </p:val>
                                        </p:tav>
                                        <p:tav tm="100000">
                                          <p:val>
                                            <p:strVal val="#ppt_h"/>
                                          </p:val>
                                        </p:tav>
                                      </p:tavLst>
                                    </p:anim>
                                    <p:anim calcmode="lin" valueType="num">
                                      <p:cBhvr>
                                        <p:cTn id="84" dur="2000" fill="hold"/>
                                        <p:tgtEl>
                                          <p:spTgt spid="16401"/>
                                        </p:tgtEl>
                                        <p:attrNameLst>
                                          <p:attrName>ppt_w</p:attrName>
                                        </p:attrNameLst>
                                      </p:cBhvr>
                                      <p:tavLst>
                                        <p:tav tm="0">
                                          <p:val>
                                            <p:strVal val="#ppt_w/10"/>
                                          </p:val>
                                        </p:tav>
                                        <p:tav tm="50000">
                                          <p:val>
                                            <p:strVal val="#ppt_w+.01"/>
                                          </p:val>
                                        </p:tav>
                                        <p:tav tm="100000">
                                          <p:val>
                                            <p:strVal val="#ppt_w"/>
                                          </p:val>
                                        </p:tav>
                                      </p:tavLst>
                                    </p:anim>
                                    <p:animEffect transition="in" filter="fade">
                                      <p:cBhvr>
                                        <p:cTn id="85" dur="2000" tmFilter="0,0; .5, 1; 1, 1"/>
                                        <p:tgtEl>
                                          <p:spTgt spid="1640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6" restart="whenNotActive" fill="hold" evtFilter="cancelBubble" nodeType="interactiveSeq">
                <p:stCondLst>
                  <p:cond evt="onClick" delay="0">
                    <p:tgtEl>
                      <p:spTgt spid="16397"/>
                    </p:tgtEl>
                  </p:cond>
                </p:stCondLst>
                <p:endSync evt="end" delay="0">
                  <p:rtn val="all"/>
                </p:endSync>
                <p:childTnLst>
                  <p:par>
                    <p:cTn id="87" fill="hold">
                      <p:stCondLst>
                        <p:cond delay="0"/>
                      </p:stCondLst>
                      <p:childTnLst>
                        <p:par>
                          <p:cTn id="88" fill="hold">
                            <p:stCondLst>
                              <p:cond delay="0"/>
                            </p:stCondLst>
                            <p:childTnLst>
                              <p:par>
                                <p:cTn id="89" presetID="22" presetClass="entr" presetSubtype="8" fill="hold" grpId="1" nodeType="afterEffect">
                                  <p:stCondLst>
                                    <p:cond delay="0"/>
                                  </p:stCondLst>
                                  <p:childTnLst>
                                    <p:set>
                                      <p:cBhvr>
                                        <p:cTn id="90" dur="1" fill="hold">
                                          <p:stCondLst>
                                            <p:cond delay="0"/>
                                          </p:stCondLst>
                                        </p:cTn>
                                        <p:tgtEl>
                                          <p:spTgt spid="16397"/>
                                        </p:tgtEl>
                                        <p:attrNameLst>
                                          <p:attrName>style.visibility</p:attrName>
                                        </p:attrNameLst>
                                      </p:cBhvr>
                                      <p:to>
                                        <p:strVal val="visible"/>
                                      </p:to>
                                    </p:set>
                                    <p:animEffect transition="in" filter="wipe(left)">
                                      <p:cBhvr>
                                        <p:cTn id="91" dur="1000"/>
                                        <p:tgtEl>
                                          <p:spTgt spid="16397"/>
                                        </p:tgtEl>
                                      </p:cBhvr>
                                    </p:animEffect>
                                  </p:childTnLst>
                                </p:cTn>
                              </p:par>
                            </p:childTnLst>
                          </p:cTn>
                        </p:par>
                      </p:childTnLst>
                    </p:cTn>
                  </p:par>
                </p:childTnLst>
              </p:cTn>
              <p:nextCondLst>
                <p:cond evt="onClick" delay="0">
                  <p:tgtEl>
                    <p:spTgt spid="16397"/>
                  </p:tgtEl>
                </p:cond>
              </p:nextCondLst>
            </p:seq>
            <p:seq concurrent="1" nextAc="seek">
              <p:cTn id="92" restart="whenNotActive" fill="hold" evtFilter="cancelBubble" nodeType="interactiveSeq">
                <p:stCondLst>
                  <p:cond evt="onClick" delay="0">
                    <p:tgtEl>
                      <p:spTgt spid="16398"/>
                    </p:tgtEl>
                  </p:cond>
                </p:stCondLst>
                <p:endSync evt="end" delay="0">
                  <p:rtn val="all"/>
                </p:endSync>
                <p:childTnLst>
                  <p:par>
                    <p:cTn id="93" fill="hold">
                      <p:stCondLst>
                        <p:cond delay="0"/>
                      </p:stCondLst>
                      <p:childTnLst>
                        <p:par>
                          <p:cTn id="94" fill="hold">
                            <p:stCondLst>
                              <p:cond delay="0"/>
                            </p:stCondLst>
                            <p:childTnLst>
                              <p:par>
                                <p:cTn id="95" presetID="22" presetClass="entr" presetSubtype="8" fill="hold" grpId="1" nodeType="afterEffect">
                                  <p:stCondLst>
                                    <p:cond delay="0"/>
                                  </p:stCondLst>
                                  <p:childTnLst>
                                    <p:set>
                                      <p:cBhvr>
                                        <p:cTn id="96" dur="1" fill="hold">
                                          <p:stCondLst>
                                            <p:cond delay="0"/>
                                          </p:stCondLst>
                                        </p:cTn>
                                        <p:tgtEl>
                                          <p:spTgt spid="16398"/>
                                        </p:tgtEl>
                                        <p:attrNameLst>
                                          <p:attrName>style.visibility</p:attrName>
                                        </p:attrNameLst>
                                      </p:cBhvr>
                                      <p:to>
                                        <p:strVal val="visible"/>
                                      </p:to>
                                    </p:set>
                                    <p:animEffect transition="in" filter="wipe(left)">
                                      <p:cBhvr>
                                        <p:cTn id="97" dur="1000"/>
                                        <p:tgtEl>
                                          <p:spTgt spid="16398"/>
                                        </p:tgtEl>
                                      </p:cBhvr>
                                    </p:animEffect>
                                  </p:childTnLst>
                                </p:cTn>
                              </p:par>
                            </p:childTnLst>
                          </p:cTn>
                        </p:par>
                      </p:childTnLst>
                    </p:cTn>
                  </p:par>
                </p:childTnLst>
              </p:cTn>
              <p:nextCondLst>
                <p:cond evt="onClick" delay="0">
                  <p:tgtEl>
                    <p:spTgt spid="16398"/>
                  </p:tgtEl>
                </p:cond>
              </p:nextCondLst>
            </p:seq>
          </p:childTnLst>
        </p:cTn>
      </p:par>
    </p:tnLst>
    <p:bldLst>
      <p:bldP spid="16391" grpId="0" animBg="1"/>
      <p:bldP spid="16392" grpId="0" animBg="1"/>
      <p:bldP spid="16397" grpId="0" animBg="1"/>
      <p:bldP spid="16397" grpId="1" animBg="1"/>
      <p:bldP spid="16398" grpId="0" animBg="1"/>
      <p:bldP spid="16398" grpId="1" animBg="1"/>
      <p:bldP spid="16400" grpId="0"/>
      <p:bldP spid="1640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34925" y="188913"/>
            <a:ext cx="8001000" cy="755650"/>
          </a:xfrm>
          <a:ln/>
        </p:spPr>
        <p:txBody>
          <a:bodyPr vert="horz" wrap="square" anchor="b" anchorCtr="0"/>
          <a:p>
            <a:pPr eaLnBrk="1" hangingPunct="1"/>
            <a:r>
              <a:rPr lang="en-US" altLang="zh-CN" b="1"/>
              <a:t>1.2.  </a:t>
            </a:r>
            <a:r>
              <a:rPr lang="zh-CN" altLang="en-US" b="1" dirty="0"/>
              <a:t>编译过程</a:t>
            </a:r>
            <a:endParaRPr lang="zh-CN" altLang="en-US" b="1" dirty="0"/>
          </a:p>
        </p:txBody>
      </p:sp>
      <p:sp>
        <p:nvSpPr>
          <p:cNvPr id="17411" name="Rectangle 3"/>
          <p:cNvSpPr>
            <a:spLocks noGrp="1"/>
          </p:cNvSpPr>
          <p:nvPr>
            <p:ph type="body"/>
          </p:nvPr>
        </p:nvSpPr>
        <p:spPr>
          <a:ln/>
        </p:spPr>
        <p:txBody>
          <a:bodyPr vert="horz" wrap="square" anchor="t" anchorCtr="0"/>
          <a:p>
            <a:pPr algn="just" eaLnBrk="1" hangingPunct="1"/>
            <a:r>
              <a:rPr lang="zh-CN" altLang="en-US" b="1" dirty="0">
                <a:latin typeface="宋体" panose="02010600030101010101" pitchFamily="2" charset="-122"/>
              </a:rPr>
              <a:t>把英文翻译为中文 </a:t>
            </a:r>
            <a:endParaRPr lang="zh-CN" altLang="en-US" b="1" dirty="0">
              <a:latin typeface="宋体" panose="02010600030101010101" pitchFamily="2" charset="-122"/>
            </a:endParaRPr>
          </a:p>
          <a:p>
            <a:pPr lvl="1" algn="just" eaLnBrk="1" hangingPunct="1"/>
            <a:r>
              <a:rPr lang="zh-CN" altLang="en-US" b="1" dirty="0"/>
              <a:t>识别出句子中的一个个单词；</a:t>
            </a:r>
            <a:endParaRPr lang="zh-CN" altLang="en-US" b="1" dirty="0"/>
          </a:p>
          <a:p>
            <a:pPr lvl="1" algn="just" eaLnBrk="1" hangingPunct="1"/>
            <a:r>
              <a:rPr lang="zh-CN" altLang="en-US" b="1" dirty="0"/>
              <a:t>分析句子的语法结构；</a:t>
            </a:r>
            <a:endParaRPr lang="zh-CN" altLang="en-US" b="1" dirty="0"/>
          </a:p>
          <a:p>
            <a:pPr lvl="1" algn="just" eaLnBrk="1" hangingPunct="1"/>
            <a:r>
              <a:rPr lang="zh-CN" altLang="en-US" b="1" dirty="0"/>
              <a:t>根据句子的含义进行初步翻译；</a:t>
            </a:r>
            <a:endParaRPr lang="zh-CN" altLang="en-US" b="1" dirty="0"/>
          </a:p>
          <a:p>
            <a:pPr lvl="1" algn="just" eaLnBrk="1" hangingPunct="1"/>
            <a:r>
              <a:rPr lang="zh-CN" altLang="en-US" b="1" dirty="0"/>
              <a:t>对译文进行修饰；</a:t>
            </a:r>
            <a:endParaRPr lang="zh-CN" altLang="en-US" b="1" dirty="0"/>
          </a:p>
          <a:p>
            <a:pPr lvl="1" algn="just" eaLnBrk="1" hangingPunct="1"/>
            <a:r>
              <a:rPr lang="zh-CN" altLang="en-US" b="1" dirty="0"/>
              <a:t>写出最后的译文。 </a:t>
            </a:r>
            <a:endParaRPr lang="zh-CN" altLang="en-US" b="1" dirty="0"/>
          </a:p>
          <a:p>
            <a:pPr eaLnBrk="1" hangingPunct="1"/>
            <a:endParaRPr lang="zh-CN" altLang="en-US" b="1"/>
          </a:p>
        </p:txBody>
      </p:sp>
      <p:sp>
        <p:nvSpPr>
          <p:cNvPr id="17412" name="AutoShape 4"/>
          <p:cNvSpPr/>
          <p:nvPr/>
        </p:nvSpPr>
        <p:spPr>
          <a:xfrm>
            <a:off x="6948488" y="1844675"/>
            <a:ext cx="1857375" cy="752475"/>
          </a:xfrm>
          <a:prstGeom prst="borderCallout1">
            <a:avLst>
              <a:gd name="adj1" fmla="val 15190"/>
              <a:gd name="adj2" fmla="val -4102"/>
              <a:gd name="adj3" fmla="val 100421"/>
              <a:gd name="adj4" fmla="val -91537"/>
            </a:avLst>
          </a:prstGeom>
          <a:solidFill>
            <a:srgbClr val="FFFF99"/>
          </a:solidFill>
          <a:ln w="25400" cap="flat" cmpd="sng">
            <a:solidFill>
              <a:srgbClr val="FF0000"/>
            </a:solidFill>
            <a:prstDash val="solid"/>
            <a:miter/>
            <a:headEnd type="none" w="med" len="med"/>
            <a:tailEnd type="stealth" w="med" len="med"/>
          </a:ln>
        </p:spPr>
        <p:txBody>
          <a:bodyPr anchor="ctr" anchorCtr="0"/>
          <a:p>
            <a:pPr algn="ctr"/>
            <a:r>
              <a:rPr lang="zh-CN" altLang="en-US" sz="3200" b="1" u="none" dirty="0">
                <a:solidFill>
                  <a:srgbClr val="3333CC"/>
                </a:solidFill>
                <a:latin typeface="Verdana" panose="020B0604030504040204" pitchFamily="34" charset="0"/>
                <a:ea typeface="楷体_GB2312" pitchFamily="49" charset="-122"/>
              </a:rPr>
              <a:t>词法分析</a:t>
            </a:r>
            <a:endParaRPr lang="zh-CN" altLang="en-US" sz="3200" b="1" u="none" dirty="0">
              <a:solidFill>
                <a:srgbClr val="3333CC"/>
              </a:solidFill>
              <a:latin typeface="Verdana" panose="020B0604030504040204" pitchFamily="34" charset="0"/>
              <a:ea typeface="楷体_GB2312" pitchFamily="49" charset="-122"/>
            </a:endParaRPr>
          </a:p>
        </p:txBody>
      </p:sp>
      <p:sp>
        <p:nvSpPr>
          <p:cNvPr id="17413" name="AutoShape 5"/>
          <p:cNvSpPr/>
          <p:nvPr/>
        </p:nvSpPr>
        <p:spPr>
          <a:xfrm>
            <a:off x="6948488" y="2708275"/>
            <a:ext cx="1857375" cy="752475"/>
          </a:xfrm>
          <a:prstGeom prst="borderCallout1">
            <a:avLst>
              <a:gd name="adj1" fmla="val 15190"/>
              <a:gd name="adj2" fmla="val -4102"/>
              <a:gd name="adj3" fmla="val 69199"/>
              <a:gd name="adj4" fmla="val -100597"/>
            </a:avLst>
          </a:prstGeom>
          <a:solidFill>
            <a:srgbClr val="FFFF99"/>
          </a:solidFill>
          <a:ln w="25400" cap="flat" cmpd="sng">
            <a:solidFill>
              <a:srgbClr val="FF0000"/>
            </a:solidFill>
            <a:prstDash val="solid"/>
            <a:miter/>
            <a:headEnd type="none" w="med" len="med"/>
            <a:tailEnd type="stealth" w="med" len="med"/>
          </a:ln>
        </p:spPr>
        <p:txBody>
          <a:bodyPr anchor="ctr" anchorCtr="0"/>
          <a:p>
            <a:pPr algn="ctr"/>
            <a:r>
              <a:rPr lang="zh-CN" altLang="en-US" sz="3200" b="1" u="none" dirty="0">
                <a:solidFill>
                  <a:srgbClr val="3333CC"/>
                </a:solidFill>
                <a:latin typeface="Verdana" panose="020B0604030504040204" pitchFamily="34" charset="0"/>
                <a:ea typeface="楷体_GB2312" pitchFamily="49" charset="-122"/>
              </a:rPr>
              <a:t>语法分析</a:t>
            </a:r>
            <a:endParaRPr lang="zh-CN" altLang="en-US" sz="3200" b="1" u="none" dirty="0">
              <a:solidFill>
                <a:srgbClr val="3333CC"/>
              </a:solidFill>
              <a:latin typeface="Verdana" panose="020B0604030504040204" pitchFamily="34" charset="0"/>
              <a:ea typeface="楷体_GB2312" pitchFamily="49" charset="-122"/>
            </a:endParaRPr>
          </a:p>
        </p:txBody>
      </p:sp>
      <p:sp>
        <p:nvSpPr>
          <p:cNvPr id="17414" name="AutoShape 6"/>
          <p:cNvSpPr/>
          <p:nvPr/>
        </p:nvSpPr>
        <p:spPr>
          <a:xfrm>
            <a:off x="6948488" y="3573463"/>
            <a:ext cx="1857375" cy="752475"/>
          </a:xfrm>
          <a:prstGeom prst="borderCallout1">
            <a:avLst>
              <a:gd name="adj1" fmla="val 15190"/>
              <a:gd name="adj2" fmla="val -4102"/>
              <a:gd name="adj3" fmla="val 35866"/>
              <a:gd name="adj4" fmla="val -45213"/>
            </a:avLst>
          </a:prstGeom>
          <a:solidFill>
            <a:srgbClr val="FFFF99"/>
          </a:solidFill>
          <a:ln w="25400" cap="flat" cmpd="sng">
            <a:solidFill>
              <a:srgbClr val="FF0000"/>
            </a:solidFill>
            <a:prstDash val="solid"/>
            <a:miter/>
            <a:headEnd type="none" w="med" len="med"/>
            <a:tailEnd type="stealth" w="med" len="med"/>
          </a:ln>
        </p:spPr>
        <p:txBody>
          <a:bodyPr anchor="ctr" anchorCtr="0"/>
          <a:p>
            <a:pPr algn="ctr">
              <a:lnSpc>
                <a:spcPct val="75000"/>
              </a:lnSpc>
            </a:pPr>
            <a:r>
              <a:rPr lang="zh-CN" altLang="en-US" sz="3200" b="1" u="none" dirty="0">
                <a:solidFill>
                  <a:srgbClr val="3333CC"/>
                </a:solidFill>
                <a:latin typeface="Verdana" panose="020B0604030504040204" pitchFamily="34" charset="0"/>
                <a:ea typeface="楷体_GB2312" pitchFamily="49" charset="-122"/>
              </a:rPr>
              <a:t>中间代码产生</a:t>
            </a:r>
            <a:endParaRPr lang="zh-CN" altLang="en-US" sz="3200" b="1" u="none" dirty="0">
              <a:solidFill>
                <a:srgbClr val="3333CC"/>
              </a:solidFill>
              <a:latin typeface="Verdana" panose="020B0604030504040204" pitchFamily="34" charset="0"/>
              <a:ea typeface="楷体_GB2312" pitchFamily="49" charset="-122"/>
            </a:endParaRPr>
          </a:p>
        </p:txBody>
      </p:sp>
      <p:sp>
        <p:nvSpPr>
          <p:cNvPr id="17415" name="AutoShape 7"/>
          <p:cNvSpPr/>
          <p:nvPr/>
        </p:nvSpPr>
        <p:spPr>
          <a:xfrm>
            <a:off x="6948488" y="4437063"/>
            <a:ext cx="1857375" cy="752475"/>
          </a:xfrm>
          <a:prstGeom prst="borderCallout1">
            <a:avLst>
              <a:gd name="adj1" fmla="val 15190"/>
              <a:gd name="adj2" fmla="val -4102"/>
              <a:gd name="adj3" fmla="val -4009"/>
              <a:gd name="adj4" fmla="val -155213"/>
            </a:avLst>
          </a:prstGeom>
          <a:solidFill>
            <a:srgbClr val="FFFF99"/>
          </a:solidFill>
          <a:ln w="25400" cap="flat" cmpd="sng">
            <a:solidFill>
              <a:srgbClr val="FF0000"/>
            </a:solidFill>
            <a:prstDash val="solid"/>
            <a:miter/>
            <a:headEnd type="none" w="med" len="med"/>
            <a:tailEnd type="stealth" w="med" len="med"/>
          </a:ln>
        </p:spPr>
        <p:txBody>
          <a:bodyPr anchor="ctr" anchorCtr="0"/>
          <a:p>
            <a:pPr algn="ctr"/>
            <a:r>
              <a:rPr lang="zh-CN" altLang="en-US" sz="3200" b="1" u="none" dirty="0">
                <a:solidFill>
                  <a:srgbClr val="3333CC"/>
                </a:solidFill>
                <a:latin typeface="Verdana" panose="020B0604030504040204" pitchFamily="34" charset="0"/>
                <a:ea typeface="楷体_GB2312" pitchFamily="49" charset="-122"/>
              </a:rPr>
              <a:t>优化</a:t>
            </a:r>
            <a:endParaRPr lang="zh-CN" altLang="en-US" sz="3200" b="1" u="none" dirty="0">
              <a:solidFill>
                <a:srgbClr val="3333CC"/>
              </a:solidFill>
              <a:latin typeface="Verdana" panose="020B0604030504040204" pitchFamily="34" charset="0"/>
              <a:ea typeface="楷体_GB2312" pitchFamily="49" charset="-122"/>
            </a:endParaRPr>
          </a:p>
        </p:txBody>
      </p:sp>
      <p:sp>
        <p:nvSpPr>
          <p:cNvPr id="17416" name="AutoShape 8"/>
          <p:cNvSpPr/>
          <p:nvPr/>
        </p:nvSpPr>
        <p:spPr>
          <a:xfrm>
            <a:off x="6948488" y="5445125"/>
            <a:ext cx="1857375" cy="752475"/>
          </a:xfrm>
          <a:prstGeom prst="borderCallout1">
            <a:avLst>
              <a:gd name="adj1" fmla="val 15190"/>
              <a:gd name="adj2" fmla="val -4102"/>
              <a:gd name="adj3" fmla="val -62870"/>
              <a:gd name="adj4" fmla="val -155981"/>
            </a:avLst>
          </a:prstGeom>
          <a:solidFill>
            <a:srgbClr val="FFFF99"/>
          </a:solidFill>
          <a:ln w="25400" cap="flat" cmpd="sng">
            <a:solidFill>
              <a:srgbClr val="FF0000"/>
            </a:solidFill>
            <a:prstDash val="solid"/>
            <a:miter/>
            <a:headEnd type="none" w="med" len="med"/>
            <a:tailEnd type="stealth" w="med" len="med"/>
          </a:ln>
        </p:spPr>
        <p:txBody>
          <a:bodyPr anchor="ctr" anchorCtr="0"/>
          <a:p>
            <a:pPr algn="ctr">
              <a:lnSpc>
                <a:spcPct val="75000"/>
              </a:lnSpc>
            </a:pPr>
            <a:r>
              <a:rPr lang="zh-CN" altLang="en-US" sz="3200" b="1" u="none" dirty="0">
                <a:solidFill>
                  <a:srgbClr val="3333CC"/>
                </a:solidFill>
                <a:latin typeface="Verdana" panose="020B0604030504040204" pitchFamily="34" charset="0"/>
                <a:ea typeface="楷体_GB2312" pitchFamily="49" charset="-122"/>
              </a:rPr>
              <a:t>目标代码产生</a:t>
            </a:r>
            <a:endParaRPr lang="zh-CN" altLang="en-US" sz="3200" b="1" u="none" dirty="0">
              <a:solidFill>
                <a:srgbClr val="3333CC"/>
              </a:solidFill>
              <a:latin typeface="Verdana" panose="020B0604030504040204" pitchFamily="34" charset="0"/>
              <a:ea typeface="楷体_GB2312" pitchFamily="49" charset="-122"/>
            </a:endParaRPr>
          </a:p>
        </p:txBody>
      </p:sp>
      <p:sp>
        <p:nvSpPr>
          <p:cNvPr id="20488"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20489"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charRg st="0" end="10"/>
                                            </p:txEl>
                                          </p:spTgt>
                                        </p:tgtEl>
                                        <p:attrNameLst>
                                          <p:attrName>style.visibility</p:attrName>
                                        </p:attrNameLst>
                                      </p:cBhvr>
                                      <p:to>
                                        <p:strVal val="visible"/>
                                      </p:to>
                                    </p:set>
                                    <p:anim calcmode="lin" valueType="num">
                                      <p:cBhvr additive="base">
                                        <p:cTn id="7" dur="500" fill="hold"/>
                                        <p:tgtEl>
                                          <p:spTgt spid="17411">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411">
                                            <p:txEl>
                                              <p:charRg st="10" end="24"/>
                                            </p:txEl>
                                          </p:spTgt>
                                        </p:tgtEl>
                                        <p:attrNameLst>
                                          <p:attrName>style.visibility</p:attrName>
                                        </p:attrNameLst>
                                      </p:cBhvr>
                                      <p:to>
                                        <p:strVal val="visible"/>
                                      </p:to>
                                    </p:set>
                                    <p:animEffect transition="in" filter="wipe(left)">
                                      <p:cBhvr>
                                        <p:cTn id="13" dur="3000"/>
                                        <p:tgtEl>
                                          <p:spTgt spid="17411">
                                            <p:txEl>
                                              <p:charRg st="10" end="2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411">
                                            <p:txEl>
                                              <p:charRg st="24" end="35"/>
                                            </p:txEl>
                                          </p:spTgt>
                                        </p:tgtEl>
                                        <p:attrNameLst>
                                          <p:attrName>style.visibility</p:attrName>
                                        </p:attrNameLst>
                                      </p:cBhvr>
                                      <p:to>
                                        <p:strVal val="visible"/>
                                      </p:to>
                                    </p:set>
                                    <p:animEffect transition="in" filter="wipe(left)">
                                      <p:cBhvr>
                                        <p:cTn id="18" dur="3000"/>
                                        <p:tgtEl>
                                          <p:spTgt spid="17411">
                                            <p:txEl>
                                              <p:charRg st="24" end="3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411">
                                            <p:txEl>
                                              <p:charRg st="35" end="50"/>
                                            </p:txEl>
                                          </p:spTgt>
                                        </p:tgtEl>
                                        <p:attrNameLst>
                                          <p:attrName>style.visibility</p:attrName>
                                        </p:attrNameLst>
                                      </p:cBhvr>
                                      <p:to>
                                        <p:strVal val="visible"/>
                                      </p:to>
                                    </p:set>
                                    <p:animEffect transition="in" filter="wipe(left)">
                                      <p:cBhvr>
                                        <p:cTn id="23" dur="3000"/>
                                        <p:tgtEl>
                                          <p:spTgt spid="17411">
                                            <p:txEl>
                                              <p:charRg st="35" end="5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411">
                                            <p:txEl>
                                              <p:charRg st="50" end="59"/>
                                            </p:txEl>
                                          </p:spTgt>
                                        </p:tgtEl>
                                        <p:attrNameLst>
                                          <p:attrName>style.visibility</p:attrName>
                                        </p:attrNameLst>
                                      </p:cBhvr>
                                      <p:to>
                                        <p:strVal val="visible"/>
                                      </p:to>
                                    </p:set>
                                    <p:animEffect transition="in" filter="wipe(left)">
                                      <p:cBhvr>
                                        <p:cTn id="28" dur="3000"/>
                                        <p:tgtEl>
                                          <p:spTgt spid="17411">
                                            <p:txEl>
                                              <p:charRg st="50" end="5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411">
                                            <p:txEl>
                                              <p:charRg st="59" end="69"/>
                                            </p:txEl>
                                          </p:spTgt>
                                        </p:tgtEl>
                                        <p:attrNameLst>
                                          <p:attrName>style.visibility</p:attrName>
                                        </p:attrNameLst>
                                      </p:cBhvr>
                                      <p:to>
                                        <p:strVal val="visible"/>
                                      </p:to>
                                    </p:set>
                                    <p:animEffect transition="in" filter="wipe(left)">
                                      <p:cBhvr>
                                        <p:cTn id="33" dur="3000"/>
                                        <p:tgtEl>
                                          <p:spTgt spid="17411">
                                            <p:txEl>
                                              <p:charRg st="59" end="6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7412"/>
                                        </p:tgtEl>
                                        <p:attrNameLst>
                                          <p:attrName>style.visibility</p:attrName>
                                        </p:attrNameLst>
                                      </p:cBhvr>
                                      <p:to>
                                        <p:strVal val="visible"/>
                                      </p:to>
                                    </p:set>
                                    <p:animEffect transition="in" filter="wipe(left)">
                                      <p:cBhvr>
                                        <p:cTn id="38" dur="500"/>
                                        <p:tgtEl>
                                          <p:spTgt spid="174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413"/>
                                        </p:tgtEl>
                                        <p:attrNameLst>
                                          <p:attrName>style.visibility</p:attrName>
                                        </p:attrNameLst>
                                      </p:cBhvr>
                                      <p:to>
                                        <p:strVal val="visible"/>
                                      </p:to>
                                    </p:set>
                                    <p:animEffect transition="in" filter="wipe(left)">
                                      <p:cBhvr>
                                        <p:cTn id="43" dur="500"/>
                                        <p:tgtEl>
                                          <p:spTgt spid="174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7414"/>
                                        </p:tgtEl>
                                        <p:attrNameLst>
                                          <p:attrName>style.visibility</p:attrName>
                                        </p:attrNameLst>
                                      </p:cBhvr>
                                      <p:to>
                                        <p:strVal val="visible"/>
                                      </p:to>
                                    </p:set>
                                    <p:animEffect transition="in" filter="wipe(left)">
                                      <p:cBhvr>
                                        <p:cTn id="48" dur="500"/>
                                        <p:tgtEl>
                                          <p:spTgt spid="174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7415"/>
                                        </p:tgtEl>
                                        <p:attrNameLst>
                                          <p:attrName>style.visibility</p:attrName>
                                        </p:attrNameLst>
                                      </p:cBhvr>
                                      <p:to>
                                        <p:strVal val="visible"/>
                                      </p:to>
                                    </p:set>
                                    <p:animEffect transition="in" filter="wipe(left)">
                                      <p:cBhvr>
                                        <p:cTn id="53" dur="500"/>
                                        <p:tgtEl>
                                          <p:spTgt spid="174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7416"/>
                                        </p:tgtEl>
                                        <p:attrNameLst>
                                          <p:attrName>style.visibility</p:attrName>
                                        </p:attrNameLst>
                                      </p:cBhvr>
                                      <p:to>
                                        <p:strVal val="visible"/>
                                      </p:to>
                                    </p:set>
                                    <p:animEffect transition="in" filter="wipe(left)">
                                      <p:cBhvr>
                                        <p:cTn id="58"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ldLvl="2" build="p"/>
      <p:bldP spid="17412" grpId="0" animBg="1"/>
      <p:bldP spid="17413" grpId="0" animBg="1"/>
      <p:bldP spid="17414" grpId="0" animBg="1"/>
      <p:bldP spid="17415" grpId="0" animBg="1"/>
      <p:bldP spid="174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3"/>
          <p:cNvSpPr>
            <a:spLocks noGrp="1"/>
          </p:cNvSpPr>
          <p:nvPr>
            <p:ph type="body"/>
          </p:nvPr>
        </p:nvSpPr>
        <p:spPr>
          <a:xfrm>
            <a:off x="395288" y="1268413"/>
            <a:ext cx="8207375" cy="4248150"/>
          </a:xfrm>
          <a:ln/>
        </p:spPr>
        <p:txBody>
          <a:bodyPr vert="horz" wrap="square" anchor="t" anchorCtr="0"/>
          <a:p>
            <a:pPr algn="just" eaLnBrk="1" hangingPunct="1"/>
            <a:r>
              <a:rPr lang="zh-CN" altLang="en-US" b="1" dirty="0">
                <a:latin typeface="宋体" panose="02010600030101010101" pitchFamily="2" charset="-122"/>
              </a:rPr>
              <a:t>编译程序的工作一般分为五个阶段</a:t>
            </a:r>
            <a:r>
              <a:rPr lang="en-US" altLang="zh-CN" b="1">
                <a:latin typeface="宋体" panose="02010600030101010101" pitchFamily="2" charset="-122"/>
              </a:rPr>
              <a:t>:</a:t>
            </a:r>
            <a:endParaRPr lang="en-US" altLang="zh-CN" b="1">
              <a:latin typeface="宋体" panose="02010600030101010101" pitchFamily="2" charset="-122"/>
            </a:endParaRPr>
          </a:p>
          <a:p>
            <a:pPr lvl="1" algn="just" eaLnBrk="1" hangingPunct="1"/>
            <a:r>
              <a:rPr lang="zh-CN" altLang="en-US" b="1" dirty="0"/>
              <a:t>词法分析</a:t>
            </a:r>
            <a:endParaRPr lang="zh-CN" altLang="en-US" b="1" dirty="0"/>
          </a:p>
          <a:p>
            <a:pPr lvl="1" algn="just" eaLnBrk="1" hangingPunct="1"/>
            <a:r>
              <a:rPr lang="zh-CN" altLang="en-US" b="1" dirty="0"/>
              <a:t>语法分析</a:t>
            </a:r>
            <a:endParaRPr lang="zh-CN" altLang="en-US" b="1" dirty="0"/>
          </a:p>
          <a:p>
            <a:pPr lvl="1" algn="just" eaLnBrk="1" hangingPunct="1"/>
            <a:r>
              <a:rPr lang="zh-CN" altLang="en-US" b="1" dirty="0"/>
              <a:t>中间代码产生</a:t>
            </a:r>
            <a:endParaRPr lang="zh-CN" altLang="en-US" b="1" dirty="0"/>
          </a:p>
          <a:p>
            <a:pPr lvl="1" algn="just" eaLnBrk="1" hangingPunct="1"/>
            <a:r>
              <a:rPr lang="zh-CN" altLang="en-US" b="1" dirty="0"/>
              <a:t>优化</a:t>
            </a:r>
            <a:endParaRPr lang="zh-CN" altLang="en-US" b="1" dirty="0"/>
          </a:p>
          <a:p>
            <a:pPr lvl="1" algn="just" eaLnBrk="1" hangingPunct="1"/>
            <a:r>
              <a:rPr lang="zh-CN" altLang="en-US" b="1" dirty="0"/>
              <a:t>目标代码产生</a:t>
            </a:r>
            <a:endParaRPr lang="zh-CN" altLang="en-US" b="1" dirty="0"/>
          </a:p>
          <a:p>
            <a:pPr eaLnBrk="1" hangingPunct="1"/>
            <a:endParaRPr lang="zh-CN" altLang="en-US" b="1"/>
          </a:p>
        </p:txBody>
      </p:sp>
      <p:sp>
        <p:nvSpPr>
          <p:cNvPr id="21506" name="Rectangle 2"/>
          <p:cNvSpPr/>
          <p:nvPr/>
        </p:nvSpPr>
        <p:spPr>
          <a:xfrm>
            <a:off x="34925" y="188913"/>
            <a:ext cx="8001000" cy="755650"/>
          </a:xfrm>
          <a:prstGeom prst="rect">
            <a:avLst/>
          </a:prstGeom>
          <a:noFill/>
          <a:ln w="9525">
            <a:noFill/>
          </a:ln>
        </p:spPr>
        <p:txBody>
          <a:bodyPr anchor="b" anchorCtr="0"/>
          <a:p>
            <a:r>
              <a:rPr lang="en-US" altLang="zh-CN" sz="4000" b="1" u="none">
                <a:solidFill>
                  <a:schemeClr val="tx2"/>
                </a:solidFill>
                <a:latin typeface="Verdana" panose="020B0604030504040204" pitchFamily="34" charset="0"/>
                <a:ea typeface="黑体" panose="02010609060101010101" pitchFamily="49" charset="-122"/>
              </a:rPr>
              <a:t>1.2.  </a:t>
            </a:r>
            <a:r>
              <a:rPr lang="zh-CN" altLang="en-US" sz="4000" b="1" u="none" dirty="0">
                <a:solidFill>
                  <a:schemeClr val="tx2"/>
                </a:solidFill>
                <a:latin typeface="Verdana" panose="020B0604030504040204" pitchFamily="34" charset="0"/>
                <a:ea typeface="黑体" panose="02010609060101010101" pitchFamily="49" charset="-122"/>
              </a:rPr>
              <a:t>编译过程</a:t>
            </a:r>
            <a:endParaRPr lang="zh-CN" altLang="en-US" sz="4000" b="1" u="none" dirty="0">
              <a:solidFill>
                <a:schemeClr val="tx2"/>
              </a:solidFill>
              <a:latin typeface="Verdana" panose="020B0604030504040204" pitchFamily="34" charset="0"/>
              <a:ea typeface="黑体" panose="02010609060101010101" pitchFamily="49" charset="-122"/>
            </a:endParaRPr>
          </a:p>
        </p:txBody>
      </p:sp>
      <p:sp>
        <p:nvSpPr>
          <p:cNvPr id="21507"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21508"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charRg st="0" end="1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434">
                                            <p:txEl>
                                              <p:charRg st="17" end="22"/>
                                            </p:txEl>
                                          </p:spTgt>
                                        </p:tgtEl>
                                        <p:attrNameLst>
                                          <p:attrName>style.visibility</p:attrName>
                                        </p:attrNameLst>
                                      </p:cBhvr>
                                      <p:to>
                                        <p:strVal val="visible"/>
                                      </p:to>
                                    </p:set>
                                    <p:animEffect transition="in" filter="wipe(left)">
                                      <p:cBhvr>
                                        <p:cTn id="11" dur="1000"/>
                                        <p:tgtEl>
                                          <p:spTgt spid="18434">
                                            <p:txEl>
                                              <p:charRg st="17" end="2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434">
                                            <p:txEl>
                                              <p:charRg st="22" end="27"/>
                                            </p:txEl>
                                          </p:spTgt>
                                        </p:tgtEl>
                                        <p:attrNameLst>
                                          <p:attrName>style.visibility</p:attrName>
                                        </p:attrNameLst>
                                      </p:cBhvr>
                                      <p:to>
                                        <p:strVal val="visible"/>
                                      </p:to>
                                    </p:set>
                                    <p:animEffect transition="in" filter="wipe(left)">
                                      <p:cBhvr>
                                        <p:cTn id="15" dur="1000"/>
                                        <p:tgtEl>
                                          <p:spTgt spid="18434">
                                            <p:txEl>
                                              <p:charRg st="22" end="27"/>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8434">
                                            <p:txEl>
                                              <p:charRg st="27" end="34"/>
                                            </p:txEl>
                                          </p:spTgt>
                                        </p:tgtEl>
                                        <p:attrNameLst>
                                          <p:attrName>style.visibility</p:attrName>
                                        </p:attrNameLst>
                                      </p:cBhvr>
                                      <p:to>
                                        <p:strVal val="visible"/>
                                      </p:to>
                                    </p:set>
                                    <p:animEffect transition="in" filter="wipe(left)">
                                      <p:cBhvr>
                                        <p:cTn id="19" dur="1000"/>
                                        <p:tgtEl>
                                          <p:spTgt spid="18434">
                                            <p:txEl>
                                              <p:charRg st="27" end="34"/>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18434">
                                            <p:txEl>
                                              <p:charRg st="34" end="37"/>
                                            </p:txEl>
                                          </p:spTgt>
                                        </p:tgtEl>
                                        <p:attrNameLst>
                                          <p:attrName>style.visibility</p:attrName>
                                        </p:attrNameLst>
                                      </p:cBhvr>
                                      <p:to>
                                        <p:strVal val="visible"/>
                                      </p:to>
                                    </p:set>
                                    <p:animEffect transition="in" filter="wipe(left)">
                                      <p:cBhvr>
                                        <p:cTn id="23" dur="1000"/>
                                        <p:tgtEl>
                                          <p:spTgt spid="18434">
                                            <p:txEl>
                                              <p:charRg st="34" end="37"/>
                                            </p:txEl>
                                          </p:spTgt>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8434">
                                            <p:txEl>
                                              <p:charRg st="37" end="44"/>
                                            </p:txEl>
                                          </p:spTgt>
                                        </p:tgtEl>
                                        <p:attrNameLst>
                                          <p:attrName>style.visibility</p:attrName>
                                        </p:attrNameLst>
                                      </p:cBhvr>
                                      <p:to>
                                        <p:strVal val="visible"/>
                                      </p:to>
                                    </p:set>
                                    <p:animEffect transition="in" filter="wipe(left)">
                                      <p:cBhvr>
                                        <p:cTn id="27" dur="1000"/>
                                        <p:tgtEl>
                                          <p:spTgt spid="18434">
                                            <p:txEl>
                                              <p:charRg st="37"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2"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3"/>
          <p:cNvSpPr>
            <a:spLocks noGrp="1"/>
          </p:cNvSpPr>
          <p:nvPr>
            <p:ph type="body"/>
          </p:nvPr>
        </p:nvSpPr>
        <p:spPr>
          <a:xfrm>
            <a:off x="395288" y="1268413"/>
            <a:ext cx="8207375" cy="4248150"/>
          </a:xfrm>
          <a:ln/>
        </p:spPr>
        <p:txBody>
          <a:bodyPr vert="horz" wrap="square" anchor="t" anchorCtr="0"/>
          <a:p>
            <a:pPr algn="just" eaLnBrk="1" hangingPunct="1"/>
            <a:r>
              <a:rPr lang="zh-CN" altLang="en-US" b="1" dirty="0">
                <a:latin typeface="宋体" panose="02010600030101010101" pitchFamily="2" charset="-122"/>
              </a:rPr>
              <a:t>有一个</a:t>
            </a:r>
            <a:r>
              <a:rPr lang="en-US" altLang="zh-CN" b="1">
                <a:latin typeface="宋体" panose="02010600030101010101" pitchFamily="2" charset="-122"/>
              </a:rPr>
              <a:t>C</a:t>
            </a:r>
            <a:r>
              <a:rPr lang="zh-CN" altLang="en-US" b="1" dirty="0">
                <a:latin typeface="宋体" panose="02010600030101010101" pitchFamily="2" charset="-122"/>
              </a:rPr>
              <a:t>语言程序，对它进行编译</a:t>
            </a:r>
            <a:endParaRPr lang="zh-CN" altLang="en-US" b="1" dirty="0">
              <a:latin typeface="宋体" panose="02010600030101010101" pitchFamily="2" charset="-122"/>
            </a:endParaRPr>
          </a:p>
          <a:p>
            <a:pPr algn="just" eaLnBrk="1" hangingPunct="1">
              <a:buNone/>
            </a:pPr>
            <a:r>
              <a:rPr lang="en-US" altLang="zh-CN" b="1"/>
              <a:t>Void </a:t>
            </a:r>
            <a:r>
              <a:rPr lang="en-US" altLang="zh-CN" b="1" dirty="0" err="1"/>
              <a:t>jisuan</a:t>
            </a:r>
            <a:r>
              <a:rPr lang="en-US" altLang="zh-CN" b="1"/>
              <a:t>()</a:t>
            </a:r>
            <a:endParaRPr lang="en-US" altLang="zh-CN" b="1"/>
          </a:p>
          <a:p>
            <a:pPr algn="just" eaLnBrk="1" hangingPunct="1">
              <a:buNone/>
            </a:pPr>
            <a:r>
              <a:rPr lang="en-US" altLang="zh-CN" b="1"/>
              <a:t>{   </a:t>
            </a:r>
            <a:r>
              <a:rPr lang="en-US" altLang="zh-CN" b="1" dirty="0" err="1"/>
              <a:t>int</a:t>
            </a:r>
            <a:r>
              <a:rPr lang="en-US" altLang="zh-CN" b="1"/>
              <a:t>    </a:t>
            </a:r>
            <a:r>
              <a:rPr lang="en-US" altLang="zh-CN" b="1" dirty="0" err="1"/>
              <a:t>y,c,d</a:t>
            </a:r>
            <a:r>
              <a:rPr lang="en-US" altLang="zh-CN" b="1"/>
              <a:t>;</a:t>
            </a:r>
            <a:endParaRPr lang="en-US" altLang="zh-CN" b="1"/>
          </a:p>
          <a:p>
            <a:pPr algn="just" eaLnBrk="1" hangingPunct="1">
              <a:buNone/>
            </a:pPr>
            <a:r>
              <a:rPr lang="en-US" altLang="zh-CN" b="1"/>
              <a:t>    float </a:t>
            </a:r>
            <a:r>
              <a:rPr lang="en-US" altLang="zh-CN" b="1" dirty="0" err="1"/>
              <a:t>x,a,b</a:t>
            </a:r>
            <a:r>
              <a:rPr lang="en-US" altLang="zh-CN" b="1"/>
              <a:t>;</a:t>
            </a:r>
            <a:endParaRPr lang="en-US" altLang="zh-CN" b="1"/>
          </a:p>
          <a:p>
            <a:pPr algn="just" eaLnBrk="1" hangingPunct="1">
              <a:buNone/>
            </a:pPr>
            <a:r>
              <a:rPr lang="en-US" altLang="zh-CN" b="1"/>
              <a:t>    x=</a:t>
            </a:r>
            <a:r>
              <a:rPr lang="en-US" altLang="zh-CN" b="1" dirty="0" err="1"/>
              <a:t>a+b</a:t>
            </a:r>
            <a:r>
              <a:rPr lang="en-US" altLang="zh-CN" b="1"/>
              <a:t>*50;</a:t>
            </a:r>
            <a:endParaRPr lang="en-US" altLang="zh-CN" b="1"/>
          </a:p>
          <a:p>
            <a:pPr algn="just" eaLnBrk="1" hangingPunct="1">
              <a:buNone/>
            </a:pPr>
            <a:r>
              <a:rPr lang="en-US" altLang="zh-CN" b="1"/>
              <a:t>    y=</a:t>
            </a:r>
            <a:r>
              <a:rPr lang="en-US" altLang="zh-CN" b="1" dirty="0" err="1"/>
              <a:t>c+)d</a:t>
            </a:r>
            <a:r>
              <a:rPr lang="en-US" altLang="zh-CN" b="1"/>
              <a:t>*(</a:t>
            </a:r>
            <a:r>
              <a:rPr lang="en-US" altLang="zh-CN" b="1" dirty="0" err="1"/>
              <a:t>x+b</a:t>
            </a:r>
            <a:r>
              <a:rPr lang="en-US" altLang="zh-CN" b="1"/>
              <a:t>;</a:t>
            </a:r>
            <a:endParaRPr lang="en-US" altLang="zh-CN" b="1"/>
          </a:p>
          <a:p>
            <a:pPr algn="just" eaLnBrk="1" hangingPunct="1">
              <a:buNone/>
            </a:pPr>
            <a:r>
              <a:rPr lang="en-US" altLang="zh-CN" b="1"/>
              <a:t>}</a:t>
            </a:r>
            <a:endParaRPr lang="en-US" altLang="zh-CN" b="1"/>
          </a:p>
        </p:txBody>
      </p:sp>
      <p:sp>
        <p:nvSpPr>
          <p:cNvPr id="22530" name="Rectangle 2"/>
          <p:cNvSpPr/>
          <p:nvPr/>
        </p:nvSpPr>
        <p:spPr>
          <a:xfrm>
            <a:off x="34925" y="188913"/>
            <a:ext cx="8001000" cy="755650"/>
          </a:xfrm>
          <a:prstGeom prst="rect">
            <a:avLst/>
          </a:prstGeom>
          <a:noFill/>
          <a:ln w="9525">
            <a:noFill/>
          </a:ln>
        </p:spPr>
        <p:txBody>
          <a:bodyPr anchor="b" anchorCtr="0"/>
          <a:p>
            <a:r>
              <a:rPr lang="zh-CN" altLang="en-US" sz="3200" b="1" u="none" dirty="0">
                <a:solidFill>
                  <a:schemeClr val="tx2"/>
                </a:solidFill>
                <a:latin typeface="微软雅黑" panose="020B0503020204020204" pitchFamily="34" charset="-122"/>
                <a:ea typeface="微软雅黑" panose="020B0503020204020204" pitchFamily="34" charset="-122"/>
              </a:rPr>
              <a:t>举例说明</a:t>
            </a:r>
            <a:endParaRPr lang="zh-CN" altLang="en-US" sz="3200" b="1" u="none" dirty="0">
              <a:solidFill>
                <a:schemeClr val="tx2"/>
              </a:solidFill>
              <a:latin typeface="微软雅黑" panose="020B0503020204020204" pitchFamily="34" charset="-122"/>
              <a:ea typeface="微软雅黑" panose="020B0503020204020204" pitchFamily="34" charset="-122"/>
            </a:endParaRPr>
          </a:p>
        </p:txBody>
      </p:sp>
      <p:sp>
        <p:nvSpPr>
          <p:cNvPr id="22531"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2253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xEl>
                                              <p:charRg st="0"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8">
                                            <p:txEl>
                                              <p:charRg st="16" end="3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charRg st="30" end="4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charRg st="48" end="6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8">
                                            <p:txEl>
                                              <p:charRg st="65" end="7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8">
                                            <p:txEl>
                                              <p:charRg st="79" end="9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58">
                                            <p:txEl>
                                              <p:charRg st="96" end="9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2"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250825" y="188913"/>
            <a:ext cx="8001000" cy="828675"/>
          </a:xfrm>
          <a:ln/>
        </p:spPr>
        <p:txBody>
          <a:bodyPr vert="horz" wrap="square" anchor="b" anchorCtr="0"/>
          <a:p>
            <a:pPr eaLnBrk="1" hangingPunct="1"/>
            <a:r>
              <a:rPr lang="en-US" altLang="zh-CN" sz="3200" b="1">
                <a:latin typeface="微软雅黑" panose="020B0503020204020204" pitchFamily="34" charset="-122"/>
                <a:ea typeface="微软雅黑" panose="020B0503020204020204" pitchFamily="34" charset="-122"/>
              </a:rPr>
              <a:t>1. </a:t>
            </a:r>
            <a:r>
              <a:rPr lang="zh-CN" altLang="en-US" sz="3200" b="1" dirty="0">
                <a:latin typeface="微软雅黑" panose="020B0503020204020204" pitchFamily="34" charset="-122"/>
                <a:ea typeface="微软雅黑" panose="020B0503020204020204" pitchFamily="34" charset="-122"/>
              </a:rPr>
              <a:t>词法分析</a:t>
            </a:r>
            <a:endParaRPr lang="zh-CN" altLang="en-US" sz="3200" b="1" dirty="0">
              <a:latin typeface="微软雅黑" panose="020B0503020204020204" pitchFamily="34" charset="-122"/>
              <a:ea typeface="微软雅黑" panose="020B0503020204020204" pitchFamily="34" charset="-122"/>
            </a:endParaRPr>
          </a:p>
        </p:txBody>
      </p:sp>
      <p:sp>
        <p:nvSpPr>
          <p:cNvPr id="20483" name="Rectangle 3"/>
          <p:cNvSpPr>
            <a:spLocks noGrp="1"/>
          </p:cNvSpPr>
          <p:nvPr>
            <p:ph type="body"/>
          </p:nvPr>
        </p:nvSpPr>
        <p:spPr>
          <a:xfrm>
            <a:off x="611188" y="1412875"/>
            <a:ext cx="7777162" cy="3554413"/>
          </a:xfrm>
          <a:ln/>
        </p:spPr>
        <p:txBody>
          <a:bodyPr vert="horz" wrap="square" anchor="t" anchorCtr="0"/>
          <a:p>
            <a:pPr eaLnBrk="1" hangingPunct="1"/>
            <a:r>
              <a:rPr lang="zh-CN" altLang="en-US" b="1" dirty="0">
                <a:latin typeface="宋体" panose="02010600030101010101" pitchFamily="2" charset="-122"/>
              </a:rPr>
              <a:t>任务</a:t>
            </a:r>
            <a:r>
              <a:rPr lang="en-US" altLang="zh-CN" b="1">
                <a:latin typeface="宋体" panose="02010600030101010101" pitchFamily="2" charset="-122"/>
              </a:rPr>
              <a:t>: </a:t>
            </a:r>
            <a:r>
              <a:rPr lang="zh-CN" altLang="en-US" b="1" dirty="0">
                <a:latin typeface="宋体" panose="02010600030101010101" pitchFamily="2" charset="-122"/>
              </a:rPr>
              <a:t>输入源程序，对构成源程序的字符串进行扫描和分解，识别出一个个单词符号。</a:t>
            </a:r>
            <a:endParaRPr lang="zh-CN" altLang="en-US" b="1" dirty="0">
              <a:latin typeface="宋体" panose="02010600030101010101" pitchFamily="2" charset="-122"/>
            </a:endParaRPr>
          </a:p>
          <a:p>
            <a:pPr eaLnBrk="1" hangingPunct="1"/>
            <a:r>
              <a:rPr lang="zh-CN" altLang="en-US" b="1" dirty="0">
                <a:latin typeface="宋体" panose="02010600030101010101" pitchFamily="2" charset="-122"/>
              </a:rPr>
              <a:t>依循的原则：构词规则</a:t>
            </a:r>
            <a:endParaRPr lang="zh-CN" altLang="en-US" b="1" dirty="0">
              <a:latin typeface="宋体" panose="02010600030101010101" pitchFamily="2" charset="-122"/>
            </a:endParaRPr>
          </a:p>
          <a:p>
            <a:pPr eaLnBrk="1" hangingPunct="1"/>
            <a:r>
              <a:rPr lang="zh-CN" altLang="en-US" b="1" dirty="0">
                <a:latin typeface="宋体" panose="02010600030101010101" pitchFamily="2" charset="-122"/>
              </a:rPr>
              <a:t>描述工具：正规式和有限自动机</a:t>
            </a:r>
            <a:endParaRPr lang="zh-CN" altLang="en-US" b="1" dirty="0">
              <a:latin typeface="宋体" panose="02010600030101010101" pitchFamily="2" charset="-122"/>
            </a:endParaRPr>
          </a:p>
          <a:p>
            <a:pPr eaLnBrk="1" hangingPunct="1"/>
            <a:r>
              <a:rPr lang="en-US" altLang="zh-CN" b="1">
                <a:latin typeface="宋体" panose="02010600030101010101" pitchFamily="2" charset="-122"/>
              </a:rPr>
              <a:t>FOR  I   :=     1   TO    100   DO</a:t>
            </a:r>
            <a:endParaRPr lang="en-US" altLang="zh-CN" b="1">
              <a:latin typeface="宋体" panose="02010600030101010101" pitchFamily="2" charset="-122"/>
            </a:endParaRPr>
          </a:p>
          <a:p>
            <a:pPr eaLnBrk="1" hangingPunct="1">
              <a:buNone/>
            </a:pPr>
            <a:r>
              <a:rPr lang="en-US" altLang="zh-CN" sz="2400" b="1">
                <a:latin typeface="宋体" panose="02010600030101010101" pitchFamily="2" charset="-122"/>
              </a:rPr>
              <a:t> </a:t>
            </a:r>
            <a:r>
              <a:rPr lang="zh-CN" altLang="en-US" sz="2400" b="1" dirty="0">
                <a:latin typeface="宋体" panose="02010600030101010101" pitchFamily="2" charset="-122"/>
              </a:rPr>
              <a:t>保留字 标识符 等符  整常数 保留字 整常数  保留字</a:t>
            </a:r>
            <a:endParaRPr lang="zh-CN" altLang="en-US" b="1"/>
          </a:p>
        </p:txBody>
      </p:sp>
      <p:sp>
        <p:nvSpPr>
          <p:cNvPr id="23555"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23556"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3">
                                            <p:txEl>
                                              <p:charRg st="0" end="40"/>
                                            </p:txEl>
                                          </p:spTgt>
                                        </p:tgtEl>
                                        <p:attrNameLst>
                                          <p:attrName>style.visibility</p:attrName>
                                        </p:attrNameLst>
                                      </p:cBhvr>
                                      <p:to>
                                        <p:strVal val="visible"/>
                                      </p:to>
                                    </p:set>
                                    <p:animEffect transition="in" filter="wipe(left)">
                                      <p:cBhvr>
                                        <p:cTn id="7" dur="500"/>
                                        <p:tgtEl>
                                          <p:spTgt spid="20483">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3">
                                            <p:txEl>
                                              <p:charRg st="40" end="51"/>
                                            </p:txEl>
                                          </p:spTgt>
                                        </p:tgtEl>
                                        <p:attrNameLst>
                                          <p:attrName>style.visibility</p:attrName>
                                        </p:attrNameLst>
                                      </p:cBhvr>
                                      <p:to>
                                        <p:strVal val="visible"/>
                                      </p:to>
                                    </p:set>
                                    <p:animEffect transition="in" filter="wipe(left)">
                                      <p:cBhvr>
                                        <p:cTn id="12" dur="500"/>
                                        <p:tgtEl>
                                          <p:spTgt spid="20483">
                                            <p:txEl>
                                              <p:charRg st="40"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3">
                                            <p:txEl>
                                              <p:charRg st="51" end="66"/>
                                            </p:txEl>
                                          </p:spTgt>
                                        </p:tgtEl>
                                        <p:attrNameLst>
                                          <p:attrName>style.visibility</p:attrName>
                                        </p:attrNameLst>
                                      </p:cBhvr>
                                      <p:to>
                                        <p:strVal val="visible"/>
                                      </p:to>
                                    </p:set>
                                    <p:animEffect transition="in" filter="wipe(left)">
                                      <p:cBhvr>
                                        <p:cTn id="17" dur="500"/>
                                        <p:tgtEl>
                                          <p:spTgt spid="20483">
                                            <p:txEl>
                                              <p:charRg st="51"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3">
                                            <p:txEl>
                                              <p:charRg st="66" end="101"/>
                                            </p:txEl>
                                          </p:spTgt>
                                        </p:tgtEl>
                                        <p:attrNameLst>
                                          <p:attrName>style.visibility</p:attrName>
                                        </p:attrNameLst>
                                      </p:cBhvr>
                                      <p:to>
                                        <p:strVal val="visible"/>
                                      </p:to>
                                    </p:set>
                                    <p:animEffect transition="in" filter="wipe(left)">
                                      <p:cBhvr>
                                        <p:cTn id="22" dur="3000"/>
                                        <p:tgtEl>
                                          <p:spTgt spid="20483">
                                            <p:txEl>
                                              <p:charRg st="66" end="101"/>
                                            </p:txEl>
                                          </p:spTgt>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20483">
                                            <p:txEl>
                                              <p:charRg st="101" end="131"/>
                                            </p:txEl>
                                          </p:spTgt>
                                        </p:tgtEl>
                                        <p:attrNameLst>
                                          <p:attrName>style.visibility</p:attrName>
                                        </p:attrNameLst>
                                      </p:cBhvr>
                                      <p:to>
                                        <p:strVal val="visible"/>
                                      </p:to>
                                    </p:set>
                                    <p:animEffect transition="in" filter="wipe(left)">
                                      <p:cBhvr>
                                        <p:cTn id="26" dur="5000"/>
                                        <p:tgtEl>
                                          <p:spTgt spid="20483">
                                            <p:txEl>
                                              <p:charRg st="101"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p:nvPr/>
        </p:nvSpPr>
        <p:spPr>
          <a:xfrm>
            <a:off x="34925" y="188913"/>
            <a:ext cx="8001000" cy="755650"/>
          </a:xfrm>
          <a:prstGeom prst="rect">
            <a:avLst/>
          </a:prstGeom>
          <a:noFill/>
          <a:ln w="9525">
            <a:noFill/>
          </a:ln>
        </p:spPr>
        <p:txBody>
          <a:bodyPr anchor="b" anchorCtr="0"/>
          <a:p>
            <a:r>
              <a:rPr lang="zh-CN" altLang="en-US" sz="3200" b="1" u="none" dirty="0">
                <a:solidFill>
                  <a:schemeClr val="tx2"/>
                </a:solidFill>
                <a:latin typeface="微软雅黑" panose="020B0503020204020204" pitchFamily="34" charset="-122"/>
                <a:ea typeface="微软雅黑" panose="020B0503020204020204" pitchFamily="34" charset="-122"/>
              </a:rPr>
              <a:t>词法分析举例说明</a:t>
            </a:r>
            <a:endParaRPr lang="zh-CN" altLang="en-US" sz="3200" b="1" u="none" dirty="0">
              <a:solidFill>
                <a:schemeClr val="tx2"/>
              </a:solidFill>
              <a:latin typeface="微软雅黑" panose="020B0503020204020204" pitchFamily="34" charset="-122"/>
              <a:ea typeface="微软雅黑" panose="020B0503020204020204" pitchFamily="34" charset="-122"/>
            </a:endParaRPr>
          </a:p>
        </p:txBody>
      </p:sp>
      <p:sp>
        <p:nvSpPr>
          <p:cNvPr id="24578"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24579" name="Text Box 5"/>
          <p:cNvSpPr txBox="1"/>
          <p:nvPr/>
        </p:nvSpPr>
        <p:spPr>
          <a:xfrm>
            <a:off x="250825" y="1412875"/>
            <a:ext cx="5040313" cy="366713"/>
          </a:xfrm>
          <a:prstGeom prst="rect">
            <a:avLst/>
          </a:prstGeom>
          <a:noFill/>
          <a:ln w="9525">
            <a:noFill/>
          </a:ln>
        </p:spPr>
        <p:txBody>
          <a:bodyPr anchor="t" anchorCtr="0">
            <a:spAutoFit/>
          </a:bodyPr>
          <a:p>
            <a:pPr>
              <a:spcBef>
                <a:spcPct val="50000"/>
              </a:spcBef>
            </a:pPr>
            <a:endParaRPr lang="zh-CN" altLang="en-US" dirty="0">
              <a:latin typeface="Verdana" panose="020B0604030504040204" pitchFamily="34" charset="0"/>
            </a:endParaRPr>
          </a:p>
        </p:txBody>
      </p:sp>
      <p:sp>
        <p:nvSpPr>
          <p:cNvPr id="21509" name="Rectangle 6"/>
          <p:cNvSpPr/>
          <p:nvPr/>
        </p:nvSpPr>
        <p:spPr>
          <a:xfrm>
            <a:off x="522288" y="1125538"/>
            <a:ext cx="4913312" cy="3451225"/>
          </a:xfrm>
          <a:prstGeom prst="rect">
            <a:avLst/>
          </a:prstGeom>
          <a:noFill/>
          <a:ln w="9525" cap="flat" cmpd="sng">
            <a:solidFill>
              <a:schemeClr val="tx1"/>
            </a:solidFill>
            <a:prstDash val="solid"/>
            <a:miter/>
            <a:headEnd type="none" w="med" len="med"/>
            <a:tailEnd type="none" w="med" len="med"/>
          </a:ln>
        </p:spPr>
        <p:txBody>
          <a:bodyPr anchor="t" anchorCtr="0">
            <a:spAutoFit/>
          </a:bodyPr>
          <a:p>
            <a:pPr marL="342900" indent="-342900">
              <a:buFont typeface="Wingdings" panose="05000000000000000000" pitchFamily="2" charset="2"/>
              <a:buChar char="Ø"/>
            </a:pPr>
            <a:r>
              <a:rPr lang="zh-CN" altLang="en-US" sz="2200" b="1" u="none" dirty="0">
                <a:solidFill>
                  <a:schemeClr val="tx1"/>
                </a:solidFill>
                <a:latin typeface="Verdana" panose="020B0604030504040204" pitchFamily="34" charset="0"/>
              </a:rPr>
              <a:t>基本字（保留字：组成命令的关键字，系统定义好的单词）：</a:t>
            </a:r>
            <a:r>
              <a:rPr lang="en-US" altLang="zh-CN" sz="2200" b="1" u="none">
                <a:solidFill>
                  <a:schemeClr val="tx1"/>
                </a:solidFill>
                <a:latin typeface="Verdana" panose="020B0604030504040204" pitchFamily="34" charset="0"/>
              </a:rPr>
              <a:t>void</a:t>
            </a:r>
            <a:r>
              <a:rPr lang="zh-CN" altLang="en-US" sz="2200" b="1" u="none" dirty="0">
                <a:solidFill>
                  <a:schemeClr val="tx1"/>
                </a:solidFill>
                <a:latin typeface="Verdana" panose="020B0604030504040204" pitchFamily="34" charset="0"/>
              </a:rPr>
              <a:t>，</a:t>
            </a:r>
            <a:r>
              <a:rPr lang="en-US" altLang="zh-CN" sz="2200" b="1" u="none" dirty="0" err="1">
                <a:solidFill>
                  <a:schemeClr val="tx1"/>
                </a:solidFill>
                <a:latin typeface="Verdana" panose="020B0604030504040204" pitchFamily="34" charset="0"/>
              </a:rPr>
              <a:t>int</a:t>
            </a:r>
            <a:r>
              <a:rPr lang="zh-CN" altLang="en-US" sz="2200" b="1" u="none" dirty="0">
                <a:solidFill>
                  <a:schemeClr val="tx1"/>
                </a:solidFill>
                <a:latin typeface="Verdana" panose="020B0604030504040204" pitchFamily="34" charset="0"/>
              </a:rPr>
              <a:t>，</a:t>
            </a:r>
            <a:r>
              <a:rPr lang="en-US" altLang="zh-CN" sz="2200" b="1" u="none">
                <a:solidFill>
                  <a:schemeClr val="tx1"/>
                </a:solidFill>
                <a:latin typeface="Verdana" panose="020B0604030504040204" pitchFamily="34" charset="0"/>
              </a:rPr>
              <a:t>float</a:t>
            </a:r>
            <a:endParaRPr lang="en-US" altLang="zh-CN" sz="2200" b="1" u="none">
              <a:solidFill>
                <a:schemeClr val="tx1"/>
              </a:solidFill>
              <a:latin typeface="Verdana" panose="020B0604030504040204" pitchFamily="34" charset="0"/>
            </a:endParaRPr>
          </a:p>
          <a:p>
            <a:pPr marL="342900" indent="-342900">
              <a:buFont typeface="Wingdings" panose="05000000000000000000" pitchFamily="2" charset="2"/>
              <a:buChar char="Ø"/>
            </a:pPr>
            <a:r>
              <a:rPr lang="zh-CN" altLang="en-US" sz="2200" b="1" u="none" dirty="0">
                <a:solidFill>
                  <a:schemeClr val="tx1"/>
                </a:solidFill>
                <a:latin typeface="Verdana" panose="020B0604030504040204" pitchFamily="34" charset="0"/>
              </a:rPr>
              <a:t>标识符 （用户定义的函数名、变量名等）：</a:t>
            </a:r>
            <a:r>
              <a:rPr lang="en-US" altLang="zh-CN" sz="2200" b="1" u="none" dirty="0" err="1">
                <a:solidFill>
                  <a:schemeClr val="tx1"/>
                </a:solidFill>
                <a:latin typeface="Verdana" panose="020B0604030504040204" pitchFamily="34" charset="0"/>
              </a:rPr>
              <a:t>jisuan</a:t>
            </a:r>
            <a:r>
              <a:rPr lang="zh-CN" altLang="en-US" sz="2200" b="1" u="none" dirty="0">
                <a:solidFill>
                  <a:schemeClr val="tx1"/>
                </a:solidFill>
                <a:latin typeface="Verdana" panose="020B0604030504040204" pitchFamily="34" charset="0"/>
              </a:rPr>
              <a:t>，</a:t>
            </a:r>
            <a:r>
              <a:rPr lang="en-US" altLang="zh-CN" sz="2200" b="1" u="none">
                <a:solidFill>
                  <a:schemeClr val="tx1"/>
                </a:solidFill>
                <a:latin typeface="Verdana" panose="020B0604030504040204" pitchFamily="34" charset="0"/>
              </a:rPr>
              <a:t>a</a:t>
            </a:r>
            <a:r>
              <a:rPr lang="zh-CN" altLang="en-US" sz="2200" b="1" u="none" dirty="0">
                <a:solidFill>
                  <a:schemeClr val="tx1"/>
                </a:solidFill>
                <a:latin typeface="Verdana" panose="020B0604030504040204" pitchFamily="34" charset="0"/>
              </a:rPr>
              <a:t>，</a:t>
            </a:r>
            <a:r>
              <a:rPr lang="en-US" altLang="zh-CN" sz="2200" b="1" u="none">
                <a:solidFill>
                  <a:schemeClr val="tx1"/>
                </a:solidFill>
                <a:latin typeface="Verdana" panose="020B0604030504040204" pitchFamily="34" charset="0"/>
              </a:rPr>
              <a:t>b</a:t>
            </a:r>
            <a:r>
              <a:rPr lang="zh-CN" altLang="en-US" sz="2200" b="1" u="none" dirty="0">
                <a:solidFill>
                  <a:schemeClr val="tx1"/>
                </a:solidFill>
                <a:latin typeface="Verdana" panose="020B0604030504040204" pitchFamily="34" charset="0"/>
              </a:rPr>
              <a:t>，</a:t>
            </a:r>
            <a:r>
              <a:rPr lang="en-US" altLang="zh-CN" sz="2200" b="1" u="none">
                <a:solidFill>
                  <a:schemeClr val="tx1"/>
                </a:solidFill>
                <a:latin typeface="Verdana" panose="020B0604030504040204" pitchFamily="34" charset="0"/>
              </a:rPr>
              <a:t>c</a:t>
            </a:r>
            <a:r>
              <a:rPr lang="zh-CN" altLang="en-US" sz="2200" b="1" u="none" dirty="0">
                <a:solidFill>
                  <a:schemeClr val="tx1"/>
                </a:solidFill>
                <a:latin typeface="Verdana" panose="020B0604030504040204" pitchFamily="34" charset="0"/>
              </a:rPr>
              <a:t>，</a:t>
            </a:r>
            <a:r>
              <a:rPr lang="en-US" altLang="zh-CN" sz="2200" b="1" u="none">
                <a:solidFill>
                  <a:schemeClr val="tx1"/>
                </a:solidFill>
                <a:latin typeface="Verdana" panose="020B0604030504040204" pitchFamily="34" charset="0"/>
              </a:rPr>
              <a:t>d</a:t>
            </a:r>
            <a:r>
              <a:rPr lang="zh-CN" altLang="en-US" sz="2200" b="1" u="none" dirty="0">
                <a:solidFill>
                  <a:schemeClr val="tx1"/>
                </a:solidFill>
                <a:latin typeface="Verdana" panose="020B0604030504040204" pitchFamily="34" charset="0"/>
              </a:rPr>
              <a:t>，</a:t>
            </a:r>
            <a:r>
              <a:rPr lang="en-US" altLang="zh-CN" sz="2200" b="1" u="none">
                <a:solidFill>
                  <a:schemeClr val="tx1"/>
                </a:solidFill>
                <a:latin typeface="Verdana" panose="020B0604030504040204" pitchFamily="34" charset="0"/>
              </a:rPr>
              <a:t>x</a:t>
            </a:r>
            <a:r>
              <a:rPr lang="zh-CN" altLang="en-US" sz="2200" b="1" u="none" dirty="0">
                <a:solidFill>
                  <a:schemeClr val="tx1"/>
                </a:solidFill>
                <a:latin typeface="Verdana" panose="020B0604030504040204" pitchFamily="34" charset="0"/>
              </a:rPr>
              <a:t>，</a:t>
            </a:r>
            <a:r>
              <a:rPr lang="en-US" altLang="zh-CN" sz="2200" b="1" u="none">
                <a:solidFill>
                  <a:schemeClr val="tx1"/>
                </a:solidFill>
                <a:latin typeface="Verdana" panose="020B0604030504040204" pitchFamily="34" charset="0"/>
              </a:rPr>
              <a:t>y </a:t>
            </a:r>
            <a:endParaRPr lang="en-US" altLang="zh-CN" sz="2200" b="1" u="none">
              <a:solidFill>
                <a:schemeClr val="tx1"/>
              </a:solidFill>
              <a:latin typeface="Verdana" panose="020B0604030504040204" pitchFamily="34" charset="0"/>
            </a:endParaRPr>
          </a:p>
          <a:p>
            <a:pPr marL="342900" indent="-342900">
              <a:buFont typeface="Wingdings" panose="05000000000000000000" pitchFamily="2" charset="2"/>
              <a:buChar char="Ø"/>
            </a:pPr>
            <a:r>
              <a:rPr lang="zh-CN" altLang="en-US" sz="2200" b="1" u="none" dirty="0">
                <a:solidFill>
                  <a:schemeClr val="tx1"/>
                </a:solidFill>
                <a:latin typeface="Verdana" panose="020B0604030504040204" pitchFamily="34" charset="0"/>
              </a:rPr>
              <a:t>整常数：</a:t>
            </a:r>
            <a:r>
              <a:rPr lang="en-US" altLang="zh-CN" sz="2200" b="1" u="none">
                <a:solidFill>
                  <a:schemeClr val="tx1"/>
                </a:solidFill>
                <a:latin typeface="Verdana" panose="020B0604030504040204" pitchFamily="34" charset="0"/>
              </a:rPr>
              <a:t>50</a:t>
            </a:r>
            <a:endParaRPr lang="en-US" altLang="zh-CN" sz="2200" b="1" u="none">
              <a:solidFill>
                <a:schemeClr val="tx1"/>
              </a:solidFill>
              <a:latin typeface="Verdana" panose="020B0604030504040204" pitchFamily="34" charset="0"/>
            </a:endParaRPr>
          </a:p>
          <a:p>
            <a:pPr marL="342900" indent="-342900">
              <a:buFont typeface="Wingdings" panose="05000000000000000000" pitchFamily="2" charset="2"/>
              <a:buChar char="Ø"/>
            </a:pPr>
            <a:r>
              <a:rPr lang="zh-CN" altLang="en-US" sz="2200" b="1" u="none" dirty="0">
                <a:solidFill>
                  <a:schemeClr val="tx1"/>
                </a:solidFill>
                <a:latin typeface="Verdana" panose="020B0604030504040204" pitchFamily="34" charset="0"/>
              </a:rPr>
              <a:t>运算符：*， </a:t>
            </a:r>
            <a:r>
              <a:rPr lang="en-US" altLang="zh-CN" sz="2200" b="1" u="none">
                <a:solidFill>
                  <a:schemeClr val="tx1"/>
                </a:solidFill>
                <a:latin typeface="Verdana" panose="020B0604030504040204" pitchFamily="34" charset="0"/>
              </a:rPr>
              <a:t>+</a:t>
            </a:r>
            <a:r>
              <a:rPr lang="zh-CN" altLang="en-US" sz="2200" b="1" u="none" dirty="0">
                <a:solidFill>
                  <a:schemeClr val="tx1"/>
                </a:solidFill>
                <a:latin typeface="Verdana" panose="020B0604030504040204" pitchFamily="34" charset="0"/>
              </a:rPr>
              <a:t>， </a:t>
            </a:r>
            <a:r>
              <a:rPr lang="en-US" altLang="zh-CN" sz="2200" b="1" u="none">
                <a:solidFill>
                  <a:schemeClr val="tx1"/>
                </a:solidFill>
                <a:latin typeface="Verdana" panose="020B0604030504040204" pitchFamily="34" charset="0"/>
              </a:rPr>
              <a:t>=</a:t>
            </a:r>
            <a:endParaRPr lang="en-US" altLang="zh-CN" sz="2200" b="1" u="none">
              <a:solidFill>
                <a:schemeClr val="tx1"/>
              </a:solidFill>
              <a:latin typeface="Verdana" panose="020B0604030504040204" pitchFamily="34" charset="0"/>
            </a:endParaRPr>
          </a:p>
          <a:p>
            <a:pPr marL="342900" indent="-342900">
              <a:buFont typeface="Wingdings" panose="05000000000000000000" pitchFamily="2" charset="2"/>
              <a:buChar char="Ø"/>
            </a:pPr>
            <a:r>
              <a:rPr lang="zh-CN" altLang="en-US" sz="2200" b="1" u="none" dirty="0">
                <a:solidFill>
                  <a:schemeClr val="tx1"/>
                </a:solidFill>
                <a:latin typeface="Verdana" panose="020B0604030504040204" pitchFamily="34" charset="0"/>
              </a:rPr>
              <a:t>界限符（分隔开两部分的符号）：</a:t>
            </a:r>
            <a:r>
              <a:rPr lang="en-US" altLang="zh-CN" sz="2200" b="1" u="none">
                <a:solidFill>
                  <a:schemeClr val="tx1"/>
                </a:solidFill>
                <a:latin typeface="Verdana" panose="020B0604030504040204" pitchFamily="34" charset="0"/>
              </a:rPr>
              <a:t>{  } </a:t>
            </a:r>
            <a:r>
              <a:rPr lang="zh-CN" altLang="en-US" sz="2200" b="1" u="none" dirty="0">
                <a:solidFill>
                  <a:schemeClr val="tx1"/>
                </a:solidFill>
                <a:latin typeface="Verdana" panose="020B0604030504040204" pitchFamily="34" charset="0"/>
              </a:rPr>
              <a:t>；，（ ）</a:t>
            </a:r>
            <a:endParaRPr lang="zh-CN" altLang="en-US" sz="2200" b="1" u="none">
              <a:solidFill>
                <a:schemeClr val="tx1"/>
              </a:solidFill>
              <a:latin typeface="Verdana" panose="020B0604030504040204" pitchFamily="34" charset="0"/>
            </a:endParaRPr>
          </a:p>
        </p:txBody>
      </p:sp>
      <p:sp>
        <p:nvSpPr>
          <p:cNvPr id="21510" name="Rectangle 7"/>
          <p:cNvSpPr/>
          <p:nvPr/>
        </p:nvSpPr>
        <p:spPr>
          <a:xfrm>
            <a:off x="395288" y="4797425"/>
            <a:ext cx="8496300" cy="1431925"/>
          </a:xfrm>
          <a:prstGeom prst="rect">
            <a:avLst/>
          </a:prstGeom>
          <a:noFill/>
          <a:ln w="9525">
            <a:noFill/>
          </a:ln>
        </p:spPr>
        <p:txBody>
          <a:bodyPr anchor="t" anchorCtr="0">
            <a:spAutoFit/>
          </a:bodyPr>
          <a:p>
            <a:pPr marL="342900" indent="-342900">
              <a:buClr>
                <a:srgbClr val="0000FF"/>
              </a:buClr>
              <a:buFont typeface="Wingdings" panose="05000000000000000000" pitchFamily="2" charset="2"/>
              <a:buChar char="p"/>
            </a:pPr>
            <a:r>
              <a:rPr lang="zh-CN" altLang="en-US" sz="2200" b="1" u="none" dirty="0">
                <a:solidFill>
                  <a:schemeClr val="tx1"/>
                </a:solidFill>
                <a:latin typeface="Verdana" panose="020B0604030504040204" pitchFamily="34" charset="0"/>
              </a:rPr>
              <a:t>词法分析依照此法规则，识别正确的单词，并将其转换成统一规格（类号、内码），备用。</a:t>
            </a:r>
            <a:endParaRPr lang="zh-CN" altLang="en-US" sz="2200" b="1" u="none" dirty="0">
              <a:solidFill>
                <a:schemeClr val="tx1"/>
              </a:solidFill>
              <a:latin typeface="Verdana" panose="020B0604030504040204" pitchFamily="34" charset="0"/>
            </a:endParaRPr>
          </a:p>
          <a:p>
            <a:pPr marL="342900" indent="-342900">
              <a:buClr>
                <a:srgbClr val="0000FF"/>
              </a:buClr>
              <a:buFont typeface="Wingdings" panose="05000000000000000000" pitchFamily="2" charset="2"/>
              <a:buChar char="p"/>
            </a:pPr>
            <a:r>
              <a:rPr lang="zh-CN" altLang="en-US" sz="2200" b="1" u="none" dirty="0">
                <a:solidFill>
                  <a:schemeClr val="tx1"/>
                </a:solidFill>
                <a:latin typeface="Verdana" panose="020B0604030504040204" pitchFamily="34" charset="0"/>
              </a:rPr>
              <a:t>转换规则包括：对基本字、运算符、界限符的转换规则（有限的、可数的），对标识符的转换规则，对常数的转换规则等。</a:t>
            </a:r>
            <a:endParaRPr lang="zh-CN" altLang="en-US" sz="2200" b="1" u="none" dirty="0">
              <a:solidFill>
                <a:schemeClr val="tx1"/>
              </a:solidFill>
              <a:latin typeface="Verdana" panose="020B0604030504040204" pitchFamily="34" charset="0"/>
            </a:endParaRPr>
          </a:p>
        </p:txBody>
      </p:sp>
      <p:sp>
        <p:nvSpPr>
          <p:cNvPr id="21511" name="Rectangle 8"/>
          <p:cNvSpPr/>
          <p:nvPr/>
        </p:nvSpPr>
        <p:spPr>
          <a:xfrm>
            <a:off x="5940425" y="1125538"/>
            <a:ext cx="2879725" cy="2298700"/>
          </a:xfrm>
          <a:prstGeom prst="rect">
            <a:avLst/>
          </a:prstGeom>
          <a:solidFill>
            <a:srgbClr val="FFFF00"/>
          </a:solidFill>
          <a:ln w="9525" cap="flat" cmpd="sng">
            <a:solidFill>
              <a:schemeClr val="tx1"/>
            </a:solidFill>
            <a:prstDash val="solid"/>
            <a:miter/>
            <a:headEnd type="none" w="med" len="med"/>
            <a:tailEnd type="none" w="med" len="med"/>
          </a:ln>
        </p:spPr>
        <p:txBody>
          <a:bodyPr anchor="t" anchorCtr="0">
            <a:spAutoFit/>
          </a:bodyPr>
          <a:p>
            <a:r>
              <a:rPr lang="zh-CN" altLang="en-US" b="1" u="none" dirty="0">
                <a:solidFill>
                  <a:schemeClr val="tx1"/>
                </a:solidFill>
                <a:latin typeface="Verdana" panose="020B0604030504040204" pitchFamily="34" charset="0"/>
              </a:rPr>
              <a:t>一个</a:t>
            </a:r>
            <a:r>
              <a:rPr lang="en-US" altLang="zh-CN" b="1" u="none">
                <a:solidFill>
                  <a:schemeClr val="tx1"/>
                </a:solidFill>
                <a:latin typeface="Verdana" panose="020B0604030504040204" pitchFamily="34" charset="0"/>
              </a:rPr>
              <a:t>C</a:t>
            </a:r>
            <a:r>
              <a:rPr lang="zh-CN" altLang="en-US" b="1" u="none" dirty="0">
                <a:solidFill>
                  <a:schemeClr val="tx1"/>
                </a:solidFill>
                <a:latin typeface="Verdana" panose="020B0604030504040204" pitchFamily="34" charset="0"/>
              </a:rPr>
              <a:t>语言程序，对它进行词法分析</a:t>
            </a:r>
            <a:endParaRPr lang="zh-CN" altLang="en-US" b="1" u="none" dirty="0">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Void </a:t>
            </a:r>
            <a:r>
              <a:rPr lang="en-US" altLang="zh-CN" b="1" u="none" dirty="0" err="1">
                <a:solidFill>
                  <a:schemeClr val="tx1"/>
                </a:solidFill>
                <a:latin typeface="Verdana" panose="020B0604030504040204" pitchFamily="34" charset="0"/>
              </a:rPr>
              <a:t>jisuan</a:t>
            </a:r>
            <a:r>
              <a:rPr lang="en-US" altLang="zh-CN" b="1" u="none">
                <a:solidFill>
                  <a:schemeClr val="tx1"/>
                </a:solidFill>
                <a:latin typeface="Verdana" panose="020B0604030504040204" pitchFamily="34" charset="0"/>
              </a:rPr>
              <a:t>()</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a:t>
            </a:r>
            <a:r>
              <a:rPr lang="en-US" altLang="zh-CN" b="1" u="none" dirty="0" err="1">
                <a:solidFill>
                  <a:schemeClr val="tx1"/>
                </a:solidFill>
                <a:latin typeface="Verdana" panose="020B0604030504040204" pitchFamily="34" charset="0"/>
              </a:rPr>
              <a:t>int</a:t>
            </a:r>
            <a:r>
              <a:rPr lang="en-US" altLang="zh-CN" b="1" u="none">
                <a:solidFill>
                  <a:schemeClr val="tx1"/>
                </a:solidFill>
                <a:latin typeface="Verdana" panose="020B0604030504040204" pitchFamily="34" charset="0"/>
              </a:rPr>
              <a:t>    </a:t>
            </a:r>
            <a:r>
              <a:rPr lang="en-US" altLang="zh-CN" b="1" u="none" dirty="0" err="1">
                <a:solidFill>
                  <a:schemeClr val="tx1"/>
                </a:solidFill>
                <a:latin typeface="Verdana" panose="020B0604030504040204" pitchFamily="34" charset="0"/>
              </a:rPr>
              <a:t>y,c,d</a:t>
            </a:r>
            <a:r>
              <a:rPr lang="en-US" altLang="zh-CN" b="1" u="none">
                <a:solidFill>
                  <a:schemeClr val="tx1"/>
                </a:solidFill>
                <a:latin typeface="Verdana" panose="020B0604030504040204" pitchFamily="34" charset="0"/>
              </a:rPr>
              <a:t>;</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float </a:t>
            </a:r>
            <a:r>
              <a:rPr lang="en-US" altLang="zh-CN" b="1" u="none" dirty="0" err="1">
                <a:solidFill>
                  <a:schemeClr val="tx1"/>
                </a:solidFill>
                <a:latin typeface="Verdana" panose="020B0604030504040204" pitchFamily="34" charset="0"/>
              </a:rPr>
              <a:t>x,a,b</a:t>
            </a:r>
            <a:r>
              <a:rPr lang="en-US" altLang="zh-CN" b="1" u="none">
                <a:solidFill>
                  <a:schemeClr val="tx1"/>
                </a:solidFill>
                <a:latin typeface="Verdana" panose="020B0604030504040204" pitchFamily="34" charset="0"/>
              </a:rPr>
              <a:t>;</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x=</a:t>
            </a:r>
            <a:r>
              <a:rPr lang="en-US" altLang="zh-CN" b="1" u="none" dirty="0" err="1">
                <a:solidFill>
                  <a:schemeClr val="tx1"/>
                </a:solidFill>
                <a:latin typeface="Verdana" panose="020B0604030504040204" pitchFamily="34" charset="0"/>
              </a:rPr>
              <a:t>a+b</a:t>
            </a:r>
            <a:r>
              <a:rPr lang="en-US" altLang="zh-CN" b="1" u="none">
                <a:solidFill>
                  <a:schemeClr val="tx1"/>
                </a:solidFill>
                <a:latin typeface="Verdana" panose="020B0604030504040204" pitchFamily="34" charset="0"/>
              </a:rPr>
              <a:t>*50;</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y=</a:t>
            </a:r>
            <a:r>
              <a:rPr lang="en-US" altLang="zh-CN" b="1" u="none" dirty="0" err="1">
                <a:solidFill>
                  <a:schemeClr val="tx1"/>
                </a:solidFill>
                <a:latin typeface="Verdana" panose="020B0604030504040204" pitchFamily="34" charset="0"/>
              </a:rPr>
              <a:t>c+)d</a:t>
            </a:r>
            <a:r>
              <a:rPr lang="en-US" altLang="zh-CN" b="1" u="none">
                <a:solidFill>
                  <a:schemeClr val="tx1"/>
                </a:solidFill>
                <a:latin typeface="Verdana" panose="020B0604030504040204" pitchFamily="34" charset="0"/>
              </a:rPr>
              <a:t>*(</a:t>
            </a:r>
            <a:r>
              <a:rPr lang="en-US" altLang="zh-CN" b="1" u="none" dirty="0" err="1">
                <a:solidFill>
                  <a:schemeClr val="tx1"/>
                </a:solidFill>
                <a:latin typeface="Verdana" panose="020B0604030504040204" pitchFamily="34" charset="0"/>
              </a:rPr>
              <a:t>x+b</a:t>
            </a:r>
            <a:r>
              <a:rPr lang="en-US" altLang="zh-CN" b="1" u="none">
                <a:solidFill>
                  <a:schemeClr val="tx1"/>
                </a:solidFill>
                <a:latin typeface="Verdana" panose="020B0604030504040204" pitchFamily="34" charset="0"/>
              </a:rPr>
              <a:t>;</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a:t>
            </a:r>
            <a:endParaRPr lang="en-US" altLang="zh-CN" b="1" u="none">
              <a:solidFill>
                <a:schemeClr val="tx1"/>
              </a:solidFill>
              <a:latin typeface="Verdana" panose="020B0604030504040204" pitchFamily="34" charset="0"/>
            </a:endParaRPr>
          </a:p>
        </p:txBody>
      </p:sp>
      <p:sp>
        <p:nvSpPr>
          <p:cNvPr id="24583"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 calcmode="lin" valueType="num">
                                      <p:cBhvr additive="base">
                                        <p:cTn id="7" dur="500" fill="hold"/>
                                        <p:tgtEl>
                                          <p:spTgt spid="21511"/>
                                        </p:tgtEl>
                                        <p:attrNameLst>
                                          <p:attrName>ppt_x</p:attrName>
                                        </p:attrNameLst>
                                      </p:cBhvr>
                                      <p:tavLst>
                                        <p:tav tm="0">
                                          <p:val>
                                            <p:strVal val="#ppt_x"/>
                                          </p:val>
                                        </p:tav>
                                        <p:tav tm="100000">
                                          <p:val>
                                            <p:strVal val="#ppt_x"/>
                                          </p:val>
                                        </p:tav>
                                      </p:tavLst>
                                    </p:anim>
                                    <p:anim calcmode="lin" valueType="num">
                                      <p:cBhvr additive="base">
                                        <p:cTn id="8" dur="500" fill="hold"/>
                                        <p:tgtEl>
                                          <p:spTgt spid="215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9"/>
                                        </p:tgtEl>
                                        <p:attrNameLst>
                                          <p:attrName>style.visibility</p:attrName>
                                        </p:attrNameLst>
                                      </p:cBhvr>
                                      <p:to>
                                        <p:strVal val="visible"/>
                                      </p:to>
                                    </p:set>
                                    <p:anim calcmode="lin" valueType="num">
                                      <p:cBhvr additive="base">
                                        <p:cTn id="13" dur="500" fill="hold"/>
                                        <p:tgtEl>
                                          <p:spTgt spid="21509"/>
                                        </p:tgtEl>
                                        <p:attrNameLst>
                                          <p:attrName>ppt_x</p:attrName>
                                        </p:attrNameLst>
                                      </p:cBhvr>
                                      <p:tavLst>
                                        <p:tav tm="0">
                                          <p:val>
                                            <p:strVal val="#ppt_x"/>
                                          </p:val>
                                        </p:tav>
                                        <p:tav tm="100000">
                                          <p:val>
                                            <p:strVal val="#ppt_x"/>
                                          </p:val>
                                        </p:tav>
                                      </p:tavLst>
                                    </p:anim>
                                    <p:anim calcmode="lin" valueType="num">
                                      <p:cBhvr additive="base">
                                        <p:cTn id="14"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10"/>
                                        </p:tgtEl>
                                        <p:attrNameLst>
                                          <p:attrName>style.visibility</p:attrName>
                                        </p:attrNameLst>
                                      </p:cBhvr>
                                      <p:to>
                                        <p:strVal val="visible"/>
                                      </p:to>
                                    </p:set>
                                    <p:anim calcmode="lin" valueType="num">
                                      <p:cBhvr additive="base">
                                        <p:cTn id="19" dur="500" fill="hold"/>
                                        <p:tgtEl>
                                          <p:spTgt spid="21510"/>
                                        </p:tgtEl>
                                        <p:attrNameLst>
                                          <p:attrName>ppt_x</p:attrName>
                                        </p:attrNameLst>
                                      </p:cBhvr>
                                      <p:tavLst>
                                        <p:tav tm="0">
                                          <p:val>
                                            <p:strVal val="#ppt_x"/>
                                          </p:val>
                                        </p:tav>
                                        <p:tav tm="100000">
                                          <p:val>
                                            <p:strVal val="#ppt_x"/>
                                          </p:val>
                                        </p:tav>
                                      </p:tavLst>
                                    </p:anim>
                                    <p:anim calcmode="lin" valueType="num">
                                      <p:cBhvr additive="base">
                                        <p:cTn id="20"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P spid="21510" grpId="0"/>
      <p:bldP spid="215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539750" y="115888"/>
            <a:ext cx="8001000" cy="757237"/>
          </a:xfrm>
          <a:ln/>
        </p:spPr>
        <p:txBody>
          <a:bodyPr vert="horz" wrap="square" anchor="b" anchorCtr="0"/>
          <a:p>
            <a:pPr eaLnBrk="1" hangingPunct="1"/>
            <a:r>
              <a:rPr lang="zh-CN" altLang="en-US" b="1" dirty="0">
                <a:latin typeface="宋体" panose="02010600030101010101" pitchFamily="2" charset="-122"/>
              </a:rPr>
              <a:t>唐益明</a:t>
            </a:r>
            <a:endParaRPr lang="zh-CN" altLang="en-US" b="1">
              <a:latin typeface="宋体" panose="02010600030101010101" pitchFamily="2" charset="-122"/>
            </a:endParaRPr>
          </a:p>
        </p:txBody>
      </p:sp>
      <p:sp>
        <p:nvSpPr>
          <p:cNvPr id="6146" name="Rectangle 3"/>
          <p:cNvSpPr>
            <a:spLocks noGrp="1"/>
          </p:cNvSpPr>
          <p:nvPr>
            <p:ph type="body"/>
          </p:nvPr>
        </p:nvSpPr>
        <p:spPr>
          <a:xfrm>
            <a:off x="468313" y="1125220"/>
            <a:ext cx="8207375" cy="5040313"/>
          </a:xfrm>
          <a:ln/>
        </p:spPr>
        <p:txBody>
          <a:bodyPr vert="horz" wrap="square" anchor="t" anchorCtr="0"/>
          <a:p>
            <a:r>
              <a:rPr lang="zh-CN" altLang="en-US" sz="2400" dirty="0"/>
              <a:t>教授，硕士生导师，智能系副主任</a:t>
            </a:r>
            <a:endParaRPr lang="zh-CN" altLang="en-US" sz="2400" dirty="0"/>
          </a:p>
          <a:p>
            <a:r>
              <a:rPr lang="zh-CN" altLang="en-US" sz="2400" dirty="0"/>
              <a:t>中国逻辑学会</a:t>
            </a:r>
            <a:r>
              <a:rPr lang="en-US" altLang="zh-CN" sz="2400" dirty="0"/>
              <a:t> </a:t>
            </a:r>
            <a:r>
              <a:rPr lang="zh-CN" altLang="en-US" sz="2400" dirty="0"/>
              <a:t>非经典逻辑与计算专委会</a:t>
            </a:r>
            <a:r>
              <a:rPr lang="en-US" altLang="zh-CN" sz="2400" dirty="0"/>
              <a:t> </a:t>
            </a:r>
            <a:r>
              <a:rPr lang="zh-CN" altLang="en-US" sz="2400" dirty="0"/>
              <a:t>常务委员</a:t>
            </a:r>
            <a:endParaRPr lang="zh-CN" altLang="en-US" sz="2400" dirty="0"/>
          </a:p>
          <a:p>
            <a:r>
              <a:rPr lang="zh-CN" altLang="en-US" sz="2400" dirty="0" err="1"/>
              <a:t>中国</a:t>
            </a:r>
            <a:r>
              <a:rPr lang="zh-CN" altLang="en-US" sz="2400" dirty="0"/>
              <a:t>计算机学会 协同</a:t>
            </a:r>
            <a:r>
              <a:rPr lang="zh-CN" altLang="en-US" sz="2400" dirty="0" err="1"/>
              <a:t>计算 专业委员会</a:t>
            </a:r>
            <a:r>
              <a:rPr lang="en-US" altLang="zh-CN" sz="2400" dirty="0" err="1"/>
              <a:t> </a:t>
            </a:r>
            <a:r>
              <a:rPr lang="zh-CN" altLang="en-US" sz="2400" dirty="0" err="1"/>
              <a:t>执行委员</a:t>
            </a:r>
            <a:endParaRPr lang="zh-CN" altLang="en-US" sz="2400" dirty="0"/>
          </a:p>
          <a:p>
            <a:r>
              <a:rPr lang="zh-CN" altLang="en-US" sz="2400" dirty="0" err="1"/>
              <a:t>中国人工智能学会 机器学习专业委员会</a:t>
            </a:r>
            <a:r>
              <a:rPr lang="en-US" altLang="zh-CN" sz="2400" dirty="0" err="1"/>
              <a:t> </a:t>
            </a:r>
            <a:r>
              <a:rPr lang="zh-CN" altLang="en-US" sz="2400" dirty="0" err="1"/>
              <a:t>委员</a:t>
            </a:r>
            <a:endParaRPr lang="zh-CN" altLang="en-US" sz="2400" dirty="0" err="1"/>
          </a:p>
          <a:p>
            <a:r>
              <a:rPr lang="zh-CN" altLang="en-US" sz="2400" dirty="0"/>
              <a:t>中国计算机学会、中国人工智能学会 高级会员</a:t>
            </a:r>
            <a:endParaRPr lang="zh-CN" altLang="en-US" sz="2400" dirty="0"/>
          </a:p>
          <a:p>
            <a:r>
              <a:rPr lang="zh-CN" altLang="en-US" sz="2400" dirty="0"/>
              <a:t>发表论文</a:t>
            </a:r>
            <a:r>
              <a:rPr lang="en-US" altLang="zh-CN" sz="2400" dirty="0"/>
              <a:t>80</a:t>
            </a:r>
            <a:r>
              <a:rPr lang="zh-CN" altLang="en-US" sz="2400" dirty="0"/>
              <a:t>余篇，担任多个</a:t>
            </a:r>
            <a:r>
              <a:rPr lang="en-US" altLang="zh-CN" sz="2400" dirty="0"/>
              <a:t>SCI</a:t>
            </a:r>
            <a:r>
              <a:rPr lang="zh-CN" altLang="en-US" sz="2400" dirty="0"/>
              <a:t>期刊的编委</a:t>
            </a:r>
            <a:endParaRPr lang="zh-CN" altLang="en-US" sz="2400" dirty="0"/>
          </a:p>
          <a:p>
            <a:r>
              <a:rPr lang="zh-CN" altLang="en-US" sz="2400" dirty="0"/>
              <a:t>主持国家自然科学基金（</a:t>
            </a:r>
            <a:r>
              <a:rPr lang="en-US" altLang="zh-CN" sz="2400" dirty="0"/>
              <a:t>3</a:t>
            </a:r>
            <a:r>
              <a:rPr lang="zh-CN" altLang="en-US" sz="2400" dirty="0"/>
              <a:t>项）、中国博士后科学基金特别资助项目</a:t>
            </a:r>
            <a:r>
              <a:rPr lang="en-US" altLang="zh-CN" sz="2400" dirty="0"/>
              <a:t>+</a:t>
            </a:r>
            <a:r>
              <a:rPr lang="zh-CN" altLang="en-US" sz="2400" dirty="0"/>
              <a:t>面上项目、安徽省自然科学基金面上项目</a:t>
            </a:r>
            <a:endParaRPr lang="zh-CN" altLang="en-US" sz="2400" dirty="0"/>
          </a:p>
          <a:p>
            <a:r>
              <a:rPr lang="zh-CN" altLang="en-US" sz="2400" dirty="0"/>
              <a:t>2016年-2017年，在加拿大University of Alberta（阿尔伯塔大学）从事</a:t>
            </a:r>
            <a:r>
              <a:rPr lang="en-US" altLang="zh-CN" sz="2400" dirty="0"/>
              <a:t>Visiting Professor</a:t>
            </a:r>
            <a:r>
              <a:rPr lang="zh-CN" altLang="en-US" sz="2400" dirty="0"/>
              <a:t>工作。</a:t>
            </a:r>
            <a:endParaRPr lang="zh-CN" altLang="en-US" sz="2400" dirty="0"/>
          </a:p>
          <a:p>
            <a:r>
              <a:rPr lang="zh-CN" altLang="en-US" sz="2400" dirty="0"/>
              <a:t>主要研究领域：人工智能、图像处理、情感计算</a:t>
            </a:r>
            <a:endParaRPr lang="zh-CN" altLang="en-US" sz="2800" dirty="0"/>
          </a:p>
          <a:p>
            <a:r>
              <a:rPr lang="zh-CN" altLang="en-US" sz="2400" dirty="0"/>
              <a:t>个人主页：</a:t>
            </a:r>
            <a:r>
              <a:rPr lang="en-US" altLang="zh-CN" sz="2400">
                <a:hlinkClick r:id="rId1"/>
              </a:rPr>
              <a:t>http://baike.baidu.com/view/8646024.htm</a:t>
            </a:r>
            <a:endParaRPr lang="en-US" altLang="zh-CN" sz="2400">
              <a:hlinkClick r:id="rId1"/>
            </a:endParaRPr>
          </a:p>
        </p:txBody>
      </p:sp>
      <p:sp>
        <p:nvSpPr>
          <p:cNvPr id="6147"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6148"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xfrm>
            <a:off x="100013" y="80963"/>
            <a:ext cx="8001000" cy="755650"/>
          </a:xfrm>
          <a:ln/>
        </p:spPr>
        <p:txBody>
          <a:bodyPr vert="horz" wrap="square" anchor="b" anchorCtr="0"/>
          <a:p>
            <a:pPr eaLnBrk="1" hangingPunct="1"/>
            <a:r>
              <a:rPr lang="en-US" altLang="zh-CN" sz="3200" b="1">
                <a:latin typeface="微软雅黑" panose="020B0503020204020204" pitchFamily="34" charset="-122"/>
                <a:ea typeface="微软雅黑" panose="020B0503020204020204" pitchFamily="34" charset="-122"/>
              </a:rPr>
              <a:t>2. </a:t>
            </a:r>
            <a:r>
              <a:rPr lang="zh-CN" altLang="en-US" sz="3200" b="1" dirty="0">
                <a:latin typeface="微软雅黑" panose="020B0503020204020204" pitchFamily="34" charset="-122"/>
                <a:ea typeface="微软雅黑" panose="020B0503020204020204" pitchFamily="34" charset="-122"/>
              </a:rPr>
              <a:t>语法分析</a:t>
            </a:r>
            <a:endParaRPr lang="zh-CN" altLang="en-US" sz="3200" b="1" dirty="0">
              <a:latin typeface="微软雅黑" panose="020B0503020204020204" pitchFamily="34" charset="-122"/>
              <a:ea typeface="微软雅黑" panose="020B0503020204020204" pitchFamily="34" charset="-122"/>
            </a:endParaRPr>
          </a:p>
        </p:txBody>
      </p:sp>
      <p:sp>
        <p:nvSpPr>
          <p:cNvPr id="22531" name="Rectangle 3"/>
          <p:cNvSpPr>
            <a:spLocks noGrp="1"/>
          </p:cNvSpPr>
          <p:nvPr>
            <p:ph type="body"/>
          </p:nvPr>
        </p:nvSpPr>
        <p:spPr>
          <a:xfrm>
            <a:off x="250825" y="1412875"/>
            <a:ext cx="8207375" cy="3311525"/>
          </a:xfrm>
          <a:ln/>
        </p:spPr>
        <p:txBody>
          <a:bodyPr vert="horz" wrap="square" anchor="t" anchorCtr="0"/>
          <a:p>
            <a:pPr algn="just" eaLnBrk="1" hangingPunct="1"/>
            <a:r>
              <a:rPr lang="zh-CN" altLang="en-US" b="1" dirty="0">
                <a:latin typeface="宋体" panose="02010600030101010101" pitchFamily="2" charset="-122"/>
              </a:rPr>
              <a:t>任务</a:t>
            </a:r>
            <a:r>
              <a:rPr lang="en-US" altLang="zh-CN" b="1">
                <a:latin typeface="宋体" panose="02010600030101010101" pitchFamily="2" charset="-122"/>
              </a:rPr>
              <a:t>:</a:t>
            </a:r>
            <a:r>
              <a:rPr lang="zh-CN" altLang="en-US" b="1" dirty="0">
                <a:latin typeface="宋体" panose="02010600030101010101" pitchFamily="2" charset="-122"/>
              </a:rPr>
              <a:t>在词法分析的基础上，根据语言的语法规则把单词符号串分解成各类语法单位。</a:t>
            </a:r>
            <a:endParaRPr lang="zh-CN" altLang="en-US" b="1" dirty="0">
              <a:latin typeface="宋体" panose="02010600030101010101" pitchFamily="2" charset="-122"/>
            </a:endParaRPr>
          </a:p>
          <a:p>
            <a:pPr algn="just" eaLnBrk="1" hangingPunct="1"/>
            <a:r>
              <a:rPr lang="zh-CN" altLang="en-US" b="1" dirty="0">
                <a:latin typeface="宋体" panose="02010600030101010101" pitchFamily="2" charset="-122"/>
              </a:rPr>
              <a:t>依循的原则：语法规则</a:t>
            </a:r>
            <a:endParaRPr lang="zh-CN" altLang="en-US" b="1" dirty="0">
              <a:latin typeface="宋体" panose="02010600030101010101" pitchFamily="2" charset="-122"/>
            </a:endParaRPr>
          </a:p>
          <a:p>
            <a:pPr algn="just" eaLnBrk="1" hangingPunct="1"/>
            <a:r>
              <a:rPr lang="zh-CN" altLang="en-US" b="1" dirty="0">
                <a:latin typeface="宋体" panose="02010600030101010101" pitchFamily="2" charset="-122"/>
              </a:rPr>
              <a:t>描述工具：上下文无关文法</a:t>
            </a:r>
            <a:endParaRPr lang="zh-CN" altLang="en-US" b="1" dirty="0">
              <a:latin typeface="宋体" panose="02010600030101010101" pitchFamily="2" charset="-122"/>
            </a:endParaRPr>
          </a:p>
          <a:p>
            <a:pPr algn="just" eaLnBrk="1" hangingPunct="1"/>
            <a:r>
              <a:rPr lang="en-US" altLang="zh-CN" b="1">
                <a:latin typeface="宋体" panose="02010600030101010101" pitchFamily="2" charset="-122"/>
              </a:rPr>
              <a:t>Z :=  X + 0.618 * Y  </a:t>
            </a:r>
            <a:endParaRPr lang="en-US" altLang="zh-CN" b="1">
              <a:latin typeface="宋体" panose="02010600030101010101" pitchFamily="2" charset="-122"/>
            </a:endParaRPr>
          </a:p>
          <a:p>
            <a:pPr algn="just" eaLnBrk="1" hangingPunct="1">
              <a:buNone/>
            </a:pPr>
            <a:r>
              <a:rPr lang="en-US" altLang="zh-CN" b="1">
                <a:latin typeface="宋体" panose="02010600030101010101" pitchFamily="2" charset="-122"/>
              </a:rPr>
              <a:t>  </a:t>
            </a:r>
            <a:r>
              <a:rPr lang="zh-CN" altLang="en-US" b="1" dirty="0">
                <a:latin typeface="宋体" panose="02010600030101010101" pitchFamily="2" charset="-122"/>
              </a:rPr>
              <a:t>算术表达式，赋值语句</a:t>
            </a:r>
            <a:endParaRPr lang="zh-CN" altLang="en-US" b="1" dirty="0">
              <a:latin typeface="宋体" panose="02010600030101010101" pitchFamily="2" charset="-122"/>
            </a:endParaRPr>
          </a:p>
          <a:p>
            <a:pPr eaLnBrk="1" hangingPunct="1"/>
            <a:endParaRPr lang="zh-CN" altLang="en-US" b="1"/>
          </a:p>
        </p:txBody>
      </p:sp>
      <p:sp>
        <p:nvSpPr>
          <p:cNvPr id="25603"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25604"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xEl>
                                              <p:charRg st="0" end="39"/>
                                            </p:txEl>
                                          </p:spTgt>
                                        </p:tgtEl>
                                        <p:attrNameLst>
                                          <p:attrName>style.visibility</p:attrName>
                                        </p:attrNameLst>
                                      </p:cBhvr>
                                      <p:to>
                                        <p:strVal val="visible"/>
                                      </p:to>
                                    </p:set>
                                    <p:animEffect transition="in" filter="wipe(left)">
                                      <p:cBhvr>
                                        <p:cTn id="7" dur="500"/>
                                        <p:tgtEl>
                                          <p:spTgt spid="22531">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1">
                                            <p:txEl>
                                              <p:charRg st="39" end="50"/>
                                            </p:txEl>
                                          </p:spTgt>
                                        </p:tgtEl>
                                        <p:attrNameLst>
                                          <p:attrName>style.visibility</p:attrName>
                                        </p:attrNameLst>
                                      </p:cBhvr>
                                      <p:to>
                                        <p:strVal val="visible"/>
                                      </p:to>
                                    </p:set>
                                    <p:animEffect transition="in" filter="wipe(left)">
                                      <p:cBhvr>
                                        <p:cTn id="12" dur="500"/>
                                        <p:tgtEl>
                                          <p:spTgt spid="22531">
                                            <p:txEl>
                                              <p:charRg st="39"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1">
                                            <p:txEl>
                                              <p:charRg st="50" end="63"/>
                                            </p:txEl>
                                          </p:spTgt>
                                        </p:tgtEl>
                                        <p:attrNameLst>
                                          <p:attrName>style.visibility</p:attrName>
                                        </p:attrNameLst>
                                      </p:cBhvr>
                                      <p:to>
                                        <p:strVal val="visible"/>
                                      </p:to>
                                    </p:set>
                                    <p:animEffect transition="in" filter="wipe(left)">
                                      <p:cBhvr>
                                        <p:cTn id="17" dur="500"/>
                                        <p:tgtEl>
                                          <p:spTgt spid="22531">
                                            <p:txEl>
                                              <p:charRg st="50"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1">
                                            <p:txEl>
                                              <p:charRg st="63" end="85"/>
                                            </p:txEl>
                                          </p:spTgt>
                                        </p:tgtEl>
                                        <p:attrNameLst>
                                          <p:attrName>style.visibility</p:attrName>
                                        </p:attrNameLst>
                                      </p:cBhvr>
                                      <p:to>
                                        <p:strVal val="visible"/>
                                      </p:to>
                                    </p:set>
                                    <p:animEffect transition="in" filter="wipe(left)">
                                      <p:cBhvr>
                                        <p:cTn id="22" dur="2000"/>
                                        <p:tgtEl>
                                          <p:spTgt spid="22531">
                                            <p:txEl>
                                              <p:charRg st="63" end="85"/>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2531">
                                            <p:txEl>
                                              <p:charRg st="85" end="98"/>
                                            </p:txEl>
                                          </p:spTgt>
                                        </p:tgtEl>
                                        <p:attrNameLst>
                                          <p:attrName>style.visibility</p:attrName>
                                        </p:attrNameLst>
                                      </p:cBhvr>
                                      <p:to>
                                        <p:strVal val="visible"/>
                                      </p:to>
                                    </p:set>
                                    <p:animEffect transition="in" filter="wipe(left)">
                                      <p:cBhvr>
                                        <p:cTn id="26" dur="2000"/>
                                        <p:tgtEl>
                                          <p:spTgt spid="22531">
                                            <p:txEl>
                                              <p:charRg st="85"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xfrm>
            <a:off x="100013" y="80963"/>
            <a:ext cx="8001000" cy="755650"/>
          </a:xfrm>
          <a:ln/>
        </p:spPr>
        <p:txBody>
          <a:bodyPr vert="horz" wrap="square" anchor="b" anchorCtr="0"/>
          <a:p>
            <a:pPr eaLnBrk="1" hangingPunct="1"/>
            <a:r>
              <a:rPr lang="zh-CN" altLang="en-US" sz="3200" b="1" dirty="0">
                <a:latin typeface="微软雅黑" panose="020B0503020204020204" pitchFamily="34" charset="-122"/>
                <a:ea typeface="微软雅黑" panose="020B0503020204020204" pitchFamily="34" charset="-122"/>
              </a:rPr>
              <a:t>语法分析举例说明</a:t>
            </a:r>
            <a:endParaRPr lang="zh-CN" altLang="en-US" sz="3200" b="1">
              <a:latin typeface="微软雅黑" panose="020B0503020204020204" pitchFamily="34" charset="-122"/>
              <a:ea typeface="微软雅黑" panose="020B0503020204020204" pitchFamily="34" charset="-122"/>
            </a:endParaRPr>
          </a:p>
        </p:txBody>
      </p:sp>
      <p:sp>
        <p:nvSpPr>
          <p:cNvPr id="26626"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23556" name="Rectangle 5"/>
          <p:cNvSpPr/>
          <p:nvPr/>
        </p:nvSpPr>
        <p:spPr>
          <a:xfrm>
            <a:off x="3419475" y="1052513"/>
            <a:ext cx="2520950" cy="2540000"/>
          </a:xfrm>
          <a:prstGeom prst="rect">
            <a:avLst/>
          </a:prstGeom>
          <a:solidFill>
            <a:srgbClr val="FFFF00"/>
          </a:solidFill>
          <a:ln w="9525" cap="flat" cmpd="sng">
            <a:solidFill>
              <a:schemeClr val="tx1"/>
            </a:solidFill>
            <a:prstDash val="solid"/>
            <a:miter/>
            <a:headEnd type="none" w="med" len="med"/>
            <a:tailEnd type="none" w="med" len="med"/>
          </a:ln>
        </p:spPr>
        <p:txBody>
          <a:bodyPr anchor="t" anchorCtr="0">
            <a:spAutoFit/>
          </a:bodyPr>
          <a:p>
            <a:pPr lvl="1" indent="0" algn="l" eaLnBrk="1" hangingPunct="1"/>
            <a:r>
              <a:rPr lang="zh-CN" altLang="en-US" sz="2000" b="1" u="none" dirty="0">
                <a:solidFill>
                  <a:schemeClr val="tx1"/>
                </a:solidFill>
                <a:latin typeface="Verdana" panose="020B0604030504040204" pitchFamily="34" charset="0"/>
              </a:rPr>
              <a:t>赋值语句的语法规则：</a:t>
            </a:r>
            <a:endParaRPr lang="zh-CN" altLang="en-US" sz="2000" b="1" u="none" dirty="0">
              <a:solidFill>
                <a:schemeClr val="tx1"/>
              </a:solidFill>
              <a:latin typeface="Verdana" panose="020B0604030504040204" pitchFamily="34" charset="0"/>
            </a:endParaRPr>
          </a:p>
          <a:p>
            <a:pPr lvl="1" indent="0" algn="l" eaLnBrk="1" hangingPunct="1"/>
            <a:r>
              <a:rPr lang="en-US" altLang="zh-CN" sz="2000" b="1" u="none">
                <a:solidFill>
                  <a:schemeClr val="tx1"/>
                </a:solidFill>
                <a:latin typeface="Verdana" panose="020B0604030504040204" pitchFamily="34" charset="0"/>
              </a:rPr>
              <a:t>A</a:t>
            </a:r>
            <a:r>
              <a:rPr lang="en-US" altLang="zh-CN" sz="2000" b="1" u="none">
                <a:solidFill>
                  <a:schemeClr val="tx1"/>
                </a:solidFill>
                <a:latin typeface="Verdana" panose="020B0604030504040204" pitchFamily="34" charset="0"/>
                <a:sym typeface="Symbol" panose="05050102010706020507" pitchFamily="18" charset="2"/>
              </a:rPr>
              <a:t></a:t>
            </a:r>
            <a:r>
              <a:rPr lang="en-US" altLang="zh-CN" sz="2000" b="1" u="none">
                <a:solidFill>
                  <a:schemeClr val="tx1"/>
                </a:solidFill>
                <a:latin typeface="Verdana" panose="020B0604030504040204" pitchFamily="34" charset="0"/>
              </a:rPr>
              <a:t> V=E</a:t>
            </a:r>
            <a:endParaRPr lang="en-US" altLang="zh-CN" sz="2000" b="1" u="none">
              <a:solidFill>
                <a:schemeClr val="tx1"/>
              </a:solidFill>
              <a:latin typeface="Verdana" panose="020B0604030504040204" pitchFamily="34" charset="0"/>
            </a:endParaRPr>
          </a:p>
          <a:p>
            <a:pPr lvl="1" indent="0" algn="l" eaLnBrk="1" hangingPunct="1"/>
            <a:r>
              <a:rPr lang="en-US" altLang="zh-CN" sz="2000" b="1" u="none">
                <a:solidFill>
                  <a:schemeClr val="tx1"/>
                </a:solidFill>
                <a:latin typeface="Verdana" panose="020B0604030504040204" pitchFamily="34" charset="0"/>
              </a:rPr>
              <a:t>E</a:t>
            </a:r>
            <a:r>
              <a:rPr lang="en-US" altLang="zh-CN" sz="2000" b="1" u="none">
                <a:solidFill>
                  <a:schemeClr val="tx1"/>
                </a:solidFill>
                <a:latin typeface="Verdana" panose="020B0604030504040204" pitchFamily="34" charset="0"/>
                <a:sym typeface="Symbol" panose="05050102010706020507" pitchFamily="18" charset="2"/>
              </a:rPr>
              <a:t></a:t>
            </a:r>
            <a:r>
              <a:rPr lang="en-US" altLang="zh-CN" sz="2000" b="1" u="none">
                <a:solidFill>
                  <a:schemeClr val="tx1"/>
                </a:solidFill>
                <a:latin typeface="Verdana" panose="020B0604030504040204" pitchFamily="34" charset="0"/>
              </a:rPr>
              <a:t> T|E+T</a:t>
            </a:r>
            <a:endParaRPr lang="en-US" altLang="zh-CN" sz="2000" b="1" u="none">
              <a:solidFill>
                <a:schemeClr val="tx1"/>
              </a:solidFill>
              <a:latin typeface="Verdana" panose="020B0604030504040204" pitchFamily="34" charset="0"/>
            </a:endParaRPr>
          </a:p>
          <a:p>
            <a:pPr lvl="1" indent="0" algn="l" eaLnBrk="1" hangingPunct="1"/>
            <a:r>
              <a:rPr lang="en-US" altLang="zh-CN" sz="2000" b="1" u="none">
                <a:solidFill>
                  <a:schemeClr val="tx1"/>
                </a:solidFill>
                <a:latin typeface="Verdana" panose="020B0604030504040204" pitchFamily="34" charset="0"/>
              </a:rPr>
              <a:t>T</a:t>
            </a:r>
            <a:r>
              <a:rPr lang="en-US" altLang="zh-CN" sz="2000" b="1" u="none">
                <a:solidFill>
                  <a:schemeClr val="tx1"/>
                </a:solidFill>
                <a:latin typeface="Verdana" panose="020B0604030504040204" pitchFamily="34" charset="0"/>
                <a:sym typeface="Symbol" panose="05050102010706020507" pitchFamily="18" charset="2"/>
              </a:rPr>
              <a:t></a:t>
            </a:r>
            <a:r>
              <a:rPr lang="en-US" altLang="zh-CN" sz="2000" b="1" u="none">
                <a:solidFill>
                  <a:schemeClr val="tx1"/>
                </a:solidFill>
                <a:latin typeface="Verdana" panose="020B0604030504040204" pitchFamily="34" charset="0"/>
              </a:rPr>
              <a:t> F|T*F</a:t>
            </a:r>
            <a:endParaRPr lang="en-US" altLang="zh-CN" sz="2000" b="1" u="none">
              <a:solidFill>
                <a:schemeClr val="tx1"/>
              </a:solidFill>
              <a:latin typeface="Verdana" panose="020B0604030504040204" pitchFamily="34" charset="0"/>
            </a:endParaRPr>
          </a:p>
          <a:p>
            <a:pPr lvl="1" indent="0" algn="l" eaLnBrk="1" hangingPunct="1"/>
            <a:r>
              <a:rPr lang="en-US" altLang="zh-CN" sz="2000" b="1" u="none">
                <a:solidFill>
                  <a:schemeClr val="tx1"/>
                </a:solidFill>
                <a:latin typeface="Verdana" panose="020B0604030504040204" pitchFamily="34" charset="0"/>
              </a:rPr>
              <a:t>F</a:t>
            </a:r>
            <a:r>
              <a:rPr lang="en-US" altLang="zh-CN" sz="2000" b="1" u="none">
                <a:solidFill>
                  <a:schemeClr val="tx1"/>
                </a:solidFill>
                <a:latin typeface="Verdana" panose="020B0604030504040204" pitchFamily="34" charset="0"/>
                <a:sym typeface="Symbol" panose="05050102010706020507" pitchFamily="18" charset="2"/>
              </a:rPr>
              <a:t></a:t>
            </a:r>
            <a:r>
              <a:rPr lang="en-US" altLang="zh-CN" sz="2000" b="1" u="none">
                <a:solidFill>
                  <a:schemeClr val="tx1"/>
                </a:solidFill>
                <a:latin typeface="Verdana" panose="020B0604030504040204" pitchFamily="34" charset="0"/>
              </a:rPr>
              <a:t> V|(E)|C</a:t>
            </a:r>
            <a:endParaRPr lang="en-US" altLang="zh-CN" sz="2000" b="1" u="none">
              <a:solidFill>
                <a:schemeClr val="tx1"/>
              </a:solidFill>
              <a:latin typeface="Verdana" panose="020B0604030504040204" pitchFamily="34" charset="0"/>
            </a:endParaRPr>
          </a:p>
          <a:p>
            <a:pPr lvl="1" indent="0" algn="l" eaLnBrk="1" hangingPunct="1"/>
            <a:r>
              <a:rPr lang="en-US" altLang="zh-CN" sz="2000" b="1" u="none">
                <a:solidFill>
                  <a:schemeClr val="tx1"/>
                </a:solidFill>
                <a:latin typeface="Verdana" panose="020B0604030504040204" pitchFamily="34" charset="0"/>
              </a:rPr>
              <a:t>V</a:t>
            </a:r>
            <a:r>
              <a:rPr lang="en-US" altLang="zh-CN" sz="2000" b="1" u="none">
                <a:solidFill>
                  <a:schemeClr val="tx1"/>
                </a:solidFill>
                <a:latin typeface="Verdana" panose="020B0604030504040204" pitchFamily="34" charset="0"/>
                <a:sym typeface="Symbol" panose="05050102010706020507" pitchFamily="18" charset="2"/>
              </a:rPr>
              <a:t></a:t>
            </a:r>
            <a:r>
              <a:rPr lang="en-US" altLang="zh-CN" sz="2000" b="1" u="none">
                <a:solidFill>
                  <a:schemeClr val="tx1"/>
                </a:solidFill>
                <a:latin typeface="Verdana" panose="020B0604030504040204" pitchFamily="34" charset="0"/>
              </a:rPr>
              <a:t> </a:t>
            </a:r>
            <a:r>
              <a:rPr lang="zh-CN" altLang="en-US" sz="2000" b="1" u="none" dirty="0">
                <a:solidFill>
                  <a:schemeClr val="tx1"/>
                </a:solidFill>
                <a:latin typeface="Verdana" panose="020B0604030504040204" pitchFamily="34" charset="0"/>
              </a:rPr>
              <a:t>标识符</a:t>
            </a:r>
            <a:endParaRPr lang="zh-CN" altLang="en-US" sz="2000" b="1" u="none">
              <a:solidFill>
                <a:schemeClr val="tx1"/>
              </a:solidFill>
              <a:latin typeface="Verdana" panose="020B0604030504040204" pitchFamily="34" charset="0"/>
            </a:endParaRPr>
          </a:p>
          <a:p>
            <a:pPr lvl="1" indent="0" algn="l" eaLnBrk="1" hangingPunct="1"/>
            <a:r>
              <a:rPr lang="en-US" altLang="zh-CN" sz="2000" b="1" u="none">
                <a:solidFill>
                  <a:schemeClr val="tx1"/>
                </a:solidFill>
                <a:latin typeface="Verdana" panose="020B0604030504040204" pitchFamily="34" charset="0"/>
              </a:rPr>
              <a:t>C</a:t>
            </a:r>
            <a:r>
              <a:rPr lang="en-US" altLang="zh-CN" sz="2000" b="1" u="none">
                <a:solidFill>
                  <a:schemeClr val="tx1"/>
                </a:solidFill>
                <a:latin typeface="Verdana" panose="020B0604030504040204" pitchFamily="34" charset="0"/>
                <a:sym typeface="Symbol" panose="05050102010706020507" pitchFamily="18" charset="2"/>
              </a:rPr>
              <a:t></a:t>
            </a:r>
            <a:r>
              <a:rPr lang="en-US" altLang="zh-CN" sz="2000" b="1" u="none">
                <a:solidFill>
                  <a:schemeClr val="tx1"/>
                </a:solidFill>
                <a:latin typeface="Verdana" panose="020B0604030504040204" pitchFamily="34" charset="0"/>
              </a:rPr>
              <a:t> </a:t>
            </a:r>
            <a:r>
              <a:rPr lang="zh-CN" altLang="en-US" sz="2000" b="1" u="none" dirty="0">
                <a:solidFill>
                  <a:schemeClr val="tx1"/>
                </a:solidFill>
                <a:latin typeface="Verdana" panose="020B0604030504040204" pitchFamily="34" charset="0"/>
              </a:rPr>
              <a:t>常数</a:t>
            </a:r>
            <a:endParaRPr lang="zh-CN" altLang="en-US" sz="2000" b="1" u="none">
              <a:solidFill>
                <a:schemeClr val="tx1"/>
              </a:solidFill>
              <a:latin typeface="Verdana" panose="020B0604030504040204" pitchFamily="34" charset="0"/>
            </a:endParaRPr>
          </a:p>
        </p:txBody>
      </p:sp>
      <p:sp>
        <p:nvSpPr>
          <p:cNvPr id="23557" name="Rectangle 6"/>
          <p:cNvSpPr/>
          <p:nvPr/>
        </p:nvSpPr>
        <p:spPr>
          <a:xfrm>
            <a:off x="0" y="1052513"/>
            <a:ext cx="3671888" cy="2573337"/>
          </a:xfrm>
          <a:prstGeom prst="rect">
            <a:avLst/>
          </a:prstGeom>
          <a:solidFill>
            <a:srgbClr val="FFFF00"/>
          </a:solidFill>
          <a:ln w="9525" cap="flat" cmpd="sng">
            <a:solidFill>
              <a:schemeClr val="tx1"/>
            </a:solidFill>
            <a:prstDash val="solid"/>
            <a:miter/>
            <a:headEnd type="none" w="med" len="med"/>
            <a:tailEnd type="none" w="med" len="med"/>
          </a:ln>
        </p:spPr>
        <p:txBody>
          <a:bodyPr anchor="t" anchorCtr="0">
            <a:spAutoFit/>
          </a:bodyPr>
          <a:p>
            <a:r>
              <a:rPr lang="en-US" altLang="zh-CN" b="1" u="none">
                <a:solidFill>
                  <a:schemeClr val="tx1"/>
                </a:solidFill>
                <a:latin typeface="Verdana" panose="020B0604030504040204" pitchFamily="34" charset="0"/>
              </a:rPr>
              <a:t>C</a:t>
            </a:r>
            <a:r>
              <a:rPr lang="zh-CN" altLang="en-US" b="1" u="none" dirty="0">
                <a:solidFill>
                  <a:schemeClr val="tx1"/>
                </a:solidFill>
                <a:latin typeface="Verdana" panose="020B0604030504040204" pitchFamily="34" charset="0"/>
              </a:rPr>
              <a:t>语言程序</a:t>
            </a:r>
            <a:endParaRPr lang="zh-CN" altLang="en-US" b="1" u="none" dirty="0">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Void </a:t>
            </a:r>
            <a:r>
              <a:rPr lang="en-US" altLang="zh-CN" b="1" u="none" dirty="0" err="1">
                <a:solidFill>
                  <a:schemeClr val="tx1"/>
                </a:solidFill>
                <a:latin typeface="Verdana" panose="020B0604030504040204" pitchFamily="34" charset="0"/>
              </a:rPr>
              <a:t>jisuan</a:t>
            </a:r>
            <a:r>
              <a:rPr lang="en-US" altLang="zh-CN" b="1" u="none">
                <a:solidFill>
                  <a:schemeClr val="tx1"/>
                </a:solidFill>
                <a:latin typeface="Verdana" panose="020B0604030504040204" pitchFamily="34" charset="0"/>
              </a:rPr>
              <a:t>()</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a:t>
            </a:r>
            <a:r>
              <a:rPr lang="en-US" altLang="zh-CN" b="1" u="none" dirty="0" err="1">
                <a:solidFill>
                  <a:schemeClr val="tx1"/>
                </a:solidFill>
                <a:latin typeface="Verdana" panose="020B0604030504040204" pitchFamily="34" charset="0"/>
              </a:rPr>
              <a:t>int</a:t>
            </a:r>
            <a:r>
              <a:rPr lang="en-US" altLang="zh-CN" b="1" u="none">
                <a:solidFill>
                  <a:schemeClr val="tx1"/>
                </a:solidFill>
                <a:latin typeface="Verdana" panose="020B0604030504040204" pitchFamily="34" charset="0"/>
              </a:rPr>
              <a:t>    </a:t>
            </a:r>
            <a:r>
              <a:rPr lang="en-US" altLang="zh-CN" b="1" u="none" dirty="0" err="1">
                <a:solidFill>
                  <a:schemeClr val="tx1"/>
                </a:solidFill>
                <a:latin typeface="Verdana" panose="020B0604030504040204" pitchFamily="34" charset="0"/>
              </a:rPr>
              <a:t>y,c,d</a:t>
            </a:r>
            <a:r>
              <a:rPr lang="en-US" altLang="zh-CN" b="1" u="none">
                <a:solidFill>
                  <a:schemeClr val="tx1"/>
                </a:solidFill>
                <a:latin typeface="Verdana" panose="020B0604030504040204" pitchFamily="34" charset="0"/>
              </a:rPr>
              <a:t>;</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float </a:t>
            </a:r>
            <a:r>
              <a:rPr lang="en-US" altLang="zh-CN" b="1" u="none" dirty="0" err="1">
                <a:solidFill>
                  <a:schemeClr val="tx1"/>
                </a:solidFill>
                <a:latin typeface="Verdana" panose="020B0604030504040204" pitchFamily="34" charset="0"/>
              </a:rPr>
              <a:t>x,a,b</a:t>
            </a:r>
            <a:r>
              <a:rPr lang="en-US" altLang="zh-CN" b="1" u="none">
                <a:solidFill>
                  <a:schemeClr val="tx1"/>
                </a:solidFill>
                <a:latin typeface="Verdana" panose="020B0604030504040204" pitchFamily="34" charset="0"/>
              </a:rPr>
              <a:t>;</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x=</a:t>
            </a:r>
            <a:r>
              <a:rPr lang="en-US" altLang="zh-CN" b="1" u="none" dirty="0" err="1">
                <a:solidFill>
                  <a:schemeClr val="tx1"/>
                </a:solidFill>
                <a:latin typeface="Verdana" panose="020B0604030504040204" pitchFamily="34" charset="0"/>
              </a:rPr>
              <a:t>a+b</a:t>
            </a:r>
            <a:r>
              <a:rPr lang="en-US" altLang="zh-CN" b="1" u="none">
                <a:solidFill>
                  <a:schemeClr val="tx1"/>
                </a:solidFill>
                <a:latin typeface="Verdana" panose="020B0604030504040204" pitchFamily="34" charset="0"/>
              </a:rPr>
              <a:t>*50;</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y=</a:t>
            </a:r>
            <a:r>
              <a:rPr lang="en-US" altLang="zh-CN" b="1" u="none" dirty="0" err="1">
                <a:solidFill>
                  <a:schemeClr val="tx1"/>
                </a:solidFill>
                <a:latin typeface="Verdana" panose="020B0604030504040204" pitchFamily="34" charset="0"/>
              </a:rPr>
              <a:t>c+)d</a:t>
            </a:r>
            <a:r>
              <a:rPr lang="en-US" altLang="zh-CN" b="1" u="none">
                <a:solidFill>
                  <a:schemeClr val="tx1"/>
                </a:solidFill>
                <a:latin typeface="Verdana" panose="020B0604030504040204" pitchFamily="34" charset="0"/>
              </a:rPr>
              <a:t>*(</a:t>
            </a:r>
            <a:r>
              <a:rPr lang="en-US" altLang="zh-CN" b="1" u="none" dirty="0" err="1">
                <a:solidFill>
                  <a:schemeClr val="tx1"/>
                </a:solidFill>
                <a:latin typeface="Verdana" panose="020B0604030504040204" pitchFamily="34" charset="0"/>
              </a:rPr>
              <a:t>x+b</a:t>
            </a:r>
            <a:r>
              <a:rPr lang="en-US" altLang="zh-CN" b="1" u="none">
                <a:solidFill>
                  <a:schemeClr val="tx1"/>
                </a:solidFill>
                <a:latin typeface="Verdana" panose="020B0604030504040204" pitchFamily="34" charset="0"/>
              </a:rPr>
              <a:t>;</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a:t>
            </a:r>
            <a:endParaRPr lang="en-US" altLang="zh-CN" b="1" u="none">
              <a:solidFill>
                <a:schemeClr val="tx1"/>
              </a:solidFill>
              <a:latin typeface="Verdana" panose="020B0604030504040204" pitchFamily="34" charset="0"/>
            </a:endParaRPr>
          </a:p>
          <a:p>
            <a:r>
              <a:rPr lang="zh-CN" altLang="en-US" b="1" u="none" dirty="0">
                <a:solidFill>
                  <a:schemeClr val="tx1"/>
                </a:solidFill>
                <a:latin typeface="Verdana" panose="020B0604030504040204" pitchFamily="34" charset="0"/>
              </a:rPr>
              <a:t>现在我们对</a:t>
            </a:r>
            <a:r>
              <a:rPr lang="en-US" altLang="zh-CN" b="1" u="none">
                <a:solidFill>
                  <a:schemeClr val="tx1"/>
                </a:solidFill>
                <a:latin typeface="Verdana" panose="020B0604030504040204" pitchFamily="34" charset="0"/>
              </a:rPr>
              <a:t>x=</a:t>
            </a:r>
            <a:r>
              <a:rPr lang="en-US" altLang="zh-CN" b="1" u="none" dirty="0" err="1">
                <a:solidFill>
                  <a:schemeClr val="tx1"/>
                </a:solidFill>
                <a:latin typeface="Verdana" panose="020B0604030504040204" pitchFamily="34" charset="0"/>
              </a:rPr>
              <a:t>a+b</a:t>
            </a:r>
            <a:r>
              <a:rPr lang="en-US" altLang="zh-CN" b="1" u="none">
                <a:solidFill>
                  <a:schemeClr val="tx1"/>
                </a:solidFill>
                <a:latin typeface="Verdana" panose="020B0604030504040204" pitchFamily="34" charset="0"/>
              </a:rPr>
              <a:t>*50;</a:t>
            </a:r>
            <a:r>
              <a:rPr lang="zh-CN" altLang="en-US" b="1" u="none" dirty="0">
                <a:solidFill>
                  <a:schemeClr val="tx1"/>
                </a:solidFill>
                <a:latin typeface="Verdana" panose="020B0604030504040204" pitchFamily="34" charset="0"/>
              </a:rPr>
              <a:t> 进行语法分析。</a:t>
            </a:r>
            <a:endParaRPr lang="zh-CN" altLang="en-US" b="1" u="none">
              <a:solidFill>
                <a:schemeClr val="tx1"/>
              </a:solidFill>
              <a:latin typeface="Verdana" panose="020B0604030504040204" pitchFamily="34" charset="0"/>
            </a:endParaRPr>
          </a:p>
        </p:txBody>
      </p:sp>
      <p:sp>
        <p:nvSpPr>
          <p:cNvPr id="23558" name="Rectangle 7"/>
          <p:cNvSpPr/>
          <p:nvPr/>
        </p:nvSpPr>
        <p:spPr>
          <a:xfrm>
            <a:off x="6011863" y="1052513"/>
            <a:ext cx="3025775" cy="2479675"/>
          </a:xfrm>
          <a:prstGeom prst="rect">
            <a:avLst/>
          </a:prstGeom>
          <a:solidFill>
            <a:srgbClr val="FFFFFF"/>
          </a:solidFill>
          <a:ln w="9525" cap="flat" cmpd="sng">
            <a:solidFill>
              <a:schemeClr val="tx1"/>
            </a:solidFill>
            <a:prstDash val="solid"/>
            <a:miter/>
            <a:headEnd type="none" w="med" len="med"/>
            <a:tailEnd type="none" w="med" len="med"/>
          </a:ln>
        </p:spPr>
        <p:txBody>
          <a:bodyPr anchor="t" anchorCtr="0">
            <a:spAutoFit/>
          </a:bodyPr>
          <a:p>
            <a:r>
              <a:rPr lang="zh-CN" altLang="en-US" sz="2000" b="1" u="none" dirty="0">
                <a:solidFill>
                  <a:srgbClr val="0000FF"/>
                </a:solidFill>
                <a:latin typeface="宋体" panose="02010600030101010101" pitchFamily="2" charset="-122"/>
              </a:rPr>
              <a:t>语法分析的方法为：推导（</a:t>
            </a:r>
            <a:r>
              <a:rPr lang="en-US" altLang="zh-CN" sz="2000" b="1" u="none">
                <a:solidFill>
                  <a:srgbClr val="0000FF"/>
                </a:solidFill>
                <a:latin typeface="宋体" panose="02010600030101010101" pitchFamily="2" charset="-122"/>
              </a:rPr>
              <a:t>derive</a:t>
            </a:r>
            <a:r>
              <a:rPr lang="zh-CN" altLang="en-US" sz="2000" b="1" u="none" dirty="0">
                <a:solidFill>
                  <a:srgbClr val="0000FF"/>
                </a:solidFill>
                <a:latin typeface="宋体" panose="02010600030101010101" pitchFamily="2" charset="-122"/>
              </a:rPr>
              <a:t>）和归约（</a:t>
            </a:r>
            <a:r>
              <a:rPr lang="en-US" altLang="zh-CN" sz="2000" b="1" u="none">
                <a:solidFill>
                  <a:srgbClr val="0000FF"/>
                </a:solidFill>
                <a:latin typeface="宋体" panose="02010600030101010101" pitchFamily="2" charset="-122"/>
              </a:rPr>
              <a:t>reduce</a:t>
            </a:r>
            <a:r>
              <a:rPr lang="zh-CN" altLang="en-US" sz="2000" b="1" u="none" dirty="0">
                <a:solidFill>
                  <a:srgbClr val="0000FF"/>
                </a:solidFill>
                <a:latin typeface="宋体" panose="02010600030101010101" pitchFamily="2" charset="-122"/>
              </a:rPr>
              <a:t>），推导是指从开始符号开始推出句子，包括最左推导、最右推导，归约是推导的逆过程</a:t>
            </a:r>
            <a:r>
              <a:rPr lang="zh-CN" altLang="en-US" sz="2000" b="1" u="none" dirty="0">
                <a:solidFill>
                  <a:srgbClr val="0000FF"/>
                </a:solidFill>
                <a:latin typeface="Verdana" panose="020B0604030504040204" pitchFamily="34" charset="0"/>
              </a:rPr>
              <a:t>。</a:t>
            </a:r>
            <a:r>
              <a:rPr lang="zh-CN" altLang="en-US" b="1" u="none" dirty="0">
                <a:solidFill>
                  <a:srgbClr val="0000FF"/>
                </a:solidFill>
                <a:latin typeface="Verdana" panose="020B0604030504040204" pitchFamily="34" charset="0"/>
              </a:rPr>
              <a:t>最左推导对应最右归约；最右推导对应最左归约</a:t>
            </a:r>
            <a:endParaRPr lang="zh-CN" altLang="en-US" b="1" u="none">
              <a:solidFill>
                <a:srgbClr val="0000FF"/>
              </a:solidFill>
              <a:latin typeface="Verdana" panose="020B0604030504040204" pitchFamily="34" charset="0"/>
            </a:endParaRPr>
          </a:p>
        </p:txBody>
      </p:sp>
      <p:sp>
        <p:nvSpPr>
          <p:cNvPr id="23559" name="Rectangle 8"/>
          <p:cNvSpPr/>
          <p:nvPr/>
        </p:nvSpPr>
        <p:spPr>
          <a:xfrm>
            <a:off x="74613" y="3789363"/>
            <a:ext cx="9069387" cy="457200"/>
          </a:xfrm>
          <a:prstGeom prst="rect">
            <a:avLst/>
          </a:prstGeom>
          <a:noFill/>
          <a:ln w="9525">
            <a:noFill/>
          </a:ln>
        </p:spPr>
        <p:txBody>
          <a:bodyPr wrap="none" anchor="t" anchorCtr="0">
            <a:spAutoFit/>
          </a:bodyPr>
          <a:p>
            <a:r>
              <a:rPr lang="zh-CN" altLang="en-US" sz="2400" b="1" u="none" dirty="0">
                <a:solidFill>
                  <a:schemeClr val="tx1"/>
                </a:solidFill>
                <a:latin typeface="Verdana" panose="020B0604030504040204" pitchFamily="34" charset="0"/>
              </a:rPr>
              <a:t>最右推导：将最右边的大写字母替换（大写字母代表非终结符）。</a:t>
            </a:r>
            <a:endParaRPr lang="zh-CN" altLang="en-US" sz="2400" b="1" u="none" dirty="0">
              <a:solidFill>
                <a:schemeClr val="tx1"/>
              </a:solidFill>
              <a:latin typeface="Verdana" panose="020B0604030504040204" pitchFamily="34" charset="0"/>
            </a:endParaRPr>
          </a:p>
        </p:txBody>
      </p:sp>
      <p:sp>
        <p:nvSpPr>
          <p:cNvPr id="23560" name="Rectangle 5"/>
          <p:cNvSpPr/>
          <p:nvPr/>
        </p:nvSpPr>
        <p:spPr>
          <a:xfrm>
            <a:off x="323850" y="4292600"/>
            <a:ext cx="7272338" cy="1873250"/>
          </a:xfrm>
          <a:prstGeom prst="rect">
            <a:avLst/>
          </a:prstGeom>
          <a:noFill/>
          <a:ln w="9525">
            <a:noFill/>
          </a:ln>
        </p:spPr>
        <p:txBody>
          <a:bodyPr anchor="t" anchorCtr="0"/>
          <a:p>
            <a:pPr eaLnBrk="0" hangingPunct="0"/>
            <a:r>
              <a:rPr lang="en-US" altLang="zh-CN" sz="2800" b="1" u="none">
                <a:solidFill>
                  <a:schemeClr val="tx1"/>
                </a:solidFill>
                <a:latin typeface="Times New Roman" panose="02020603050405020304" pitchFamily="18" charset="0"/>
              </a:rPr>
              <a:t>A </a:t>
            </a:r>
            <a:r>
              <a:rPr lang="en-US" altLang="zh-CN" sz="2800" b="1" u="none">
                <a:solidFill>
                  <a:schemeClr val="tx1"/>
                </a:solidFill>
                <a:latin typeface="Times New Roman" panose="02020603050405020304" pitchFamily="18" charset="0"/>
                <a:sym typeface="Symbol" panose="05050102010706020507" pitchFamily="18" charset="2"/>
              </a:rPr>
              <a:t>V=</a:t>
            </a:r>
            <a:r>
              <a:rPr lang="en-US" altLang="zh-CN" sz="2800" b="1" u="none">
                <a:solidFill>
                  <a:schemeClr val="tx1"/>
                </a:solidFill>
                <a:latin typeface="Times New Roman" panose="02020603050405020304" pitchFamily="18" charset="0"/>
              </a:rPr>
              <a:t>E</a:t>
            </a:r>
            <a:r>
              <a:rPr lang="en-US" altLang="zh-CN" sz="2800" b="1" u="none">
                <a:solidFill>
                  <a:schemeClr val="tx1"/>
                </a:solidFill>
                <a:latin typeface="Times New Roman" panose="02020603050405020304" pitchFamily="18" charset="0"/>
                <a:sym typeface="Symbol" panose="05050102010706020507" pitchFamily="18" charset="2"/>
              </a:rPr>
              <a:t>V=</a:t>
            </a:r>
            <a:r>
              <a:rPr lang="en-US" altLang="zh-CN" sz="2800" b="1" u="none">
                <a:solidFill>
                  <a:schemeClr val="tx1"/>
                </a:solidFill>
                <a:latin typeface="Times New Roman" panose="02020603050405020304" pitchFamily="18" charset="0"/>
              </a:rPr>
              <a:t>E+T</a:t>
            </a:r>
            <a:r>
              <a:rPr lang="en-US" altLang="zh-CN" sz="2800" b="1" u="none">
                <a:solidFill>
                  <a:schemeClr val="tx1"/>
                </a:solidFill>
                <a:latin typeface="Times New Roman" panose="02020603050405020304" pitchFamily="18" charset="0"/>
                <a:sym typeface="Symbol" panose="05050102010706020507" pitchFamily="18" charset="2"/>
              </a:rPr>
              <a:t>V=E+T</a:t>
            </a:r>
            <a:r>
              <a:rPr lang="en-US" altLang="zh-CN" sz="2800" b="1" u="none">
                <a:solidFill>
                  <a:schemeClr val="tx1"/>
                </a:solidFill>
                <a:latin typeface="Times New Roman" panose="02020603050405020304" pitchFamily="18" charset="0"/>
              </a:rPr>
              <a:t>*F</a:t>
            </a:r>
            <a:r>
              <a:rPr lang="en-US" altLang="zh-CN" sz="2800" b="1" u="none">
                <a:solidFill>
                  <a:schemeClr val="tx1"/>
                </a:solidFill>
                <a:latin typeface="Times New Roman" panose="02020603050405020304" pitchFamily="18" charset="0"/>
                <a:sym typeface="Symbol" panose="05050102010706020507" pitchFamily="18" charset="2"/>
              </a:rPr>
              <a:t>V=E+T*C</a:t>
            </a:r>
            <a:endParaRPr lang="en-US" altLang="zh-CN" sz="2800" b="1" u="none">
              <a:solidFill>
                <a:schemeClr val="tx1"/>
              </a:solidFill>
              <a:latin typeface="Times New Roman" panose="02020603050405020304" pitchFamily="18" charset="0"/>
              <a:sym typeface="Symbol" panose="05050102010706020507" pitchFamily="18" charset="2"/>
            </a:endParaRPr>
          </a:p>
          <a:p>
            <a:pPr eaLnBrk="0" hangingPunct="0"/>
            <a:r>
              <a:rPr lang="en-US" altLang="zh-CN" sz="2800" b="1" u="none">
                <a:solidFill>
                  <a:schemeClr val="tx1"/>
                </a:solidFill>
                <a:latin typeface="Times New Roman" panose="02020603050405020304" pitchFamily="18" charset="0"/>
                <a:sym typeface="Symbol" panose="05050102010706020507" pitchFamily="18" charset="2"/>
              </a:rPr>
              <a:t>V=E+T*50  V=E+F*50V=E+V*50 </a:t>
            </a:r>
            <a:endParaRPr lang="en-US" altLang="zh-CN" sz="2800" b="1" u="none">
              <a:solidFill>
                <a:schemeClr val="tx1"/>
              </a:solidFill>
              <a:latin typeface="Times New Roman" panose="02020603050405020304" pitchFamily="18" charset="0"/>
              <a:sym typeface="Symbol" panose="05050102010706020507" pitchFamily="18" charset="2"/>
            </a:endParaRPr>
          </a:p>
          <a:p>
            <a:pPr eaLnBrk="0" hangingPunct="0"/>
            <a:r>
              <a:rPr lang="en-US" altLang="zh-CN" sz="2800" b="1" u="none">
                <a:solidFill>
                  <a:schemeClr val="tx1"/>
                </a:solidFill>
                <a:latin typeface="Times New Roman" panose="02020603050405020304" pitchFamily="18" charset="0"/>
                <a:sym typeface="Symbol" panose="05050102010706020507" pitchFamily="18" charset="2"/>
              </a:rPr>
              <a:t>V=</a:t>
            </a:r>
            <a:r>
              <a:rPr lang="en-US" altLang="zh-CN" sz="2800" b="1" u="none" dirty="0" err="1">
                <a:solidFill>
                  <a:schemeClr val="tx1"/>
                </a:solidFill>
                <a:latin typeface="Times New Roman" panose="02020603050405020304" pitchFamily="18" charset="0"/>
                <a:sym typeface="Symbol" panose="05050102010706020507" pitchFamily="18" charset="2"/>
              </a:rPr>
              <a:t>E+b</a:t>
            </a:r>
            <a:r>
              <a:rPr lang="en-US" altLang="zh-CN" sz="2800" b="1" u="none">
                <a:solidFill>
                  <a:schemeClr val="tx1"/>
                </a:solidFill>
                <a:latin typeface="Times New Roman" panose="02020603050405020304" pitchFamily="18" charset="0"/>
                <a:sym typeface="Symbol" panose="05050102010706020507" pitchFamily="18" charset="2"/>
              </a:rPr>
              <a:t>*50 V=</a:t>
            </a:r>
            <a:r>
              <a:rPr lang="en-US" altLang="zh-CN" sz="2800" b="1" u="none" dirty="0" err="1">
                <a:solidFill>
                  <a:schemeClr val="tx1"/>
                </a:solidFill>
                <a:latin typeface="Times New Roman" panose="02020603050405020304" pitchFamily="18" charset="0"/>
                <a:sym typeface="Symbol" panose="05050102010706020507" pitchFamily="18" charset="2"/>
              </a:rPr>
              <a:t>T+b</a:t>
            </a:r>
            <a:r>
              <a:rPr lang="en-US" altLang="zh-CN" sz="2800" b="1" u="none">
                <a:solidFill>
                  <a:schemeClr val="tx1"/>
                </a:solidFill>
                <a:latin typeface="Times New Roman" panose="02020603050405020304" pitchFamily="18" charset="0"/>
                <a:sym typeface="Symbol" panose="05050102010706020507" pitchFamily="18" charset="2"/>
              </a:rPr>
              <a:t>*50 V=</a:t>
            </a:r>
            <a:r>
              <a:rPr lang="en-US" altLang="zh-CN" sz="2800" b="1" u="none" dirty="0" err="1">
                <a:solidFill>
                  <a:schemeClr val="tx1"/>
                </a:solidFill>
                <a:latin typeface="Times New Roman" panose="02020603050405020304" pitchFamily="18" charset="0"/>
                <a:sym typeface="Symbol" panose="05050102010706020507" pitchFamily="18" charset="2"/>
              </a:rPr>
              <a:t>F+b</a:t>
            </a:r>
            <a:r>
              <a:rPr lang="en-US" altLang="zh-CN" sz="2800" b="1" u="none">
                <a:solidFill>
                  <a:schemeClr val="tx1"/>
                </a:solidFill>
                <a:latin typeface="Times New Roman" panose="02020603050405020304" pitchFamily="18" charset="0"/>
                <a:sym typeface="Symbol" panose="05050102010706020507" pitchFamily="18" charset="2"/>
              </a:rPr>
              <a:t>*50</a:t>
            </a:r>
            <a:endParaRPr lang="en-US" altLang="zh-CN" sz="2800" b="1" u="none">
              <a:solidFill>
                <a:schemeClr val="tx1"/>
              </a:solidFill>
              <a:latin typeface="Times New Roman" panose="02020603050405020304" pitchFamily="18" charset="0"/>
              <a:sym typeface="Symbol" panose="05050102010706020507" pitchFamily="18" charset="2"/>
            </a:endParaRPr>
          </a:p>
          <a:p>
            <a:pPr eaLnBrk="0" hangingPunct="0"/>
            <a:r>
              <a:rPr lang="en-US" altLang="zh-CN" sz="2800" b="1" u="none">
                <a:solidFill>
                  <a:schemeClr val="tx1"/>
                </a:solidFill>
                <a:latin typeface="Times New Roman" panose="02020603050405020304" pitchFamily="18" charset="0"/>
                <a:sym typeface="Symbol" panose="05050102010706020507" pitchFamily="18" charset="2"/>
              </a:rPr>
              <a:t>V=</a:t>
            </a:r>
            <a:r>
              <a:rPr lang="en-US" altLang="zh-CN" sz="2800" b="1" u="none" dirty="0" err="1">
                <a:solidFill>
                  <a:schemeClr val="tx1"/>
                </a:solidFill>
                <a:latin typeface="Times New Roman" panose="02020603050405020304" pitchFamily="18" charset="0"/>
                <a:sym typeface="Symbol" panose="05050102010706020507" pitchFamily="18" charset="2"/>
              </a:rPr>
              <a:t>V+b</a:t>
            </a:r>
            <a:r>
              <a:rPr lang="en-US" altLang="zh-CN" sz="2800" b="1" u="none">
                <a:solidFill>
                  <a:schemeClr val="tx1"/>
                </a:solidFill>
                <a:latin typeface="Times New Roman" panose="02020603050405020304" pitchFamily="18" charset="0"/>
                <a:sym typeface="Symbol" panose="05050102010706020507" pitchFamily="18" charset="2"/>
              </a:rPr>
              <a:t>*50 V=</a:t>
            </a:r>
            <a:r>
              <a:rPr lang="en-US" altLang="zh-CN" sz="2800" b="1" u="none" dirty="0" err="1">
                <a:solidFill>
                  <a:schemeClr val="tx1"/>
                </a:solidFill>
                <a:latin typeface="Times New Roman" panose="02020603050405020304" pitchFamily="18" charset="0"/>
                <a:sym typeface="Symbol" panose="05050102010706020507" pitchFamily="18" charset="2"/>
              </a:rPr>
              <a:t>a+b</a:t>
            </a:r>
            <a:r>
              <a:rPr lang="en-US" altLang="zh-CN" sz="2800" b="1" u="none">
                <a:solidFill>
                  <a:schemeClr val="tx1"/>
                </a:solidFill>
                <a:latin typeface="Times New Roman" panose="02020603050405020304" pitchFamily="18" charset="0"/>
                <a:sym typeface="Symbol" panose="05050102010706020507" pitchFamily="18" charset="2"/>
              </a:rPr>
              <a:t>*50 x=</a:t>
            </a:r>
            <a:r>
              <a:rPr lang="en-US" altLang="zh-CN" sz="2800" b="1" u="none" dirty="0" err="1">
                <a:solidFill>
                  <a:schemeClr val="tx1"/>
                </a:solidFill>
                <a:latin typeface="Times New Roman" panose="02020603050405020304" pitchFamily="18" charset="0"/>
                <a:sym typeface="Symbol" panose="05050102010706020507" pitchFamily="18" charset="2"/>
              </a:rPr>
              <a:t>a+b</a:t>
            </a:r>
            <a:r>
              <a:rPr lang="en-US" altLang="zh-CN" sz="2800" b="1" u="none">
                <a:solidFill>
                  <a:schemeClr val="tx1"/>
                </a:solidFill>
                <a:latin typeface="Times New Roman" panose="02020603050405020304" pitchFamily="18" charset="0"/>
                <a:sym typeface="Symbol" panose="05050102010706020507" pitchFamily="18" charset="2"/>
              </a:rPr>
              <a:t>*50</a:t>
            </a:r>
            <a:endParaRPr lang="en-US" altLang="zh-CN" sz="2800" b="1" u="none">
              <a:solidFill>
                <a:schemeClr val="tx1"/>
              </a:solidFill>
              <a:latin typeface="Times New Roman" panose="02020603050405020304" pitchFamily="18" charset="0"/>
              <a:sym typeface="Symbol" panose="05050102010706020507" pitchFamily="18" charset="2"/>
            </a:endParaRPr>
          </a:p>
        </p:txBody>
      </p:sp>
      <p:sp>
        <p:nvSpPr>
          <p:cNvPr id="2663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 calcmode="lin" valueType="num">
                                      <p:cBhvr additive="base">
                                        <p:cTn id="7" dur="500" fill="hold"/>
                                        <p:tgtEl>
                                          <p:spTgt spid="23557"/>
                                        </p:tgtEl>
                                        <p:attrNameLst>
                                          <p:attrName>ppt_x</p:attrName>
                                        </p:attrNameLst>
                                      </p:cBhvr>
                                      <p:tavLst>
                                        <p:tav tm="0">
                                          <p:val>
                                            <p:strVal val="#ppt_x"/>
                                          </p:val>
                                        </p:tav>
                                        <p:tav tm="100000">
                                          <p:val>
                                            <p:strVal val="#ppt_x"/>
                                          </p:val>
                                        </p:tav>
                                      </p:tavLst>
                                    </p:anim>
                                    <p:anim calcmode="lin" valueType="num">
                                      <p:cBhvr additive="base">
                                        <p:cTn id="8"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3556"/>
                                        </p:tgtEl>
                                        <p:attrNameLst>
                                          <p:attrName>style.visibility</p:attrName>
                                        </p:attrNameLst>
                                      </p:cBhvr>
                                      <p:to>
                                        <p:strVal val="visible"/>
                                      </p:to>
                                    </p:set>
                                    <p:animEffect transition="in" filter="blinds(horizontal)">
                                      <p:cBhvr>
                                        <p:cTn id="13" dur="500"/>
                                        <p:tgtEl>
                                          <p:spTgt spid="2355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3558"/>
                                        </p:tgtEl>
                                        <p:attrNameLst>
                                          <p:attrName>style.visibility</p:attrName>
                                        </p:attrNameLst>
                                      </p:cBhvr>
                                      <p:to>
                                        <p:strVal val="visible"/>
                                      </p:to>
                                    </p:set>
                                    <p:animEffect transition="in" filter="blinds(horizontal)">
                                      <p:cBhvr>
                                        <p:cTn id="18" dur="500"/>
                                        <p:tgtEl>
                                          <p:spTgt spid="2355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559"/>
                                        </p:tgtEl>
                                        <p:attrNameLst>
                                          <p:attrName>style.visibility</p:attrName>
                                        </p:attrNameLst>
                                      </p:cBhvr>
                                      <p:to>
                                        <p:strVal val="visible"/>
                                      </p:to>
                                    </p:set>
                                    <p:anim calcmode="lin" valueType="num">
                                      <p:cBhvr additive="base">
                                        <p:cTn id="23" dur="500" fill="hold"/>
                                        <p:tgtEl>
                                          <p:spTgt spid="23559"/>
                                        </p:tgtEl>
                                        <p:attrNameLst>
                                          <p:attrName>ppt_x</p:attrName>
                                        </p:attrNameLst>
                                      </p:cBhvr>
                                      <p:tavLst>
                                        <p:tav tm="0">
                                          <p:val>
                                            <p:strVal val="#ppt_x"/>
                                          </p:val>
                                        </p:tav>
                                        <p:tav tm="100000">
                                          <p:val>
                                            <p:strVal val="#ppt_x"/>
                                          </p:val>
                                        </p:tav>
                                      </p:tavLst>
                                    </p:anim>
                                    <p:anim calcmode="lin" valueType="num">
                                      <p:cBhvr additive="base">
                                        <p:cTn id="24" dur="500" fill="hold"/>
                                        <p:tgtEl>
                                          <p:spTgt spid="2355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3560"/>
                                        </p:tgtEl>
                                        <p:attrNameLst>
                                          <p:attrName>style.visibility</p:attrName>
                                        </p:attrNameLst>
                                      </p:cBhvr>
                                      <p:to>
                                        <p:strVal val="visible"/>
                                      </p:to>
                                    </p:set>
                                    <p:anim calcmode="lin" valueType="num">
                                      <p:cBhvr additive="base">
                                        <p:cTn id="29" dur="500" fill="hold"/>
                                        <p:tgtEl>
                                          <p:spTgt spid="23560"/>
                                        </p:tgtEl>
                                        <p:attrNameLst>
                                          <p:attrName>ppt_x</p:attrName>
                                        </p:attrNameLst>
                                      </p:cBhvr>
                                      <p:tavLst>
                                        <p:tav tm="0">
                                          <p:val>
                                            <p:strVal val="#ppt_x"/>
                                          </p:val>
                                        </p:tav>
                                        <p:tav tm="100000">
                                          <p:val>
                                            <p:strVal val="#ppt_x"/>
                                          </p:val>
                                        </p:tav>
                                      </p:tavLst>
                                    </p:anim>
                                    <p:anim calcmode="lin" valueType="num">
                                      <p:cBhvr additive="base">
                                        <p:cTn id="30"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animBg="1"/>
      <p:bldP spid="23558" grpId="0" animBg="1"/>
      <p:bldP spid="23559" grpId="0"/>
      <p:bldP spid="235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100013" y="80963"/>
            <a:ext cx="8001000" cy="755650"/>
          </a:xfrm>
          <a:ln/>
        </p:spPr>
        <p:txBody>
          <a:bodyPr vert="horz" wrap="square" anchor="b" anchorCtr="0"/>
          <a:p>
            <a:pPr eaLnBrk="1" hangingPunct="1"/>
            <a:r>
              <a:rPr lang="zh-CN" altLang="en-US" sz="3200" b="1" dirty="0">
                <a:latin typeface="微软雅黑" panose="020B0503020204020204" pitchFamily="34" charset="-122"/>
                <a:ea typeface="微软雅黑" panose="020B0503020204020204" pitchFamily="34" charset="-122"/>
              </a:rPr>
              <a:t>语法分析举例说明（续）</a:t>
            </a:r>
            <a:endParaRPr lang="zh-CN" altLang="en-US" sz="3200" b="1">
              <a:latin typeface="微软雅黑" panose="020B0503020204020204" pitchFamily="34" charset="-122"/>
              <a:ea typeface="微软雅黑" panose="020B0503020204020204" pitchFamily="34" charset="-122"/>
            </a:endParaRPr>
          </a:p>
        </p:txBody>
      </p:sp>
      <p:sp>
        <p:nvSpPr>
          <p:cNvPr id="27650"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24580" name="Rectangle 7"/>
          <p:cNvSpPr/>
          <p:nvPr/>
        </p:nvSpPr>
        <p:spPr>
          <a:xfrm>
            <a:off x="179388" y="1196975"/>
            <a:ext cx="1716087" cy="457200"/>
          </a:xfrm>
          <a:prstGeom prst="rect">
            <a:avLst/>
          </a:prstGeom>
          <a:noFill/>
          <a:ln w="9525">
            <a:noFill/>
          </a:ln>
        </p:spPr>
        <p:txBody>
          <a:bodyPr wrap="none" anchor="t" anchorCtr="0">
            <a:spAutoFit/>
          </a:bodyPr>
          <a:p>
            <a:r>
              <a:rPr lang="zh-CN" altLang="en-US" sz="2400" b="1" u="none" dirty="0">
                <a:solidFill>
                  <a:schemeClr val="tx1"/>
                </a:solidFill>
                <a:latin typeface="Verdana" panose="020B0604030504040204" pitchFamily="34" charset="0"/>
              </a:rPr>
              <a:t>最左推导：</a:t>
            </a:r>
            <a:endParaRPr lang="zh-CN" altLang="en-US" sz="2400" b="1" u="none" dirty="0">
              <a:solidFill>
                <a:schemeClr val="tx1"/>
              </a:solidFill>
              <a:latin typeface="Verdana" panose="020B0604030504040204" pitchFamily="34" charset="0"/>
            </a:endParaRPr>
          </a:p>
        </p:txBody>
      </p:sp>
      <p:sp>
        <p:nvSpPr>
          <p:cNvPr id="24581" name="Rectangle 5"/>
          <p:cNvSpPr/>
          <p:nvPr/>
        </p:nvSpPr>
        <p:spPr>
          <a:xfrm>
            <a:off x="250825" y="1773238"/>
            <a:ext cx="6337300" cy="1873250"/>
          </a:xfrm>
          <a:prstGeom prst="rect">
            <a:avLst/>
          </a:prstGeom>
          <a:noFill/>
          <a:ln w="9525">
            <a:noFill/>
          </a:ln>
        </p:spPr>
        <p:txBody>
          <a:bodyPr anchor="t" anchorCtr="0"/>
          <a:p>
            <a:pPr eaLnBrk="0" hangingPunct="0"/>
            <a:r>
              <a:rPr lang="en-US" altLang="zh-CN" sz="2800" b="1" u="none">
                <a:solidFill>
                  <a:schemeClr val="tx1"/>
                </a:solidFill>
                <a:latin typeface="Times New Roman" panose="02020603050405020304" pitchFamily="18" charset="0"/>
              </a:rPr>
              <a:t>A </a:t>
            </a:r>
            <a:r>
              <a:rPr lang="en-US" altLang="zh-CN" sz="2800" b="1" u="none">
                <a:solidFill>
                  <a:schemeClr val="tx1"/>
                </a:solidFill>
                <a:latin typeface="Times New Roman" panose="02020603050405020304" pitchFamily="18" charset="0"/>
                <a:sym typeface="Symbol" panose="05050102010706020507" pitchFamily="18" charset="2"/>
              </a:rPr>
              <a:t>V=</a:t>
            </a:r>
            <a:r>
              <a:rPr lang="en-US" altLang="zh-CN" sz="2800" b="1" u="none">
                <a:solidFill>
                  <a:schemeClr val="tx1"/>
                </a:solidFill>
                <a:latin typeface="Times New Roman" panose="02020603050405020304" pitchFamily="18" charset="0"/>
              </a:rPr>
              <a:t>E </a:t>
            </a:r>
            <a:r>
              <a:rPr lang="en-US" altLang="zh-CN" sz="2800" b="1" u="none">
                <a:solidFill>
                  <a:schemeClr val="tx1"/>
                </a:solidFill>
                <a:latin typeface="Times New Roman" panose="02020603050405020304" pitchFamily="18" charset="0"/>
                <a:sym typeface="Symbol" panose="05050102010706020507" pitchFamily="18" charset="2"/>
              </a:rPr>
              <a:t>x=E x=</a:t>
            </a:r>
            <a:r>
              <a:rPr lang="en-US" altLang="zh-CN" sz="2800" b="1" u="none" dirty="0" err="1">
                <a:solidFill>
                  <a:schemeClr val="tx1"/>
                </a:solidFill>
                <a:latin typeface="Times New Roman" panose="02020603050405020304" pitchFamily="18" charset="0"/>
              </a:rPr>
              <a:t>E+T</a:t>
            </a:r>
            <a:r>
              <a:rPr lang="en-US" altLang="zh-CN" sz="2800" b="1" u="none" dirty="0" err="1">
                <a:solidFill>
                  <a:schemeClr val="tx1"/>
                </a:solidFill>
                <a:latin typeface="Times New Roman" panose="02020603050405020304" pitchFamily="18" charset="0"/>
                <a:sym typeface="Symbol" panose="05050102010706020507" pitchFamily="18" charset="2"/>
              </a:rPr>
              <a:t>x</a:t>
            </a:r>
            <a:r>
              <a:rPr lang="en-US" altLang="zh-CN" sz="2800" b="1" u="none">
                <a:solidFill>
                  <a:schemeClr val="tx1"/>
                </a:solidFill>
                <a:latin typeface="Times New Roman" panose="02020603050405020304" pitchFamily="18" charset="0"/>
                <a:sym typeface="Symbol" panose="05050102010706020507" pitchFamily="18" charset="2"/>
              </a:rPr>
              <a:t>=T+T</a:t>
            </a:r>
            <a:endParaRPr lang="en-US" altLang="zh-CN" sz="2800" b="1" u="none">
              <a:solidFill>
                <a:schemeClr val="tx1"/>
              </a:solidFill>
              <a:latin typeface="Times New Roman" panose="02020603050405020304" pitchFamily="18" charset="0"/>
              <a:sym typeface="Symbol" panose="05050102010706020507" pitchFamily="18" charset="2"/>
            </a:endParaRPr>
          </a:p>
          <a:p>
            <a:pPr eaLnBrk="0" hangingPunct="0"/>
            <a:r>
              <a:rPr lang="en-US" altLang="zh-CN" sz="2800" b="1" u="none">
                <a:solidFill>
                  <a:schemeClr val="tx1"/>
                </a:solidFill>
                <a:latin typeface="Times New Roman" panose="02020603050405020304" pitchFamily="18" charset="0"/>
                <a:sym typeface="Symbol" panose="05050102010706020507" pitchFamily="18" charset="2"/>
              </a:rPr>
              <a:t>x=</a:t>
            </a:r>
            <a:r>
              <a:rPr lang="en-US" altLang="zh-CN" sz="2800" b="1" u="none" dirty="0" err="1">
                <a:solidFill>
                  <a:schemeClr val="tx1"/>
                </a:solidFill>
                <a:latin typeface="Times New Roman" panose="02020603050405020304" pitchFamily="18" charset="0"/>
                <a:sym typeface="Symbol" panose="05050102010706020507" pitchFamily="18" charset="2"/>
              </a:rPr>
              <a:t>F+Tx</a:t>
            </a:r>
            <a:r>
              <a:rPr lang="en-US" altLang="zh-CN" sz="2800" b="1" u="none">
                <a:solidFill>
                  <a:schemeClr val="tx1"/>
                </a:solidFill>
                <a:latin typeface="Times New Roman" panose="02020603050405020304" pitchFamily="18" charset="0"/>
                <a:sym typeface="Symbol" panose="05050102010706020507" pitchFamily="18" charset="2"/>
              </a:rPr>
              <a:t>=V+T  x=</a:t>
            </a:r>
            <a:r>
              <a:rPr lang="en-US" altLang="zh-CN" sz="2800" b="1" u="none" dirty="0" err="1">
                <a:solidFill>
                  <a:schemeClr val="tx1"/>
                </a:solidFill>
                <a:latin typeface="Times New Roman" panose="02020603050405020304" pitchFamily="18" charset="0"/>
                <a:sym typeface="Symbol" panose="05050102010706020507" pitchFamily="18" charset="2"/>
              </a:rPr>
              <a:t>a+Tx</a:t>
            </a:r>
            <a:r>
              <a:rPr lang="en-US" altLang="zh-CN" sz="2800" b="1" u="none">
                <a:solidFill>
                  <a:schemeClr val="tx1"/>
                </a:solidFill>
                <a:latin typeface="Times New Roman" panose="02020603050405020304" pitchFamily="18" charset="0"/>
                <a:sym typeface="Symbol" panose="05050102010706020507" pitchFamily="18" charset="2"/>
              </a:rPr>
              <a:t>=</a:t>
            </a:r>
            <a:r>
              <a:rPr lang="en-US" altLang="zh-CN" sz="2800" b="1" u="none" dirty="0" err="1">
                <a:solidFill>
                  <a:schemeClr val="tx1"/>
                </a:solidFill>
                <a:latin typeface="Times New Roman" panose="02020603050405020304" pitchFamily="18" charset="0"/>
                <a:sym typeface="Symbol" panose="05050102010706020507" pitchFamily="18" charset="2"/>
              </a:rPr>
              <a:t>a+T</a:t>
            </a:r>
            <a:r>
              <a:rPr lang="en-US" altLang="zh-CN" sz="2800" b="1" u="none">
                <a:solidFill>
                  <a:schemeClr val="tx1"/>
                </a:solidFill>
                <a:latin typeface="Times New Roman" panose="02020603050405020304" pitchFamily="18" charset="0"/>
                <a:sym typeface="Symbol" panose="05050102010706020507" pitchFamily="18" charset="2"/>
              </a:rPr>
              <a:t>*F </a:t>
            </a:r>
            <a:endParaRPr lang="en-US" altLang="zh-CN" sz="2800" b="1" u="none">
              <a:solidFill>
                <a:schemeClr val="tx1"/>
              </a:solidFill>
              <a:latin typeface="Times New Roman" panose="02020603050405020304" pitchFamily="18" charset="0"/>
              <a:sym typeface="Symbol" panose="05050102010706020507" pitchFamily="18" charset="2"/>
            </a:endParaRPr>
          </a:p>
          <a:p>
            <a:pPr eaLnBrk="0" hangingPunct="0"/>
            <a:r>
              <a:rPr lang="en-US" altLang="zh-CN" sz="2800" b="1" u="none">
                <a:solidFill>
                  <a:schemeClr val="tx1"/>
                </a:solidFill>
                <a:latin typeface="Times New Roman" panose="02020603050405020304" pitchFamily="18" charset="0"/>
                <a:sym typeface="Symbol" panose="05050102010706020507" pitchFamily="18" charset="2"/>
              </a:rPr>
              <a:t>x=</a:t>
            </a:r>
            <a:r>
              <a:rPr lang="en-US" altLang="zh-CN" sz="2800" b="1" u="none" dirty="0" err="1">
                <a:solidFill>
                  <a:schemeClr val="tx1"/>
                </a:solidFill>
                <a:latin typeface="Times New Roman" panose="02020603050405020304" pitchFamily="18" charset="0"/>
                <a:sym typeface="Symbol" panose="05050102010706020507" pitchFamily="18" charset="2"/>
              </a:rPr>
              <a:t>a+F</a:t>
            </a:r>
            <a:r>
              <a:rPr lang="en-US" altLang="zh-CN" sz="2800" b="1" u="none">
                <a:solidFill>
                  <a:schemeClr val="tx1"/>
                </a:solidFill>
                <a:latin typeface="Times New Roman" panose="02020603050405020304" pitchFamily="18" charset="0"/>
                <a:sym typeface="Symbol" panose="05050102010706020507" pitchFamily="18" charset="2"/>
              </a:rPr>
              <a:t>*F x=</a:t>
            </a:r>
            <a:r>
              <a:rPr lang="en-US" altLang="zh-CN" sz="2800" b="1" u="none" dirty="0" err="1">
                <a:solidFill>
                  <a:schemeClr val="tx1"/>
                </a:solidFill>
                <a:latin typeface="Times New Roman" panose="02020603050405020304" pitchFamily="18" charset="0"/>
                <a:sym typeface="Symbol" panose="05050102010706020507" pitchFamily="18" charset="2"/>
              </a:rPr>
              <a:t>a+V</a:t>
            </a:r>
            <a:r>
              <a:rPr lang="en-US" altLang="zh-CN" sz="2800" b="1" u="none">
                <a:solidFill>
                  <a:schemeClr val="tx1"/>
                </a:solidFill>
                <a:latin typeface="Times New Roman" panose="02020603050405020304" pitchFamily="18" charset="0"/>
                <a:sym typeface="Symbol" panose="05050102010706020507" pitchFamily="18" charset="2"/>
              </a:rPr>
              <a:t>*F x=</a:t>
            </a:r>
            <a:r>
              <a:rPr lang="en-US" altLang="zh-CN" sz="2800" b="1" u="none" dirty="0" err="1">
                <a:solidFill>
                  <a:schemeClr val="tx1"/>
                </a:solidFill>
                <a:latin typeface="Times New Roman" panose="02020603050405020304" pitchFamily="18" charset="0"/>
                <a:sym typeface="Symbol" panose="05050102010706020507" pitchFamily="18" charset="2"/>
              </a:rPr>
              <a:t>a+b</a:t>
            </a:r>
            <a:r>
              <a:rPr lang="en-US" altLang="zh-CN" sz="2800" b="1" u="none">
                <a:solidFill>
                  <a:schemeClr val="tx1"/>
                </a:solidFill>
                <a:latin typeface="Times New Roman" panose="02020603050405020304" pitchFamily="18" charset="0"/>
                <a:sym typeface="Symbol" panose="05050102010706020507" pitchFamily="18" charset="2"/>
              </a:rPr>
              <a:t>*F</a:t>
            </a:r>
            <a:endParaRPr lang="en-US" altLang="zh-CN" sz="2800" b="1" u="none">
              <a:solidFill>
                <a:schemeClr val="tx1"/>
              </a:solidFill>
              <a:latin typeface="Times New Roman" panose="02020603050405020304" pitchFamily="18" charset="0"/>
              <a:sym typeface="Symbol" panose="05050102010706020507" pitchFamily="18" charset="2"/>
            </a:endParaRPr>
          </a:p>
          <a:p>
            <a:pPr eaLnBrk="0" hangingPunct="0"/>
            <a:r>
              <a:rPr lang="en-US" altLang="zh-CN" sz="2800" b="1" u="none">
                <a:solidFill>
                  <a:schemeClr val="tx1"/>
                </a:solidFill>
                <a:latin typeface="Times New Roman" panose="02020603050405020304" pitchFamily="18" charset="0"/>
                <a:sym typeface="Symbol" panose="05050102010706020507" pitchFamily="18" charset="2"/>
              </a:rPr>
              <a:t>x=</a:t>
            </a:r>
            <a:r>
              <a:rPr lang="en-US" altLang="zh-CN" sz="2800" b="1" u="none" dirty="0" err="1">
                <a:solidFill>
                  <a:schemeClr val="tx1"/>
                </a:solidFill>
                <a:latin typeface="Times New Roman" panose="02020603050405020304" pitchFamily="18" charset="0"/>
                <a:sym typeface="Symbol" panose="05050102010706020507" pitchFamily="18" charset="2"/>
              </a:rPr>
              <a:t>a+b</a:t>
            </a:r>
            <a:r>
              <a:rPr lang="en-US" altLang="zh-CN" sz="2800" b="1" u="none">
                <a:solidFill>
                  <a:schemeClr val="tx1"/>
                </a:solidFill>
                <a:latin typeface="Times New Roman" panose="02020603050405020304" pitchFamily="18" charset="0"/>
                <a:sym typeface="Symbol" panose="05050102010706020507" pitchFamily="18" charset="2"/>
              </a:rPr>
              <a:t>*C x=</a:t>
            </a:r>
            <a:r>
              <a:rPr lang="en-US" altLang="zh-CN" sz="2800" b="1" u="none" dirty="0" err="1">
                <a:solidFill>
                  <a:schemeClr val="tx1"/>
                </a:solidFill>
                <a:latin typeface="Times New Roman" panose="02020603050405020304" pitchFamily="18" charset="0"/>
                <a:sym typeface="Symbol" panose="05050102010706020507" pitchFamily="18" charset="2"/>
              </a:rPr>
              <a:t>a+b</a:t>
            </a:r>
            <a:r>
              <a:rPr lang="en-US" altLang="zh-CN" sz="2800" b="1" u="none">
                <a:solidFill>
                  <a:schemeClr val="tx1"/>
                </a:solidFill>
                <a:latin typeface="Times New Roman" panose="02020603050405020304" pitchFamily="18" charset="0"/>
                <a:sym typeface="Symbol" panose="05050102010706020507" pitchFamily="18" charset="2"/>
              </a:rPr>
              <a:t>*50</a:t>
            </a:r>
            <a:endParaRPr lang="en-US" altLang="zh-CN" sz="2800" b="1" u="none">
              <a:solidFill>
                <a:schemeClr val="tx1"/>
              </a:solidFill>
              <a:latin typeface="Times New Roman" panose="02020603050405020304" pitchFamily="18" charset="0"/>
              <a:sym typeface="Symbol" panose="05050102010706020507" pitchFamily="18" charset="2"/>
            </a:endParaRPr>
          </a:p>
        </p:txBody>
      </p:sp>
      <p:sp>
        <p:nvSpPr>
          <p:cNvPr id="24582" name="Rectangle 9"/>
          <p:cNvSpPr/>
          <p:nvPr/>
        </p:nvSpPr>
        <p:spPr>
          <a:xfrm>
            <a:off x="74613" y="3800475"/>
            <a:ext cx="7234237" cy="457200"/>
          </a:xfrm>
          <a:prstGeom prst="rect">
            <a:avLst/>
          </a:prstGeom>
          <a:noFill/>
          <a:ln w="9525">
            <a:noFill/>
          </a:ln>
        </p:spPr>
        <p:txBody>
          <a:bodyPr wrap="none" anchor="t" anchorCtr="0">
            <a:spAutoFit/>
          </a:bodyPr>
          <a:p>
            <a:r>
              <a:rPr lang="zh-CN" altLang="en-US" sz="2400" b="1" u="none" dirty="0">
                <a:solidFill>
                  <a:schemeClr val="tx1"/>
                </a:solidFill>
                <a:latin typeface="Verdana" panose="020B0604030504040204" pitchFamily="34" charset="0"/>
              </a:rPr>
              <a:t>错误分析：使用最右推导分析语句 </a:t>
            </a:r>
            <a:r>
              <a:rPr lang="en-US" altLang="zh-CN" sz="2400" b="1" u="none">
                <a:solidFill>
                  <a:schemeClr val="tx1"/>
                </a:solidFill>
                <a:latin typeface="Verdana" panose="020B0604030504040204" pitchFamily="34" charset="0"/>
              </a:rPr>
              <a:t>y=</a:t>
            </a:r>
            <a:r>
              <a:rPr lang="en-US" altLang="zh-CN" sz="2400" b="1" u="none" dirty="0" err="1">
                <a:solidFill>
                  <a:schemeClr val="tx1"/>
                </a:solidFill>
                <a:latin typeface="Verdana" panose="020B0604030504040204" pitchFamily="34" charset="0"/>
              </a:rPr>
              <a:t>c+)d</a:t>
            </a:r>
            <a:r>
              <a:rPr lang="en-US" altLang="zh-CN" sz="2400" b="1" u="none">
                <a:solidFill>
                  <a:schemeClr val="tx1"/>
                </a:solidFill>
                <a:latin typeface="Verdana" panose="020B0604030504040204" pitchFamily="34" charset="0"/>
              </a:rPr>
              <a:t>*(</a:t>
            </a:r>
            <a:r>
              <a:rPr lang="en-US" altLang="zh-CN" sz="2400" b="1" u="none" dirty="0" err="1">
                <a:solidFill>
                  <a:schemeClr val="tx1"/>
                </a:solidFill>
                <a:latin typeface="Verdana" panose="020B0604030504040204" pitchFamily="34" charset="0"/>
              </a:rPr>
              <a:t>x+b</a:t>
            </a:r>
            <a:endParaRPr lang="zh-CN" altLang="en-US" sz="2400" b="1" u="none" dirty="0">
              <a:solidFill>
                <a:schemeClr val="tx1"/>
              </a:solidFill>
              <a:latin typeface="Verdana" panose="020B0604030504040204" pitchFamily="34" charset="0"/>
            </a:endParaRPr>
          </a:p>
        </p:txBody>
      </p:sp>
      <p:sp>
        <p:nvSpPr>
          <p:cNvPr id="24583" name="Rectangle 5"/>
          <p:cNvSpPr/>
          <p:nvPr/>
        </p:nvSpPr>
        <p:spPr>
          <a:xfrm>
            <a:off x="323850" y="4292600"/>
            <a:ext cx="8424863" cy="1441450"/>
          </a:xfrm>
          <a:prstGeom prst="rect">
            <a:avLst/>
          </a:prstGeom>
          <a:noFill/>
          <a:ln w="9525">
            <a:noFill/>
          </a:ln>
        </p:spPr>
        <p:txBody>
          <a:bodyPr anchor="t" anchorCtr="0"/>
          <a:p>
            <a:pPr eaLnBrk="0" hangingPunct="0"/>
            <a:r>
              <a:rPr lang="en-US" altLang="zh-CN" sz="2800" b="1" u="none">
                <a:solidFill>
                  <a:schemeClr val="tx1"/>
                </a:solidFill>
                <a:latin typeface="Times New Roman" panose="02020603050405020304" pitchFamily="18" charset="0"/>
              </a:rPr>
              <a:t>A </a:t>
            </a:r>
            <a:r>
              <a:rPr lang="en-US" altLang="zh-CN" sz="2800" b="1" u="none">
                <a:solidFill>
                  <a:schemeClr val="tx1"/>
                </a:solidFill>
                <a:latin typeface="Times New Roman" panose="02020603050405020304" pitchFamily="18" charset="0"/>
                <a:sym typeface="Symbol" panose="05050102010706020507" pitchFamily="18" charset="2"/>
              </a:rPr>
              <a:t>V=</a:t>
            </a:r>
            <a:r>
              <a:rPr lang="en-US" altLang="zh-CN" sz="2800" b="1" u="none">
                <a:solidFill>
                  <a:schemeClr val="tx1"/>
                </a:solidFill>
                <a:latin typeface="Times New Roman" panose="02020603050405020304" pitchFamily="18" charset="0"/>
              </a:rPr>
              <a:t>E</a:t>
            </a:r>
            <a:r>
              <a:rPr lang="en-US" altLang="zh-CN" sz="2800" b="1" u="none">
                <a:solidFill>
                  <a:schemeClr val="tx1"/>
                </a:solidFill>
                <a:latin typeface="Times New Roman" panose="02020603050405020304" pitchFamily="18" charset="0"/>
                <a:sym typeface="Symbol" panose="05050102010706020507" pitchFamily="18" charset="2"/>
              </a:rPr>
              <a:t>V=</a:t>
            </a:r>
            <a:r>
              <a:rPr lang="en-US" altLang="zh-CN" sz="2800" b="1" u="none">
                <a:solidFill>
                  <a:schemeClr val="tx1"/>
                </a:solidFill>
                <a:latin typeface="Times New Roman" panose="02020603050405020304" pitchFamily="18" charset="0"/>
              </a:rPr>
              <a:t>E+T</a:t>
            </a:r>
            <a:r>
              <a:rPr lang="en-US" altLang="zh-CN" sz="2800" b="1" u="none">
                <a:solidFill>
                  <a:schemeClr val="tx1"/>
                </a:solidFill>
                <a:latin typeface="Times New Roman" panose="02020603050405020304" pitchFamily="18" charset="0"/>
                <a:sym typeface="Symbol" panose="05050102010706020507" pitchFamily="18" charset="2"/>
              </a:rPr>
              <a:t>V=E+</a:t>
            </a:r>
            <a:r>
              <a:rPr lang="en-US" altLang="zh-CN" sz="2800" b="1" u="none">
                <a:solidFill>
                  <a:schemeClr val="tx1"/>
                </a:solidFill>
                <a:latin typeface="Times New Roman" panose="02020603050405020304" pitchFamily="18" charset="0"/>
              </a:rPr>
              <a:t>F</a:t>
            </a:r>
            <a:r>
              <a:rPr lang="en-US" altLang="zh-CN" sz="2800" b="1" u="none">
                <a:solidFill>
                  <a:schemeClr val="tx1"/>
                </a:solidFill>
                <a:latin typeface="Times New Roman" panose="02020603050405020304" pitchFamily="18" charset="0"/>
                <a:sym typeface="Symbol" panose="05050102010706020507" pitchFamily="18" charset="2"/>
              </a:rPr>
              <a:t>V=E+V</a:t>
            </a:r>
            <a:endParaRPr lang="en-US" altLang="zh-CN" sz="2800" b="1" u="none">
              <a:solidFill>
                <a:schemeClr val="tx1"/>
              </a:solidFill>
              <a:latin typeface="Times New Roman" panose="02020603050405020304" pitchFamily="18" charset="0"/>
              <a:sym typeface="Symbol" panose="05050102010706020507" pitchFamily="18" charset="2"/>
            </a:endParaRPr>
          </a:p>
          <a:p>
            <a:pPr eaLnBrk="0" hangingPunct="0"/>
            <a:r>
              <a:rPr lang="en-US" altLang="zh-CN" sz="2800" b="1" u="none">
                <a:solidFill>
                  <a:schemeClr val="tx1"/>
                </a:solidFill>
                <a:latin typeface="Times New Roman" panose="02020603050405020304" pitchFamily="18" charset="0"/>
                <a:sym typeface="Symbol" panose="05050102010706020507" pitchFamily="18" charset="2"/>
              </a:rPr>
              <a:t>V=</a:t>
            </a:r>
            <a:r>
              <a:rPr lang="en-US" altLang="zh-CN" sz="2800" b="1" u="none" dirty="0" err="1">
                <a:solidFill>
                  <a:schemeClr val="tx1"/>
                </a:solidFill>
                <a:latin typeface="Times New Roman" panose="02020603050405020304" pitchFamily="18" charset="0"/>
                <a:sym typeface="Symbol" panose="05050102010706020507" pitchFamily="18" charset="2"/>
              </a:rPr>
              <a:t>E+b</a:t>
            </a:r>
            <a:r>
              <a:rPr lang="en-US" altLang="zh-CN" sz="2800" b="1" u="none">
                <a:solidFill>
                  <a:schemeClr val="tx1"/>
                </a:solidFill>
                <a:latin typeface="Times New Roman" panose="02020603050405020304" pitchFamily="18" charset="0"/>
                <a:sym typeface="Symbol" panose="05050102010706020507" pitchFamily="18" charset="2"/>
              </a:rPr>
              <a:t>  V=</a:t>
            </a:r>
            <a:r>
              <a:rPr lang="en-US" altLang="zh-CN" sz="2800" b="1" u="none" dirty="0" err="1">
                <a:solidFill>
                  <a:schemeClr val="tx1"/>
                </a:solidFill>
                <a:latin typeface="Times New Roman" panose="02020603050405020304" pitchFamily="18" charset="0"/>
                <a:sym typeface="Symbol" panose="05050102010706020507" pitchFamily="18" charset="2"/>
              </a:rPr>
              <a:t>T+bV</a:t>
            </a:r>
            <a:r>
              <a:rPr lang="en-US" altLang="zh-CN" sz="2800" b="1" u="none">
                <a:solidFill>
                  <a:schemeClr val="tx1"/>
                </a:solidFill>
                <a:latin typeface="Times New Roman" panose="02020603050405020304" pitchFamily="18" charset="0"/>
                <a:sym typeface="Symbol" panose="05050102010706020507" pitchFamily="18" charset="2"/>
              </a:rPr>
              <a:t>=T*</a:t>
            </a:r>
            <a:r>
              <a:rPr lang="en-US" altLang="zh-CN" sz="2800" b="1" u="none" dirty="0" err="1">
                <a:solidFill>
                  <a:schemeClr val="tx1"/>
                </a:solidFill>
                <a:latin typeface="Times New Roman" panose="02020603050405020304" pitchFamily="18" charset="0"/>
                <a:sym typeface="Symbol" panose="05050102010706020507" pitchFamily="18" charset="2"/>
              </a:rPr>
              <a:t>F+b</a:t>
            </a:r>
            <a:r>
              <a:rPr lang="en-US" altLang="zh-CN" sz="2800" b="1" u="none">
                <a:solidFill>
                  <a:schemeClr val="tx1"/>
                </a:solidFill>
                <a:latin typeface="Times New Roman" panose="02020603050405020304" pitchFamily="18" charset="0"/>
                <a:sym typeface="Symbol" panose="05050102010706020507" pitchFamily="18" charset="2"/>
              </a:rPr>
              <a:t> </a:t>
            </a:r>
            <a:endParaRPr lang="en-US" altLang="zh-CN" sz="2800" b="1" u="none">
              <a:solidFill>
                <a:schemeClr val="tx1"/>
              </a:solidFill>
              <a:latin typeface="Times New Roman" panose="02020603050405020304" pitchFamily="18" charset="0"/>
              <a:sym typeface="Symbol" panose="05050102010706020507" pitchFamily="18" charset="2"/>
            </a:endParaRPr>
          </a:p>
          <a:p>
            <a:pPr eaLnBrk="0" hangingPunct="0"/>
            <a:r>
              <a:rPr lang="en-US" altLang="zh-CN" sz="2800" b="1" u="none">
                <a:solidFill>
                  <a:schemeClr val="tx1"/>
                </a:solidFill>
                <a:latin typeface="Times New Roman" panose="02020603050405020304" pitchFamily="18" charset="0"/>
                <a:sym typeface="Symbol" panose="05050102010706020507" pitchFamily="18" charset="2"/>
              </a:rPr>
              <a:t>V=T*</a:t>
            </a:r>
            <a:r>
              <a:rPr lang="en-US" altLang="zh-CN" sz="2800" b="1" u="none" dirty="0" err="1">
                <a:solidFill>
                  <a:schemeClr val="tx1"/>
                </a:solidFill>
                <a:latin typeface="Times New Roman" panose="02020603050405020304" pitchFamily="18" charset="0"/>
                <a:sym typeface="Symbol" panose="05050102010706020507" pitchFamily="18" charset="2"/>
              </a:rPr>
              <a:t>V+b</a:t>
            </a:r>
            <a:r>
              <a:rPr lang="en-US" altLang="zh-CN" sz="2800" b="1" u="none">
                <a:solidFill>
                  <a:schemeClr val="tx1"/>
                </a:solidFill>
                <a:latin typeface="Times New Roman" panose="02020603050405020304" pitchFamily="18" charset="0"/>
                <a:sym typeface="Symbol" panose="05050102010706020507" pitchFamily="18" charset="2"/>
              </a:rPr>
              <a:t> V=T*</a:t>
            </a:r>
            <a:r>
              <a:rPr lang="en-US" altLang="zh-CN" sz="2800" b="1" u="none" dirty="0" err="1">
                <a:solidFill>
                  <a:schemeClr val="tx1"/>
                </a:solidFill>
                <a:latin typeface="Times New Roman" panose="02020603050405020304" pitchFamily="18" charset="0"/>
                <a:sym typeface="Symbol" panose="05050102010706020507" pitchFamily="18" charset="2"/>
              </a:rPr>
              <a:t>x+b</a:t>
            </a:r>
            <a:endParaRPr lang="zh-CN" altLang="en-US" sz="2400" b="1" u="none" dirty="0">
              <a:solidFill>
                <a:srgbClr val="0000FF"/>
              </a:solidFill>
              <a:latin typeface="Times New Roman" panose="02020603050405020304" pitchFamily="18" charset="0"/>
              <a:sym typeface="Symbol" panose="05050102010706020507" pitchFamily="18" charset="2"/>
            </a:endParaRPr>
          </a:p>
        </p:txBody>
      </p:sp>
      <p:sp>
        <p:nvSpPr>
          <p:cNvPr id="24584" name="Rectangle 11"/>
          <p:cNvSpPr/>
          <p:nvPr/>
        </p:nvSpPr>
        <p:spPr>
          <a:xfrm>
            <a:off x="6443663" y="1052513"/>
            <a:ext cx="2592387" cy="2540000"/>
          </a:xfrm>
          <a:prstGeom prst="rect">
            <a:avLst/>
          </a:prstGeom>
          <a:solidFill>
            <a:srgbClr val="FFFF00"/>
          </a:solidFill>
          <a:ln w="9525" cap="flat" cmpd="sng">
            <a:solidFill>
              <a:schemeClr val="tx1"/>
            </a:solidFill>
            <a:prstDash val="solid"/>
            <a:miter/>
            <a:headEnd type="none" w="med" len="med"/>
            <a:tailEnd type="none" w="med" len="med"/>
          </a:ln>
        </p:spPr>
        <p:txBody>
          <a:bodyPr anchor="t" anchorCtr="0">
            <a:spAutoFit/>
          </a:bodyPr>
          <a:p>
            <a:pPr lvl="1" indent="0" algn="l" eaLnBrk="1" hangingPunct="1"/>
            <a:r>
              <a:rPr lang="zh-CN" altLang="en-US" sz="2000" b="1" u="none" dirty="0">
                <a:solidFill>
                  <a:schemeClr val="tx1"/>
                </a:solidFill>
                <a:latin typeface="Verdana" panose="020B0604030504040204" pitchFamily="34" charset="0"/>
              </a:rPr>
              <a:t>赋值语句的语法规则：</a:t>
            </a:r>
            <a:endParaRPr lang="zh-CN" altLang="en-US" sz="2000" b="1" u="none" dirty="0">
              <a:solidFill>
                <a:schemeClr val="tx1"/>
              </a:solidFill>
              <a:latin typeface="Verdana" panose="020B0604030504040204" pitchFamily="34" charset="0"/>
            </a:endParaRPr>
          </a:p>
          <a:p>
            <a:pPr lvl="1" indent="0" algn="l" eaLnBrk="1" hangingPunct="1"/>
            <a:r>
              <a:rPr lang="en-US" altLang="zh-CN" sz="2000" b="1" u="none">
                <a:solidFill>
                  <a:schemeClr val="tx1"/>
                </a:solidFill>
                <a:latin typeface="Verdana" panose="020B0604030504040204" pitchFamily="34" charset="0"/>
              </a:rPr>
              <a:t>A</a:t>
            </a:r>
            <a:r>
              <a:rPr lang="en-US" altLang="zh-CN" sz="2000" b="1" u="none">
                <a:solidFill>
                  <a:schemeClr val="tx1"/>
                </a:solidFill>
                <a:latin typeface="Verdana" panose="020B0604030504040204" pitchFamily="34" charset="0"/>
                <a:sym typeface="Symbol" panose="05050102010706020507" pitchFamily="18" charset="2"/>
              </a:rPr>
              <a:t></a:t>
            </a:r>
            <a:r>
              <a:rPr lang="en-US" altLang="zh-CN" sz="2000" b="1" u="none">
                <a:solidFill>
                  <a:schemeClr val="tx1"/>
                </a:solidFill>
                <a:latin typeface="Verdana" panose="020B0604030504040204" pitchFamily="34" charset="0"/>
              </a:rPr>
              <a:t> V=E</a:t>
            </a:r>
            <a:endParaRPr lang="en-US" altLang="zh-CN" sz="2000" b="1" u="none">
              <a:solidFill>
                <a:schemeClr val="tx1"/>
              </a:solidFill>
              <a:latin typeface="Verdana" panose="020B0604030504040204" pitchFamily="34" charset="0"/>
            </a:endParaRPr>
          </a:p>
          <a:p>
            <a:pPr lvl="1" indent="0" algn="l" eaLnBrk="1" hangingPunct="1"/>
            <a:r>
              <a:rPr lang="en-US" altLang="zh-CN" sz="2000" b="1" u="none">
                <a:solidFill>
                  <a:schemeClr val="tx1"/>
                </a:solidFill>
                <a:latin typeface="Verdana" panose="020B0604030504040204" pitchFamily="34" charset="0"/>
              </a:rPr>
              <a:t>E</a:t>
            </a:r>
            <a:r>
              <a:rPr lang="en-US" altLang="zh-CN" sz="2000" b="1" u="none">
                <a:solidFill>
                  <a:schemeClr val="tx1"/>
                </a:solidFill>
                <a:latin typeface="Verdana" panose="020B0604030504040204" pitchFamily="34" charset="0"/>
                <a:sym typeface="Symbol" panose="05050102010706020507" pitchFamily="18" charset="2"/>
              </a:rPr>
              <a:t></a:t>
            </a:r>
            <a:r>
              <a:rPr lang="en-US" altLang="zh-CN" sz="2000" b="1" u="none">
                <a:solidFill>
                  <a:schemeClr val="tx1"/>
                </a:solidFill>
                <a:latin typeface="Verdana" panose="020B0604030504040204" pitchFamily="34" charset="0"/>
              </a:rPr>
              <a:t> T|E+T</a:t>
            </a:r>
            <a:endParaRPr lang="en-US" altLang="zh-CN" sz="2000" b="1" u="none">
              <a:solidFill>
                <a:schemeClr val="tx1"/>
              </a:solidFill>
              <a:latin typeface="Verdana" panose="020B0604030504040204" pitchFamily="34" charset="0"/>
            </a:endParaRPr>
          </a:p>
          <a:p>
            <a:pPr lvl="1" indent="0" algn="l" eaLnBrk="1" hangingPunct="1"/>
            <a:r>
              <a:rPr lang="en-US" altLang="zh-CN" sz="2000" b="1" u="none">
                <a:solidFill>
                  <a:schemeClr val="tx1"/>
                </a:solidFill>
                <a:latin typeface="Verdana" panose="020B0604030504040204" pitchFamily="34" charset="0"/>
              </a:rPr>
              <a:t>T</a:t>
            </a:r>
            <a:r>
              <a:rPr lang="en-US" altLang="zh-CN" sz="2000" b="1" u="none">
                <a:solidFill>
                  <a:schemeClr val="tx1"/>
                </a:solidFill>
                <a:latin typeface="Verdana" panose="020B0604030504040204" pitchFamily="34" charset="0"/>
                <a:sym typeface="Symbol" panose="05050102010706020507" pitchFamily="18" charset="2"/>
              </a:rPr>
              <a:t></a:t>
            </a:r>
            <a:r>
              <a:rPr lang="en-US" altLang="zh-CN" sz="2000" b="1" u="none">
                <a:solidFill>
                  <a:schemeClr val="tx1"/>
                </a:solidFill>
                <a:latin typeface="Verdana" panose="020B0604030504040204" pitchFamily="34" charset="0"/>
              </a:rPr>
              <a:t> F|T*F</a:t>
            </a:r>
            <a:endParaRPr lang="en-US" altLang="zh-CN" sz="2000" b="1" u="none">
              <a:solidFill>
                <a:schemeClr val="tx1"/>
              </a:solidFill>
              <a:latin typeface="Verdana" panose="020B0604030504040204" pitchFamily="34" charset="0"/>
            </a:endParaRPr>
          </a:p>
          <a:p>
            <a:pPr lvl="1" indent="0" algn="l" eaLnBrk="1" hangingPunct="1"/>
            <a:r>
              <a:rPr lang="en-US" altLang="zh-CN" sz="2000" b="1" u="none">
                <a:solidFill>
                  <a:schemeClr val="tx1"/>
                </a:solidFill>
                <a:latin typeface="Verdana" panose="020B0604030504040204" pitchFamily="34" charset="0"/>
              </a:rPr>
              <a:t>F</a:t>
            </a:r>
            <a:r>
              <a:rPr lang="en-US" altLang="zh-CN" sz="2000" b="1" u="none">
                <a:solidFill>
                  <a:schemeClr val="tx1"/>
                </a:solidFill>
                <a:latin typeface="Verdana" panose="020B0604030504040204" pitchFamily="34" charset="0"/>
                <a:sym typeface="Symbol" panose="05050102010706020507" pitchFamily="18" charset="2"/>
              </a:rPr>
              <a:t></a:t>
            </a:r>
            <a:r>
              <a:rPr lang="en-US" altLang="zh-CN" sz="2000" b="1" u="none">
                <a:solidFill>
                  <a:schemeClr val="tx1"/>
                </a:solidFill>
                <a:latin typeface="Verdana" panose="020B0604030504040204" pitchFamily="34" charset="0"/>
              </a:rPr>
              <a:t> V|(E)|C</a:t>
            </a:r>
            <a:endParaRPr lang="en-US" altLang="zh-CN" sz="2000" b="1" u="none">
              <a:solidFill>
                <a:schemeClr val="tx1"/>
              </a:solidFill>
              <a:latin typeface="Verdana" panose="020B0604030504040204" pitchFamily="34" charset="0"/>
            </a:endParaRPr>
          </a:p>
          <a:p>
            <a:pPr lvl="1" indent="0" algn="l" eaLnBrk="1" hangingPunct="1"/>
            <a:r>
              <a:rPr lang="en-US" altLang="zh-CN" sz="2000" b="1" u="none">
                <a:solidFill>
                  <a:schemeClr val="tx1"/>
                </a:solidFill>
                <a:latin typeface="Verdana" panose="020B0604030504040204" pitchFamily="34" charset="0"/>
              </a:rPr>
              <a:t>V</a:t>
            </a:r>
            <a:r>
              <a:rPr lang="en-US" altLang="zh-CN" sz="2000" b="1" u="none">
                <a:solidFill>
                  <a:schemeClr val="tx1"/>
                </a:solidFill>
                <a:latin typeface="Verdana" panose="020B0604030504040204" pitchFamily="34" charset="0"/>
                <a:sym typeface="Symbol" panose="05050102010706020507" pitchFamily="18" charset="2"/>
              </a:rPr>
              <a:t></a:t>
            </a:r>
            <a:r>
              <a:rPr lang="en-US" altLang="zh-CN" sz="2000" b="1" u="none">
                <a:solidFill>
                  <a:schemeClr val="tx1"/>
                </a:solidFill>
                <a:latin typeface="Verdana" panose="020B0604030504040204" pitchFamily="34" charset="0"/>
              </a:rPr>
              <a:t> </a:t>
            </a:r>
            <a:r>
              <a:rPr lang="zh-CN" altLang="en-US" sz="2000" b="1" u="none" dirty="0">
                <a:solidFill>
                  <a:schemeClr val="tx1"/>
                </a:solidFill>
                <a:latin typeface="Verdana" panose="020B0604030504040204" pitchFamily="34" charset="0"/>
              </a:rPr>
              <a:t>标识符</a:t>
            </a:r>
            <a:endParaRPr lang="zh-CN" altLang="en-US" sz="2000" b="1" u="none">
              <a:solidFill>
                <a:schemeClr val="tx1"/>
              </a:solidFill>
              <a:latin typeface="Verdana" panose="020B0604030504040204" pitchFamily="34" charset="0"/>
            </a:endParaRPr>
          </a:p>
          <a:p>
            <a:pPr lvl="1" indent="0" algn="l" eaLnBrk="1" hangingPunct="1"/>
            <a:r>
              <a:rPr lang="en-US" altLang="zh-CN" sz="2000" b="1" u="none">
                <a:solidFill>
                  <a:schemeClr val="tx1"/>
                </a:solidFill>
                <a:latin typeface="Verdana" panose="020B0604030504040204" pitchFamily="34" charset="0"/>
              </a:rPr>
              <a:t>C</a:t>
            </a:r>
            <a:r>
              <a:rPr lang="en-US" altLang="zh-CN" sz="2000" b="1" u="none">
                <a:solidFill>
                  <a:schemeClr val="tx1"/>
                </a:solidFill>
                <a:latin typeface="Verdana" panose="020B0604030504040204" pitchFamily="34" charset="0"/>
                <a:sym typeface="Symbol" panose="05050102010706020507" pitchFamily="18" charset="2"/>
              </a:rPr>
              <a:t></a:t>
            </a:r>
            <a:r>
              <a:rPr lang="en-US" altLang="zh-CN" sz="2000" b="1" u="none">
                <a:solidFill>
                  <a:schemeClr val="tx1"/>
                </a:solidFill>
                <a:latin typeface="Verdana" panose="020B0604030504040204" pitchFamily="34" charset="0"/>
              </a:rPr>
              <a:t> </a:t>
            </a:r>
            <a:r>
              <a:rPr lang="zh-CN" altLang="en-US" sz="2000" b="1" u="none" dirty="0">
                <a:solidFill>
                  <a:schemeClr val="tx1"/>
                </a:solidFill>
                <a:latin typeface="Verdana" panose="020B0604030504040204" pitchFamily="34" charset="0"/>
              </a:rPr>
              <a:t>常数</a:t>
            </a:r>
            <a:endParaRPr lang="zh-CN" altLang="en-US" sz="2000" b="1" u="none">
              <a:solidFill>
                <a:schemeClr val="tx1"/>
              </a:solidFill>
              <a:latin typeface="Verdana" panose="020B0604030504040204" pitchFamily="34" charset="0"/>
            </a:endParaRPr>
          </a:p>
        </p:txBody>
      </p:sp>
      <p:sp>
        <p:nvSpPr>
          <p:cNvPr id="27656" name="Rectangle 12"/>
          <p:cNvSpPr/>
          <p:nvPr/>
        </p:nvSpPr>
        <p:spPr>
          <a:xfrm>
            <a:off x="434975" y="5795963"/>
            <a:ext cx="5432425" cy="366712"/>
          </a:xfrm>
          <a:prstGeom prst="rect">
            <a:avLst/>
          </a:prstGeom>
          <a:solidFill>
            <a:schemeClr val="accent1"/>
          </a:solidFill>
          <a:ln w="9525">
            <a:noFill/>
          </a:ln>
        </p:spPr>
        <p:txBody>
          <a:bodyPr anchor="t" anchorCtr="0">
            <a:spAutoFit/>
          </a:bodyPr>
          <a:p>
            <a:r>
              <a:rPr lang="zh-CN" altLang="en-US" b="1" u="none" dirty="0">
                <a:solidFill>
                  <a:srgbClr val="0000FF"/>
                </a:solidFill>
                <a:latin typeface="Verdana" panose="020B0604030504040204" pitchFamily="34" charset="0"/>
                <a:sym typeface="Symbol" panose="05050102010706020507" pitchFamily="18" charset="2"/>
              </a:rPr>
              <a:t>无法推导出上述语句，故该语句的语法是错误的。</a:t>
            </a:r>
            <a:endParaRPr lang="zh-CN" altLang="en-US" b="1" u="none" dirty="0">
              <a:solidFill>
                <a:srgbClr val="0000FF"/>
              </a:solidFill>
              <a:latin typeface="Verdana" panose="020B0604030504040204" pitchFamily="34" charset="0"/>
              <a:sym typeface="Symbol" panose="05050102010706020507" pitchFamily="18" charset="2"/>
            </a:endParaRPr>
          </a:p>
        </p:txBody>
      </p:sp>
      <p:sp>
        <p:nvSpPr>
          <p:cNvPr id="27657"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ppt_x"/>
                                          </p:val>
                                        </p:tav>
                                        <p:tav tm="100000">
                                          <p:val>
                                            <p:strVal val="#ppt_x"/>
                                          </p:val>
                                        </p:tav>
                                      </p:tavLst>
                                    </p:anim>
                                    <p:anim calcmode="lin" valueType="num">
                                      <p:cBhvr additive="base">
                                        <p:cTn id="8" dur="500" fill="hold"/>
                                        <p:tgtEl>
                                          <p:spTgt spid="245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584"/>
                                        </p:tgtEl>
                                        <p:attrNameLst>
                                          <p:attrName>style.visibility</p:attrName>
                                        </p:attrNameLst>
                                      </p:cBhvr>
                                      <p:to>
                                        <p:strVal val="visible"/>
                                      </p:to>
                                    </p:set>
                                    <p:animEffect transition="in" filter="blinds(horizontal)">
                                      <p:cBhvr>
                                        <p:cTn id="13" dur="500"/>
                                        <p:tgtEl>
                                          <p:spTgt spid="2458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581"/>
                                        </p:tgtEl>
                                        <p:attrNameLst>
                                          <p:attrName>style.visibility</p:attrName>
                                        </p:attrNameLst>
                                      </p:cBhvr>
                                      <p:to>
                                        <p:strVal val="visible"/>
                                      </p:to>
                                    </p:set>
                                    <p:anim calcmode="lin" valueType="num">
                                      <p:cBhvr additive="base">
                                        <p:cTn id="18" dur="500" fill="hold"/>
                                        <p:tgtEl>
                                          <p:spTgt spid="24581"/>
                                        </p:tgtEl>
                                        <p:attrNameLst>
                                          <p:attrName>ppt_x</p:attrName>
                                        </p:attrNameLst>
                                      </p:cBhvr>
                                      <p:tavLst>
                                        <p:tav tm="0">
                                          <p:val>
                                            <p:strVal val="#ppt_x"/>
                                          </p:val>
                                        </p:tav>
                                        <p:tav tm="100000">
                                          <p:val>
                                            <p:strVal val="#ppt_x"/>
                                          </p:val>
                                        </p:tav>
                                      </p:tavLst>
                                    </p:anim>
                                    <p:anim calcmode="lin" valueType="num">
                                      <p:cBhvr additive="base">
                                        <p:cTn id="19" dur="500" fill="hold"/>
                                        <p:tgtEl>
                                          <p:spTgt spid="2458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582"/>
                                        </p:tgtEl>
                                        <p:attrNameLst>
                                          <p:attrName>style.visibility</p:attrName>
                                        </p:attrNameLst>
                                      </p:cBhvr>
                                      <p:to>
                                        <p:strVal val="visible"/>
                                      </p:to>
                                    </p:set>
                                    <p:anim calcmode="lin" valueType="num">
                                      <p:cBhvr additive="base">
                                        <p:cTn id="24" dur="500" fill="hold"/>
                                        <p:tgtEl>
                                          <p:spTgt spid="24582"/>
                                        </p:tgtEl>
                                        <p:attrNameLst>
                                          <p:attrName>ppt_x</p:attrName>
                                        </p:attrNameLst>
                                      </p:cBhvr>
                                      <p:tavLst>
                                        <p:tav tm="0">
                                          <p:val>
                                            <p:strVal val="#ppt_x"/>
                                          </p:val>
                                        </p:tav>
                                        <p:tav tm="100000">
                                          <p:val>
                                            <p:strVal val="#ppt_x"/>
                                          </p:val>
                                        </p:tav>
                                      </p:tavLst>
                                    </p:anim>
                                    <p:anim calcmode="lin" valueType="num">
                                      <p:cBhvr additive="base">
                                        <p:cTn id="25"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4583"/>
                                        </p:tgtEl>
                                        <p:attrNameLst>
                                          <p:attrName>style.visibility</p:attrName>
                                        </p:attrNameLst>
                                      </p:cBhvr>
                                      <p:to>
                                        <p:strVal val="visible"/>
                                      </p:to>
                                    </p:set>
                                    <p:anim calcmode="lin" valueType="num">
                                      <p:cBhvr additive="base">
                                        <p:cTn id="30" dur="500" fill="hold"/>
                                        <p:tgtEl>
                                          <p:spTgt spid="24583"/>
                                        </p:tgtEl>
                                        <p:attrNameLst>
                                          <p:attrName>ppt_x</p:attrName>
                                        </p:attrNameLst>
                                      </p:cBhvr>
                                      <p:tavLst>
                                        <p:tav tm="0">
                                          <p:val>
                                            <p:strVal val="#ppt_x"/>
                                          </p:val>
                                        </p:tav>
                                        <p:tav tm="100000">
                                          <p:val>
                                            <p:strVal val="#ppt_x"/>
                                          </p:val>
                                        </p:tav>
                                      </p:tavLst>
                                    </p:anim>
                                    <p:anim calcmode="lin" valueType="num">
                                      <p:cBhvr additive="base">
                                        <p:cTn id="31"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4581" grpId="0"/>
      <p:bldP spid="24582" grpId="0"/>
      <p:bldP spid="24583" grpId="0"/>
      <p:bldP spid="2458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xfrm>
            <a:off x="395288" y="476250"/>
            <a:ext cx="7772400" cy="404813"/>
          </a:xfrm>
          <a:ln/>
        </p:spPr>
        <p:txBody>
          <a:bodyPr vert="horz" wrap="square" anchor="b" anchorCtr="0"/>
          <a:p>
            <a:pPr eaLnBrk="1" hangingPunct="1"/>
            <a:r>
              <a:rPr lang="en-US" altLang="zh-CN" sz="3200" b="1">
                <a:latin typeface="微软雅黑" panose="020B0503020204020204" pitchFamily="34" charset="-122"/>
                <a:ea typeface="微软雅黑" panose="020B0503020204020204" pitchFamily="34" charset="-122"/>
              </a:rPr>
              <a:t>3. </a:t>
            </a:r>
            <a:r>
              <a:rPr lang="zh-CN" altLang="en-US" sz="3200" b="1" dirty="0">
                <a:latin typeface="微软雅黑" panose="020B0503020204020204" pitchFamily="34" charset="-122"/>
                <a:ea typeface="微软雅黑" panose="020B0503020204020204" pitchFamily="34" charset="-122"/>
              </a:rPr>
              <a:t>中间代码产生</a:t>
            </a:r>
            <a:endParaRPr lang="zh-CN" altLang="en-US" sz="3200" b="1" dirty="0">
              <a:latin typeface="微软雅黑" panose="020B0503020204020204" pitchFamily="34" charset="-122"/>
              <a:ea typeface="微软雅黑" panose="020B0503020204020204" pitchFamily="34" charset="-122"/>
            </a:endParaRPr>
          </a:p>
        </p:txBody>
      </p:sp>
      <p:sp>
        <p:nvSpPr>
          <p:cNvPr id="25603" name="Rectangle 3"/>
          <p:cNvSpPr>
            <a:spLocks noGrp="1"/>
          </p:cNvSpPr>
          <p:nvPr>
            <p:ph type="body"/>
          </p:nvPr>
        </p:nvSpPr>
        <p:spPr>
          <a:xfrm>
            <a:off x="684213" y="1341438"/>
            <a:ext cx="7772400" cy="4800600"/>
          </a:xfrm>
          <a:ln/>
        </p:spPr>
        <p:txBody>
          <a:bodyPr vert="horz" wrap="square" anchor="t" anchorCtr="0"/>
          <a:p>
            <a:pPr algn="just" eaLnBrk="1" hangingPunct="1">
              <a:lnSpc>
                <a:spcPct val="90000"/>
              </a:lnSpc>
            </a:pPr>
            <a:r>
              <a:rPr lang="zh-CN" altLang="en-US" b="1" dirty="0">
                <a:latin typeface="宋体" panose="02010600030101010101" pitchFamily="2" charset="-122"/>
              </a:rPr>
              <a:t>任务</a:t>
            </a:r>
            <a:r>
              <a:rPr lang="en-US" altLang="zh-CN" b="1">
                <a:latin typeface="宋体" panose="02010600030101010101" pitchFamily="2" charset="-122"/>
              </a:rPr>
              <a:t>:</a:t>
            </a:r>
            <a:r>
              <a:rPr lang="zh-CN" altLang="en-US" b="1" dirty="0">
                <a:latin typeface="宋体" panose="02010600030101010101" pitchFamily="2" charset="-122"/>
              </a:rPr>
              <a:t>对各类不同语法范畴（语句、过程、表达式、函数等）按语言的语义进行初步翻译。</a:t>
            </a:r>
            <a:endParaRPr lang="zh-CN" altLang="en-US" b="1" dirty="0">
              <a:latin typeface="宋体" panose="02010600030101010101" pitchFamily="2" charset="-122"/>
            </a:endParaRPr>
          </a:p>
          <a:p>
            <a:pPr algn="just" eaLnBrk="1" hangingPunct="1">
              <a:lnSpc>
                <a:spcPct val="90000"/>
              </a:lnSpc>
            </a:pPr>
            <a:r>
              <a:rPr lang="zh-CN" altLang="en-US" b="1" dirty="0">
                <a:latin typeface="宋体" panose="02010600030101010101" pitchFamily="2" charset="-122"/>
              </a:rPr>
              <a:t>依循的原则：语义规则</a:t>
            </a:r>
            <a:endParaRPr lang="zh-CN" altLang="en-US" b="1" dirty="0">
              <a:latin typeface="宋体" panose="02010600030101010101" pitchFamily="2" charset="-122"/>
            </a:endParaRPr>
          </a:p>
          <a:p>
            <a:pPr algn="just" eaLnBrk="1" hangingPunct="1">
              <a:lnSpc>
                <a:spcPct val="90000"/>
              </a:lnSpc>
            </a:pPr>
            <a:r>
              <a:rPr lang="zh-CN" altLang="en-US" b="1" dirty="0">
                <a:latin typeface="宋体" panose="02010600030101010101" pitchFamily="2" charset="-122"/>
              </a:rPr>
              <a:t>中间代码</a:t>
            </a:r>
            <a:r>
              <a:rPr lang="en-US" altLang="zh-CN" b="1">
                <a:latin typeface="宋体" panose="02010600030101010101" pitchFamily="2" charset="-122"/>
              </a:rPr>
              <a:t>:</a:t>
            </a:r>
            <a:r>
              <a:rPr lang="zh-CN" altLang="en-US" b="1" dirty="0">
                <a:latin typeface="宋体" panose="02010600030101010101" pitchFamily="2" charset="-122"/>
              </a:rPr>
              <a:t>三元式，四元式，逆波兰式、树形结构等</a:t>
            </a:r>
            <a:endParaRPr lang="zh-CN" altLang="en-US" b="1" dirty="0">
              <a:latin typeface="宋体" panose="02010600030101010101" pitchFamily="2" charset="-122"/>
            </a:endParaRPr>
          </a:p>
          <a:p>
            <a:pPr algn="just" eaLnBrk="1" hangingPunct="1">
              <a:lnSpc>
                <a:spcPct val="90000"/>
              </a:lnSpc>
            </a:pPr>
            <a:r>
              <a:rPr lang="en-US" altLang="zh-CN" b="1">
                <a:latin typeface="宋体" panose="02010600030101010101" pitchFamily="2" charset="-122"/>
              </a:rPr>
              <a:t>Z:=X + 0.618 * Y </a:t>
            </a:r>
            <a:r>
              <a:rPr lang="zh-CN" altLang="en-US" b="1" dirty="0">
                <a:latin typeface="宋体" panose="02010600030101010101" pitchFamily="2" charset="-122"/>
              </a:rPr>
              <a:t>翻译成四元式为</a:t>
            </a:r>
            <a:endParaRPr lang="zh-CN" altLang="en-US" b="1" dirty="0">
              <a:latin typeface="宋体" panose="02010600030101010101" pitchFamily="2" charset="-122"/>
            </a:endParaRPr>
          </a:p>
          <a:p>
            <a:pPr algn="just" eaLnBrk="1" hangingPunct="1">
              <a:lnSpc>
                <a:spcPct val="90000"/>
              </a:lnSpc>
              <a:spcBef>
                <a:spcPct val="30000"/>
              </a:spcBef>
              <a:buNone/>
            </a:pPr>
            <a:r>
              <a:rPr lang="zh-CN" altLang="en-US" b="1" dirty="0">
                <a:latin typeface="宋体" panose="02010600030101010101" pitchFamily="2" charset="-122"/>
              </a:rPr>
              <a:t>	</a:t>
            </a:r>
            <a:r>
              <a:rPr lang="en-US" altLang="zh-CN" b="1">
                <a:latin typeface="宋体" panose="02010600030101010101" pitchFamily="2" charset="-122"/>
              </a:rPr>
              <a:t>(1)   *   0.618    Y      T1</a:t>
            </a:r>
            <a:endParaRPr lang="en-US" altLang="zh-CN" b="1">
              <a:latin typeface="宋体" panose="02010600030101010101" pitchFamily="2" charset="-122"/>
            </a:endParaRPr>
          </a:p>
          <a:p>
            <a:pPr algn="just" eaLnBrk="1" hangingPunct="1">
              <a:lnSpc>
                <a:spcPct val="90000"/>
              </a:lnSpc>
              <a:spcBef>
                <a:spcPct val="0"/>
              </a:spcBef>
              <a:buNone/>
            </a:pPr>
            <a:r>
              <a:rPr lang="en-US" altLang="zh-CN" b="1">
                <a:latin typeface="宋体" panose="02010600030101010101" pitchFamily="2" charset="-122"/>
              </a:rPr>
              <a:t>	(2)   +    X       T1     T2</a:t>
            </a:r>
            <a:endParaRPr lang="en-US" altLang="zh-CN" b="1">
              <a:latin typeface="宋体" panose="02010600030101010101" pitchFamily="2" charset="-122"/>
            </a:endParaRPr>
          </a:p>
          <a:p>
            <a:pPr algn="just" eaLnBrk="1" hangingPunct="1">
              <a:lnSpc>
                <a:spcPct val="90000"/>
              </a:lnSpc>
              <a:spcBef>
                <a:spcPct val="0"/>
              </a:spcBef>
              <a:buNone/>
            </a:pPr>
            <a:r>
              <a:rPr lang="en-US" altLang="zh-CN" b="1">
                <a:latin typeface="宋体" panose="02010600030101010101" pitchFamily="2" charset="-122"/>
              </a:rPr>
              <a:t>	(3)  :=    T2      _       Z</a:t>
            </a:r>
            <a:endParaRPr lang="en-US" altLang="zh-CN" b="1"/>
          </a:p>
        </p:txBody>
      </p:sp>
      <p:sp>
        <p:nvSpPr>
          <p:cNvPr id="28675"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28676"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
                                            <p:txEl>
                                              <p:charRg st="0" end="41"/>
                                            </p:txEl>
                                          </p:spTgt>
                                        </p:tgtEl>
                                        <p:attrNameLst>
                                          <p:attrName>style.visibility</p:attrName>
                                        </p:attrNameLst>
                                      </p:cBhvr>
                                      <p:to>
                                        <p:strVal val="visible"/>
                                      </p:to>
                                    </p:set>
                                    <p:animEffect transition="in" filter="wipe(left)">
                                      <p:cBhvr>
                                        <p:cTn id="7" dur="500"/>
                                        <p:tgtEl>
                                          <p:spTgt spid="25603">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3">
                                            <p:txEl>
                                              <p:charRg st="41" end="52"/>
                                            </p:txEl>
                                          </p:spTgt>
                                        </p:tgtEl>
                                        <p:attrNameLst>
                                          <p:attrName>style.visibility</p:attrName>
                                        </p:attrNameLst>
                                      </p:cBhvr>
                                      <p:to>
                                        <p:strVal val="visible"/>
                                      </p:to>
                                    </p:set>
                                    <p:animEffect transition="in" filter="wipe(left)">
                                      <p:cBhvr>
                                        <p:cTn id="12" dur="500"/>
                                        <p:tgtEl>
                                          <p:spTgt spid="25603">
                                            <p:txEl>
                                              <p:charRg st="41"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3">
                                            <p:txEl>
                                              <p:charRg st="52" end="76"/>
                                            </p:txEl>
                                          </p:spTgt>
                                        </p:tgtEl>
                                        <p:attrNameLst>
                                          <p:attrName>style.visibility</p:attrName>
                                        </p:attrNameLst>
                                      </p:cBhvr>
                                      <p:to>
                                        <p:strVal val="visible"/>
                                      </p:to>
                                    </p:set>
                                    <p:animEffect transition="in" filter="wipe(left)">
                                      <p:cBhvr>
                                        <p:cTn id="17" dur="5000"/>
                                        <p:tgtEl>
                                          <p:spTgt spid="25603">
                                            <p:txEl>
                                              <p:charRg st="52" end="7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3">
                                            <p:txEl>
                                              <p:charRg st="76" end="101"/>
                                            </p:txEl>
                                          </p:spTgt>
                                        </p:tgtEl>
                                        <p:attrNameLst>
                                          <p:attrName>style.visibility</p:attrName>
                                        </p:attrNameLst>
                                      </p:cBhvr>
                                      <p:to>
                                        <p:strVal val="visible"/>
                                      </p:to>
                                    </p:set>
                                    <p:animEffect transition="in" filter="wipe(left)">
                                      <p:cBhvr>
                                        <p:cTn id="22" dur="2000"/>
                                        <p:tgtEl>
                                          <p:spTgt spid="25603">
                                            <p:txEl>
                                              <p:charRg st="76" end="101"/>
                                            </p:txEl>
                                          </p:spTgt>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25603">
                                            <p:txEl>
                                              <p:charRg st="101" end="131"/>
                                            </p:txEl>
                                          </p:spTgt>
                                        </p:tgtEl>
                                        <p:attrNameLst>
                                          <p:attrName>style.visibility</p:attrName>
                                        </p:attrNameLst>
                                      </p:cBhvr>
                                      <p:to>
                                        <p:strVal val="visible"/>
                                      </p:to>
                                    </p:set>
                                    <p:animEffect transition="in" filter="wipe(up)">
                                      <p:cBhvr>
                                        <p:cTn id="26" dur="5000"/>
                                        <p:tgtEl>
                                          <p:spTgt spid="25603">
                                            <p:txEl>
                                              <p:charRg st="101" end="131"/>
                                            </p:txEl>
                                          </p:spTgt>
                                        </p:tgtEl>
                                      </p:cBhvr>
                                    </p:animEffect>
                                  </p:childTnLst>
                                </p:cTn>
                              </p:par>
                            </p:childTnLst>
                          </p:cTn>
                        </p:par>
                        <p:par>
                          <p:cTn id="27" fill="hold">
                            <p:stCondLst>
                              <p:cond delay="7000"/>
                            </p:stCondLst>
                            <p:childTnLst>
                              <p:par>
                                <p:cTn id="28" presetID="22" presetClass="entr" presetSubtype="1" fill="hold" grpId="0" nodeType="afterEffect">
                                  <p:stCondLst>
                                    <p:cond delay="0"/>
                                  </p:stCondLst>
                                  <p:childTnLst>
                                    <p:set>
                                      <p:cBhvr>
                                        <p:cTn id="29" dur="1" fill="hold">
                                          <p:stCondLst>
                                            <p:cond delay="0"/>
                                          </p:stCondLst>
                                        </p:cTn>
                                        <p:tgtEl>
                                          <p:spTgt spid="25603">
                                            <p:txEl>
                                              <p:charRg st="131" end="161"/>
                                            </p:txEl>
                                          </p:spTgt>
                                        </p:tgtEl>
                                        <p:attrNameLst>
                                          <p:attrName>style.visibility</p:attrName>
                                        </p:attrNameLst>
                                      </p:cBhvr>
                                      <p:to>
                                        <p:strVal val="visible"/>
                                      </p:to>
                                    </p:set>
                                    <p:animEffect transition="in" filter="wipe(up)">
                                      <p:cBhvr>
                                        <p:cTn id="30" dur="5000"/>
                                        <p:tgtEl>
                                          <p:spTgt spid="25603">
                                            <p:txEl>
                                              <p:charRg st="131" end="161"/>
                                            </p:txEl>
                                          </p:spTgt>
                                        </p:tgtEl>
                                      </p:cBhvr>
                                    </p:animEffect>
                                  </p:childTnLst>
                                </p:cTn>
                              </p:par>
                            </p:childTnLst>
                          </p:cTn>
                        </p:par>
                        <p:par>
                          <p:cTn id="31" fill="hold">
                            <p:stCondLst>
                              <p:cond delay="12000"/>
                            </p:stCondLst>
                            <p:childTnLst>
                              <p:par>
                                <p:cTn id="32" presetID="22" presetClass="entr" presetSubtype="1" fill="hold" grpId="0" nodeType="afterEffect">
                                  <p:stCondLst>
                                    <p:cond delay="0"/>
                                  </p:stCondLst>
                                  <p:childTnLst>
                                    <p:set>
                                      <p:cBhvr>
                                        <p:cTn id="33" dur="1" fill="hold">
                                          <p:stCondLst>
                                            <p:cond delay="0"/>
                                          </p:stCondLst>
                                        </p:cTn>
                                        <p:tgtEl>
                                          <p:spTgt spid="25603">
                                            <p:txEl>
                                              <p:charRg st="161" end="191"/>
                                            </p:txEl>
                                          </p:spTgt>
                                        </p:tgtEl>
                                        <p:attrNameLst>
                                          <p:attrName>style.visibility</p:attrName>
                                        </p:attrNameLst>
                                      </p:cBhvr>
                                      <p:to>
                                        <p:strVal val="visible"/>
                                      </p:to>
                                    </p:set>
                                    <p:animEffect transition="in" filter="wipe(up)">
                                      <p:cBhvr>
                                        <p:cTn id="34" dur="5000"/>
                                        <p:tgtEl>
                                          <p:spTgt spid="25603">
                                            <p:txEl>
                                              <p:charRg st="161" end="1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a:xfrm>
            <a:off x="179388" y="260350"/>
            <a:ext cx="7488237" cy="736600"/>
          </a:xfrm>
          <a:ln/>
        </p:spPr>
        <p:txBody>
          <a:bodyPr vert="horz" wrap="square" anchor="b" anchorCtr="0"/>
          <a:p>
            <a:pPr eaLnBrk="1" hangingPunct="1"/>
            <a:r>
              <a:rPr lang="en-US" altLang="zh-CN" sz="3200" b="1">
                <a:latin typeface="微软雅黑" panose="020B0503020204020204" pitchFamily="34" charset="-122"/>
                <a:ea typeface="微软雅黑" panose="020B0503020204020204" pitchFamily="34" charset="-122"/>
              </a:rPr>
              <a:t>4. </a:t>
            </a:r>
            <a:r>
              <a:rPr lang="zh-CN" altLang="en-US" sz="3200" b="1" dirty="0">
                <a:latin typeface="微软雅黑" panose="020B0503020204020204" pitchFamily="34" charset="-122"/>
                <a:ea typeface="微软雅黑" panose="020B0503020204020204" pitchFamily="34" charset="-122"/>
              </a:rPr>
              <a:t>优化</a:t>
            </a:r>
            <a:endParaRPr lang="zh-CN" altLang="en-US" sz="3200" b="1" dirty="0">
              <a:latin typeface="微软雅黑" panose="020B0503020204020204" pitchFamily="34" charset="-122"/>
              <a:ea typeface="微软雅黑" panose="020B0503020204020204" pitchFamily="34" charset="-122"/>
            </a:endParaRPr>
          </a:p>
        </p:txBody>
      </p:sp>
      <p:sp>
        <p:nvSpPr>
          <p:cNvPr id="26627" name="Rectangle 3"/>
          <p:cNvSpPr>
            <a:spLocks noGrp="1"/>
          </p:cNvSpPr>
          <p:nvPr>
            <p:ph type="body"/>
          </p:nvPr>
        </p:nvSpPr>
        <p:spPr>
          <a:xfrm>
            <a:off x="395288" y="1125538"/>
            <a:ext cx="8497887" cy="2590800"/>
          </a:xfrm>
          <a:ln/>
        </p:spPr>
        <p:txBody>
          <a:bodyPr vert="horz" wrap="square" anchor="t" anchorCtr="0"/>
          <a:p>
            <a:pPr algn="just" eaLnBrk="1" hangingPunct="1"/>
            <a:r>
              <a:rPr lang="zh-CN" altLang="en-US" b="1">
                <a:latin typeface="宋体" panose="02010600030101010101" pitchFamily="2" charset="-122"/>
              </a:rPr>
              <a:t>任务：对于前阶段产生的中间代码进行加工变换，以期在最后阶段产生更高效的目标代码。主要包括：公共子表达式提取、合并已知量、删除无用语句、循环优化等。</a:t>
            </a:r>
            <a:endParaRPr lang="zh-CN" altLang="en-US" b="1">
              <a:latin typeface="宋体" panose="02010600030101010101" pitchFamily="2" charset="-122"/>
            </a:endParaRPr>
          </a:p>
          <a:p>
            <a:pPr algn="just" eaLnBrk="1" hangingPunct="1"/>
            <a:r>
              <a:rPr lang="zh-CN" altLang="en-US" b="1">
                <a:latin typeface="宋体" panose="02010600030101010101" pitchFamily="2" charset="-122"/>
              </a:rPr>
              <a:t>依循的原则：程序的等价变换规则</a:t>
            </a:r>
            <a:endParaRPr lang="zh-CN" altLang="en-US" b="1">
              <a:latin typeface="宋体" panose="02010600030101010101" pitchFamily="2" charset="-122"/>
            </a:endParaRPr>
          </a:p>
        </p:txBody>
      </p:sp>
      <p:sp>
        <p:nvSpPr>
          <p:cNvPr id="29699"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26629" name="Rectangle 6"/>
          <p:cNvSpPr/>
          <p:nvPr/>
        </p:nvSpPr>
        <p:spPr>
          <a:xfrm>
            <a:off x="611188" y="3860800"/>
            <a:ext cx="3600450" cy="1739900"/>
          </a:xfrm>
          <a:prstGeom prst="rect">
            <a:avLst/>
          </a:prstGeom>
          <a:noFill/>
          <a:ln w="9525">
            <a:noFill/>
          </a:ln>
        </p:spPr>
        <p:txBody>
          <a:bodyPr anchor="t" anchorCtr="0">
            <a:spAutoFit/>
          </a:bodyPr>
          <a:p>
            <a:r>
              <a:rPr lang="en-US" altLang="zh-CN" b="1" u="none">
                <a:solidFill>
                  <a:schemeClr val="tx1"/>
                </a:solidFill>
                <a:latin typeface="Verdana" panose="020B0604030504040204" pitchFamily="34" charset="0"/>
              </a:rPr>
              <a:t>FOR K:=1 TO 100 DO</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BEGIN  </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X:=I+1;</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M := I + 10 * K;</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N := J + 10 * K;</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END</a:t>
            </a:r>
            <a:endParaRPr lang="en-US" altLang="zh-CN" b="1" u="none">
              <a:solidFill>
                <a:schemeClr val="tx1"/>
              </a:solidFill>
              <a:latin typeface="Verdana" panose="020B0604030504040204" pitchFamily="34" charset="0"/>
            </a:endParaRPr>
          </a:p>
        </p:txBody>
      </p:sp>
      <p:sp>
        <p:nvSpPr>
          <p:cNvPr id="26630" name="Rectangle 7"/>
          <p:cNvSpPr/>
          <p:nvPr/>
        </p:nvSpPr>
        <p:spPr>
          <a:xfrm>
            <a:off x="5148263" y="3643313"/>
            <a:ext cx="3384550" cy="2593975"/>
          </a:xfrm>
          <a:prstGeom prst="rect">
            <a:avLst/>
          </a:prstGeom>
          <a:solidFill>
            <a:srgbClr val="FFCC00"/>
          </a:solidFill>
          <a:ln w="9525">
            <a:noFill/>
          </a:ln>
        </p:spPr>
        <p:txBody>
          <a:bodyPr anchor="t" anchorCtr="0">
            <a:spAutoFit/>
          </a:bodyPr>
          <a:p>
            <a:r>
              <a:rPr lang="zh-CN" altLang="en-US" sz="2000" b="1" u="none" dirty="0">
                <a:solidFill>
                  <a:schemeClr val="tx1"/>
                </a:solidFill>
                <a:latin typeface="微软雅黑" panose="020B0503020204020204" pitchFamily="34" charset="-122"/>
                <a:ea typeface="微软雅黑" panose="020B0503020204020204" pitchFamily="34" charset="-122"/>
              </a:rPr>
              <a:t>可以改写为（</a:t>
            </a:r>
            <a:r>
              <a:rPr lang="en-US" altLang="zh-CN" sz="2000" b="1" u="none">
                <a:solidFill>
                  <a:schemeClr val="tx1"/>
                </a:solidFill>
                <a:latin typeface="微软雅黑" panose="020B0503020204020204" pitchFamily="34" charset="-122"/>
                <a:ea typeface="微软雅黑" panose="020B0503020204020204" pitchFamily="34" charset="-122"/>
              </a:rPr>
              <a:t>C</a:t>
            </a:r>
            <a:r>
              <a:rPr lang="zh-CN" altLang="en-US" sz="2000" b="1" u="none" dirty="0">
                <a:solidFill>
                  <a:schemeClr val="tx1"/>
                </a:solidFill>
                <a:latin typeface="微软雅黑" panose="020B0503020204020204" pitchFamily="34" charset="-122"/>
                <a:ea typeface="微软雅黑" panose="020B0503020204020204" pitchFamily="34" charset="-122"/>
              </a:rPr>
              <a:t>语言）：</a:t>
            </a:r>
            <a:endParaRPr lang="zh-CN" altLang="en-US" sz="2000" b="1" u="none" dirty="0">
              <a:solidFill>
                <a:schemeClr val="tx1"/>
              </a:solidFill>
              <a:latin typeface="微软雅黑" panose="020B0503020204020204" pitchFamily="34" charset="-122"/>
              <a:ea typeface="微软雅黑" panose="020B0503020204020204" pitchFamily="34" charset="-122"/>
            </a:endParaRPr>
          </a:p>
          <a:p>
            <a:r>
              <a:rPr lang="zh-CN" altLang="en-US" b="1" u="none">
                <a:solidFill>
                  <a:schemeClr val="tx1"/>
                </a:solidFill>
                <a:latin typeface="Verdana" panose="020B0604030504040204" pitchFamily="34" charset="0"/>
              </a:rPr>
              <a:t>      </a:t>
            </a:r>
            <a:r>
              <a:rPr lang="en-US" altLang="zh-CN" b="1" u="none">
                <a:solidFill>
                  <a:schemeClr val="tx1"/>
                </a:solidFill>
                <a:latin typeface="Verdana" panose="020B0604030504040204" pitchFamily="34" charset="0"/>
              </a:rPr>
              <a:t>K=1</a:t>
            </a:r>
            <a:r>
              <a:rPr lang="zh-CN" altLang="en-US" b="1" u="none" dirty="0">
                <a:solidFill>
                  <a:schemeClr val="tx1"/>
                </a:solidFill>
                <a:latin typeface="Verdana" panose="020B0604030504040204" pitchFamily="34" charset="0"/>
              </a:rPr>
              <a:t>；</a:t>
            </a:r>
            <a:endParaRPr lang="zh-CN" altLang="en-US" b="1" u="none" dirty="0">
              <a:solidFill>
                <a:schemeClr val="tx1"/>
              </a:solidFill>
              <a:latin typeface="Verdana" panose="020B0604030504040204" pitchFamily="34" charset="0"/>
            </a:endParaRPr>
          </a:p>
          <a:p>
            <a:r>
              <a:rPr lang="zh-CN" altLang="en-US" b="1" u="none" dirty="0">
                <a:solidFill>
                  <a:schemeClr val="tx1"/>
                </a:solidFill>
                <a:latin typeface="Verdana" panose="020B0604030504040204" pitchFamily="34" charset="0"/>
              </a:rPr>
              <a:t> </a:t>
            </a:r>
            <a:r>
              <a:rPr lang="en-US" altLang="zh-CN" b="1" u="none">
                <a:solidFill>
                  <a:schemeClr val="tx1"/>
                </a:solidFill>
                <a:latin typeface="Verdana" panose="020B0604030504040204" pitchFamily="34" charset="0"/>
              </a:rPr>
              <a:t>10 if (k&lt;=100)then</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   X=I+1;</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M= I + 10 * K;</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N= J + 10 * K;</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K++;</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GOTO 10;</a:t>
            </a:r>
            <a:endParaRPr lang="en-US" altLang="zh-CN" b="1" u="none">
              <a:solidFill>
                <a:schemeClr val="tx1"/>
              </a:solidFill>
              <a:latin typeface="Verdana" panose="020B0604030504040204" pitchFamily="34" charset="0"/>
            </a:endParaRPr>
          </a:p>
          <a:p>
            <a:r>
              <a:rPr lang="en-US" altLang="zh-CN" b="1" u="none">
                <a:solidFill>
                  <a:schemeClr val="tx1"/>
                </a:solidFill>
                <a:latin typeface="Verdana" panose="020B0604030504040204" pitchFamily="34" charset="0"/>
              </a:rPr>
              <a:t>       }</a:t>
            </a:r>
            <a:endParaRPr lang="en-US" altLang="zh-CN" b="1" u="none">
              <a:solidFill>
                <a:schemeClr val="tx1"/>
              </a:solidFill>
              <a:latin typeface="Verdana" panose="020B0604030504040204" pitchFamily="34" charset="0"/>
            </a:endParaRPr>
          </a:p>
        </p:txBody>
      </p:sp>
      <p:sp>
        <p:nvSpPr>
          <p:cNvPr id="2970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charRg st="0" end="74"/>
                                            </p:txEl>
                                          </p:spTgt>
                                        </p:tgtEl>
                                        <p:attrNameLst>
                                          <p:attrName>style.visibility</p:attrName>
                                        </p:attrNameLst>
                                      </p:cBhvr>
                                      <p:to>
                                        <p:strVal val="visible"/>
                                      </p:to>
                                    </p:set>
                                    <p:animEffect transition="in" filter="wipe(left)">
                                      <p:cBhvr>
                                        <p:cTn id="7" dur="1000"/>
                                        <p:tgtEl>
                                          <p:spTgt spid="26627">
                                            <p:txEl>
                                              <p:charRg st="0" end="7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7">
                                            <p:txEl>
                                              <p:charRg st="74" end="90"/>
                                            </p:txEl>
                                          </p:spTgt>
                                        </p:tgtEl>
                                        <p:attrNameLst>
                                          <p:attrName>style.visibility</p:attrName>
                                        </p:attrNameLst>
                                      </p:cBhvr>
                                      <p:to>
                                        <p:strVal val="visible"/>
                                      </p:to>
                                    </p:set>
                                    <p:animEffect transition="in" filter="wipe(left)">
                                      <p:cBhvr>
                                        <p:cTn id="12" dur="1000"/>
                                        <p:tgtEl>
                                          <p:spTgt spid="26627">
                                            <p:txEl>
                                              <p:charRg st="74" end="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629"/>
                                        </p:tgtEl>
                                        <p:attrNameLst>
                                          <p:attrName>style.visibility</p:attrName>
                                        </p:attrNameLst>
                                      </p:cBhvr>
                                      <p:to>
                                        <p:strVal val="visible"/>
                                      </p:to>
                                    </p:set>
                                    <p:anim calcmode="lin" valueType="num">
                                      <p:cBhvr additive="base">
                                        <p:cTn id="17" dur="500" fill="hold"/>
                                        <p:tgtEl>
                                          <p:spTgt spid="26629"/>
                                        </p:tgtEl>
                                        <p:attrNameLst>
                                          <p:attrName>ppt_x</p:attrName>
                                        </p:attrNameLst>
                                      </p:cBhvr>
                                      <p:tavLst>
                                        <p:tav tm="0">
                                          <p:val>
                                            <p:strVal val="#ppt_x"/>
                                          </p:val>
                                        </p:tav>
                                        <p:tav tm="100000">
                                          <p:val>
                                            <p:strVal val="#ppt_x"/>
                                          </p:val>
                                        </p:tav>
                                      </p:tavLst>
                                    </p:anim>
                                    <p:anim calcmode="lin" valueType="num">
                                      <p:cBhvr additive="base">
                                        <p:cTn id="18" dur="500" fill="hold"/>
                                        <p:tgtEl>
                                          <p:spTgt spid="2662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6630"/>
                                        </p:tgtEl>
                                        <p:attrNameLst>
                                          <p:attrName>style.visibility</p:attrName>
                                        </p:attrNameLst>
                                      </p:cBhvr>
                                      <p:to>
                                        <p:strVal val="visible"/>
                                      </p:to>
                                    </p:set>
                                    <p:anim calcmode="lin" valueType="num">
                                      <p:cBhvr additive="base">
                                        <p:cTn id="23" dur="500" fill="hold"/>
                                        <p:tgtEl>
                                          <p:spTgt spid="26630"/>
                                        </p:tgtEl>
                                        <p:attrNameLst>
                                          <p:attrName>ppt_x</p:attrName>
                                        </p:attrNameLst>
                                      </p:cBhvr>
                                      <p:tavLst>
                                        <p:tav tm="0">
                                          <p:val>
                                            <p:strVal val="#ppt_x"/>
                                          </p:val>
                                        </p:tav>
                                        <p:tav tm="100000">
                                          <p:val>
                                            <p:strVal val="#ppt_x"/>
                                          </p:val>
                                        </p:tav>
                                      </p:tavLst>
                                    </p:anim>
                                    <p:anim calcmode="lin" valueType="num">
                                      <p:cBhvr additive="base">
                                        <p:cTn id="24"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29" grpId="0"/>
      <p:bldP spid="266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609600" y="260350"/>
            <a:ext cx="7772400" cy="882650"/>
          </a:xfrm>
          <a:ln/>
        </p:spPr>
        <p:txBody>
          <a:bodyPr vert="horz" wrap="square" anchor="b" anchorCtr="0"/>
          <a:p>
            <a:pPr eaLnBrk="1" hangingPunct="1"/>
            <a:r>
              <a:rPr lang="zh-CN" altLang="en-US" b="1"/>
              <a:t>中间代码（一）</a:t>
            </a:r>
            <a:endParaRPr lang="zh-CN" altLang="en-US" b="1"/>
          </a:p>
        </p:txBody>
      </p:sp>
      <p:sp>
        <p:nvSpPr>
          <p:cNvPr id="27651" name="Rectangle 3"/>
          <p:cNvSpPr>
            <a:spLocks noGrp="1"/>
          </p:cNvSpPr>
          <p:nvPr>
            <p:ph type="body"/>
          </p:nvPr>
        </p:nvSpPr>
        <p:spPr>
          <a:xfrm>
            <a:off x="609600" y="1187450"/>
            <a:ext cx="8153400" cy="5410200"/>
          </a:xfrm>
          <a:ln/>
        </p:spPr>
        <p:txBody>
          <a:bodyPr vert="horz" wrap="square" anchor="t" anchorCtr="0"/>
          <a:p>
            <a:pPr eaLnBrk="1" hangingPunct="1">
              <a:lnSpc>
                <a:spcPct val="90000"/>
              </a:lnSpc>
              <a:spcBef>
                <a:spcPct val="0"/>
              </a:spcBef>
              <a:buNone/>
            </a:pPr>
            <a:r>
              <a:rPr lang="zh-CN" altLang="en-US" b="1" dirty="0">
                <a:latin typeface="宋体" panose="02010600030101010101" pitchFamily="2" charset="-122"/>
              </a:rPr>
              <a:t>序号	</a:t>
            </a:r>
            <a:r>
              <a:rPr lang="en-US" altLang="zh-CN" b="1">
                <a:latin typeface="宋体" panose="02010600030101010101" pitchFamily="2" charset="-122"/>
              </a:rPr>
              <a:t>OPR	OPN1	 OPN2  RESULT    </a:t>
            </a:r>
            <a:r>
              <a:rPr lang="zh-CN" altLang="en-US" b="1" dirty="0">
                <a:latin typeface="宋体" panose="02010600030101010101" pitchFamily="2" charset="-122"/>
              </a:rPr>
              <a:t>注释	</a:t>
            </a:r>
            <a:endParaRPr lang="zh-CN" altLang="en-US" b="1" dirty="0">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(1)	:=	1	 	   K         K:=1	</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(2)	j&lt;	100	 K	  (10)    if (100&lt;K)</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                             </a:t>
            </a:r>
            <a:r>
              <a:rPr lang="en-US" altLang="zh-CN" b="1" dirty="0" err="1">
                <a:latin typeface="宋体" panose="02010600030101010101" pitchFamily="2" charset="-122"/>
              </a:rPr>
              <a:t>goto</a:t>
            </a:r>
            <a:r>
              <a:rPr lang="en-US" altLang="zh-CN" b="1">
                <a:latin typeface="宋体" panose="02010600030101010101" pitchFamily="2" charset="-122"/>
              </a:rPr>
              <a:t> (10)</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(3)	+	I	 1	   X	      X:=I+1	</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(4)	*	10	 K	   T1	 </a:t>
            </a:r>
            <a:r>
              <a:rPr lang="en-US" altLang="zh-CN" b="1" dirty="0" err="1">
                <a:latin typeface="宋体" panose="02010600030101010101" pitchFamily="2" charset="-122"/>
              </a:rPr>
              <a:t>T1</a:t>
            </a:r>
            <a:r>
              <a:rPr lang="en-US" altLang="zh-CN" b="1">
                <a:latin typeface="宋体" panose="02010600030101010101" pitchFamily="2" charset="-122"/>
              </a:rPr>
              <a:t>:=10*K</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(5)	+	I	 T1	   M   	 M:=I+T1	</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(6)	*	10	 K	   T2	 </a:t>
            </a:r>
            <a:r>
              <a:rPr lang="en-US" altLang="zh-CN" b="1" dirty="0" err="1">
                <a:latin typeface="宋体" panose="02010600030101010101" pitchFamily="2" charset="-122"/>
              </a:rPr>
              <a:t>T2</a:t>
            </a:r>
            <a:r>
              <a:rPr lang="en-US" altLang="zh-CN" b="1">
                <a:latin typeface="宋体" panose="02010600030101010101" pitchFamily="2" charset="-122"/>
              </a:rPr>
              <a:t>:=10*K</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(7)	+	J	 T2	   N	      N:=J+T2	</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(8)	+	K	 1	   K    	 K:=K+1	</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(9)	j			  (2)	 </a:t>
            </a:r>
            <a:r>
              <a:rPr lang="en-US" altLang="zh-CN" b="1" dirty="0" err="1">
                <a:latin typeface="宋体" panose="02010600030101010101" pitchFamily="2" charset="-122"/>
              </a:rPr>
              <a:t>goto</a:t>
            </a:r>
            <a:r>
              <a:rPr lang="en-US" altLang="zh-CN" b="1">
                <a:latin typeface="宋体" panose="02010600030101010101" pitchFamily="2" charset="-122"/>
              </a:rPr>
              <a:t> (2)</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(10)						</a:t>
            </a:r>
            <a:endParaRPr lang="en-US" altLang="zh-CN" b="1">
              <a:latin typeface="宋体" panose="02010600030101010101" pitchFamily="2" charset="-122"/>
            </a:endParaRPr>
          </a:p>
        </p:txBody>
      </p:sp>
      <p:sp>
        <p:nvSpPr>
          <p:cNvPr id="27652" name="Cloud"/>
          <p:cNvSpPr>
            <a:spLocks noChangeAspect="1" noEditPoints="1"/>
          </p:cNvSpPr>
          <p:nvPr/>
        </p:nvSpPr>
        <p:spPr>
          <a:xfrm>
            <a:off x="4284663" y="2781300"/>
            <a:ext cx="3100387" cy="1511300"/>
          </a:xfrm>
          <a:custGeom>
            <a:avLst/>
            <a:gdLst>
              <a:gd name="txL" fmla="*/ 0 w 21600"/>
              <a:gd name="txT" fmla="*/ 0 h 21600"/>
              <a:gd name="txR" fmla="*/ 21600 w 21600"/>
              <a:gd name="txB" fmla="*/ 21600 h 21600"/>
            </a:gdLst>
            <a:ahLst/>
            <a:cxnLst>
              <a:cxn ang="0">
                <a:pos x="2147483647" y="2147483647"/>
              </a:cxn>
              <a:cxn ang="0">
                <a:pos x="2147483647" y="2147483647"/>
              </a:cxn>
              <a:cxn ang="0">
                <a:pos x="2147483647" y="2147483647"/>
              </a:cxn>
              <a:cxn ang="0">
                <a:pos x="2147483647" y="2147483647"/>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FF99"/>
          </a:solidFill>
          <a:ln w="22225" cap="flat" cmpd="sng">
            <a:solidFill>
              <a:srgbClr val="FF0000"/>
            </a:solidFill>
            <a:prstDash val="solid"/>
            <a:miter/>
            <a:headEnd type="none" w="med" len="med"/>
            <a:tailEnd type="none" w="med" len="med"/>
          </a:ln>
          <a:effectLst>
            <a:outerShdw dist="107763" dir="2699999" algn="ctr" rotWithShape="0">
              <a:srgbClr val="808080"/>
            </a:outerShdw>
          </a:effectLst>
        </p:spPr>
        <p:txBody>
          <a:bodyPr anchor="t" anchorCtr="0"/>
          <a:p>
            <a:pPr algn="ctr"/>
            <a:r>
              <a:rPr lang="en-GB" altLang="en-US" sz="3200" b="1" u="none">
                <a:solidFill>
                  <a:srgbClr val="3333CC"/>
                </a:solidFill>
                <a:latin typeface="Times New Roman" panose="02020603050405020304" pitchFamily="18" charset="0"/>
                <a:ea typeface="华文行楷" panose="02010800040101010101" pitchFamily="2" charset="-122"/>
              </a:rPr>
              <a:t>400</a:t>
            </a:r>
            <a:r>
              <a:rPr lang="zh-CN" altLang="en-US" sz="3200" b="1" u="none" dirty="0">
                <a:solidFill>
                  <a:srgbClr val="3333CC"/>
                </a:solidFill>
                <a:latin typeface="Times New Roman" panose="02020603050405020304" pitchFamily="18" charset="0"/>
                <a:ea typeface="华文行楷" panose="02010800040101010101" pitchFamily="2" charset="-122"/>
              </a:rPr>
              <a:t>次加法</a:t>
            </a:r>
            <a:endParaRPr lang="zh-CN" altLang="en-US" sz="3200" b="1" u="none" dirty="0">
              <a:solidFill>
                <a:srgbClr val="3333CC"/>
              </a:solidFill>
              <a:latin typeface="Times New Roman" panose="02020603050405020304" pitchFamily="18" charset="0"/>
              <a:ea typeface="华文行楷" panose="02010800040101010101" pitchFamily="2" charset="-122"/>
            </a:endParaRPr>
          </a:p>
          <a:p>
            <a:pPr algn="ctr"/>
            <a:r>
              <a:rPr lang="en-GB" altLang="en-US" sz="3200" b="1" u="none">
                <a:solidFill>
                  <a:srgbClr val="3333CC"/>
                </a:solidFill>
                <a:latin typeface="Times New Roman" panose="02020603050405020304" pitchFamily="18" charset="0"/>
                <a:ea typeface="华文行楷" panose="02010800040101010101" pitchFamily="2" charset="-122"/>
              </a:rPr>
              <a:t>200</a:t>
            </a:r>
            <a:r>
              <a:rPr lang="zh-CN" altLang="en-US" sz="3200" b="1" u="none" dirty="0">
                <a:solidFill>
                  <a:srgbClr val="3333CC"/>
                </a:solidFill>
                <a:latin typeface="Times New Roman" panose="02020603050405020304" pitchFamily="18" charset="0"/>
                <a:ea typeface="华文行楷" panose="02010800040101010101" pitchFamily="2" charset="-122"/>
              </a:rPr>
              <a:t>次乘法</a:t>
            </a:r>
            <a:endParaRPr lang="en-GB" altLang="en-US" sz="3200" b="1" u="none">
              <a:solidFill>
                <a:srgbClr val="3333CC"/>
              </a:solidFill>
              <a:latin typeface="Times New Roman" panose="02020603050405020304" pitchFamily="18" charset="0"/>
              <a:ea typeface="华文行楷" panose="02010800040101010101" pitchFamily="2" charset="-122"/>
            </a:endParaRPr>
          </a:p>
        </p:txBody>
      </p:sp>
      <p:sp>
        <p:nvSpPr>
          <p:cNvPr id="30724"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1">
                                            <p:txEl>
                                              <p:charRg st="0" end="33"/>
                                            </p:txEl>
                                          </p:spTgt>
                                        </p:tgtEl>
                                        <p:attrNameLst>
                                          <p:attrName>style.visibility</p:attrName>
                                        </p:attrNameLst>
                                      </p:cBhvr>
                                      <p:to>
                                        <p:strVal val="visible"/>
                                      </p:to>
                                    </p:set>
                                    <p:animEffect transition="in" filter="box(in)">
                                      <p:cBhvr>
                                        <p:cTn id="7" dur="500"/>
                                        <p:tgtEl>
                                          <p:spTgt spid="27651">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1">
                                            <p:txEl>
                                              <p:charRg st="33" end="63"/>
                                            </p:txEl>
                                          </p:spTgt>
                                        </p:tgtEl>
                                        <p:attrNameLst>
                                          <p:attrName>style.visibility</p:attrName>
                                        </p:attrNameLst>
                                      </p:cBhvr>
                                      <p:to>
                                        <p:strVal val="visible"/>
                                      </p:to>
                                    </p:set>
                                    <p:animEffect transition="in" filter="wipe(left)">
                                      <p:cBhvr>
                                        <p:cTn id="12" dur="500"/>
                                        <p:tgtEl>
                                          <p:spTgt spid="27651">
                                            <p:txEl>
                                              <p:charRg st="33" end="63"/>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7651">
                                            <p:txEl>
                                              <p:charRg st="63" end="98"/>
                                            </p:txEl>
                                          </p:spTgt>
                                        </p:tgtEl>
                                        <p:attrNameLst>
                                          <p:attrName>style.visibility</p:attrName>
                                        </p:attrNameLst>
                                      </p:cBhvr>
                                      <p:to>
                                        <p:strVal val="visible"/>
                                      </p:to>
                                    </p:set>
                                    <p:animEffect transition="in" filter="wipe(left)">
                                      <p:cBhvr>
                                        <p:cTn id="15" dur="500"/>
                                        <p:tgtEl>
                                          <p:spTgt spid="27651">
                                            <p:txEl>
                                              <p:charRg st="63" end="98"/>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7651">
                                            <p:txEl>
                                              <p:charRg st="98" end="137"/>
                                            </p:txEl>
                                          </p:spTgt>
                                        </p:tgtEl>
                                        <p:attrNameLst>
                                          <p:attrName>style.visibility</p:attrName>
                                        </p:attrNameLst>
                                      </p:cBhvr>
                                      <p:to>
                                        <p:strVal val="visible"/>
                                      </p:to>
                                    </p:set>
                                    <p:animEffect transition="in" filter="wipe(left)">
                                      <p:cBhvr>
                                        <p:cTn id="18" dur="500"/>
                                        <p:tgtEl>
                                          <p:spTgt spid="27651">
                                            <p:txEl>
                                              <p:charRg st="98" end="137"/>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7651">
                                            <p:txEl>
                                              <p:charRg st="137" end="167"/>
                                            </p:txEl>
                                          </p:spTgt>
                                        </p:tgtEl>
                                        <p:attrNameLst>
                                          <p:attrName>style.visibility</p:attrName>
                                        </p:attrNameLst>
                                      </p:cBhvr>
                                      <p:to>
                                        <p:strVal val="visible"/>
                                      </p:to>
                                    </p:set>
                                    <p:animEffect transition="in" filter="wipe(left)">
                                      <p:cBhvr>
                                        <p:cTn id="21" dur="500"/>
                                        <p:tgtEl>
                                          <p:spTgt spid="27651">
                                            <p:txEl>
                                              <p:charRg st="137" end="167"/>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7651">
                                            <p:txEl>
                                              <p:charRg st="167" end="195"/>
                                            </p:txEl>
                                          </p:spTgt>
                                        </p:tgtEl>
                                        <p:attrNameLst>
                                          <p:attrName>style.visibility</p:attrName>
                                        </p:attrNameLst>
                                      </p:cBhvr>
                                      <p:to>
                                        <p:strVal val="visible"/>
                                      </p:to>
                                    </p:set>
                                    <p:animEffect transition="in" filter="wipe(left)">
                                      <p:cBhvr>
                                        <p:cTn id="24" dur="500"/>
                                        <p:tgtEl>
                                          <p:spTgt spid="27651">
                                            <p:txEl>
                                              <p:charRg st="167" end="19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7651">
                                            <p:txEl>
                                              <p:charRg st="195" end="225"/>
                                            </p:txEl>
                                          </p:spTgt>
                                        </p:tgtEl>
                                        <p:attrNameLst>
                                          <p:attrName>style.visibility</p:attrName>
                                        </p:attrNameLst>
                                      </p:cBhvr>
                                      <p:to>
                                        <p:strVal val="visible"/>
                                      </p:to>
                                    </p:set>
                                    <p:animEffect transition="in" filter="wipe(left)">
                                      <p:cBhvr>
                                        <p:cTn id="27" dur="500"/>
                                        <p:tgtEl>
                                          <p:spTgt spid="27651">
                                            <p:txEl>
                                              <p:charRg st="195" end="225"/>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7651">
                                            <p:txEl>
                                              <p:charRg st="225" end="253"/>
                                            </p:txEl>
                                          </p:spTgt>
                                        </p:tgtEl>
                                        <p:attrNameLst>
                                          <p:attrName>style.visibility</p:attrName>
                                        </p:attrNameLst>
                                      </p:cBhvr>
                                      <p:to>
                                        <p:strVal val="visible"/>
                                      </p:to>
                                    </p:set>
                                    <p:animEffect transition="in" filter="wipe(left)">
                                      <p:cBhvr>
                                        <p:cTn id="30" dur="500"/>
                                        <p:tgtEl>
                                          <p:spTgt spid="27651">
                                            <p:txEl>
                                              <p:charRg st="225" end="253"/>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7651">
                                            <p:txEl>
                                              <p:charRg st="253" end="285"/>
                                            </p:txEl>
                                          </p:spTgt>
                                        </p:tgtEl>
                                        <p:attrNameLst>
                                          <p:attrName>style.visibility</p:attrName>
                                        </p:attrNameLst>
                                      </p:cBhvr>
                                      <p:to>
                                        <p:strVal val="visible"/>
                                      </p:to>
                                    </p:set>
                                    <p:animEffect transition="in" filter="wipe(left)">
                                      <p:cBhvr>
                                        <p:cTn id="33" dur="500"/>
                                        <p:tgtEl>
                                          <p:spTgt spid="27651">
                                            <p:txEl>
                                              <p:charRg st="253" end="285"/>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7651">
                                            <p:txEl>
                                              <p:charRg st="285" end="314"/>
                                            </p:txEl>
                                          </p:spTgt>
                                        </p:tgtEl>
                                        <p:attrNameLst>
                                          <p:attrName>style.visibility</p:attrName>
                                        </p:attrNameLst>
                                      </p:cBhvr>
                                      <p:to>
                                        <p:strVal val="visible"/>
                                      </p:to>
                                    </p:set>
                                    <p:animEffect transition="in" filter="wipe(left)">
                                      <p:cBhvr>
                                        <p:cTn id="36" dur="500"/>
                                        <p:tgtEl>
                                          <p:spTgt spid="27651">
                                            <p:txEl>
                                              <p:charRg st="285" end="314"/>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7651">
                                            <p:txEl>
                                              <p:charRg st="314" end="338"/>
                                            </p:txEl>
                                          </p:spTgt>
                                        </p:tgtEl>
                                        <p:attrNameLst>
                                          <p:attrName>style.visibility</p:attrName>
                                        </p:attrNameLst>
                                      </p:cBhvr>
                                      <p:to>
                                        <p:strVal val="visible"/>
                                      </p:to>
                                    </p:set>
                                    <p:animEffect transition="in" filter="wipe(left)">
                                      <p:cBhvr>
                                        <p:cTn id="39" dur="500"/>
                                        <p:tgtEl>
                                          <p:spTgt spid="27651">
                                            <p:txEl>
                                              <p:charRg st="314" end="33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7651">
                                            <p:txEl>
                                              <p:charRg st="338" end="349"/>
                                            </p:txEl>
                                          </p:spTgt>
                                        </p:tgtEl>
                                        <p:attrNameLst>
                                          <p:attrName>style.visibility</p:attrName>
                                        </p:attrNameLst>
                                      </p:cBhvr>
                                      <p:to>
                                        <p:strVal val="visible"/>
                                      </p:to>
                                    </p:set>
                                    <p:animEffect transition="in" filter="wipe(left)">
                                      <p:cBhvr>
                                        <p:cTn id="42" dur="500"/>
                                        <p:tgtEl>
                                          <p:spTgt spid="27651">
                                            <p:txEl>
                                              <p:charRg st="338" end="34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7652"/>
                                        </p:tgtEl>
                                        <p:attrNameLst>
                                          <p:attrName>style.visibility</p:attrName>
                                        </p:attrNameLst>
                                      </p:cBhvr>
                                      <p:to>
                                        <p:strVal val="visible"/>
                                      </p:to>
                                    </p:set>
                                    <p:animEffect transition="in" filter="dissolve">
                                      <p:cBhvr>
                                        <p:cTn id="4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xfrm>
            <a:off x="685800" y="404813"/>
            <a:ext cx="7772400" cy="585787"/>
          </a:xfrm>
          <a:ln/>
        </p:spPr>
        <p:txBody>
          <a:bodyPr vert="horz" wrap="square" anchor="b" anchorCtr="0"/>
          <a:p>
            <a:pPr eaLnBrk="1" hangingPunct="1"/>
            <a:r>
              <a:rPr lang="zh-CN" altLang="en-US" b="1">
                <a:latin typeface="宋体" panose="02010600030101010101" pitchFamily="2" charset="-122"/>
              </a:rPr>
              <a:t>转换后的等价代码（二）</a:t>
            </a:r>
            <a:endParaRPr lang="zh-CN" altLang="en-US" b="1">
              <a:latin typeface="宋体" panose="02010600030101010101" pitchFamily="2" charset="-122"/>
            </a:endParaRPr>
          </a:p>
        </p:txBody>
      </p:sp>
      <p:sp>
        <p:nvSpPr>
          <p:cNvPr id="28675" name="Rectangle 3"/>
          <p:cNvSpPr>
            <a:spLocks noGrp="1"/>
          </p:cNvSpPr>
          <p:nvPr>
            <p:ph type="body"/>
          </p:nvPr>
        </p:nvSpPr>
        <p:spPr>
          <a:xfrm>
            <a:off x="762000" y="1255713"/>
            <a:ext cx="7772400" cy="5486400"/>
          </a:xfrm>
          <a:ln/>
        </p:spPr>
        <p:txBody>
          <a:bodyPr vert="horz" wrap="square" anchor="t" anchorCtr="0"/>
          <a:p>
            <a:pPr eaLnBrk="1" hangingPunct="1">
              <a:lnSpc>
                <a:spcPct val="90000"/>
              </a:lnSpc>
              <a:spcBef>
                <a:spcPct val="0"/>
              </a:spcBef>
              <a:buNone/>
            </a:pPr>
            <a:r>
              <a:rPr lang="zh-CN" altLang="en-US" b="1" dirty="0">
                <a:latin typeface="宋体" panose="02010600030101010101" pitchFamily="2" charset="-122"/>
              </a:rPr>
              <a:t>序号	</a:t>
            </a:r>
            <a:r>
              <a:rPr lang="en-US" altLang="zh-CN" b="1">
                <a:latin typeface="宋体" panose="02010600030101010101" pitchFamily="2" charset="-122"/>
              </a:rPr>
              <a:t>OPR	OPN1	OPN2	 RESULT	</a:t>
            </a:r>
            <a:r>
              <a:rPr lang="zh-CN" altLang="en-US" b="1" dirty="0">
                <a:latin typeface="宋体" panose="02010600030101010101" pitchFamily="2" charset="-122"/>
              </a:rPr>
              <a:t>注释	</a:t>
            </a:r>
            <a:endParaRPr lang="zh-CN" altLang="en-US" b="1" dirty="0">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(1)	+	I	 1	  X	    X:=I+1	</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(2)	:=	I		  M	    M:=I	</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(3)	:=	J		  N	    N:=J	</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(4)	:=	1		  K	    K:=1	</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(5)	j&lt;	100	 K	(10)	   if (100&lt;K) </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                           </a:t>
            </a:r>
            <a:r>
              <a:rPr lang="en-US" altLang="zh-CN" b="1" dirty="0" err="1">
                <a:latin typeface="宋体" panose="02010600030101010101" pitchFamily="2" charset="-122"/>
              </a:rPr>
              <a:t>goto</a:t>
            </a:r>
            <a:r>
              <a:rPr lang="en-US" altLang="zh-CN" b="1">
                <a:latin typeface="宋体" panose="02010600030101010101" pitchFamily="2" charset="-122"/>
              </a:rPr>
              <a:t> (10)</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(6)	+	M	 10	  M	    M:=M+10	</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(7)	+	N	 10	  N	    N:=N+10	</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(8)	+	K	 1	  K	    K:=K+1	</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(9)	j			(5)	    </a:t>
            </a:r>
            <a:r>
              <a:rPr lang="en-US" altLang="zh-CN" b="1" dirty="0" err="1">
                <a:latin typeface="宋体" panose="02010600030101010101" pitchFamily="2" charset="-122"/>
              </a:rPr>
              <a:t>goto</a:t>
            </a:r>
            <a:r>
              <a:rPr lang="en-US" altLang="zh-CN" b="1">
                <a:latin typeface="宋体" panose="02010600030101010101" pitchFamily="2" charset="-122"/>
              </a:rPr>
              <a:t> (5)	</a:t>
            </a:r>
            <a:endParaRPr lang="en-US" altLang="zh-CN" b="1">
              <a:latin typeface="宋体" panose="02010600030101010101" pitchFamily="2" charset="-122"/>
            </a:endParaRPr>
          </a:p>
          <a:p>
            <a:pPr eaLnBrk="1" hangingPunct="1">
              <a:lnSpc>
                <a:spcPct val="90000"/>
              </a:lnSpc>
              <a:spcBef>
                <a:spcPct val="0"/>
              </a:spcBef>
              <a:buNone/>
            </a:pPr>
            <a:r>
              <a:rPr lang="en-US" altLang="zh-CN" b="1">
                <a:latin typeface="宋体" panose="02010600030101010101" pitchFamily="2" charset="-122"/>
              </a:rPr>
              <a:t>(10)						</a:t>
            </a:r>
            <a:endParaRPr lang="en-US" altLang="zh-CN" b="1"/>
          </a:p>
        </p:txBody>
      </p:sp>
      <p:sp>
        <p:nvSpPr>
          <p:cNvPr id="28676" name="Cloud"/>
          <p:cNvSpPr>
            <a:spLocks noChangeAspect="1" noEditPoints="1"/>
          </p:cNvSpPr>
          <p:nvPr/>
        </p:nvSpPr>
        <p:spPr>
          <a:xfrm>
            <a:off x="4284663" y="2781300"/>
            <a:ext cx="3100387" cy="990600"/>
          </a:xfrm>
          <a:custGeom>
            <a:avLst/>
            <a:gdLst>
              <a:gd name="txL" fmla="*/ 0 w 21600"/>
              <a:gd name="txT" fmla="*/ 0 h 21600"/>
              <a:gd name="txR" fmla="*/ 21600 w 21600"/>
              <a:gd name="txB" fmla="*/ 21600 h 21600"/>
            </a:gdLst>
            <a:ahLst/>
            <a:cxnLst>
              <a:cxn ang="0">
                <a:pos x="2147483647" y="2147483647"/>
              </a:cxn>
              <a:cxn ang="0">
                <a:pos x="2147483647" y="2147483647"/>
              </a:cxn>
              <a:cxn ang="0">
                <a:pos x="2147483647" y="2147483647"/>
              </a:cxn>
              <a:cxn ang="0">
                <a:pos x="2147483647" y="2147483647"/>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FF99"/>
          </a:solidFill>
          <a:ln w="22225" cap="flat" cmpd="sng">
            <a:solidFill>
              <a:srgbClr val="FF0000"/>
            </a:solidFill>
            <a:prstDash val="solid"/>
            <a:miter/>
            <a:headEnd type="none" w="med" len="med"/>
            <a:tailEnd type="none" w="med" len="med"/>
          </a:ln>
          <a:effectLst>
            <a:outerShdw dist="107763" dir="2699999" algn="ctr" rotWithShape="0">
              <a:srgbClr val="808080"/>
            </a:outerShdw>
          </a:effectLst>
        </p:spPr>
        <p:txBody>
          <a:bodyPr anchor="t" anchorCtr="0"/>
          <a:p>
            <a:pPr algn="ctr"/>
            <a:r>
              <a:rPr lang="en-GB" altLang="en-US" sz="3200" b="1" u="none">
                <a:solidFill>
                  <a:srgbClr val="3333CC"/>
                </a:solidFill>
                <a:latin typeface="Times New Roman" panose="02020603050405020304" pitchFamily="18" charset="0"/>
                <a:ea typeface="华文行楷" panose="02010800040101010101" pitchFamily="2" charset="-122"/>
              </a:rPr>
              <a:t>301</a:t>
            </a:r>
            <a:r>
              <a:rPr lang="zh-CN" altLang="en-US" sz="3200" b="1" u="none" dirty="0">
                <a:solidFill>
                  <a:srgbClr val="3333CC"/>
                </a:solidFill>
                <a:latin typeface="Times New Roman" panose="02020603050405020304" pitchFamily="18" charset="0"/>
                <a:ea typeface="华文行楷" panose="02010800040101010101" pitchFamily="2" charset="-122"/>
              </a:rPr>
              <a:t>次加法</a:t>
            </a:r>
            <a:endParaRPr lang="en-GB" altLang="en-US" sz="3200" b="1" u="none">
              <a:solidFill>
                <a:srgbClr val="3333CC"/>
              </a:solidFill>
              <a:latin typeface="Times New Roman" panose="02020603050405020304" pitchFamily="18" charset="0"/>
              <a:ea typeface="华文行楷" panose="02010800040101010101" pitchFamily="2" charset="-122"/>
            </a:endParaRPr>
          </a:p>
        </p:txBody>
      </p:sp>
      <p:sp>
        <p:nvSpPr>
          <p:cNvPr id="31748"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75">
                                            <p:txEl>
                                              <p:charRg st="0" end="29"/>
                                            </p:txEl>
                                          </p:spTgt>
                                        </p:tgtEl>
                                        <p:attrNameLst>
                                          <p:attrName>style.visibility</p:attrName>
                                        </p:attrNameLst>
                                      </p:cBhvr>
                                      <p:to>
                                        <p:strVal val="visible"/>
                                      </p:to>
                                    </p:set>
                                    <p:animEffect transition="in" filter="box(in)">
                                      <p:cBhvr>
                                        <p:cTn id="7" dur="500"/>
                                        <p:tgtEl>
                                          <p:spTgt spid="28675">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5">
                                            <p:txEl>
                                              <p:charRg st="29" end="56"/>
                                            </p:txEl>
                                          </p:spTgt>
                                        </p:tgtEl>
                                        <p:attrNameLst>
                                          <p:attrName>style.visibility</p:attrName>
                                        </p:attrNameLst>
                                      </p:cBhvr>
                                      <p:to>
                                        <p:strVal val="visible"/>
                                      </p:to>
                                    </p:set>
                                    <p:animEffect transition="in" filter="blinds(horizontal)">
                                      <p:cBhvr>
                                        <p:cTn id="12" dur="500"/>
                                        <p:tgtEl>
                                          <p:spTgt spid="28675">
                                            <p:txEl>
                                              <p:charRg st="29" end="56"/>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8675">
                                            <p:txEl>
                                              <p:charRg st="56" end="80"/>
                                            </p:txEl>
                                          </p:spTgt>
                                        </p:tgtEl>
                                        <p:attrNameLst>
                                          <p:attrName>style.visibility</p:attrName>
                                        </p:attrNameLst>
                                      </p:cBhvr>
                                      <p:to>
                                        <p:strVal val="visible"/>
                                      </p:to>
                                    </p:set>
                                    <p:animEffect transition="in" filter="blinds(horizontal)">
                                      <p:cBhvr>
                                        <p:cTn id="15" dur="500"/>
                                        <p:tgtEl>
                                          <p:spTgt spid="28675">
                                            <p:txEl>
                                              <p:charRg st="56" end="8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675">
                                            <p:txEl>
                                              <p:charRg st="80" end="104"/>
                                            </p:txEl>
                                          </p:spTgt>
                                        </p:tgtEl>
                                        <p:attrNameLst>
                                          <p:attrName>style.visibility</p:attrName>
                                        </p:attrNameLst>
                                      </p:cBhvr>
                                      <p:to>
                                        <p:strVal val="visible"/>
                                      </p:to>
                                    </p:set>
                                    <p:animEffect transition="in" filter="blinds(horizontal)">
                                      <p:cBhvr>
                                        <p:cTn id="18" dur="500"/>
                                        <p:tgtEl>
                                          <p:spTgt spid="28675">
                                            <p:txEl>
                                              <p:charRg st="80" end="10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8675">
                                            <p:txEl>
                                              <p:charRg st="104" end="128"/>
                                            </p:txEl>
                                          </p:spTgt>
                                        </p:tgtEl>
                                        <p:attrNameLst>
                                          <p:attrName>style.visibility</p:attrName>
                                        </p:attrNameLst>
                                      </p:cBhvr>
                                      <p:to>
                                        <p:strVal val="visible"/>
                                      </p:to>
                                    </p:set>
                                    <p:animEffect transition="in" filter="blinds(horizontal)">
                                      <p:cBhvr>
                                        <p:cTn id="21" dur="500"/>
                                        <p:tgtEl>
                                          <p:spTgt spid="28675">
                                            <p:txEl>
                                              <p:charRg st="104" end="128"/>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8675">
                                            <p:txEl>
                                              <p:charRg st="128" end="162"/>
                                            </p:txEl>
                                          </p:spTgt>
                                        </p:tgtEl>
                                        <p:attrNameLst>
                                          <p:attrName>style.visibility</p:attrName>
                                        </p:attrNameLst>
                                      </p:cBhvr>
                                      <p:to>
                                        <p:strVal val="visible"/>
                                      </p:to>
                                    </p:set>
                                    <p:animEffect transition="in" filter="blinds(horizontal)">
                                      <p:cBhvr>
                                        <p:cTn id="24" dur="500"/>
                                        <p:tgtEl>
                                          <p:spTgt spid="28675">
                                            <p:txEl>
                                              <p:charRg st="128" end="162"/>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8675">
                                            <p:txEl>
                                              <p:charRg st="162" end="199"/>
                                            </p:txEl>
                                          </p:spTgt>
                                        </p:tgtEl>
                                        <p:attrNameLst>
                                          <p:attrName>style.visibility</p:attrName>
                                        </p:attrNameLst>
                                      </p:cBhvr>
                                      <p:to>
                                        <p:strVal val="visible"/>
                                      </p:to>
                                    </p:set>
                                    <p:animEffect transition="in" filter="blinds(horizontal)">
                                      <p:cBhvr>
                                        <p:cTn id="27" dur="500"/>
                                        <p:tgtEl>
                                          <p:spTgt spid="28675">
                                            <p:txEl>
                                              <p:charRg st="162" end="199"/>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8675">
                                            <p:txEl>
                                              <p:charRg st="199" end="228"/>
                                            </p:txEl>
                                          </p:spTgt>
                                        </p:tgtEl>
                                        <p:attrNameLst>
                                          <p:attrName>style.visibility</p:attrName>
                                        </p:attrNameLst>
                                      </p:cBhvr>
                                      <p:to>
                                        <p:strVal val="visible"/>
                                      </p:to>
                                    </p:set>
                                    <p:animEffect transition="in" filter="blinds(horizontal)">
                                      <p:cBhvr>
                                        <p:cTn id="30" dur="500"/>
                                        <p:tgtEl>
                                          <p:spTgt spid="28675">
                                            <p:txEl>
                                              <p:charRg st="199" end="228"/>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8675">
                                            <p:txEl>
                                              <p:charRg st="228" end="257"/>
                                            </p:txEl>
                                          </p:spTgt>
                                        </p:tgtEl>
                                        <p:attrNameLst>
                                          <p:attrName>style.visibility</p:attrName>
                                        </p:attrNameLst>
                                      </p:cBhvr>
                                      <p:to>
                                        <p:strVal val="visible"/>
                                      </p:to>
                                    </p:set>
                                    <p:animEffect transition="in" filter="blinds(horizontal)">
                                      <p:cBhvr>
                                        <p:cTn id="33" dur="500"/>
                                        <p:tgtEl>
                                          <p:spTgt spid="28675">
                                            <p:txEl>
                                              <p:charRg st="228" end="257"/>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8675">
                                            <p:txEl>
                                              <p:charRg st="257" end="284"/>
                                            </p:txEl>
                                          </p:spTgt>
                                        </p:tgtEl>
                                        <p:attrNameLst>
                                          <p:attrName>style.visibility</p:attrName>
                                        </p:attrNameLst>
                                      </p:cBhvr>
                                      <p:to>
                                        <p:strVal val="visible"/>
                                      </p:to>
                                    </p:set>
                                    <p:animEffect transition="in" filter="blinds(horizontal)">
                                      <p:cBhvr>
                                        <p:cTn id="36" dur="500"/>
                                        <p:tgtEl>
                                          <p:spTgt spid="28675">
                                            <p:txEl>
                                              <p:charRg st="257" end="284"/>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8675">
                                            <p:txEl>
                                              <p:charRg st="284" end="310"/>
                                            </p:txEl>
                                          </p:spTgt>
                                        </p:tgtEl>
                                        <p:attrNameLst>
                                          <p:attrName>style.visibility</p:attrName>
                                        </p:attrNameLst>
                                      </p:cBhvr>
                                      <p:to>
                                        <p:strVal val="visible"/>
                                      </p:to>
                                    </p:set>
                                    <p:animEffect transition="in" filter="blinds(horizontal)">
                                      <p:cBhvr>
                                        <p:cTn id="39" dur="500"/>
                                        <p:tgtEl>
                                          <p:spTgt spid="28675">
                                            <p:txEl>
                                              <p:charRg st="284" end="310"/>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8675">
                                            <p:txEl>
                                              <p:charRg st="310" end="321"/>
                                            </p:txEl>
                                          </p:spTgt>
                                        </p:tgtEl>
                                        <p:attrNameLst>
                                          <p:attrName>style.visibility</p:attrName>
                                        </p:attrNameLst>
                                      </p:cBhvr>
                                      <p:to>
                                        <p:strVal val="visible"/>
                                      </p:to>
                                    </p:set>
                                    <p:animEffect transition="in" filter="blinds(horizontal)">
                                      <p:cBhvr>
                                        <p:cTn id="42" dur="500"/>
                                        <p:tgtEl>
                                          <p:spTgt spid="28675">
                                            <p:txEl>
                                              <p:charRg st="310" end="32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8676"/>
                                        </p:tgtEl>
                                        <p:attrNameLst>
                                          <p:attrName>style.visibility</p:attrName>
                                        </p:attrNameLst>
                                      </p:cBhvr>
                                      <p:to>
                                        <p:strVal val="visible"/>
                                      </p:to>
                                    </p:set>
                                    <p:animEffect transition="in" filter="dissolve">
                                      <p:cBhvr>
                                        <p:cTn id="4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7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xfrm>
            <a:off x="0" y="0"/>
            <a:ext cx="8001000" cy="828675"/>
          </a:xfrm>
          <a:ln/>
        </p:spPr>
        <p:txBody>
          <a:bodyPr vert="horz" wrap="square" anchor="b" anchorCtr="0"/>
          <a:p>
            <a:pPr eaLnBrk="1" hangingPunct="1"/>
            <a:r>
              <a:rPr lang="en-US" altLang="zh-CN" sz="3200" b="1">
                <a:latin typeface="微软雅黑" panose="020B0503020204020204" pitchFamily="34" charset="-122"/>
                <a:ea typeface="微软雅黑" panose="020B0503020204020204" pitchFamily="34" charset="-122"/>
              </a:rPr>
              <a:t>5. </a:t>
            </a:r>
            <a:r>
              <a:rPr lang="zh-CN" altLang="en-US" sz="3200" b="1" dirty="0">
                <a:latin typeface="微软雅黑" panose="020B0503020204020204" pitchFamily="34" charset="-122"/>
                <a:ea typeface="微软雅黑" panose="020B0503020204020204" pitchFamily="34" charset="-122"/>
              </a:rPr>
              <a:t>目标代码产生</a:t>
            </a:r>
            <a:endParaRPr lang="zh-CN" altLang="en-US" sz="3200" b="1" dirty="0">
              <a:latin typeface="微软雅黑" panose="020B0503020204020204" pitchFamily="34" charset="-122"/>
              <a:ea typeface="微软雅黑" panose="020B0503020204020204" pitchFamily="34" charset="-122"/>
            </a:endParaRPr>
          </a:p>
        </p:txBody>
      </p:sp>
      <p:sp>
        <p:nvSpPr>
          <p:cNvPr id="29699" name="Rectangle 3"/>
          <p:cNvSpPr>
            <a:spLocks noGrp="1"/>
          </p:cNvSpPr>
          <p:nvPr>
            <p:ph type="body"/>
          </p:nvPr>
        </p:nvSpPr>
        <p:spPr>
          <a:ln/>
        </p:spPr>
        <p:txBody>
          <a:bodyPr vert="horz" wrap="square" anchor="t" anchorCtr="0"/>
          <a:p>
            <a:pPr algn="just" eaLnBrk="1" hangingPunct="1"/>
            <a:r>
              <a:rPr lang="zh-CN" altLang="en-US" b="1" dirty="0">
                <a:latin typeface="宋体" panose="02010600030101010101" pitchFamily="2" charset="-122"/>
              </a:rPr>
              <a:t>任务</a:t>
            </a:r>
            <a:r>
              <a:rPr lang="en-US" altLang="zh-CN" b="1">
                <a:latin typeface="宋体" panose="02010600030101010101" pitchFamily="2" charset="-122"/>
              </a:rPr>
              <a:t>: </a:t>
            </a:r>
            <a:r>
              <a:rPr lang="zh-CN" altLang="en-US" b="1" dirty="0">
                <a:latin typeface="宋体" panose="02010600030101010101" pitchFamily="2" charset="-122"/>
              </a:rPr>
              <a:t>把中间代码变换成特定机器上的目标代码。</a:t>
            </a:r>
            <a:endParaRPr lang="zh-CN" altLang="en-US" b="1" dirty="0">
              <a:latin typeface="宋体" panose="02010600030101010101" pitchFamily="2" charset="-122"/>
            </a:endParaRPr>
          </a:p>
          <a:p>
            <a:pPr algn="just" eaLnBrk="1" hangingPunct="1"/>
            <a:r>
              <a:rPr lang="zh-CN" altLang="en-US" b="1" dirty="0">
                <a:latin typeface="宋体" panose="02010600030101010101" pitchFamily="2" charset="-122"/>
              </a:rPr>
              <a:t>依赖于硬件系统结构和机器指令的含义</a:t>
            </a:r>
            <a:endParaRPr lang="zh-CN" altLang="en-US" b="1" dirty="0">
              <a:latin typeface="宋体" panose="02010600030101010101" pitchFamily="2" charset="-122"/>
            </a:endParaRPr>
          </a:p>
          <a:p>
            <a:pPr algn="just" eaLnBrk="1" hangingPunct="1"/>
            <a:r>
              <a:rPr lang="zh-CN" altLang="en-US" b="1" dirty="0">
                <a:latin typeface="宋体" panose="02010600030101010101" pitchFamily="2" charset="-122"/>
              </a:rPr>
              <a:t>目标代码三种形式</a:t>
            </a:r>
            <a:r>
              <a:rPr lang="en-US" altLang="zh-CN" b="1">
                <a:latin typeface="宋体" panose="02010600030101010101" pitchFamily="2" charset="-122"/>
              </a:rPr>
              <a:t>:</a:t>
            </a:r>
            <a:endParaRPr lang="en-US" altLang="zh-CN" b="1">
              <a:latin typeface="宋体" panose="02010600030101010101" pitchFamily="2" charset="-122"/>
            </a:endParaRPr>
          </a:p>
          <a:p>
            <a:pPr lvl="1" algn="just" eaLnBrk="1" hangingPunct="1"/>
            <a:r>
              <a:rPr lang="zh-CN" altLang="en-US" b="1" dirty="0">
                <a:latin typeface="宋体" panose="02010600030101010101" pitchFamily="2" charset="-122"/>
              </a:rPr>
              <a:t>绝对指令代码</a:t>
            </a:r>
            <a:r>
              <a:rPr lang="en-US" altLang="zh-CN" b="1">
                <a:latin typeface="宋体" panose="02010600030101010101" pitchFamily="2" charset="-122"/>
              </a:rPr>
              <a:t>: </a:t>
            </a:r>
            <a:r>
              <a:rPr lang="zh-CN" altLang="en-US" b="1" dirty="0">
                <a:latin typeface="宋体" panose="02010600030101010101" pitchFamily="2" charset="-122"/>
              </a:rPr>
              <a:t>可直接运行 </a:t>
            </a:r>
            <a:endParaRPr lang="zh-CN" altLang="en-US" b="1" dirty="0">
              <a:latin typeface="宋体" panose="02010600030101010101" pitchFamily="2" charset="-122"/>
            </a:endParaRPr>
          </a:p>
          <a:p>
            <a:pPr lvl="1" algn="just" eaLnBrk="1" hangingPunct="1"/>
            <a:r>
              <a:rPr lang="zh-CN" altLang="en-US" b="1" dirty="0">
                <a:latin typeface="宋体" panose="02010600030101010101" pitchFamily="2" charset="-122"/>
              </a:rPr>
              <a:t>可重新定位指令代码</a:t>
            </a:r>
            <a:r>
              <a:rPr lang="en-US" altLang="zh-CN" b="1">
                <a:latin typeface="宋体" panose="02010600030101010101" pitchFamily="2" charset="-122"/>
              </a:rPr>
              <a:t>: </a:t>
            </a:r>
            <a:r>
              <a:rPr lang="zh-CN" altLang="en-US" b="1" dirty="0">
                <a:latin typeface="宋体" panose="02010600030101010101" pitchFamily="2" charset="-122"/>
              </a:rPr>
              <a:t>需要连接装配</a:t>
            </a:r>
            <a:endParaRPr lang="zh-CN" altLang="en-US" b="1" dirty="0">
              <a:latin typeface="宋体" panose="02010600030101010101" pitchFamily="2" charset="-122"/>
            </a:endParaRPr>
          </a:p>
          <a:p>
            <a:pPr lvl="1" algn="just" eaLnBrk="1" hangingPunct="1"/>
            <a:r>
              <a:rPr lang="zh-CN" altLang="en-US" b="1" dirty="0">
                <a:latin typeface="宋体" panose="02010600030101010101" pitchFamily="2" charset="-122"/>
              </a:rPr>
              <a:t>汇编指令代码</a:t>
            </a:r>
            <a:r>
              <a:rPr lang="en-US" altLang="zh-CN" b="1">
                <a:latin typeface="宋体" panose="02010600030101010101" pitchFamily="2" charset="-122"/>
              </a:rPr>
              <a:t>: </a:t>
            </a:r>
            <a:r>
              <a:rPr lang="zh-CN" altLang="en-US" b="1" dirty="0">
                <a:latin typeface="宋体" panose="02010600030101010101" pitchFamily="2" charset="-122"/>
              </a:rPr>
              <a:t>需要进行汇编</a:t>
            </a:r>
            <a:endParaRPr lang="zh-CN" altLang="en-US" b="1" dirty="0">
              <a:latin typeface="宋体" panose="02010600030101010101" pitchFamily="2" charset="-122"/>
            </a:endParaRPr>
          </a:p>
          <a:p>
            <a:pPr eaLnBrk="1" hangingPunct="1"/>
            <a:endParaRPr lang="zh-CN" altLang="en-US" b="1"/>
          </a:p>
        </p:txBody>
      </p:sp>
      <p:sp>
        <p:nvSpPr>
          <p:cNvPr id="32771"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3277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xEl>
                                              <p:charRg st="0" end="24"/>
                                            </p:txEl>
                                          </p:spTgt>
                                        </p:tgtEl>
                                        <p:attrNameLst>
                                          <p:attrName>style.visibility</p:attrName>
                                        </p:attrNameLst>
                                      </p:cBhvr>
                                      <p:to>
                                        <p:strVal val="visible"/>
                                      </p:to>
                                    </p:set>
                                    <p:animEffect transition="in" filter="wipe(left)">
                                      <p:cBhvr>
                                        <p:cTn id="7" dur="500"/>
                                        <p:tgtEl>
                                          <p:spTgt spid="29699">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9">
                                            <p:txEl>
                                              <p:charRg st="24" end="42"/>
                                            </p:txEl>
                                          </p:spTgt>
                                        </p:tgtEl>
                                        <p:attrNameLst>
                                          <p:attrName>style.visibility</p:attrName>
                                        </p:attrNameLst>
                                      </p:cBhvr>
                                      <p:to>
                                        <p:strVal val="visible"/>
                                      </p:to>
                                    </p:set>
                                    <p:animEffect transition="in" filter="wipe(left)">
                                      <p:cBhvr>
                                        <p:cTn id="12" dur="500"/>
                                        <p:tgtEl>
                                          <p:spTgt spid="29699">
                                            <p:txEl>
                                              <p:charRg st="24"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9">
                                            <p:txEl>
                                              <p:charRg st="42" end="52"/>
                                            </p:txEl>
                                          </p:spTgt>
                                        </p:tgtEl>
                                        <p:attrNameLst>
                                          <p:attrName>style.visibility</p:attrName>
                                        </p:attrNameLst>
                                      </p:cBhvr>
                                      <p:to>
                                        <p:strVal val="visible"/>
                                      </p:to>
                                    </p:set>
                                    <p:animEffect transition="in" filter="wipe(left)">
                                      <p:cBhvr>
                                        <p:cTn id="17" dur="500"/>
                                        <p:tgtEl>
                                          <p:spTgt spid="29699">
                                            <p:txEl>
                                              <p:charRg st="42" end="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699">
                                            <p:txEl>
                                              <p:charRg st="52" end="67"/>
                                            </p:txEl>
                                          </p:spTgt>
                                        </p:tgtEl>
                                        <p:attrNameLst>
                                          <p:attrName>style.visibility</p:attrName>
                                        </p:attrNameLst>
                                      </p:cBhvr>
                                      <p:to>
                                        <p:strVal val="visible"/>
                                      </p:to>
                                    </p:set>
                                    <p:animEffect transition="in" filter="wipe(left)">
                                      <p:cBhvr>
                                        <p:cTn id="22" dur="500"/>
                                        <p:tgtEl>
                                          <p:spTgt spid="29699">
                                            <p:txEl>
                                              <p:charRg st="52" end="6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699">
                                            <p:txEl>
                                              <p:charRg st="67" end="85"/>
                                            </p:txEl>
                                          </p:spTgt>
                                        </p:tgtEl>
                                        <p:attrNameLst>
                                          <p:attrName>style.visibility</p:attrName>
                                        </p:attrNameLst>
                                      </p:cBhvr>
                                      <p:to>
                                        <p:strVal val="visible"/>
                                      </p:to>
                                    </p:set>
                                    <p:animEffect transition="in" filter="wipe(left)">
                                      <p:cBhvr>
                                        <p:cTn id="27" dur="500"/>
                                        <p:tgtEl>
                                          <p:spTgt spid="29699">
                                            <p:txEl>
                                              <p:charRg st="67" end="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699">
                                            <p:txEl>
                                              <p:charRg st="85" end="100"/>
                                            </p:txEl>
                                          </p:spTgt>
                                        </p:tgtEl>
                                        <p:attrNameLst>
                                          <p:attrName>style.visibility</p:attrName>
                                        </p:attrNameLst>
                                      </p:cBhvr>
                                      <p:to>
                                        <p:strVal val="visible"/>
                                      </p:to>
                                    </p:set>
                                    <p:animEffect transition="in" filter="wipe(left)">
                                      <p:cBhvr>
                                        <p:cTn id="32" dur="500"/>
                                        <p:tgtEl>
                                          <p:spTgt spid="29699">
                                            <p:txEl>
                                              <p:charRg st="85"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ldLvl="2"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xfrm>
            <a:off x="0" y="188913"/>
            <a:ext cx="7772400" cy="835025"/>
          </a:xfrm>
          <a:ln/>
        </p:spPr>
        <p:txBody>
          <a:bodyPr vert="horz" wrap="square" anchor="b" anchorCtr="0"/>
          <a:p>
            <a:pPr eaLnBrk="1" hangingPunct="1"/>
            <a:r>
              <a:rPr lang="en-US" altLang="zh-CN" b="1"/>
              <a:t>1.3.  </a:t>
            </a:r>
            <a:r>
              <a:rPr lang="zh-CN" altLang="en-US" b="1" dirty="0"/>
              <a:t>编译程序结构</a:t>
            </a:r>
            <a:endParaRPr lang="zh-CN" altLang="en-US" b="1" dirty="0"/>
          </a:p>
        </p:txBody>
      </p:sp>
      <p:sp>
        <p:nvSpPr>
          <p:cNvPr id="33794" name="Rectangle 3"/>
          <p:cNvSpPr>
            <a:spLocks noGrp="1"/>
          </p:cNvSpPr>
          <p:nvPr>
            <p:ph type="body"/>
          </p:nvPr>
        </p:nvSpPr>
        <p:spPr>
          <a:xfrm>
            <a:off x="684213" y="1557338"/>
            <a:ext cx="7704137" cy="4105275"/>
          </a:xfrm>
          <a:ln/>
        </p:spPr>
        <p:txBody>
          <a:bodyPr vert="horz" wrap="square" anchor="t" anchorCtr="0"/>
          <a:p>
            <a:pPr algn="just" eaLnBrk="1" hangingPunct="1">
              <a:buNone/>
            </a:pPr>
            <a:r>
              <a:rPr lang="en-US" altLang="zh-CN" sz="3200" b="1">
                <a:solidFill>
                  <a:schemeClr val="tx2"/>
                </a:solidFill>
                <a:latin typeface="微软雅黑" panose="020B0503020204020204" pitchFamily="34" charset="-122"/>
                <a:ea typeface="微软雅黑" panose="020B0503020204020204" pitchFamily="34" charset="-122"/>
              </a:rPr>
              <a:t>1</a:t>
            </a:r>
            <a:r>
              <a:rPr lang="zh-CN" altLang="en-US" sz="3200" b="1" dirty="0">
                <a:solidFill>
                  <a:schemeClr val="tx2"/>
                </a:solidFill>
                <a:latin typeface="微软雅黑" panose="020B0503020204020204" pitchFamily="34" charset="-122"/>
                <a:ea typeface="微软雅黑" panose="020B0503020204020204" pitchFamily="34" charset="-122"/>
              </a:rPr>
              <a:t>、编译程序总框</a:t>
            </a:r>
            <a:endParaRPr lang="zh-CN" altLang="en-US" sz="3200" b="1" dirty="0">
              <a:solidFill>
                <a:schemeClr val="tx2"/>
              </a:solidFill>
              <a:latin typeface="微软雅黑" panose="020B0503020204020204" pitchFamily="34" charset="-122"/>
              <a:ea typeface="微软雅黑" panose="020B0503020204020204" pitchFamily="34" charset="-122"/>
            </a:endParaRPr>
          </a:p>
          <a:p>
            <a:pPr eaLnBrk="1" hangingPunct="1"/>
            <a:endParaRPr lang="zh-CN" altLang="en-US" sz="4000" b="1">
              <a:solidFill>
                <a:schemeClr val="tx2"/>
              </a:solidFill>
              <a:latin typeface="Verdana" panose="020B0604030504040204" pitchFamily="34" charset="0"/>
              <a:ea typeface="黑体" panose="02010609060101010101" pitchFamily="49" charset="-122"/>
            </a:endParaRPr>
          </a:p>
        </p:txBody>
      </p:sp>
      <p:sp>
        <p:nvSpPr>
          <p:cNvPr id="33795"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33796"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770" name="Group 47"/>
          <p:cNvGrpSpPr/>
          <p:nvPr/>
        </p:nvGrpSpPr>
        <p:grpSpPr>
          <a:xfrm>
            <a:off x="4648200" y="3349625"/>
            <a:ext cx="1724025" cy="533400"/>
            <a:chOff x="0" y="0"/>
            <a:chExt cx="947" cy="336"/>
          </a:xfrm>
        </p:grpSpPr>
        <p:sp>
          <p:nvSpPr>
            <p:cNvPr id="34818" name="Rectangle 11"/>
            <p:cNvSpPr/>
            <p:nvPr/>
          </p:nvSpPr>
          <p:spPr>
            <a:xfrm>
              <a:off x="96" y="32"/>
              <a:ext cx="851" cy="198"/>
            </a:xfrm>
            <a:prstGeom prst="rect">
              <a:avLst/>
            </a:prstGeom>
            <a:noFill/>
            <a:ln w="9525">
              <a:noFill/>
            </a:ln>
          </p:spPr>
          <p:txBody>
            <a:bodyPr wrap="none" anchor="ctr" anchorCtr="0"/>
            <a:p>
              <a:pPr algn="ctr"/>
              <a:r>
                <a:rPr lang="zh-CN" altLang="en-US" sz="2800" b="1" u="none" dirty="0">
                  <a:solidFill>
                    <a:schemeClr val="tx1"/>
                  </a:solidFill>
                  <a:latin typeface="Times New Roman" panose="02020603050405020304" pitchFamily="18" charset="0"/>
                  <a:ea typeface="楷体_GB2312" pitchFamily="49" charset="-122"/>
                </a:rPr>
                <a:t>四元式</a:t>
              </a:r>
              <a:endParaRPr lang="zh-CN" altLang="en-US" sz="2400" b="1" u="none" dirty="0">
                <a:solidFill>
                  <a:schemeClr val="tx1"/>
                </a:solidFill>
                <a:latin typeface="Times New Roman" panose="02020603050405020304" pitchFamily="18" charset="0"/>
                <a:ea typeface="楷体_GB2312" pitchFamily="49" charset="-122"/>
              </a:endParaRPr>
            </a:p>
          </p:txBody>
        </p:sp>
        <p:sp>
          <p:nvSpPr>
            <p:cNvPr id="34819" name="Line 16"/>
            <p:cNvSpPr/>
            <p:nvPr/>
          </p:nvSpPr>
          <p:spPr>
            <a:xfrm flipH="1">
              <a:off x="0" y="0"/>
              <a:ext cx="0" cy="336"/>
            </a:xfrm>
            <a:prstGeom prst="line">
              <a:avLst/>
            </a:prstGeom>
            <a:ln w="12700" cap="flat" cmpd="sng">
              <a:solidFill>
                <a:schemeClr val="tx1"/>
              </a:solidFill>
              <a:prstDash val="solid"/>
              <a:round/>
              <a:headEnd type="none" w="med" len="med"/>
              <a:tailEnd type="stealth" w="lg" len="lg"/>
            </a:ln>
          </p:spPr>
        </p:sp>
      </p:grpSp>
      <p:grpSp>
        <p:nvGrpSpPr>
          <p:cNvPr id="32773" name="Group 40"/>
          <p:cNvGrpSpPr/>
          <p:nvPr/>
        </p:nvGrpSpPr>
        <p:grpSpPr>
          <a:xfrm>
            <a:off x="4640263" y="1111250"/>
            <a:ext cx="1587500" cy="533400"/>
            <a:chOff x="0" y="0"/>
            <a:chExt cx="899" cy="336"/>
          </a:xfrm>
        </p:grpSpPr>
        <p:sp>
          <p:nvSpPr>
            <p:cNvPr id="34821" name="Rectangle 9"/>
            <p:cNvSpPr/>
            <p:nvPr/>
          </p:nvSpPr>
          <p:spPr>
            <a:xfrm>
              <a:off x="48" y="48"/>
              <a:ext cx="851" cy="219"/>
            </a:xfrm>
            <a:prstGeom prst="rect">
              <a:avLst/>
            </a:prstGeom>
            <a:noFill/>
            <a:ln w="9525">
              <a:noFill/>
            </a:ln>
          </p:spPr>
          <p:txBody>
            <a:bodyPr wrap="none" anchor="ctr" anchorCtr="0"/>
            <a:p>
              <a:pPr algn="ctr"/>
              <a:r>
                <a:rPr lang="zh-CN" altLang="en-US" sz="2800" b="1" u="none" dirty="0">
                  <a:solidFill>
                    <a:schemeClr val="tx1"/>
                  </a:solidFill>
                  <a:latin typeface="Times New Roman" panose="02020603050405020304" pitchFamily="18" charset="0"/>
                  <a:ea typeface="楷体_GB2312" pitchFamily="49" charset="-122"/>
                </a:rPr>
                <a:t>单词符号</a:t>
              </a:r>
              <a:endParaRPr lang="zh-CN" altLang="en-US" sz="2400" b="1" u="none" dirty="0">
                <a:solidFill>
                  <a:schemeClr val="tx1"/>
                </a:solidFill>
                <a:latin typeface="Times New Roman" panose="02020603050405020304" pitchFamily="18" charset="0"/>
                <a:ea typeface="楷体_GB2312" pitchFamily="49" charset="-122"/>
              </a:endParaRPr>
            </a:p>
          </p:txBody>
        </p:sp>
        <p:sp>
          <p:nvSpPr>
            <p:cNvPr id="34822" name="Line 14"/>
            <p:cNvSpPr/>
            <p:nvPr/>
          </p:nvSpPr>
          <p:spPr>
            <a:xfrm>
              <a:off x="0" y="0"/>
              <a:ext cx="0" cy="336"/>
            </a:xfrm>
            <a:prstGeom prst="line">
              <a:avLst/>
            </a:prstGeom>
            <a:ln w="12700" cap="flat" cmpd="sng">
              <a:solidFill>
                <a:schemeClr val="tx1"/>
              </a:solidFill>
              <a:prstDash val="solid"/>
              <a:round/>
              <a:headEnd type="none" w="med" len="med"/>
              <a:tailEnd type="stealth" w="lg" len="lg"/>
            </a:ln>
          </p:spPr>
        </p:sp>
      </p:grpSp>
      <p:grpSp>
        <p:nvGrpSpPr>
          <p:cNvPr id="32776" name="Group 41"/>
          <p:cNvGrpSpPr/>
          <p:nvPr/>
        </p:nvGrpSpPr>
        <p:grpSpPr>
          <a:xfrm>
            <a:off x="4640263" y="2178050"/>
            <a:ext cx="1587500" cy="609600"/>
            <a:chOff x="0" y="0"/>
            <a:chExt cx="899" cy="384"/>
          </a:xfrm>
        </p:grpSpPr>
        <p:sp>
          <p:nvSpPr>
            <p:cNvPr id="34824" name="Rectangle 10"/>
            <p:cNvSpPr/>
            <p:nvPr/>
          </p:nvSpPr>
          <p:spPr>
            <a:xfrm>
              <a:off x="48" y="48"/>
              <a:ext cx="851" cy="219"/>
            </a:xfrm>
            <a:prstGeom prst="rect">
              <a:avLst/>
            </a:prstGeom>
            <a:noFill/>
            <a:ln w="9525">
              <a:noFill/>
            </a:ln>
          </p:spPr>
          <p:txBody>
            <a:bodyPr wrap="none" anchor="ctr" anchorCtr="0"/>
            <a:p>
              <a:pPr algn="ctr"/>
              <a:r>
                <a:rPr lang="zh-CN" altLang="en-US" sz="2800" b="1" u="none" dirty="0">
                  <a:solidFill>
                    <a:schemeClr val="tx1"/>
                  </a:solidFill>
                  <a:latin typeface="Times New Roman" panose="02020603050405020304" pitchFamily="18" charset="0"/>
                  <a:ea typeface="楷体_GB2312" pitchFamily="49" charset="-122"/>
                </a:rPr>
                <a:t>语法单位</a:t>
              </a:r>
              <a:endParaRPr lang="zh-CN" altLang="en-US" sz="2400" b="1" u="none" dirty="0">
                <a:solidFill>
                  <a:schemeClr val="tx1"/>
                </a:solidFill>
                <a:latin typeface="Times New Roman" panose="02020603050405020304" pitchFamily="18" charset="0"/>
                <a:ea typeface="楷体_GB2312" pitchFamily="49" charset="-122"/>
              </a:endParaRPr>
            </a:p>
          </p:txBody>
        </p:sp>
        <p:sp>
          <p:nvSpPr>
            <p:cNvPr id="34825" name="Line 15"/>
            <p:cNvSpPr/>
            <p:nvPr/>
          </p:nvSpPr>
          <p:spPr>
            <a:xfrm>
              <a:off x="0" y="0"/>
              <a:ext cx="0" cy="384"/>
            </a:xfrm>
            <a:prstGeom prst="line">
              <a:avLst/>
            </a:prstGeom>
            <a:ln w="12700" cap="flat" cmpd="sng">
              <a:solidFill>
                <a:schemeClr val="tx1"/>
              </a:solidFill>
              <a:prstDash val="solid"/>
              <a:round/>
              <a:headEnd type="none" w="med" len="med"/>
              <a:tailEnd type="stealth" w="lg" len="lg"/>
            </a:ln>
          </p:spPr>
        </p:sp>
      </p:grpSp>
      <p:grpSp>
        <p:nvGrpSpPr>
          <p:cNvPr id="32779" name="Group 43"/>
          <p:cNvGrpSpPr/>
          <p:nvPr/>
        </p:nvGrpSpPr>
        <p:grpSpPr>
          <a:xfrm>
            <a:off x="4640263" y="4387850"/>
            <a:ext cx="1587500" cy="577850"/>
            <a:chOff x="0" y="0"/>
            <a:chExt cx="961" cy="394"/>
          </a:xfrm>
        </p:grpSpPr>
        <p:sp>
          <p:nvSpPr>
            <p:cNvPr id="34827" name="Line 17"/>
            <p:cNvSpPr/>
            <p:nvPr/>
          </p:nvSpPr>
          <p:spPr>
            <a:xfrm>
              <a:off x="0" y="0"/>
              <a:ext cx="0" cy="394"/>
            </a:xfrm>
            <a:prstGeom prst="line">
              <a:avLst/>
            </a:prstGeom>
            <a:ln w="12700" cap="flat" cmpd="sng">
              <a:solidFill>
                <a:schemeClr val="tx1"/>
              </a:solidFill>
              <a:prstDash val="solid"/>
              <a:round/>
              <a:headEnd type="none" w="med" len="med"/>
              <a:tailEnd type="stealth" w="lg" len="lg"/>
            </a:ln>
          </p:spPr>
        </p:sp>
        <p:sp>
          <p:nvSpPr>
            <p:cNvPr id="34828" name="Rectangle 35"/>
            <p:cNvSpPr/>
            <p:nvPr/>
          </p:nvSpPr>
          <p:spPr>
            <a:xfrm>
              <a:off x="110" y="78"/>
              <a:ext cx="851" cy="219"/>
            </a:xfrm>
            <a:prstGeom prst="rect">
              <a:avLst/>
            </a:prstGeom>
            <a:noFill/>
            <a:ln w="9525">
              <a:noFill/>
            </a:ln>
          </p:spPr>
          <p:txBody>
            <a:bodyPr wrap="none" anchor="ctr" anchorCtr="0"/>
            <a:p>
              <a:pPr algn="ctr"/>
              <a:r>
                <a:rPr lang="zh-CN" altLang="en-US" sz="2800" b="1" u="none" dirty="0">
                  <a:solidFill>
                    <a:schemeClr val="tx1"/>
                  </a:solidFill>
                  <a:latin typeface="Times New Roman" panose="02020603050405020304" pitchFamily="18" charset="0"/>
                  <a:ea typeface="楷体_GB2312" pitchFamily="49" charset="-122"/>
                </a:rPr>
                <a:t>四元式</a:t>
              </a:r>
              <a:endParaRPr lang="zh-CN" altLang="en-US" sz="2400" b="1" u="none" dirty="0">
                <a:solidFill>
                  <a:schemeClr val="tx1"/>
                </a:solidFill>
                <a:latin typeface="Times New Roman" panose="02020603050405020304" pitchFamily="18" charset="0"/>
                <a:ea typeface="楷体_GB2312" pitchFamily="49" charset="-122"/>
              </a:endParaRPr>
            </a:p>
          </p:txBody>
        </p:sp>
      </p:grpSp>
      <p:grpSp>
        <p:nvGrpSpPr>
          <p:cNvPr id="32782" name="Group 44"/>
          <p:cNvGrpSpPr/>
          <p:nvPr/>
        </p:nvGrpSpPr>
        <p:grpSpPr>
          <a:xfrm>
            <a:off x="4640263" y="5559425"/>
            <a:ext cx="1587500" cy="625475"/>
            <a:chOff x="0" y="0"/>
            <a:chExt cx="947" cy="394"/>
          </a:xfrm>
        </p:grpSpPr>
        <p:sp>
          <p:nvSpPr>
            <p:cNvPr id="34830" name="Rectangle 12"/>
            <p:cNvSpPr/>
            <p:nvPr/>
          </p:nvSpPr>
          <p:spPr>
            <a:xfrm>
              <a:off x="96" y="10"/>
              <a:ext cx="851" cy="218"/>
            </a:xfrm>
            <a:prstGeom prst="rect">
              <a:avLst/>
            </a:prstGeom>
            <a:noFill/>
            <a:ln w="9525">
              <a:noFill/>
            </a:ln>
          </p:spPr>
          <p:txBody>
            <a:bodyPr wrap="none" anchor="ctr" anchorCtr="0"/>
            <a:p>
              <a:pPr algn="ctr"/>
              <a:r>
                <a:rPr lang="zh-CN" altLang="en-US" sz="2800" b="1" u="none" dirty="0">
                  <a:solidFill>
                    <a:schemeClr val="tx1"/>
                  </a:solidFill>
                  <a:latin typeface="Times New Roman" panose="02020603050405020304" pitchFamily="18" charset="0"/>
                  <a:ea typeface="楷体_GB2312" pitchFamily="49" charset="-122"/>
                </a:rPr>
                <a:t>目标代码</a:t>
              </a:r>
              <a:endParaRPr lang="zh-CN" altLang="en-US" sz="2400" b="1" u="none" dirty="0">
                <a:solidFill>
                  <a:schemeClr val="tx1"/>
                </a:solidFill>
                <a:latin typeface="Times New Roman" panose="02020603050405020304" pitchFamily="18" charset="0"/>
                <a:ea typeface="楷体_GB2312" pitchFamily="49" charset="-122"/>
              </a:endParaRPr>
            </a:p>
          </p:txBody>
        </p:sp>
        <p:sp>
          <p:nvSpPr>
            <p:cNvPr id="34831" name="Line 36"/>
            <p:cNvSpPr/>
            <p:nvPr/>
          </p:nvSpPr>
          <p:spPr>
            <a:xfrm>
              <a:off x="0" y="0"/>
              <a:ext cx="0" cy="394"/>
            </a:xfrm>
            <a:prstGeom prst="line">
              <a:avLst/>
            </a:prstGeom>
            <a:ln w="12700" cap="flat" cmpd="sng">
              <a:solidFill>
                <a:schemeClr val="tx1"/>
              </a:solidFill>
              <a:prstDash val="solid"/>
              <a:round/>
              <a:headEnd type="none" w="med" len="med"/>
              <a:tailEnd type="stealth" w="lg" len="lg"/>
            </a:ln>
          </p:spPr>
        </p:sp>
      </p:grpSp>
      <p:sp>
        <p:nvSpPr>
          <p:cNvPr id="32785" name="Rectangle 2"/>
          <p:cNvSpPr/>
          <p:nvPr/>
        </p:nvSpPr>
        <p:spPr>
          <a:xfrm>
            <a:off x="3252788" y="585788"/>
            <a:ext cx="2700337" cy="495300"/>
          </a:xfrm>
          <a:prstGeom prst="rect">
            <a:avLst/>
          </a:prstGeom>
          <a:noFill/>
          <a:ln w="12700" cap="flat" cmpd="sng">
            <a:solidFill>
              <a:schemeClr val="tx1"/>
            </a:solidFill>
            <a:prstDash val="solid"/>
            <a:miter/>
            <a:headEnd type="none" w="med" len="med"/>
            <a:tailEnd type="none" w="med" len="med"/>
          </a:ln>
        </p:spPr>
        <p:txBody>
          <a:bodyPr anchor="t" anchorCtr="0"/>
          <a:p>
            <a:pPr algn="ctr"/>
            <a:r>
              <a:rPr lang="zh-CN" altLang="en-US" sz="2800" b="1" u="none" dirty="0">
                <a:solidFill>
                  <a:schemeClr val="tx1"/>
                </a:solidFill>
                <a:latin typeface="Times New Roman" panose="02020603050405020304" pitchFamily="18" charset="0"/>
                <a:ea typeface="微软雅黑" panose="020B0503020204020204" pitchFamily="34" charset="-122"/>
              </a:rPr>
              <a:t>词法分析器</a:t>
            </a:r>
            <a:endParaRPr lang="zh-CN" altLang="en-US" sz="2600" b="1" u="none" dirty="0">
              <a:solidFill>
                <a:schemeClr val="tx1"/>
              </a:solidFill>
              <a:latin typeface="Times New Roman" panose="02020603050405020304" pitchFamily="18" charset="0"/>
              <a:ea typeface="微软雅黑" panose="020B0503020204020204" pitchFamily="34" charset="-122"/>
            </a:endParaRPr>
          </a:p>
        </p:txBody>
      </p:sp>
      <p:sp>
        <p:nvSpPr>
          <p:cNvPr id="32786" name="Rectangle 3"/>
          <p:cNvSpPr/>
          <p:nvPr/>
        </p:nvSpPr>
        <p:spPr>
          <a:xfrm>
            <a:off x="3268663" y="1644650"/>
            <a:ext cx="2700337" cy="495300"/>
          </a:xfrm>
          <a:prstGeom prst="rect">
            <a:avLst/>
          </a:prstGeom>
          <a:noFill/>
          <a:ln w="12700" cap="flat" cmpd="sng">
            <a:solidFill>
              <a:schemeClr val="tx1"/>
            </a:solidFill>
            <a:prstDash val="solid"/>
            <a:miter/>
            <a:headEnd type="none" w="med" len="med"/>
            <a:tailEnd type="none" w="med" len="med"/>
          </a:ln>
        </p:spPr>
        <p:txBody>
          <a:bodyPr anchor="t" anchorCtr="0"/>
          <a:p>
            <a:pPr algn="ctr"/>
            <a:r>
              <a:rPr lang="zh-CN" altLang="en-US" sz="2800" b="1" u="none" dirty="0">
                <a:solidFill>
                  <a:schemeClr val="tx1"/>
                </a:solidFill>
                <a:latin typeface="Times New Roman" panose="02020603050405020304" pitchFamily="18" charset="0"/>
                <a:ea typeface="微软雅黑" panose="020B0503020204020204" pitchFamily="34" charset="-122"/>
              </a:rPr>
              <a:t>语法分析器</a:t>
            </a:r>
            <a:endParaRPr lang="zh-CN" altLang="en-US" sz="2600" b="1" u="none" dirty="0">
              <a:solidFill>
                <a:schemeClr val="tx1"/>
              </a:solidFill>
              <a:latin typeface="Times New Roman" panose="02020603050405020304" pitchFamily="18" charset="0"/>
              <a:ea typeface="微软雅黑" panose="020B0503020204020204" pitchFamily="34" charset="-122"/>
            </a:endParaRPr>
          </a:p>
        </p:txBody>
      </p:sp>
      <p:sp>
        <p:nvSpPr>
          <p:cNvPr id="32787" name="Rectangle 5"/>
          <p:cNvSpPr/>
          <p:nvPr/>
        </p:nvSpPr>
        <p:spPr>
          <a:xfrm>
            <a:off x="3294063" y="2778125"/>
            <a:ext cx="2700337" cy="495300"/>
          </a:xfrm>
          <a:prstGeom prst="rect">
            <a:avLst/>
          </a:prstGeom>
          <a:noFill/>
          <a:ln w="12700" cap="flat" cmpd="sng">
            <a:solidFill>
              <a:schemeClr val="tx1"/>
            </a:solidFill>
            <a:prstDash val="solid"/>
            <a:miter/>
            <a:headEnd type="none" w="med" len="med"/>
            <a:tailEnd type="none" w="med" len="med"/>
          </a:ln>
        </p:spPr>
        <p:txBody>
          <a:bodyPr anchor="t" anchorCtr="0"/>
          <a:p>
            <a:pPr algn="ctr">
              <a:lnSpc>
                <a:spcPct val="80000"/>
              </a:lnSpc>
            </a:pPr>
            <a:r>
              <a:rPr lang="zh-CN" altLang="en-US" sz="2000" b="1" u="none" dirty="0">
                <a:solidFill>
                  <a:schemeClr val="tx1"/>
                </a:solidFill>
                <a:latin typeface="宋体" panose="02010600030101010101" pitchFamily="2" charset="-122"/>
                <a:ea typeface="微软雅黑" panose="020B0503020204020204" pitchFamily="34" charset="-122"/>
              </a:rPr>
              <a:t>语义分析与中间代码生成器</a:t>
            </a:r>
            <a:endParaRPr lang="zh-CN" altLang="en-US" sz="2000" b="1" u="none" dirty="0">
              <a:solidFill>
                <a:schemeClr val="tx1"/>
              </a:solidFill>
              <a:latin typeface="宋体" panose="02010600030101010101" pitchFamily="2" charset="-122"/>
              <a:ea typeface="微软雅黑" panose="020B0503020204020204" pitchFamily="34" charset="-122"/>
            </a:endParaRPr>
          </a:p>
        </p:txBody>
      </p:sp>
      <p:sp>
        <p:nvSpPr>
          <p:cNvPr id="32788" name="Rectangle 6"/>
          <p:cNvSpPr/>
          <p:nvPr/>
        </p:nvSpPr>
        <p:spPr>
          <a:xfrm>
            <a:off x="3268663" y="3854450"/>
            <a:ext cx="2700337" cy="495300"/>
          </a:xfrm>
          <a:prstGeom prst="rect">
            <a:avLst/>
          </a:prstGeom>
          <a:noFill/>
          <a:ln w="12700" cap="flat" cmpd="sng">
            <a:solidFill>
              <a:schemeClr val="tx1"/>
            </a:solidFill>
            <a:prstDash val="solid"/>
            <a:miter/>
            <a:headEnd type="none" w="med" len="med"/>
            <a:tailEnd type="none" w="med" len="med"/>
          </a:ln>
        </p:spPr>
        <p:txBody>
          <a:bodyPr anchor="t" anchorCtr="0"/>
          <a:p>
            <a:pPr algn="ctr"/>
            <a:r>
              <a:rPr lang="zh-CN" altLang="en-US" sz="2800" b="1" u="none" dirty="0">
                <a:solidFill>
                  <a:schemeClr val="tx1"/>
                </a:solidFill>
                <a:latin typeface="宋体" panose="02010600030101010101" pitchFamily="2" charset="-122"/>
                <a:ea typeface="微软雅黑" panose="020B0503020204020204" pitchFamily="34" charset="-122"/>
              </a:rPr>
              <a:t>优化段</a:t>
            </a:r>
            <a:endParaRPr lang="zh-CN" altLang="en-US" sz="2800" b="1" u="none" dirty="0">
              <a:solidFill>
                <a:schemeClr val="tx1"/>
              </a:solidFill>
              <a:latin typeface="宋体" panose="02010600030101010101" pitchFamily="2" charset="-122"/>
              <a:ea typeface="微软雅黑" panose="020B0503020204020204" pitchFamily="34" charset="-122"/>
            </a:endParaRPr>
          </a:p>
        </p:txBody>
      </p:sp>
      <p:grpSp>
        <p:nvGrpSpPr>
          <p:cNvPr id="32789" name="Group 39"/>
          <p:cNvGrpSpPr/>
          <p:nvPr/>
        </p:nvGrpSpPr>
        <p:grpSpPr>
          <a:xfrm>
            <a:off x="4640263" y="44450"/>
            <a:ext cx="1660525" cy="541338"/>
            <a:chOff x="0" y="0"/>
            <a:chExt cx="926" cy="341"/>
          </a:xfrm>
        </p:grpSpPr>
        <p:sp>
          <p:nvSpPr>
            <p:cNvPr id="34837" name="Rectangle 8"/>
            <p:cNvSpPr/>
            <p:nvPr/>
          </p:nvSpPr>
          <p:spPr>
            <a:xfrm>
              <a:off x="96" y="48"/>
              <a:ext cx="830" cy="218"/>
            </a:xfrm>
            <a:prstGeom prst="rect">
              <a:avLst/>
            </a:prstGeom>
            <a:noFill/>
            <a:ln w="9525">
              <a:noFill/>
            </a:ln>
          </p:spPr>
          <p:txBody>
            <a:bodyPr wrap="none" anchor="ctr" anchorCtr="0"/>
            <a:p>
              <a:pPr algn="ctr"/>
              <a:r>
                <a:rPr lang="zh-CN" altLang="en-US" sz="2800" b="1" u="none" dirty="0">
                  <a:solidFill>
                    <a:schemeClr val="tx1"/>
                  </a:solidFill>
                  <a:latin typeface="Times New Roman" panose="02020603050405020304" pitchFamily="18" charset="0"/>
                  <a:ea typeface="楷体_GB2312" pitchFamily="49" charset="-122"/>
                </a:rPr>
                <a:t>源程序</a:t>
              </a:r>
              <a:endParaRPr lang="zh-CN" altLang="en-US" sz="2400" b="1" u="none" dirty="0">
                <a:solidFill>
                  <a:schemeClr val="tx1"/>
                </a:solidFill>
                <a:latin typeface="Times New Roman" panose="02020603050405020304" pitchFamily="18" charset="0"/>
                <a:ea typeface="楷体_GB2312" pitchFamily="49" charset="-122"/>
              </a:endParaRPr>
            </a:p>
          </p:txBody>
        </p:sp>
        <p:sp>
          <p:nvSpPr>
            <p:cNvPr id="34838" name="Line 13"/>
            <p:cNvSpPr/>
            <p:nvPr/>
          </p:nvSpPr>
          <p:spPr>
            <a:xfrm>
              <a:off x="0" y="0"/>
              <a:ext cx="0" cy="341"/>
            </a:xfrm>
            <a:prstGeom prst="line">
              <a:avLst/>
            </a:prstGeom>
            <a:ln w="12700" cap="flat" cmpd="sng">
              <a:solidFill>
                <a:schemeClr val="tx1"/>
              </a:solidFill>
              <a:prstDash val="solid"/>
              <a:round/>
              <a:headEnd type="none" w="med" len="med"/>
              <a:tailEnd type="stealth" w="lg" len="lg"/>
            </a:ln>
          </p:spPr>
        </p:sp>
      </p:grpSp>
      <p:sp>
        <p:nvSpPr>
          <p:cNvPr id="32792" name="Rectangle 4"/>
          <p:cNvSpPr/>
          <p:nvPr/>
        </p:nvSpPr>
        <p:spPr>
          <a:xfrm>
            <a:off x="2201863" y="349250"/>
            <a:ext cx="525462" cy="5381625"/>
          </a:xfrm>
          <a:prstGeom prst="rect">
            <a:avLst/>
          </a:prstGeom>
          <a:noFill/>
          <a:ln w="12700" cap="flat" cmpd="sng">
            <a:solidFill>
              <a:schemeClr val="tx1"/>
            </a:solidFill>
            <a:prstDash val="solid"/>
            <a:miter/>
            <a:headEnd type="none" w="med" len="med"/>
            <a:tailEnd type="none" w="med" len="med"/>
          </a:ln>
        </p:spPr>
        <p:txBody>
          <a:bodyPr anchor="t" anchorCtr="0"/>
          <a:p>
            <a:pPr algn="ctr"/>
            <a:endParaRPr lang="zh-CN" altLang="en-US" sz="2600" b="1">
              <a:solidFill>
                <a:schemeClr val="tx1"/>
              </a:solidFill>
              <a:latin typeface="Times New Roman" panose="02020603050405020304" pitchFamily="18" charset="0"/>
              <a:ea typeface="微软雅黑" panose="020B0503020204020204" pitchFamily="34" charset="-122"/>
            </a:endParaRPr>
          </a:p>
          <a:p>
            <a:pPr algn="ctr"/>
            <a:r>
              <a:rPr lang="zh-CN" altLang="en-US" sz="2800" b="1" u="none" dirty="0">
                <a:solidFill>
                  <a:schemeClr val="tx1"/>
                </a:solidFill>
                <a:latin typeface="Times New Roman" panose="02020603050405020304" pitchFamily="18" charset="0"/>
                <a:ea typeface="微软雅黑" panose="020B0503020204020204" pitchFamily="34" charset="-122"/>
              </a:rPr>
              <a:t>表</a:t>
            </a: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r>
              <a:rPr lang="zh-CN" altLang="en-US" sz="2800" b="1" u="none" dirty="0">
                <a:solidFill>
                  <a:schemeClr val="tx1"/>
                </a:solidFill>
                <a:latin typeface="Times New Roman" panose="02020603050405020304" pitchFamily="18" charset="0"/>
                <a:ea typeface="微软雅黑" panose="020B0503020204020204" pitchFamily="34" charset="-122"/>
              </a:rPr>
              <a:t>格</a:t>
            </a: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r>
              <a:rPr lang="zh-CN" altLang="en-US" sz="2800" b="1" u="none" dirty="0">
                <a:solidFill>
                  <a:schemeClr val="tx1"/>
                </a:solidFill>
                <a:latin typeface="Times New Roman" panose="02020603050405020304" pitchFamily="18" charset="0"/>
                <a:ea typeface="微软雅黑" panose="020B0503020204020204" pitchFamily="34" charset="-122"/>
              </a:rPr>
              <a:t>管</a:t>
            </a: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r>
              <a:rPr lang="zh-CN" altLang="en-US" sz="2800" b="1" u="none" dirty="0">
                <a:solidFill>
                  <a:schemeClr val="tx1"/>
                </a:solidFill>
                <a:latin typeface="Times New Roman" panose="02020603050405020304" pitchFamily="18" charset="0"/>
                <a:ea typeface="微软雅黑" panose="020B0503020204020204" pitchFamily="34" charset="-122"/>
              </a:rPr>
              <a:t>理</a:t>
            </a:r>
            <a:endParaRPr lang="zh-CN" altLang="en-US" sz="2800" b="1" u="none" dirty="0">
              <a:solidFill>
                <a:schemeClr val="tx1"/>
              </a:solidFill>
              <a:latin typeface="Times New Roman" panose="02020603050405020304" pitchFamily="18" charset="0"/>
              <a:ea typeface="微软雅黑" panose="020B0503020204020204" pitchFamily="34" charset="-122"/>
            </a:endParaRPr>
          </a:p>
        </p:txBody>
      </p:sp>
      <p:sp>
        <p:nvSpPr>
          <p:cNvPr id="32793" name="Rectangle 7"/>
          <p:cNvSpPr/>
          <p:nvPr/>
        </p:nvSpPr>
        <p:spPr>
          <a:xfrm>
            <a:off x="6553200" y="377825"/>
            <a:ext cx="525463" cy="5534025"/>
          </a:xfrm>
          <a:prstGeom prst="rect">
            <a:avLst/>
          </a:prstGeom>
          <a:noFill/>
          <a:ln w="12700" cap="flat" cmpd="sng">
            <a:solidFill>
              <a:schemeClr val="tx1"/>
            </a:solidFill>
            <a:prstDash val="solid"/>
            <a:miter/>
            <a:headEnd type="none" w="med" len="med"/>
            <a:tailEnd type="none" w="med" len="med"/>
          </a:ln>
        </p:spPr>
        <p:txBody>
          <a:bodyPr anchor="t" anchorCtr="0"/>
          <a:p>
            <a:pPr algn="ctr"/>
            <a:endParaRPr lang="zh-CN" altLang="en-US" sz="2800" b="1">
              <a:solidFill>
                <a:schemeClr val="tx1"/>
              </a:solidFill>
              <a:latin typeface="Times New Roman" panose="02020603050405020304" pitchFamily="18" charset="0"/>
              <a:ea typeface="微软雅黑" panose="020B0503020204020204" pitchFamily="34" charset="-122"/>
            </a:endParaRPr>
          </a:p>
          <a:p>
            <a:pPr algn="ctr"/>
            <a:r>
              <a:rPr lang="zh-CN" altLang="en-US" sz="2800" b="1" u="none" dirty="0">
                <a:solidFill>
                  <a:schemeClr val="tx1"/>
                </a:solidFill>
                <a:latin typeface="Times New Roman" panose="02020603050405020304" pitchFamily="18" charset="0"/>
                <a:ea typeface="微软雅黑" panose="020B0503020204020204" pitchFamily="34" charset="-122"/>
              </a:rPr>
              <a:t>出</a:t>
            </a: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r>
              <a:rPr lang="zh-CN" altLang="en-US" sz="2800" b="1" u="none" dirty="0">
                <a:solidFill>
                  <a:schemeClr val="tx1"/>
                </a:solidFill>
                <a:latin typeface="Times New Roman" panose="02020603050405020304" pitchFamily="18" charset="0"/>
                <a:ea typeface="微软雅黑" panose="020B0503020204020204" pitchFamily="34" charset="-122"/>
              </a:rPr>
              <a:t>错</a:t>
            </a: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r>
              <a:rPr lang="zh-CN" altLang="en-US" sz="2800" b="1" u="none" dirty="0">
                <a:solidFill>
                  <a:schemeClr val="tx1"/>
                </a:solidFill>
                <a:latin typeface="Times New Roman" panose="02020603050405020304" pitchFamily="18" charset="0"/>
                <a:ea typeface="微软雅黑" panose="020B0503020204020204" pitchFamily="34" charset="-122"/>
              </a:rPr>
              <a:t>处</a:t>
            </a: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endParaRPr lang="zh-CN" altLang="en-US" sz="2800" b="1" u="none" dirty="0">
              <a:solidFill>
                <a:schemeClr val="tx1"/>
              </a:solidFill>
              <a:latin typeface="Times New Roman" panose="02020603050405020304" pitchFamily="18" charset="0"/>
              <a:ea typeface="微软雅黑" panose="020B0503020204020204" pitchFamily="34" charset="-122"/>
            </a:endParaRPr>
          </a:p>
          <a:p>
            <a:pPr algn="ctr"/>
            <a:r>
              <a:rPr lang="zh-CN" altLang="en-US" sz="2800" b="1" u="none" dirty="0">
                <a:solidFill>
                  <a:schemeClr val="tx1"/>
                </a:solidFill>
                <a:latin typeface="Times New Roman" panose="02020603050405020304" pitchFamily="18" charset="0"/>
                <a:ea typeface="微软雅黑" panose="020B0503020204020204" pitchFamily="34" charset="-122"/>
              </a:rPr>
              <a:t>理</a:t>
            </a:r>
            <a:endParaRPr lang="zh-CN" altLang="en-US" sz="1600" b="1" u="none" dirty="0">
              <a:solidFill>
                <a:schemeClr val="tx1"/>
              </a:solidFill>
              <a:latin typeface="Times New Roman" panose="02020603050405020304" pitchFamily="18" charset="0"/>
              <a:ea typeface="微软雅黑" panose="020B0503020204020204" pitchFamily="34" charset="-122"/>
            </a:endParaRPr>
          </a:p>
        </p:txBody>
      </p:sp>
      <p:sp>
        <p:nvSpPr>
          <p:cNvPr id="32794" name="Rectangle 34"/>
          <p:cNvSpPr/>
          <p:nvPr/>
        </p:nvSpPr>
        <p:spPr>
          <a:xfrm>
            <a:off x="3289300" y="4976813"/>
            <a:ext cx="2624138" cy="554037"/>
          </a:xfrm>
          <a:prstGeom prst="rect">
            <a:avLst/>
          </a:prstGeom>
          <a:noFill/>
          <a:ln w="12700" cap="flat" cmpd="sng">
            <a:solidFill>
              <a:schemeClr val="tx1"/>
            </a:solidFill>
            <a:prstDash val="solid"/>
            <a:miter/>
            <a:headEnd type="none" w="med" len="med"/>
            <a:tailEnd type="none" w="med" len="med"/>
          </a:ln>
        </p:spPr>
        <p:txBody>
          <a:bodyPr lIns="18000" rIns="18000" anchor="t" anchorCtr="0"/>
          <a:p>
            <a:pPr algn="ctr"/>
            <a:r>
              <a:rPr lang="zh-CN" altLang="en-US" sz="2800" b="1" u="none" dirty="0">
                <a:solidFill>
                  <a:schemeClr val="tx1"/>
                </a:solidFill>
                <a:latin typeface="宋体" panose="02010600030101010101" pitchFamily="2" charset="-122"/>
                <a:ea typeface="微软雅黑" panose="020B0503020204020204" pitchFamily="34" charset="-122"/>
              </a:rPr>
              <a:t>目标代码生成</a:t>
            </a:r>
            <a:r>
              <a:rPr lang="zh-CN" altLang="en-US" sz="2800" b="1" dirty="0">
                <a:solidFill>
                  <a:schemeClr val="tx1"/>
                </a:solidFill>
                <a:latin typeface="宋体" panose="02010600030101010101" pitchFamily="2" charset="-122"/>
                <a:ea typeface="微软雅黑" panose="020B0503020204020204" pitchFamily="34" charset="-122"/>
              </a:rPr>
              <a:t>器</a:t>
            </a:r>
            <a:endParaRPr lang="zh-CN" altLang="en-US" sz="2800" b="1" dirty="0">
              <a:solidFill>
                <a:schemeClr val="tx1"/>
              </a:solidFill>
              <a:latin typeface="宋体" panose="02010600030101010101" pitchFamily="2" charset="-122"/>
              <a:ea typeface="微软雅黑" panose="020B0503020204020204" pitchFamily="34" charset="-122"/>
            </a:endParaRPr>
          </a:p>
        </p:txBody>
      </p:sp>
      <p:grpSp>
        <p:nvGrpSpPr>
          <p:cNvPr id="32795" name="Group 45"/>
          <p:cNvGrpSpPr/>
          <p:nvPr/>
        </p:nvGrpSpPr>
        <p:grpSpPr>
          <a:xfrm>
            <a:off x="2727325" y="863600"/>
            <a:ext cx="584200" cy="4362450"/>
            <a:chOff x="0" y="0"/>
            <a:chExt cx="368" cy="2748"/>
          </a:xfrm>
        </p:grpSpPr>
        <p:sp>
          <p:nvSpPr>
            <p:cNvPr id="34843" name="Line 19"/>
            <p:cNvSpPr/>
            <p:nvPr/>
          </p:nvSpPr>
          <p:spPr>
            <a:xfrm flipH="1">
              <a:off x="0" y="0"/>
              <a:ext cx="331" cy="0"/>
            </a:xfrm>
            <a:prstGeom prst="line">
              <a:avLst/>
            </a:prstGeom>
            <a:ln w="12700" cap="flat" cmpd="sng">
              <a:solidFill>
                <a:schemeClr val="tx1"/>
              </a:solidFill>
              <a:prstDash val="solid"/>
              <a:round/>
              <a:headEnd type="stealth" w="lg" len="lg"/>
              <a:tailEnd type="stealth" w="lg" len="lg"/>
            </a:ln>
          </p:spPr>
        </p:sp>
        <p:sp>
          <p:nvSpPr>
            <p:cNvPr id="34844" name="Line 20"/>
            <p:cNvSpPr/>
            <p:nvPr/>
          </p:nvSpPr>
          <p:spPr>
            <a:xfrm flipH="1">
              <a:off x="10" y="623"/>
              <a:ext cx="331" cy="0"/>
            </a:xfrm>
            <a:prstGeom prst="line">
              <a:avLst/>
            </a:prstGeom>
            <a:ln w="12700" cap="flat" cmpd="sng">
              <a:solidFill>
                <a:schemeClr val="tx1"/>
              </a:solidFill>
              <a:prstDash val="solid"/>
              <a:round/>
              <a:headEnd type="stealth" w="lg" len="lg"/>
              <a:tailEnd type="stealth" w="lg" len="lg"/>
            </a:ln>
          </p:spPr>
        </p:sp>
        <p:sp>
          <p:nvSpPr>
            <p:cNvPr id="34845" name="Line 21"/>
            <p:cNvSpPr/>
            <p:nvPr/>
          </p:nvSpPr>
          <p:spPr>
            <a:xfrm flipH="1">
              <a:off x="26" y="1381"/>
              <a:ext cx="331" cy="0"/>
            </a:xfrm>
            <a:prstGeom prst="line">
              <a:avLst/>
            </a:prstGeom>
            <a:ln w="12700" cap="flat" cmpd="sng">
              <a:solidFill>
                <a:schemeClr val="tx1"/>
              </a:solidFill>
              <a:prstDash val="solid"/>
              <a:round/>
              <a:headEnd type="stealth" w="lg" len="lg"/>
              <a:tailEnd type="stealth" w="lg" len="lg"/>
            </a:ln>
          </p:spPr>
        </p:sp>
        <p:sp>
          <p:nvSpPr>
            <p:cNvPr id="34846" name="Line 22"/>
            <p:cNvSpPr/>
            <p:nvPr/>
          </p:nvSpPr>
          <p:spPr>
            <a:xfrm flipH="1">
              <a:off x="10" y="2059"/>
              <a:ext cx="331" cy="0"/>
            </a:xfrm>
            <a:prstGeom prst="line">
              <a:avLst/>
            </a:prstGeom>
            <a:ln w="12700" cap="flat" cmpd="sng">
              <a:solidFill>
                <a:schemeClr val="tx1"/>
              </a:solidFill>
              <a:prstDash val="solid"/>
              <a:round/>
              <a:headEnd type="stealth" w="lg" len="lg"/>
              <a:tailEnd type="stealth" w="lg" len="lg"/>
            </a:ln>
          </p:spPr>
        </p:sp>
        <p:sp>
          <p:nvSpPr>
            <p:cNvPr id="34847" name="Line 37"/>
            <p:cNvSpPr/>
            <p:nvPr/>
          </p:nvSpPr>
          <p:spPr>
            <a:xfrm flipH="1">
              <a:off x="5" y="2748"/>
              <a:ext cx="363" cy="0"/>
            </a:xfrm>
            <a:prstGeom prst="line">
              <a:avLst/>
            </a:prstGeom>
            <a:ln w="12700" cap="flat" cmpd="sng">
              <a:solidFill>
                <a:schemeClr val="tx1"/>
              </a:solidFill>
              <a:prstDash val="solid"/>
              <a:round/>
              <a:headEnd type="stealth" w="lg" len="lg"/>
              <a:tailEnd type="stealth" w="lg" len="lg"/>
            </a:ln>
          </p:spPr>
        </p:sp>
      </p:grpSp>
      <p:grpSp>
        <p:nvGrpSpPr>
          <p:cNvPr id="32801" name="Group 46"/>
          <p:cNvGrpSpPr/>
          <p:nvPr/>
        </p:nvGrpSpPr>
        <p:grpSpPr>
          <a:xfrm>
            <a:off x="5935663" y="793750"/>
            <a:ext cx="658812" cy="4432300"/>
            <a:chOff x="0" y="0"/>
            <a:chExt cx="415" cy="2792"/>
          </a:xfrm>
        </p:grpSpPr>
        <p:sp>
          <p:nvSpPr>
            <p:cNvPr id="34849" name="Line 18"/>
            <p:cNvSpPr/>
            <p:nvPr/>
          </p:nvSpPr>
          <p:spPr>
            <a:xfrm>
              <a:off x="11" y="0"/>
              <a:ext cx="378" cy="0"/>
            </a:xfrm>
            <a:prstGeom prst="line">
              <a:avLst/>
            </a:prstGeom>
            <a:ln w="12700" cap="flat" cmpd="sng">
              <a:solidFill>
                <a:schemeClr val="tx1"/>
              </a:solidFill>
              <a:prstDash val="solid"/>
              <a:round/>
              <a:headEnd type="stealth" w="lg" len="lg"/>
              <a:tailEnd type="stealth" w="lg" len="lg"/>
            </a:ln>
          </p:spPr>
        </p:sp>
        <p:sp>
          <p:nvSpPr>
            <p:cNvPr id="34850" name="Line 23"/>
            <p:cNvSpPr/>
            <p:nvPr/>
          </p:nvSpPr>
          <p:spPr>
            <a:xfrm>
              <a:off x="21" y="2103"/>
              <a:ext cx="378" cy="0"/>
            </a:xfrm>
            <a:prstGeom prst="line">
              <a:avLst/>
            </a:prstGeom>
            <a:ln w="12700" cap="flat" cmpd="sng">
              <a:solidFill>
                <a:schemeClr val="tx1"/>
              </a:solidFill>
              <a:prstDash val="solid"/>
              <a:round/>
              <a:headEnd type="stealth" w="lg" len="lg"/>
              <a:tailEnd type="stealth" w="lg" len="lg"/>
            </a:ln>
          </p:spPr>
        </p:sp>
        <p:sp>
          <p:nvSpPr>
            <p:cNvPr id="34851" name="Line 24"/>
            <p:cNvSpPr/>
            <p:nvPr/>
          </p:nvSpPr>
          <p:spPr>
            <a:xfrm>
              <a:off x="37" y="1425"/>
              <a:ext cx="378" cy="0"/>
            </a:xfrm>
            <a:prstGeom prst="line">
              <a:avLst/>
            </a:prstGeom>
            <a:ln w="12700" cap="flat" cmpd="sng">
              <a:solidFill>
                <a:schemeClr val="tx1"/>
              </a:solidFill>
              <a:prstDash val="solid"/>
              <a:round/>
              <a:headEnd type="stealth" w="lg" len="lg"/>
              <a:tailEnd type="stealth" w="lg" len="lg"/>
            </a:ln>
          </p:spPr>
        </p:sp>
        <p:sp>
          <p:nvSpPr>
            <p:cNvPr id="34852" name="Line 25"/>
            <p:cNvSpPr/>
            <p:nvPr/>
          </p:nvSpPr>
          <p:spPr>
            <a:xfrm>
              <a:off x="21" y="667"/>
              <a:ext cx="378" cy="0"/>
            </a:xfrm>
            <a:prstGeom prst="line">
              <a:avLst/>
            </a:prstGeom>
            <a:ln w="12700" cap="flat" cmpd="sng">
              <a:solidFill>
                <a:schemeClr val="tx1"/>
              </a:solidFill>
              <a:prstDash val="solid"/>
              <a:round/>
              <a:headEnd type="stealth" w="lg" len="lg"/>
              <a:tailEnd type="stealth" w="lg" len="lg"/>
            </a:ln>
          </p:spPr>
        </p:sp>
        <p:sp>
          <p:nvSpPr>
            <p:cNvPr id="34853" name="Line 38"/>
            <p:cNvSpPr/>
            <p:nvPr/>
          </p:nvSpPr>
          <p:spPr>
            <a:xfrm>
              <a:off x="0" y="2792"/>
              <a:ext cx="378" cy="0"/>
            </a:xfrm>
            <a:prstGeom prst="line">
              <a:avLst/>
            </a:prstGeom>
            <a:ln w="12700" cap="flat" cmpd="sng">
              <a:solidFill>
                <a:schemeClr val="tx1"/>
              </a:solidFill>
              <a:prstDash val="solid"/>
              <a:round/>
              <a:headEnd type="stealth" w="lg" len="lg"/>
              <a:tailEnd type="stealth" w="lg" len="lg"/>
            </a:ln>
          </p:spPr>
        </p:sp>
      </p:grpSp>
      <p:sp>
        <p:nvSpPr>
          <p:cNvPr id="34854"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789"/>
                                        </p:tgtEl>
                                        <p:attrNameLst>
                                          <p:attrName>style.visibility</p:attrName>
                                        </p:attrNameLst>
                                      </p:cBhvr>
                                      <p:to>
                                        <p:strVal val="visible"/>
                                      </p:to>
                                    </p:set>
                                    <p:animEffect transition="in" filter="wipe(up)">
                                      <p:cBhvr>
                                        <p:cTn id="7" dur="500"/>
                                        <p:tgtEl>
                                          <p:spTgt spid="3278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85"/>
                                        </p:tgtEl>
                                        <p:attrNameLst>
                                          <p:attrName>style.visibility</p:attrName>
                                        </p:attrNameLst>
                                      </p:cBhvr>
                                      <p:to>
                                        <p:strVal val="visible"/>
                                      </p:to>
                                    </p:set>
                                    <p:animEffect transition="in" filter="dissolve">
                                      <p:cBhvr>
                                        <p:cTn id="12" dur="500"/>
                                        <p:tgtEl>
                                          <p:spTgt spid="327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773"/>
                                        </p:tgtEl>
                                        <p:attrNameLst>
                                          <p:attrName>style.visibility</p:attrName>
                                        </p:attrNameLst>
                                      </p:cBhvr>
                                      <p:to>
                                        <p:strVal val="visible"/>
                                      </p:to>
                                    </p:set>
                                    <p:animEffect transition="in" filter="wipe(up)">
                                      <p:cBhvr>
                                        <p:cTn id="17" dur="500"/>
                                        <p:tgtEl>
                                          <p:spTgt spid="3277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786"/>
                                        </p:tgtEl>
                                        <p:attrNameLst>
                                          <p:attrName>style.visibility</p:attrName>
                                        </p:attrNameLst>
                                      </p:cBhvr>
                                      <p:to>
                                        <p:strVal val="visible"/>
                                      </p:to>
                                    </p:set>
                                    <p:animEffect transition="in" filter="dissolve">
                                      <p:cBhvr>
                                        <p:cTn id="22" dur="500"/>
                                        <p:tgtEl>
                                          <p:spTgt spid="327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2776"/>
                                        </p:tgtEl>
                                        <p:attrNameLst>
                                          <p:attrName>style.visibility</p:attrName>
                                        </p:attrNameLst>
                                      </p:cBhvr>
                                      <p:to>
                                        <p:strVal val="visible"/>
                                      </p:to>
                                    </p:set>
                                    <p:animEffect transition="in" filter="wipe(up)">
                                      <p:cBhvr>
                                        <p:cTn id="27" dur="500"/>
                                        <p:tgtEl>
                                          <p:spTgt spid="3277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787"/>
                                        </p:tgtEl>
                                        <p:attrNameLst>
                                          <p:attrName>style.visibility</p:attrName>
                                        </p:attrNameLst>
                                      </p:cBhvr>
                                      <p:to>
                                        <p:strVal val="visible"/>
                                      </p:to>
                                    </p:set>
                                    <p:animEffect transition="in" filter="dissolve">
                                      <p:cBhvr>
                                        <p:cTn id="32" dur="500"/>
                                        <p:tgtEl>
                                          <p:spTgt spid="327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2770"/>
                                        </p:tgtEl>
                                        <p:attrNameLst>
                                          <p:attrName>style.visibility</p:attrName>
                                        </p:attrNameLst>
                                      </p:cBhvr>
                                      <p:to>
                                        <p:strVal val="visible"/>
                                      </p:to>
                                    </p:set>
                                    <p:animEffect transition="in" filter="wipe(up)">
                                      <p:cBhvr>
                                        <p:cTn id="37" dur="500"/>
                                        <p:tgtEl>
                                          <p:spTgt spid="3277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2788"/>
                                        </p:tgtEl>
                                        <p:attrNameLst>
                                          <p:attrName>style.visibility</p:attrName>
                                        </p:attrNameLst>
                                      </p:cBhvr>
                                      <p:to>
                                        <p:strVal val="visible"/>
                                      </p:to>
                                    </p:set>
                                    <p:animEffect transition="in" filter="dissolve">
                                      <p:cBhvr>
                                        <p:cTn id="42" dur="500"/>
                                        <p:tgtEl>
                                          <p:spTgt spid="327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2779"/>
                                        </p:tgtEl>
                                        <p:attrNameLst>
                                          <p:attrName>style.visibility</p:attrName>
                                        </p:attrNameLst>
                                      </p:cBhvr>
                                      <p:to>
                                        <p:strVal val="visible"/>
                                      </p:to>
                                    </p:set>
                                    <p:animEffect transition="in" filter="wipe(up)">
                                      <p:cBhvr>
                                        <p:cTn id="47" dur="500"/>
                                        <p:tgtEl>
                                          <p:spTgt spid="3277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2794"/>
                                        </p:tgtEl>
                                        <p:attrNameLst>
                                          <p:attrName>style.visibility</p:attrName>
                                        </p:attrNameLst>
                                      </p:cBhvr>
                                      <p:to>
                                        <p:strVal val="visible"/>
                                      </p:to>
                                    </p:set>
                                    <p:animEffect transition="in" filter="dissolve">
                                      <p:cBhvr>
                                        <p:cTn id="52" dur="500"/>
                                        <p:tgtEl>
                                          <p:spTgt spid="3279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2782"/>
                                        </p:tgtEl>
                                        <p:attrNameLst>
                                          <p:attrName>style.visibility</p:attrName>
                                        </p:attrNameLst>
                                      </p:cBhvr>
                                      <p:to>
                                        <p:strVal val="visible"/>
                                      </p:to>
                                    </p:set>
                                    <p:animEffect transition="in" filter="wipe(up)">
                                      <p:cBhvr>
                                        <p:cTn id="57" dur="500"/>
                                        <p:tgtEl>
                                          <p:spTgt spid="3278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2792"/>
                                        </p:tgtEl>
                                        <p:attrNameLst>
                                          <p:attrName>style.visibility</p:attrName>
                                        </p:attrNameLst>
                                      </p:cBhvr>
                                      <p:to>
                                        <p:strVal val="visible"/>
                                      </p:to>
                                    </p:set>
                                    <p:animEffect transition="in" filter="wipe(left)">
                                      <p:cBhvr>
                                        <p:cTn id="62" dur="500"/>
                                        <p:tgtEl>
                                          <p:spTgt spid="32792"/>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37" fill="hold" nodeType="clickEffect">
                                  <p:stCondLst>
                                    <p:cond delay="0"/>
                                  </p:stCondLst>
                                  <p:childTnLst>
                                    <p:set>
                                      <p:cBhvr>
                                        <p:cTn id="66" dur="1" fill="hold">
                                          <p:stCondLst>
                                            <p:cond delay="0"/>
                                          </p:stCondLst>
                                        </p:cTn>
                                        <p:tgtEl>
                                          <p:spTgt spid="32795"/>
                                        </p:tgtEl>
                                        <p:attrNameLst>
                                          <p:attrName>style.visibility</p:attrName>
                                        </p:attrNameLst>
                                      </p:cBhvr>
                                      <p:to>
                                        <p:strVal val="visible"/>
                                      </p:to>
                                    </p:set>
                                    <p:animEffect transition="in" filter="barn(outVertical)">
                                      <p:cBhvr>
                                        <p:cTn id="67" dur="500"/>
                                        <p:tgtEl>
                                          <p:spTgt spid="3279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32793"/>
                                        </p:tgtEl>
                                        <p:attrNameLst>
                                          <p:attrName>style.visibility</p:attrName>
                                        </p:attrNameLst>
                                      </p:cBhvr>
                                      <p:to>
                                        <p:strVal val="visible"/>
                                      </p:to>
                                    </p:set>
                                    <p:animEffect transition="in" filter="wipe(right)">
                                      <p:cBhvr>
                                        <p:cTn id="72" dur="500"/>
                                        <p:tgtEl>
                                          <p:spTgt spid="3279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37" fill="hold" nodeType="clickEffect">
                                  <p:stCondLst>
                                    <p:cond delay="0"/>
                                  </p:stCondLst>
                                  <p:childTnLst>
                                    <p:set>
                                      <p:cBhvr>
                                        <p:cTn id="76" dur="1" fill="hold">
                                          <p:stCondLst>
                                            <p:cond delay="0"/>
                                          </p:stCondLst>
                                        </p:cTn>
                                        <p:tgtEl>
                                          <p:spTgt spid="32801"/>
                                        </p:tgtEl>
                                        <p:attrNameLst>
                                          <p:attrName>style.visibility</p:attrName>
                                        </p:attrNameLst>
                                      </p:cBhvr>
                                      <p:to>
                                        <p:strVal val="visible"/>
                                      </p:to>
                                    </p:set>
                                    <p:animEffect transition="in" filter="barn(outVertical)">
                                      <p:cBhvr>
                                        <p:cTn id="77" dur="500"/>
                                        <p:tgtEl>
                                          <p:spTgt spid="32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animBg="1"/>
      <p:bldP spid="32786" grpId="0" animBg="1"/>
      <p:bldP spid="32787" grpId="0" animBg="1"/>
      <p:bldP spid="32788" grpId="0" animBg="1"/>
      <p:bldP spid="32792" grpId="0" animBg="1"/>
      <p:bldP spid="32793" grpId="0" animBg="1"/>
      <p:bldP spid="3279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539750" y="115888"/>
            <a:ext cx="8001000" cy="757237"/>
          </a:xfrm>
          <a:ln/>
        </p:spPr>
        <p:txBody>
          <a:bodyPr vert="horz" wrap="square" anchor="b" anchorCtr="0"/>
          <a:p>
            <a:pPr eaLnBrk="1" hangingPunct="1"/>
            <a:r>
              <a:rPr lang="zh-CN" altLang="en-US" b="1">
                <a:latin typeface="宋体" panose="02010600030101010101" pitchFamily="2" charset="-122"/>
              </a:rPr>
              <a:t>本课程的地位</a:t>
            </a:r>
            <a:endParaRPr lang="zh-CN" altLang="en-US" b="1">
              <a:latin typeface="宋体" panose="02010600030101010101" pitchFamily="2" charset="-122"/>
            </a:endParaRPr>
          </a:p>
        </p:txBody>
      </p:sp>
      <p:sp>
        <p:nvSpPr>
          <p:cNvPr id="7170" name="Rectangle 3"/>
          <p:cNvSpPr>
            <a:spLocks noGrp="1"/>
          </p:cNvSpPr>
          <p:nvPr>
            <p:ph type="body"/>
          </p:nvPr>
        </p:nvSpPr>
        <p:spPr>
          <a:xfrm>
            <a:off x="468313" y="1844675"/>
            <a:ext cx="8207375" cy="2736850"/>
          </a:xfrm>
          <a:ln/>
        </p:spPr>
        <p:txBody>
          <a:bodyPr vert="horz" wrap="square" anchor="t" anchorCtr="0"/>
          <a:p>
            <a:pPr eaLnBrk="1" hangingPunct="1"/>
            <a:r>
              <a:rPr lang="zh-CN" altLang="en-US" b="1" dirty="0">
                <a:latin typeface="宋体" panose="02010600030101010101" pitchFamily="2" charset="-122"/>
              </a:rPr>
              <a:t>计算机专业的专业基础课</a:t>
            </a:r>
            <a:r>
              <a:rPr lang="en-US" altLang="zh-CN" b="1">
                <a:latin typeface="宋体" panose="02010600030101010101" pitchFamily="2" charset="-122"/>
              </a:rPr>
              <a:t>.</a:t>
            </a:r>
            <a:endParaRPr lang="en-US" altLang="zh-CN" b="1">
              <a:latin typeface="宋体" panose="02010600030101010101" pitchFamily="2" charset="-122"/>
            </a:endParaRPr>
          </a:p>
          <a:p>
            <a:pPr eaLnBrk="1" hangingPunct="1"/>
            <a:r>
              <a:rPr lang="zh-CN" altLang="en-US" b="1" dirty="0">
                <a:latin typeface="宋体" panose="02010600030101010101" pitchFamily="2" charset="-122"/>
              </a:rPr>
              <a:t>软件技术的基础</a:t>
            </a:r>
            <a:endParaRPr lang="zh-CN" altLang="en-US" b="1">
              <a:latin typeface="宋体" panose="02010600030101010101" pitchFamily="2" charset="-122"/>
            </a:endParaRPr>
          </a:p>
          <a:p>
            <a:pPr eaLnBrk="1" hangingPunct="1"/>
            <a:r>
              <a:rPr lang="zh-CN" altLang="en-US" b="1" dirty="0">
                <a:latin typeface="宋体" panose="02010600030101010101" pitchFamily="2" charset="-122"/>
              </a:rPr>
              <a:t>计算机专业学生必修的一门主干课</a:t>
            </a:r>
            <a:endParaRPr lang="zh-CN" altLang="en-US" b="1">
              <a:latin typeface="宋体" panose="02010600030101010101" pitchFamily="2" charset="-122"/>
            </a:endParaRPr>
          </a:p>
          <a:p>
            <a:pPr eaLnBrk="1" hangingPunct="1"/>
            <a:r>
              <a:rPr lang="zh-CN" altLang="en-US" b="1" dirty="0">
                <a:latin typeface="宋体" panose="02010600030101010101" pitchFamily="2" charset="-122"/>
              </a:rPr>
              <a:t>理工结合、理论与实践结合的典范</a:t>
            </a:r>
            <a:endParaRPr lang="zh-CN" altLang="en-US" b="1">
              <a:latin typeface="宋体" panose="02010600030101010101" pitchFamily="2" charset="-122"/>
            </a:endParaRPr>
          </a:p>
        </p:txBody>
      </p:sp>
      <p:sp>
        <p:nvSpPr>
          <p:cNvPr id="7171"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717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xfrm>
            <a:off x="323850" y="188913"/>
            <a:ext cx="8001000" cy="828675"/>
          </a:xfrm>
          <a:ln/>
        </p:spPr>
        <p:txBody>
          <a:bodyPr vert="horz" wrap="square" anchor="b" anchorCtr="0"/>
          <a:p>
            <a:pPr algn="just" eaLnBrk="1" hangingPunct="1">
              <a:spcBef>
                <a:spcPct val="20000"/>
              </a:spcBef>
              <a:buClr>
                <a:schemeClr val="accent2"/>
              </a:buClr>
              <a:buFont typeface="Wingdings" panose="05000000000000000000" pitchFamily="2" charset="2"/>
            </a:pPr>
            <a:r>
              <a:rPr lang="en-US" altLang="zh-CN" sz="3200" b="1">
                <a:latin typeface="微软雅黑" panose="020B0503020204020204" pitchFamily="34" charset="-122"/>
                <a:ea typeface="微软雅黑" panose="020B0503020204020204" pitchFamily="34" charset="-122"/>
              </a:rPr>
              <a:t>2. </a:t>
            </a:r>
            <a:r>
              <a:rPr lang="zh-CN" altLang="en-US" sz="3200" b="1" dirty="0">
                <a:latin typeface="微软雅黑" panose="020B0503020204020204" pitchFamily="34" charset="-122"/>
                <a:ea typeface="微软雅黑" panose="020B0503020204020204" pitchFamily="34" charset="-122"/>
              </a:rPr>
              <a:t>表格和表格管理</a:t>
            </a:r>
            <a:endParaRPr lang="zh-CN" altLang="en-US" sz="3200" b="1" dirty="0">
              <a:latin typeface="微软雅黑" panose="020B0503020204020204" pitchFamily="34" charset="-122"/>
              <a:ea typeface="微软雅黑" panose="020B0503020204020204" pitchFamily="34" charset="-122"/>
            </a:endParaRPr>
          </a:p>
        </p:txBody>
      </p:sp>
      <p:sp>
        <p:nvSpPr>
          <p:cNvPr id="33795" name="Rectangle 3"/>
          <p:cNvSpPr>
            <a:spLocks noGrp="1"/>
          </p:cNvSpPr>
          <p:nvPr>
            <p:ph type="body"/>
          </p:nvPr>
        </p:nvSpPr>
        <p:spPr>
          <a:xfrm>
            <a:off x="250825" y="1700213"/>
            <a:ext cx="8229600" cy="2519362"/>
          </a:xfrm>
          <a:ln/>
        </p:spPr>
        <p:txBody>
          <a:bodyPr vert="horz" wrap="square" anchor="t" anchorCtr="0"/>
          <a:p>
            <a:pPr algn="just" eaLnBrk="1" hangingPunct="1"/>
            <a:endParaRPr lang="zh-CN" altLang="en-US" b="1">
              <a:latin typeface="宋体" panose="02010600030101010101" pitchFamily="2" charset="-122"/>
            </a:endParaRPr>
          </a:p>
          <a:p>
            <a:pPr algn="just" eaLnBrk="1" hangingPunct="1"/>
            <a:r>
              <a:rPr lang="zh-CN" altLang="en-US" b="1" dirty="0">
                <a:latin typeface="宋体" panose="02010600030101010101" pitchFamily="2" charset="-122"/>
              </a:rPr>
              <a:t>常见的表格</a:t>
            </a:r>
            <a:r>
              <a:rPr lang="en-US" altLang="zh-CN" b="1">
                <a:latin typeface="宋体" panose="02010600030101010101" pitchFamily="2" charset="-122"/>
              </a:rPr>
              <a:t>:</a:t>
            </a:r>
            <a:r>
              <a:rPr lang="zh-CN" altLang="en-US" b="1" dirty="0">
                <a:latin typeface="宋体" panose="02010600030101010101" pitchFamily="2" charset="-122"/>
              </a:rPr>
              <a:t>符号名表，常数表，标号表，入口名表，过程引用表。</a:t>
            </a:r>
            <a:endParaRPr lang="zh-CN" altLang="en-US" b="1" dirty="0">
              <a:latin typeface="宋体" panose="02010600030101010101" pitchFamily="2" charset="-122"/>
            </a:endParaRPr>
          </a:p>
          <a:p>
            <a:pPr algn="just" eaLnBrk="1" hangingPunct="1"/>
            <a:r>
              <a:rPr lang="zh-CN" altLang="en-US" b="1" dirty="0">
                <a:latin typeface="宋体" panose="02010600030101010101" pitchFamily="2" charset="-122"/>
              </a:rPr>
              <a:t>格式</a:t>
            </a:r>
            <a:r>
              <a:rPr lang="en-US" altLang="zh-CN" b="1">
                <a:latin typeface="宋体" panose="02010600030101010101" pitchFamily="2" charset="-122"/>
              </a:rPr>
              <a:t>:      </a:t>
            </a:r>
            <a:endParaRPr lang="en-US" altLang="zh-CN" b="1">
              <a:latin typeface="宋体" panose="02010600030101010101" pitchFamily="2" charset="-122"/>
            </a:endParaRPr>
          </a:p>
        </p:txBody>
      </p:sp>
      <p:sp>
        <p:nvSpPr>
          <p:cNvPr id="33796" name="Rectangle 6"/>
          <p:cNvSpPr/>
          <p:nvPr/>
        </p:nvSpPr>
        <p:spPr>
          <a:xfrm>
            <a:off x="2051050" y="4652963"/>
            <a:ext cx="1657350" cy="649287"/>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nchorCtr="0"/>
          <a:p>
            <a:pPr algn="ctr"/>
            <a:r>
              <a:rPr lang="zh-CN" altLang="en-US" sz="3200" u="none" dirty="0">
                <a:solidFill>
                  <a:schemeClr val="tx1"/>
                </a:solidFill>
                <a:latin typeface="Verdana" panose="020B0604030504040204" pitchFamily="34" charset="0"/>
              </a:rPr>
              <a:t>名字</a:t>
            </a:r>
            <a:endParaRPr lang="zh-CN" altLang="en-US" sz="3200" u="none" dirty="0">
              <a:solidFill>
                <a:schemeClr val="tx1"/>
              </a:solidFill>
              <a:latin typeface="Verdana" panose="020B0604030504040204" pitchFamily="34" charset="0"/>
            </a:endParaRPr>
          </a:p>
        </p:txBody>
      </p:sp>
      <p:sp>
        <p:nvSpPr>
          <p:cNvPr id="33797" name="Rectangle 7"/>
          <p:cNvSpPr/>
          <p:nvPr/>
        </p:nvSpPr>
        <p:spPr>
          <a:xfrm>
            <a:off x="3708400" y="4652963"/>
            <a:ext cx="2808288" cy="6477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nchorCtr="0"/>
          <a:p>
            <a:pPr algn="ctr"/>
            <a:r>
              <a:rPr lang="zh-CN" altLang="en-US" sz="3200" u="none" dirty="0">
                <a:solidFill>
                  <a:schemeClr val="tx1"/>
                </a:solidFill>
                <a:latin typeface="Verdana" panose="020B0604030504040204" pitchFamily="34" charset="0"/>
              </a:rPr>
              <a:t>信息</a:t>
            </a:r>
            <a:endParaRPr lang="zh-CN" altLang="en-US" sz="3200" u="none" dirty="0">
              <a:solidFill>
                <a:schemeClr val="tx1"/>
              </a:solidFill>
              <a:latin typeface="Verdana" panose="020B0604030504040204" pitchFamily="34" charset="0"/>
            </a:endParaRPr>
          </a:p>
        </p:txBody>
      </p:sp>
      <p:sp>
        <p:nvSpPr>
          <p:cNvPr id="35845"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35846"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charRg st="1" end="32"/>
                                            </p:txEl>
                                          </p:spTgt>
                                        </p:tgtEl>
                                        <p:attrNameLst>
                                          <p:attrName>style.visibility</p:attrName>
                                        </p:attrNameLst>
                                      </p:cBhvr>
                                      <p:to>
                                        <p:strVal val="visible"/>
                                      </p:to>
                                    </p:set>
                                    <p:animEffect transition="in" filter="blinds(horizontal)">
                                      <p:cBhvr>
                                        <p:cTn id="7" dur="500"/>
                                        <p:tgtEl>
                                          <p:spTgt spid="33795">
                                            <p:txEl>
                                              <p:charRg st="1"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charRg st="32" end="42"/>
                                            </p:txEl>
                                          </p:spTgt>
                                        </p:tgtEl>
                                        <p:attrNameLst>
                                          <p:attrName>style.visibility</p:attrName>
                                        </p:attrNameLst>
                                      </p:cBhvr>
                                      <p:to>
                                        <p:strVal val="visible"/>
                                      </p:to>
                                    </p:set>
                                    <p:animEffect transition="in" filter="blinds(horizontal)">
                                      <p:cBhvr>
                                        <p:cTn id="12" dur="500"/>
                                        <p:tgtEl>
                                          <p:spTgt spid="33795">
                                            <p:txEl>
                                              <p:charRg st="32"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box(in)">
                                      <p:cBhvr>
                                        <p:cTn id="17" dur="500"/>
                                        <p:tgtEl>
                                          <p:spTgt spid="3379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3797"/>
                                        </p:tgtEl>
                                        <p:attrNameLst>
                                          <p:attrName>style.visibility</p:attrName>
                                        </p:attrNameLst>
                                      </p:cBhvr>
                                      <p:to>
                                        <p:strVal val="visible"/>
                                      </p:to>
                                    </p:set>
                                    <p:animEffect transition="in" filter="box(in)">
                                      <p:cBhvr>
                                        <p:cTn id="20"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33796" grpId="0" animBg="1"/>
      <p:bldP spid="3379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ln/>
        </p:spPr>
        <p:txBody>
          <a:bodyPr vert="horz" wrap="square" anchor="b" anchorCtr="0"/>
          <a:p>
            <a:pPr eaLnBrk="1" hangingPunct="1"/>
            <a:r>
              <a:rPr lang="zh-CN" altLang="en-US" b="1" dirty="0">
                <a:latin typeface="宋体" panose="02010600030101010101" pitchFamily="2" charset="-122"/>
              </a:rPr>
              <a:t>例</a:t>
            </a:r>
            <a:r>
              <a:rPr lang="en-US" altLang="zh-CN" b="1">
                <a:latin typeface="宋体" panose="02010600030101010101" pitchFamily="2" charset="-122"/>
              </a:rPr>
              <a:t>: PASCAL</a:t>
            </a:r>
            <a:r>
              <a:rPr lang="zh-CN" altLang="en-US" b="1" dirty="0">
                <a:latin typeface="宋体" panose="02010600030101010101" pitchFamily="2" charset="-122"/>
              </a:rPr>
              <a:t>程序段：</a:t>
            </a:r>
            <a:endParaRPr lang="zh-CN" altLang="en-US" b="1" dirty="0">
              <a:latin typeface="宋体" panose="02010600030101010101" pitchFamily="2" charset="-122"/>
            </a:endParaRPr>
          </a:p>
        </p:txBody>
      </p:sp>
      <p:sp>
        <p:nvSpPr>
          <p:cNvPr id="36866" name="Rectangle 3"/>
          <p:cNvSpPr>
            <a:spLocks noGrp="1"/>
          </p:cNvSpPr>
          <p:nvPr>
            <p:ph type="body"/>
          </p:nvPr>
        </p:nvSpPr>
        <p:spPr>
          <a:xfrm>
            <a:off x="827088" y="2112963"/>
            <a:ext cx="7489825" cy="3554412"/>
          </a:xfrm>
          <a:ln/>
        </p:spPr>
        <p:txBody>
          <a:bodyPr vert="horz" wrap="square" anchor="t" anchorCtr="0"/>
          <a:p>
            <a:pPr eaLnBrk="1" hangingPunct="1">
              <a:lnSpc>
                <a:spcPct val="80000"/>
              </a:lnSpc>
              <a:buNone/>
            </a:pPr>
            <a:r>
              <a:rPr lang="en-US" altLang="zh-CN" sz="2800" b="1">
                <a:latin typeface="宋体" panose="02010600030101010101" pitchFamily="2" charset="-122"/>
              </a:rPr>
              <a:t>PROCEDURE INCWAP(M</a:t>
            </a:r>
            <a:r>
              <a:rPr lang="zh-CN" altLang="en-US" sz="2800" b="1" dirty="0">
                <a:latin typeface="宋体" panose="02010600030101010101" pitchFamily="2" charset="-122"/>
              </a:rPr>
              <a:t>，</a:t>
            </a:r>
            <a:r>
              <a:rPr lang="en-US" altLang="zh-CN" sz="2800" b="1">
                <a:latin typeface="宋体" panose="02010600030101010101" pitchFamily="2" charset="-122"/>
              </a:rPr>
              <a:t>N:INTEGER);</a:t>
            </a:r>
            <a:endParaRPr lang="en-US" altLang="zh-CN" sz="2800" b="1">
              <a:latin typeface="宋体" panose="02010600030101010101" pitchFamily="2" charset="-122"/>
            </a:endParaRPr>
          </a:p>
          <a:p>
            <a:pPr eaLnBrk="1" hangingPunct="1">
              <a:lnSpc>
                <a:spcPct val="80000"/>
              </a:lnSpc>
              <a:spcBef>
                <a:spcPct val="0"/>
              </a:spcBef>
              <a:buNone/>
            </a:pPr>
            <a:r>
              <a:rPr lang="en-US" altLang="zh-CN" sz="2800" b="1">
                <a:latin typeface="宋体" panose="02010600030101010101" pitchFamily="2" charset="-122"/>
              </a:rPr>
              <a:t>LABEL  START;</a:t>
            </a:r>
            <a:endParaRPr lang="en-US" altLang="zh-CN" sz="2800" b="1">
              <a:latin typeface="宋体" panose="02010600030101010101" pitchFamily="2" charset="-122"/>
            </a:endParaRPr>
          </a:p>
          <a:p>
            <a:pPr eaLnBrk="1" hangingPunct="1">
              <a:lnSpc>
                <a:spcPct val="80000"/>
              </a:lnSpc>
              <a:spcBef>
                <a:spcPct val="0"/>
              </a:spcBef>
              <a:buNone/>
            </a:pPr>
            <a:r>
              <a:rPr lang="en-US" altLang="zh-CN" sz="2800" b="1">
                <a:latin typeface="宋体" panose="02010600030101010101" pitchFamily="2" charset="-122"/>
              </a:rPr>
              <a:t>VAR</a:t>
            </a:r>
            <a:endParaRPr lang="en-US" altLang="zh-CN" sz="2800" b="1">
              <a:latin typeface="宋体" panose="02010600030101010101" pitchFamily="2" charset="-122"/>
            </a:endParaRPr>
          </a:p>
          <a:p>
            <a:pPr eaLnBrk="1" hangingPunct="1">
              <a:lnSpc>
                <a:spcPct val="80000"/>
              </a:lnSpc>
              <a:spcBef>
                <a:spcPct val="0"/>
              </a:spcBef>
              <a:buNone/>
            </a:pPr>
            <a:r>
              <a:rPr lang="en-US" altLang="zh-CN" sz="2800" b="1">
                <a:latin typeface="宋体" panose="02010600030101010101" pitchFamily="2" charset="-122"/>
              </a:rPr>
              <a:t>  K:INTEGER;</a:t>
            </a:r>
            <a:endParaRPr lang="en-US" altLang="zh-CN" sz="2800" b="1">
              <a:latin typeface="宋体" panose="02010600030101010101" pitchFamily="2" charset="-122"/>
            </a:endParaRPr>
          </a:p>
          <a:p>
            <a:pPr eaLnBrk="1" hangingPunct="1">
              <a:lnSpc>
                <a:spcPct val="80000"/>
              </a:lnSpc>
              <a:spcBef>
                <a:spcPct val="0"/>
              </a:spcBef>
              <a:buNone/>
            </a:pPr>
            <a:r>
              <a:rPr lang="en-US" altLang="zh-CN" sz="2800" b="1">
                <a:latin typeface="宋体" panose="02010600030101010101" pitchFamily="2" charset="-122"/>
              </a:rPr>
              <a:t>BEGIN</a:t>
            </a:r>
            <a:endParaRPr lang="en-US" altLang="zh-CN" sz="2800" b="1">
              <a:latin typeface="宋体" panose="02010600030101010101" pitchFamily="2" charset="-122"/>
            </a:endParaRPr>
          </a:p>
          <a:p>
            <a:pPr eaLnBrk="1" hangingPunct="1">
              <a:lnSpc>
                <a:spcPct val="80000"/>
              </a:lnSpc>
              <a:spcBef>
                <a:spcPct val="0"/>
              </a:spcBef>
              <a:buNone/>
            </a:pPr>
            <a:r>
              <a:rPr lang="en-US" altLang="zh-CN" sz="2800" b="1">
                <a:latin typeface="宋体" panose="02010600030101010101" pitchFamily="2" charset="-122"/>
              </a:rPr>
              <a:t>START:</a:t>
            </a:r>
            <a:endParaRPr lang="en-US" altLang="zh-CN" sz="2800" b="1">
              <a:latin typeface="宋体" panose="02010600030101010101" pitchFamily="2" charset="-122"/>
            </a:endParaRPr>
          </a:p>
          <a:p>
            <a:pPr eaLnBrk="1" hangingPunct="1">
              <a:lnSpc>
                <a:spcPct val="80000"/>
              </a:lnSpc>
              <a:spcBef>
                <a:spcPct val="0"/>
              </a:spcBef>
              <a:buNone/>
            </a:pPr>
            <a:r>
              <a:rPr lang="en-US" altLang="zh-CN" sz="2800" b="1">
                <a:latin typeface="宋体" panose="02010600030101010101" pitchFamily="2" charset="-122"/>
              </a:rPr>
              <a:t>   K:=M+1;</a:t>
            </a:r>
            <a:endParaRPr lang="en-US" altLang="zh-CN" sz="2800" b="1">
              <a:latin typeface="宋体" panose="02010600030101010101" pitchFamily="2" charset="-122"/>
            </a:endParaRPr>
          </a:p>
          <a:p>
            <a:pPr eaLnBrk="1" hangingPunct="1">
              <a:lnSpc>
                <a:spcPct val="80000"/>
              </a:lnSpc>
              <a:spcBef>
                <a:spcPct val="0"/>
              </a:spcBef>
              <a:buNone/>
            </a:pPr>
            <a:r>
              <a:rPr lang="en-US" altLang="zh-CN" sz="2800" b="1">
                <a:latin typeface="宋体" panose="02010600030101010101" pitchFamily="2" charset="-122"/>
              </a:rPr>
              <a:t>	 M:=N+4;</a:t>
            </a:r>
            <a:endParaRPr lang="en-US" altLang="zh-CN" sz="2800" b="1">
              <a:latin typeface="宋体" panose="02010600030101010101" pitchFamily="2" charset="-122"/>
            </a:endParaRPr>
          </a:p>
          <a:p>
            <a:pPr eaLnBrk="1" hangingPunct="1">
              <a:lnSpc>
                <a:spcPct val="80000"/>
              </a:lnSpc>
              <a:spcBef>
                <a:spcPct val="0"/>
              </a:spcBef>
              <a:buNone/>
            </a:pPr>
            <a:r>
              <a:rPr lang="en-US" altLang="zh-CN" sz="2800" b="1">
                <a:latin typeface="宋体" panose="02010600030101010101" pitchFamily="2" charset="-122"/>
              </a:rPr>
              <a:t>	 N:=K;</a:t>
            </a:r>
            <a:endParaRPr lang="en-US" altLang="zh-CN" sz="2800" b="1">
              <a:latin typeface="宋体" panose="02010600030101010101" pitchFamily="2" charset="-122"/>
            </a:endParaRPr>
          </a:p>
          <a:p>
            <a:pPr eaLnBrk="1" hangingPunct="1">
              <a:lnSpc>
                <a:spcPct val="80000"/>
              </a:lnSpc>
              <a:spcBef>
                <a:spcPct val="0"/>
              </a:spcBef>
              <a:buNone/>
            </a:pPr>
            <a:r>
              <a:rPr lang="en-US" altLang="zh-CN" sz="2800" b="1">
                <a:latin typeface="宋体" panose="02010600030101010101" pitchFamily="2" charset="-122"/>
              </a:rPr>
              <a:t>END.</a:t>
            </a:r>
            <a:endParaRPr lang="en-US" altLang="zh-CN" b="1"/>
          </a:p>
        </p:txBody>
      </p:sp>
      <p:sp>
        <p:nvSpPr>
          <p:cNvPr id="36867"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12"/>
          <p:cNvSpPr/>
          <p:nvPr/>
        </p:nvSpPr>
        <p:spPr>
          <a:xfrm>
            <a:off x="323850" y="620713"/>
            <a:ext cx="5832475" cy="3554412"/>
          </a:xfrm>
          <a:prstGeom prst="rect">
            <a:avLst/>
          </a:prstGeom>
          <a:noFill/>
          <a:ln w="9525">
            <a:noFill/>
          </a:ln>
        </p:spPr>
        <p:txBody>
          <a:bodyPr anchor="t" anchorCtr="0"/>
          <a:p>
            <a:pPr marL="342900" indent="-342900">
              <a:lnSpc>
                <a:spcPct val="80000"/>
              </a:lnSpc>
              <a:spcBef>
                <a:spcPct val="20000"/>
              </a:spcBef>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PROCEDURE INCWAP(M</a:t>
            </a:r>
            <a:r>
              <a:rPr lang="zh-CN" altLang="en-US" sz="2800" b="1" u="none" dirty="0">
                <a:solidFill>
                  <a:srgbClr val="3333CC"/>
                </a:solidFill>
                <a:latin typeface="宋体" panose="02010600030101010101" pitchFamily="2" charset="-122"/>
              </a:rPr>
              <a:t>，</a:t>
            </a:r>
            <a:r>
              <a:rPr lang="en-US" altLang="zh-CN" sz="2800" b="1" u="none">
                <a:solidFill>
                  <a:srgbClr val="3333CC"/>
                </a:solidFill>
                <a:latin typeface="宋体" panose="02010600030101010101" pitchFamily="2" charset="-122"/>
              </a:rPr>
              <a:t>N:INTEGER);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LABEL  START;</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VAR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K:INTEGER;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BEGIN</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START:</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K:=M+1;</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M:=N+4;</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N:=K;</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END.</a:t>
            </a:r>
            <a:endParaRPr lang="en-US" altLang="zh-CN" sz="3200" b="1" u="none">
              <a:solidFill>
                <a:srgbClr val="3333CC"/>
              </a:solidFill>
              <a:latin typeface="Verdana" panose="020B0604030504040204" pitchFamily="34" charset="0"/>
            </a:endParaRPr>
          </a:p>
        </p:txBody>
      </p:sp>
      <p:graphicFrame>
        <p:nvGraphicFramePr>
          <p:cNvPr id="35843" name="Object 8"/>
          <p:cNvGraphicFramePr>
            <a:graphicFrameLocks noChangeAspect="1"/>
          </p:cNvGraphicFramePr>
          <p:nvPr/>
        </p:nvGraphicFramePr>
        <p:xfrm>
          <a:off x="4597400" y="3009900"/>
          <a:ext cx="3632200" cy="2425700"/>
        </p:xfrm>
        <a:graphic>
          <a:graphicData uri="http://schemas.openxmlformats.org/presentationml/2006/ole">
            <mc:AlternateContent xmlns:mc="http://schemas.openxmlformats.org/markup-compatibility/2006">
              <mc:Choice xmlns:v="urn:schemas-microsoft-com:vml" Requires="v">
                <p:oleObj spid="_x0000_s3077" name="" r:id="rId1" imgW="2406015" imgH="2534920" progId="Word.Document.8">
                  <p:embed/>
                </p:oleObj>
              </mc:Choice>
              <mc:Fallback>
                <p:oleObj name="" r:id="rId1" imgW="2406015" imgH="2534920" progId="Word.Document.8">
                  <p:embed/>
                  <p:pic>
                    <p:nvPicPr>
                      <p:cNvPr id="0" name="图片 3076"/>
                      <p:cNvPicPr/>
                      <p:nvPr/>
                    </p:nvPicPr>
                    <p:blipFill>
                      <a:blip r:embed="rId2">
                        <a:clrChange>
                          <a:clrFrom>
                            <a:srgbClr val="000000"/>
                          </a:clrFrom>
                          <a:clrTo>
                            <a:srgbClr val="000000"/>
                          </a:clrTo>
                        </a:clrChange>
                      </a:blip>
                      <a:stretch>
                        <a:fillRect/>
                      </a:stretch>
                    </p:blipFill>
                    <p:spPr>
                      <a:xfrm>
                        <a:off x="4597400" y="3009900"/>
                        <a:ext cx="3632200" cy="2425700"/>
                      </a:xfrm>
                      <a:prstGeom prst="rect">
                        <a:avLst/>
                      </a:prstGeom>
                      <a:noFill/>
                      <a:ln w="38100">
                        <a:noFill/>
                        <a:miter/>
                      </a:ln>
                    </p:spPr>
                  </p:pic>
                </p:oleObj>
              </mc:Fallback>
            </mc:AlternateContent>
          </a:graphicData>
        </a:graphic>
      </p:graphicFrame>
      <p:sp>
        <p:nvSpPr>
          <p:cNvPr id="37891"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box(out)">
                                      <p:cBhvr>
                                        <p:cTn id="7"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6866" name="Object 3"/>
          <p:cNvGraphicFramePr>
            <a:graphicFrameLocks noChangeAspect="1"/>
          </p:cNvGraphicFramePr>
          <p:nvPr/>
        </p:nvGraphicFramePr>
        <p:xfrm>
          <a:off x="5003800" y="3357563"/>
          <a:ext cx="3200400" cy="2660650"/>
        </p:xfrm>
        <a:graphic>
          <a:graphicData uri="http://schemas.openxmlformats.org/presentationml/2006/ole">
            <mc:AlternateContent xmlns:mc="http://schemas.openxmlformats.org/markup-compatibility/2006">
              <mc:Choice xmlns:v="urn:schemas-microsoft-com:vml" Requires="v">
                <p:oleObj spid="_x0000_s3076" name="" r:id="rId1" imgW="1972945" imgH="1837055" progId="Word.Document.8">
                  <p:embed/>
                </p:oleObj>
              </mc:Choice>
              <mc:Fallback>
                <p:oleObj name="" r:id="rId1" imgW="1972945" imgH="1837055" progId="Word.Document.8">
                  <p:embed/>
                  <p:pic>
                    <p:nvPicPr>
                      <p:cNvPr id="0" name="图片 3075"/>
                      <p:cNvPicPr/>
                      <p:nvPr/>
                    </p:nvPicPr>
                    <p:blipFill>
                      <a:blip r:embed="rId2">
                        <a:clrChange>
                          <a:clrFrom>
                            <a:srgbClr val="000000"/>
                          </a:clrFrom>
                          <a:clrTo>
                            <a:srgbClr val="000000"/>
                          </a:clrTo>
                        </a:clrChange>
                      </a:blip>
                      <a:stretch>
                        <a:fillRect/>
                      </a:stretch>
                    </p:blipFill>
                    <p:spPr>
                      <a:xfrm>
                        <a:off x="5003800" y="3357563"/>
                        <a:ext cx="3200400" cy="2660650"/>
                      </a:xfrm>
                      <a:prstGeom prst="rect">
                        <a:avLst/>
                      </a:prstGeom>
                      <a:noFill/>
                      <a:ln w="38100">
                        <a:noFill/>
                        <a:miter/>
                      </a:ln>
                    </p:spPr>
                  </p:pic>
                </p:oleObj>
              </mc:Fallback>
            </mc:AlternateContent>
          </a:graphicData>
        </a:graphic>
      </p:graphicFrame>
      <p:sp>
        <p:nvSpPr>
          <p:cNvPr id="38914" name="Rectangle 6"/>
          <p:cNvSpPr/>
          <p:nvPr/>
        </p:nvSpPr>
        <p:spPr>
          <a:xfrm>
            <a:off x="323850" y="620713"/>
            <a:ext cx="5832475" cy="3554412"/>
          </a:xfrm>
          <a:prstGeom prst="rect">
            <a:avLst/>
          </a:prstGeom>
          <a:noFill/>
          <a:ln w="9525">
            <a:noFill/>
          </a:ln>
        </p:spPr>
        <p:txBody>
          <a:bodyPr anchor="t" anchorCtr="0"/>
          <a:p>
            <a:pPr marL="342900" indent="-342900">
              <a:lnSpc>
                <a:spcPct val="80000"/>
              </a:lnSpc>
              <a:spcBef>
                <a:spcPct val="20000"/>
              </a:spcBef>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PROCEDURE INCWAP(M</a:t>
            </a:r>
            <a:r>
              <a:rPr lang="zh-CN" altLang="en-US" sz="2800" b="1" u="none" dirty="0">
                <a:solidFill>
                  <a:srgbClr val="3333CC"/>
                </a:solidFill>
                <a:latin typeface="宋体" panose="02010600030101010101" pitchFamily="2" charset="-122"/>
              </a:rPr>
              <a:t>，</a:t>
            </a:r>
            <a:r>
              <a:rPr lang="en-US" altLang="zh-CN" sz="2800" b="1" u="none">
                <a:solidFill>
                  <a:srgbClr val="3333CC"/>
                </a:solidFill>
                <a:latin typeface="宋体" panose="02010600030101010101" pitchFamily="2" charset="-122"/>
              </a:rPr>
              <a:t>N:INTEGER);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LABEL  START;</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VAR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K:INTEGER;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BEGIN</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START:</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K:=M+1;</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M:=N+4;</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N:=K;</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END.</a:t>
            </a:r>
            <a:endParaRPr lang="en-US" altLang="zh-CN" sz="3200" b="1" u="none">
              <a:solidFill>
                <a:srgbClr val="3333CC"/>
              </a:solidFill>
              <a:latin typeface="Verdana" panose="020B0604030504040204" pitchFamily="34" charset="0"/>
            </a:endParaRPr>
          </a:p>
        </p:txBody>
      </p:sp>
      <p:sp>
        <p:nvSpPr>
          <p:cNvPr id="38915"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ox(out)">
                                      <p:cBhvr>
                                        <p:cTn id="7"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7890" name="Object 4"/>
          <p:cNvGraphicFramePr>
            <a:graphicFrameLocks noChangeAspect="1"/>
          </p:cNvGraphicFramePr>
          <p:nvPr/>
        </p:nvGraphicFramePr>
        <p:xfrm>
          <a:off x="4356100" y="3500438"/>
          <a:ext cx="4495800" cy="2260600"/>
        </p:xfrm>
        <a:graphic>
          <a:graphicData uri="http://schemas.openxmlformats.org/presentationml/2006/ole">
            <mc:AlternateContent xmlns:mc="http://schemas.openxmlformats.org/markup-compatibility/2006">
              <mc:Choice xmlns:v="urn:schemas-microsoft-com:vml" Requires="v">
                <p:oleObj spid="_x0000_s3081" name="" r:id="rId1" imgW="3048000" imgH="1508125" progId="Word.Document.8">
                  <p:embed/>
                </p:oleObj>
              </mc:Choice>
              <mc:Fallback>
                <p:oleObj name="" r:id="rId1" imgW="3048000" imgH="1508125" progId="Word.Document.8">
                  <p:embed/>
                  <p:pic>
                    <p:nvPicPr>
                      <p:cNvPr id="0" name="图片 3080"/>
                      <p:cNvPicPr/>
                      <p:nvPr/>
                    </p:nvPicPr>
                    <p:blipFill>
                      <a:blip r:embed="rId2">
                        <a:clrChange>
                          <a:clrFrom>
                            <a:srgbClr val="000000"/>
                          </a:clrFrom>
                          <a:clrTo>
                            <a:srgbClr val="000000"/>
                          </a:clrTo>
                        </a:clrChange>
                      </a:blip>
                      <a:stretch>
                        <a:fillRect/>
                      </a:stretch>
                    </p:blipFill>
                    <p:spPr>
                      <a:xfrm>
                        <a:off x="4356100" y="3500438"/>
                        <a:ext cx="4495800" cy="2260600"/>
                      </a:xfrm>
                      <a:prstGeom prst="rect">
                        <a:avLst/>
                      </a:prstGeom>
                      <a:noFill/>
                      <a:ln w="38100">
                        <a:noFill/>
                        <a:miter/>
                      </a:ln>
                    </p:spPr>
                  </p:pic>
                </p:oleObj>
              </mc:Fallback>
            </mc:AlternateContent>
          </a:graphicData>
        </a:graphic>
      </p:graphicFrame>
      <p:sp>
        <p:nvSpPr>
          <p:cNvPr id="39938" name="Rectangle 6"/>
          <p:cNvSpPr/>
          <p:nvPr/>
        </p:nvSpPr>
        <p:spPr>
          <a:xfrm>
            <a:off x="323850" y="620713"/>
            <a:ext cx="5832475" cy="3554412"/>
          </a:xfrm>
          <a:prstGeom prst="rect">
            <a:avLst/>
          </a:prstGeom>
          <a:noFill/>
          <a:ln w="9525">
            <a:noFill/>
          </a:ln>
        </p:spPr>
        <p:txBody>
          <a:bodyPr anchor="t" anchorCtr="0"/>
          <a:p>
            <a:pPr marL="342900" indent="-342900">
              <a:lnSpc>
                <a:spcPct val="80000"/>
              </a:lnSpc>
              <a:spcBef>
                <a:spcPct val="20000"/>
              </a:spcBef>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PROCEDURE INCWAP(M</a:t>
            </a:r>
            <a:r>
              <a:rPr lang="zh-CN" altLang="en-US" sz="2800" b="1" u="none" dirty="0">
                <a:solidFill>
                  <a:srgbClr val="3333CC"/>
                </a:solidFill>
                <a:latin typeface="宋体" panose="02010600030101010101" pitchFamily="2" charset="-122"/>
              </a:rPr>
              <a:t>，</a:t>
            </a:r>
            <a:r>
              <a:rPr lang="en-US" altLang="zh-CN" sz="2800" b="1" u="none">
                <a:solidFill>
                  <a:srgbClr val="3333CC"/>
                </a:solidFill>
                <a:latin typeface="宋体" panose="02010600030101010101" pitchFamily="2" charset="-122"/>
              </a:rPr>
              <a:t>N:INTEGER);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LABEL  START;</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VAR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K:INTEGER;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BEGIN</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START:</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K:=M+1;</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M:=N+4;</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N:=K;</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END.</a:t>
            </a:r>
            <a:endParaRPr lang="en-US" altLang="zh-CN" sz="3200" b="1" u="none">
              <a:solidFill>
                <a:srgbClr val="3333CC"/>
              </a:solidFill>
              <a:latin typeface="Verdana" panose="020B0604030504040204" pitchFamily="34" charset="0"/>
            </a:endParaRPr>
          </a:p>
        </p:txBody>
      </p:sp>
      <p:sp>
        <p:nvSpPr>
          <p:cNvPr id="39939"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ox(out)">
                                      <p:cBhvr>
                                        <p:cTn id="7"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8914" name="Object 5"/>
          <p:cNvGraphicFramePr>
            <a:graphicFrameLocks noChangeAspect="1"/>
          </p:cNvGraphicFramePr>
          <p:nvPr/>
        </p:nvGraphicFramePr>
        <p:xfrm>
          <a:off x="3924300" y="3357563"/>
          <a:ext cx="3886200" cy="1735137"/>
        </p:xfrm>
        <a:graphic>
          <a:graphicData uri="http://schemas.openxmlformats.org/presentationml/2006/ole">
            <mc:AlternateContent xmlns:mc="http://schemas.openxmlformats.org/markup-compatibility/2006">
              <mc:Choice xmlns:v="urn:schemas-microsoft-com:vml" Requires="v">
                <p:oleObj spid="_x0000_s3084" name="" r:id="rId1" imgW="2646680" imgH="1163320" progId="Word.Document.8">
                  <p:embed/>
                </p:oleObj>
              </mc:Choice>
              <mc:Fallback>
                <p:oleObj name="" r:id="rId1" imgW="2646680" imgH="1163320" progId="Word.Document.8">
                  <p:embed/>
                  <p:pic>
                    <p:nvPicPr>
                      <p:cNvPr id="0" name="图片 3083"/>
                      <p:cNvPicPr/>
                      <p:nvPr/>
                    </p:nvPicPr>
                    <p:blipFill>
                      <a:blip r:embed="rId2">
                        <a:clrChange>
                          <a:clrFrom>
                            <a:srgbClr val="000000"/>
                          </a:clrFrom>
                          <a:clrTo>
                            <a:srgbClr val="000000"/>
                          </a:clrTo>
                        </a:clrChange>
                      </a:blip>
                      <a:stretch>
                        <a:fillRect/>
                      </a:stretch>
                    </p:blipFill>
                    <p:spPr>
                      <a:xfrm>
                        <a:off x="3924300" y="3357563"/>
                        <a:ext cx="3886200" cy="1735137"/>
                      </a:xfrm>
                      <a:prstGeom prst="rect">
                        <a:avLst/>
                      </a:prstGeom>
                      <a:noFill/>
                      <a:ln w="38100">
                        <a:noFill/>
                        <a:miter/>
                      </a:ln>
                    </p:spPr>
                  </p:pic>
                </p:oleObj>
              </mc:Fallback>
            </mc:AlternateContent>
          </a:graphicData>
        </a:graphic>
      </p:graphicFrame>
      <p:sp>
        <p:nvSpPr>
          <p:cNvPr id="40962" name="Rectangle 6"/>
          <p:cNvSpPr/>
          <p:nvPr/>
        </p:nvSpPr>
        <p:spPr>
          <a:xfrm>
            <a:off x="323850" y="620713"/>
            <a:ext cx="5832475" cy="3554412"/>
          </a:xfrm>
          <a:prstGeom prst="rect">
            <a:avLst/>
          </a:prstGeom>
          <a:noFill/>
          <a:ln w="9525">
            <a:noFill/>
          </a:ln>
        </p:spPr>
        <p:txBody>
          <a:bodyPr anchor="t" anchorCtr="0"/>
          <a:p>
            <a:pPr marL="342900" indent="-342900">
              <a:lnSpc>
                <a:spcPct val="80000"/>
              </a:lnSpc>
              <a:spcBef>
                <a:spcPct val="20000"/>
              </a:spcBef>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PROCEDURE INCWAP(M</a:t>
            </a:r>
            <a:r>
              <a:rPr lang="zh-CN" altLang="en-US" sz="2800" b="1" u="none" dirty="0">
                <a:solidFill>
                  <a:srgbClr val="3333CC"/>
                </a:solidFill>
                <a:latin typeface="宋体" panose="02010600030101010101" pitchFamily="2" charset="-122"/>
              </a:rPr>
              <a:t>，</a:t>
            </a:r>
            <a:r>
              <a:rPr lang="en-US" altLang="zh-CN" sz="2800" b="1" u="none">
                <a:solidFill>
                  <a:srgbClr val="3333CC"/>
                </a:solidFill>
                <a:latin typeface="宋体" panose="02010600030101010101" pitchFamily="2" charset="-122"/>
              </a:rPr>
              <a:t>N:INTEGER);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LABEL  START;</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VAR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K:INTEGER;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BEGIN</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START:</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K:=M+1;</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M:=N+4;</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N:=K;</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END.</a:t>
            </a:r>
            <a:endParaRPr lang="en-US" altLang="zh-CN" sz="3200" b="1" u="none">
              <a:solidFill>
                <a:srgbClr val="3333CC"/>
              </a:solidFill>
              <a:latin typeface="Verdana" panose="020B0604030504040204" pitchFamily="34" charset="0"/>
            </a:endParaRPr>
          </a:p>
        </p:txBody>
      </p:sp>
      <p:sp>
        <p:nvSpPr>
          <p:cNvPr id="40963" name="Rectangle 5"/>
          <p:cNvSpPr/>
          <p:nvPr/>
        </p:nvSpPr>
        <p:spPr>
          <a:xfrm>
            <a:off x="250825" y="5178425"/>
            <a:ext cx="8497888" cy="822325"/>
          </a:xfrm>
          <a:prstGeom prst="rect">
            <a:avLst/>
          </a:prstGeom>
          <a:noFill/>
          <a:ln w="9525">
            <a:noFill/>
          </a:ln>
        </p:spPr>
        <p:txBody>
          <a:bodyPr anchor="t" anchorCtr="0">
            <a:spAutoFit/>
          </a:bodyPr>
          <a:p>
            <a:r>
              <a:rPr lang="zh-CN" altLang="en-US" sz="2400" b="1" u="none" dirty="0">
                <a:solidFill>
                  <a:srgbClr val="0000FF"/>
                </a:solidFill>
                <a:latin typeface="Verdana" panose="020B0604030504040204" pitchFamily="34" charset="0"/>
                <a:ea typeface="微软雅黑" panose="020B0503020204020204" pitchFamily="34" charset="-122"/>
                <a:sym typeface="Symbol" panose="05050102010706020507" pitchFamily="18" charset="2"/>
              </a:rPr>
              <a:t>注：词法分析时，先建好标号表，等到中间代码生成时，再将相关信息填入。（维护管理）</a:t>
            </a:r>
            <a:endParaRPr lang="zh-CN" altLang="en-US" sz="2400" b="1" u="none" dirty="0">
              <a:solidFill>
                <a:srgbClr val="0000FF"/>
              </a:solidFill>
              <a:latin typeface="Verdana" panose="020B0604030504040204" pitchFamily="34" charset="0"/>
              <a:ea typeface="微软雅黑" panose="020B0503020204020204" pitchFamily="34" charset="-122"/>
              <a:sym typeface="Symbol" panose="05050102010706020507" pitchFamily="18" charset="2"/>
            </a:endParaRPr>
          </a:p>
        </p:txBody>
      </p:sp>
      <p:sp>
        <p:nvSpPr>
          <p:cNvPr id="40964"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box(out)">
                                      <p:cBhvr>
                                        <p:cTn id="7" dur="5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985" name="Object 2"/>
          <p:cNvGraphicFramePr>
            <a:graphicFrameLocks noChangeAspect="1"/>
          </p:cNvGraphicFramePr>
          <p:nvPr/>
        </p:nvGraphicFramePr>
        <p:xfrm>
          <a:off x="762000" y="533400"/>
          <a:ext cx="3733800" cy="3581400"/>
        </p:xfrm>
        <a:graphic>
          <a:graphicData uri="http://schemas.openxmlformats.org/presentationml/2006/ole">
            <mc:AlternateContent xmlns:mc="http://schemas.openxmlformats.org/markup-compatibility/2006">
              <mc:Choice xmlns:v="urn:schemas-microsoft-com:vml" Requires="v">
                <p:oleObj spid="_x0000_s3079" name="" r:id="rId1" imgW="2422525" imgH="2510790" progId="Word.Document.8">
                  <p:embed/>
                </p:oleObj>
              </mc:Choice>
              <mc:Fallback>
                <p:oleObj name="" r:id="rId1" imgW="2422525" imgH="2510790" progId="Word.Document.8">
                  <p:embed/>
                  <p:pic>
                    <p:nvPicPr>
                      <p:cNvPr id="0" name="图片 3078"/>
                      <p:cNvPicPr/>
                      <p:nvPr/>
                    </p:nvPicPr>
                    <p:blipFill>
                      <a:blip r:embed="rId2">
                        <a:clrChange>
                          <a:clrFrom>
                            <a:srgbClr val="000000"/>
                          </a:clrFrom>
                          <a:clrTo>
                            <a:srgbClr val="000000"/>
                          </a:clrTo>
                        </a:clrChange>
                      </a:blip>
                      <a:stretch>
                        <a:fillRect/>
                      </a:stretch>
                    </p:blipFill>
                    <p:spPr>
                      <a:xfrm>
                        <a:off x="762000" y="533400"/>
                        <a:ext cx="3733800" cy="3581400"/>
                      </a:xfrm>
                      <a:prstGeom prst="rect">
                        <a:avLst/>
                      </a:prstGeom>
                      <a:noFill/>
                      <a:ln w="38100">
                        <a:noFill/>
                        <a:miter/>
                      </a:ln>
                    </p:spPr>
                  </p:pic>
                </p:oleObj>
              </mc:Fallback>
            </mc:AlternateContent>
          </a:graphicData>
        </a:graphic>
      </p:graphicFrame>
      <p:graphicFrame>
        <p:nvGraphicFramePr>
          <p:cNvPr id="41986" name="Object 3"/>
          <p:cNvGraphicFramePr>
            <a:graphicFrameLocks noChangeAspect="1"/>
          </p:cNvGraphicFramePr>
          <p:nvPr/>
        </p:nvGraphicFramePr>
        <p:xfrm>
          <a:off x="5029200" y="533400"/>
          <a:ext cx="3200400" cy="2660650"/>
        </p:xfrm>
        <a:graphic>
          <a:graphicData uri="http://schemas.openxmlformats.org/presentationml/2006/ole">
            <mc:AlternateContent xmlns:mc="http://schemas.openxmlformats.org/markup-compatibility/2006">
              <mc:Choice xmlns:v="urn:schemas-microsoft-com:vml" Requires="v">
                <p:oleObj spid="_x0000_s3082" name="" r:id="rId3" imgW="1972945" imgH="1837055" progId="Word.Document.8">
                  <p:embed/>
                </p:oleObj>
              </mc:Choice>
              <mc:Fallback>
                <p:oleObj name="" r:id="rId3" imgW="1972945" imgH="1837055" progId="Word.Document.8">
                  <p:embed/>
                  <p:pic>
                    <p:nvPicPr>
                      <p:cNvPr id="0" name="图片 3081"/>
                      <p:cNvPicPr/>
                      <p:nvPr/>
                    </p:nvPicPr>
                    <p:blipFill>
                      <a:blip r:embed="rId4">
                        <a:clrChange>
                          <a:clrFrom>
                            <a:srgbClr val="000000"/>
                          </a:clrFrom>
                          <a:clrTo>
                            <a:srgbClr val="000000"/>
                          </a:clrTo>
                        </a:clrChange>
                      </a:blip>
                      <a:stretch>
                        <a:fillRect/>
                      </a:stretch>
                    </p:blipFill>
                    <p:spPr>
                      <a:xfrm>
                        <a:off x="5029200" y="533400"/>
                        <a:ext cx="3200400" cy="2660650"/>
                      </a:xfrm>
                      <a:prstGeom prst="rect">
                        <a:avLst/>
                      </a:prstGeom>
                      <a:noFill/>
                      <a:ln w="38100">
                        <a:noFill/>
                        <a:miter/>
                      </a:ln>
                    </p:spPr>
                  </p:pic>
                </p:oleObj>
              </mc:Fallback>
            </mc:AlternateContent>
          </a:graphicData>
        </a:graphic>
      </p:graphicFrame>
      <p:graphicFrame>
        <p:nvGraphicFramePr>
          <p:cNvPr id="41987" name="Object 4"/>
          <p:cNvGraphicFramePr>
            <a:graphicFrameLocks noChangeAspect="1"/>
          </p:cNvGraphicFramePr>
          <p:nvPr/>
        </p:nvGraphicFramePr>
        <p:xfrm>
          <a:off x="381000" y="4191000"/>
          <a:ext cx="4495800" cy="2260600"/>
        </p:xfrm>
        <a:graphic>
          <a:graphicData uri="http://schemas.openxmlformats.org/presentationml/2006/ole">
            <mc:AlternateContent xmlns:mc="http://schemas.openxmlformats.org/markup-compatibility/2006">
              <mc:Choice xmlns:v="urn:schemas-microsoft-com:vml" Requires="v">
                <p:oleObj spid="_x0000_s3078" name="" r:id="rId5" imgW="3048000" imgH="1508125" progId="Word.Document.8">
                  <p:embed/>
                </p:oleObj>
              </mc:Choice>
              <mc:Fallback>
                <p:oleObj name="" r:id="rId5" imgW="3048000" imgH="1508125" progId="Word.Document.8">
                  <p:embed/>
                  <p:pic>
                    <p:nvPicPr>
                      <p:cNvPr id="0" name="图片 3077"/>
                      <p:cNvPicPr/>
                      <p:nvPr/>
                    </p:nvPicPr>
                    <p:blipFill>
                      <a:blip r:embed="rId6">
                        <a:clrChange>
                          <a:clrFrom>
                            <a:srgbClr val="000000"/>
                          </a:clrFrom>
                          <a:clrTo>
                            <a:srgbClr val="000000"/>
                          </a:clrTo>
                        </a:clrChange>
                      </a:blip>
                      <a:stretch>
                        <a:fillRect/>
                      </a:stretch>
                    </p:blipFill>
                    <p:spPr>
                      <a:xfrm>
                        <a:off x="381000" y="4191000"/>
                        <a:ext cx="4495800" cy="2260600"/>
                      </a:xfrm>
                      <a:prstGeom prst="rect">
                        <a:avLst/>
                      </a:prstGeom>
                      <a:noFill/>
                      <a:ln w="38100">
                        <a:noFill/>
                        <a:miter/>
                      </a:ln>
                    </p:spPr>
                  </p:pic>
                </p:oleObj>
              </mc:Fallback>
            </mc:AlternateContent>
          </a:graphicData>
        </a:graphic>
      </p:graphicFrame>
      <p:graphicFrame>
        <p:nvGraphicFramePr>
          <p:cNvPr id="41988" name="Object 5"/>
          <p:cNvGraphicFramePr>
            <a:graphicFrameLocks noChangeAspect="1"/>
          </p:cNvGraphicFramePr>
          <p:nvPr/>
        </p:nvGraphicFramePr>
        <p:xfrm>
          <a:off x="4876800" y="4191000"/>
          <a:ext cx="3886200" cy="1735138"/>
        </p:xfrm>
        <a:graphic>
          <a:graphicData uri="http://schemas.openxmlformats.org/presentationml/2006/ole">
            <mc:AlternateContent xmlns:mc="http://schemas.openxmlformats.org/markup-compatibility/2006">
              <mc:Choice xmlns:v="urn:schemas-microsoft-com:vml" Requires="v">
                <p:oleObj spid="_x0000_s3083" name="" r:id="rId7" imgW="2646680" imgH="1163320" progId="Word.Document.8">
                  <p:embed/>
                </p:oleObj>
              </mc:Choice>
              <mc:Fallback>
                <p:oleObj name="" r:id="rId7" imgW="2646680" imgH="1163320" progId="Word.Document.8">
                  <p:embed/>
                  <p:pic>
                    <p:nvPicPr>
                      <p:cNvPr id="0" name="图片 3082"/>
                      <p:cNvPicPr/>
                      <p:nvPr/>
                    </p:nvPicPr>
                    <p:blipFill>
                      <a:blip r:embed="rId8">
                        <a:clrChange>
                          <a:clrFrom>
                            <a:srgbClr val="000000"/>
                          </a:clrFrom>
                          <a:clrTo>
                            <a:srgbClr val="000000"/>
                          </a:clrTo>
                        </a:clrChange>
                      </a:blip>
                      <a:stretch>
                        <a:fillRect/>
                      </a:stretch>
                    </p:blipFill>
                    <p:spPr>
                      <a:xfrm>
                        <a:off x="4876800" y="4191000"/>
                        <a:ext cx="3886200" cy="1735138"/>
                      </a:xfrm>
                      <a:prstGeom prst="rect">
                        <a:avLst/>
                      </a:prstGeom>
                      <a:noFill/>
                      <a:ln w="38100">
                        <a:noFill/>
                        <a:miter/>
                      </a:ln>
                    </p:spPr>
                  </p:pic>
                </p:oleObj>
              </mc:Fallback>
            </mc:AlternateContent>
          </a:graphicData>
        </a:graphic>
      </p:graphicFrame>
      <p:sp>
        <p:nvSpPr>
          <p:cNvPr id="41989"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0962" name="Object 2"/>
          <p:cNvGraphicFramePr>
            <a:graphicFrameLocks noChangeAspect="1"/>
          </p:cNvGraphicFramePr>
          <p:nvPr/>
        </p:nvGraphicFramePr>
        <p:xfrm>
          <a:off x="2987675" y="1425575"/>
          <a:ext cx="5867400" cy="4740275"/>
        </p:xfrm>
        <a:graphic>
          <a:graphicData uri="http://schemas.openxmlformats.org/presentationml/2006/ole">
            <mc:AlternateContent xmlns:mc="http://schemas.openxmlformats.org/markup-compatibility/2006">
              <mc:Choice xmlns:v="urn:schemas-microsoft-com:vml" Requires="v">
                <p:oleObj spid="_x0000_s3080" name="" r:id="rId1" imgW="4130675" imgH="3288665" progId="Word.Document.8">
                  <p:embed/>
                </p:oleObj>
              </mc:Choice>
              <mc:Fallback>
                <p:oleObj name="" r:id="rId1" imgW="4130675" imgH="3288665" progId="Word.Document.8">
                  <p:embed/>
                  <p:pic>
                    <p:nvPicPr>
                      <p:cNvPr id="0" name="图片 3079"/>
                      <p:cNvPicPr/>
                      <p:nvPr/>
                    </p:nvPicPr>
                    <p:blipFill>
                      <a:blip r:embed="rId2">
                        <a:clrChange>
                          <a:clrFrom>
                            <a:srgbClr val="000000"/>
                          </a:clrFrom>
                          <a:clrTo>
                            <a:srgbClr val="000000"/>
                          </a:clrTo>
                        </a:clrChange>
                      </a:blip>
                      <a:stretch>
                        <a:fillRect/>
                      </a:stretch>
                    </p:blipFill>
                    <p:spPr>
                      <a:xfrm>
                        <a:off x="2987675" y="1425575"/>
                        <a:ext cx="5867400" cy="4740275"/>
                      </a:xfrm>
                      <a:prstGeom prst="rect">
                        <a:avLst/>
                      </a:prstGeom>
                      <a:noFill/>
                      <a:ln w="38100">
                        <a:noFill/>
                        <a:miter/>
                      </a:ln>
                    </p:spPr>
                  </p:pic>
                </p:oleObj>
              </mc:Fallback>
            </mc:AlternateContent>
          </a:graphicData>
        </a:graphic>
      </p:graphicFrame>
      <p:sp>
        <p:nvSpPr>
          <p:cNvPr id="43010" name="Rectangle 3"/>
          <p:cNvSpPr/>
          <p:nvPr/>
        </p:nvSpPr>
        <p:spPr>
          <a:xfrm>
            <a:off x="179388" y="620713"/>
            <a:ext cx="5832475" cy="3554412"/>
          </a:xfrm>
          <a:prstGeom prst="rect">
            <a:avLst/>
          </a:prstGeom>
          <a:noFill/>
          <a:ln w="9525">
            <a:noFill/>
          </a:ln>
        </p:spPr>
        <p:txBody>
          <a:bodyPr anchor="t" anchorCtr="0"/>
          <a:p>
            <a:pPr marL="342900" indent="-342900">
              <a:lnSpc>
                <a:spcPct val="80000"/>
              </a:lnSpc>
              <a:spcBef>
                <a:spcPct val="20000"/>
              </a:spcBef>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PROCEDURE INCWAP(M</a:t>
            </a:r>
            <a:r>
              <a:rPr lang="zh-CN" altLang="en-US" sz="2800" b="1" u="none" dirty="0">
                <a:solidFill>
                  <a:srgbClr val="3333CC"/>
                </a:solidFill>
                <a:latin typeface="宋体" panose="02010600030101010101" pitchFamily="2" charset="-122"/>
              </a:rPr>
              <a:t>，</a:t>
            </a:r>
            <a:r>
              <a:rPr lang="en-US" altLang="zh-CN" sz="2800" b="1" u="none">
                <a:solidFill>
                  <a:srgbClr val="3333CC"/>
                </a:solidFill>
                <a:latin typeface="宋体" panose="02010600030101010101" pitchFamily="2" charset="-122"/>
              </a:rPr>
              <a:t>N:INTEGER);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LABEL  START;</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VAR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K:INTEGER;</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BEGIN</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START:</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K:=M+1;</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M:=N+4;</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	 N:=K;</a:t>
            </a:r>
            <a:endParaRPr lang="en-US" altLang="zh-CN" sz="2800" b="1" u="none">
              <a:solidFill>
                <a:srgbClr val="3333CC"/>
              </a:solidFill>
              <a:latin typeface="宋体" panose="02010600030101010101" pitchFamily="2" charset="-122"/>
            </a:endParaRPr>
          </a:p>
          <a:p>
            <a:pPr marL="342900" indent="-342900">
              <a:lnSpc>
                <a:spcPct val="80000"/>
              </a:lnSpc>
              <a:buClr>
                <a:schemeClr val="bg2"/>
              </a:buClr>
              <a:buSzPct val="75000"/>
              <a:buFont typeface="Wingdings" panose="05000000000000000000" pitchFamily="2" charset="2"/>
            </a:pPr>
            <a:r>
              <a:rPr lang="en-US" altLang="zh-CN" sz="2800" b="1" u="none">
                <a:solidFill>
                  <a:srgbClr val="3333CC"/>
                </a:solidFill>
                <a:latin typeface="宋体" panose="02010600030101010101" pitchFamily="2" charset="-122"/>
              </a:rPr>
              <a:t>END.</a:t>
            </a:r>
            <a:endParaRPr lang="en-US" altLang="zh-CN" sz="3200" b="1" u="none">
              <a:solidFill>
                <a:srgbClr val="3333CC"/>
              </a:solidFill>
              <a:latin typeface="Verdana" panose="020B0604030504040204" pitchFamily="34" charset="0"/>
            </a:endParaRPr>
          </a:p>
        </p:txBody>
      </p:sp>
      <p:sp>
        <p:nvSpPr>
          <p:cNvPr id="43011"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ox(out)">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179388" y="188913"/>
            <a:ext cx="8001000" cy="828675"/>
          </a:xfrm>
          <a:ln/>
        </p:spPr>
        <p:txBody>
          <a:bodyPr vert="horz" wrap="square" anchor="b" anchorCtr="0"/>
          <a:p>
            <a:pPr eaLnBrk="1" hangingPunct="1"/>
            <a:r>
              <a:rPr lang="en-US" altLang="zh-CN" sz="3200" b="1">
                <a:latin typeface="微软雅黑" panose="020B0503020204020204" pitchFamily="34" charset="-122"/>
                <a:ea typeface="微软雅黑" panose="020B0503020204020204" pitchFamily="34" charset="-122"/>
              </a:rPr>
              <a:t>3. </a:t>
            </a:r>
            <a:r>
              <a:rPr lang="zh-CN" altLang="en-US" sz="3200" b="1" dirty="0">
                <a:latin typeface="微软雅黑" panose="020B0503020204020204" pitchFamily="34" charset="-122"/>
                <a:ea typeface="微软雅黑" panose="020B0503020204020204" pitchFamily="34" charset="-122"/>
              </a:rPr>
              <a:t>出错处理</a:t>
            </a:r>
            <a:endParaRPr lang="zh-CN" altLang="en-US" sz="3200" b="1" dirty="0">
              <a:latin typeface="微软雅黑" panose="020B0503020204020204" pitchFamily="34" charset="-122"/>
              <a:ea typeface="微软雅黑" panose="020B0503020204020204" pitchFamily="34" charset="-122"/>
            </a:endParaRPr>
          </a:p>
        </p:txBody>
      </p:sp>
      <p:sp>
        <p:nvSpPr>
          <p:cNvPr id="41987" name="Rectangle 3"/>
          <p:cNvSpPr>
            <a:spLocks noGrp="1"/>
          </p:cNvSpPr>
          <p:nvPr>
            <p:ph type="body"/>
          </p:nvPr>
        </p:nvSpPr>
        <p:spPr>
          <a:xfrm>
            <a:off x="323850" y="1341438"/>
            <a:ext cx="8229600" cy="2168525"/>
          </a:xfrm>
          <a:ln/>
        </p:spPr>
        <p:txBody>
          <a:bodyPr vert="horz" wrap="square" anchor="t" anchorCtr="0"/>
          <a:p>
            <a:pPr algn="just" eaLnBrk="1" hangingPunct="1">
              <a:lnSpc>
                <a:spcPct val="80000"/>
              </a:lnSpc>
            </a:pPr>
            <a:r>
              <a:rPr lang="zh-CN" altLang="en-US" sz="2600" b="1" dirty="0">
                <a:latin typeface="宋体" panose="02010600030101010101" pitchFamily="2" charset="-122"/>
                <a:ea typeface="黑体" panose="02010609060101010101" pitchFamily="49" charset="-122"/>
              </a:rPr>
              <a:t>出错处理程序：</a:t>
            </a:r>
            <a:r>
              <a:rPr lang="zh-CN" altLang="en-US" sz="2600" b="1" dirty="0">
                <a:latin typeface="宋体" panose="02010600030101010101" pitchFamily="2" charset="-122"/>
              </a:rPr>
              <a:t>发现源程序中的错误，把有关错误信息报告给用户</a:t>
            </a:r>
            <a:endParaRPr lang="zh-CN" altLang="en-US" sz="2600" b="1" dirty="0">
              <a:latin typeface="宋体" panose="02010600030101010101" pitchFamily="2" charset="-122"/>
            </a:endParaRPr>
          </a:p>
          <a:p>
            <a:pPr lvl="1" algn="just" eaLnBrk="1" hangingPunct="1">
              <a:lnSpc>
                <a:spcPct val="80000"/>
              </a:lnSpc>
            </a:pPr>
            <a:r>
              <a:rPr lang="zh-CN" altLang="en-US" sz="2400" b="1" dirty="0">
                <a:latin typeface="宋体" panose="02010600030101010101" pitchFamily="2" charset="-122"/>
              </a:rPr>
              <a:t>语法错误</a:t>
            </a:r>
            <a:endParaRPr lang="zh-CN" altLang="en-US" sz="2400" b="1" dirty="0">
              <a:latin typeface="宋体" panose="02010600030101010101" pitchFamily="2" charset="-122"/>
            </a:endParaRPr>
          </a:p>
          <a:p>
            <a:pPr marL="1143000" lvl="2" indent="-228600" algn="just" eaLnBrk="1" hangingPunct="1">
              <a:lnSpc>
                <a:spcPct val="80000"/>
              </a:lnSpc>
            </a:pPr>
            <a:r>
              <a:rPr lang="zh-CN" altLang="en-US" sz="2000" b="1" dirty="0">
                <a:latin typeface="宋体" panose="02010600030101010101" pitchFamily="2" charset="-122"/>
              </a:rPr>
              <a:t>非法字符、括号不匹配</a:t>
            </a:r>
            <a:endParaRPr lang="zh-CN" altLang="en-US" sz="2000" b="1" dirty="0">
              <a:latin typeface="宋体" panose="02010600030101010101" pitchFamily="2" charset="-122"/>
            </a:endParaRPr>
          </a:p>
          <a:p>
            <a:pPr lvl="1" algn="just" eaLnBrk="1" hangingPunct="1">
              <a:lnSpc>
                <a:spcPct val="80000"/>
              </a:lnSpc>
            </a:pPr>
            <a:r>
              <a:rPr lang="zh-CN" altLang="en-US" sz="2400" b="1" dirty="0">
                <a:latin typeface="宋体" panose="02010600030101010101" pitchFamily="2" charset="-122"/>
              </a:rPr>
              <a:t>语义错误</a:t>
            </a:r>
            <a:endParaRPr lang="zh-CN" altLang="en-US" sz="2400" b="1" dirty="0">
              <a:latin typeface="宋体" panose="02010600030101010101" pitchFamily="2" charset="-122"/>
            </a:endParaRPr>
          </a:p>
          <a:p>
            <a:pPr marL="1143000" lvl="2" indent="-228600" algn="just" eaLnBrk="1" hangingPunct="1">
              <a:lnSpc>
                <a:spcPct val="80000"/>
              </a:lnSpc>
            </a:pPr>
            <a:r>
              <a:rPr lang="zh-CN" altLang="en-US" sz="2000" b="1" dirty="0">
                <a:latin typeface="宋体" panose="02010600030101010101" pitchFamily="2" charset="-122"/>
              </a:rPr>
              <a:t>类型不一致 </a:t>
            </a:r>
            <a:endParaRPr lang="zh-CN" altLang="en-US" sz="2000" b="1" dirty="0">
              <a:latin typeface="宋体" panose="02010600030101010101" pitchFamily="2" charset="-122"/>
            </a:endParaRPr>
          </a:p>
          <a:p>
            <a:pPr eaLnBrk="1" hangingPunct="1">
              <a:lnSpc>
                <a:spcPct val="80000"/>
              </a:lnSpc>
            </a:pPr>
            <a:endParaRPr lang="zh-CN" altLang="en-US" sz="2600" b="1"/>
          </a:p>
        </p:txBody>
      </p:sp>
      <p:sp>
        <p:nvSpPr>
          <p:cNvPr id="44035" name="Rectangle 5"/>
          <p:cNvSpPr/>
          <p:nvPr/>
        </p:nvSpPr>
        <p:spPr>
          <a:xfrm>
            <a:off x="179388" y="3789363"/>
            <a:ext cx="6985000" cy="822325"/>
          </a:xfrm>
          <a:prstGeom prst="rect">
            <a:avLst/>
          </a:prstGeom>
          <a:noFill/>
          <a:ln w="9525">
            <a:noFill/>
          </a:ln>
        </p:spPr>
        <p:txBody>
          <a:bodyPr anchor="t" anchorCtr="0">
            <a:spAutoFit/>
          </a:bodyPr>
          <a:p>
            <a:r>
              <a:rPr lang="zh-CN" altLang="en-US" sz="24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2400" b="1" u="none"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注：编译程序一般很难检测出逻辑错误</a:t>
            </a:r>
            <a:r>
              <a:rPr lang="en-US" altLang="zh-CN" sz="2400" b="1" u="none">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endParaRPr lang="en-US" altLang="zh-CN" sz="2400" b="1" u="none">
              <a:solidFill>
                <a:srgbClr val="0000FF"/>
              </a:solidFill>
              <a:latin typeface="微软雅黑" panose="020B0503020204020204" pitchFamily="34" charset="-122"/>
              <a:ea typeface="微软雅黑" panose="020B0503020204020204" pitchFamily="34" charset="-122"/>
              <a:sym typeface="Symbol" panose="05050102010706020507" pitchFamily="18" charset="2"/>
            </a:endParaRPr>
          </a:p>
          <a:p>
            <a:r>
              <a:rPr lang="zh-CN" altLang="en-US" sz="2400" b="1" u="none"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（自相矛盾、偷换概念等）</a:t>
            </a:r>
            <a:endParaRPr lang="zh-CN" altLang="en-US" sz="2400" b="1" u="none" dirty="0">
              <a:solidFill>
                <a:srgbClr val="0000FF"/>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44036"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44037"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xEl>
                                              <p:charRg st="0" end="30"/>
                                            </p:txEl>
                                          </p:spTgt>
                                        </p:tgtEl>
                                        <p:attrNameLst>
                                          <p:attrName>style.visibility</p:attrName>
                                        </p:attrNameLst>
                                      </p:cBhvr>
                                      <p:to>
                                        <p:strVal val="visible"/>
                                      </p:to>
                                    </p:set>
                                    <p:animEffect transition="in" filter="blinds(horizontal)">
                                      <p:cBhvr>
                                        <p:cTn id="7" dur="500"/>
                                        <p:tgtEl>
                                          <p:spTgt spid="41987">
                                            <p:txEl>
                                              <p:charRg st="0" end="3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987">
                                            <p:txEl>
                                              <p:charRg st="30" end="35"/>
                                            </p:txEl>
                                          </p:spTgt>
                                        </p:tgtEl>
                                        <p:attrNameLst>
                                          <p:attrName>style.visibility</p:attrName>
                                        </p:attrNameLst>
                                      </p:cBhvr>
                                      <p:to>
                                        <p:strVal val="visible"/>
                                      </p:to>
                                    </p:set>
                                    <p:animEffect transition="in" filter="blinds(horizontal)">
                                      <p:cBhvr>
                                        <p:cTn id="10" dur="500"/>
                                        <p:tgtEl>
                                          <p:spTgt spid="41987">
                                            <p:txEl>
                                              <p:charRg st="30" end="3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1987">
                                            <p:txEl>
                                              <p:charRg st="35" end="46"/>
                                            </p:txEl>
                                          </p:spTgt>
                                        </p:tgtEl>
                                        <p:attrNameLst>
                                          <p:attrName>style.visibility</p:attrName>
                                        </p:attrNameLst>
                                      </p:cBhvr>
                                      <p:to>
                                        <p:strVal val="visible"/>
                                      </p:to>
                                    </p:set>
                                    <p:animEffect transition="in" filter="blinds(horizontal)">
                                      <p:cBhvr>
                                        <p:cTn id="13" dur="500"/>
                                        <p:tgtEl>
                                          <p:spTgt spid="41987">
                                            <p:txEl>
                                              <p:charRg st="35" end="46"/>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1987">
                                            <p:txEl>
                                              <p:charRg st="46" end="51"/>
                                            </p:txEl>
                                          </p:spTgt>
                                        </p:tgtEl>
                                        <p:attrNameLst>
                                          <p:attrName>style.visibility</p:attrName>
                                        </p:attrNameLst>
                                      </p:cBhvr>
                                      <p:to>
                                        <p:strVal val="visible"/>
                                      </p:to>
                                    </p:set>
                                    <p:animEffect transition="in" filter="blinds(horizontal)">
                                      <p:cBhvr>
                                        <p:cTn id="16" dur="500"/>
                                        <p:tgtEl>
                                          <p:spTgt spid="41987">
                                            <p:txEl>
                                              <p:charRg st="46" end="5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1987">
                                            <p:txEl>
                                              <p:charRg st="51" end="58"/>
                                            </p:txEl>
                                          </p:spTgt>
                                        </p:tgtEl>
                                        <p:attrNameLst>
                                          <p:attrName>style.visibility</p:attrName>
                                        </p:attrNameLst>
                                      </p:cBhvr>
                                      <p:to>
                                        <p:strVal val="visible"/>
                                      </p:to>
                                    </p:set>
                                    <p:animEffect transition="in" filter="blinds(horizontal)">
                                      <p:cBhvr>
                                        <p:cTn id="19" dur="500"/>
                                        <p:tgtEl>
                                          <p:spTgt spid="41987">
                                            <p:txEl>
                                              <p:charRg st="51"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xfrm>
            <a:off x="0" y="0"/>
            <a:ext cx="7772400" cy="1104900"/>
          </a:xfrm>
          <a:ln/>
        </p:spPr>
        <p:txBody>
          <a:bodyPr vert="horz" wrap="square" anchor="b" anchorCtr="0"/>
          <a:p>
            <a:pPr eaLnBrk="1" hangingPunct="1"/>
            <a:r>
              <a:rPr lang="en-US" altLang="zh-CN" sz="3200" b="1">
                <a:latin typeface="微软雅黑" panose="020B0503020204020204" pitchFamily="34" charset="-122"/>
                <a:ea typeface="微软雅黑" panose="020B0503020204020204" pitchFamily="34" charset="-122"/>
              </a:rPr>
              <a:t>4. </a:t>
            </a:r>
            <a:r>
              <a:rPr lang="zh-CN" altLang="en-US" sz="3200" b="1" dirty="0">
                <a:latin typeface="微软雅黑" panose="020B0503020204020204" pitchFamily="34" charset="-122"/>
                <a:ea typeface="微软雅黑" panose="020B0503020204020204" pitchFamily="34" charset="-122"/>
              </a:rPr>
              <a:t>遍</a:t>
            </a:r>
            <a:r>
              <a:rPr lang="en-US" altLang="zh-CN" sz="3200" b="1">
                <a:latin typeface="微软雅黑" panose="020B0503020204020204" pitchFamily="34" charset="-122"/>
                <a:ea typeface="微软雅黑" panose="020B0503020204020204" pitchFamily="34" charset="-122"/>
              </a:rPr>
              <a:t>(pass)</a:t>
            </a:r>
            <a:endParaRPr lang="en-US" altLang="zh-CN" sz="3200" b="1">
              <a:latin typeface="微软雅黑" panose="020B0503020204020204" pitchFamily="34" charset="-122"/>
              <a:ea typeface="微软雅黑" panose="020B0503020204020204" pitchFamily="34" charset="-122"/>
            </a:endParaRPr>
          </a:p>
        </p:txBody>
      </p:sp>
      <p:sp>
        <p:nvSpPr>
          <p:cNvPr id="43011" name="Rectangle 3"/>
          <p:cNvSpPr>
            <a:spLocks noGrp="1"/>
          </p:cNvSpPr>
          <p:nvPr>
            <p:ph type="body"/>
          </p:nvPr>
        </p:nvSpPr>
        <p:spPr>
          <a:xfrm>
            <a:off x="457200" y="1981200"/>
            <a:ext cx="8229600" cy="2806700"/>
          </a:xfrm>
          <a:ln/>
        </p:spPr>
        <p:txBody>
          <a:bodyPr vert="horz" wrap="square" anchor="t" anchorCtr="0"/>
          <a:p>
            <a:pPr algn="just" eaLnBrk="1" hangingPunct="1"/>
            <a:r>
              <a:rPr lang="zh-CN" altLang="en-US" b="1" dirty="0">
                <a:latin typeface="宋体" panose="02010600030101010101" pitchFamily="2" charset="-122"/>
              </a:rPr>
              <a:t>所谓</a:t>
            </a:r>
            <a:r>
              <a:rPr lang="en-US" altLang="zh-CN" b="1">
                <a:latin typeface="宋体" panose="02010600030101010101" pitchFamily="2" charset="-122"/>
              </a:rPr>
              <a:t>"</a:t>
            </a:r>
            <a:r>
              <a:rPr lang="zh-CN" altLang="en-US" b="1" dirty="0">
                <a:latin typeface="宋体" panose="02010600030101010101" pitchFamily="2" charset="-122"/>
              </a:rPr>
              <a:t>遍</a:t>
            </a:r>
            <a:r>
              <a:rPr lang="en-US" altLang="zh-CN" b="1">
                <a:latin typeface="宋体" panose="02010600030101010101" pitchFamily="2" charset="-122"/>
              </a:rPr>
              <a:t>"</a:t>
            </a:r>
            <a:r>
              <a:rPr lang="zh-CN" altLang="en-US" b="1" dirty="0">
                <a:latin typeface="宋体" panose="02010600030101010101" pitchFamily="2" charset="-122"/>
              </a:rPr>
              <a:t>， 就是对源程序或源程序的中间表示从头到尾扫描一次。</a:t>
            </a:r>
            <a:endParaRPr lang="zh-CN" altLang="en-US" b="1" dirty="0">
              <a:latin typeface="宋体" panose="02010600030101010101" pitchFamily="2" charset="-122"/>
            </a:endParaRPr>
          </a:p>
          <a:p>
            <a:pPr algn="just" eaLnBrk="1" hangingPunct="1"/>
            <a:r>
              <a:rPr lang="zh-CN" altLang="en-US" b="1" dirty="0">
                <a:latin typeface="宋体" panose="02010600030101010101" pitchFamily="2" charset="-122"/>
              </a:rPr>
              <a:t>阶段与遍是不同的概念。一遍可以由若干段组成，一个阶段也可以分若干遍来完成。</a:t>
            </a:r>
            <a:endParaRPr lang="zh-CN" altLang="en-US" b="1" dirty="0"/>
          </a:p>
        </p:txBody>
      </p:sp>
      <p:sp>
        <p:nvSpPr>
          <p:cNvPr id="45059"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45060"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xEl>
                                              <p:charRg st="0" end="32"/>
                                            </p:txEl>
                                          </p:spTgt>
                                        </p:tgtEl>
                                        <p:attrNameLst>
                                          <p:attrName>style.visibility</p:attrName>
                                        </p:attrNameLst>
                                      </p:cBhvr>
                                      <p:to>
                                        <p:strVal val="visible"/>
                                      </p:to>
                                    </p:set>
                                    <p:animEffect transition="in" filter="blinds(horizontal)">
                                      <p:cBhvr>
                                        <p:cTn id="7" dur="500"/>
                                        <p:tgtEl>
                                          <p:spTgt spid="43011">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1">
                                            <p:txEl>
                                              <p:charRg st="32" end="70"/>
                                            </p:txEl>
                                          </p:spTgt>
                                        </p:tgtEl>
                                        <p:attrNameLst>
                                          <p:attrName>style.visibility</p:attrName>
                                        </p:attrNameLst>
                                      </p:cBhvr>
                                      <p:to>
                                        <p:strVal val="visible"/>
                                      </p:to>
                                    </p:set>
                                    <p:animEffect transition="in" filter="blinds(horizontal)">
                                      <p:cBhvr>
                                        <p:cTn id="12" dur="500"/>
                                        <p:tgtEl>
                                          <p:spTgt spid="43011">
                                            <p:txEl>
                                              <p:charRg st="32"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539750" y="115888"/>
            <a:ext cx="8001000" cy="757237"/>
          </a:xfrm>
          <a:ln/>
        </p:spPr>
        <p:txBody>
          <a:bodyPr vert="horz" wrap="square" anchor="b" anchorCtr="0"/>
          <a:p>
            <a:pPr eaLnBrk="1" hangingPunct="1"/>
            <a:r>
              <a:rPr lang="zh-CN" altLang="en-US" b="1">
                <a:latin typeface="宋体" panose="02010600030101010101" pitchFamily="2" charset="-122"/>
              </a:rPr>
              <a:t>本课程的作用</a:t>
            </a:r>
            <a:endParaRPr lang="zh-CN" altLang="en-US" b="1">
              <a:latin typeface="宋体" panose="02010600030101010101" pitchFamily="2" charset="-122"/>
            </a:endParaRPr>
          </a:p>
        </p:txBody>
      </p:sp>
      <p:sp>
        <p:nvSpPr>
          <p:cNvPr id="8194" name="Rectangle 3"/>
          <p:cNvSpPr>
            <a:spLocks noGrp="1"/>
          </p:cNvSpPr>
          <p:nvPr>
            <p:ph type="body"/>
          </p:nvPr>
        </p:nvSpPr>
        <p:spPr>
          <a:ln/>
        </p:spPr>
        <p:txBody>
          <a:bodyPr vert="horz" wrap="square" anchor="t" anchorCtr="0"/>
          <a:p>
            <a:pPr eaLnBrk="1" hangingPunct="1"/>
            <a:r>
              <a:rPr lang="zh-CN" altLang="en-US" b="1" dirty="0">
                <a:latin typeface="宋体" panose="02010600030101010101" pitchFamily="2" charset="-122"/>
              </a:rPr>
              <a:t>编译原理介绍如何将高级程序设计语言变换成计算机硬件能识别的机器语言，以便计算机进行处理。</a:t>
            </a:r>
            <a:endParaRPr lang="zh-CN" altLang="en-US" b="1">
              <a:latin typeface="宋体" panose="02010600030101010101" pitchFamily="2" charset="-122"/>
            </a:endParaRPr>
          </a:p>
          <a:p>
            <a:pPr eaLnBrk="1" hangingPunct="1"/>
            <a:r>
              <a:rPr lang="zh-CN" altLang="en-US" b="1" dirty="0">
                <a:latin typeface="宋体" panose="02010600030101010101" pitchFamily="2" charset="-122"/>
              </a:rPr>
              <a:t>它的理论基础坚实，其形式化系统不仅应用于编译技术，而且大量应用于人工智能、多媒体技术及数据库等领域。</a:t>
            </a:r>
            <a:endParaRPr lang="zh-CN" altLang="en-US" b="1">
              <a:latin typeface="宋体" panose="02010600030101010101" pitchFamily="2" charset="-122"/>
            </a:endParaRPr>
          </a:p>
        </p:txBody>
      </p:sp>
      <p:sp>
        <p:nvSpPr>
          <p:cNvPr id="8195"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8196"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0" y="0"/>
            <a:ext cx="7489825" cy="1096963"/>
          </a:xfrm>
          <a:ln/>
        </p:spPr>
        <p:txBody>
          <a:bodyPr vert="horz" wrap="square" anchor="b" anchorCtr="0"/>
          <a:p>
            <a:pPr eaLnBrk="1" hangingPunct="1"/>
            <a:r>
              <a:rPr lang="en-US" altLang="zh-CN" sz="3200" b="1">
                <a:latin typeface="微软雅黑" panose="020B0503020204020204" pitchFamily="34" charset="-122"/>
                <a:ea typeface="微软雅黑" panose="020B0503020204020204" pitchFamily="34" charset="-122"/>
              </a:rPr>
              <a:t>5. </a:t>
            </a:r>
            <a:r>
              <a:rPr lang="zh-CN" altLang="en-US" sz="3200" b="1" dirty="0">
                <a:latin typeface="微软雅黑" panose="020B0503020204020204" pitchFamily="34" charset="-122"/>
                <a:ea typeface="微软雅黑" panose="020B0503020204020204" pitchFamily="34" charset="-122"/>
              </a:rPr>
              <a:t>编译前端与后端</a:t>
            </a:r>
            <a:endParaRPr lang="zh-CN" altLang="en-US" sz="3200" b="1" dirty="0">
              <a:latin typeface="微软雅黑" panose="020B0503020204020204" pitchFamily="34" charset="-122"/>
              <a:ea typeface="微软雅黑" panose="020B0503020204020204" pitchFamily="34" charset="-122"/>
            </a:endParaRPr>
          </a:p>
        </p:txBody>
      </p:sp>
      <p:sp>
        <p:nvSpPr>
          <p:cNvPr id="44035" name="Rectangle 3"/>
          <p:cNvSpPr>
            <a:spLocks noGrp="1"/>
          </p:cNvSpPr>
          <p:nvPr>
            <p:ph type="body"/>
          </p:nvPr>
        </p:nvSpPr>
        <p:spPr>
          <a:xfrm>
            <a:off x="533400" y="2743200"/>
            <a:ext cx="8153400" cy="3810000"/>
          </a:xfrm>
          <a:ln/>
        </p:spPr>
        <p:txBody>
          <a:bodyPr vert="horz" wrap="square" anchor="t" anchorCtr="0"/>
          <a:p>
            <a:pPr eaLnBrk="1" hangingPunct="1">
              <a:lnSpc>
                <a:spcPct val="90000"/>
              </a:lnSpc>
              <a:spcBef>
                <a:spcPts val="1200"/>
              </a:spcBef>
            </a:pPr>
            <a:r>
              <a:rPr lang="zh-CN" altLang="en-US" b="1" dirty="0">
                <a:solidFill>
                  <a:srgbClr val="3333CC"/>
                </a:solidFill>
                <a:latin typeface="宋体" panose="02010600030101010101" pitchFamily="2" charset="-122"/>
              </a:rPr>
              <a:t>编译前端</a:t>
            </a:r>
            <a:r>
              <a:rPr lang="zh-CN" altLang="en-US" b="1" dirty="0">
                <a:latin typeface="宋体" panose="02010600030101010101" pitchFamily="2" charset="-122"/>
              </a:rPr>
              <a:t>：与源语言有关，如词法分析，语法分析，语义分析与中间代码产生，与机器无关的优化</a:t>
            </a:r>
            <a:endParaRPr lang="zh-CN" altLang="en-US" b="1" dirty="0">
              <a:latin typeface="宋体" panose="02010600030101010101" pitchFamily="2" charset="-122"/>
            </a:endParaRPr>
          </a:p>
          <a:p>
            <a:pPr eaLnBrk="1" hangingPunct="1">
              <a:lnSpc>
                <a:spcPct val="90000"/>
              </a:lnSpc>
            </a:pPr>
            <a:r>
              <a:rPr lang="zh-CN" altLang="en-US" b="1" dirty="0">
                <a:solidFill>
                  <a:srgbClr val="3333CC"/>
                </a:solidFill>
                <a:latin typeface="宋体" panose="02010600030101010101" pitchFamily="2" charset="-122"/>
              </a:rPr>
              <a:t>编译后端</a:t>
            </a:r>
            <a:r>
              <a:rPr lang="zh-CN" altLang="en-US" b="1" dirty="0">
                <a:latin typeface="宋体" panose="02010600030101010101" pitchFamily="2" charset="-122"/>
              </a:rPr>
              <a:t>：与目标机有关，与目标机有关的优化，目标代码产生</a:t>
            </a:r>
            <a:endParaRPr lang="zh-CN" altLang="en-US" b="1" dirty="0">
              <a:latin typeface="宋体" panose="02010600030101010101" pitchFamily="2" charset="-122"/>
            </a:endParaRPr>
          </a:p>
          <a:p>
            <a:pPr lvl="1" eaLnBrk="1" hangingPunct="1">
              <a:lnSpc>
                <a:spcPct val="90000"/>
              </a:lnSpc>
              <a:spcBef>
                <a:spcPts val="1200"/>
              </a:spcBef>
            </a:pPr>
            <a:r>
              <a:rPr lang="zh-CN" altLang="en-US" sz="2600" b="1" dirty="0">
                <a:latin typeface="宋体" panose="02010600030101010101" pitchFamily="2" charset="-122"/>
              </a:rPr>
              <a:t>优点：减少对内存容量的要求，程序逻辑结构清晰</a:t>
            </a:r>
            <a:r>
              <a:rPr lang="en-US" altLang="zh-CN" sz="2600" b="1">
                <a:latin typeface="宋体" panose="02010600030101010101" pitchFamily="2" charset="-122"/>
              </a:rPr>
              <a:t>; </a:t>
            </a:r>
            <a:r>
              <a:rPr lang="zh-CN" altLang="en-US" sz="2600" b="1" dirty="0">
                <a:latin typeface="宋体" panose="02010600030101010101" pitchFamily="2" charset="-122"/>
              </a:rPr>
              <a:t>优化更充分，有利于移植。</a:t>
            </a:r>
            <a:endParaRPr lang="zh-CN" altLang="en-US" sz="2600" b="1" dirty="0">
              <a:latin typeface="宋体" panose="02010600030101010101" pitchFamily="2" charset="-122"/>
            </a:endParaRPr>
          </a:p>
          <a:p>
            <a:pPr lvl="1" eaLnBrk="1" hangingPunct="1">
              <a:lnSpc>
                <a:spcPct val="90000"/>
              </a:lnSpc>
            </a:pPr>
            <a:r>
              <a:rPr lang="zh-CN" altLang="en-US" sz="2600" b="1" dirty="0">
                <a:latin typeface="宋体" panose="02010600030101010101" pitchFamily="2" charset="-122"/>
              </a:rPr>
              <a:t>不足</a:t>
            </a:r>
            <a:r>
              <a:rPr lang="en-US" altLang="zh-CN" sz="2600" b="1">
                <a:latin typeface="宋体" panose="02010600030101010101" pitchFamily="2" charset="-122"/>
              </a:rPr>
              <a:t>: </a:t>
            </a:r>
            <a:r>
              <a:rPr lang="zh-CN" altLang="en-US" sz="2600" b="1" dirty="0">
                <a:latin typeface="宋体" panose="02010600030101010101" pitchFamily="2" charset="-122"/>
              </a:rPr>
              <a:t>编译程序运行的效率低</a:t>
            </a:r>
            <a:endParaRPr lang="zh-CN" altLang="en-US" sz="2600" b="1" dirty="0">
              <a:latin typeface="宋体" panose="02010600030101010101" pitchFamily="2" charset="-122"/>
            </a:endParaRPr>
          </a:p>
        </p:txBody>
      </p:sp>
      <p:grpSp>
        <p:nvGrpSpPr>
          <p:cNvPr id="44036" name="Group 12"/>
          <p:cNvGrpSpPr/>
          <p:nvPr/>
        </p:nvGrpSpPr>
        <p:grpSpPr>
          <a:xfrm>
            <a:off x="990600" y="1752600"/>
            <a:ext cx="7239000" cy="609600"/>
            <a:chOff x="0" y="0"/>
            <a:chExt cx="4560" cy="384"/>
          </a:xfrm>
        </p:grpSpPr>
        <p:sp>
          <p:nvSpPr>
            <p:cNvPr id="46084" name="Rectangle 5"/>
            <p:cNvSpPr/>
            <p:nvPr/>
          </p:nvSpPr>
          <p:spPr>
            <a:xfrm>
              <a:off x="0" y="0"/>
              <a:ext cx="1008" cy="384"/>
            </a:xfrm>
            <a:prstGeom prst="rect">
              <a:avLst/>
            </a:prstGeom>
            <a:noFill/>
            <a:ln w="12700" cap="flat" cmpd="sng">
              <a:solidFill>
                <a:schemeClr val="tx1"/>
              </a:solidFill>
              <a:prstDash val="solid"/>
              <a:miter/>
              <a:headEnd type="none" w="med" len="med"/>
              <a:tailEnd type="none" w="med" len="med"/>
            </a:ln>
          </p:spPr>
          <p:txBody>
            <a:bodyPr wrap="none" anchor="ctr" anchorCtr="0"/>
            <a:p>
              <a:pPr algn="ctr"/>
              <a:r>
                <a:rPr lang="zh-CN" altLang="en-US" sz="2800" b="1" u="none" dirty="0">
                  <a:solidFill>
                    <a:schemeClr val="tx1"/>
                  </a:solidFill>
                  <a:latin typeface="Times New Roman" panose="02020603050405020304" pitchFamily="18" charset="0"/>
                </a:rPr>
                <a:t>源语言</a:t>
              </a:r>
              <a:endParaRPr lang="zh-CN" altLang="en-US" sz="2400" b="1" u="none" dirty="0">
                <a:solidFill>
                  <a:schemeClr val="tx1"/>
                </a:solidFill>
                <a:latin typeface="Times New Roman" panose="02020603050405020304" pitchFamily="18" charset="0"/>
              </a:endParaRPr>
            </a:p>
          </p:txBody>
        </p:sp>
        <p:sp>
          <p:nvSpPr>
            <p:cNvPr id="46085" name="Rectangle 6"/>
            <p:cNvSpPr/>
            <p:nvPr/>
          </p:nvSpPr>
          <p:spPr>
            <a:xfrm>
              <a:off x="1776" y="0"/>
              <a:ext cx="1008" cy="384"/>
            </a:xfrm>
            <a:prstGeom prst="rect">
              <a:avLst/>
            </a:prstGeom>
            <a:noFill/>
            <a:ln w="12700" cap="flat" cmpd="sng">
              <a:solidFill>
                <a:schemeClr val="tx1"/>
              </a:solidFill>
              <a:prstDash val="solid"/>
              <a:miter/>
              <a:headEnd type="none" w="med" len="med"/>
              <a:tailEnd type="none" w="med" len="med"/>
            </a:ln>
          </p:spPr>
          <p:txBody>
            <a:bodyPr wrap="none" anchor="ctr" anchorCtr="0"/>
            <a:p>
              <a:pPr algn="ctr"/>
              <a:r>
                <a:rPr lang="zh-CN" altLang="en-US" sz="2800" b="1" u="none" dirty="0">
                  <a:solidFill>
                    <a:schemeClr val="tx1"/>
                  </a:solidFill>
                  <a:latin typeface="Times New Roman" panose="02020603050405020304" pitchFamily="18" charset="0"/>
                </a:rPr>
                <a:t>中间语言</a:t>
              </a:r>
              <a:endParaRPr lang="zh-CN" altLang="en-US" sz="2400" b="1" u="none" dirty="0">
                <a:solidFill>
                  <a:schemeClr val="tx1"/>
                </a:solidFill>
                <a:latin typeface="Times New Roman" panose="02020603050405020304" pitchFamily="18" charset="0"/>
              </a:endParaRPr>
            </a:p>
          </p:txBody>
        </p:sp>
        <p:sp>
          <p:nvSpPr>
            <p:cNvPr id="46086" name="Rectangle 7"/>
            <p:cNvSpPr/>
            <p:nvPr/>
          </p:nvSpPr>
          <p:spPr>
            <a:xfrm>
              <a:off x="3552" y="0"/>
              <a:ext cx="1008" cy="384"/>
            </a:xfrm>
            <a:prstGeom prst="rect">
              <a:avLst/>
            </a:prstGeom>
            <a:noFill/>
            <a:ln w="12700" cap="flat" cmpd="sng">
              <a:solidFill>
                <a:schemeClr val="tx1"/>
              </a:solidFill>
              <a:prstDash val="solid"/>
              <a:miter/>
              <a:headEnd type="none" w="med" len="med"/>
              <a:tailEnd type="none" w="med" len="med"/>
            </a:ln>
          </p:spPr>
          <p:txBody>
            <a:bodyPr wrap="none" anchor="ctr" anchorCtr="0"/>
            <a:p>
              <a:pPr algn="ctr"/>
              <a:r>
                <a:rPr lang="zh-CN" altLang="en-US" sz="2800" b="1" u="none" dirty="0">
                  <a:solidFill>
                    <a:schemeClr val="tx1"/>
                  </a:solidFill>
                  <a:latin typeface="Times New Roman" panose="02020603050405020304" pitchFamily="18" charset="0"/>
                </a:rPr>
                <a:t>目标语言</a:t>
              </a:r>
              <a:endParaRPr lang="zh-CN" altLang="en-US" sz="2400" b="1" u="none" dirty="0">
                <a:solidFill>
                  <a:schemeClr val="tx1"/>
                </a:solidFill>
                <a:latin typeface="Times New Roman" panose="02020603050405020304" pitchFamily="18" charset="0"/>
              </a:endParaRPr>
            </a:p>
          </p:txBody>
        </p:sp>
        <p:sp>
          <p:nvSpPr>
            <p:cNvPr id="46087" name="Line 8"/>
            <p:cNvSpPr/>
            <p:nvPr/>
          </p:nvSpPr>
          <p:spPr>
            <a:xfrm>
              <a:off x="1008" y="192"/>
              <a:ext cx="768" cy="0"/>
            </a:xfrm>
            <a:prstGeom prst="line">
              <a:avLst/>
            </a:prstGeom>
            <a:ln w="12700" cap="flat" cmpd="sng">
              <a:solidFill>
                <a:schemeClr val="tx1"/>
              </a:solidFill>
              <a:prstDash val="solid"/>
              <a:round/>
              <a:headEnd type="none" w="med" len="med"/>
              <a:tailEnd type="stealth" w="lg" len="lg"/>
            </a:ln>
          </p:spPr>
        </p:sp>
        <p:sp>
          <p:nvSpPr>
            <p:cNvPr id="46088" name="Line 9"/>
            <p:cNvSpPr/>
            <p:nvPr/>
          </p:nvSpPr>
          <p:spPr>
            <a:xfrm>
              <a:off x="2784" y="192"/>
              <a:ext cx="768" cy="0"/>
            </a:xfrm>
            <a:prstGeom prst="line">
              <a:avLst/>
            </a:prstGeom>
            <a:ln w="12700" cap="flat" cmpd="sng">
              <a:solidFill>
                <a:schemeClr val="tx1"/>
              </a:solidFill>
              <a:prstDash val="solid"/>
              <a:round/>
              <a:headEnd type="none" w="med" len="med"/>
              <a:tailEnd type="stealth" w="lg" len="lg"/>
            </a:ln>
          </p:spPr>
        </p:sp>
      </p:grpSp>
      <p:sp>
        <p:nvSpPr>
          <p:cNvPr id="44042" name="Rectangle 10"/>
          <p:cNvSpPr/>
          <p:nvPr/>
        </p:nvSpPr>
        <p:spPr>
          <a:xfrm>
            <a:off x="2590800" y="1524000"/>
            <a:ext cx="1143000" cy="533400"/>
          </a:xfrm>
          <a:prstGeom prst="rect">
            <a:avLst/>
          </a:prstGeom>
          <a:noFill/>
          <a:ln w="9525">
            <a:noFill/>
          </a:ln>
        </p:spPr>
        <p:txBody>
          <a:bodyPr wrap="none" anchor="ctr" anchorCtr="0"/>
          <a:p>
            <a:pPr algn="ctr"/>
            <a:r>
              <a:rPr lang="zh-CN" altLang="en-US" sz="2800" b="1" u="none" dirty="0">
                <a:solidFill>
                  <a:schemeClr val="tx1"/>
                </a:solidFill>
                <a:latin typeface="Times New Roman" panose="02020603050405020304" pitchFamily="18" charset="0"/>
              </a:rPr>
              <a:t>前端</a:t>
            </a:r>
            <a:endParaRPr lang="zh-CN" altLang="en-US" sz="2400" b="1" u="none" dirty="0">
              <a:solidFill>
                <a:schemeClr val="tx1"/>
              </a:solidFill>
              <a:latin typeface="Times New Roman" panose="02020603050405020304" pitchFamily="18" charset="0"/>
            </a:endParaRPr>
          </a:p>
        </p:txBody>
      </p:sp>
      <p:sp>
        <p:nvSpPr>
          <p:cNvPr id="44043" name="Rectangle 11"/>
          <p:cNvSpPr/>
          <p:nvPr/>
        </p:nvSpPr>
        <p:spPr>
          <a:xfrm>
            <a:off x="5410200" y="1524000"/>
            <a:ext cx="1143000" cy="533400"/>
          </a:xfrm>
          <a:prstGeom prst="rect">
            <a:avLst/>
          </a:prstGeom>
          <a:noFill/>
          <a:ln w="9525">
            <a:noFill/>
          </a:ln>
        </p:spPr>
        <p:txBody>
          <a:bodyPr wrap="none" anchor="ctr" anchorCtr="0"/>
          <a:p>
            <a:pPr algn="ctr"/>
            <a:r>
              <a:rPr lang="zh-CN" altLang="en-US" sz="2800" b="1" u="none" dirty="0">
                <a:solidFill>
                  <a:schemeClr val="tx1"/>
                </a:solidFill>
                <a:latin typeface="Times New Roman" panose="02020603050405020304" pitchFamily="18" charset="0"/>
              </a:rPr>
              <a:t>后端</a:t>
            </a:r>
            <a:endParaRPr lang="zh-CN" altLang="en-US" sz="2400" b="1" u="none" dirty="0">
              <a:solidFill>
                <a:schemeClr val="tx1"/>
              </a:solidFill>
              <a:latin typeface="Times New Roman" panose="02020603050405020304" pitchFamily="18" charset="0"/>
            </a:endParaRPr>
          </a:p>
        </p:txBody>
      </p:sp>
      <p:sp>
        <p:nvSpPr>
          <p:cNvPr id="46091"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4609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ox(out)">
                                      <p:cBhvr>
                                        <p:cTn id="7" dur="500"/>
                                        <p:tgtEl>
                                          <p:spTgt spid="4403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4042"/>
                                        </p:tgtEl>
                                        <p:attrNameLst>
                                          <p:attrName>style.visibility</p:attrName>
                                        </p:attrNameLst>
                                      </p:cBhvr>
                                      <p:to>
                                        <p:strVal val="visible"/>
                                      </p:to>
                                    </p:set>
                                    <p:animEffect transition="in" filter="box(out)">
                                      <p:cBhvr>
                                        <p:cTn id="12" dur="500"/>
                                        <p:tgtEl>
                                          <p:spTgt spid="4404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4043"/>
                                        </p:tgtEl>
                                        <p:attrNameLst>
                                          <p:attrName>style.visibility</p:attrName>
                                        </p:attrNameLst>
                                      </p:cBhvr>
                                      <p:to>
                                        <p:strVal val="visible"/>
                                      </p:to>
                                    </p:set>
                                    <p:animEffect transition="in" filter="box(out)">
                                      <p:cBhvr>
                                        <p:cTn id="17" dur="500"/>
                                        <p:tgtEl>
                                          <p:spTgt spid="440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035">
                                            <p:txEl>
                                              <p:charRg st="0" end="44"/>
                                            </p:txEl>
                                          </p:spTgt>
                                        </p:tgtEl>
                                        <p:attrNameLst>
                                          <p:attrName>style.visibility</p:attrName>
                                        </p:attrNameLst>
                                      </p:cBhvr>
                                      <p:to>
                                        <p:strVal val="visible"/>
                                      </p:to>
                                    </p:set>
                                    <p:animEffect transition="in" filter="blinds(horizontal)">
                                      <p:cBhvr>
                                        <p:cTn id="22" dur="500"/>
                                        <p:tgtEl>
                                          <p:spTgt spid="44035">
                                            <p:txEl>
                                              <p:charRg st="0" end="4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035">
                                            <p:txEl>
                                              <p:charRg st="44" end="73"/>
                                            </p:txEl>
                                          </p:spTgt>
                                        </p:tgtEl>
                                        <p:attrNameLst>
                                          <p:attrName>style.visibility</p:attrName>
                                        </p:attrNameLst>
                                      </p:cBhvr>
                                      <p:to>
                                        <p:strVal val="visible"/>
                                      </p:to>
                                    </p:set>
                                    <p:animEffect transition="in" filter="blinds(horizontal)">
                                      <p:cBhvr>
                                        <p:cTn id="27" dur="500"/>
                                        <p:tgtEl>
                                          <p:spTgt spid="44035">
                                            <p:txEl>
                                              <p:charRg st="44" end="7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035">
                                            <p:txEl>
                                              <p:charRg st="73" end="110"/>
                                            </p:txEl>
                                          </p:spTgt>
                                        </p:tgtEl>
                                        <p:attrNameLst>
                                          <p:attrName>style.visibility</p:attrName>
                                        </p:attrNameLst>
                                      </p:cBhvr>
                                      <p:to>
                                        <p:strVal val="visible"/>
                                      </p:to>
                                    </p:set>
                                    <p:animEffect transition="in" filter="blinds(horizontal)">
                                      <p:cBhvr>
                                        <p:cTn id="32" dur="500"/>
                                        <p:tgtEl>
                                          <p:spTgt spid="44035">
                                            <p:txEl>
                                              <p:charRg st="73" end="1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035">
                                            <p:txEl>
                                              <p:charRg st="110" end="125"/>
                                            </p:txEl>
                                          </p:spTgt>
                                        </p:tgtEl>
                                        <p:attrNameLst>
                                          <p:attrName>style.visibility</p:attrName>
                                        </p:attrNameLst>
                                      </p:cBhvr>
                                      <p:to>
                                        <p:strVal val="visible"/>
                                      </p:to>
                                    </p:set>
                                    <p:animEffect transition="in" filter="blinds(horizontal)">
                                      <p:cBhvr>
                                        <p:cTn id="37" dur="500"/>
                                        <p:tgtEl>
                                          <p:spTgt spid="44035">
                                            <p:txEl>
                                              <p:charRg st="110"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ldLvl="2" build="p"/>
      <p:bldP spid="44042" grpId="0"/>
      <p:bldP spid="4404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ln/>
        </p:spPr>
        <p:txBody>
          <a:bodyPr vert="horz" wrap="square" anchor="b" anchorCtr="0"/>
          <a:p>
            <a:pPr eaLnBrk="1" hangingPunct="1"/>
            <a:r>
              <a:rPr lang="en-US" altLang="zh-CN" b="1"/>
              <a:t>JAVA</a:t>
            </a:r>
            <a:r>
              <a:rPr lang="zh-CN" altLang="en-US" b="1" dirty="0"/>
              <a:t>语言的平台无关性</a:t>
            </a:r>
            <a:endParaRPr lang="zh-CN" altLang="en-US" b="1" dirty="0"/>
          </a:p>
        </p:txBody>
      </p:sp>
      <p:sp>
        <p:nvSpPr>
          <p:cNvPr id="45059" name="Rectangle 5"/>
          <p:cNvSpPr/>
          <p:nvPr/>
        </p:nvSpPr>
        <p:spPr>
          <a:xfrm>
            <a:off x="1981200" y="5410200"/>
            <a:ext cx="5105400" cy="68580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p>
            <a:pPr algn="ctr"/>
            <a:r>
              <a:rPr lang="zh-CN" altLang="en-US" sz="2800" b="1" u="none" dirty="0">
                <a:latin typeface="Times New Roman" panose="02020603050405020304" pitchFamily="18" charset="0"/>
              </a:rPr>
              <a:t>操作系统平台</a:t>
            </a:r>
            <a:endParaRPr lang="zh-CN" altLang="en-US" sz="2800" b="1" u="none" dirty="0">
              <a:latin typeface="Times New Roman" panose="02020603050405020304" pitchFamily="18" charset="0"/>
            </a:endParaRPr>
          </a:p>
        </p:txBody>
      </p:sp>
      <p:sp>
        <p:nvSpPr>
          <p:cNvPr id="45060" name="Rectangle 6"/>
          <p:cNvSpPr/>
          <p:nvPr/>
        </p:nvSpPr>
        <p:spPr>
          <a:xfrm>
            <a:off x="1981200" y="4038600"/>
            <a:ext cx="5105400" cy="685800"/>
          </a:xfrm>
          <a:prstGeom prst="rect">
            <a:avLst/>
          </a:prstGeom>
          <a:solidFill>
            <a:srgbClr val="FF99CC"/>
          </a:solidFill>
          <a:ln w="19050" cap="flat" cmpd="sng">
            <a:solidFill>
              <a:schemeClr val="tx1"/>
            </a:solidFill>
            <a:prstDash val="solid"/>
            <a:miter/>
            <a:headEnd type="none" w="med" len="med"/>
            <a:tailEnd type="none" w="med" len="med"/>
          </a:ln>
        </p:spPr>
        <p:txBody>
          <a:bodyPr wrap="none" anchor="ctr" anchorCtr="0"/>
          <a:p>
            <a:pPr algn="ctr"/>
            <a:r>
              <a:rPr lang="en-US" altLang="zh-CN" sz="2800" b="1" u="none">
                <a:latin typeface="Times New Roman" panose="02020603050405020304" pitchFamily="18" charset="0"/>
              </a:rPr>
              <a:t>Java</a:t>
            </a:r>
            <a:r>
              <a:rPr lang="zh-CN" altLang="en-US" sz="2800" b="1" u="none" dirty="0">
                <a:latin typeface="Times New Roman" panose="02020603050405020304" pitchFamily="18" charset="0"/>
              </a:rPr>
              <a:t>虚拟机</a:t>
            </a:r>
            <a:r>
              <a:rPr lang="en-US" altLang="zh-CN" sz="2800" b="1" u="none">
                <a:latin typeface="Times New Roman" panose="02020603050405020304" pitchFamily="18" charset="0"/>
              </a:rPr>
              <a:t>(</a:t>
            </a:r>
            <a:r>
              <a:rPr lang="zh-CN" altLang="en-US" sz="2800" b="1" u="none" dirty="0">
                <a:latin typeface="Times New Roman" panose="02020603050405020304" pitchFamily="18" charset="0"/>
              </a:rPr>
              <a:t>解释器</a:t>
            </a:r>
            <a:r>
              <a:rPr lang="en-US" altLang="zh-CN" sz="2800" b="1" u="none">
                <a:latin typeface="Times New Roman" panose="02020603050405020304" pitchFamily="18" charset="0"/>
              </a:rPr>
              <a:t>)</a:t>
            </a:r>
            <a:endParaRPr lang="en-US" altLang="zh-CN" sz="2800" b="1" u="none">
              <a:latin typeface="Times New Roman" panose="02020603050405020304" pitchFamily="18" charset="0"/>
            </a:endParaRPr>
          </a:p>
        </p:txBody>
      </p:sp>
      <p:sp>
        <p:nvSpPr>
          <p:cNvPr id="45061" name="Rectangle 7"/>
          <p:cNvSpPr/>
          <p:nvPr/>
        </p:nvSpPr>
        <p:spPr>
          <a:xfrm>
            <a:off x="1981200" y="2667000"/>
            <a:ext cx="5105400" cy="685800"/>
          </a:xfrm>
          <a:prstGeom prst="rect">
            <a:avLst/>
          </a:prstGeom>
          <a:solidFill>
            <a:srgbClr val="FFCC00"/>
          </a:solidFill>
          <a:ln w="19050" cap="flat" cmpd="sng">
            <a:solidFill>
              <a:schemeClr val="tx1"/>
            </a:solidFill>
            <a:prstDash val="solid"/>
            <a:miter/>
            <a:headEnd type="none" w="med" len="med"/>
            <a:tailEnd type="none" w="med" len="med"/>
          </a:ln>
        </p:spPr>
        <p:txBody>
          <a:bodyPr wrap="none" anchor="ctr" anchorCtr="0"/>
          <a:p>
            <a:pPr algn="ctr"/>
            <a:r>
              <a:rPr lang="en-US" altLang="zh-CN" sz="2800" b="1" u="none">
                <a:latin typeface="Times New Roman" panose="02020603050405020304" pitchFamily="18" charset="0"/>
              </a:rPr>
              <a:t>Java</a:t>
            </a:r>
            <a:r>
              <a:rPr lang="zh-CN" altLang="en-US" sz="2800" b="1" u="none" dirty="0">
                <a:latin typeface="Times New Roman" panose="02020603050405020304" pitchFamily="18" charset="0"/>
              </a:rPr>
              <a:t>编译器</a:t>
            </a:r>
            <a:endParaRPr lang="zh-CN" altLang="en-US" sz="2800" b="1" u="none" dirty="0">
              <a:latin typeface="Times New Roman" panose="02020603050405020304" pitchFamily="18" charset="0"/>
            </a:endParaRPr>
          </a:p>
        </p:txBody>
      </p:sp>
      <p:grpSp>
        <p:nvGrpSpPr>
          <p:cNvPr id="45062" name="Group 14"/>
          <p:cNvGrpSpPr/>
          <p:nvPr/>
        </p:nvGrpSpPr>
        <p:grpSpPr>
          <a:xfrm>
            <a:off x="4343400" y="1981200"/>
            <a:ext cx="2971800" cy="685800"/>
            <a:chOff x="0" y="0"/>
            <a:chExt cx="1872" cy="432"/>
          </a:xfrm>
        </p:grpSpPr>
        <p:sp>
          <p:nvSpPr>
            <p:cNvPr id="47110" name="Line 8"/>
            <p:cNvSpPr/>
            <p:nvPr/>
          </p:nvSpPr>
          <p:spPr>
            <a:xfrm>
              <a:off x="0" y="0"/>
              <a:ext cx="0" cy="432"/>
            </a:xfrm>
            <a:prstGeom prst="line">
              <a:avLst/>
            </a:prstGeom>
            <a:ln w="12700" cap="flat" cmpd="sng">
              <a:solidFill>
                <a:schemeClr val="tx1"/>
              </a:solidFill>
              <a:prstDash val="solid"/>
              <a:round/>
              <a:headEnd type="none" w="med" len="med"/>
              <a:tailEnd type="stealth" w="lg" len="lg"/>
            </a:ln>
          </p:spPr>
        </p:sp>
        <p:sp>
          <p:nvSpPr>
            <p:cNvPr id="47111" name="Rectangle 9"/>
            <p:cNvSpPr/>
            <p:nvPr/>
          </p:nvSpPr>
          <p:spPr>
            <a:xfrm>
              <a:off x="144" y="48"/>
              <a:ext cx="1728" cy="384"/>
            </a:xfrm>
            <a:prstGeom prst="rect">
              <a:avLst/>
            </a:prstGeom>
            <a:noFill/>
            <a:ln w="9525">
              <a:noFill/>
            </a:ln>
          </p:spPr>
          <p:txBody>
            <a:bodyPr wrap="none" anchor="ctr" anchorCtr="0"/>
            <a:p>
              <a:pPr algn="ctr"/>
              <a:r>
                <a:rPr lang="en-US" altLang="zh-CN" sz="2800" b="1" u="none">
                  <a:latin typeface="Times New Roman" panose="02020603050405020304" pitchFamily="18" charset="0"/>
                </a:rPr>
                <a:t>Java</a:t>
              </a:r>
              <a:r>
                <a:rPr lang="zh-CN" altLang="en-US" sz="2800" b="1" u="none" dirty="0">
                  <a:latin typeface="Times New Roman" panose="02020603050405020304" pitchFamily="18" charset="0"/>
                </a:rPr>
                <a:t>源程序</a:t>
              </a:r>
              <a:r>
                <a:rPr lang="en-US" altLang="zh-CN" sz="2800" b="1" u="none">
                  <a:latin typeface="Times New Roman" panose="02020603050405020304" pitchFamily="18" charset="0"/>
                </a:rPr>
                <a:t>(.java)</a:t>
              </a:r>
              <a:endParaRPr lang="en-US" altLang="zh-CN" sz="2800" b="1" u="none">
                <a:latin typeface="Times New Roman" panose="02020603050405020304" pitchFamily="18" charset="0"/>
              </a:endParaRPr>
            </a:p>
          </p:txBody>
        </p:sp>
      </p:grpSp>
      <p:grpSp>
        <p:nvGrpSpPr>
          <p:cNvPr id="45065" name="Group 15"/>
          <p:cNvGrpSpPr/>
          <p:nvPr/>
        </p:nvGrpSpPr>
        <p:grpSpPr>
          <a:xfrm>
            <a:off x="4343400" y="3352800"/>
            <a:ext cx="3733800" cy="685800"/>
            <a:chOff x="0" y="0"/>
            <a:chExt cx="2352" cy="432"/>
          </a:xfrm>
        </p:grpSpPr>
        <p:sp>
          <p:nvSpPr>
            <p:cNvPr id="47113" name="Line 10"/>
            <p:cNvSpPr/>
            <p:nvPr/>
          </p:nvSpPr>
          <p:spPr>
            <a:xfrm>
              <a:off x="0" y="0"/>
              <a:ext cx="0" cy="432"/>
            </a:xfrm>
            <a:prstGeom prst="line">
              <a:avLst/>
            </a:prstGeom>
            <a:ln w="12700" cap="flat" cmpd="sng">
              <a:solidFill>
                <a:schemeClr val="tx1"/>
              </a:solidFill>
              <a:prstDash val="solid"/>
              <a:round/>
              <a:headEnd type="none" w="med" len="med"/>
              <a:tailEnd type="stealth" w="lg" len="lg"/>
            </a:ln>
          </p:spPr>
        </p:sp>
        <p:sp>
          <p:nvSpPr>
            <p:cNvPr id="47114" name="Rectangle 11"/>
            <p:cNvSpPr/>
            <p:nvPr/>
          </p:nvSpPr>
          <p:spPr>
            <a:xfrm>
              <a:off x="144" y="0"/>
              <a:ext cx="2208" cy="432"/>
            </a:xfrm>
            <a:prstGeom prst="rect">
              <a:avLst/>
            </a:prstGeom>
            <a:noFill/>
            <a:ln w="9525">
              <a:noFill/>
            </a:ln>
          </p:spPr>
          <p:txBody>
            <a:bodyPr wrap="none" anchor="ctr" anchorCtr="0"/>
            <a:p>
              <a:pPr algn="ctr"/>
              <a:r>
                <a:rPr lang="en-US" altLang="zh-CN" sz="2800" b="1" u="none">
                  <a:latin typeface="Times New Roman" panose="02020603050405020304" pitchFamily="18" charset="0"/>
                </a:rPr>
                <a:t>Java</a:t>
              </a:r>
              <a:r>
                <a:rPr lang="zh-CN" altLang="en-US" sz="2800" b="1" u="none" dirty="0">
                  <a:latin typeface="Times New Roman" panose="02020603050405020304" pitchFamily="18" charset="0"/>
                </a:rPr>
                <a:t>虚拟机代码</a:t>
              </a:r>
              <a:r>
                <a:rPr lang="en-US" altLang="zh-CN" sz="2800" b="1" u="none">
                  <a:latin typeface="Times New Roman" panose="02020603050405020304" pitchFamily="18" charset="0"/>
                </a:rPr>
                <a:t>(.class)</a:t>
              </a:r>
              <a:endParaRPr lang="en-US" altLang="zh-CN" sz="2800" b="1" u="none">
                <a:latin typeface="Times New Roman" panose="02020603050405020304" pitchFamily="18" charset="0"/>
              </a:endParaRPr>
            </a:p>
          </p:txBody>
        </p:sp>
      </p:grpSp>
      <p:grpSp>
        <p:nvGrpSpPr>
          <p:cNvPr id="45068" name="Group 16"/>
          <p:cNvGrpSpPr/>
          <p:nvPr/>
        </p:nvGrpSpPr>
        <p:grpSpPr>
          <a:xfrm>
            <a:off x="4343400" y="4724400"/>
            <a:ext cx="1981200" cy="685800"/>
            <a:chOff x="0" y="0"/>
            <a:chExt cx="1248" cy="432"/>
          </a:xfrm>
        </p:grpSpPr>
        <p:sp>
          <p:nvSpPr>
            <p:cNvPr id="47116" name="Line 12"/>
            <p:cNvSpPr/>
            <p:nvPr/>
          </p:nvSpPr>
          <p:spPr>
            <a:xfrm>
              <a:off x="0" y="0"/>
              <a:ext cx="0" cy="432"/>
            </a:xfrm>
            <a:prstGeom prst="line">
              <a:avLst/>
            </a:prstGeom>
            <a:ln w="12700" cap="flat" cmpd="sng">
              <a:solidFill>
                <a:schemeClr val="tx1"/>
              </a:solidFill>
              <a:prstDash val="solid"/>
              <a:round/>
              <a:headEnd type="none" w="med" len="med"/>
              <a:tailEnd type="stealth" w="lg" len="lg"/>
            </a:ln>
          </p:spPr>
        </p:sp>
        <p:sp>
          <p:nvSpPr>
            <p:cNvPr id="47117" name="Rectangle 13"/>
            <p:cNvSpPr/>
            <p:nvPr/>
          </p:nvSpPr>
          <p:spPr>
            <a:xfrm>
              <a:off x="144" y="0"/>
              <a:ext cx="1104" cy="432"/>
            </a:xfrm>
            <a:prstGeom prst="rect">
              <a:avLst/>
            </a:prstGeom>
            <a:noFill/>
            <a:ln w="9525">
              <a:noFill/>
            </a:ln>
          </p:spPr>
          <p:txBody>
            <a:bodyPr wrap="none" anchor="ctr" anchorCtr="0"/>
            <a:p>
              <a:pPr algn="ctr"/>
              <a:r>
                <a:rPr lang="zh-CN" altLang="en-US" sz="2800" b="1" dirty="0">
                  <a:solidFill>
                    <a:schemeClr val="tx1"/>
                  </a:solidFill>
                  <a:latin typeface="Times New Roman" panose="02020603050405020304" pitchFamily="18" charset="0"/>
                </a:rPr>
                <a:t>解释执行</a:t>
              </a:r>
              <a:endParaRPr lang="zh-CN" altLang="en-US" sz="2800" b="1" dirty="0">
                <a:solidFill>
                  <a:schemeClr val="tx1"/>
                </a:solidFill>
                <a:latin typeface="Times New Roman" panose="02020603050405020304" pitchFamily="18" charset="0"/>
              </a:endParaRPr>
            </a:p>
          </p:txBody>
        </p:sp>
      </p:grpSp>
      <p:sp>
        <p:nvSpPr>
          <p:cNvPr id="47118"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wipe(down)">
                                      <p:cBhvr>
                                        <p:cTn id="7" dur="500"/>
                                        <p:tgtEl>
                                          <p:spTgt spid="450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5060"/>
                                        </p:tgtEl>
                                        <p:attrNameLst>
                                          <p:attrName>style.visibility</p:attrName>
                                        </p:attrNameLst>
                                      </p:cBhvr>
                                      <p:to>
                                        <p:strVal val="visible"/>
                                      </p:to>
                                    </p:set>
                                    <p:animEffect transition="in" filter="wipe(down)">
                                      <p:cBhvr>
                                        <p:cTn id="12" dur="500"/>
                                        <p:tgtEl>
                                          <p:spTgt spid="450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5061"/>
                                        </p:tgtEl>
                                        <p:attrNameLst>
                                          <p:attrName>style.visibility</p:attrName>
                                        </p:attrNameLst>
                                      </p:cBhvr>
                                      <p:to>
                                        <p:strVal val="visible"/>
                                      </p:to>
                                    </p:set>
                                    <p:animEffect transition="in" filter="wipe(down)">
                                      <p:cBhvr>
                                        <p:cTn id="17" dur="500"/>
                                        <p:tgtEl>
                                          <p:spTgt spid="450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5062"/>
                                        </p:tgtEl>
                                        <p:attrNameLst>
                                          <p:attrName>style.visibility</p:attrName>
                                        </p:attrNameLst>
                                      </p:cBhvr>
                                      <p:to>
                                        <p:strVal val="visible"/>
                                      </p:to>
                                    </p:set>
                                    <p:animEffect transition="in" filter="wipe(up)">
                                      <p:cBhvr>
                                        <p:cTn id="22" dur="500"/>
                                        <p:tgtEl>
                                          <p:spTgt spid="450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5065"/>
                                        </p:tgtEl>
                                        <p:attrNameLst>
                                          <p:attrName>style.visibility</p:attrName>
                                        </p:attrNameLst>
                                      </p:cBhvr>
                                      <p:to>
                                        <p:strVal val="visible"/>
                                      </p:to>
                                    </p:set>
                                    <p:animEffect transition="in" filter="wipe(up)">
                                      <p:cBhvr>
                                        <p:cTn id="27" dur="500"/>
                                        <p:tgtEl>
                                          <p:spTgt spid="450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5068"/>
                                        </p:tgtEl>
                                        <p:attrNameLst>
                                          <p:attrName>style.visibility</p:attrName>
                                        </p:attrNameLst>
                                      </p:cBhvr>
                                      <p:to>
                                        <p:strVal val="visible"/>
                                      </p:to>
                                    </p:set>
                                    <p:animEffect transition="in" filter="wipe(up)">
                                      <p:cBhvr>
                                        <p:cTn id="32" dur="500"/>
                                        <p:tgtEl>
                                          <p:spTgt spid="45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nimBg="1"/>
      <p:bldP spid="45060" grpId="0" animBg="1"/>
      <p:bldP spid="4506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xfrm>
            <a:off x="0" y="0"/>
            <a:ext cx="8001000" cy="928688"/>
          </a:xfrm>
          <a:ln/>
        </p:spPr>
        <p:txBody>
          <a:bodyPr vert="horz" wrap="square" anchor="b" anchorCtr="0"/>
          <a:p>
            <a:pPr eaLnBrk="1" hangingPunct="1"/>
            <a:r>
              <a:rPr lang="en-US" altLang="zh-CN" b="1"/>
              <a:t>1.4.</a:t>
            </a:r>
            <a:r>
              <a:rPr lang="zh-CN" altLang="en-US" b="1" dirty="0"/>
              <a:t>编译程序与程序设计环境 </a:t>
            </a:r>
            <a:endParaRPr lang="zh-CN" altLang="en-US" b="1" dirty="0"/>
          </a:p>
        </p:txBody>
      </p:sp>
      <p:sp>
        <p:nvSpPr>
          <p:cNvPr id="46083" name="Rectangle 3"/>
          <p:cNvSpPr>
            <a:spLocks noGrp="1"/>
          </p:cNvSpPr>
          <p:nvPr>
            <p:ph type="body"/>
          </p:nvPr>
        </p:nvSpPr>
        <p:spPr>
          <a:xfrm>
            <a:off x="685800" y="1752600"/>
            <a:ext cx="7772400" cy="4572000"/>
          </a:xfrm>
          <a:ln/>
        </p:spPr>
        <p:txBody>
          <a:bodyPr vert="horz" wrap="square" anchor="t" anchorCtr="0"/>
          <a:p>
            <a:pPr eaLnBrk="1" hangingPunct="1"/>
            <a:r>
              <a:rPr lang="zh-CN" altLang="en-US" b="1">
                <a:latin typeface="宋体" panose="02010600030101010101" pitchFamily="2" charset="-122"/>
              </a:rPr>
              <a:t>程序设计环境 </a:t>
            </a:r>
            <a:endParaRPr lang="zh-CN" altLang="en-US" b="1">
              <a:latin typeface="宋体" panose="02010600030101010101" pitchFamily="2" charset="-122"/>
            </a:endParaRPr>
          </a:p>
          <a:p>
            <a:pPr marL="819150" lvl="1" eaLnBrk="1" hangingPunct="1"/>
            <a:r>
              <a:rPr lang="zh-CN" altLang="en-US" b="1">
                <a:latin typeface="宋体" panose="02010600030101010101" pitchFamily="2" charset="-122"/>
              </a:rPr>
              <a:t>编辑程序 </a:t>
            </a:r>
            <a:endParaRPr lang="zh-CN" altLang="en-US" b="1">
              <a:latin typeface="宋体" panose="02010600030101010101" pitchFamily="2" charset="-122"/>
            </a:endParaRPr>
          </a:p>
          <a:p>
            <a:pPr marL="819150" lvl="1" eaLnBrk="1" hangingPunct="1"/>
            <a:r>
              <a:rPr lang="zh-CN" altLang="en-US" b="1">
                <a:latin typeface="宋体" panose="02010600030101010101" pitchFamily="2" charset="-122"/>
              </a:rPr>
              <a:t>编译程序</a:t>
            </a:r>
            <a:endParaRPr lang="zh-CN" altLang="en-US" b="1">
              <a:latin typeface="宋体" panose="02010600030101010101" pitchFamily="2" charset="-122"/>
            </a:endParaRPr>
          </a:p>
          <a:p>
            <a:pPr marL="819150" lvl="1" eaLnBrk="1" hangingPunct="1"/>
            <a:r>
              <a:rPr lang="zh-CN" altLang="en-US" b="1">
                <a:latin typeface="宋体" panose="02010600030101010101" pitchFamily="2" charset="-122"/>
              </a:rPr>
              <a:t>连接程序 </a:t>
            </a:r>
            <a:endParaRPr lang="zh-CN" altLang="en-US" b="1">
              <a:latin typeface="宋体" panose="02010600030101010101" pitchFamily="2" charset="-122"/>
            </a:endParaRPr>
          </a:p>
          <a:p>
            <a:pPr marL="819150" lvl="1" eaLnBrk="1" hangingPunct="1"/>
            <a:r>
              <a:rPr lang="zh-CN" altLang="en-US" b="1">
                <a:latin typeface="宋体" panose="02010600030101010101" pitchFamily="2" charset="-122"/>
              </a:rPr>
              <a:t>调试工具 </a:t>
            </a:r>
            <a:endParaRPr lang="zh-CN" altLang="en-US" b="1">
              <a:latin typeface="宋体" panose="02010600030101010101" pitchFamily="2" charset="-122"/>
            </a:endParaRPr>
          </a:p>
          <a:p>
            <a:pPr eaLnBrk="1" hangingPunct="1"/>
            <a:r>
              <a:rPr lang="zh-CN" altLang="en-US" b="1">
                <a:latin typeface="宋体" panose="02010600030101010101" pitchFamily="2" charset="-122"/>
              </a:rPr>
              <a:t>集成化的程序设计环境 </a:t>
            </a:r>
            <a:endParaRPr lang="zh-CN" altLang="en-US" b="1">
              <a:latin typeface="宋体" panose="02010600030101010101" pitchFamily="2" charset="-122"/>
            </a:endParaRPr>
          </a:p>
        </p:txBody>
      </p:sp>
      <p:sp>
        <p:nvSpPr>
          <p:cNvPr id="48131"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4813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xEl>
                                              <p:charRg st="0" end="8"/>
                                            </p:txEl>
                                          </p:spTgt>
                                        </p:tgtEl>
                                        <p:attrNameLst>
                                          <p:attrName>style.visibility</p:attrName>
                                        </p:attrNameLst>
                                      </p:cBhvr>
                                      <p:to>
                                        <p:strVal val="visible"/>
                                      </p:to>
                                    </p:set>
                                    <p:animEffect transition="in" filter="blinds(horizontal)">
                                      <p:cBhvr>
                                        <p:cTn id="7" dur="500"/>
                                        <p:tgtEl>
                                          <p:spTgt spid="46083">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3">
                                            <p:txEl>
                                              <p:charRg st="8" end="14"/>
                                            </p:txEl>
                                          </p:spTgt>
                                        </p:tgtEl>
                                        <p:attrNameLst>
                                          <p:attrName>style.visibility</p:attrName>
                                        </p:attrNameLst>
                                      </p:cBhvr>
                                      <p:to>
                                        <p:strVal val="visible"/>
                                      </p:to>
                                    </p:set>
                                    <p:animEffect transition="in" filter="blinds(horizontal)">
                                      <p:cBhvr>
                                        <p:cTn id="12" dur="500"/>
                                        <p:tgtEl>
                                          <p:spTgt spid="46083">
                                            <p:txEl>
                                              <p:charRg st="8"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83">
                                            <p:txEl>
                                              <p:charRg st="14" end="19"/>
                                            </p:txEl>
                                          </p:spTgt>
                                        </p:tgtEl>
                                        <p:attrNameLst>
                                          <p:attrName>style.visibility</p:attrName>
                                        </p:attrNameLst>
                                      </p:cBhvr>
                                      <p:to>
                                        <p:strVal val="visible"/>
                                      </p:to>
                                    </p:set>
                                    <p:animEffect transition="in" filter="blinds(horizontal)">
                                      <p:cBhvr>
                                        <p:cTn id="17" dur="500"/>
                                        <p:tgtEl>
                                          <p:spTgt spid="46083">
                                            <p:txEl>
                                              <p:charRg st="14" end="1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083">
                                            <p:txEl>
                                              <p:charRg st="19" end="25"/>
                                            </p:txEl>
                                          </p:spTgt>
                                        </p:tgtEl>
                                        <p:attrNameLst>
                                          <p:attrName>style.visibility</p:attrName>
                                        </p:attrNameLst>
                                      </p:cBhvr>
                                      <p:to>
                                        <p:strVal val="visible"/>
                                      </p:to>
                                    </p:set>
                                    <p:animEffect transition="in" filter="blinds(horizontal)">
                                      <p:cBhvr>
                                        <p:cTn id="22" dur="500"/>
                                        <p:tgtEl>
                                          <p:spTgt spid="46083">
                                            <p:txEl>
                                              <p:charRg st="19" end="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083">
                                            <p:txEl>
                                              <p:charRg st="25" end="31"/>
                                            </p:txEl>
                                          </p:spTgt>
                                        </p:tgtEl>
                                        <p:attrNameLst>
                                          <p:attrName>style.visibility</p:attrName>
                                        </p:attrNameLst>
                                      </p:cBhvr>
                                      <p:to>
                                        <p:strVal val="visible"/>
                                      </p:to>
                                    </p:set>
                                    <p:animEffect transition="in" filter="blinds(horizontal)">
                                      <p:cBhvr>
                                        <p:cTn id="27" dur="500"/>
                                        <p:tgtEl>
                                          <p:spTgt spid="46083">
                                            <p:txEl>
                                              <p:charRg st="25" end="3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6083">
                                            <p:txEl>
                                              <p:charRg st="31" end="43"/>
                                            </p:txEl>
                                          </p:spTgt>
                                        </p:tgtEl>
                                        <p:attrNameLst>
                                          <p:attrName>style.visibility</p:attrName>
                                        </p:attrNameLst>
                                      </p:cBhvr>
                                      <p:to>
                                        <p:strVal val="visible"/>
                                      </p:to>
                                    </p:set>
                                    <p:animEffect transition="in" filter="blinds(horizontal)">
                                      <p:cBhvr>
                                        <p:cTn id="32" dur="500"/>
                                        <p:tgtEl>
                                          <p:spTgt spid="46083">
                                            <p:txEl>
                                              <p:charRg st="31" end="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ldLvl="2"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xfrm>
            <a:off x="179388" y="188913"/>
            <a:ext cx="8001000" cy="900112"/>
          </a:xfrm>
          <a:ln/>
        </p:spPr>
        <p:txBody>
          <a:bodyPr vert="horz" wrap="square" anchor="b" anchorCtr="0"/>
          <a:p>
            <a:pPr eaLnBrk="1" hangingPunct="1"/>
            <a:r>
              <a:rPr lang="en-US" altLang="zh-CN" b="1"/>
              <a:t>1.5 </a:t>
            </a:r>
            <a:r>
              <a:rPr lang="zh-CN" altLang="en-US" b="1" dirty="0"/>
              <a:t>编译程序生成</a:t>
            </a:r>
            <a:endParaRPr lang="zh-CN" altLang="en-US" b="1" dirty="0"/>
          </a:p>
        </p:txBody>
      </p:sp>
      <p:sp>
        <p:nvSpPr>
          <p:cNvPr id="49155" name="Rectangle 3"/>
          <p:cNvSpPr>
            <a:spLocks noGrp="1"/>
          </p:cNvSpPr>
          <p:nvPr>
            <p:ph type="body"/>
          </p:nvPr>
        </p:nvSpPr>
        <p:spPr>
          <a:xfrm>
            <a:off x="685800" y="1752600"/>
            <a:ext cx="7772400" cy="4572000"/>
          </a:xfrm>
          <a:ln/>
        </p:spPr>
        <p:txBody>
          <a:bodyPr vert="horz" wrap="square" anchor="t" anchorCtr="0"/>
          <a:p>
            <a:pPr eaLnBrk="1" hangingPunct="1"/>
            <a:r>
              <a:rPr lang="zh-CN" altLang="en-US" sz="3200" b="1" dirty="0">
                <a:solidFill>
                  <a:schemeClr val="tx2"/>
                </a:solidFill>
                <a:latin typeface="微软雅黑" panose="020B0503020204020204" pitchFamily="34" charset="-122"/>
                <a:ea typeface="微软雅黑" panose="020B0503020204020204" pitchFamily="34" charset="-122"/>
              </a:rPr>
              <a:t>以汇编语言和机器语言为工具</a:t>
            </a:r>
            <a:endParaRPr lang="zh-CN" altLang="en-US" sz="3200" b="1" dirty="0">
              <a:solidFill>
                <a:schemeClr val="tx2"/>
              </a:solidFill>
              <a:latin typeface="微软雅黑" panose="020B0503020204020204" pitchFamily="34" charset="-122"/>
              <a:ea typeface="微软雅黑" panose="020B0503020204020204" pitchFamily="34" charset="-122"/>
            </a:endParaRPr>
          </a:p>
          <a:p>
            <a:pPr marL="819150" lvl="1" eaLnBrk="1" hangingPunct="1"/>
            <a:r>
              <a:rPr lang="zh-CN" altLang="en-US" b="1" dirty="0">
                <a:latin typeface="宋体" panose="02010600030101010101" pitchFamily="2" charset="-122"/>
              </a:rPr>
              <a:t>优点</a:t>
            </a:r>
            <a:r>
              <a:rPr lang="en-US" altLang="zh-CN" b="1">
                <a:latin typeface="宋体" panose="02010600030101010101" pitchFamily="2" charset="-122"/>
              </a:rPr>
              <a:t>:  </a:t>
            </a:r>
            <a:r>
              <a:rPr lang="zh-CN" altLang="en-US" b="1" dirty="0">
                <a:latin typeface="宋体" panose="02010600030101010101" pitchFamily="2" charset="-122"/>
              </a:rPr>
              <a:t>可以针对具体的机器，充分发挥计算机的系统功能。生成的程序效率高。</a:t>
            </a:r>
            <a:endParaRPr lang="zh-CN" altLang="en-US" b="1" dirty="0">
              <a:latin typeface="宋体" panose="02010600030101010101" pitchFamily="2" charset="-122"/>
            </a:endParaRPr>
          </a:p>
          <a:p>
            <a:pPr marL="819150" lvl="1" eaLnBrk="1" hangingPunct="1"/>
            <a:r>
              <a:rPr lang="zh-CN" altLang="en-US" b="1" dirty="0">
                <a:latin typeface="宋体" panose="02010600030101010101" pitchFamily="2" charset="-122"/>
              </a:rPr>
              <a:t>缺点</a:t>
            </a:r>
            <a:r>
              <a:rPr lang="en-US" altLang="zh-CN" b="1">
                <a:latin typeface="宋体" panose="02010600030101010101" pitchFamily="2" charset="-122"/>
              </a:rPr>
              <a:t>:  </a:t>
            </a:r>
            <a:r>
              <a:rPr lang="zh-CN" altLang="en-US" b="1" dirty="0">
                <a:latin typeface="宋体" panose="02010600030101010101" pitchFamily="2" charset="-122"/>
              </a:rPr>
              <a:t>程序难读、难写、易出错、难维护、生产的效率低。</a:t>
            </a:r>
            <a:endParaRPr lang="zh-CN" altLang="en-US" b="1" dirty="0"/>
          </a:p>
        </p:txBody>
      </p:sp>
      <p:sp>
        <p:nvSpPr>
          <p:cNvPr id="2"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49156"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charRg st="0" end="14"/>
                                            </p:txEl>
                                          </p:spTgt>
                                        </p:tgtEl>
                                        <p:attrNameLst>
                                          <p:attrName>style.visibility</p:attrName>
                                        </p:attrNameLst>
                                      </p:cBhvr>
                                      <p:to>
                                        <p:strVal val="visible"/>
                                      </p:to>
                                    </p:set>
                                    <p:animEffect transition="in" filter="blinds(horizontal)">
                                      <p:cBhvr>
                                        <p:cTn id="7" dur="500"/>
                                        <p:tgtEl>
                                          <p:spTgt spid="49155">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5">
                                            <p:txEl>
                                              <p:charRg st="14" end="52"/>
                                            </p:txEl>
                                          </p:spTgt>
                                        </p:tgtEl>
                                        <p:attrNameLst>
                                          <p:attrName>style.visibility</p:attrName>
                                        </p:attrNameLst>
                                      </p:cBhvr>
                                      <p:to>
                                        <p:strVal val="visible"/>
                                      </p:to>
                                    </p:set>
                                    <p:animEffect transition="in" filter="blinds(horizontal)">
                                      <p:cBhvr>
                                        <p:cTn id="12" dur="500"/>
                                        <p:tgtEl>
                                          <p:spTgt spid="49155">
                                            <p:txEl>
                                              <p:charRg st="14"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5">
                                            <p:txEl>
                                              <p:charRg st="52" end="81"/>
                                            </p:txEl>
                                          </p:spTgt>
                                        </p:tgtEl>
                                        <p:attrNameLst>
                                          <p:attrName>style.visibility</p:attrName>
                                        </p:attrNameLst>
                                      </p:cBhvr>
                                      <p:to>
                                        <p:strVal val="visible"/>
                                      </p:to>
                                    </p:set>
                                    <p:animEffect transition="in" filter="blinds(horizontal)">
                                      <p:cBhvr>
                                        <p:cTn id="17" dur="500"/>
                                        <p:tgtEl>
                                          <p:spTgt spid="49155">
                                            <p:txEl>
                                              <p:charRg st="52"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ldLvl="2"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3"/>
          <p:cNvSpPr>
            <a:spLocks noGrp="1"/>
          </p:cNvSpPr>
          <p:nvPr>
            <p:ph type="body"/>
          </p:nvPr>
        </p:nvSpPr>
        <p:spPr>
          <a:xfrm>
            <a:off x="468313" y="765175"/>
            <a:ext cx="7489825" cy="592138"/>
          </a:xfrm>
          <a:ln/>
        </p:spPr>
        <p:txBody>
          <a:bodyPr vert="horz" wrap="square" anchor="t" anchorCtr="0"/>
          <a:p>
            <a:pPr eaLnBrk="1" hangingPunct="1"/>
            <a:r>
              <a:rPr lang="zh-CN" altLang="en-US" sz="3200" b="1">
                <a:solidFill>
                  <a:schemeClr val="tx2"/>
                </a:solidFill>
                <a:latin typeface="微软雅黑" panose="020B0503020204020204" pitchFamily="34" charset="-122"/>
                <a:ea typeface="微软雅黑" panose="020B0503020204020204" pitchFamily="34" charset="-122"/>
              </a:rPr>
              <a:t>高级语言书写</a:t>
            </a:r>
            <a:endParaRPr lang="zh-CN" altLang="en-US" sz="3200" b="1">
              <a:solidFill>
                <a:schemeClr val="tx2"/>
              </a:solidFill>
              <a:latin typeface="微软雅黑" panose="020B0503020204020204" pitchFamily="34" charset="-122"/>
              <a:ea typeface="微软雅黑" panose="020B0503020204020204" pitchFamily="34" charset="-122"/>
            </a:endParaRPr>
          </a:p>
        </p:txBody>
      </p:sp>
      <p:graphicFrame>
        <p:nvGraphicFramePr>
          <p:cNvPr id="50179" name="Object 4"/>
          <p:cNvGraphicFramePr>
            <a:graphicFrameLocks noChangeAspect="1"/>
          </p:cNvGraphicFramePr>
          <p:nvPr/>
        </p:nvGraphicFramePr>
        <p:xfrm>
          <a:off x="1600200" y="1422400"/>
          <a:ext cx="6096000" cy="1925638"/>
        </p:xfrm>
        <a:graphic>
          <a:graphicData uri="http://schemas.openxmlformats.org/presentationml/2006/ole">
            <mc:AlternateContent xmlns:mc="http://schemas.openxmlformats.org/markup-compatibility/2006">
              <mc:Choice xmlns:v="urn:schemas-microsoft-com:vml" Requires="v">
                <p:oleObj spid="_x0000_s3085" name="" r:id="rId1" imgW="4572000" imgH="1411605" progId="Word.Document.8">
                  <p:embed/>
                </p:oleObj>
              </mc:Choice>
              <mc:Fallback>
                <p:oleObj name="" r:id="rId1" imgW="4572000" imgH="1411605" progId="Word.Document.8">
                  <p:embed/>
                  <p:pic>
                    <p:nvPicPr>
                      <p:cNvPr id="0" name="图片 3084"/>
                      <p:cNvPicPr/>
                      <p:nvPr/>
                    </p:nvPicPr>
                    <p:blipFill>
                      <a:blip r:embed="rId2">
                        <a:clrChange>
                          <a:clrFrom>
                            <a:srgbClr val="000000"/>
                          </a:clrFrom>
                          <a:clrTo>
                            <a:srgbClr val="000000"/>
                          </a:clrTo>
                        </a:clrChange>
                      </a:blip>
                      <a:stretch>
                        <a:fillRect/>
                      </a:stretch>
                    </p:blipFill>
                    <p:spPr>
                      <a:xfrm>
                        <a:off x="1600200" y="1422400"/>
                        <a:ext cx="6096000" cy="1925638"/>
                      </a:xfrm>
                      <a:prstGeom prst="rect">
                        <a:avLst/>
                      </a:prstGeom>
                      <a:noFill/>
                      <a:ln w="38100">
                        <a:noFill/>
                        <a:miter/>
                      </a:ln>
                    </p:spPr>
                  </p:pic>
                </p:oleObj>
              </mc:Fallback>
            </mc:AlternateContent>
          </a:graphicData>
        </a:graphic>
      </p:graphicFrame>
      <p:sp>
        <p:nvSpPr>
          <p:cNvPr id="50180" name="Rectangle 5"/>
          <p:cNvSpPr/>
          <p:nvPr/>
        </p:nvSpPr>
        <p:spPr>
          <a:xfrm>
            <a:off x="1066800" y="3502025"/>
            <a:ext cx="7010400" cy="2227263"/>
          </a:xfrm>
          <a:prstGeom prst="rect">
            <a:avLst/>
          </a:prstGeom>
          <a:noFill/>
          <a:ln w="9525">
            <a:noFill/>
          </a:ln>
        </p:spPr>
        <p:txBody>
          <a:bodyPr anchor="t" anchorCtr="0">
            <a:spAutoFit/>
          </a:bodyPr>
          <a:p>
            <a:pPr marL="476250" indent="-476250">
              <a:buClr>
                <a:schemeClr val="accent2"/>
              </a:buClr>
              <a:buSzPct val="75000"/>
              <a:buFont typeface="Wingdings" panose="05000000000000000000" pitchFamily="2" charset="2"/>
              <a:buChar char="Ø"/>
            </a:pPr>
            <a:r>
              <a:rPr lang="en-US" altLang="zh-CN" sz="2800" b="1" u="none">
                <a:solidFill>
                  <a:schemeClr val="tx1"/>
                </a:solidFill>
                <a:latin typeface="宋体" panose="02010600030101010101" pitchFamily="2" charset="-122"/>
              </a:rPr>
              <a:t>I: S--&gt;T</a:t>
            </a:r>
            <a:endParaRPr lang="en-US" altLang="zh-CN" sz="2800" b="1" u="none">
              <a:solidFill>
                <a:schemeClr val="tx1"/>
              </a:solidFill>
              <a:latin typeface="宋体" panose="02010600030101010101" pitchFamily="2" charset="-122"/>
            </a:endParaRPr>
          </a:p>
          <a:p>
            <a:pPr marL="476250" indent="-476250">
              <a:buClr>
                <a:schemeClr val="accent2"/>
              </a:buClr>
              <a:buSzPct val="75000"/>
              <a:buFont typeface="Wingdings" panose="05000000000000000000" pitchFamily="2" charset="2"/>
              <a:buChar char="Ø"/>
            </a:pPr>
            <a:r>
              <a:rPr lang="zh-CN" altLang="en-US" sz="2800" b="1" u="none" dirty="0">
                <a:solidFill>
                  <a:schemeClr val="tx1"/>
                </a:solidFill>
                <a:latin typeface="宋体" panose="02010600030101010101" pitchFamily="2" charset="-122"/>
              </a:rPr>
              <a:t>优点</a:t>
            </a:r>
            <a:r>
              <a:rPr lang="en-US" altLang="zh-CN" sz="2800" b="1" u="none">
                <a:solidFill>
                  <a:schemeClr val="tx1"/>
                </a:solidFill>
                <a:latin typeface="宋体" panose="02010600030101010101" pitchFamily="2" charset="-122"/>
              </a:rPr>
              <a:t>:  </a:t>
            </a:r>
            <a:r>
              <a:rPr lang="zh-CN" altLang="en-US" sz="2800" b="1" u="none" dirty="0">
                <a:solidFill>
                  <a:schemeClr val="tx1"/>
                </a:solidFill>
                <a:latin typeface="宋体" panose="02010600030101010101" pitchFamily="2" charset="-122"/>
              </a:rPr>
              <a:t>程序易读、易理解、容易维护、生产的效率高。</a:t>
            </a:r>
            <a:endParaRPr lang="zh-CN" altLang="en-US" sz="2800" b="1" u="none" dirty="0">
              <a:solidFill>
                <a:schemeClr val="tx1"/>
              </a:solidFill>
              <a:latin typeface="宋体" panose="02010600030101010101" pitchFamily="2" charset="-122"/>
            </a:endParaRPr>
          </a:p>
          <a:p>
            <a:pPr marL="476250" indent="-476250">
              <a:buClr>
                <a:schemeClr val="accent2"/>
              </a:buClr>
              <a:buSzPct val="75000"/>
              <a:buFont typeface="Wingdings" panose="05000000000000000000" pitchFamily="2" charset="2"/>
              <a:buChar char="Ø"/>
            </a:pPr>
            <a:r>
              <a:rPr lang="zh-CN" altLang="en-US" sz="2800" b="1" u="none" dirty="0">
                <a:solidFill>
                  <a:schemeClr val="tx1"/>
                </a:solidFill>
                <a:latin typeface="宋体" panose="02010600030101010101" pitchFamily="2" charset="-122"/>
              </a:rPr>
              <a:t>缺点</a:t>
            </a:r>
            <a:r>
              <a:rPr lang="en-US" altLang="zh-CN" sz="2800" b="1" u="none">
                <a:solidFill>
                  <a:schemeClr val="tx1"/>
                </a:solidFill>
                <a:latin typeface="宋体" panose="02010600030101010101" pitchFamily="2" charset="-122"/>
              </a:rPr>
              <a:t>:  </a:t>
            </a:r>
            <a:r>
              <a:rPr lang="zh-CN" altLang="en-US" sz="2800" b="1" u="none" dirty="0">
                <a:solidFill>
                  <a:schemeClr val="tx1"/>
                </a:solidFill>
                <a:latin typeface="宋体" panose="02010600030101010101" pitchFamily="2" charset="-122"/>
              </a:rPr>
              <a:t>难以充分发挥计算机的系统功能，生成的程序效率低。</a:t>
            </a:r>
            <a:endParaRPr lang="zh-CN" altLang="en-US" sz="2400" b="1" u="none" dirty="0">
              <a:solidFill>
                <a:schemeClr val="tx1"/>
              </a:solidFill>
              <a:latin typeface="Times New Roman" panose="02020603050405020304" pitchFamily="18" charset="0"/>
            </a:endParaRPr>
          </a:p>
        </p:txBody>
      </p:sp>
      <p:sp>
        <p:nvSpPr>
          <p:cNvPr id="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box(out)">
                                      <p:cBhvr>
                                        <p:cTn id="7" dur="500"/>
                                        <p:tgtEl>
                                          <p:spTgt spid="501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80">
                                            <p:txEl>
                                              <p:charRg st="0" end="9"/>
                                            </p:txEl>
                                          </p:spTgt>
                                        </p:tgtEl>
                                        <p:attrNameLst>
                                          <p:attrName>style.visibility</p:attrName>
                                        </p:attrNameLst>
                                      </p:cBhvr>
                                      <p:to>
                                        <p:strVal val="visible"/>
                                      </p:to>
                                    </p:set>
                                    <p:animEffect transition="in" filter="blinds(horizontal)">
                                      <p:cBhvr>
                                        <p:cTn id="12" dur="500"/>
                                        <p:tgtEl>
                                          <p:spTgt spid="50180">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80">
                                            <p:txEl>
                                              <p:charRg st="9" end="36"/>
                                            </p:txEl>
                                          </p:spTgt>
                                        </p:tgtEl>
                                        <p:attrNameLst>
                                          <p:attrName>style.visibility</p:attrName>
                                        </p:attrNameLst>
                                      </p:cBhvr>
                                      <p:to>
                                        <p:strVal val="visible"/>
                                      </p:to>
                                    </p:set>
                                    <p:animEffect transition="in" filter="blinds(horizontal)">
                                      <p:cBhvr>
                                        <p:cTn id="17" dur="500"/>
                                        <p:tgtEl>
                                          <p:spTgt spid="50180">
                                            <p:txEl>
                                              <p:charRg st="9" end="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180">
                                            <p:txEl>
                                              <p:charRg st="36" end="66"/>
                                            </p:txEl>
                                          </p:spTgt>
                                        </p:tgtEl>
                                        <p:attrNameLst>
                                          <p:attrName>style.visibility</p:attrName>
                                        </p:attrNameLst>
                                      </p:cBhvr>
                                      <p:to>
                                        <p:strVal val="visible"/>
                                      </p:to>
                                    </p:set>
                                    <p:animEffect transition="in" filter="blinds(horizontal)">
                                      <p:cBhvr>
                                        <p:cTn id="22" dur="500"/>
                                        <p:tgtEl>
                                          <p:spTgt spid="50180">
                                            <p:txEl>
                                              <p:charRg st="36" end="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Oval 40"/>
          <p:cNvSpPr/>
          <p:nvPr/>
        </p:nvSpPr>
        <p:spPr>
          <a:xfrm>
            <a:off x="2771775" y="1916113"/>
            <a:ext cx="3810000" cy="3581400"/>
          </a:xfrm>
          <a:prstGeom prst="ellipse">
            <a:avLst/>
          </a:prstGeom>
          <a:solidFill>
            <a:srgbClr val="FFFF99"/>
          </a:solidFill>
          <a:ln w="12700" cap="flat" cmpd="sng">
            <a:solidFill>
              <a:schemeClr val="tx1"/>
            </a:solidFill>
            <a:prstDash val="solid"/>
            <a:round/>
            <a:headEnd type="none" w="med" len="med"/>
            <a:tailEnd type="none" w="med" len="med"/>
          </a:ln>
        </p:spPr>
        <p:txBody>
          <a:bodyPr wrap="none" anchor="ctr" anchorCtr="0"/>
          <a:p>
            <a:pPr algn="ctr"/>
            <a:r>
              <a:rPr lang="en-US" altLang="zh-CN" sz="2400" b="1" u="none">
                <a:solidFill>
                  <a:schemeClr val="tx1"/>
                </a:solidFill>
                <a:latin typeface="Times New Roman" panose="02020603050405020304" pitchFamily="18" charset="0"/>
              </a:rPr>
              <a:t>L</a:t>
            </a:r>
            <a:r>
              <a:rPr lang="en-US" altLang="zh-CN" sz="2400" b="1" u="none" baseline="-25000">
                <a:solidFill>
                  <a:schemeClr val="tx1"/>
                </a:solidFill>
                <a:latin typeface="Times New Roman" panose="02020603050405020304" pitchFamily="18" charset="0"/>
              </a:rPr>
              <a:t>1</a:t>
            </a:r>
            <a:r>
              <a:rPr lang="en-US" altLang="zh-CN" sz="2400" b="1" u="none">
                <a:solidFill>
                  <a:schemeClr val="tx1"/>
                </a:solidFill>
                <a:latin typeface="Times New Roman" panose="02020603050405020304" pitchFamily="18" charset="0"/>
              </a:rPr>
              <a:t>+L</a:t>
            </a:r>
            <a:r>
              <a:rPr lang="en-US" altLang="zh-CN" sz="2400" b="1" u="none" baseline="-25000">
                <a:solidFill>
                  <a:schemeClr val="tx1"/>
                </a:solidFill>
                <a:latin typeface="Times New Roman" panose="02020603050405020304" pitchFamily="18" charset="0"/>
              </a:rPr>
              <a:t>2</a:t>
            </a:r>
            <a:r>
              <a:rPr lang="en-US" altLang="zh-CN" sz="2400" b="1" u="none">
                <a:solidFill>
                  <a:schemeClr val="tx1"/>
                </a:solidFill>
                <a:latin typeface="Times New Roman" panose="02020603050405020304" pitchFamily="18" charset="0"/>
              </a:rPr>
              <a:t>+...+</a:t>
            </a:r>
            <a:r>
              <a:rPr lang="en-US" altLang="zh-CN" sz="2400" b="1" u="none" dirty="0" err="1">
                <a:solidFill>
                  <a:schemeClr val="tx1"/>
                </a:solidFill>
                <a:latin typeface="Times New Roman" panose="02020603050405020304" pitchFamily="18" charset="0"/>
              </a:rPr>
              <a:t>L</a:t>
            </a:r>
            <a:r>
              <a:rPr lang="en-US" altLang="zh-CN" sz="2400" b="1" u="none" baseline="-25000" dirty="0" err="1">
                <a:solidFill>
                  <a:schemeClr val="tx1"/>
                </a:solidFill>
                <a:latin typeface="Times New Roman" panose="02020603050405020304" pitchFamily="18" charset="0"/>
              </a:rPr>
              <a:t>n</a:t>
            </a:r>
            <a:endParaRPr lang="en-US" altLang="zh-CN" sz="2400" b="1" u="none" baseline="-25000">
              <a:solidFill>
                <a:schemeClr val="tx1"/>
              </a:solidFill>
              <a:latin typeface="Times New Roman" panose="02020603050405020304" pitchFamily="18" charset="0"/>
            </a:endParaRPr>
          </a:p>
          <a:p>
            <a:pPr algn="ctr"/>
            <a:endParaRPr lang="en-US" altLang="zh-CN" sz="2400" b="1" u="none" baseline="-25000">
              <a:solidFill>
                <a:schemeClr val="tx1"/>
              </a:solidFill>
              <a:latin typeface="Times New Roman" panose="02020603050405020304" pitchFamily="18" charset="0"/>
            </a:endParaRPr>
          </a:p>
          <a:p>
            <a:pPr algn="ctr"/>
            <a:endParaRPr lang="en-US" altLang="zh-CN" sz="2400" b="1" u="none" baseline="-25000">
              <a:solidFill>
                <a:schemeClr val="tx1"/>
              </a:solidFill>
              <a:latin typeface="Times New Roman" panose="02020603050405020304" pitchFamily="18" charset="0"/>
            </a:endParaRPr>
          </a:p>
          <a:p>
            <a:pPr algn="ctr"/>
            <a:endParaRPr lang="en-US" altLang="zh-CN" sz="2400" b="1" u="none" baseline="-25000">
              <a:solidFill>
                <a:schemeClr val="tx1"/>
              </a:solidFill>
              <a:latin typeface="Times New Roman" panose="02020603050405020304" pitchFamily="18" charset="0"/>
            </a:endParaRPr>
          </a:p>
          <a:p>
            <a:pPr algn="ctr"/>
            <a:endParaRPr lang="en-US" altLang="zh-CN" sz="2400" b="1" u="none" baseline="-25000">
              <a:solidFill>
                <a:schemeClr val="tx1"/>
              </a:solidFill>
              <a:latin typeface="Times New Roman" panose="02020603050405020304" pitchFamily="18" charset="0"/>
            </a:endParaRPr>
          </a:p>
          <a:p>
            <a:pPr algn="ctr"/>
            <a:endParaRPr lang="en-US" altLang="zh-CN" sz="2400" b="1" u="none" baseline="-25000">
              <a:solidFill>
                <a:schemeClr val="tx1"/>
              </a:solidFill>
              <a:latin typeface="Times New Roman" panose="02020603050405020304" pitchFamily="18" charset="0"/>
            </a:endParaRPr>
          </a:p>
          <a:p>
            <a:pPr algn="ctr"/>
            <a:endParaRPr lang="en-US" altLang="zh-CN" sz="2400" b="1" u="none" baseline="-25000">
              <a:solidFill>
                <a:schemeClr val="tx1"/>
              </a:solidFill>
              <a:latin typeface="Times New Roman" panose="02020603050405020304" pitchFamily="18" charset="0"/>
            </a:endParaRPr>
          </a:p>
          <a:p>
            <a:pPr algn="ctr"/>
            <a:endParaRPr lang="en-US" altLang="zh-CN" sz="2400" b="1" u="none" baseline="-25000">
              <a:solidFill>
                <a:schemeClr val="tx1"/>
              </a:solidFill>
              <a:latin typeface="Times New Roman" panose="02020603050405020304" pitchFamily="18" charset="0"/>
            </a:endParaRPr>
          </a:p>
          <a:p>
            <a:pPr algn="ctr"/>
            <a:endParaRPr lang="en-US" altLang="zh-CN" sz="2400" b="1" u="none">
              <a:solidFill>
                <a:schemeClr val="tx1"/>
              </a:solidFill>
              <a:latin typeface="Times New Roman" panose="02020603050405020304" pitchFamily="18" charset="0"/>
            </a:endParaRPr>
          </a:p>
          <a:p>
            <a:pPr algn="ctr"/>
            <a:endParaRPr lang="en-US" altLang="zh-CN" sz="2400" b="1" u="none">
              <a:solidFill>
                <a:schemeClr val="tx1"/>
              </a:solidFill>
              <a:latin typeface="Times New Roman" panose="02020603050405020304" pitchFamily="18" charset="0"/>
            </a:endParaRPr>
          </a:p>
          <a:p>
            <a:pPr algn="ctr"/>
            <a:endParaRPr lang="zh-CN" altLang="en-US" sz="2400" b="1" u="none">
              <a:solidFill>
                <a:schemeClr val="tx1"/>
              </a:solidFill>
              <a:latin typeface="Times New Roman" panose="02020603050405020304" pitchFamily="18" charset="0"/>
            </a:endParaRPr>
          </a:p>
        </p:txBody>
      </p:sp>
      <p:sp>
        <p:nvSpPr>
          <p:cNvPr id="53251" name="Oval 41"/>
          <p:cNvSpPr/>
          <p:nvPr/>
        </p:nvSpPr>
        <p:spPr>
          <a:xfrm>
            <a:off x="3381375" y="2544763"/>
            <a:ext cx="2667000" cy="2514600"/>
          </a:xfrm>
          <a:prstGeom prst="ellipse">
            <a:avLst/>
          </a:prstGeom>
          <a:solidFill>
            <a:srgbClr val="FFCC00"/>
          </a:solidFill>
          <a:ln w="12700" cap="flat" cmpd="sng">
            <a:solidFill>
              <a:schemeClr val="tx1"/>
            </a:solidFill>
            <a:prstDash val="solid"/>
            <a:round/>
            <a:headEnd type="none" w="med" len="med"/>
            <a:tailEnd type="none" w="med" len="med"/>
          </a:ln>
        </p:spPr>
        <p:txBody>
          <a:bodyPr wrap="none" anchor="ctr" anchorCtr="0"/>
          <a:p>
            <a:pPr algn="ctr"/>
            <a:r>
              <a:rPr lang="en-US" altLang="zh-CN" sz="2400" b="1" u="none" baseline="-25000">
                <a:solidFill>
                  <a:schemeClr val="tx1"/>
                </a:solidFill>
                <a:latin typeface="Times New Roman" panose="02020603050405020304" pitchFamily="18" charset="0"/>
                <a:ea typeface="Times New Roman" panose="02020603050405020304" pitchFamily="18" charset="0"/>
                <a:sym typeface="MT Extra" panose="05050102010205020202" pitchFamily="18" charset="2"/>
              </a:rPr>
              <a:t>…</a:t>
            </a:r>
            <a:endParaRPr lang="en-US" altLang="zh-CN" sz="2400" b="1" u="none" baseline="-25000">
              <a:solidFill>
                <a:schemeClr val="tx1"/>
              </a:solidFill>
              <a:latin typeface="Times New Roman" panose="02020603050405020304" pitchFamily="18" charset="0"/>
              <a:sym typeface="MT Extra" panose="05050102010205020202" pitchFamily="18" charset="2"/>
            </a:endParaRPr>
          </a:p>
          <a:p>
            <a:pPr algn="ctr"/>
            <a:endParaRPr lang="en-US" altLang="zh-CN" sz="2400" b="1" u="none" baseline="-25000">
              <a:solidFill>
                <a:schemeClr val="tx1"/>
              </a:solidFill>
              <a:latin typeface="Times New Roman" panose="02020603050405020304" pitchFamily="18" charset="0"/>
              <a:sym typeface="MT Extra" panose="05050102010205020202" pitchFamily="18" charset="2"/>
            </a:endParaRPr>
          </a:p>
          <a:p>
            <a:pPr algn="ctr"/>
            <a:endParaRPr lang="en-US" altLang="zh-CN" sz="2400" b="1" u="none" baseline="-25000">
              <a:solidFill>
                <a:schemeClr val="tx1"/>
              </a:solidFill>
              <a:latin typeface="Times New Roman" panose="02020603050405020304" pitchFamily="18" charset="0"/>
              <a:sym typeface="MT Extra" panose="05050102010205020202" pitchFamily="18" charset="2"/>
            </a:endParaRPr>
          </a:p>
          <a:p>
            <a:pPr algn="ctr"/>
            <a:endParaRPr lang="en-US" altLang="zh-CN" sz="2400" b="1" u="none" baseline="-25000">
              <a:solidFill>
                <a:schemeClr val="tx1"/>
              </a:solidFill>
              <a:latin typeface="Times New Roman" panose="02020603050405020304" pitchFamily="18" charset="0"/>
              <a:sym typeface="MT Extra" panose="05050102010205020202" pitchFamily="18" charset="2"/>
            </a:endParaRPr>
          </a:p>
          <a:p>
            <a:pPr algn="ctr"/>
            <a:endParaRPr lang="en-US" altLang="zh-CN" sz="2400" b="1" u="none" baseline="-25000">
              <a:solidFill>
                <a:schemeClr val="tx1"/>
              </a:solidFill>
              <a:latin typeface="Times New Roman" panose="02020603050405020304" pitchFamily="18" charset="0"/>
              <a:sym typeface="MT Extra" panose="05050102010205020202" pitchFamily="18" charset="2"/>
            </a:endParaRPr>
          </a:p>
          <a:p>
            <a:pPr algn="ctr"/>
            <a:endParaRPr lang="en-US" altLang="zh-CN" sz="2400" b="1" u="none" baseline="-25000">
              <a:solidFill>
                <a:schemeClr val="tx1"/>
              </a:solidFill>
              <a:latin typeface="Times New Roman" panose="02020603050405020304" pitchFamily="18" charset="0"/>
              <a:sym typeface="MT Extra" panose="05050102010205020202" pitchFamily="18" charset="2"/>
            </a:endParaRPr>
          </a:p>
          <a:p>
            <a:pPr algn="ctr"/>
            <a:endParaRPr lang="en-US" altLang="zh-CN" sz="2400" b="1" u="none" baseline="-25000">
              <a:solidFill>
                <a:schemeClr val="tx1"/>
              </a:solidFill>
              <a:latin typeface="Times New Roman" panose="02020603050405020304" pitchFamily="18" charset="0"/>
              <a:sym typeface="MT Extra" panose="05050102010205020202" pitchFamily="18" charset="2"/>
            </a:endParaRPr>
          </a:p>
          <a:p>
            <a:pPr algn="ctr"/>
            <a:endParaRPr lang="en-US" altLang="zh-CN" sz="2400" b="1" u="none" baseline="-25000">
              <a:solidFill>
                <a:schemeClr val="tx1"/>
              </a:solidFill>
              <a:latin typeface="Times New Roman" panose="02020603050405020304" pitchFamily="18" charset="0"/>
              <a:sym typeface="MT Extra" panose="05050102010205020202" pitchFamily="18" charset="2"/>
            </a:endParaRPr>
          </a:p>
          <a:p>
            <a:pPr algn="ctr"/>
            <a:endParaRPr lang="en-US" altLang="zh-CN" sz="2400" b="1" u="none" baseline="-25000">
              <a:solidFill>
                <a:schemeClr val="tx1"/>
              </a:solidFill>
              <a:latin typeface="Times New Roman" panose="02020603050405020304" pitchFamily="18" charset="0"/>
              <a:sym typeface="MT Extra" panose="05050102010205020202" pitchFamily="18" charset="2"/>
            </a:endParaRPr>
          </a:p>
          <a:p>
            <a:pPr algn="ctr"/>
            <a:endParaRPr lang="zh-CN" altLang="en-US" sz="2400" b="1" u="none" baseline="-25000">
              <a:solidFill>
                <a:schemeClr val="tx1"/>
              </a:solidFill>
              <a:latin typeface="Times New Roman" panose="02020603050405020304" pitchFamily="18" charset="0"/>
              <a:sym typeface="MT Extra" panose="05050102010205020202" pitchFamily="18" charset="2"/>
            </a:endParaRPr>
          </a:p>
        </p:txBody>
      </p:sp>
      <p:sp>
        <p:nvSpPr>
          <p:cNvPr id="53252" name="Oval 39"/>
          <p:cNvSpPr/>
          <p:nvPr/>
        </p:nvSpPr>
        <p:spPr>
          <a:xfrm>
            <a:off x="3838575" y="3001963"/>
            <a:ext cx="1752600" cy="1676400"/>
          </a:xfrm>
          <a:prstGeom prst="ellipse">
            <a:avLst/>
          </a:prstGeom>
          <a:solidFill>
            <a:srgbClr val="FF00FF"/>
          </a:solidFill>
          <a:ln w="12700" cap="flat" cmpd="sng">
            <a:solidFill>
              <a:schemeClr val="tx1"/>
            </a:solidFill>
            <a:prstDash val="solid"/>
            <a:round/>
            <a:headEnd type="none" w="med" len="med"/>
            <a:tailEnd type="none" w="med" len="med"/>
          </a:ln>
        </p:spPr>
        <p:txBody>
          <a:bodyPr wrap="none" anchor="ctr" anchorCtr="0"/>
          <a:p>
            <a:pPr algn="ctr"/>
            <a:r>
              <a:rPr lang="en-US" altLang="zh-CN" sz="2400" b="1" u="none">
                <a:solidFill>
                  <a:schemeClr val="tx1"/>
                </a:solidFill>
                <a:latin typeface="Times New Roman" panose="02020603050405020304" pitchFamily="18" charset="0"/>
              </a:rPr>
              <a:t>L</a:t>
            </a:r>
            <a:r>
              <a:rPr lang="en-US" altLang="zh-CN" sz="2400" b="1" u="none" baseline="-25000">
                <a:solidFill>
                  <a:schemeClr val="tx1"/>
                </a:solidFill>
                <a:latin typeface="Times New Roman" panose="02020603050405020304" pitchFamily="18" charset="0"/>
              </a:rPr>
              <a:t>1</a:t>
            </a:r>
            <a:r>
              <a:rPr lang="en-US" altLang="zh-CN" sz="2400" b="1" u="none">
                <a:solidFill>
                  <a:schemeClr val="tx1"/>
                </a:solidFill>
                <a:latin typeface="Times New Roman" panose="02020603050405020304" pitchFamily="18" charset="0"/>
              </a:rPr>
              <a:t>+L</a:t>
            </a:r>
            <a:r>
              <a:rPr lang="en-US" altLang="zh-CN" sz="2400" b="1" u="none" baseline="-25000">
                <a:solidFill>
                  <a:schemeClr val="tx1"/>
                </a:solidFill>
                <a:latin typeface="Times New Roman" panose="02020603050405020304" pitchFamily="18" charset="0"/>
              </a:rPr>
              <a:t>2</a:t>
            </a:r>
            <a:endParaRPr lang="en-US" altLang="zh-CN" sz="2400" b="1" u="none" baseline="-25000">
              <a:solidFill>
                <a:schemeClr val="tx1"/>
              </a:solidFill>
              <a:latin typeface="Times New Roman" panose="02020603050405020304" pitchFamily="18" charset="0"/>
            </a:endParaRPr>
          </a:p>
          <a:p>
            <a:pPr algn="ctr"/>
            <a:endParaRPr lang="en-US" altLang="zh-CN" sz="2400" b="1" u="none" baseline="-25000">
              <a:solidFill>
                <a:schemeClr val="tx1"/>
              </a:solidFill>
              <a:latin typeface="Times New Roman" panose="02020603050405020304" pitchFamily="18" charset="0"/>
            </a:endParaRPr>
          </a:p>
          <a:p>
            <a:pPr algn="ctr"/>
            <a:endParaRPr lang="en-US" altLang="zh-CN" sz="2400" b="1" u="none" baseline="-25000">
              <a:solidFill>
                <a:schemeClr val="tx1"/>
              </a:solidFill>
              <a:latin typeface="Times New Roman" panose="02020603050405020304" pitchFamily="18" charset="0"/>
            </a:endParaRPr>
          </a:p>
          <a:p>
            <a:pPr algn="ctr"/>
            <a:endParaRPr lang="en-US" altLang="zh-CN" sz="2400" b="1" u="none" baseline="-25000">
              <a:solidFill>
                <a:schemeClr val="tx1"/>
              </a:solidFill>
              <a:latin typeface="Times New Roman" panose="02020603050405020304" pitchFamily="18" charset="0"/>
            </a:endParaRPr>
          </a:p>
          <a:p>
            <a:pPr algn="ctr"/>
            <a:endParaRPr lang="en-US" altLang="zh-CN" sz="2400" b="1" u="none" baseline="-25000">
              <a:solidFill>
                <a:schemeClr val="tx1"/>
              </a:solidFill>
              <a:latin typeface="Times New Roman" panose="02020603050405020304" pitchFamily="18" charset="0"/>
            </a:endParaRPr>
          </a:p>
          <a:p>
            <a:pPr algn="ctr"/>
            <a:endParaRPr lang="zh-CN" altLang="en-US" sz="2400" b="1" u="none" baseline="-25000">
              <a:solidFill>
                <a:schemeClr val="tx1"/>
              </a:solidFill>
              <a:latin typeface="Times New Roman" panose="02020603050405020304" pitchFamily="18" charset="0"/>
            </a:endParaRPr>
          </a:p>
        </p:txBody>
      </p:sp>
      <p:sp>
        <p:nvSpPr>
          <p:cNvPr id="51204" name="Rectangle 3"/>
          <p:cNvSpPr>
            <a:spLocks noGrp="1"/>
          </p:cNvSpPr>
          <p:nvPr>
            <p:ph type="body"/>
          </p:nvPr>
        </p:nvSpPr>
        <p:spPr>
          <a:xfrm>
            <a:off x="250825" y="908050"/>
            <a:ext cx="7489825" cy="592138"/>
          </a:xfrm>
          <a:ln/>
        </p:spPr>
        <p:txBody>
          <a:bodyPr vert="horz" wrap="square" anchor="t" anchorCtr="0"/>
          <a:p>
            <a:pPr eaLnBrk="1" hangingPunct="1">
              <a:lnSpc>
                <a:spcPct val="90000"/>
              </a:lnSpc>
            </a:pPr>
            <a:r>
              <a:rPr lang="zh-CN" altLang="en-US" sz="3200" b="1">
                <a:solidFill>
                  <a:schemeClr val="tx2"/>
                </a:solidFill>
                <a:latin typeface="微软雅黑" panose="020B0503020204020204" pitchFamily="34" charset="-122"/>
                <a:ea typeface="微软雅黑" panose="020B0503020204020204" pitchFamily="34" charset="-122"/>
              </a:rPr>
              <a:t>自展技术</a:t>
            </a:r>
            <a:endParaRPr lang="zh-CN" altLang="en-US" sz="3200" b="1">
              <a:solidFill>
                <a:schemeClr val="tx2"/>
              </a:solidFill>
              <a:latin typeface="微软雅黑" panose="020B0503020204020204" pitchFamily="34" charset="-122"/>
              <a:ea typeface="微软雅黑" panose="020B0503020204020204" pitchFamily="34" charset="-122"/>
            </a:endParaRPr>
          </a:p>
        </p:txBody>
      </p:sp>
      <p:sp>
        <p:nvSpPr>
          <p:cNvPr id="53254" name="Oval 37"/>
          <p:cNvSpPr/>
          <p:nvPr/>
        </p:nvSpPr>
        <p:spPr>
          <a:xfrm>
            <a:off x="4295775" y="3459163"/>
            <a:ext cx="914400" cy="838200"/>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p>
            <a:pPr algn="ctr"/>
            <a:r>
              <a:rPr lang="en-US" altLang="zh-CN" sz="2400" b="1" u="none">
                <a:solidFill>
                  <a:schemeClr val="tx1"/>
                </a:solidFill>
                <a:latin typeface="Times New Roman" panose="02020603050405020304" pitchFamily="18" charset="0"/>
              </a:rPr>
              <a:t>L</a:t>
            </a:r>
            <a:r>
              <a:rPr lang="en-US" altLang="zh-CN" sz="2400" b="1" u="none" baseline="-25000">
                <a:solidFill>
                  <a:schemeClr val="tx1"/>
                </a:solidFill>
                <a:latin typeface="Times New Roman" panose="02020603050405020304" pitchFamily="18" charset="0"/>
              </a:rPr>
              <a:t>1</a:t>
            </a:r>
            <a:endParaRPr lang="en-US" altLang="zh-CN" sz="2400" b="1" u="none">
              <a:solidFill>
                <a:schemeClr val="tx1"/>
              </a:solidFill>
              <a:latin typeface="Times New Roman" panose="02020603050405020304" pitchFamily="18" charset="0"/>
            </a:endParaRPr>
          </a:p>
        </p:txBody>
      </p:sp>
      <p:sp>
        <p:nvSpPr>
          <p:cNvPr id="51206"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anim calcmode="lin" valueType="num">
                                      <p:cBhvr>
                                        <p:cTn id="7" dur="2000" fill="hold"/>
                                        <p:tgtEl>
                                          <p:spTgt spid="53254"/>
                                        </p:tgtEl>
                                        <p:attrNameLst>
                                          <p:attrName>ppt_w</p:attrName>
                                        </p:attrNameLst>
                                      </p:cBhvr>
                                      <p:tavLst>
                                        <p:tav tm="0">
                                          <p:val>
                                            <p:fltVal val="0.000000"/>
                                          </p:val>
                                        </p:tav>
                                        <p:tav tm="100000">
                                          <p:val>
                                            <p:strVal val="#ppt_w"/>
                                          </p:val>
                                        </p:tav>
                                      </p:tavLst>
                                    </p:anim>
                                    <p:anim calcmode="lin" valueType="num">
                                      <p:cBhvr>
                                        <p:cTn id="8" dur="2000" fill="hold"/>
                                        <p:tgtEl>
                                          <p:spTgt spid="53254"/>
                                        </p:tgtEl>
                                        <p:attrNameLst>
                                          <p:attrName>ppt_h</p:attrName>
                                        </p:attrNameLst>
                                      </p:cBhvr>
                                      <p:tavLst>
                                        <p:tav tm="0">
                                          <p:val>
                                            <p:fltVal val="0.000000"/>
                                          </p:val>
                                        </p:tav>
                                        <p:tav tm="100000">
                                          <p:val>
                                            <p:strVal val="#ppt_h"/>
                                          </p:val>
                                        </p:tav>
                                      </p:tavLst>
                                    </p:anim>
                                    <p:animEffect transition="in" filter="fade">
                                      <p:cBhvr>
                                        <p:cTn id="9" dur="2000"/>
                                        <p:tgtEl>
                                          <p:spTgt spid="5325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3252"/>
                                        </p:tgtEl>
                                        <p:attrNameLst>
                                          <p:attrName>style.visibility</p:attrName>
                                        </p:attrNameLst>
                                      </p:cBhvr>
                                      <p:to>
                                        <p:strVal val="visible"/>
                                      </p:to>
                                    </p:set>
                                    <p:anim calcmode="lin" valueType="num">
                                      <p:cBhvr>
                                        <p:cTn id="14" dur="2000" fill="hold"/>
                                        <p:tgtEl>
                                          <p:spTgt spid="53252"/>
                                        </p:tgtEl>
                                        <p:attrNameLst>
                                          <p:attrName>ppt_w</p:attrName>
                                        </p:attrNameLst>
                                      </p:cBhvr>
                                      <p:tavLst>
                                        <p:tav tm="0">
                                          <p:val>
                                            <p:fltVal val="0.000000"/>
                                          </p:val>
                                        </p:tav>
                                        <p:tav tm="100000">
                                          <p:val>
                                            <p:strVal val="#ppt_w"/>
                                          </p:val>
                                        </p:tav>
                                      </p:tavLst>
                                    </p:anim>
                                    <p:anim calcmode="lin" valueType="num">
                                      <p:cBhvr>
                                        <p:cTn id="15" dur="2000" fill="hold"/>
                                        <p:tgtEl>
                                          <p:spTgt spid="53252"/>
                                        </p:tgtEl>
                                        <p:attrNameLst>
                                          <p:attrName>ppt_h</p:attrName>
                                        </p:attrNameLst>
                                      </p:cBhvr>
                                      <p:tavLst>
                                        <p:tav tm="0">
                                          <p:val>
                                            <p:fltVal val="0.000000"/>
                                          </p:val>
                                        </p:tav>
                                        <p:tav tm="100000">
                                          <p:val>
                                            <p:strVal val="#ppt_h"/>
                                          </p:val>
                                        </p:tav>
                                      </p:tavLst>
                                    </p:anim>
                                    <p:animEffect transition="in" filter="fade">
                                      <p:cBhvr>
                                        <p:cTn id="16" dur="2000"/>
                                        <p:tgtEl>
                                          <p:spTgt spid="5325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3251"/>
                                        </p:tgtEl>
                                        <p:attrNameLst>
                                          <p:attrName>style.visibility</p:attrName>
                                        </p:attrNameLst>
                                      </p:cBhvr>
                                      <p:to>
                                        <p:strVal val="visible"/>
                                      </p:to>
                                    </p:set>
                                    <p:anim calcmode="lin" valueType="num">
                                      <p:cBhvr>
                                        <p:cTn id="21" dur="2000" fill="hold"/>
                                        <p:tgtEl>
                                          <p:spTgt spid="53251"/>
                                        </p:tgtEl>
                                        <p:attrNameLst>
                                          <p:attrName>ppt_w</p:attrName>
                                        </p:attrNameLst>
                                      </p:cBhvr>
                                      <p:tavLst>
                                        <p:tav tm="0">
                                          <p:val>
                                            <p:fltVal val="0.000000"/>
                                          </p:val>
                                        </p:tav>
                                        <p:tav tm="100000">
                                          <p:val>
                                            <p:strVal val="#ppt_w"/>
                                          </p:val>
                                        </p:tav>
                                      </p:tavLst>
                                    </p:anim>
                                    <p:anim calcmode="lin" valueType="num">
                                      <p:cBhvr>
                                        <p:cTn id="22" dur="2000" fill="hold"/>
                                        <p:tgtEl>
                                          <p:spTgt spid="53251"/>
                                        </p:tgtEl>
                                        <p:attrNameLst>
                                          <p:attrName>ppt_h</p:attrName>
                                        </p:attrNameLst>
                                      </p:cBhvr>
                                      <p:tavLst>
                                        <p:tav tm="0">
                                          <p:val>
                                            <p:fltVal val="0.000000"/>
                                          </p:val>
                                        </p:tav>
                                        <p:tav tm="100000">
                                          <p:val>
                                            <p:strVal val="#ppt_h"/>
                                          </p:val>
                                        </p:tav>
                                      </p:tavLst>
                                    </p:anim>
                                    <p:animEffect transition="in" filter="fade">
                                      <p:cBhvr>
                                        <p:cTn id="23" dur="2000"/>
                                        <p:tgtEl>
                                          <p:spTgt spid="5325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3250"/>
                                        </p:tgtEl>
                                        <p:attrNameLst>
                                          <p:attrName>style.visibility</p:attrName>
                                        </p:attrNameLst>
                                      </p:cBhvr>
                                      <p:to>
                                        <p:strVal val="visible"/>
                                      </p:to>
                                    </p:set>
                                    <p:anim calcmode="lin" valueType="num">
                                      <p:cBhvr>
                                        <p:cTn id="28" dur="2000" fill="hold"/>
                                        <p:tgtEl>
                                          <p:spTgt spid="53250"/>
                                        </p:tgtEl>
                                        <p:attrNameLst>
                                          <p:attrName>ppt_w</p:attrName>
                                        </p:attrNameLst>
                                      </p:cBhvr>
                                      <p:tavLst>
                                        <p:tav tm="0">
                                          <p:val>
                                            <p:fltVal val="0.000000"/>
                                          </p:val>
                                        </p:tav>
                                        <p:tav tm="100000">
                                          <p:val>
                                            <p:strVal val="#ppt_w"/>
                                          </p:val>
                                        </p:tav>
                                      </p:tavLst>
                                    </p:anim>
                                    <p:anim calcmode="lin" valueType="num">
                                      <p:cBhvr>
                                        <p:cTn id="29" dur="2000" fill="hold"/>
                                        <p:tgtEl>
                                          <p:spTgt spid="53250"/>
                                        </p:tgtEl>
                                        <p:attrNameLst>
                                          <p:attrName>ppt_h</p:attrName>
                                        </p:attrNameLst>
                                      </p:cBhvr>
                                      <p:tavLst>
                                        <p:tav tm="0">
                                          <p:val>
                                            <p:fltVal val="0.000000"/>
                                          </p:val>
                                        </p:tav>
                                        <p:tav tm="100000">
                                          <p:val>
                                            <p:strVal val="#ppt_h"/>
                                          </p:val>
                                        </p:tav>
                                      </p:tavLst>
                                    </p:anim>
                                    <p:animEffect transition="in" filter="fade">
                                      <p:cBhvr>
                                        <p:cTn id="30" dur="20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p:bldP spid="53251" grpId="0" animBg="1"/>
      <p:bldP spid="53252" grpId="0" animBg="1"/>
      <p:bldP spid="5325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3"/>
          <p:cNvSpPr>
            <a:spLocks noGrp="1"/>
          </p:cNvSpPr>
          <p:nvPr>
            <p:ph type="body"/>
          </p:nvPr>
        </p:nvSpPr>
        <p:spPr>
          <a:xfrm>
            <a:off x="827088" y="668338"/>
            <a:ext cx="7489825" cy="1184275"/>
          </a:xfrm>
          <a:ln/>
        </p:spPr>
        <p:txBody>
          <a:bodyPr vert="horz" wrap="square" anchor="t" anchorCtr="0"/>
          <a:p>
            <a:pPr eaLnBrk="1" hangingPunct="1">
              <a:spcBef>
                <a:spcPts val="2400"/>
              </a:spcBef>
            </a:pPr>
            <a:r>
              <a:rPr lang="zh-CN" altLang="en-US" sz="3200" b="1" dirty="0">
                <a:solidFill>
                  <a:schemeClr val="tx2"/>
                </a:solidFill>
                <a:latin typeface="微软雅黑" panose="020B0503020204020204" pitchFamily="34" charset="-122"/>
                <a:ea typeface="微软雅黑" panose="020B0503020204020204" pitchFamily="34" charset="-122"/>
              </a:rPr>
              <a:t>编译程序自动产生</a:t>
            </a:r>
            <a:endParaRPr lang="zh-CN" altLang="en-US" sz="3200" b="1" dirty="0">
              <a:solidFill>
                <a:schemeClr val="tx2"/>
              </a:solidFill>
              <a:latin typeface="微软雅黑" panose="020B0503020204020204" pitchFamily="34" charset="-122"/>
              <a:ea typeface="微软雅黑" panose="020B0503020204020204" pitchFamily="34" charset="-122"/>
            </a:endParaRPr>
          </a:p>
          <a:p>
            <a:pPr eaLnBrk="1" hangingPunct="1">
              <a:buNone/>
            </a:pPr>
            <a:r>
              <a:rPr lang="zh-CN" altLang="en-US" b="1" dirty="0">
                <a:latin typeface="宋体" panose="02010600030101010101" pitchFamily="2" charset="-122"/>
              </a:rPr>
              <a:t>编译程序</a:t>
            </a:r>
            <a:r>
              <a:rPr lang="en-US" altLang="zh-CN" b="1">
                <a:latin typeface="宋体" panose="02010600030101010101" pitchFamily="2" charset="-122"/>
              </a:rPr>
              <a:t>-</a:t>
            </a:r>
            <a:r>
              <a:rPr lang="zh-CN" altLang="en-US" b="1" dirty="0">
                <a:latin typeface="宋体" panose="02010600030101010101" pitchFamily="2" charset="-122"/>
              </a:rPr>
              <a:t>编译程序，编译程序书写系统</a:t>
            </a:r>
            <a:endParaRPr lang="zh-CN" altLang="en-US" b="1" dirty="0">
              <a:latin typeface="宋体" panose="02010600030101010101" pitchFamily="2" charset="-122"/>
            </a:endParaRPr>
          </a:p>
        </p:txBody>
      </p:sp>
      <p:sp>
        <p:nvSpPr>
          <p:cNvPr id="54275" name="Rectangle 5"/>
          <p:cNvSpPr/>
          <p:nvPr/>
        </p:nvSpPr>
        <p:spPr>
          <a:xfrm>
            <a:off x="685800" y="4652963"/>
            <a:ext cx="7772400" cy="936625"/>
          </a:xfrm>
          <a:prstGeom prst="rect">
            <a:avLst/>
          </a:prstGeom>
          <a:noFill/>
          <a:ln w="9525">
            <a:noFill/>
          </a:ln>
        </p:spPr>
        <p:txBody>
          <a:bodyPr anchor="t" anchorCtr="0"/>
          <a:p>
            <a:pPr algn="ctr">
              <a:spcBef>
                <a:spcPts val="1200"/>
              </a:spcBef>
            </a:pPr>
            <a:r>
              <a:rPr lang="en-US" altLang="zh-CN" sz="2400" b="1" u="none">
                <a:solidFill>
                  <a:schemeClr val="tx1"/>
                </a:solidFill>
                <a:latin typeface="宋体" panose="02010600030101010101" pitchFamily="2" charset="-122"/>
              </a:rPr>
              <a:t>LEX </a:t>
            </a:r>
            <a:r>
              <a:rPr lang="zh-CN" altLang="en-US" sz="2400" b="1" u="none" dirty="0">
                <a:solidFill>
                  <a:schemeClr val="tx1"/>
                </a:solidFill>
                <a:latin typeface="宋体" panose="02010600030101010101" pitchFamily="2" charset="-122"/>
              </a:rPr>
              <a:t>词法分析程序产生器</a:t>
            </a:r>
            <a:endParaRPr lang="zh-CN" altLang="en-US" sz="2400" b="1" u="none" dirty="0">
              <a:solidFill>
                <a:schemeClr val="tx1"/>
              </a:solidFill>
              <a:latin typeface="宋体" panose="02010600030101010101" pitchFamily="2" charset="-122"/>
            </a:endParaRPr>
          </a:p>
          <a:p>
            <a:pPr algn="ctr"/>
            <a:r>
              <a:rPr lang="en-US" altLang="zh-CN" sz="2400" b="1" u="none">
                <a:solidFill>
                  <a:schemeClr val="tx1"/>
                </a:solidFill>
                <a:latin typeface="宋体" panose="02010600030101010101" pitchFamily="2" charset="-122"/>
              </a:rPr>
              <a:t>YACC  </a:t>
            </a:r>
            <a:r>
              <a:rPr lang="zh-CN" altLang="en-US" sz="2400" b="1" u="none" dirty="0">
                <a:solidFill>
                  <a:schemeClr val="tx1"/>
                </a:solidFill>
                <a:latin typeface="宋体" panose="02010600030101010101" pitchFamily="2" charset="-122"/>
              </a:rPr>
              <a:t>语法分析程序产生器</a:t>
            </a:r>
            <a:endParaRPr lang="zh-CN" altLang="en-US" sz="2400" b="1" u="none" dirty="0">
              <a:solidFill>
                <a:schemeClr val="tx1"/>
              </a:solidFill>
              <a:latin typeface="宋体" panose="02010600030101010101" pitchFamily="2" charset="-122"/>
            </a:endParaRPr>
          </a:p>
        </p:txBody>
      </p:sp>
      <p:sp>
        <p:nvSpPr>
          <p:cNvPr id="54276" name="Rectangle 7"/>
          <p:cNvSpPr/>
          <p:nvPr/>
        </p:nvSpPr>
        <p:spPr>
          <a:xfrm>
            <a:off x="3429000" y="2316163"/>
            <a:ext cx="2133600" cy="1752600"/>
          </a:xfrm>
          <a:prstGeom prst="rect">
            <a:avLst/>
          </a:prstGeom>
          <a:noFill/>
          <a:ln w="12700" cap="flat" cmpd="sng">
            <a:solidFill>
              <a:schemeClr val="tx1"/>
            </a:solidFill>
            <a:prstDash val="solid"/>
            <a:miter/>
            <a:headEnd type="none" w="med" len="med"/>
            <a:tailEnd type="none" w="med" len="med"/>
          </a:ln>
        </p:spPr>
        <p:txBody>
          <a:bodyPr wrap="none" lIns="0" rIns="0" anchor="ctr" anchorCtr="0"/>
          <a:p>
            <a:pPr algn="ctr"/>
            <a:r>
              <a:rPr lang="zh-CN" altLang="en-US" sz="2800" b="1" u="none" dirty="0">
                <a:solidFill>
                  <a:schemeClr val="tx1"/>
                </a:solidFill>
                <a:latin typeface="Times New Roman" panose="02020603050405020304" pitchFamily="18" charset="0"/>
              </a:rPr>
              <a:t>编译程序</a:t>
            </a:r>
            <a:endParaRPr lang="zh-CN" altLang="en-US" sz="2800" b="1" u="none" dirty="0">
              <a:solidFill>
                <a:schemeClr val="tx1"/>
              </a:solidFill>
              <a:latin typeface="Times New Roman" panose="02020603050405020304" pitchFamily="18" charset="0"/>
            </a:endParaRPr>
          </a:p>
          <a:p>
            <a:pPr algn="ctr"/>
            <a:r>
              <a:rPr lang="zh-CN" altLang="en-US" sz="2800" b="1" u="none" dirty="0">
                <a:solidFill>
                  <a:schemeClr val="tx1"/>
                </a:solidFill>
                <a:latin typeface="Times New Roman" panose="02020603050405020304" pitchFamily="18" charset="0"/>
              </a:rPr>
              <a:t>自动产生器</a:t>
            </a:r>
            <a:endParaRPr lang="zh-CN" altLang="en-US" sz="2800" b="1" u="none" dirty="0">
              <a:solidFill>
                <a:schemeClr val="tx1"/>
              </a:solidFill>
              <a:latin typeface="Times New Roman" panose="02020603050405020304" pitchFamily="18" charset="0"/>
            </a:endParaRPr>
          </a:p>
        </p:txBody>
      </p:sp>
      <p:grpSp>
        <p:nvGrpSpPr>
          <p:cNvPr id="54277" name="Group 16"/>
          <p:cNvGrpSpPr/>
          <p:nvPr/>
        </p:nvGrpSpPr>
        <p:grpSpPr>
          <a:xfrm>
            <a:off x="609600" y="2087563"/>
            <a:ext cx="2819400" cy="1066800"/>
            <a:chOff x="0" y="0"/>
            <a:chExt cx="1776" cy="672"/>
          </a:xfrm>
        </p:grpSpPr>
        <p:sp>
          <p:nvSpPr>
            <p:cNvPr id="52229" name="Rectangle 8"/>
            <p:cNvSpPr/>
            <p:nvPr/>
          </p:nvSpPr>
          <p:spPr>
            <a:xfrm>
              <a:off x="48" y="0"/>
              <a:ext cx="1680" cy="336"/>
            </a:xfrm>
            <a:prstGeom prst="rect">
              <a:avLst/>
            </a:prstGeom>
            <a:noFill/>
            <a:ln w="9525">
              <a:noFill/>
            </a:ln>
          </p:spPr>
          <p:txBody>
            <a:bodyPr wrap="none" lIns="0" rIns="0" anchor="ctr" anchorCtr="0"/>
            <a:p>
              <a:pPr algn="ctr"/>
              <a:r>
                <a:rPr lang="en-US" altLang="zh-CN" sz="2800" b="1" u="none">
                  <a:solidFill>
                    <a:schemeClr val="tx1"/>
                  </a:solidFill>
                  <a:latin typeface="Times New Roman" panose="02020603050405020304" pitchFamily="18" charset="0"/>
                </a:rPr>
                <a:t>L</a:t>
              </a:r>
              <a:r>
                <a:rPr lang="zh-CN" altLang="en-US" sz="2800" b="1" u="none" dirty="0">
                  <a:solidFill>
                    <a:schemeClr val="tx1"/>
                  </a:solidFill>
                  <a:latin typeface="Times New Roman" panose="02020603050405020304" pitchFamily="18" charset="0"/>
                </a:rPr>
                <a:t>语言的语法描述</a:t>
              </a:r>
              <a:endParaRPr lang="zh-CN" altLang="en-US" sz="2400" b="1" u="none" dirty="0">
                <a:solidFill>
                  <a:schemeClr val="tx1"/>
                </a:solidFill>
                <a:latin typeface="Times New Roman" panose="02020603050405020304" pitchFamily="18" charset="0"/>
              </a:endParaRPr>
            </a:p>
          </p:txBody>
        </p:sp>
        <p:sp>
          <p:nvSpPr>
            <p:cNvPr id="52230" name="Rectangle 9"/>
            <p:cNvSpPr/>
            <p:nvPr/>
          </p:nvSpPr>
          <p:spPr>
            <a:xfrm>
              <a:off x="48" y="336"/>
              <a:ext cx="1680" cy="336"/>
            </a:xfrm>
            <a:prstGeom prst="rect">
              <a:avLst/>
            </a:prstGeom>
            <a:noFill/>
            <a:ln w="9525">
              <a:noFill/>
            </a:ln>
          </p:spPr>
          <p:txBody>
            <a:bodyPr wrap="none" lIns="0" rIns="0" anchor="ctr" anchorCtr="0"/>
            <a:p>
              <a:pPr algn="ctr"/>
              <a:r>
                <a:rPr lang="zh-CN" altLang="en-US" sz="2800" b="1" u="none" dirty="0">
                  <a:solidFill>
                    <a:schemeClr val="tx1"/>
                  </a:solidFill>
                  <a:latin typeface="Times New Roman" panose="02020603050405020304" pitchFamily="18" charset="0"/>
                </a:rPr>
                <a:t>语义描述</a:t>
              </a:r>
              <a:endParaRPr lang="zh-CN" altLang="en-US" sz="2400" b="1" u="none" dirty="0">
                <a:solidFill>
                  <a:schemeClr val="tx1"/>
                </a:solidFill>
                <a:latin typeface="Times New Roman" panose="02020603050405020304" pitchFamily="18" charset="0"/>
              </a:endParaRPr>
            </a:p>
          </p:txBody>
        </p:sp>
        <p:sp>
          <p:nvSpPr>
            <p:cNvPr id="52231" name="Line 12"/>
            <p:cNvSpPr/>
            <p:nvPr/>
          </p:nvSpPr>
          <p:spPr>
            <a:xfrm>
              <a:off x="0" y="336"/>
              <a:ext cx="1776" cy="0"/>
            </a:xfrm>
            <a:prstGeom prst="line">
              <a:avLst/>
            </a:prstGeom>
            <a:ln w="12700" cap="flat" cmpd="sng">
              <a:solidFill>
                <a:schemeClr val="tx1"/>
              </a:solidFill>
              <a:prstDash val="solid"/>
              <a:round/>
              <a:headEnd type="none" w="med" len="med"/>
              <a:tailEnd type="stealth" w="lg" len="lg"/>
            </a:ln>
          </p:spPr>
        </p:sp>
      </p:grpSp>
      <p:grpSp>
        <p:nvGrpSpPr>
          <p:cNvPr id="54281" name="Group 17"/>
          <p:cNvGrpSpPr/>
          <p:nvPr/>
        </p:nvGrpSpPr>
        <p:grpSpPr>
          <a:xfrm>
            <a:off x="609600" y="3154363"/>
            <a:ext cx="2819400" cy="1066800"/>
            <a:chOff x="0" y="0"/>
            <a:chExt cx="1776" cy="672"/>
          </a:xfrm>
        </p:grpSpPr>
        <p:sp>
          <p:nvSpPr>
            <p:cNvPr id="52233" name="Rectangle 10"/>
            <p:cNvSpPr/>
            <p:nvPr/>
          </p:nvSpPr>
          <p:spPr>
            <a:xfrm>
              <a:off x="48" y="0"/>
              <a:ext cx="1680" cy="336"/>
            </a:xfrm>
            <a:prstGeom prst="rect">
              <a:avLst/>
            </a:prstGeom>
            <a:noFill/>
            <a:ln w="9525">
              <a:noFill/>
            </a:ln>
          </p:spPr>
          <p:txBody>
            <a:bodyPr wrap="none" lIns="0" rIns="0" anchor="ctr" anchorCtr="0"/>
            <a:p>
              <a:pPr algn="ctr"/>
              <a:r>
                <a:rPr lang="zh-CN" altLang="en-US" sz="2800" b="1" u="none" dirty="0">
                  <a:solidFill>
                    <a:schemeClr val="tx1"/>
                  </a:solidFill>
                  <a:latin typeface="Times New Roman" panose="02020603050405020304" pitchFamily="18" charset="0"/>
                </a:rPr>
                <a:t>目标语言</a:t>
              </a:r>
              <a:endParaRPr lang="zh-CN" altLang="en-US" sz="2400" b="1" u="none" dirty="0">
                <a:solidFill>
                  <a:schemeClr val="tx1"/>
                </a:solidFill>
                <a:latin typeface="Times New Roman" panose="02020603050405020304" pitchFamily="18" charset="0"/>
              </a:endParaRPr>
            </a:p>
          </p:txBody>
        </p:sp>
        <p:sp>
          <p:nvSpPr>
            <p:cNvPr id="52234" name="Rectangle 11"/>
            <p:cNvSpPr/>
            <p:nvPr/>
          </p:nvSpPr>
          <p:spPr>
            <a:xfrm>
              <a:off x="0" y="336"/>
              <a:ext cx="1680" cy="336"/>
            </a:xfrm>
            <a:prstGeom prst="rect">
              <a:avLst/>
            </a:prstGeom>
            <a:noFill/>
            <a:ln w="9525">
              <a:noFill/>
            </a:ln>
          </p:spPr>
          <p:txBody>
            <a:bodyPr wrap="none" lIns="0" rIns="0" anchor="ctr" anchorCtr="0"/>
            <a:p>
              <a:pPr algn="ctr"/>
              <a:r>
                <a:rPr lang="zh-CN" altLang="en-US" sz="2800" b="1" u="none" dirty="0">
                  <a:solidFill>
                    <a:schemeClr val="tx1"/>
                  </a:solidFill>
                  <a:latin typeface="Times New Roman" panose="02020603050405020304" pitchFamily="18" charset="0"/>
                </a:rPr>
                <a:t>或机器描述</a:t>
              </a:r>
              <a:endParaRPr lang="zh-CN" altLang="en-US" sz="2400" b="1" u="none" dirty="0">
                <a:solidFill>
                  <a:schemeClr val="tx1"/>
                </a:solidFill>
                <a:latin typeface="Times New Roman" panose="02020603050405020304" pitchFamily="18" charset="0"/>
              </a:endParaRPr>
            </a:p>
          </p:txBody>
        </p:sp>
        <p:sp>
          <p:nvSpPr>
            <p:cNvPr id="52235" name="Line 13"/>
            <p:cNvSpPr/>
            <p:nvPr/>
          </p:nvSpPr>
          <p:spPr>
            <a:xfrm>
              <a:off x="0" y="336"/>
              <a:ext cx="1776" cy="0"/>
            </a:xfrm>
            <a:prstGeom prst="line">
              <a:avLst/>
            </a:prstGeom>
            <a:ln w="12700" cap="flat" cmpd="sng">
              <a:solidFill>
                <a:schemeClr val="tx1"/>
              </a:solidFill>
              <a:prstDash val="solid"/>
              <a:round/>
              <a:headEnd type="none" w="med" len="med"/>
              <a:tailEnd type="stealth" w="lg" len="lg"/>
            </a:ln>
          </p:spPr>
        </p:sp>
      </p:grpSp>
      <p:grpSp>
        <p:nvGrpSpPr>
          <p:cNvPr id="54285" name="Group 19"/>
          <p:cNvGrpSpPr/>
          <p:nvPr/>
        </p:nvGrpSpPr>
        <p:grpSpPr>
          <a:xfrm>
            <a:off x="5562600" y="2468563"/>
            <a:ext cx="2971800" cy="1447800"/>
            <a:chOff x="0" y="0"/>
            <a:chExt cx="1872" cy="912"/>
          </a:xfrm>
        </p:grpSpPr>
        <p:sp>
          <p:nvSpPr>
            <p:cNvPr id="52237" name="Line 14"/>
            <p:cNvSpPr/>
            <p:nvPr/>
          </p:nvSpPr>
          <p:spPr>
            <a:xfrm>
              <a:off x="0" y="384"/>
              <a:ext cx="912" cy="0"/>
            </a:xfrm>
            <a:prstGeom prst="line">
              <a:avLst/>
            </a:prstGeom>
            <a:ln w="12700" cap="flat" cmpd="sng">
              <a:solidFill>
                <a:schemeClr val="tx1"/>
              </a:solidFill>
              <a:prstDash val="solid"/>
              <a:round/>
              <a:headEnd type="none" w="med" len="med"/>
              <a:tailEnd type="stealth" w="lg" len="lg"/>
            </a:ln>
          </p:spPr>
        </p:sp>
        <p:sp>
          <p:nvSpPr>
            <p:cNvPr id="52238" name="Rectangle 15"/>
            <p:cNvSpPr/>
            <p:nvPr/>
          </p:nvSpPr>
          <p:spPr>
            <a:xfrm>
              <a:off x="864" y="0"/>
              <a:ext cx="1008" cy="912"/>
            </a:xfrm>
            <a:prstGeom prst="rect">
              <a:avLst/>
            </a:prstGeom>
            <a:noFill/>
            <a:ln w="9525">
              <a:noFill/>
            </a:ln>
          </p:spPr>
          <p:txBody>
            <a:bodyPr wrap="none" lIns="0" rIns="0" anchor="ctr" anchorCtr="0"/>
            <a:p>
              <a:pPr algn="ctr"/>
              <a:r>
                <a:rPr lang="en-US" altLang="zh-CN" sz="2800" b="1" u="none">
                  <a:solidFill>
                    <a:schemeClr val="tx1"/>
                  </a:solidFill>
                  <a:latin typeface="Times New Roman" panose="02020603050405020304" pitchFamily="18" charset="0"/>
                </a:rPr>
                <a:t>L</a:t>
              </a:r>
              <a:r>
                <a:rPr lang="zh-CN" altLang="en-US" sz="2800" b="1" u="none" dirty="0">
                  <a:solidFill>
                    <a:schemeClr val="tx1"/>
                  </a:solidFill>
                  <a:latin typeface="Times New Roman" panose="02020603050405020304" pitchFamily="18" charset="0"/>
                </a:rPr>
                <a:t>语言的</a:t>
              </a:r>
              <a:endParaRPr lang="zh-CN" altLang="en-US" sz="2800" b="1" u="none" dirty="0">
                <a:solidFill>
                  <a:schemeClr val="tx1"/>
                </a:solidFill>
                <a:latin typeface="Times New Roman" panose="02020603050405020304" pitchFamily="18" charset="0"/>
              </a:endParaRPr>
            </a:p>
            <a:p>
              <a:pPr algn="ctr"/>
              <a:r>
                <a:rPr lang="zh-CN" altLang="en-US" sz="2800" b="1" u="none" dirty="0">
                  <a:solidFill>
                    <a:schemeClr val="tx1"/>
                  </a:solidFill>
                  <a:latin typeface="Times New Roman" panose="02020603050405020304" pitchFamily="18" charset="0"/>
                </a:rPr>
                <a:t>编译程序</a:t>
              </a:r>
              <a:endParaRPr lang="zh-CN" altLang="en-US" sz="2400" b="1" u="none" dirty="0">
                <a:solidFill>
                  <a:schemeClr val="tx1"/>
                </a:solidFill>
                <a:latin typeface="Times New Roman" panose="02020603050405020304" pitchFamily="18" charset="0"/>
              </a:endParaRPr>
            </a:p>
          </p:txBody>
        </p:sp>
      </p:grpSp>
      <p:sp>
        <p:nvSpPr>
          <p:cNvPr id="52239"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4">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4">
                                            <p:txEl>
                                              <p:charRg st="9" end="2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54276"/>
                                        </p:tgtEl>
                                        <p:attrNameLst>
                                          <p:attrName>style.visibility</p:attrName>
                                        </p:attrNameLst>
                                      </p:cBhvr>
                                      <p:to>
                                        <p:strVal val="visible"/>
                                      </p:to>
                                    </p:set>
                                    <p:animEffect transition="in" filter="box(out)">
                                      <p:cBhvr>
                                        <p:cTn id="15" dur="500"/>
                                        <p:tgtEl>
                                          <p:spTgt spid="5427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54277"/>
                                        </p:tgtEl>
                                        <p:attrNameLst>
                                          <p:attrName>style.visibility</p:attrName>
                                        </p:attrNameLst>
                                      </p:cBhvr>
                                      <p:to>
                                        <p:strVal val="visible"/>
                                      </p:to>
                                    </p:set>
                                    <p:anim calcmode="lin" valueType="num">
                                      <p:cBhvr additive="base">
                                        <p:cTn id="20" dur="500" fill="hold"/>
                                        <p:tgtEl>
                                          <p:spTgt spid="54277"/>
                                        </p:tgtEl>
                                        <p:attrNameLst>
                                          <p:attrName>ppt_x</p:attrName>
                                        </p:attrNameLst>
                                      </p:cBhvr>
                                      <p:tavLst>
                                        <p:tav tm="0">
                                          <p:val>
                                            <p:strVal val="0-#ppt_w/2"/>
                                          </p:val>
                                        </p:tav>
                                        <p:tav tm="100000">
                                          <p:val>
                                            <p:strVal val="#ppt_x"/>
                                          </p:val>
                                        </p:tav>
                                      </p:tavLst>
                                    </p:anim>
                                    <p:anim calcmode="lin" valueType="num">
                                      <p:cBhvr additive="base">
                                        <p:cTn id="21" dur="500" fill="hold"/>
                                        <p:tgtEl>
                                          <p:spTgt spid="54277"/>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54281"/>
                                        </p:tgtEl>
                                        <p:attrNameLst>
                                          <p:attrName>style.visibility</p:attrName>
                                        </p:attrNameLst>
                                      </p:cBhvr>
                                      <p:to>
                                        <p:strVal val="visible"/>
                                      </p:to>
                                    </p:set>
                                    <p:anim calcmode="lin" valueType="num">
                                      <p:cBhvr additive="base">
                                        <p:cTn id="26" dur="500" fill="hold"/>
                                        <p:tgtEl>
                                          <p:spTgt spid="54281"/>
                                        </p:tgtEl>
                                        <p:attrNameLst>
                                          <p:attrName>ppt_x</p:attrName>
                                        </p:attrNameLst>
                                      </p:cBhvr>
                                      <p:tavLst>
                                        <p:tav tm="0">
                                          <p:val>
                                            <p:strVal val="0-#ppt_w/2"/>
                                          </p:val>
                                        </p:tav>
                                        <p:tav tm="100000">
                                          <p:val>
                                            <p:strVal val="#ppt_x"/>
                                          </p:val>
                                        </p:tav>
                                      </p:tavLst>
                                    </p:anim>
                                    <p:anim calcmode="lin" valueType="num">
                                      <p:cBhvr additive="base">
                                        <p:cTn id="27" dur="500" fill="hold"/>
                                        <p:tgtEl>
                                          <p:spTgt spid="5428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nodeType="clickEffect">
                                  <p:stCondLst>
                                    <p:cond delay="0"/>
                                  </p:stCondLst>
                                  <p:childTnLst>
                                    <p:set>
                                      <p:cBhvr>
                                        <p:cTn id="31" dur="1" fill="hold">
                                          <p:stCondLst>
                                            <p:cond delay="0"/>
                                          </p:stCondLst>
                                        </p:cTn>
                                        <p:tgtEl>
                                          <p:spTgt spid="54285"/>
                                        </p:tgtEl>
                                        <p:attrNameLst>
                                          <p:attrName>style.visibility</p:attrName>
                                        </p:attrNameLst>
                                      </p:cBhvr>
                                      <p:to>
                                        <p:strVal val="visible"/>
                                      </p:to>
                                    </p:set>
                                    <p:anim calcmode="lin" valueType="num">
                                      <p:cBhvr>
                                        <p:cTn id="32" dur="500" fill="hold"/>
                                        <p:tgtEl>
                                          <p:spTgt spid="54285"/>
                                        </p:tgtEl>
                                        <p:attrNameLst>
                                          <p:attrName>ppt_x</p:attrName>
                                        </p:attrNameLst>
                                      </p:cBhvr>
                                      <p:tavLst>
                                        <p:tav tm="0">
                                          <p:val>
                                            <p:strVal val="#ppt_x-#ppt_w/2"/>
                                          </p:val>
                                        </p:tav>
                                        <p:tav tm="100000">
                                          <p:val>
                                            <p:strVal val="#ppt_x"/>
                                          </p:val>
                                        </p:tav>
                                      </p:tavLst>
                                    </p:anim>
                                    <p:anim calcmode="lin" valueType="num">
                                      <p:cBhvr>
                                        <p:cTn id="33" dur="500" fill="hold"/>
                                        <p:tgtEl>
                                          <p:spTgt spid="54285"/>
                                        </p:tgtEl>
                                        <p:attrNameLst>
                                          <p:attrName>ppt_y</p:attrName>
                                        </p:attrNameLst>
                                      </p:cBhvr>
                                      <p:tavLst>
                                        <p:tav tm="0">
                                          <p:val>
                                            <p:strVal val="#ppt_y"/>
                                          </p:val>
                                        </p:tav>
                                        <p:tav tm="100000">
                                          <p:val>
                                            <p:strVal val="#ppt_y"/>
                                          </p:val>
                                        </p:tav>
                                      </p:tavLst>
                                    </p:anim>
                                    <p:anim calcmode="lin" valueType="num">
                                      <p:cBhvr>
                                        <p:cTn id="34" dur="500" fill="hold"/>
                                        <p:tgtEl>
                                          <p:spTgt spid="54285"/>
                                        </p:tgtEl>
                                        <p:attrNameLst>
                                          <p:attrName>ppt_w</p:attrName>
                                        </p:attrNameLst>
                                      </p:cBhvr>
                                      <p:tavLst>
                                        <p:tav tm="0">
                                          <p:val>
                                            <p:fltVal val="0.000000"/>
                                          </p:val>
                                        </p:tav>
                                        <p:tav tm="100000">
                                          <p:val>
                                            <p:strVal val="#ppt_w"/>
                                          </p:val>
                                        </p:tav>
                                      </p:tavLst>
                                    </p:anim>
                                    <p:anim calcmode="lin" valueType="num">
                                      <p:cBhvr>
                                        <p:cTn id="35" dur="500" fill="hold"/>
                                        <p:tgtEl>
                                          <p:spTgt spid="54285"/>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4275">
                                            <p:txEl>
                                              <p:charRg st="0" end="14"/>
                                            </p:txEl>
                                          </p:spTgt>
                                        </p:tgtEl>
                                        <p:attrNameLst>
                                          <p:attrName>style.visibility</p:attrName>
                                        </p:attrNameLst>
                                      </p:cBhvr>
                                      <p:to>
                                        <p:strVal val="visible"/>
                                      </p:to>
                                    </p:set>
                                    <p:animEffect transition="in" filter="blinds(horizontal)">
                                      <p:cBhvr>
                                        <p:cTn id="40" dur="500"/>
                                        <p:tgtEl>
                                          <p:spTgt spid="54275">
                                            <p:txEl>
                                              <p:charRg st="0"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4275">
                                            <p:txEl>
                                              <p:charRg st="14" end="30"/>
                                            </p:txEl>
                                          </p:spTgt>
                                        </p:tgtEl>
                                        <p:attrNameLst>
                                          <p:attrName>style.visibility</p:attrName>
                                        </p:attrNameLst>
                                      </p:cBhvr>
                                      <p:to>
                                        <p:strVal val="visible"/>
                                      </p:to>
                                    </p:set>
                                    <p:animEffect transition="in" filter="blinds(horizontal)">
                                      <p:cBhvr>
                                        <p:cTn id="45" dur="500"/>
                                        <p:tgtEl>
                                          <p:spTgt spid="54275">
                                            <p:txEl>
                                              <p:charRg st="14"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P spid="54275" grpId="0" build="p"/>
      <p:bldP spid="5427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3"/>
          <p:cNvSpPr>
            <a:spLocks noGrp="1"/>
          </p:cNvSpPr>
          <p:nvPr>
            <p:ph type="body"/>
          </p:nvPr>
        </p:nvSpPr>
        <p:spPr>
          <a:xfrm>
            <a:off x="395288" y="836613"/>
            <a:ext cx="8229600" cy="2301875"/>
          </a:xfrm>
          <a:ln/>
        </p:spPr>
        <p:txBody>
          <a:bodyPr vert="horz" wrap="square" anchor="t" anchorCtr="0"/>
          <a:p>
            <a:pPr eaLnBrk="1" hangingPunct="1"/>
            <a:r>
              <a:rPr lang="zh-CN" altLang="en-US" b="1"/>
              <a:t> </a:t>
            </a:r>
            <a:r>
              <a:rPr lang="zh-CN" altLang="en-US" sz="3200" b="1" dirty="0">
                <a:solidFill>
                  <a:schemeClr val="tx2"/>
                </a:solidFill>
                <a:latin typeface="微软雅黑" panose="020B0503020204020204" pitchFamily="34" charset="-122"/>
                <a:ea typeface="微软雅黑" panose="020B0503020204020204" pitchFamily="34" charset="-122"/>
              </a:rPr>
              <a:t>构造编译程序的前提</a:t>
            </a:r>
            <a:r>
              <a:rPr lang="en-US" altLang="zh-CN" sz="3200" b="1">
                <a:solidFill>
                  <a:schemeClr val="tx2"/>
                </a:solidFill>
                <a:latin typeface="微软雅黑" panose="020B0503020204020204" pitchFamily="34" charset="-122"/>
                <a:ea typeface="微软雅黑" panose="020B0503020204020204" pitchFamily="34" charset="-122"/>
              </a:rPr>
              <a:t>:</a:t>
            </a:r>
            <a:endParaRPr lang="en-US" altLang="zh-CN" sz="3200" b="1">
              <a:solidFill>
                <a:schemeClr val="tx2"/>
              </a:solidFill>
              <a:latin typeface="微软雅黑" panose="020B0503020204020204" pitchFamily="34" charset="-122"/>
              <a:ea typeface="微软雅黑" panose="020B0503020204020204" pitchFamily="34" charset="-122"/>
            </a:endParaRPr>
          </a:p>
          <a:p>
            <a:pPr lvl="1" eaLnBrk="1" hangingPunct="1"/>
            <a:r>
              <a:rPr lang="zh-CN" altLang="en-US" b="1" dirty="0">
                <a:latin typeface="宋体" panose="02010600030101010101" pitchFamily="2" charset="-122"/>
              </a:rPr>
              <a:t>掌握源语言</a:t>
            </a:r>
            <a:endParaRPr lang="zh-CN" altLang="en-US" b="1" dirty="0">
              <a:latin typeface="宋体" panose="02010600030101010101" pitchFamily="2" charset="-122"/>
            </a:endParaRPr>
          </a:p>
          <a:p>
            <a:pPr lvl="1" eaLnBrk="1" hangingPunct="1"/>
            <a:r>
              <a:rPr lang="zh-CN" altLang="en-US" b="1" dirty="0">
                <a:latin typeface="宋体" panose="02010600030101010101" pitchFamily="2" charset="-122"/>
              </a:rPr>
              <a:t>掌握目标语言</a:t>
            </a:r>
            <a:endParaRPr lang="zh-CN" altLang="en-US" b="1" dirty="0">
              <a:latin typeface="宋体" panose="02010600030101010101" pitchFamily="2" charset="-122"/>
            </a:endParaRPr>
          </a:p>
          <a:p>
            <a:pPr lvl="1" eaLnBrk="1" hangingPunct="1"/>
            <a:r>
              <a:rPr lang="zh-CN" altLang="en-US" b="1" dirty="0">
                <a:latin typeface="宋体" panose="02010600030101010101" pitchFamily="2" charset="-122"/>
              </a:rPr>
              <a:t>掌握编译方法</a:t>
            </a:r>
            <a:endParaRPr lang="zh-CN" altLang="en-US" b="1" dirty="0">
              <a:latin typeface="宋体" panose="02010600030101010101" pitchFamily="2" charset="-122"/>
            </a:endParaRPr>
          </a:p>
        </p:txBody>
      </p:sp>
      <p:sp>
        <p:nvSpPr>
          <p:cNvPr id="53250"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8">
                                            <p:txEl>
                                              <p:charRg st="0" end="12"/>
                                            </p:txEl>
                                          </p:spTgt>
                                        </p:tgtEl>
                                        <p:attrNameLst>
                                          <p:attrName>style.visibility</p:attrName>
                                        </p:attrNameLst>
                                      </p:cBhvr>
                                      <p:to>
                                        <p:strVal val="visible"/>
                                      </p:to>
                                    </p:set>
                                    <p:animEffect transition="in" filter="blinds(horizontal)">
                                      <p:cBhvr>
                                        <p:cTn id="7" dur="500"/>
                                        <p:tgtEl>
                                          <p:spTgt spid="55298">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298">
                                            <p:txEl>
                                              <p:charRg st="12" end="18"/>
                                            </p:txEl>
                                          </p:spTgt>
                                        </p:tgtEl>
                                        <p:attrNameLst>
                                          <p:attrName>style.visibility</p:attrName>
                                        </p:attrNameLst>
                                      </p:cBhvr>
                                      <p:to>
                                        <p:strVal val="visible"/>
                                      </p:to>
                                    </p:set>
                                    <p:animEffect transition="in" filter="blinds(horizontal)">
                                      <p:cBhvr>
                                        <p:cTn id="12" dur="500"/>
                                        <p:tgtEl>
                                          <p:spTgt spid="55298">
                                            <p:txEl>
                                              <p:charRg st="12"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298">
                                            <p:txEl>
                                              <p:charRg st="18" end="25"/>
                                            </p:txEl>
                                          </p:spTgt>
                                        </p:tgtEl>
                                        <p:attrNameLst>
                                          <p:attrName>style.visibility</p:attrName>
                                        </p:attrNameLst>
                                      </p:cBhvr>
                                      <p:to>
                                        <p:strVal val="visible"/>
                                      </p:to>
                                    </p:set>
                                    <p:animEffect transition="in" filter="blinds(horizontal)">
                                      <p:cBhvr>
                                        <p:cTn id="17" dur="500"/>
                                        <p:tgtEl>
                                          <p:spTgt spid="55298">
                                            <p:txEl>
                                              <p:charRg st="18"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298">
                                            <p:txEl>
                                              <p:charRg st="25" end="32"/>
                                            </p:txEl>
                                          </p:spTgt>
                                        </p:tgtEl>
                                        <p:attrNameLst>
                                          <p:attrName>style.visibility</p:attrName>
                                        </p:attrNameLst>
                                      </p:cBhvr>
                                      <p:to>
                                        <p:strVal val="visible"/>
                                      </p:to>
                                    </p:set>
                                    <p:animEffect transition="in" filter="blinds(horizontal)">
                                      <p:cBhvr>
                                        <p:cTn id="22" dur="500"/>
                                        <p:tgtEl>
                                          <p:spTgt spid="55298">
                                            <p:txEl>
                                              <p:charRg st="25"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ldLvl="2"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a:xfrm>
            <a:off x="179388" y="188913"/>
            <a:ext cx="8001000" cy="900112"/>
          </a:xfrm>
          <a:ln/>
        </p:spPr>
        <p:txBody>
          <a:bodyPr vert="horz" wrap="square" anchor="b" anchorCtr="0"/>
          <a:p>
            <a:pPr eaLnBrk="1" hangingPunct="1"/>
            <a:r>
              <a:rPr lang="en-US" altLang="zh-CN" b="1"/>
              <a:t>1.6 </a:t>
            </a:r>
            <a:r>
              <a:rPr lang="zh-CN" altLang="en-US" b="1" dirty="0"/>
              <a:t>小结</a:t>
            </a:r>
            <a:endParaRPr lang="zh-CN" altLang="en-US" b="1" dirty="0"/>
          </a:p>
        </p:txBody>
      </p:sp>
      <p:sp>
        <p:nvSpPr>
          <p:cNvPr id="56323" name="Rectangle 3"/>
          <p:cNvSpPr>
            <a:spLocks noGrp="1"/>
          </p:cNvSpPr>
          <p:nvPr>
            <p:ph type="body"/>
          </p:nvPr>
        </p:nvSpPr>
        <p:spPr>
          <a:xfrm>
            <a:off x="685800" y="1752600"/>
            <a:ext cx="7772400" cy="2324100"/>
          </a:xfrm>
          <a:ln/>
        </p:spPr>
        <p:txBody>
          <a:bodyPr vert="horz" wrap="square" anchor="t" anchorCtr="0"/>
          <a:p>
            <a:pPr eaLnBrk="1" hangingPunct="1">
              <a:lnSpc>
                <a:spcPct val="90000"/>
              </a:lnSpc>
            </a:pPr>
            <a:r>
              <a:rPr lang="zh-CN" altLang="en-US" sz="2800">
                <a:solidFill>
                  <a:schemeClr val="tx2"/>
                </a:solidFill>
                <a:latin typeface="微软雅黑" panose="020B0503020204020204" pitchFamily="34" charset="-122"/>
                <a:ea typeface="微软雅黑" panose="020B0503020204020204" pitchFamily="34" charset="-122"/>
              </a:rPr>
              <a:t>掌握编译程序的整体架构。</a:t>
            </a:r>
            <a:endParaRPr lang="zh-CN" altLang="en-US" sz="2800">
              <a:solidFill>
                <a:schemeClr val="tx2"/>
              </a:solidFill>
              <a:latin typeface="微软雅黑" panose="020B0503020204020204" pitchFamily="34" charset="-122"/>
              <a:ea typeface="微软雅黑" panose="020B0503020204020204" pitchFamily="34" charset="-122"/>
            </a:endParaRPr>
          </a:p>
          <a:p>
            <a:pPr eaLnBrk="1" hangingPunct="1">
              <a:lnSpc>
                <a:spcPct val="90000"/>
              </a:lnSpc>
            </a:pPr>
            <a:r>
              <a:rPr lang="zh-CN" altLang="en-US" sz="2800">
                <a:solidFill>
                  <a:schemeClr val="tx2"/>
                </a:solidFill>
                <a:latin typeface="微软雅黑" panose="020B0503020204020204" pitchFamily="34" charset="-122"/>
                <a:ea typeface="微软雅黑" panose="020B0503020204020204" pitchFamily="34" charset="-122"/>
              </a:rPr>
              <a:t>掌握编译程序与高级程序设计语言的关系。</a:t>
            </a:r>
            <a:endParaRPr lang="zh-CN" altLang="en-US" sz="2800">
              <a:solidFill>
                <a:schemeClr val="tx2"/>
              </a:solidFill>
              <a:latin typeface="微软雅黑" panose="020B0503020204020204" pitchFamily="34" charset="-122"/>
              <a:ea typeface="微软雅黑" panose="020B0503020204020204" pitchFamily="34" charset="-122"/>
            </a:endParaRPr>
          </a:p>
          <a:p>
            <a:pPr eaLnBrk="1" hangingPunct="1">
              <a:lnSpc>
                <a:spcPct val="90000"/>
              </a:lnSpc>
            </a:pPr>
            <a:r>
              <a:rPr lang="zh-CN" altLang="en-US" sz="2800">
                <a:solidFill>
                  <a:schemeClr val="tx2"/>
                </a:solidFill>
                <a:latin typeface="微软雅黑" panose="020B0503020204020204" pitchFamily="34" charset="-122"/>
                <a:ea typeface="微软雅黑" panose="020B0503020204020204" pitchFamily="34" charset="-122"/>
              </a:rPr>
              <a:t>掌握编译分为哪几个阶段。</a:t>
            </a:r>
            <a:endParaRPr lang="zh-CN" altLang="en-US" sz="2800">
              <a:solidFill>
                <a:schemeClr val="tx2"/>
              </a:solidFill>
              <a:latin typeface="微软雅黑" panose="020B0503020204020204" pitchFamily="34" charset="-122"/>
              <a:ea typeface="微软雅黑" panose="020B0503020204020204" pitchFamily="34" charset="-122"/>
            </a:endParaRPr>
          </a:p>
          <a:p>
            <a:pPr eaLnBrk="1" hangingPunct="1">
              <a:lnSpc>
                <a:spcPct val="90000"/>
              </a:lnSpc>
            </a:pPr>
            <a:r>
              <a:rPr lang="zh-CN" altLang="en-US" sz="2800">
                <a:solidFill>
                  <a:schemeClr val="tx2"/>
                </a:solidFill>
                <a:latin typeface="微软雅黑" panose="020B0503020204020204" pitchFamily="34" charset="-122"/>
                <a:ea typeface="微软雅黑" panose="020B0503020204020204" pitchFamily="34" charset="-122"/>
              </a:rPr>
              <a:t>了解各个阶段完成的主要功能和采用的主要方法。</a:t>
            </a:r>
            <a:endParaRPr lang="zh-CN" altLang="en-US" sz="2800"/>
          </a:p>
        </p:txBody>
      </p:sp>
      <p:sp>
        <p:nvSpPr>
          <p:cNvPr id="54275"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54276"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3">
                                            <p:txEl>
                                              <p:charRg st="0" end="13"/>
                                            </p:txEl>
                                          </p:spTgt>
                                        </p:tgtEl>
                                        <p:attrNameLst>
                                          <p:attrName>style.visibility</p:attrName>
                                        </p:attrNameLst>
                                      </p:cBhvr>
                                      <p:to>
                                        <p:strVal val="visible"/>
                                      </p:to>
                                    </p:set>
                                    <p:animEffect transition="in" filter="blinds(horizontal)">
                                      <p:cBhvr>
                                        <p:cTn id="7" dur="500"/>
                                        <p:tgtEl>
                                          <p:spTgt spid="56323">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23">
                                            <p:txEl>
                                              <p:charRg st="13" end="33"/>
                                            </p:txEl>
                                          </p:spTgt>
                                        </p:tgtEl>
                                        <p:attrNameLst>
                                          <p:attrName>style.visibility</p:attrName>
                                        </p:attrNameLst>
                                      </p:cBhvr>
                                      <p:to>
                                        <p:strVal val="visible"/>
                                      </p:to>
                                    </p:set>
                                    <p:animEffect transition="in" filter="blinds(horizontal)">
                                      <p:cBhvr>
                                        <p:cTn id="12" dur="500"/>
                                        <p:tgtEl>
                                          <p:spTgt spid="56323">
                                            <p:txEl>
                                              <p:charRg st="13"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323">
                                            <p:txEl>
                                              <p:charRg st="33" end="46"/>
                                            </p:txEl>
                                          </p:spTgt>
                                        </p:tgtEl>
                                        <p:attrNameLst>
                                          <p:attrName>style.visibility</p:attrName>
                                        </p:attrNameLst>
                                      </p:cBhvr>
                                      <p:to>
                                        <p:strVal val="visible"/>
                                      </p:to>
                                    </p:set>
                                    <p:animEffect transition="in" filter="blinds(horizontal)">
                                      <p:cBhvr>
                                        <p:cTn id="17" dur="500"/>
                                        <p:tgtEl>
                                          <p:spTgt spid="56323">
                                            <p:txEl>
                                              <p:charRg st="33"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323">
                                            <p:txEl>
                                              <p:charRg st="46" end="69"/>
                                            </p:txEl>
                                          </p:spTgt>
                                        </p:tgtEl>
                                        <p:attrNameLst>
                                          <p:attrName>style.visibility</p:attrName>
                                        </p:attrNameLst>
                                      </p:cBhvr>
                                      <p:to>
                                        <p:strVal val="visible"/>
                                      </p:to>
                                    </p:set>
                                    <p:animEffect transition="in" filter="blinds(horizontal)">
                                      <p:cBhvr>
                                        <p:cTn id="22" dur="500"/>
                                        <p:tgtEl>
                                          <p:spTgt spid="56323">
                                            <p:txEl>
                                              <p:charRg st="46"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ldLvl="2"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xfrm>
            <a:off x="539750" y="115888"/>
            <a:ext cx="8001000" cy="757237"/>
          </a:xfrm>
          <a:ln/>
        </p:spPr>
        <p:txBody>
          <a:bodyPr vert="horz" wrap="square" anchor="b" anchorCtr="0"/>
          <a:p>
            <a:pPr eaLnBrk="1" hangingPunct="1"/>
            <a:r>
              <a:rPr lang="zh-CN" altLang="en-US" b="1">
                <a:latin typeface="宋体" panose="02010600030101010101" pitchFamily="2" charset="-122"/>
              </a:rPr>
              <a:t>本课程的学习任务及考核</a:t>
            </a:r>
            <a:endParaRPr lang="zh-CN" altLang="en-US" b="1">
              <a:latin typeface="宋体" panose="02010600030101010101" pitchFamily="2" charset="-122"/>
            </a:endParaRPr>
          </a:p>
        </p:txBody>
      </p:sp>
      <p:sp>
        <p:nvSpPr>
          <p:cNvPr id="9218" name="Rectangle 3"/>
          <p:cNvSpPr>
            <a:spLocks noGrp="1"/>
          </p:cNvSpPr>
          <p:nvPr>
            <p:ph type="body"/>
          </p:nvPr>
        </p:nvSpPr>
        <p:spPr>
          <a:xfrm>
            <a:off x="395288" y="1341438"/>
            <a:ext cx="8280400" cy="1800225"/>
          </a:xfrm>
          <a:ln/>
        </p:spPr>
        <p:txBody>
          <a:bodyPr vert="horz" wrap="square" anchor="t" anchorCtr="0"/>
          <a:p>
            <a:pPr eaLnBrk="1" hangingPunct="1"/>
            <a:r>
              <a:rPr lang="zh-CN" altLang="en-US" b="1" dirty="0">
                <a:latin typeface="宋体" panose="02010600030101010101" pitchFamily="2" charset="-122"/>
              </a:rPr>
              <a:t>学习任务：</a:t>
            </a:r>
            <a:endParaRPr lang="zh-CN" altLang="en-US" b="1">
              <a:latin typeface="宋体" panose="02010600030101010101" pitchFamily="2" charset="-122"/>
            </a:endParaRPr>
          </a:p>
          <a:p>
            <a:pPr marL="895350" lvl="1" indent="-457200" eaLnBrk="1" hangingPunct="1"/>
            <a:r>
              <a:rPr lang="zh-CN" altLang="en-US" b="1" dirty="0">
                <a:latin typeface="宋体" panose="02010600030101010101" pitchFamily="2" charset="-122"/>
              </a:rPr>
              <a:t>掌握编译的理论基础和形式化系统。</a:t>
            </a:r>
            <a:endParaRPr lang="zh-CN" altLang="en-US" b="1">
              <a:latin typeface="宋体" panose="02010600030101010101" pitchFamily="2" charset="-122"/>
            </a:endParaRPr>
          </a:p>
          <a:p>
            <a:pPr marL="895350" lvl="1" indent="-457200" eaLnBrk="1" hangingPunct="1"/>
            <a:r>
              <a:rPr lang="zh-CN" altLang="en-US" b="1" dirty="0">
                <a:latin typeface="宋体" panose="02010600030101010101" pitchFamily="2" charset="-122"/>
              </a:rPr>
              <a:t>了解编译的全过程及具体实现方法。</a:t>
            </a:r>
            <a:endParaRPr lang="zh-CN" altLang="en-US" b="1">
              <a:latin typeface="宋体" panose="02010600030101010101" pitchFamily="2" charset="-122"/>
            </a:endParaRPr>
          </a:p>
        </p:txBody>
      </p:sp>
      <p:sp>
        <p:nvSpPr>
          <p:cNvPr id="9219"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9220" name="Rectangle 3"/>
          <p:cNvSpPr txBox="1"/>
          <p:nvPr/>
        </p:nvSpPr>
        <p:spPr>
          <a:xfrm>
            <a:off x="468313" y="3348038"/>
            <a:ext cx="7632700" cy="2889250"/>
          </a:xfrm>
          <a:prstGeom prst="rect">
            <a:avLst/>
          </a:prstGeom>
          <a:noFill/>
          <a:ln w="9525">
            <a:noFill/>
          </a:ln>
        </p:spPr>
        <p:txBody>
          <a:bodyPr anchor="t" anchorCtr="0"/>
          <a:p>
            <a:pPr marL="469900" indent="-469900">
              <a:lnSpc>
                <a:spcPct val="90000"/>
              </a:lnSpc>
              <a:spcBef>
                <a:spcPct val="20000"/>
              </a:spcBef>
              <a:buClr>
                <a:schemeClr val="accent2"/>
              </a:buClr>
              <a:buFont typeface="Wingdings" panose="05000000000000000000" pitchFamily="2" charset="2"/>
              <a:buChar char="o"/>
            </a:pPr>
            <a:r>
              <a:rPr lang="zh-CN" altLang="en-US" sz="3000" b="1" u="none" dirty="0">
                <a:solidFill>
                  <a:schemeClr val="tx1"/>
                </a:solidFill>
                <a:latin typeface="宋体" panose="02010600030101010101" pitchFamily="2" charset="-122"/>
                <a:ea typeface="楷体_GB2312" pitchFamily="49" charset="-122"/>
              </a:rPr>
              <a:t>考核：</a:t>
            </a:r>
            <a:endParaRPr lang="zh-CN" altLang="en-US" sz="3000" b="1" u="none" dirty="0">
              <a:solidFill>
                <a:schemeClr val="tx1"/>
              </a:solidFill>
              <a:latin typeface="宋体" panose="02010600030101010101" pitchFamily="2" charset="-122"/>
              <a:ea typeface="楷体_GB2312" pitchFamily="49" charset="-122"/>
            </a:endParaRPr>
          </a:p>
          <a:p>
            <a:pPr marL="908050" lvl="1" indent="-436245" algn="l" eaLnBrk="1" hangingPunct="1">
              <a:lnSpc>
                <a:spcPct val="90000"/>
              </a:lnSpc>
              <a:spcBef>
                <a:spcPct val="20000"/>
              </a:spcBef>
              <a:buClr>
                <a:schemeClr val="accent2"/>
              </a:buClr>
              <a:buFont typeface="Wingdings" panose="05000000000000000000" pitchFamily="2" charset="2"/>
              <a:buChar char="n"/>
            </a:pPr>
            <a:r>
              <a:rPr lang="en-US" altLang="zh-CN" sz="2800" b="1" u="none">
                <a:solidFill>
                  <a:schemeClr val="tx1"/>
                </a:solidFill>
                <a:latin typeface="宋体" panose="02010600030101010101" pitchFamily="2" charset="-122"/>
                <a:ea typeface="楷体_GB2312" pitchFamily="49" charset="-122"/>
              </a:rPr>
              <a:t>1）2次单元测试，占20%（1-3章</a:t>
            </a:r>
            <a:r>
              <a:rPr lang="zh-CN" altLang="en-US" sz="2800" b="1" u="none">
                <a:solidFill>
                  <a:schemeClr val="tx1"/>
                </a:solidFill>
                <a:latin typeface="宋体" panose="02010600030101010101" pitchFamily="2" charset="-122"/>
                <a:ea typeface="楷体_GB2312" pitchFamily="49" charset="-122"/>
              </a:rPr>
              <a:t>，</a:t>
            </a:r>
            <a:r>
              <a:rPr lang="en-US" altLang="zh-CN" sz="2800" b="1" u="none">
                <a:solidFill>
                  <a:schemeClr val="tx1"/>
                </a:solidFill>
                <a:latin typeface="宋体" panose="02010600030101010101" pitchFamily="2" charset="-122"/>
                <a:ea typeface="楷体_GB2312" pitchFamily="49" charset="-122"/>
              </a:rPr>
              <a:t>4-5章）</a:t>
            </a:r>
            <a:endParaRPr lang="en-US" altLang="zh-CN" sz="2800" b="1" u="none">
              <a:solidFill>
                <a:schemeClr val="tx1"/>
              </a:solidFill>
              <a:latin typeface="宋体" panose="02010600030101010101" pitchFamily="2" charset="-122"/>
              <a:ea typeface="楷体_GB2312" pitchFamily="49" charset="-122"/>
            </a:endParaRPr>
          </a:p>
          <a:p>
            <a:pPr marL="908050" lvl="1" indent="-436245" algn="l" eaLnBrk="1" hangingPunct="1">
              <a:lnSpc>
                <a:spcPct val="90000"/>
              </a:lnSpc>
              <a:spcBef>
                <a:spcPct val="20000"/>
              </a:spcBef>
              <a:buClr>
                <a:schemeClr val="accent2"/>
              </a:buClr>
              <a:buFont typeface="Wingdings" panose="05000000000000000000" pitchFamily="2" charset="2"/>
              <a:buChar char="n"/>
            </a:pPr>
            <a:r>
              <a:rPr lang="en-US" altLang="zh-CN" sz="2800" b="1" u="none">
                <a:solidFill>
                  <a:schemeClr val="tx1"/>
                </a:solidFill>
                <a:latin typeface="宋体" panose="02010600030101010101" pitchFamily="2" charset="-122"/>
                <a:ea typeface="楷体_GB2312" pitchFamily="49" charset="-122"/>
              </a:rPr>
              <a:t>2）作业，占15%</a:t>
            </a:r>
            <a:endParaRPr lang="en-US" altLang="zh-CN" sz="2800" b="1" u="none">
              <a:solidFill>
                <a:schemeClr val="tx1"/>
              </a:solidFill>
              <a:latin typeface="宋体" panose="02010600030101010101" pitchFamily="2" charset="-122"/>
              <a:ea typeface="楷体_GB2312" pitchFamily="49" charset="-122"/>
            </a:endParaRPr>
          </a:p>
          <a:p>
            <a:pPr marL="908050" lvl="1" indent="-436245" algn="l" eaLnBrk="1" hangingPunct="1">
              <a:lnSpc>
                <a:spcPct val="90000"/>
              </a:lnSpc>
              <a:spcBef>
                <a:spcPct val="20000"/>
              </a:spcBef>
              <a:buClr>
                <a:schemeClr val="accent2"/>
              </a:buClr>
              <a:buFont typeface="Wingdings" panose="05000000000000000000" pitchFamily="2" charset="2"/>
              <a:buChar char="n"/>
            </a:pPr>
            <a:r>
              <a:rPr lang="en-US" altLang="zh-CN" sz="2800" b="1" u="none">
                <a:solidFill>
                  <a:schemeClr val="tx1"/>
                </a:solidFill>
                <a:latin typeface="宋体" panose="02010600030101010101" pitchFamily="2" charset="-122"/>
                <a:ea typeface="楷体_GB2312" pitchFamily="49" charset="-122"/>
              </a:rPr>
              <a:t>3）实验（包括报告），占15%</a:t>
            </a:r>
            <a:endParaRPr lang="en-US" altLang="zh-CN" sz="2800" b="1" u="none">
              <a:solidFill>
                <a:schemeClr val="tx1"/>
              </a:solidFill>
              <a:latin typeface="宋体" panose="02010600030101010101" pitchFamily="2" charset="-122"/>
              <a:ea typeface="楷体_GB2312" pitchFamily="49" charset="-122"/>
            </a:endParaRPr>
          </a:p>
          <a:p>
            <a:pPr marL="908050" lvl="1" indent="-436245" algn="l" eaLnBrk="1" hangingPunct="1">
              <a:lnSpc>
                <a:spcPct val="90000"/>
              </a:lnSpc>
              <a:spcBef>
                <a:spcPct val="20000"/>
              </a:spcBef>
              <a:buClr>
                <a:schemeClr val="accent2"/>
              </a:buClr>
              <a:buFont typeface="Wingdings" panose="05000000000000000000" pitchFamily="2" charset="2"/>
              <a:buChar char="n"/>
            </a:pPr>
            <a:r>
              <a:rPr lang="en-US" altLang="zh-CN" sz="2800" b="1" u="none">
                <a:solidFill>
                  <a:schemeClr val="tx1"/>
                </a:solidFill>
                <a:latin typeface="宋体" panose="02010600030101010101" pitchFamily="2" charset="-122"/>
                <a:ea typeface="楷体_GB2312" pitchFamily="49" charset="-122"/>
              </a:rPr>
              <a:t>4）考勤（包括课堂、实验），占10%</a:t>
            </a:r>
            <a:endParaRPr lang="en-US" altLang="zh-CN" sz="2800" b="1" u="none">
              <a:solidFill>
                <a:schemeClr val="tx1"/>
              </a:solidFill>
              <a:latin typeface="宋体" panose="02010600030101010101" pitchFamily="2" charset="-122"/>
              <a:ea typeface="楷体_GB2312" pitchFamily="49" charset="-122"/>
            </a:endParaRPr>
          </a:p>
          <a:p>
            <a:pPr marL="908050" lvl="1" indent="-436245" algn="l" eaLnBrk="1" hangingPunct="1">
              <a:lnSpc>
                <a:spcPct val="90000"/>
              </a:lnSpc>
              <a:spcBef>
                <a:spcPct val="20000"/>
              </a:spcBef>
              <a:buClr>
                <a:schemeClr val="accent2"/>
              </a:buClr>
              <a:buFont typeface="Wingdings" panose="05000000000000000000" pitchFamily="2" charset="2"/>
              <a:buChar char="n"/>
            </a:pPr>
            <a:r>
              <a:rPr lang="en-US" altLang="zh-CN" sz="2800" b="1" u="none">
                <a:solidFill>
                  <a:schemeClr val="tx1"/>
                </a:solidFill>
                <a:latin typeface="宋体" panose="02010600030101010101" pitchFamily="2" charset="-122"/>
                <a:ea typeface="楷体_GB2312" pitchFamily="49" charset="-122"/>
              </a:rPr>
              <a:t>5）期末考试，占40%</a:t>
            </a:r>
            <a:endParaRPr lang="en-US" altLang="zh-CN" sz="2800" b="1" u="none">
              <a:solidFill>
                <a:schemeClr val="tx1"/>
              </a:solidFill>
              <a:latin typeface="宋体" panose="02010600030101010101" pitchFamily="2" charset="-122"/>
              <a:ea typeface="楷体_GB2312" pitchFamily="49" charset="-122"/>
            </a:endParaRPr>
          </a:p>
          <a:p>
            <a:pPr marL="1694180" lvl="3" indent="-387350" algn="l" eaLnBrk="1" hangingPunct="1">
              <a:lnSpc>
                <a:spcPct val="90000"/>
              </a:lnSpc>
              <a:spcBef>
                <a:spcPct val="20000"/>
              </a:spcBef>
              <a:buClr>
                <a:schemeClr val="accent2"/>
              </a:buClr>
              <a:buFont typeface="Symbol" panose="05050102010706020507" pitchFamily="18" charset="2"/>
              <a:buChar char="¨"/>
            </a:pPr>
            <a:endParaRPr lang="zh-CN" altLang="en-US" sz="2000" b="1">
              <a:solidFill>
                <a:schemeClr val="tx1"/>
              </a:solidFill>
              <a:latin typeface="宋体" panose="02010600030101010101" pitchFamily="2" charset="-122"/>
              <a:ea typeface="楷体_GB2312" pitchFamily="49" charset="-122"/>
            </a:endParaRPr>
          </a:p>
        </p:txBody>
      </p:sp>
      <p:sp>
        <p:nvSpPr>
          <p:cNvPr id="9221"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539750" y="115888"/>
            <a:ext cx="8001000" cy="757237"/>
          </a:xfrm>
          <a:ln/>
        </p:spPr>
        <p:txBody>
          <a:bodyPr vert="horz" wrap="square" anchor="b" anchorCtr="0"/>
          <a:p>
            <a:pPr eaLnBrk="1" hangingPunct="1"/>
            <a:r>
              <a:rPr lang="zh-CN" altLang="en-US" b="1">
                <a:latin typeface="宋体" panose="02010600030101010101" pitchFamily="2" charset="-122"/>
              </a:rPr>
              <a:t>本课程的教学目标</a:t>
            </a:r>
            <a:endParaRPr lang="zh-CN" altLang="en-US" b="1">
              <a:latin typeface="宋体" panose="02010600030101010101" pitchFamily="2" charset="-122"/>
            </a:endParaRPr>
          </a:p>
        </p:txBody>
      </p:sp>
      <p:sp>
        <p:nvSpPr>
          <p:cNvPr id="10242" name="Rectangle 3"/>
          <p:cNvSpPr>
            <a:spLocks noGrp="1"/>
          </p:cNvSpPr>
          <p:nvPr>
            <p:ph type="body"/>
          </p:nvPr>
        </p:nvSpPr>
        <p:spPr>
          <a:xfrm>
            <a:off x="468313" y="1557338"/>
            <a:ext cx="8207375" cy="4248150"/>
          </a:xfrm>
          <a:ln/>
        </p:spPr>
        <p:txBody>
          <a:bodyPr vert="horz" wrap="square" anchor="t" anchorCtr="0"/>
          <a:p>
            <a:pPr eaLnBrk="1" hangingPunct="1">
              <a:buNone/>
            </a:pPr>
            <a:r>
              <a:rPr lang="zh-CN" altLang="en-US" sz="3200" dirty="0">
                <a:latin typeface="微软雅黑" panose="020B0503020204020204" pitchFamily="34" charset="-122"/>
                <a:ea typeface="微软雅黑" panose="020B0503020204020204" pitchFamily="34" charset="-122"/>
              </a:rPr>
              <a:t>  通过本课程的教学，学生能够：</a:t>
            </a:r>
            <a:endParaRPr lang="zh-CN" altLang="en-US" sz="3200" dirty="0">
              <a:latin typeface="微软雅黑" panose="020B0503020204020204" pitchFamily="34" charset="-122"/>
              <a:ea typeface="微软雅黑" panose="020B0503020204020204" pitchFamily="34" charset="-122"/>
            </a:endParaRPr>
          </a:p>
          <a:p>
            <a:pPr eaLnBrk="1" hangingPunct="1"/>
            <a:r>
              <a:rPr lang="zh-CN" altLang="en-US" b="1" dirty="0">
                <a:latin typeface="宋体" panose="02010600030101010101" pitchFamily="2" charset="-122"/>
              </a:rPr>
              <a:t>掌握编译原理中的基本概念、基本理论、基本方法。</a:t>
            </a:r>
            <a:endParaRPr lang="zh-CN" altLang="en-US" b="1">
              <a:latin typeface="宋体" panose="02010600030101010101" pitchFamily="2" charset="-122"/>
            </a:endParaRPr>
          </a:p>
          <a:p>
            <a:pPr eaLnBrk="1" hangingPunct="1"/>
            <a:r>
              <a:rPr lang="zh-CN" altLang="en-US" b="1" dirty="0">
                <a:latin typeface="宋体" panose="02010600030101010101" pitchFamily="2" charset="-122"/>
              </a:rPr>
              <a:t>在系统层面再认识程序和算法，提升计算机问题的求解水平，增强系统能力。</a:t>
            </a:r>
            <a:endParaRPr lang="zh-CN" altLang="en-US" b="1">
              <a:latin typeface="宋体" panose="02010600030101010101" pitchFamily="2" charset="-122"/>
            </a:endParaRPr>
          </a:p>
          <a:p>
            <a:pPr eaLnBrk="1" hangingPunct="1"/>
            <a:r>
              <a:rPr lang="zh-CN" altLang="en-US" b="1" dirty="0">
                <a:latin typeface="宋体" panose="02010600030101010101" pitchFamily="2" charset="-122"/>
              </a:rPr>
              <a:t>体验实现自动计算的乐趣，培养计算思维。</a:t>
            </a:r>
            <a:endParaRPr lang="zh-CN" altLang="en-US" b="1">
              <a:latin typeface="宋体" panose="02010600030101010101" pitchFamily="2" charset="-122"/>
            </a:endParaRPr>
          </a:p>
        </p:txBody>
      </p:sp>
      <p:sp>
        <p:nvSpPr>
          <p:cNvPr id="10243"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10244"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539750" y="115888"/>
            <a:ext cx="8001000" cy="757237"/>
          </a:xfrm>
          <a:ln/>
        </p:spPr>
        <p:txBody>
          <a:bodyPr vert="horz" wrap="square" anchor="b" anchorCtr="0"/>
          <a:p>
            <a:pPr eaLnBrk="1" hangingPunct="1"/>
            <a:r>
              <a:rPr lang="zh-CN" altLang="en-US" b="1">
                <a:latin typeface="宋体" panose="02010600030101010101" pitchFamily="2" charset="-122"/>
              </a:rPr>
              <a:t>本课程的学习方法</a:t>
            </a:r>
            <a:endParaRPr lang="zh-CN" altLang="en-US" b="1">
              <a:latin typeface="宋体" panose="02010600030101010101" pitchFamily="2" charset="-122"/>
            </a:endParaRPr>
          </a:p>
        </p:txBody>
      </p:sp>
      <p:sp>
        <p:nvSpPr>
          <p:cNvPr id="11266" name="Rectangle 3"/>
          <p:cNvSpPr>
            <a:spLocks noGrp="1"/>
          </p:cNvSpPr>
          <p:nvPr>
            <p:ph type="body"/>
          </p:nvPr>
        </p:nvSpPr>
        <p:spPr>
          <a:xfrm>
            <a:off x="468313" y="1557338"/>
            <a:ext cx="8207375" cy="4248150"/>
          </a:xfrm>
          <a:ln/>
        </p:spPr>
        <p:txBody>
          <a:bodyPr vert="horz" wrap="square" anchor="t" anchorCtr="0"/>
          <a:p>
            <a:pPr eaLnBrk="1" hangingPunct="1"/>
            <a:r>
              <a:rPr lang="zh-CN" altLang="en-US" b="1" dirty="0">
                <a:latin typeface="宋体" panose="02010600030101010101" pitchFamily="2" charset="-122"/>
              </a:rPr>
              <a:t>认真听课，认真理解书中的基本概念、基本原理与基本算法，特别是算法的思想。</a:t>
            </a:r>
            <a:endParaRPr lang="zh-CN" altLang="en-US" b="1">
              <a:latin typeface="宋体" panose="02010600030101010101" pitchFamily="2" charset="-122"/>
            </a:endParaRPr>
          </a:p>
          <a:p>
            <a:pPr eaLnBrk="1" hangingPunct="1"/>
            <a:r>
              <a:rPr lang="zh-CN" altLang="en-US" b="1" dirty="0">
                <a:latin typeface="宋体" panose="02010600030101010101" pitchFamily="2" charset="-122"/>
              </a:rPr>
              <a:t>弄懂书中的例题和习题。</a:t>
            </a:r>
            <a:endParaRPr lang="zh-CN" altLang="en-US" b="1">
              <a:latin typeface="宋体" panose="02010600030101010101" pitchFamily="2" charset="-122"/>
            </a:endParaRPr>
          </a:p>
          <a:p>
            <a:pPr eaLnBrk="1" hangingPunct="1"/>
            <a:r>
              <a:rPr lang="zh-CN" altLang="en-US" b="1" dirty="0">
                <a:latin typeface="宋体" panose="02010600030101010101" pitchFamily="2" charset="-122"/>
              </a:rPr>
              <a:t>在看书时或理解例题时，一定要画出相应的细节变化过程，通过画图和细节演算加深理解。</a:t>
            </a:r>
            <a:endParaRPr lang="zh-CN" altLang="en-US" b="1">
              <a:latin typeface="宋体" panose="02010600030101010101" pitchFamily="2" charset="-122"/>
            </a:endParaRPr>
          </a:p>
          <a:p>
            <a:pPr eaLnBrk="1" hangingPunct="1"/>
            <a:r>
              <a:rPr lang="zh-CN" altLang="en-US" b="1" dirty="0">
                <a:latin typeface="宋体" panose="02010600030101010101" pitchFamily="2" charset="-122"/>
              </a:rPr>
              <a:t>在理解的基础上记忆。</a:t>
            </a:r>
            <a:endParaRPr lang="zh-CN" altLang="en-US" b="1">
              <a:latin typeface="宋体" panose="02010600030101010101" pitchFamily="2" charset="-122"/>
            </a:endParaRPr>
          </a:p>
          <a:p>
            <a:pPr eaLnBrk="1" hangingPunct="1"/>
            <a:r>
              <a:rPr lang="zh-CN" altLang="en-US" b="1" dirty="0">
                <a:latin typeface="宋体" panose="02010600030101010101" pitchFamily="2" charset="-122"/>
              </a:rPr>
              <a:t>理论结合实践。</a:t>
            </a:r>
            <a:endParaRPr lang="zh-CN" altLang="en-US" b="1">
              <a:latin typeface="宋体" panose="02010600030101010101" pitchFamily="2" charset="-122"/>
            </a:endParaRPr>
          </a:p>
        </p:txBody>
      </p:sp>
      <p:sp>
        <p:nvSpPr>
          <p:cNvPr id="11267"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11268"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539750" y="115888"/>
            <a:ext cx="8001000" cy="757237"/>
          </a:xfrm>
          <a:ln/>
        </p:spPr>
        <p:txBody>
          <a:bodyPr vert="horz" wrap="square" anchor="b" anchorCtr="0"/>
          <a:p>
            <a:pPr eaLnBrk="1" hangingPunct="1"/>
            <a:r>
              <a:rPr lang="zh-CN" altLang="en-US" b="1">
                <a:latin typeface="宋体" panose="02010600030101010101" pitchFamily="2" charset="-122"/>
              </a:rPr>
              <a:t>教材及参考书</a:t>
            </a:r>
            <a:endParaRPr lang="zh-CN" altLang="en-US" b="1">
              <a:latin typeface="宋体" panose="02010600030101010101" pitchFamily="2" charset="-122"/>
            </a:endParaRPr>
          </a:p>
        </p:txBody>
      </p:sp>
      <p:sp>
        <p:nvSpPr>
          <p:cNvPr id="12290" name="Line 32"/>
          <p:cNvSpPr/>
          <p:nvPr/>
        </p:nvSpPr>
        <p:spPr>
          <a:xfrm>
            <a:off x="0" y="1052513"/>
            <a:ext cx="9144000" cy="0"/>
          </a:xfrm>
          <a:prstGeom prst="line">
            <a:avLst/>
          </a:prstGeom>
          <a:ln w="28575" cap="flat" cmpd="sng">
            <a:solidFill>
              <a:schemeClr val="tx1"/>
            </a:solidFill>
            <a:prstDash val="solid"/>
            <a:round/>
            <a:headEnd type="none" w="med" len="med"/>
            <a:tailEnd type="none" w="med" len="med"/>
          </a:ln>
        </p:spPr>
      </p:sp>
      <p:sp>
        <p:nvSpPr>
          <p:cNvPr id="11268" name="Rectangle 3"/>
          <p:cNvSpPr txBox="1"/>
          <p:nvPr/>
        </p:nvSpPr>
        <p:spPr>
          <a:xfrm>
            <a:off x="179388" y="1196975"/>
            <a:ext cx="8856662" cy="5111750"/>
          </a:xfrm>
          <a:prstGeom prst="rect">
            <a:avLst/>
          </a:prstGeom>
          <a:noFill/>
          <a:ln w="9525">
            <a:noFill/>
          </a:ln>
        </p:spPr>
        <p:txBody>
          <a:bodyPr anchor="t" anchorCtr="0"/>
          <a:p>
            <a:pPr marL="469900" indent="-469900">
              <a:spcBef>
                <a:spcPct val="20000"/>
              </a:spcBef>
              <a:buClr>
                <a:schemeClr val="accent2"/>
              </a:buClr>
              <a:buFont typeface="Wingdings" panose="05000000000000000000" pitchFamily="2" charset="2"/>
              <a:buChar char="o"/>
            </a:pPr>
            <a:r>
              <a:rPr lang="zh-CN" altLang="en-US" sz="3000" b="1" u="none" dirty="0">
                <a:solidFill>
                  <a:schemeClr val="tx1"/>
                </a:solidFill>
                <a:latin typeface="黑体" panose="02010609060101010101" pitchFamily="49" charset="-122"/>
                <a:ea typeface="黑体" panose="02010609060101010101" pitchFamily="49" charset="-122"/>
              </a:rPr>
              <a:t>教材：</a:t>
            </a:r>
            <a:endParaRPr lang="zh-CN" altLang="en-US" sz="3000" b="1" u="none">
              <a:solidFill>
                <a:schemeClr val="tx1"/>
              </a:solidFill>
              <a:latin typeface="黑体" panose="02010609060101010101" pitchFamily="49" charset="-122"/>
              <a:ea typeface="黑体" panose="02010609060101010101" pitchFamily="49" charset="-122"/>
            </a:endParaRPr>
          </a:p>
          <a:p>
            <a:pPr marL="908050" lvl="1" indent="-436245" algn="l" eaLnBrk="1" hangingPunct="1">
              <a:spcBef>
                <a:spcPct val="20000"/>
              </a:spcBef>
              <a:buClr>
                <a:schemeClr val="accent2"/>
              </a:buClr>
              <a:buFont typeface="Wingdings" panose="05000000000000000000" pitchFamily="2" charset="2"/>
              <a:buChar char="n"/>
            </a:pPr>
            <a:r>
              <a:rPr lang="en-US" altLang="zh-CN" sz="2400" b="1" u="none">
                <a:solidFill>
                  <a:schemeClr val="tx1"/>
                </a:solidFill>
                <a:latin typeface="宋体" panose="02010600030101010101" pitchFamily="2" charset="-122"/>
                <a:ea typeface="楷体_GB2312" pitchFamily="49" charset="-122"/>
              </a:rPr>
              <a:t>《</a:t>
            </a:r>
            <a:r>
              <a:rPr lang="zh-CN" altLang="en-US" sz="2400" b="1" u="none" dirty="0">
                <a:solidFill>
                  <a:schemeClr val="tx1"/>
                </a:solidFill>
                <a:latin typeface="宋体" panose="02010600030101010101" pitchFamily="2" charset="-122"/>
                <a:ea typeface="楷体_GB2312" pitchFamily="49" charset="-122"/>
              </a:rPr>
              <a:t>程序设计与语言编译原理 （第三版）</a:t>
            </a:r>
            <a:r>
              <a:rPr lang="en-US" altLang="zh-CN" sz="2400" b="1" u="none">
                <a:solidFill>
                  <a:schemeClr val="tx1"/>
                </a:solidFill>
                <a:latin typeface="宋体" panose="02010600030101010101" pitchFamily="2" charset="-122"/>
                <a:ea typeface="楷体_GB2312" pitchFamily="49" charset="-122"/>
              </a:rPr>
              <a:t>》</a:t>
            </a:r>
            <a:r>
              <a:rPr lang="zh-CN" altLang="en-US" sz="2400" b="1" u="none" dirty="0">
                <a:solidFill>
                  <a:schemeClr val="tx1"/>
                </a:solidFill>
                <a:latin typeface="宋体" panose="02010600030101010101" pitchFamily="2" charset="-122"/>
                <a:ea typeface="楷体_GB2312" pitchFamily="49" charset="-122"/>
              </a:rPr>
              <a:t>，陈火旺主编，国防工业出版社。</a:t>
            </a:r>
            <a:endParaRPr lang="zh-CN" altLang="en-US" sz="2400" b="1" u="none" dirty="0">
              <a:solidFill>
                <a:schemeClr val="tx1"/>
              </a:solidFill>
              <a:latin typeface="宋体" panose="02010600030101010101" pitchFamily="2" charset="-122"/>
              <a:ea typeface="楷体_GB2312" pitchFamily="49" charset="-122"/>
            </a:endParaRPr>
          </a:p>
          <a:p>
            <a:pPr marL="908050" lvl="1" indent="-436245" algn="l" eaLnBrk="0" hangingPunct="0">
              <a:spcBef>
                <a:spcPct val="20000"/>
              </a:spcBef>
              <a:buClr>
                <a:schemeClr val="accent2"/>
              </a:buClr>
              <a:buFont typeface="Wingdings" panose="05000000000000000000" pitchFamily="2" charset="2"/>
              <a:buChar char="n"/>
            </a:pPr>
            <a:r>
              <a:rPr lang="en-US" altLang="zh-CN" sz="2400" b="1" u="none">
                <a:solidFill>
                  <a:schemeClr val="tx1"/>
                </a:solidFill>
                <a:latin typeface="宋体" panose="02010600030101010101" pitchFamily="2" charset="-122"/>
                <a:ea typeface="楷体_GB2312" pitchFamily="49" charset="-122"/>
              </a:rPr>
              <a:t>《</a:t>
            </a:r>
            <a:r>
              <a:rPr lang="zh-CN" altLang="en-US" sz="2400" b="1" u="none" dirty="0">
                <a:solidFill>
                  <a:schemeClr val="tx1"/>
                </a:solidFill>
                <a:latin typeface="宋体" panose="02010600030101010101" pitchFamily="2" charset="-122"/>
                <a:ea typeface="楷体_GB2312" pitchFamily="49" charset="-122"/>
              </a:rPr>
              <a:t>编译原理实验指导书</a:t>
            </a:r>
            <a:r>
              <a:rPr lang="en-US" altLang="zh-CN" sz="2400" b="1" u="none">
                <a:solidFill>
                  <a:schemeClr val="tx1"/>
                </a:solidFill>
                <a:latin typeface="宋体" panose="02010600030101010101" pitchFamily="2" charset="-122"/>
                <a:ea typeface="楷体_GB2312" pitchFamily="49" charset="-122"/>
              </a:rPr>
              <a:t>》</a:t>
            </a:r>
            <a:r>
              <a:rPr lang="zh-CN" altLang="en-US" sz="2400" b="1" u="none" dirty="0">
                <a:solidFill>
                  <a:schemeClr val="tx1"/>
                </a:solidFill>
                <a:latin typeface="宋体" panose="02010600030101010101" pitchFamily="2" charset="-122"/>
                <a:ea typeface="楷体_GB2312" pitchFamily="49" charset="-122"/>
              </a:rPr>
              <a:t>，李宏芒编。</a:t>
            </a:r>
            <a:endParaRPr lang="zh-CN" altLang="en-US" sz="2400" b="1" u="none">
              <a:solidFill>
                <a:schemeClr val="tx1"/>
              </a:solidFill>
              <a:latin typeface="宋体" panose="02010600030101010101" pitchFamily="2" charset="-122"/>
              <a:ea typeface="楷体_GB2312" pitchFamily="49" charset="-122"/>
            </a:endParaRPr>
          </a:p>
          <a:p>
            <a:pPr marL="469900" indent="-469900">
              <a:spcBef>
                <a:spcPct val="20000"/>
              </a:spcBef>
              <a:buClr>
                <a:schemeClr val="accent2"/>
              </a:buClr>
              <a:buFont typeface="Wingdings" panose="05000000000000000000" pitchFamily="2" charset="2"/>
              <a:buChar char="o"/>
            </a:pPr>
            <a:r>
              <a:rPr lang="zh-CN" altLang="en-US" sz="3000" b="1" u="none" dirty="0">
                <a:solidFill>
                  <a:schemeClr val="tx1"/>
                </a:solidFill>
                <a:latin typeface="黑体" panose="02010609060101010101" pitchFamily="49" charset="-122"/>
                <a:ea typeface="黑体" panose="02010609060101010101" pitchFamily="49" charset="-122"/>
              </a:rPr>
              <a:t>参考书：</a:t>
            </a:r>
            <a:endParaRPr lang="zh-CN" altLang="en-US" sz="3000" b="1" u="none">
              <a:solidFill>
                <a:schemeClr val="tx1"/>
              </a:solidFill>
              <a:latin typeface="黑体" panose="02010609060101010101" pitchFamily="49" charset="-122"/>
              <a:ea typeface="黑体" panose="02010609060101010101" pitchFamily="49" charset="-122"/>
            </a:endParaRPr>
          </a:p>
          <a:p>
            <a:pPr marL="908050" lvl="1" indent="-436245" algn="l" eaLnBrk="0" hangingPunct="0">
              <a:spcBef>
                <a:spcPct val="20000"/>
              </a:spcBef>
              <a:buClr>
                <a:schemeClr val="accent2"/>
              </a:buClr>
              <a:buFont typeface="Wingdings" panose="05000000000000000000" pitchFamily="2" charset="2"/>
              <a:buChar char="n"/>
            </a:pPr>
            <a:r>
              <a:rPr lang="en-US" altLang="zh-CN" sz="2400" b="1" u="none">
                <a:solidFill>
                  <a:schemeClr val="tx1"/>
                </a:solidFill>
                <a:latin typeface="Times New Roman" panose="02020603050405020304" pitchFamily="18" charset="0"/>
                <a:ea typeface="楷体_GB2312" pitchFamily="49" charset="-122"/>
              </a:rPr>
              <a:t>《</a:t>
            </a:r>
            <a:r>
              <a:rPr lang="zh-CN" altLang="en-US" sz="2400" b="1" u="none" dirty="0">
                <a:solidFill>
                  <a:schemeClr val="tx1"/>
                </a:solidFill>
                <a:latin typeface="Times New Roman" panose="02020603050405020304" pitchFamily="18" charset="0"/>
                <a:ea typeface="楷体_GB2312" pitchFamily="49" charset="-122"/>
              </a:rPr>
              <a:t>编译原理（第二版）</a:t>
            </a:r>
            <a:r>
              <a:rPr lang="en-US" altLang="zh-CN" sz="2400" b="1" u="none">
                <a:solidFill>
                  <a:schemeClr val="tx1"/>
                </a:solidFill>
                <a:latin typeface="Times New Roman" panose="02020603050405020304" pitchFamily="18" charset="0"/>
                <a:ea typeface="楷体_GB2312" pitchFamily="49" charset="-122"/>
              </a:rPr>
              <a:t>》</a:t>
            </a:r>
            <a:r>
              <a:rPr lang="zh-CN" altLang="en-US" sz="2400" b="1" u="none" dirty="0">
                <a:solidFill>
                  <a:schemeClr val="tx1"/>
                </a:solidFill>
                <a:latin typeface="Times New Roman" panose="02020603050405020304" pitchFamily="18" charset="0"/>
                <a:ea typeface="楷体_GB2312" pitchFamily="49" charset="-122"/>
              </a:rPr>
              <a:t>，张素琴、吕映芝、蒋维杜、戴桂兰，清华大学出版社。</a:t>
            </a:r>
            <a:endParaRPr lang="zh-CN" altLang="en-US" sz="2400" b="1" u="none">
              <a:solidFill>
                <a:schemeClr val="tx1"/>
              </a:solidFill>
              <a:latin typeface="Times New Roman" panose="02020603050405020304" pitchFamily="18" charset="0"/>
              <a:ea typeface="楷体_GB2312" pitchFamily="49" charset="-122"/>
            </a:endParaRPr>
          </a:p>
          <a:p>
            <a:pPr marL="908050" lvl="1" indent="-436245" algn="l" eaLnBrk="0" hangingPunct="0">
              <a:spcBef>
                <a:spcPct val="20000"/>
              </a:spcBef>
              <a:buClr>
                <a:schemeClr val="accent2"/>
              </a:buClr>
              <a:buFont typeface="Wingdings" panose="05000000000000000000" pitchFamily="2" charset="2"/>
              <a:buChar char="n"/>
            </a:pPr>
            <a:r>
              <a:rPr lang="zh-CN" altLang="en-US" sz="2400" b="1" u="none" dirty="0">
                <a:solidFill>
                  <a:schemeClr val="tx1"/>
                </a:solidFill>
                <a:latin typeface="Times New Roman" panose="02020603050405020304" pitchFamily="18" charset="0"/>
                <a:ea typeface="楷体_GB2312" pitchFamily="49" charset="-122"/>
              </a:rPr>
              <a:t>《编译原理》，蒋宗礼、姜守旭 编著，高等教育出版社。</a:t>
            </a:r>
            <a:endParaRPr lang="zh-CN" altLang="en-US" sz="2400" b="1" u="none" dirty="0">
              <a:solidFill>
                <a:schemeClr val="tx1"/>
              </a:solidFill>
              <a:latin typeface="Times New Roman" panose="02020603050405020304" pitchFamily="18" charset="0"/>
              <a:ea typeface="楷体_GB2312" pitchFamily="49" charset="-122"/>
            </a:endParaRPr>
          </a:p>
          <a:p>
            <a:pPr marL="908050" lvl="1" indent="-436245" algn="l" eaLnBrk="0" hangingPunct="0">
              <a:spcBef>
                <a:spcPct val="20000"/>
              </a:spcBef>
              <a:buClr>
                <a:schemeClr val="accent2"/>
              </a:buClr>
              <a:buFont typeface="Wingdings" panose="05000000000000000000" pitchFamily="2" charset="2"/>
              <a:buChar char="n"/>
            </a:pPr>
            <a:r>
              <a:rPr lang="zh-CN" altLang="en-US" sz="2400" b="1" u="none" dirty="0">
                <a:solidFill>
                  <a:schemeClr val="tx1"/>
                </a:solidFill>
                <a:latin typeface="Times New Roman" panose="02020603050405020304" pitchFamily="18" charset="0"/>
                <a:ea typeface="楷体_GB2312" pitchFamily="49" charset="-122"/>
              </a:rPr>
              <a:t>《编译原理及实践》，（美）</a:t>
            </a:r>
            <a:r>
              <a:rPr lang="en-US" altLang="zh-CN" sz="2400" b="1" u="none">
                <a:solidFill>
                  <a:schemeClr val="tx1"/>
                </a:solidFill>
                <a:latin typeface="Times New Roman" panose="02020603050405020304" pitchFamily="18" charset="0"/>
                <a:ea typeface="楷体_GB2312" pitchFamily="49" charset="-122"/>
              </a:rPr>
              <a:t>Kenneth </a:t>
            </a:r>
            <a:r>
              <a:rPr lang="en-US" altLang="zh-CN" sz="2400" b="1" u="none" dirty="0" err="1">
                <a:solidFill>
                  <a:schemeClr val="tx1"/>
                </a:solidFill>
                <a:latin typeface="Times New Roman" panose="02020603050405020304" pitchFamily="18" charset="0"/>
                <a:ea typeface="楷体_GB2312" pitchFamily="49" charset="-122"/>
              </a:rPr>
              <a:t>C.Louden</a:t>
            </a:r>
            <a:r>
              <a:rPr lang="zh-CN" altLang="en-US" sz="2400" b="1" u="none" dirty="0">
                <a:solidFill>
                  <a:schemeClr val="tx1"/>
                </a:solidFill>
                <a:latin typeface="Times New Roman" panose="02020603050405020304" pitchFamily="18" charset="0"/>
                <a:ea typeface="楷体_GB2312" pitchFamily="49" charset="-122"/>
              </a:rPr>
              <a:t>著，冯博琴，冯岚等译，机械工业出版社。</a:t>
            </a:r>
            <a:endParaRPr lang="zh-CN" altLang="en-US" sz="2400" b="1" u="none" dirty="0">
              <a:solidFill>
                <a:schemeClr val="tx1"/>
              </a:solidFill>
              <a:latin typeface="Times New Roman" panose="02020603050405020304" pitchFamily="18" charset="0"/>
              <a:ea typeface="楷体_GB2312" pitchFamily="49" charset="-122"/>
            </a:endParaRPr>
          </a:p>
          <a:p>
            <a:pPr marL="908050" lvl="1" indent="-436245" algn="l" eaLnBrk="0" hangingPunct="0">
              <a:spcBef>
                <a:spcPct val="20000"/>
              </a:spcBef>
              <a:buClr>
                <a:schemeClr val="accent2"/>
              </a:buClr>
              <a:buFont typeface="Wingdings" panose="05000000000000000000" pitchFamily="2" charset="2"/>
              <a:buChar char="n"/>
            </a:pPr>
            <a:r>
              <a:rPr lang="en-US" altLang="zh-CN" sz="2400" b="1" u="none">
                <a:solidFill>
                  <a:schemeClr val="tx1"/>
                </a:solidFill>
                <a:latin typeface="宋体" panose="02010600030101010101" pitchFamily="2" charset="-122"/>
                <a:ea typeface="楷体_GB2312" pitchFamily="49" charset="-122"/>
              </a:rPr>
              <a:t>《</a:t>
            </a:r>
            <a:r>
              <a:rPr lang="zh-CN" altLang="en-US" sz="2400" b="1" u="none" dirty="0">
                <a:solidFill>
                  <a:schemeClr val="tx1"/>
                </a:solidFill>
                <a:latin typeface="宋体" panose="02010600030101010101" pitchFamily="2" charset="-122"/>
                <a:ea typeface="楷体_GB2312" pitchFamily="49" charset="-122"/>
              </a:rPr>
              <a:t>编译原理学习指导及习题解析</a:t>
            </a:r>
            <a:r>
              <a:rPr lang="en-US" altLang="zh-CN" sz="2400" b="1" u="none">
                <a:solidFill>
                  <a:schemeClr val="tx1"/>
                </a:solidFill>
                <a:latin typeface="宋体" panose="02010600030101010101" pitchFamily="2" charset="-122"/>
                <a:ea typeface="楷体_GB2312" pitchFamily="49" charset="-122"/>
              </a:rPr>
              <a:t>》</a:t>
            </a:r>
            <a:r>
              <a:rPr lang="zh-CN" altLang="en-US" sz="2400" b="1" u="none" dirty="0">
                <a:solidFill>
                  <a:schemeClr val="tx1"/>
                </a:solidFill>
                <a:latin typeface="宋体" panose="02010600030101010101" pitchFamily="2" charset="-122"/>
                <a:ea typeface="楷体_GB2312" pitchFamily="49" charset="-122"/>
              </a:rPr>
              <a:t>，陈英 王贵珍主编， 清华大学出版社。</a:t>
            </a:r>
            <a:endParaRPr lang="zh-CN" altLang="en-US" sz="2400" b="1" u="none" dirty="0">
              <a:solidFill>
                <a:schemeClr val="tx1"/>
              </a:solidFill>
              <a:latin typeface="宋体" panose="02010600030101010101" pitchFamily="2" charset="-122"/>
              <a:ea typeface="楷体_GB2312" pitchFamily="49" charset="-122"/>
            </a:endParaRPr>
          </a:p>
        </p:txBody>
      </p:sp>
      <p:sp>
        <p:nvSpPr>
          <p:cNvPr id="12292"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8">
                                            <p:txEl>
                                              <p:charRg st="0" end="4"/>
                                            </p:txEl>
                                          </p:spTgt>
                                        </p:tgtEl>
                                        <p:attrNameLst>
                                          <p:attrName>style.visibility</p:attrName>
                                        </p:attrNameLst>
                                      </p:cBhvr>
                                      <p:to>
                                        <p:strVal val="visible"/>
                                      </p:to>
                                    </p:set>
                                    <p:animEffect transition="in" filter="dissolve">
                                      <p:cBhvr>
                                        <p:cTn id="7" dur="500"/>
                                        <p:tgtEl>
                                          <p:spTgt spid="11268">
                                            <p:txEl>
                                              <p:charRg st="0" end="4"/>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268">
                                            <p:txEl>
                                              <p:charRg st="4" end="39"/>
                                            </p:txEl>
                                          </p:spTgt>
                                        </p:tgtEl>
                                        <p:attrNameLst>
                                          <p:attrName>style.visibility</p:attrName>
                                        </p:attrNameLst>
                                      </p:cBhvr>
                                      <p:to>
                                        <p:strVal val="visible"/>
                                      </p:to>
                                    </p:set>
                                    <p:animEffect transition="in" filter="dissolve">
                                      <p:cBhvr>
                                        <p:cTn id="10" dur="500"/>
                                        <p:tgtEl>
                                          <p:spTgt spid="11268">
                                            <p:txEl>
                                              <p:charRg st="4" end="39"/>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68">
                                            <p:txEl>
                                              <p:charRg st="39" end="57"/>
                                            </p:txEl>
                                          </p:spTgt>
                                        </p:tgtEl>
                                        <p:attrNameLst>
                                          <p:attrName>style.visibility</p:attrName>
                                        </p:attrNameLst>
                                      </p:cBhvr>
                                      <p:to>
                                        <p:strVal val="visible"/>
                                      </p:to>
                                    </p:set>
                                    <p:animEffect transition="in" filter="dissolve">
                                      <p:cBhvr>
                                        <p:cTn id="13" dur="500"/>
                                        <p:tgtEl>
                                          <p:spTgt spid="11268">
                                            <p:txEl>
                                              <p:charRg st="39" end="5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268">
                                            <p:txEl>
                                              <p:charRg st="57" end="62"/>
                                            </p:txEl>
                                          </p:spTgt>
                                        </p:tgtEl>
                                        <p:attrNameLst>
                                          <p:attrName>style.visibility</p:attrName>
                                        </p:attrNameLst>
                                      </p:cBhvr>
                                      <p:to>
                                        <p:strVal val="visible"/>
                                      </p:to>
                                    </p:set>
                                    <p:animEffect transition="in" filter="dissolve">
                                      <p:cBhvr>
                                        <p:cTn id="18" dur="500"/>
                                        <p:tgtEl>
                                          <p:spTgt spid="11268">
                                            <p:txEl>
                                              <p:charRg st="57" end="6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268">
                                            <p:txEl>
                                              <p:charRg st="62" end="99"/>
                                            </p:txEl>
                                          </p:spTgt>
                                        </p:tgtEl>
                                        <p:attrNameLst>
                                          <p:attrName>style.visibility</p:attrName>
                                        </p:attrNameLst>
                                      </p:cBhvr>
                                      <p:to>
                                        <p:strVal val="visible"/>
                                      </p:to>
                                    </p:set>
                                    <p:animEffect transition="in" filter="dissolve">
                                      <p:cBhvr>
                                        <p:cTn id="21" dur="500"/>
                                        <p:tgtEl>
                                          <p:spTgt spid="11268">
                                            <p:txEl>
                                              <p:charRg st="62" end="99"/>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268">
                                            <p:txEl>
                                              <p:charRg st="99" end="126"/>
                                            </p:txEl>
                                          </p:spTgt>
                                        </p:tgtEl>
                                        <p:attrNameLst>
                                          <p:attrName>style.visibility</p:attrName>
                                        </p:attrNameLst>
                                      </p:cBhvr>
                                      <p:to>
                                        <p:strVal val="visible"/>
                                      </p:to>
                                    </p:set>
                                    <p:animEffect transition="in" filter="dissolve">
                                      <p:cBhvr>
                                        <p:cTn id="24" dur="500"/>
                                        <p:tgtEl>
                                          <p:spTgt spid="11268">
                                            <p:txEl>
                                              <p:charRg st="99" end="12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268">
                                            <p:txEl>
                                              <p:charRg st="126" end="175"/>
                                            </p:txEl>
                                          </p:spTgt>
                                        </p:tgtEl>
                                        <p:attrNameLst>
                                          <p:attrName>style.visibility</p:attrName>
                                        </p:attrNameLst>
                                      </p:cBhvr>
                                      <p:to>
                                        <p:strVal val="visible"/>
                                      </p:to>
                                    </p:set>
                                    <p:animEffect transition="in" filter="dissolve">
                                      <p:cBhvr>
                                        <p:cTn id="27" dur="500"/>
                                        <p:tgtEl>
                                          <p:spTgt spid="11268">
                                            <p:txEl>
                                              <p:charRg st="126" end="175"/>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268">
                                            <p:txEl>
                                              <p:charRg st="175" end="210"/>
                                            </p:txEl>
                                          </p:spTgt>
                                        </p:tgtEl>
                                        <p:attrNameLst>
                                          <p:attrName>style.visibility</p:attrName>
                                        </p:attrNameLst>
                                      </p:cBhvr>
                                      <p:to>
                                        <p:strVal val="visible"/>
                                      </p:to>
                                    </p:set>
                                    <p:animEffect transition="in" filter="dissolve">
                                      <p:cBhvr>
                                        <p:cTn id="30" dur="500"/>
                                        <p:tgtEl>
                                          <p:spTgt spid="11268">
                                            <p:txEl>
                                              <p:charRg st="175"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34925" y="188913"/>
            <a:ext cx="8001000" cy="827087"/>
          </a:xfrm>
          <a:ln/>
        </p:spPr>
        <p:txBody>
          <a:bodyPr vert="horz" wrap="square" anchor="b" anchorCtr="0"/>
          <a:p>
            <a:pPr eaLnBrk="1" hangingPunct="1"/>
            <a:r>
              <a:rPr lang="zh-CN" altLang="en-US" b="1">
                <a:latin typeface="宋体" panose="02010600030101010101" pitchFamily="2" charset="-122"/>
              </a:rPr>
              <a:t>第一章 引  论</a:t>
            </a:r>
            <a:endParaRPr lang="zh-CN" altLang="en-US" b="1">
              <a:latin typeface="宋体" panose="02010600030101010101" pitchFamily="2" charset="-122"/>
            </a:endParaRPr>
          </a:p>
        </p:txBody>
      </p:sp>
      <p:sp>
        <p:nvSpPr>
          <p:cNvPr id="13314" name="Rectangle 3"/>
          <p:cNvSpPr>
            <a:spLocks noGrp="1"/>
          </p:cNvSpPr>
          <p:nvPr>
            <p:ph type="body"/>
          </p:nvPr>
        </p:nvSpPr>
        <p:spPr>
          <a:xfrm>
            <a:off x="457200" y="2997200"/>
            <a:ext cx="8229600" cy="3024188"/>
          </a:xfrm>
          <a:ln/>
        </p:spPr>
        <p:txBody>
          <a:bodyPr vert="horz" wrap="square" anchor="t" anchorCtr="0"/>
          <a:p>
            <a:pPr eaLnBrk="1" hangingPunct="1"/>
            <a:r>
              <a:rPr lang="zh-CN" altLang="en-US" b="1" dirty="0"/>
              <a:t>编译理论与方法</a:t>
            </a:r>
            <a:endParaRPr lang="zh-CN" altLang="en-US" b="1" dirty="0"/>
          </a:p>
          <a:p>
            <a:pPr lvl="1" eaLnBrk="1" hangingPunct="1"/>
            <a:r>
              <a:rPr lang="zh-CN" altLang="en-US" b="1" dirty="0"/>
              <a:t>计算机科学与技术中理论和实践相结合的最好典范</a:t>
            </a:r>
            <a:r>
              <a:rPr lang="zh-CN" altLang="en-US" dirty="0"/>
              <a:t> </a:t>
            </a:r>
            <a:endParaRPr lang="zh-CN" altLang="en-US" dirty="0"/>
          </a:p>
          <a:p>
            <a:pPr lvl="1" eaLnBrk="1" hangingPunct="1"/>
            <a:r>
              <a:rPr lang="en-US" altLang="zh-CN" sz="2400" b="1"/>
              <a:t>ACM </a:t>
            </a:r>
            <a:r>
              <a:rPr lang="zh-CN" altLang="en-US" b="1" dirty="0"/>
              <a:t>图灵奖，授予在计算机技术领域作出突出贡献的科学家</a:t>
            </a:r>
            <a:endParaRPr lang="zh-CN" altLang="en-US" b="1" dirty="0"/>
          </a:p>
          <a:p>
            <a:pPr lvl="2" eaLnBrk="1" hangingPunct="1"/>
            <a:r>
              <a:rPr lang="zh-CN" altLang="en-US" b="1" dirty="0"/>
              <a:t>程序设计语言、编译理论与方法约占</a:t>
            </a:r>
            <a:r>
              <a:rPr lang="en-US" altLang="zh-CN" b="1"/>
              <a:t>1/3</a:t>
            </a:r>
            <a:endParaRPr lang="en-US" altLang="zh-CN" sz="2000" b="1"/>
          </a:p>
        </p:txBody>
      </p:sp>
      <p:sp>
        <p:nvSpPr>
          <p:cNvPr id="13315" name="Line 32"/>
          <p:cNvSpPr/>
          <p:nvPr/>
        </p:nvSpPr>
        <p:spPr>
          <a:xfrm>
            <a:off x="0" y="1125538"/>
            <a:ext cx="9144000" cy="0"/>
          </a:xfrm>
          <a:prstGeom prst="line">
            <a:avLst/>
          </a:prstGeom>
          <a:ln w="28575" cap="flat" cmpd="sng">
            <a:solidFill>
              <a:schemeClr val="tx1"/>
            </a:solidFill>
            <a:prstDash val="solid"/>
            <a:round/>
            <a:headEnd type="none" w="med" len="med"/>
            <a:tailEnd type="none" w="med" len="med"/>
          </a:ln>
        </p:spPr>
      </p:sp>
      <p:sp>
        <p:nvSpPr>
          <p:cNvPr id="13316" name="Rectangle 3"/>
          <p:cNvSpPr txBox="1"/>
          <p:nvPr/>
        </p:nvSpPr>
        <p:spPr>
          <a:xfrm>
            <a:off x="468313" y="1484313"/>
            <a:ext cx="8207375" cy="1296987"/>
          </a:xfrm>
          <a:prstGeom prst="rect">
            <a:avLst/>
          </a:prstGeom>
          <a:noFill/>
          <a:ln w="9525">
            <a:noFill/>
          </a:ln>
        </p:spPr>
        <p:txBody>
          <a:bodyPr anchor="t" anchorCtr="0"/>
          <a:p>
            <a:pPr marL="469900" indent="-469900">
              <a:spcBef>
                <a:spcPct val="20000"/>
              </a:spcBef>
              <a:buClr>
                <a:schemeClr val="accent2"/>
              </a:buClr>
              <a:buFont typeface="Wingdings" panose="05000000000000000000" pitchFamily="2" charset="2"/>
              <a:buChar char="o"/>
            </a:pPr>
            <a:r>
              <a:rPr lang="zh-CN" altLang="en-US" sz="3000" b="1" u="none" dirty="0">
                <a:solidFill>
                  <a:schemeClr val="tx1"/>
                </a:solidFill>
                <a:latin typeface="宋体" panose="02010600030101010101" pitchFamily="2" charset="-122"/>
                <a:ea typeface="楷体_GB2312" pitchFamily="49" charset="-122"/>
              </a:rPr>
              <a:t>本课程介绍程序设计语言编译程序构造的基本原理和基本实现技术</a:t>
            </a:r>
            <a:r>
              <a:rPr lang="en-US" altLang="zh-CN" sz="3000" b="1" u="none">
                <a:solidFill>
                  <a:schemeClr val="tx1"/>
                </a:solidFill>
                <a:latin typeface="宋体" panose="02010600030101010101" pitchFamily="2" charset="-122"/>
                <a:ea typeface="楷体_GB2312" pitchFamily="49" charset="-122"/>
              </a:rPr>
              <a:t>.</a:t>
            </a:r>
            <a:endParaRPr lang="en-US" altLang="zh-CN" sz="3000" b="1" u="none">
              <a:solidFill>
                <a:schemeClr val="tx1"/>
              </a:solidFill>
              <a:latin typeface="宋体" panose="02010600030101010101" pitchFamily="2" charset="-122"/>
              <a:ea typeface="楷体_GB2312" pitchFamily="49" charset="-122"/>
            </a:endParaRPr>
          </a:p>
        </p:txBody>
      </p:sp>
      <p:sp>
        <p:nvSpPr>
          <p:cNvPr id="13317" name="灯片编号占位符 1"/>
          <p:cNvSpPr/>
          <p:nvPr>
            <p:ph type="sldNum" sz="quarter" idx="12"/>
          </p:nvPr>
        </p:nvSpPr>
        <p:spPr>
          <a:ln/>
        </p:spPr>
        <p:txBody>
          <a:bodyPr anchor="t"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tags/tag1.xml><?xml version="1.0" encoding="utf-8"?>
<p:tagLst xmlns:p="http://schemas.openxmlformats.org/presentationml/2006/main">
  <p:tag name="KSO_WPP_MARK_KEY" val="b51c8faf-09b6-492b-be2c-1f84eb882418"/>
  <p:tag name="COMMONDATA" val="eyJoZGlkIjoiNjI1OGVkMmE4ZWVlYzhhMWViZjg5YWQ1NDJhZTY2MzQifQ=="/>
</p:tagLst>
</file>

<file path=ppt/theme/theme1.xml><?xml version="1.0" encoding="utf-8"?>
<a:theme xmlns:a="http://schemas.openxmlformats.org/drawingml/2006/main" name="zdy">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zdy">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zdy">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5975</Words>
  <Application>WPS 演示</Application>
  <PresentationFormat>在屏幕上显示</PresentationFormat>
  <Paragraphs>704</Paragraphs>
  <Slides>48</Slides>
  <Notes>0</Notes>
  <HiddenSlides>0</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10</vt:i4>
      </vt:variant>
      <vt:variant>
        <vt:lpstr>幻灯片标题</vt:lpstr>
      </vt:variant>
      <vt:variant>
        <vt:i4>48</vt:i4>
      </vt:variant>
    </vt:vector>
  </HeadingPairs>
  <TitlesOfParts>
    <vt:vector size="76" baseType="lpstr">
      <vt:lpstr>Arial</vt:lpstr>
      <vt:lpstr>宋体</vt:lpstr>
      <vt:lpstr>Wingdings</vt:lpstr>
      <vt:lpstr>Verdana</vt:lpstr>
      <vt:lpstr>黑体</vt:lpstr>
      <vt:lpstr>Times New Roman</vt:lpstr>
      <vt:lpstr>楷体_GB2312</vt:lpstr>
      <vt:lpstr>新宋体</vt:lpstr>
      <vt:lpstr>隶书</vt:lpstr>
      <vt:lpstr>Symbol</vt:lpstr>
      <vt:lpstr>微软雅黑</vt:lpstr>
      <vt:lpstr>华文行楷</vt:lpstr>
      <vt:lpstr>MT Extra</vt:lpstr>
      <vt:lpstr>Arial Unicode MS</vt:lpstr>
      <vt:lpstr>楷体_GB2312</vt:lpstr>
      <vt:lpstr>zdy</vt:lpstr>
      <vt:lpstr>1_zdy</vt:lpstr>
      <vt:lpstr>2_zdy</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2ndSpAcE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lhm</dc:creator>
  <cp:lastModifiedBy>ymtang_hfut</cp:lastModifiedBy>
  <cp:revision>1332</cp:revision>
  <cp:lastPrinted>2014-02-18T05:48:37Z</cp:lastPrinted>
  <dcterms:created xsi:type="dcterms:W3CDTF">2005-03-09T07:54:57Z</dcterms:created>
  <dcterms:modified xsi:type="dcterms:W3CDTF">2023-03-27T01:06:04Z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TC011408292052</vt:lpwstr>
  </property>
  <property fmtid="{D5CDD505-2E9C-101B-9397-08002B2CF9AE}" pid="3" name="KSOProductBuildVer">
    <vt:lpwstr>2052-11.1.0.13703</vt:lpwstr>
  </property>
  <property fmtid="{D5CDD505-2E9C-101B-9397-08002B2CF9AE}" pid="4" name="ICV">
    <vt:lpwstr>E159B3A6F6024CA6B659B4BFC49B4D24</vt:lpwstr>
  </property>
</Properties>
</file>