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5" r:id="rId1"/>
  </p:sldMasterIdLst>
  <p:notesMasterIdLst>
    <p:notesMasterId r:id="rId15"/>
  </p:notesMasterIdLst>
  <p:handoutMasterIdLst>
    <p:handoutMasterId r:id="rId16"/>
  </p:handoutMasterIdLst>
  <p:sldIdLst>
    <p:sldId id="274" r:id="rId2"/>
    <p:sldId id="275" r:id="rId3"/>
    <p:sldId id="283" r:id="rId4"/>
    <p:sldId id="276" r:id="rId5"/>
    <p:sldId id="278" r:id="rId6"/>
    <p:sldId id="285" r:id="rId7"/>
    <p:sldId id="279" r:id="rId8"/>
    <p:sldId id="282" r:id="rId9"/>
    <p:sldId id="270" r:id="rId10"/>
    <p:sldId id="280" r:id="rId11"/>
    <p:sldId id="284" r:id="rId12"/>
    <p:sldId id="281" r:id="rId13"/>
    <p:sldId id="27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27-09-2023</a:t>
            </a:fld>
            <a:endParaRPr lang="en-IN" dirty="0"/>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TSE Custom Initializr</a:t>
            </a:r>
            <a:endParaRPr lang="en-IN" dirty="0"/>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dirty="0"/>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798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3750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84063234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76379990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7829421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54479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045407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971988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52206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68651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28/09/2023</a:t>
            </a:r>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2603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9255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28/09/2023</a:t>
            </a:r>
            <a:endParaRPr lang="en-IN" dirty="0"/>
          </a:p>
        </p:txBody>
      </p:sp>
      <p:sp>
        <p:nvSpPr>
          <p:cNvPr id="8" name="Footer Placeholder 7"/>
          <p:cNvSpPr>
            <a:spLocks noGrp="1"/>
          </p:cNvSpPr>
          <p:nvPr>
            <p:ph type="ftr" sz="quarter" idx="11"/>
          </p:nvPr>
        </p:nvSpPr>
        <p:spPr/>
        <p:txBody>
          <a:bodyPr/>
          <a:lstStyle/>
          <a:p>
            <a:r>
              <a:rPr lang="en-IN"/>
              <a:t>TSE Custom Initializr</a:t>
            </a:r>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70696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28/09/2023</a:t>
            </a:r>
            <a:endParaRPr lang="en-IN" dirty="0"/>
          </a:p>
        </p:txBody>
      </p:sp>
      <p:sp>
        <p:nvSpPr>
          <p:cNvPr id="4" name="Footer Placeholder 3"/>
          <p:cNvSpPr>
            <a:spLocks noGrp="1"/>
          </p:cNvSpPr>
          <p:nvPr>
            <p:ph type="ftr" sz="quarter" idx="11"/>
          </p:nvPr>
        </p:nvSpPr>
        <p:spPr/>
        <p:txBody>
          <a:bodyPr/>
          <a:lstStyle/>
          <a:p>
            <a:r>
              <a:rPr lang="en-IN"/>
              <a:t>TSE Custom Initializr</a:t>
            </a: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64902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28/09/2023</a:t>
            </a:r>
            <a:endParaRPr lang="en-IN" dirty="0"/>
          </a:p>
        </p:txBody>
      </p:sp>
      <p:sp>
        <p:nvSpPr>
          <p:cNvPr id="3" name="Footer Placeholder 2"/>
          <p:cNvSpPr>
            <a:spLocks noGrp="1"/>
          </p:cNvSpPr>
          <p:nvPr>
            <p:ph type="ftr" sz="quarter" idx="11"/>
          </p:nvPr>
        </p:nvSpPr>
        <p:spPr/>
        <p:txBody>
          <a:bodyPr/>
          <a:lstStyle/>
          <a:p>
            <a:r>
              <a:rPr lang="en-IN"/>
              <a:t>TSE Custom Initializr</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49464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51097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28/09/2023</a:t>
            </a:r>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66615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r>
              <a:rPr lang="en-US"/>
              <a:t>28/09/2023</a:t>
            </a:r>
            <a:endParaRPr lang="en-IN"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IN"/>
              <a:t>TSE Custom Initializr</a:t>
            </a:r>
            <a:endParaRPr lang="en-IN"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
        <p:nvSpPr>
          <p:cNvPr id="8" name="TextBox 7">
            <a:extLst>
              <a:ext uri="{FF2B5EF4-FFF2-40B4-BE49-F238E27FC236}">
                <a16:creationId xmlns:a16="http://schemas.microsoft.com/office/drawing/2014/main" id="{03735EED-EF5B-EBA3-B4BC-835CF103E88B}"/>
              </a:ext>
            </a:extLst>
          </p:cNvPr>
          <p:cNvSpPr txBox="1"/>
          <p:nvPr userDrawn="1">
            <p:extLst>
              <p:ext uri="{1162E1C5-73C7-4A58-AE30-91384D911F3F}">
                <p184:classification xmlns:p184="http://schemas.microsoft.com/office/powerpoint/2018/4/main" val="ftr"/>
              </p:ext>
            </p:extLst>
          </p:nvPr>
        </p:nvSpPr>
        <p:spPr>
          <a:xfrm>
            <a:off x="4368800" y="4927600"/>
            <a:ext cx="434975" cy="152400"/>
          </a:xfrm>
          <a:prstGeom prst="rect">
            <a:avLst/>
          </a:prstGeom>
        </p:spPr>
        <p:txBody>
          <a:bodyPr horzOverflow="overflow" lIns="0" tIns="0" rIns="0" bIns="0">
            <a:spAutoFit/>
          </a:bodyPr>
          <a:lstStyle/>
          <a:p>
            <a:pPr algn="l"/>
            <a:r>
              <a:rPr lang="en-AU" sz="1000" dirty="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98174530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hf hdr="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Hello_World_QWP/article/details/8065261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fif"/><Relationship Id="rId5" Type="http://schemas.openxmlformats.org/officeDocument/2006/relationships/hyperlink" Target="https://home-assistant-china.github.io/components/notify.telstra/"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fif"/><Relationship Id="rId4" Type="http://schemas.openxmlformats.org/officeDocument/2006/relationships/hyperlink" Target="https://home-assistant-china.github.io/components/notify.tels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img.com/png/31744-coder-transparent-image"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fif"/><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game-icons.net/1x1/lorc/erlenmeyer.html"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lstStyle/>
          <a:p>
            <a:r>
              <a:rPr lang="en-IN" dirty="0"/>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fontScale="92500" lnSpcReduction="10000"/>
          </a:bodyPr>
          <a:lstStyle/>
          <a:p>
            <a:r>
              <a:rPr lang="en-IN" b="1" dirty="0"/>
              <a:t>GROUP 4:</a:t>
            </a:r>
          </a:p>
          <a:p>
            <a:r>
              <a:rPr lang="en-IN" dirty="0"/>
              <a:t>Tunir Chaudhuri, Akash Ranjan, Goutham Suresh, Rahul, Sunny Kumar</a:t>
            </a:r>
          </a:p>
          <a:p>
            <a:r>
              <a:rPr lang="en-IN" dirty="0"/>
              <a:t> </a:t>
            </a:r>
          </a:p>
        </p:txBody>
      </p:sp>
      <p:sp>
        <p:nvSpPr>
          <p:cNvPr id="11" name="Date Placeholder 10">
            <a:extLst>
              <a:ext uri="{FF2B5EF4-FFF2-40B4-BE49-F238E27FC236}">
                <a16:creationId xmlns:a16="http://schemas.microsoft.com/office/drawing/2014/main" id="{E79105B9-1980-57F3-284B-30F8F5EC241B}"/>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7" name="Footer Placeholder 6">
            <a:extLst>
              <a:ext uri="{FF2B5EF4-FFF2-40B4-BE49-F238E27FC236}">
                <a16:creationId xmlns:a16="http://schemas.microsoft.com/office/drawing/2014/main" id="{B63AA84C-46C4-15CB-9A5D-F3FF0960EF87}"/>
              </a:ext>
            </a:extLst>
          </p:cNvPr>
          <p:cNvSpPr>
            <a:spLocks noGrp="1"/>
          </p:cNvSpPr>
          <p:nvPr>
            <p:ph type="ftr" sz="quarter" idx="11"/>
          </p:nvPr>
        </p:nvSpPr>
        <p:spPr/>
        <p:txBody>
          <a:bodyPr/>
          <a:lstStyle/>
          <a:p>
            <a:r>
              <a:rPr lang="en-IN" dirty="0"/>
              <a:t>TSE Custom </a:t>
            </a:r>
            <a:r>
              <a:rPr lang="en-IN" dirty="0" err="1"/>
              <a:t>Initializr</a:t>
            </a:r>
            <a:endParaRPr lang="en-IN" dirty="0"/>
          </a:p>
        </p:txBody>
      </p:sp>
      <p:sp>
        <p:nvSpPr>
          <p:cNvPr id="4" name="Slide Number Placeholder 3">
            <a:extLst>
              <a:ext uri="{FF2B5EF4-FFF2-40B4-BE49-F238E27FC236}">
                <a16:creationId xmlns:a16="http://schemas.microsoft.com/office/drawing/2014/main" id="{B465FEC2-1AA0-CAF1-59EB-9A579301CA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dirty="0"/>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5456" y="2345467"/>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660116" y="98071"/>
            <a:ext cx="370075" cy="423566"/>
          </a:xfrm>
          <a:prstGeom prst="rect">
            <a:avLst/>
          </a:prstGeom>
        </p:spPr>
      </p:pic>
      <p:pic>
        <p:nvPicPr>
          <p:cNvPr id="6" name="Picture 5" descr="A black and white logo&#10;&#10;Description automatically generated">
            <a:extLst>
              <a:ext uri="{FF2B5EF4-FFF2-40B4-BE49-F238E27FC236}">
                <a16:creationId xmlns:a16="http://schemas.microsoft.com/office/drawing/2014/main" id="{472725D1-2494-7D0E-483C-A122706E8144}"/>
              </a:ext>
            </a:extLst>
          </p:cNvPr>
          <p:cNvPicPr>
            <a:picLocks noChangeAspect="1"/>
          </p:cNvPicPr>
          <p:nvPr/>
        </p:nvPicPr>
        <p:blipFill>
          <a:blip r:embed="rId6"/>
          <a:stretch>
            <a:fillRect/>
          </a:stretch>
        </p:blipFill>
        <p:spPr>
          <a:xfrm>
            <a:off x="628932" y="10062"/>
            <a:ext cx="1090653" cy="428990"/>
          </a:xfrm>
          <a:prstGeom prst="rect">
            <a:avLst/>
          </a:prstGeom>
        </p:spPr>
      </p:pic>
    </p:spTree>
    <p:extLst>
      <p:ext uri="{BB962C8B-B14F-4D97-AF65-F5344CB8AC3E}">
        <p14:creationId xmlns:p14="http://schemas.microsoft.com/office/powerpoint/2010/main" val="118150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129E-D823-0842-F8B7-18BE1884DD4D}"/>
              </a:ext>
            </a:extLst>
          </p:cNvPr>
          <p:cNvSpPr>
            <a:spLocks noGrp="1"/>
          </p:cNvSpPr>
          <p:nvPr>
            <p:ph type="title"/>
          </p:nvPr>
        </p:nvSpPr>
        <p:spPr>
          <a:xfrm>
            <a:off x="508001" y="457200"/>
            <a:ext cx="6447501" cy="522514"/>
          </a:xfrm>
        </p:spPr>
        <p:txBody>
          <a:bodyPr>
            <a:normAutofit/>
          </a:bodyPr>
          <a:lstStyle/>
          <a:p>
            <a:r>
              <a:rPr lang="en-IN" u="sng" dirty="0"/>
              <a:t>SUMMARY</a:t>
            </a:r>
            <a:endParaRPr lang="en-IN" dirty="0"/>
          </a:p>
        </p:txBody>
      </p:sp>
      <p:sp>
        <p:nvSpPr>
          <p:cNvPr id="3" name="Content Placeholder 2">
            <a:extLst>
              <a:ext uri="{FF2B5EF4-FFF2-40B4-BE49-F238E27FC236}">
                <a16:creationId xmlns:a16="http://schemas.microsoft.com/office/drawing/2014/main" id="{18B0BBAB-3798-88AF-04A0-FA8BC722B5B0}"/>
              </a:ext>
            </a:extLst>
          </p:cNvPr>
          <p:cNvSpPr>
            <a:spLocks noGrp="1"/>
          </p:cNvSpPr>
          <p:nvPr>
            <p:ph idx="1"/>
          </p:nvPr>
        </p:nvSpPr>
        <p:spPr>
          <a:xfrm>
            <a:off x="508001" y="1270181"/>
            <a:ext cx="6447501" cy="2910580"/>
          </a:xfrm>
        </p:spPr>
        <p:txBody>
          <a:bodyPr>
            <a:normAutofit/>
          </a:bodyPr>
          <a:lstStyle/>
          <a:p>
            <a:pPr marL="0" indent="0">
              <a:buNone/>
            </a:pPr>
            <a:r>
              <a:rPr lang="en-US" dirty="0"/>
              <a:t>Custom Spring Initializr enables developers to quickly bootstrap and tailor their Spring-based projects. It provides a web-based interface for generating project templates with the specific dependencies, features, and settings you need. By customizing your project's metadata, you can streamline your development process, enforce coding standards, and maintain consistency across your organization's projects.</a:t>
            </a:r>
          </a:p>
          <a:p>
            <a:pPr marL="0" indent="0">
              <a:buNone/>
            </a:pPr>
            <a:endParaRPr lang="en-US" dirty="0"/>
          </a:p>
        </p:txBody>
      </p:sp>
      <p:sp>
        <p:nvSpPr>
          <p:cNvPr id="7" name="Date Placeholder 6">
            <a:extLst>
              <a:ext uri="{FF2B5EF4-FFF2-40B4-BE49-F238E27FC236}">
                <a16:creationId xmlns:a16="http://schemas.microsoft.com/office/drawing/2014/main" id="{DFACD09A-F669-5CEE-F3CF-4ACAC518E9B2}"/>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5" name="Footer Placeholder 4">
            <a:extLst>
              <a:ext uri="{FF2B5EF4-FFF2-40B4-BE49-F238E27FC236}">
                <a16:creationId xmlns:a16="http://schemas.microsoft.com/office/drawing/2014/main" id="{26B41240-F50F-0B47-3AFE-EE95AC8D0206}"/>
              </a:ext>
            </a:extLst>
          </p:cNvPr>
          <p:cNvSpPr>
            <a:spLocks noGrp="1"/>
          </p:cNvSpPr>
          <p:nvPr>
            <p:ph type="ftr" sz="quarter" idx="11"/>
          </p:nvPr>
        </p:nvSpPr>
        <p:spPr/>
        <p:txBody>
          <a:bodyPr/>
          <a:lstStyle/>
          <a:p>
            <a:r>
              <a:rPr lang="en-IN"/>
              <a:t>TSE Custom Initializr</a:t>
            </a:r>
            <a:endParaRPr lang="en-IN" dirty="0"/>
          </a:p>
        </p:txBody>
      </p:sp>
      <p:sp>
        <p:nvSpPr>
          <p:cNvPr id="4" name="Slide Number Placeholder 3">
            <a:extLst>
              <a:ext uri="{FF2B5EF4-FFF2-40B4-BE49-F238E27FC236}">
                <a16:creationId xmlns:a16="http://schemas.microsoft.com/office/drawing/2014/main" id="{1361F35E-350D-E613-C6D9-5B3E927A05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dirty="0"/>
          </a:p>
        </p:txBody>
      </p:sp>
    </p:spTree>
    <p:extLst>
      <p:ext uri="{BB962C8B-B14F-4D97-AF65-F5344CB8AC3E}">
        <p14:creationId xmlns:p14="http://schemas.microsoft.com/office/powerpoint/2010/main" val="24371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8B35-95FE-5D76-536B-1AB50AD933BE}"/>
              </a:ext>
            </a:extLst>
          </p:cNvPr>
          <p:cNvSpPr>
            <a:spLocks noGrp="1"/>
          </p:cNvSpPr>
          <p:nvPr>
            <p:ph type="title"/>
          </p:nvPr>
        </p:nvSpPr>
        <p:spPr/>
        <p:txBody>
          <a:bodyPr/>
          <a:lstStyle/>
          <a:p>
            <a:r>
              <a:rPr lang="en-AU" u="sng" dirty="0"/>
              <a:t>FUTURE WORK</a:t>
            </a:r>
          </a:p>
        </p:txBody>
      </p:sp>
      <p:sp>
        <p:nvSpPr>
          <p:cNvPr id="3" name="Content Placeholder 2">
            <a:extLst>
              <a:ext uri="{FF2B5EF4-FFF2-40B4-BE49-F238E27FC236}">
                <a16:creationId xmlns:a16="http://schemas.microsoft.com/office/drawing/2014/main" id="{32A9FE0F-2EA4-F384-E6D3-35EE51DFFF73}"/>
              </a:ext>
            </a:extLst>
          </p:cNvPr>
          <p:cNvSpPr>
            <a:spLocks noGrp="1"/>
          </p:cNvSpPr>
          <p:nvPr>
            <p:ph idx="1"/>
          </p:nvPr>
        </p:nvSpPr>
        <p:spPr>
          <a:xfrm>
            <a:off x="446529" y="1328449"/>
            <a:ext cx="6447501" cy="2910580"/>
          </a:xfrm>
        </p:spPr>
        <p:txBody>
          <a:bodyPr>
            <a:normAutofit/>
          </a:bodyPr>
          <a:lstStyle/>
          <a:p>
            <a:pPr>
              <a:buFont typeface="Wingdings" panose="05000000000000000000" pitchFamily="2" charset="2"/>
              <a:buChar char="Ø"/>
            </a:pPr>
            <a:r>
              <a:rPr lang="en-US" b="1" dirty="0"/>
              <a:t>Enhanced Customization: </a:t>
            </a:r>
            <a:r>
              <a:rPr lang="en-US" dirty="0"/>
              <a:t>Offering more granular customization options and allowing developers to fine-tune</a:t>
            </a:r>
          </a:p>
          <a:p>
            <a:pPr>
              <a:buFont typeface="Wingdings" panose="05000000000000000000" pitchFamily="2" charset="2"/>
              <a:buChar char="Ø"/>
            </a:pPr>
            <a:r>
              <a:rPr lang="en-US" b="1" dirty="0"/>
              <a:t>Security and Compliance: </a:t>
            </a:r>
            <a:r>
              <a:rPr lang="en-US" dirty="0"/>
              <a:t>Integrating security and compliance checks during project generation </a:t>
            </a:r>
          </a:p>
          <a:p>
            <a:pPr>
              <a:buFont typeface="Wingdings" panose="05000000000000000000" pitchFamily="2" charset="2"/>
              <a:buChar char="Ø"/>
            </a:pPr>
            <a:r>
              <a:rPr lang="en-US" b="1" dirty="0"/>
              <a:t>Machine Learning and AI: </a:t>
            </a:r>
            <a:r>
              <a:rPr lang="en-US" dirty="0"/>
              <a:t>Implementing AI and machine learning algorithms and assisting developers in making better choices regarding project configurations and dependencies.</a:t>
            </a:r>
          </a:p>
          <a:p>
            <a:pPr>
              <a:buFont typeface="Wingdings" panose="05000000000000000000" pitchFamily="2" charset="2"/>
              <a:buChar char="Ø"/>
            </a:pPr>
            <a:r>
              <a:rPr lang="en-US" b="1" dirty="0"/>
              <a:t>Cloud Integration: </a:t>
            </a:r>
            <a:r>
              <a:rPr lang="en-US" dirty="0"/>
              <a:t>Offering cloud-specific templates and configurations for platforms like AWS, Azure, or Google Cloud.</a:t>
            </a:r>
            <a:endParaRPr lang="en-IN" dirty="0"/>
          </a:p>
          <a:p>
            <a:endParaRPr lang="en-AU" dirty="0"/>
          </a:p>
        </p:txBody>
      </p:sp>
      <p:sp>
        <p:nvSpPr>
          <p:cNvPr id="7" name="Date Placeholder 6">
            <a:extLst>
              <a:ext uri="{FF2B5EF4-FFF2-40B4-BE49-F238E27FC236}">
                <a16:creationId xmlns:a16="http://schemas.microsoft.com/office/drawing/2014/main" id="{41BE56CE-7582-AE0F-9532-05CFC5751486}"/>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5" name="Footer Placeholder 4">
            <a:extLst>
              <a:ext uri="{FF2B5EF4-FFF2-40B4-BE49-F238E27FC236}">
                <a16:creationId xmlns:a16="http://schemas.microsoft.com/office/drawing/2014/main" id="{54EF0887-97A9-62A2-C400-C1DB6A7E6758}"/>
              </a:ext>
            </a:extLst>
          </p:cNvPr>
          <p:cNvSpPr>
            <a:spLocks noGrp="1"/>
          </p:cNvSpPr>
          <p:nvPr>
            <p:ph type="ftr" sz="quarter" idx="11"/>
          </p:nvPr>
        </p:nvSpPr>
        <p:spPr/>
        <p:txBody>
          <a:bodyPr/>
          <a:lstStyle/>
          <a:p>
            <a:r>
              <a:rPr lang="en-IN"/>
              <a:t>TSE Custom Initializr</a:t>
            </a:r>
            <a:endParaRPr lang="en-IN" dirty="0"/>
          </a:p>
        </p:txBody>
      </p:sp>
      <p:sp>
        <p:nvSpPr>
          <p:cNvPr id="4" name="Slide Number Placeholder 3">
            <a:extLst>
              <a:ext uri="{FF2B5EF4-FFF2-40B4-BE49-F238E27FC236}">
                <a16:creationId xmlns:a16="http://schemas.microsoft.com/office/drawing/2014/main" id="{A2FB5341-287A-2A2F-8EC8-0817B746D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11</a:t>
            </a:fld>
            <a:endParaRPr lang="en-GB" dirty="0"/>
          </a:p>
        </p:txBody>
      </p:sp>
    </p:spTree>
    <p:extLst>
      <p:ext uri="{BB962C8B-B14F-4D97-AF65-F5344CB8AC3E}">
        <p14:creationId xmlns:p14="http://schemas.microsoft.com/office/powerpoint/2010/main" val="24317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66BE-3C77-EBE8-3F0D-826B91E60521}"/>
              </a:ext>
            </a:extLst>
          </p:cNvPr>
          <p:cNvSpPr>
            <a:spLocks noGrp="1"/>
          </p:cNvSpPr>
          <p:nvPr>
            <p:ph type="title"/>
          </p:nvPr>
        </p:nvSpPr>
        <p:spPr>
          <a:xfrm>
            <a:off x="508001" y="449516"/>
            <a:ext cx="6447501" cy="533400"/>
          </a:xfrm>
        </p:spPr>
        <p:txBody>
          <a:bodyPr>
            <a:normAutofit/>
          </a:bodyPr>
          <a:lstStyle/>
          <a:p>
            <a:r>
              <a:rPr lang="en-IN" u="sng" dirty="0"/>
              <a:t>TEAM</a:t>
            </a:r>
            <a:r>
              <a:rPr lang="en-IN" dirty="0"/>
              <a:t>:</a:t>
            </a:r>
          </a:p>
        </p:txBody>
      </p:sp>
      <p:sp>
        <p:nvSpPr>
          <p:cNvPr id="3" name="Content Placeholder 2">
            <a:extLst>
              <a:ext uri="{FF2B5EF4-FFF2-40B4-BE49-F238E27FC236}">
                <a16:creationId xmlns:a16="http://schemas.microsoft.com/office/drawing/2014/main" id="{4E4196B8-99D5-1611-86BB-9CA80A586D85}"/>
              </a:ext>
            </a:extLst>
          </p:cNvPr>
          <p:cNvSpPr>
            <a:spLocks noGrp="1"/>
          </p:cNvSpPr>
          <p:nvPr>
            <p:ph idx="1"/>
          </p:nvPr>
        </p:nvSpPr>
        <p:spPr>
          <a:xfrm>
            <a:off x="508001" y="1219200"/>
            <a:ext cx="6447501" cy="3311822"/>
          </a:xfrm>
        </p:spPr>
        <p:txBody>
          <a:bodyPr/>
          <a:lstStyle/>
          <a:p>
            <a:pPr>
              <a:buFont typeface="Wingdings" panose="05000000000000000000" pitchFamily="2" charset="2"/>
              <a:buChar char="Ø"/>
            </a:pPr>
            <a:r>
              <a:rPr lang="en-IN" dirty="0"/>
              <a:t>Tunir Chaudhuri - Software Engineering - Associate</a:t>
            </a:r>
          </a:p>
          <a:p>
            <a:pPr>
              <a:buFont typeface="Wingdings" panose="05000000000000000000" pitchFamily="2" charset="2"/>
              <a:buChar char="Ø"/>
            </a:pPr>
            <a:r>
              <a:rPr lang="en-IN" dirty="0"/>
              <a:t>Akash Ranjan - Software Engineering - Associate</a:t>
            </a:r>
          </a:p>
          <a:p>
            <a:pPr>
              <a:buFont typeface="Wingdings" panose="05000000000000000000" pitchFamily="2" charset="2"/>
              <a:buChar char="Ø"/>
            </a:pPr>
            <a:r>
              <a:rPr lang="en-IN" dirty="0"/>
              <a:t>Goutham Suresh - Software Engineering - Associate</a:t>
            </a:r>
          </a:p>
          <a:p>
            <a:pPr>
              <a:buFont typeface="Wingdings" panose="05000000000000000000" pitchFamily="2" charset="2"/>
              <a:buChar char="Ø"/>
            </a:pPr>
            <a:r>
              <a:rPr lang="en-IN" dirty="0"/>
              <a:t>Rahul - Software Engineering - Associate</a:t>
            </a:r>
          </a:p>
          <a:p>
            <a:pPr>
              <a:buFont typeface="Wingdings" panose="05000000000000000000" pitchFamily="2" charset="2"/>
              <a:buChar char="Ø"/>
            </a:pPr>
            <a:r>
              <a:rPr lang="en-IN" dirty="0"/>
              <a:t>Sunny Kumar - Software Engineering – Associate</a:t>
            </a:r>
          </a:p>
          <a:p>
            <a:endParaRPr lang="en-IN" dirty="0"/>
          </a:p>
        </p:txBody>
      </p:sp>
      <p:sp>
        <p:nvSpPr>
          <p:cNvPr id="7" name="Date Placeholder 6">
            <a:extLst>
              <a:ext uri="{FF2B5EF4-FFF2-40B4-BE49-F238E27FC236}">
                <a16:creationId xmlns:a16="http://schemas.microsoft.com/office/drawing/2014/main" id="{46955465-80CA-9FC4-E35D-20FC2E644832}"/>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5" name="Footer Placeholder 4">
            <a:extLst>
              <a:ext uri="{FF2B5EF4-FFF2-40B4-BE49-F238E27FC236}">
                <a16:creationId xmlns:a16="http://schemas.microsoft.com/office/drawing/2014/main" id="{EB6F181C-08C0-A8E0-84B9-F8BE7EB7F0AF}"/>
              </a:ext>
            </a:extLst>
          </p:cNvPr>
          <p:cNvSpPr>
            <a:spLocks noGrp="1"/>
          </p:cNvSpPr>
          <p:nvPr>
            <p:ph type="ftr" sz="quarter" idx="11"/>
          </p:nvPr>
        </p:nvSpPr>
        <p:spPr/>
        <p:txBody>
          <a:bodyPr/>
          <a:lstStyle/>
          <a:p>
            <a:r>
              <a:rPr lang="en-IN"/>
              <a:t>TSE Custom Initializr</a:t>
            </a:r>
            <a:endParaRPr lang="en-IN" dirty="0"/>
          </a:p>
        </p:txBody>
      </p:sp>
      <p:sp>
        <p:nvSpPr>
          <p:cNvPr id="4" name="Slide Number Placeholder 3">
            <a:extLst>
              <a:ext uri="{FF2B5EF4-FFF2-40B4-BE49-F238E27FC236}">
                <a16:creationId xmlns:a16="http://schemas.microsoft.com/office/drawing/2014/main" id="{96BF2A79-0450-86D5-6498-E88A303028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12</a:t>
            </a:fld>
            <a:endParaRPr lang="en-GB" dirty="0"/>
          </a:p>
        </p:txBody>
      </p:sp>
    </p:spTree>
    <p:extLst>
      <p:ext uri="{BB962C8B-B14F-4D97-AF65-F5344CB8AC3E}">
        <p14:creationId xmlns:p14="http://schemas.microsoft.com/office/powerpoint/2010/main" val="10988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dirty="0"/>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dirty="0"/>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dirty="0">
                <a:solidFill>
                  <a:schemeClr val="accent1"/>
                </a:solidFill>
                <a:latin typeface="Trebuchet MS"/>
                <a:ea typeface="Trebuchet MS"/>
                <a:cs typeface="Trebuchet MS"/>
                <a:sym typeface="Trebuchet MS"/>
              </a:rPr>
              <a:t>THANK YOU</a:t>
            </a:r>
            <a:endParaRPr sz="1100" dirty="0"/>
          </a:p>
        </p:txBody>
      </p:sp>
      <p:sp>
        <p:nvSpPr>
          <p:cNvPr id="331" name="Google Shape;331;p47"/>
          <p:cNvSpPr/>
          <p:nvPr/>
        </p:nvSpPr>
        <p:spPr>
          <a:xfrm>
            <a:off x="5403850"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ADCA85F8-AB96-F0FB-921C-0A82C8C8C2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60116" y="98071"/>
            <a:ext cx="370075" cy="423566"/>
          </a:xfrm>
          <a:prstGeom prst="rect">
            <a:avLst/>
          </a:prstGeom>
        </p:spPr>
      </p:pic>
      <p:pic>
        <p:nvPicPr>
          <p:cNvPr id="3" name="Picture 2" descr="A black and white logo&#10;&#10;Description automatically generated">
            <a:extLst>
              <a:ext uri="{FF2B5EF4-FFF2-40B4-BE49-F238E27FC236}">
                <a16:creationId xmlns:a16="http://schemas.microsoft.com/office/drawing/2014/main" id="{2CD09ADC-29F9-AA0B-BA9A-6904603DCEC5}"/>
              </a:ext>
            </a:extLst>
          </p:cNvPr>
          <p:cNvPicPr>
            <a:picLocks noChangeAspect="1"/>
          </p:cNvPicPr>
          <p:nvPr/>
        </p:nvPicPr>
        <p:blipFill>
          <a:blip r:embed="rId5"/>
          <a:stretch>
            <a:fillRect/>
          </a:stretch>
        </p:blipFill>
        <p:spPr>
          <a:xfrm>
            <a:off x="26275" y="52023"/>
            <a:ext cx="1090653" cy="428990"/>
          </a:xfrm>
          <a:prstGeom prst="rect">
            <a:avLst/>
          </a:prstGeom>
        </p:spPr>
      </p:pic>
      <p:sp>
        <p:nvSpPr>
          <p:cNvPr id="7" name="Date Placeholder 6">
            <a:extLst>
              <a:ext uri="{FF2B5EF4-FFF2-40B4-BE49-F238E27FC236}">
                <a16:creationId xmlns:a16="http://schemas.microsoft.com/office/drawing/2014/main" id="{129965FC-AF2C-F804-8A81-4C51196F6545}"/>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5" name="Footer Placeholder 4">
            <a:extLst>
              <a:ext uri="{FF2B5EF4-FFF2-40B4-BE49-F238E27FC236}">
                <a16:creationId xmlns:a16="http://schemas.microsoft.com/office/drawing/2014/main" id="{2C8C2BF1-3A89-C8C5-8291-75B52D9C511F}"/>
              </a:ext>
            </a:extLst>
          </p:cNvPr>
          <p:cNvSpPr>
            <a:spLocks noGrp="1"/>
          </p:cNvSpPr>
          <p:nvPr>
            <p:ph type="ftr" sz="quarter" idx="11"/>
          </p:nvPr>
        </p:nvSpPr>
        <p:spPr/>
        <p:txBody>
          <a:bodyPr/>
          <a:lstStyle/>
          <a:p>
            <a:r>
              <a:rPr lang="en-IN"/>
              <a:t>TSE Custom Initializr</a:t>
            </a:r>
            <a:endParaRPr lang="en-IN" dirty="0"/>
          </a:p>
        </p:txBody>
      </p:sp>
      <p:sp>
        <p:nvSpPr>
          <p:cNvPr id="4" name="Slide Number Placeholder 3">
            <a:extLst>
              <a:ext uri="{FF2B5EF4-FFF2-40B4-BE49-F238E27FC236}">
                <a16:creationId xmlns:a16="http://schemas.microsoft.com/office/drawing/2014/main" id="{A0010AED-5092-484C-9FD5-67B529BCD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solidFill>
                  <a:schemeClr val="tx1"/>
                </a:solidFill>
              </a:rPr>
              <a:t>13</a:t>
            </a:fld>
            <a:endParaRPr lang="en-GB"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barn(inVertical)">
                                      <p:cBhvr>
                                        <p:cTn id="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normAutofit/>
          </a:bodyPr>
          <a:lstStyle/>
          <a:p>
            <a:r>
              <a:rPr lang="en-IN" u="sng" dirty="0"/>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672626" y="2261711"/>
            <a:ext cx="6161989" cy="2320964"/>
          </a:xfrm>
        </p:spPr>
        <p:txBody>
          <a:bodyPr>
            <a:normAutofit/>
          </a:bodyPr>
          <a:lstStyle/>
          <a:p>
            <a:pPr marL="0" indent="0">
              <a:buNone/>
            </a:pPr>
            <a:r>
              <a:rPr lang="en-US" sz="1000" dirty="0"/>
              <a:t>While https://start.spring.io/ is an excellent start for your next Spring Boot project, sometimes it may be necessary to customize it to your own needs e.g., for the following reasons: </a:t>
            </a:r>
          </a:p>
          <a:p>
            <a:pPr marL="0" indent="0">
              <a:buNone/>
            </a:pPr>
            <a:endParaRPr lang="en-US" sz="1000" dirty="0"/>
          </a:p>
          <a:p>
            <a:pPr>
              <a:buFont typeface="Wingdings" panose="05000000000000000000" pitchFamily="2" charset="2"/>
              <a:buChar char="Ø"/>
            </a:pPr>
            <a:r>
              <a:rPr lang="en-US" sz="1000" dirty="0"/>
              <a:t>You may be required to provide a self-hosted instance of the Spring Initializr within your company e.g., due to network restrictions when downloading archives from the web. </a:t>
            </a:r>
          </a:p>
          <a:p>
            <a:pPr>
              <a:buFont typeface="Wingdings" panose="05000000000000000000" pitchFamily="2" charset="2"/>
              <a:buChar char="Ø"/>
            </a:pPr>
            <a:endParaRPr lang="en-US" sz="1000" dirty="0"/>
          </a:p>
          <a:p>
            <a:pPr>
              <a:buFont typeface="Wingdings" panose="05000000000000000000" pitchFamily="2" charset="2"/>
              <a:buChar char="Ø"/>
            </a:pPr>
            <a:r>
              <a:rPr lang="en-US" sz="1000" dirty="0"/>
              <a:t>You may want to tweak or brand the UI or even build your own UI from scratch. </a:t>
            </a:r>
          </a:p>
          <a:p>
            <a:pPr>
              <a:buFont typeface="Wingdings" panose="05000000000000000000" pitchFamily="2" charset="2"/>
              <a:buChar char="Ø"/>
            </a:pPr>
            <a:endParaRPr lang="en-US" sz="1000" dirty="0"/>
          </a:p>
          <a:p>
            <a:pPr>
              <a:buFont typeface="Wingdings" panose="05000000000000000000" pitchFamily="2" charset="2"/>
              <a:buChar char="Ø"/>
            </a:pPr>
            <a:r>
              <a:rPr lang="en-US" sz="1000" dirty="0"/>
              <a:t>You may want to provide your own project configurations and/or dependencies e.g., company internal Spring Boot starters that are not publicly available on the web.</a:t>
            </a:r>
          </a:p>
          <a:p>
            <a:endParaRPr lang="en-IN" sz="1000" dirty="0"/>
          </a:p>
        </p:txBody>
      </p:sp>
      <p:sp>
        <p:nvSpPr>
          <p:cNvPr id="10" name="Date Placeholder 9">
            <a:extLst>
              <a:ext uri="{FF2B5EF4-FFF2-40B4-BE49-F238E27FC236}">
                <a16:creationId xmlns:a16="http://schemas.microsoft.com/office/drawing/2014/main" id="{48209E6B-7B96-4970-9F5B-4B8FCF28E24D}"/>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5" name="Footer Placeholder 4">
            <a:extLst>
              <a:ext uri="{FF2B5EF4-FFF2-40B4-BE49-F238E27FC236}">
                <a16:creationId xmlns:a16="http://schemas.microsoft.com/office/drawing/2014/main" id="{EA8BDBDB-1893-AB4D-969C-9F621D509CB9}"/>
              </a:ext>
            </a:extLst>
          </p:cNvPr>
          <p:cNvSpPr>
            <a:spLocks noGrp="1"/>
          </p:cNvSpPr>
          <p:nvPr>
            <p:ph type="ftr" sz="quarter" idx="11"/>
          </p:nvPr>
        </p:nvSpPr>
        <p:spPr/>
        <p:txBody>
          <a:bodyPr/>
          <a:lstStyle/>
          <a:p>
            <a:r>
              <a:rPr lang="en-IN" dirty="0"/>
              <a:t>TSE Custom </a:t>
            </a:r>
            <a:r>
              <a:rPr lang="en-IN" dirty="0" err="1"/>
              <a:t>Initializr</a:t>
            </a:r>
            <a:endParaRPr lang="en-IN" dirty="0"/>
          </a:p>
        </p:txBody>
      </p:sp>
      <p:sp>
        <p:nvSpPr>
          <p:cNvPr id="4" name="Slide Number Placeholder 3">
            <a:extLst>
              <a:ext uri="{FF2B5EF4-FFF2-40B4-BE49-F238E27FC236}">
                <a16:creationId xmlns:a16="http://schemas.microsoft.com/office/drawing/2014/main" id="{D589B979-3A76-36E8-E90C-68D4161CE8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dirty="0"/>
          </a:p>
        </p:txBody>
      </p:sp>
      <p:sp>
        <p:nvSpPr>
          <p:cNvPr id="7" name="TextBox 6">
            <a:extLst>
              <a:ext uri="{FF2B5EF4-FFF2-40B4-BE49-F238E27FC236}">
                <a16:creationId xmlns:a16="http://schemas.microsoft.com/office/drawing/2014/main" id="{30840DB2-911B-2A06-45A9-C2A720BDCC6B}"/>
              </a:ext>
            </a:extLst>
          </p:cNvPr>
          <p:cNvSpPr txBox="1"/>
          <p:nvPr/>
        </p:nvSpPr>
        <p:spPr>
          <a:xfrm>
            <a:off x="672626" y="1299008"/>
            <a:ext cx="6019301" cy="707886"/>
          </a:xfrm>
          <a:prstGeom prst="rect">
            <a:avLst/>
          </a:prstGeom>
          <a:noFill/>
        </p:spPr>
        <p:txBody>
          <a:bodyPr wrap="square" rtlCol="0">
            <a:spAutoFit/>
          </a:bodyPr>
          <a:lstStyle/>
          <a:p>
            <a:r>
              <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000" dirty="0"/>
          </a:p>
        </p:txBody>
      </p:sp>
    </p:spTree>
    <p:extLst>
      <p:ext uri="{BB962C8B-B14F-4D97-AF65-F5344CB8AC3E}">
        <p14:creationId xmlns:p14="http://schemas.microsoft.com/office/powerpoint/2010/main" val="3870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49516"/>
            <a:ext cx="6447501" cy="540657"/>
          </a:xfrm>
        </p:spPr>
        <p:txBody>
          <a:bodyPr>
            <a:normAutofit/>
          </a:bodyPr>
          <a:lstStyle/>
          <a:p>
            <a:r>
              <a:rPr lang="en-IN" u="sng" dirty="0"/>
              <a:t>OBJECTIVES</a:t>
            </a:r>
          </a:p>
        </p:txBody>
      </p:sp>
      <p:sp>
        <p:nvSpPr>
          <p:cNvPr id="4" name="Footer Placeholder 3">
            <a:extLst>
              <a:ext uri="{FF2B5EF4-FFF2-40B4-BE49-F238E27FC236}">
                <a16:creationId xmlns:a16="http://schemas.microsoft.com/office/drawing/2014/main" id="{6331D438-B420-C949-4769-24B48FFE0420}"/>
              </a:ext>
            </a:extLst>
          </p:cNvPr>
          <p:cNvSpPr>
            <a:spLocks noGrp="1"/>
          </p:cNvSpPr>
          <p:nvPr>
            <p:ph type="ftr" sz="quarter" idx="11"/>
          </p:nvPr>
        </p:nvSpPr>
        <p:spPr/>
        <p:txBody>
          <a:bodyPr/>
          <a:lstStyle/>
          <a:p>
            <a:r>
              <a:rPr lang="en-IN"/>
              <a:t>TSE Custom Initializr</a:t>
            </a:r>
            <a:endParaRPr lang="en-IN" dirty="0"/>
          </a:p>
        </p:txBody>
      </p:sp>
      <p:sp>
        <p:nvSpPr>
          <p:cNvPr id="3" name="Slide Number Placeholder 2">
            <a:extLst>
              <a:ext uri="{FF2B5EF4-FFF2-40B4-BE49-F238E27FC236}">
                <a16:creationId xmlns:a16="http://schemas.microsoft.com/office/drawing/2014/main" id="{D1C69966-9D84-DE0D-D314-4CC6C8E09E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ea typeface="Trebuchet MS"/>
              <a:cs typeface="Trebuchet MS"/>
              <a:sym typeface="Trebuchet MS"/>
            </a:endParaRPr>
          </a:p>
          <a:p>
            <a:endParaRPr lang="en-IN" dirty="0"/>
          </a:p>
        </p:txBody>
      </p:sp>
      <p:pic>
        <p:nvPicPr>
          <p:cNvPr id="6" name="Picture 5">
            <a:extLst>
              <a:ext uri="{FF2B5EF4-FFF2-40B4-BE49-F238E27FC236}">
                <a16:creationId xmlns:a16="http://schemas.microsoft.com/office/drawing/2014/main" id="{8DF8A6E5-E79F-E008-CE55-96451CE0C79F}"/>
              </a:ext>
            </a:extLst>
          </p:cNvPr>
          <p:cNvPicPr>
            <a:picLocks noChangeAspect="1"/>
          </p:cNvPicPr>
          <p:nvPr/>
        </p:nvPicPr>
        <p:blipFill>
          <a:blip r:embed="rId2"/>
          <a:stretch>
            <a:fillRect/>
          </a:stretch>
        </p:blipFill>
        <p:spPr>
          <a:xfrm>
            <a:off x="1605420" y="2205063"/>
            <a:ext cx="4787695" cy="2617486"/>
          </a:xfrm>
          <a:prstGeom prst="rect">
            <a:avLst/>
          </a:prstGeom>
        </p:spPr>
      </p:pic>
    </p:spTree>
    <p:extLst>
      <p:ext uri="{BB962C8B-B14F-4D97-AF65-F5344CB8AC3E}">
        <p14:creationId xmlns:p14="http://schemas.microsoft.com/office/powerpoint/2010/main" val="218428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57200"/>
            <a:ext cx="6447501" cy="656771"/>
          </a:xfrm>
        </p:spPr>
        <p:txBody>
          <a:bodyPr/>
          <a:lstStyle/>
          <a:p>
            <a:pPr algn="ctr"/>
            <a:r>
              <a:rPr lang="en-IN" u="sng" dirty="0"/>
              <a:t>DEVELOPMENT TOOLS</a:t>
            </a:r>
          </a:p>
        </p:txBody>
      </p:sp>
      <p:sp>
        <p:nvSpPr>
          <p:cNvPr id="11" name="Content Placeholder 10">
            <a:extLst>
              <a:ext uri="{FF2B5EF4-FFF2-40B4-BE49-F238E27FC236}">
                <a16:creationId xmlns:a16="http://schemas.microsoft.com/office/drawing/2014/main" id="{84E90344-FDE9-8314-E963-8F41964775BD}"/>
              </a:ext>
            </a:extLst>
          </p:cNvPr>
          <p:cNvSpPr>
            <a:spLocks noGrp="1"/>
          </p:cNvSpPr>
          <p:nvPr>
            <p:ph idx="1"/>
          </p:nvPr>
        </p:nvSpPr>
        <p:spPr>
          <a:xfrm>
            <a:off x="508001" y="1302657"/>
            <a:ext cx="6447501" cy="3228365"/>
          </a:xfrm>
        </p:spPr>
        <p:txBody>
          <a:bodyPr>
            <a:normAutofit/>
          </a:bodyPr>
          <a:lstStyle/>
          <a:p>
            <a:pPr>
              <a:buFont typeface="Wingdings" panose="05000000000000000000" pitchFamily="2" charset="2"/>
              <a:buChar char="Ø"/>
            </a:pPr>
            <a:r>
              <a:rPr lang="en-IN" b="1" dirty="0"/>
              <a:t>Front-End</a:t>
            </a:r>
            <a:r>
              <a:rPr lang="en-IN" dirty="0"/>
              <a:t> :</a:t>
            </a:r>
          </a:p>
          <a:p>
            <a:pPr lvl="1">
              <a:buFont typeface="Arial" panose="020B0604020202020204" pitchFamily="34" charset="0"/>
              <a:buChar char="•"/>
            </a:pPr>
            <a:r>
              <a:rPr lang="en-US" dirty="0"/>
              <a:t>React: to efficiently manage state and UI updates and to perform front-end testing.</a:t>
            </a:r>
            <a:endParaRPr lang="en-IN" dirty="0"/>
          </a:p>
          <a:p>
            <a:pPr>
              <a:buFont typeface="Wingdings" panose="05000000000000000000" pitchFamily="2" charset="2"/>
              <a:buChar char="Ø"/>
            </a:pPr>
            <a:r>
              <a:rPr lang="en-IN" b="1" dirty="0"/>
              <a:t>Back-End</a:t>
            </a:r>
            <a:r>
              <a:rPr lang="en-IN" dirty="0"/>
              <a:t> :</a:t>
            </a:r>
          </a:p>
          <a:p>
            <a:pPr lvl="1">
              <a:buFont typeface="Arial" panose="020B0604020202020204" pitchFamily="34" charset="0"/>
              <a:buChar char="•"/>
            </a:pPr>
            <a:r>
              <a:rPr lang="en-IN" dirty="0"/>
              <a:t>Spring Tools 4</a:t>
            </a:r>
          </a:p>
          <a:p>
            <a:pPr lvl="1">
              <a:buFont typeface="Arial" panose="020B0604020202020204" pitchFamily="34" charset="0"/>
              <a:buChar char="•"/>
            </a:pPr>
            <a:r>
              <a:rPr lang="en-IN" dirty="0"/>
              <a:t>Spring Boot Starter</a:t>
            </a:r>
          </a:p>
          <a:p>
            <a:pPr lvl="1">
              <a:buFont typeface="Arial" panose="020B0604020202020204" pitchFamily="34" charset="0"/>
              <a:buChar char="•"/>
            </a:pPr>
            <a:r>
              <a:rPr lang="en-IN" dirty="0"/>
              <a:t>Spring-Core: Initializr-generator</a:t>
            </a:r>
          </a:p>
          <a:p>
            <a:pPr lvl="1">
              <a:buFont typeface="Arial" panose="020B0604020202020204" pitchFamily="34" charset="0"/>
              <a:buChar char="•"/>
            </a:pPr>
            <a:r>
              <a:rPr lang="en-IN" dirty="0"/>
              <a:t>Spring Initializr Metadata: Initializr-metadata</a:t>
            </a:r>
          </a:p>
          <a:p>
            <a:pPr lvl="1">
              <a:buFont typeface="Arial" panose="020B0604020202020204" pitchFamily="34" charset="0"/>
              <a:buChar char="•"/>
            </a:pPr>
            <a:r>
              <a:rPr lang="en-IN" dirty="0"/>
              <a:t>Dependencies: spring-web, starter-actuator</a:t>
            </a:r>
          </a:p>
          <a:p>
            <a:pPr lvl="1">
              <a:buFont typeface="Arial" panose="020B0604020202020204" pitchFamily="34" charset="0"/>
              <a:buChar char="•"/>
            </a:pPr>
            <a:r>
              <a:rPr lang="en-IN" dirty="0"/>
              <a:t>Embedded Web Server: Apache Tomcat</a:t>
            </a:r>
          </a:p>
        </p:txBody>
      </p:sp>
      <p:sp>
        <p:nvSpPr>
          <p:cNvPr id="7" name="Date Placeholder 6">
            <a:extLst>
              <a:ext uri="{FF2B5EF4-FFF2-40B4-BE49-F238E27FC236}">
                <a16:creationId xmlns:a16="http://schemas.microsoft.com/office/drawing/2014/main" id="{90402E0A-3525-F7EB-CDB9-3041F8BEDAED}"/>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4" name="Footer Placeholder 3">
            <a:extLst>
              <a:ext uri="{FF2B5EF4-FFF2-40B4-BE49-F238E27FC236}">
                <a16:creationId xmlns:a16="http://schemas.microsoft.com/office/drawing/2014/main" id="{C8EA5CC7-536A-379F-CA64-DA59BF5BC6A4}"/>
              </a:ext>
            </a:extLst>
          </p:cNvPr>
          <p:cNvSpPr>
            <a:spLocks noGrp="1"/>
          </p:cNvSpPr>
          <p:nvPr>
            <p:ph type="ftr" sz="quarter" idx="11"/>
          </p:nvPr>
        </p:nvSpPr>
        <p:spPr/>
        <p:txBody>
          <a:bodyPr/>
          <a:lstStyle/>
          <a:p>
            <a:r>
              <a:rPr lang="en-IN"/>
              <a:t>TSE Custom Initializr</a:t>
            </a:r>
            <a:endParaRPr lang="en-IN" dirty="0"/>
          </a:p>
        </p:txBody>
      </p:sp>
      <p:sp>
        <p:nvSpPr>
          <p:cNvPr id="3" name="Slide Number Placeholder 2">
            <a:extLst>
              <a:ext uri="{FF2B5EF4-FFF2-40B4-BE49-F238E27FC236}">
                <a16:creationId xmlns:a16="http://schemas.microsoft.com/office/drawing/2014/main" id="{10281931-602B-62C1-6396-1F882A8667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dirty="0"/>
          </a:p>
        </p:txBody>
      </p:sp>
      <p:pic>
        <p:nvPicPr>
          <p:cNvPr id="8" name="Picture 7">
            <a:extLst>
              <a:ext uri="{FF2B5EF4-FFF2-40B4-BE49-F238E27FC236}">
                <a16:creationId xmlns:a16="http://schemas.microsoft.com/office/drawing/2014/main" id="{3BE399B8-1C05-0AAE-73AF-038182F8BED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62744" y="401239"/>
            <a:ext cx="609034" cy="609034"/>
          </a:xfrm>
          <a:prstGeom prst="rect">
            <a:avLst/>
          </a:prstGeom>
        </p:spPr>
      </p:pic>
      <p:pic>
        <p:nvPicPr>
          <p:cNvPr id="6" name="Picture 5" descr="A blue and black symbol&#10;&#10;Description automatically generated">
            <a:extLst>
              <a:ext uri="{FF2B5EF4-FFF2-40B4-BE49-F238E27FC236}">
                <a16:creationId xmlns:a16="http://schemas.microsoft.com/office/drawing/2014/main" id="{13B7D714-C732-B55A-EDFC-94C371562232}"/>
              </a:ext>
            </a:extLst>
          </p:cNvPr>
          <p:cNvPicPr>
            <a:picLocks noChangeAspect="1"/>
          </p:cNvPicPr>
          <p:nvPr/>
        </p:nvPicPr>
        <p:blipFill>
          <a:blip r:embed="rId4"/>
          <a:stretch>
            <a:fillRect/>
          </a:stretch>
        </p:blipFill>
        <p:spPr>
          <a:xfrm flipH="1">
            <a:off x="437106" y="1614859"/>
            <a:ext cx="448412" cy="401239"/>
          </a:xfrm>
          <a:prstGeom prst="rect">
            <a:avLst/>
          </a:prstGeom>
        </p:spPr>
      </p:pic>
      <p:pic>
        <p:nvPicPr>
          <p:cNvPr id="9" name="Picture 8" descr="A green leaf in a circle&#10;&#10;Description automatically generated">
            <a:extLst>
              <a:ext uri="{FF2B5EF4-FFF2-40B4-BE49-F238E27FC236}">
                <a16:creationId xmlns:a16="http://schemas.microsoft.com/office/drawing/2014/main" id="{0F6B6A4E-0C0B-5D07-5752-7BF487FA1FEC}"/>
              </a:ext>
            </a:extLst>
          </p:cNvPr>
          <p:cNvPicPr>
            <a:picLocks noChangeAspect="1"/>
          </p:cNvPicPr>
          <p:nvPr/>
        </p:nvPicPr>
        <p:blipFill>
          <a:blip r:embed="rId5"/>
          <a:stretch>
            <a:fillRect/>
          </a:stretch>
        </p:blipFill>
        <p:spPr>
          <a:xfrm>
            <a:off x="4982726" y="2093034"/>
            <a:ext cx="957032" cy="957432"/>
          </a:xfrm>
          <a:prstGeom prst="rect">
            <a:avLst/>
          </a:prstGeom>
        </p:spPr>
      </p:pic>
      <p:pic>
        <p:nvPicPr>
          <p:cNvPr id="12" name="Picture 11" descr="A cat with a tail&#10;&#10;Description automatically generated">
            <a:extLst>
              <a:ext uri="{FF2B5EF4-FFF2-40B4-BE49-F238E27FC236}">
                <a16:creationId xmlns:a16="http://schemas.microsoft.com/office/drawing/2014/main" id="{ECC3777A-D39B-C6AC-4654-4E8454CB1643}"/>
              </a:ext>
            </a:extLst>
          </p:cNvPr>
          <p:cNvPicPr>
            <a:picLocks noChangeAspect="1"/>
          </p:cNvPicPr>
          <p:nvPr/>
        </p:nvPicPr>
        <p:blipFill>
          <a:blip r:embed="rId6"/>
          <a:stretch>
            <a:fillRect/>
          </a:stretch>
        </p:blipFill>
        <p:spPr>
          <a:xfrm>
            <a:off x="4481473" y="3194157"/>
            <a:ext cx="1857856" cy="1340478"/>
          </a:xfrm>
          <a:prstGeom prst="rect">
            <a:avLst/>
          </a:prstGeom>
        </p:spPr>
      </p:pic>
    </p:spTree>
    <p:extLst>
      <p:ext uri="{BB962C8B-B14F-4D97-AF65-F5344CB8AC3E}">
        <p14:creationId xmlns:p14="http://schemas.microsoft.com/office/powerpoint/2010/main" val="330412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9" dur="500"/>
                                        <p:tgtEl>
                                          <p:spTgt spid="11">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2" dur="500"/>
                                        <p:tgtEl>
                                          <p:spTgt spid="11">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30" dur="500"/>
                                        <p:tgtEl>
                                          <p:spTgt spid="11">
                                            <p:txEl>
                                              <p:pRg st="2" end="2"/>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3" dur="500"/>
                                        <p:tgtEl>
                                          <p:spTgt spid="11">
                                            <p:txEl>
                                              <p:pRg st="3" end="3"/>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36" dur="500"/>
                                        <p:tgtEl>
                                          <p:spTgt spid="11">
                                            <p:txEl>
                                              <p:pRg st="4" end="4"/>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9" dur="500"/>
                                        <p:tgtEl>
                                          <p:spTgt spid="11">
                                            <p:txEl>
                                              <p:pRg st="5" end="5"/>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randombar(horizontal)">
                                      <p:cBhvr>
                                        <p:cTn id="42" dur="500"/>
                                        <p:tgtEl>
                                          <p:spTgt spid="11">
                                            <p:txEl>
                                              <p:pRg st="6" end="6"/>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Effect transition="in" filter="randombar(horizontal)">
                                      <p:cBhvr>
                                        <p:cTn id="45" dur="500"/>
                                        <p:tgtEl>
                                          <p:spTgt spid="11">
                                            <p:txEl>
                                              <p:pRg st="7" end="7"/>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48" dur="500"/>
                                        <p:tgtEl>
                                          <p:spTgt spid="11">
                                            <p:txEl>
                                              <p:pRg st="8" end="8"/>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par>
                                <p:cTn id="52" presetID="14" presetClass="entr" presetSubtype="1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randombar(horizontal)">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2017486" y="457200"/>
            <a:ext cx="4938015" cy="990600"/>
          </a:xfrm>
        </p:spPr>
        <p:txBody>
          <a:bodyPr vert="horz" lIns="91440" tIns="45720" rIns="91440" bIns="45720" rtlCol="0" anchor="t">
            <a:normAutofit/>
          </a:bodyPr>
          <a:lstStyle/>
          <a:p>
            <a:pPr defTabSz="457200"/>
            <a:r>
              <a:rPr lang="en-US" sz="3600" u="sng" dirty="0"/>
              <a:t>TESTING</a:t>
            </a:r>
          </a:p>
        </p:txBody>
      </p:sp>
      <p:pic>
        <p:nvPicPr>
          <p:cNvPr id="4" name="Content Placeholder 3">
            <a:extLst>
              <a:ext uri="{FF2B5EF4-FFF2-40B4-BE49-F238E27FC236}">
                <a16:creationId xmlns:a16="http://schemas.microsoft.com/office/drawing/2014/main" id="{2F67B6A3-1135-6246-54AD-8554D42EE66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flipH="1">
            <a:off x="1004491" y="1619747"/>
            <a:ext cx="1369912" cy="1369912"/>
          </a:xfrm>
          <a:prstGeom prst="rect">
            <a:avLst/>
          </a:prstGeom>
        </p:spPr>
      </p:pic>
      <p:sp>
        <p:nvSpPr>
          <p:cNvPr id="10" name="TextBox 9">
            <a:extLst>
              <a:ext uri="{FF2B5EF4-FFF2-40B4-BE49-F238E27FC236}">
                <a16:creationId xmlns:a16="http://schemas.microsoft.com/office/drawing/2014/main" id="{C961E1F6-34AB-4886-D9CD-4FA9744DD8C0}"/>
              </a:ext>
            </a:extLst>
          </p:cNvPr>
          <p:cNvSpPr txBox="1"/>
          <p:nvPr/>
        </p:nvSpPr>
        <p:spPr>
          <a:xfrm>
            <a:off x="3042346" y="1620441"/>
            <a:ext cx="3913154" cy="2910580"/>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 </a:t>
            </a:r>
            <a:r>
              <a:rPr lang="en-US" sz="1400" b="1" u="sng" dirty="0">
                <a:solidFill>
                  <a:schemeClr val="tx1">
                    <a:lumMod val="75000"/>
                    <a:lumOff val="25000"/>
                  </a:schemeClr>
                </a:solidFill>
              </a:rPr>
              <a:t>Testing Tools:</a:t>
            </a:r>
          </a:p>
          <a:p>
            <a:pPr marL="285750" indent="-285750">
              <a:lnSpc>
                <a:spcPct val="90000"/>
              </a:lnSpc>
              <a:spcBef>
                <a:spcPts val="1000"/>
              </a:spcBef>
              <a:buClr>
                <a:schemeClr val="accent1"/>
              </a:buClr>
              <a:buSzPct val="80000"/>
              <a:buFont typeface="Arial" panose="020B0604020202020204" pitchFamily="34" charset="0"/>
              <a:buChar char="•"/>
            </a:pPr>
            <a:r>
              <a:rPr lang="en-US" sz="1400" dirty="0">
                <a:solidFill>
                  <a:schemeClr val="tx1">
                    <a:lumMod val="75000"/>
                    <a:lumOff val="25000"/>
                  </a:schemeClr>
                </a:solidFill>
              </a:rPr>
              <a:t>JMeter</a:t>
            </a:r>
          </a:p>
          <a:p>
            <a:pPr marL="285750" indent="-285750">
              <a:lnSpc>
                <a:spcPct val="90000"/>
              </a:lnSpc>
              <a:spcBef>
                <a:spcPts val="1000"/>
              </a:spcBef>
              <a:buClr>
                <a:schemeClr val="accent1"/>
              </a:buClr>
              <a:buSzPct val="80000"/>
              <a:buFont typeface="Arial" panose="020B0604020202020204" pitchFamily="34" charset="0"/>
              <a:buChar char="•"/>
            </a:pPr>
            <a:r>
              <a:rPr lang="en-US" sz="1400" dirty="0">
                <a:solidFill>
                  <a:schemeClr val="tx1">
                    <a:lumMod val="75000"/>
                    <a:lumOff val="25000"/>
                  </a:schemeClr>
                </a:solidFill>
              </a:rPr>
              <a:t>React-Testing</a:t>
            </a:r>
          </a:p>
          <a:p>
            <a:pPr marL="285750" indent="-285750">
              <a:lnSpc>
                <a:spcPct val="90000"/>
              </a:lnSpc>
              <a:spcBef>
                <a:spcPts val="1000"/>
              </a:spcBef>
              <a:buClr>
                <a:schemeClr val="accent1"/>
              </a:buClr>
              <a:buSzPct val="80000"/>
              <a:buFont typeface="Arial" panose="020B0604020202020204" pitchFamily="34" charset="0"/>
              <a:buChar char="•"/>
            </a:pPr>
            <a:r>
              <a:rPr lang="en-US" sz="1400" dirty="0">
                <a:solidFill>
                  <a:schemeClr val="tx1">
                    <a:lumMod val="75000"/>
                    <a:lumOff val="25000"/>
                  </a:schemeClr>
                </a:solidFill>
              </a:rPr>
              <a:t>Mocking</a:t>
            </a:r>
          </a:p>
          <a:p>
            <a:pPr marL="285750" indent="-285750">
              <a:lnSpc>
                <a:spcPct val="90000"/>
              </a:lnSpc>
              <a:spcBef>
                <a:spcPts val="1000"/>
              </a:spcBef>
              <a:buClr>
                <a:schemeClr val="accent1"/>
              </a:buClr>
              <a:buSzPct val="80000"/>
              <a:buFont typeface="Arial" panose="020B0604020202020204" pitchFamily="34" charset="0"/>
              <a:buChar char="•"/>
            </a:pPr>
            <a:r>
              <a:rPr lang="en-US" sz="1400" dirty="0">
                <a:solidFill>
                  <a:schemeClr val="tx1">
                    <a:lumMod val="75000"/>
                    <a:lumOff val="25000"/>
                  </a:schemeClr>
                </a:solidFill>
              </a:rPr>
              <a:t>J Unit</a:t>
            </a: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panose="05000000000000000000" pitchFamily="2" charset="2"/>
              <a:buChar char="Ø"/>
            </a:pPr>
            <a:r>
              <a:rPr lang="en-US" sz="1400" dirty="0">
                <a:solidFill>
                  <a:schemeClr val="tx1">
                    <a:lumMod val="75000"/>
                    <a:lumOff val="25000"/>
                  </a:schemeClr>
                </a:solidFill>
              </a:rPr>
              <a:t>  </a:t>
            </a:r>
            <a:r>
              <a:rPr lang="en-US" sz="1400" b="1" u="sng" dirty="0">
                <a:solidFill>
                  <a:schemeClr val="tx1">
                    <a:lumMod val="75000"/>
                    <a:lumOff val="25000"/>
                  </a:schemeClr>
                </a:solidFill>
              </a:rPr>
              <a:t>Dependencies</a:t>
            </a:r>
            <a:r>
              <a:rPr lang="en-US" sz="1400" dirty="0">
                <a:solidFill>
                  <a:schemeClr val="tx1">
                    <a:lumMod val="75000"/>
                    <a:lumOff val="25000"/>
                  </a:schemeClr>
                </a:solidFill>
              </a:rPr>
              <a:t>:</a:t>
            </a:r>
          </a:p>
          <a:p>
            <a:pPr marL="285750" indent="-285750">
              <a:lnSpc>
                <a:spcPct val="90000"/>
              </a:lnSpc>
              <a:spcBef>
                <a:spcPts val="1000"/>
              </a:spcBef>
              <a:buClr>
                <a:schemeClr val="accent1"/>
              </a:buClr>
              <a:buSzPct val="80000"/>
              <a:buFont typeface="Arial" panose="020B0604020202020204" pitchFamily="34" charset="0"/>
              <a:buChar char="•"/>
            </a:pPr>
            <a:r>
              <a:rPr lang="en-US" sz="1400" dirty="0">
                <a:solidFill>
                  <a:schemeClr val="tx1">
                    <a:lumMod val="75000"/>
                    <a:lumOff val="25000"/>
                  </a:schemeClr>
                </a:solidFill>
              </a:rPr>
              <a:t>spring-boot-starter-test</a:t>
            </a:r>
          </a:p>
          <a:p>
            <a:pPr marL="285750" indent="-285750">
              <a:lnSpc>
                <a:spcPct val="90000"/>
              </a:lnSpc>
              <a:spcBef>
                <a:spcPts val="1000"/>
              </a:spcBef>
              <a:buClr>
                <a:schemeClr val="accent1"/>
              </a:buClr>
              <a:buSzPct val="80000"/>
              <a:buFont typeface="Arial" panose="020B0604020202020204" pitchFamily="34" charset="0"/>
              <a:buChar char="•"/>
            </a:pPr>
            <a:r>
              <a:rPr lang="en-US" sz="1400" dirty="0" err="1">
                <a:solidFill>
                  <a:schemeClr val="tx1">
                    <a:lumMod val="75000"/>
                    <a:lumOff val="25000"/>
                  </a:schemeClr>
                </a:solidFill>
              </a:rPr>
              <a:t>initializr</a:t>
            </a:r>
            <a:r>
              <a:rPr lang="en-US" sz="1400" dirty="0">
                <a:solidFill>
                  <a:schemeClr val="tx1">
                    <a:lumMod val="75000"/>
                    <a:lumOff val="25000"/>
                  </a:schemeClr>
                </a:solidFill>
              </a:rPr>
              <a:t>-generator-test</a:t>
            </a:r>
          </a:p>
        </p:txBody>
      </p:sp>
      <p:sp>
        <p:nvSpPr>
          <p:cNvPr id="6" name="Footer Placeholder 5">
            <a:extLst>
              <a:ext uri="{FF2B5EF4-FFF2-40B4-BE49-F238E27FC236}">
                <a16:creationId xmlns:a16="http://schemas.microsoft.com/office/drawing/2014/main" id="{0CE7EF67-537C-B80A-1A76-251B0F0C5733}"/>
              </a:ext>
            </a:extLst>
          </p:cNvPr>
          <p:cNvSpPr>
            <a:spLocks noGrp="1"/>
          </p:cNvSpPr>
          <p:nvPr>
            <p:ph type="ftr" sz="quarter" idx="11"/>
          </p:nvPr>
        </p:nvSpPr>
        <p:spPr>
          <a:xfrm>
            <a:off x="508000" y="4531021"/>
            <a:ext cx="3894420" cy="273844"/>
          </a:xfrm>
        </p:spPr>
        <p:txBody>
          <a:bodyPr vert="horz" lIns="91440" tIns="45720" rIns="91440" bIns="45720" rtlCol="0" anchor="ctr">
            <a:normAutofit/>
          </a:bodyPr>
          <a:lstStyle/>
          <a:p>
            <a:pPr defTabSz="914400">
              <a:spcAft>
                <a:spcPts val="600"/>
              </a:spcAft>
            </a:pPr>
            <a:r>
              <a:rPr lang="en-US" sz="680" kern="1200" dirty="0">
                <a:solidFill>
                  <a:schemeClr val="tx1">
                    <a:tint val="75000"/>
                  </a:schemeClr>
                </a:solidFill>
                <a:latin typeface="+mn-lt"/>
                <a:ea typeface="+mn-ea"/>
                <a:cs typeface="+mn-cs"/>
              </a:rPr>
              <a:t>TSE Custom </a:t>
            </a:r>
            <a:r>
              <a:rPr lang="en-US" sz="680" kern="1200" dirty="0" err="1">
                <a:solidFill>
                  <a:schemeClr val="tx1">
                    <a:tint val="75000"/>
                  </a:schemeClr>
                </a:solidFill>
                <a:latin typeface="+mn-lt"/>
                <a:ea typeface="+mn-ea"/>
                <a:cs typeface="+mn-cs"/>
              </a:rPr>
              <a:t>Initializr</a:t>
            </a:r>
            <a:endParaRPr lang="en-US" sz="680" kern="1200" dirty="0">
              <a:solidFill>
                <a:schemeClr val="tx1">
                  <a:tint val="75000"/>
                </a:schemeClr>
              </a:solidFill>
              <a:latin typeface="+mn-lt"/>
              <a:ea typeface="+mn-ea"/>
              <a:cs typeface="+mn-cs"/>
            </a:endParaRPr>
          </a:p>
        </p:txBody>
      </p:sp>
      <p:pic>
        <p:nvPicPr>
          <p:cNvPr id="5" name="Picture 4" descr="A black and red text&#10;&#10;Description automatically generated">
            <a:extLst>
              <a:ext uri="{FF2B5EF4-FFF2-40B4-BE49-F238E27FC236}">
                <a16:creationId xmlns:a16="http://schemas.microsoft.com/office/drawing/2014/main" id="{88512F16-B3E6-E4D4-C872-1A9C15096F7E}"/>
              </a:ext>
            </a:extLst>
          </p:cNvPr>
          <p:cNvPicPr>
            <a:picLocks noChangeAspect="1"/>
          </p:cNvPicPr>
          <p:nvPr/>
        </p:nvPicPr>
        <p:blipFill>
          <a:blip r:embed="rId4"/>
          <a:stretch>
            <a:fillRect/>
          </a:stretch>
        </p:blipFill>
        <p:spPr>
          <a:xfrm>
            <a:off x="508000" y="3255341"/>
            <a:ext cx="2362895" cy="1181447"/>
          </a:xfrm>
          <a:prstGeom prst="rect">
            <a:avLst/>
          </a:prstGeom>
        </p:spPr>
      </p:pic>
      <p:sp>
        <p:nvSpPr>
          <p:cNvPr id="8" name="Date Placeholder 7">
            <a:extLst>
              <a:ext uri="{FF2B5EF4-FFF2-40B4-BE49-F238E27FC236}">
                <a16:creationId xmlns:a16="http://schemas.microsoft.com/office/drawing/2014/main" id="{4ACD4264-BAFB-735F-7443-C8F074A109B1}"/>
              </a:ext>
            </a:extLst>
          </p:cNvPr>
          <p:cNvSpPr>
            <a:spLocks noGrp="1"/>
          </p:cNvSpPr>
          <p:nvPr>
            <p:ph type="dt" sz="half" idx="10"/>
          </p:nvPr>
        </p:nvSpPr>
        <p:spPr>
          <a:xfrm>
            <a:off x="4573872" y="4531021"/>
            <a:ext cx="1513932" cy="273844"/>
          </a:xfrm>
        </p:spPr>
        <p:txBody>
          <a:bodyPr vert="horz" lIns="91440" tIns="45720" rIns="91440" bIns="45720" rtlCol="0" anchor="ctr">
            <a:normAutofit/>
          </a:bodyPr>
          <a:lstStyle/>
          <a:p>
            <a:pPr defTabSz="914400">
              <a:spcAft>
                <a:spcPts val="600"/>
              </a:spcAft>
            </a:pPr>
            <a:r>
              <a:rPr lang="en-US" sz="680" b="1" dirty="0">
                <a:solidFill>
                  <a:schemeClr val="tx1"/>
                </a:solidFill>
              </a:rPr>
              <a:t>28/09/2023</a:t>
            </a:r>
            <a:endParaRPr lang="en-IN" sz="680" b="1" dirty="0">
              <a:solidFill>
                <a:schemeClr val="tx1"/>
              </a:solidFill>
            </a:endParaRPr>
          </a:p>
        </p:txBody>
      </p:sp>
      <p:sp>
        <p:nvSpPr>
          <p:cNvPr id="3" name="Slide Number Placeholder 2">
            <a:extLst>
              <a:ext uri="{FF2B5EF4-FFF2-40B4-BE49-F238E27FC236}">
                <a16:creationId xmlns:a16="http://schemas.microsoft.com/office/drawing/2014/main" id="{25FF36A5-0AFB-365E-D701-ED7478C2D714}"/>
              </a:ext>
            </a:extLst>
          </p:cNvPr>
          <p:cNvSpPr>
            <a:spLocks noGrp="1"/>
          </p:cNvSpPr>
          <p:nvPr>
            <p:ph type="sldNum" sz="quarter" idx="12"/>
          </p:nvPr>
        </p:nvSpPr>
        <p:spPr>
          <a:xfrm>
            <a:off x="6442997" y="4531021"/>
            <a:ext cx="512504" cy="273844"/>
          </a:xfrm>
        </p:spPr>
        <p:txBody>
          <a:bodyPr vert="horz" lIns="91440" tIns="45720" rIns="91440" bIns="45720" rtlCol="0" anchor="ctr">
            <a:normAutofit/>
          </a:bodyPr>
          <a:lstStyle/>
          <a:p>
            <a:pPr lvl="0" indent="0" defTabSz="914400">
              <a:spcBef>
                <a:spcPts val="0"/>
              </a:spcBef>
              <a:spcAft>
                <a:spcPts val="600"/>
              </a:spcAft>
              <a:buNone/>
            </a:pPr>
            <a:fld id="{00000000-1234-1234-1234-123412341234}" type="slidenum">
              <a:rPr lang="en-US" sz="650"/>
              <a:pPr lvl="0" indent="0" defTabSz="914400">
                <a:spcBef>
                  <a:spcPts val="0"/>
                </a:spcBef>
                <a:spcAft>
                  <a:spcPts val="600"/>
                </a:spcAft>
                <a:buNone/>
              </a:pPr>
              <a:t>5</a:t>
            </a:fld>
            <a:endParaRPr lang="en-US" sz="650" dirty="0"/>
          </a:p>
        </p:txBody>
      </p:sp>
    </p:spTree>
    <p:extLst>
      <p:ext uri="{BB962C8B-B14F-4D97-AF65-F5344CB8AC3E}">
        <p14:creationId xmlns:p14="http://schemas.microsoft.com/office/powerpoint/2010/main" val="16688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9" name="Straight Connector 2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Footer Placeholder 2">
            <a:extLst>
              <a:ext uri="{FF2B5EF4-FFF2-40B4-BE49-F238E27FC236}">
                <a16:creationId xmlns:a16="http://schemas.microsoft.com/office/drawing/2014/main" id="{E218D093-491F-A159-B545-506155C30C8D}"/>
              </a:ext>
            </a:extLst>
          </p:cNvPr>
          <p:cNvSpPr>
            <a:spLocks noGrp="1"/>
          </p:cNvSpPr>
          <p:nvPr>
            <p:ph type="ftr" sz="quarter" idx="11"/>
          </p:nvPr>
        </p:nvSpPr>
        <p:spPr>
          <a:xfrm>
            <a:off x="508000" y="4531021"/>
            <a:ext cx="4723209" cy="273844"/>
          </a:xfrm>
        </p:spPr>
        <p:txBody>
          <a:bodyPr vert="horz" lIns="91440" tIns="45720" rIns="91440" bIns="45720" rtlCol="0" anchor="ctr">
            <a:normAutofit/>
          </a:bodyPr>
          <a:lstStyle/>
          <a:p>
            <a:pPr defTabSz="914400">
              <a:spcAft>
                <a:spcPts val="600"/>
              </a:spcAft>
            </a:pPr>
            <a:r>
              <a:rPr lang="en-US" sz="680" kern="1200" dirty="0">
                <a:solidFill>
                  <a:schemeClr val="tx1">
                    <a:tint val="75000"/>
                  </a:schemeClr>
                </a:solidFill>
                <a:latin typeface="+mn-lt"/>
                <a:ea typeface="+mn-ea"/>
                <a:cs typeface="+mn-cs"/>
              </a:rPr>
              <a:t>TSE Custom </a:t>
            </a:r>
            <a:r>
              <a:rPr lang="en-US" sz="680" kern="1200" dirty="0" err="1">
                <a:solidFill>
                  <a:schemeClr val="tx1">
                    <a:tint val="75000"/>
                  </a:schemeClr>
                </a:solidFill>
                <a:latin typeface="+mn-lt"/>
                <a:ea typeface="+mn-ea"/>
                <a:cs typeface="+mn-cs"/>
              </a:rPr>
              <a:t>Initializr</a:t>
            </a:r>
            <a:endParaRPr lang="en-US" sz="680" kern="1200" dirty="0">
              <a:solidFill>
                <a:schemeClr val="tx1">
                  <a:tint val="75000"/>
                </a:schemeClr>
              </a:solidFill>
              <a:latin typeface="+mn-lt"/>
              <a:ea typeface="+mn-ea"/>
              <a:cs typeface="+mn-cs"/>
            </a:endParaRPr>
          </a:p>
        </p:txBody>
      </p:sp>
      <p:pic>
        <p:nvPicPr>
          <p:cNvPr id="5" name="Picture 4">
            <a:extLst>
              <a:ext uri="{FF2B5EF4-FFF2-40B4-BE49-F238E27FC236}">
                <a16:creationId xmlns:a16="http://schemas.microsoft.com/office/drawing/2014/main" id="{68B8BA86-4472-1689-93B0-C0E4D1D5EE00}"/>
              </a:ext>
            </a:extLst>
          </p:cNvPr>
          <p:cNvPicPr>
            <a:picLocks noChangeAspect="1"/>
          </p:cNvPicPr>
          <p:nvPr/>
        </p:nvPicPr>
        <p:blipFill rotWithShape="1">
          <a:blip r:embed="rId2"/>
          <a:srcRect r="15139" b="3"/>
          <a:stretch/>
        </p:blipFill>
        <p:spPr>
          <a:xfrm>
            <a:off x="1561698" y="1473355"/>
            <a:ext cx="4067572" cy="2911771"/>
          </a:xfrm>
          <a:prstGeom prst="rect">
            <a:avLst/>
          </a:prstGeom>
        </p:spPr>
      </p:pic>
      <p:sp>
        <p:nvSpPr>
          <p:cNvPr id="2" name="Date Placeholder 1">
            <a:extLst>
              <a:ext uri="{FF2B5EF4-FFF2-40B4-BE49-F238E27FC236}">
                <a16:creationId xmlns:a16="http://schemas.microsoft.com/office/drawing/2014/main" id="{877F7B7F-B376-4384-4F9F-B449E1AF02DB}"/>
              </a:ext>
            </a:extLst>
          </p:cNvPr>
          <p:cNvSpPr>
            <a:spLocks noGrp="1"/>
          </p:cNvSpPr>
          <p:nvPr>
            <p:ph type="dt" sz="half" idx="10"/>
          </p:nvPr>
        </p:nvSpPr>
        <p:spPr>
          <a:xfrm>
            <a:off x="5403849" y="4531021"/>
            <a:ext cx="683955" cy="273844"/>
          </a:xfrm>
        </p:spPr>
        <p:txBody>
          <a:bodyPr vert="horz" lIns="91440" tIns="45720" rIns="91440" bIns="45720" rtlCol="0" anchor="ctr">
            <a:normAutofit/>
          </a:bodyPr>
          <a:lstStyle/>
          <a:p>
            <a:pPr defTabSz="914400">
              <a:lnSpc>
                <a:spcPct val="90000"/>
              </a:lnSpc>
              <a:spcAft>
                <a:spcPts val="600"/>
              </a:spcAft>
            </a:pPr>
            <a:r>
              <a:rPr lang="en-US" sz="680" b="1" dirty="0">
                <a:solidFill>
                  <a:schemeClr val="tx1"/>
                </a:solidFill>
              </a:rPr>
              <a:t>28/09/2023</a:t>
            </a:r>
          </a:p>
        </p:txBody>
      </p:sp>
      <p:sp>
        <p:nvSpPr>
          <p:cNvPr id="4" name="Slide Number Placeholder 3">
            <a:extLst>
              <a:ext uri="{FF2B5EF4-FFF2-40B4-BE49-F238E27FC236}">
                <a16:creationId xmlns:a16="http://schemas.microsoft.com/office/drawing/2014/main" id="{0CCABC9F-6DF6-4092-A734-A78740594597}"/>
              </a:ext>
            </a:extLst>
          </p:cNvPr>
          <p:cNvSpPr>
            <a:spLocks noGrp="1"/>
          </p:cNvSpPr>
          <p:nvPr>
            <p:ph type="sldNum" sz="quarter" idx="12"/>
          </p:nvPr>
        </p:nvSpPr>
        <p:spPr>
          <a:xfrm>
            <a:off x="6442997" y="4531021"/>
            <a:ext cx="512504" cy="273844"/>
          </a:xfrm>
        </p:spPr>
        <p:txBody>
          <a:bodyPr vert="horz" lIns="91440" tIns="45720" rIns="91440" bIns="45720" rtlCol="0" anchor="ctr">
            <a:normAutofit/>
          </a:bodyPr>
          <a:lstStyle/>
          <a:p>
            <a:pPr lvl="0" indent="0" defTabSz="914400">
              <a:spcBef>
                <a:spcPts val="0"/>
              </a:spcBef>
              <a:spcAft>
                <a:spcPts val="600"/>
              </a:spcAft>
              <a:buNone/>
            </a:pPr>
            <a:fld id="{00000000-1234-1234-1234-123412341234}" type="slidenum">
              <a:rPr lang="en-US" sz="680"/>
              <a:pPr lvl="0" indent="0" defTabSz="914400">
                <a:spcBef>
                  <a:spcPts val="0"/>
                </a:spcBef>
                <a:spcAft>
                  <a:spcPts val="600"/>
                </a:spcAft>
                <a:buNone/>
              </a:pPr>
              <a:t>6</a:t>
            </a:fld>
            <a:endParaRPr lang="en-US" sz="680" dirty="0"/>
          </a:p>
        </p:txBody>
      </p:sp>
      <p:pic>
        <p:nvPicPr>
          <p:cNvPr id="9" name="Picture 8" descr="A black and red text&#10;&#10;Description automatically generated">
            <a:extLst>
              <a:ext uri="{FF2B5EF4-FFF2-40B4-BE49-F238E27FC236}">
                <a16:creationId xmlns:a16="http://schemas.microsoft.com/office/drawing/2014/main" id="{EB06085B-CE56-9CF7-B5FD-2AC959F9B431}"/>
              </a:ext>
            </a:extLst>
          </p:cNvPr>
          <p:cNvPicPr>
            <a:picLocks noChangeAspect="1"/>
          </p:cNvPicPr>
          <p:nvPr/>
        </p:nvPicPr>
        <p:blipFill>
          <a:blip r:embed="rId3"/>
          <a:stretch>
            <a:fillRect/>
          </a:stretch>
        </p:blipFill>
        <p:spPr>
          <a:xfrm>
            <a:off x="2438399" y="207446"/>
            <a:ext cx="1947211" cy="973605"/>
          </a:xfrm>
          <a:prstGeom prst="rect">
            <a:avLst/>
          </a:prstGeom>
        </p:spPr>
      </p:pic>
    </p:spTree>
    <p:extLst>
      <p:ext uri="{BB962C8B-B14F-4D97-AF65-F5344CB8AC3E}">
        <p14:creationId xmlns:p14="http://schemas.microsoft.com/office/powerpoint/2010/main" val="4379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484949" y="429623"/>
            <a:ext cx="6447501" cy="656771"/>
          </a:xfrm>
        </p:spPr>
        <p:txBody>
          <a:bodyPr/>
          <a:lstStyle/>
          <a:p>
            <a:pPr algn="ctr"/>
            <a:r>
              <a:rPr lang="en-IN" dirty="0"/>
              <a:t>        </a:t>
            </a:r>
            <a:r>
              <a:rPr lang="en-IN" u="sng" dirty="0"/>
              <a:t>INITIALIZR WORKFLOW</a:t>
            </a:r>
          </a:p>
        </p:txBody>
      </p:sp>
      <p:sp>
        <p:nvSpPr>
          <p:cNvPr id="8" name="Date Placeholder 7">
            <a:extLst>
              <a:ext uri="{FF2B5EF4-FFF2-40B4-BE49-F238E27FC236}">
                <a16:creationId xmlns:a16="http://schemas.microsoft.com/office/drawing/2014/main" id="{D19AC32C-7173-23ED-8201-0A4FBFD55F4C}"/>
              </a:ext>
            </a:extLst>
          </p:cNvPr>
          <p:cNvSpPr>
            <a:spLocks noGrp="1"/>
          </p:cNvSpPr>
          <p:nvPr>
            <p:ph type="dt" sz="half" idx="10"/>
          </p:nvPr>
        </p:nvSpPr>
        <p:spPr/>
        <p:txBody>
          <a:bodyPr/>
          <a:lstStyle/>
          <a:p>
            <a:r>
              <a:rPr lang="en-US" dirty="0">
                <a:solidFill>
                  <a:schemeClr val="tx1"/>
                </a:solidFill>
              </a:rPr>
              <a:t>28/09/2023</a:t>
            </a:r>
            <a:endParaRPr lang="en-IN" dirty="0">
              <a:solidFill>
                <a:schemeClr val="tx1"/>
              </a:solidFill>
            </a:endParaRPr>
          </a:p>
        </p:txBody>
      </p:sp>
      <p:sp>
        <p:nvSpPr>
          <p:cNvPr id="6" name="Footer Placeholder 5">
            <a:extLst>
              <a:ext uri="{FF2B5EF4-FFF2-40B4-BE49-F238E27FC236}">
                <a16:creationId xmlns:a16="http://schemas.microsoft.com/office/drawing/2014/main" id="{5CD97B1A-1A2B-B42C-39E8-42A18212AE0A}"/>
              </a:ext>
            </a:extLst>
          </p:cNvPr>
          <p:cNvSpPr>
            <a:spLocks noGrp="1"/>
          </p:cNvSpPr>
          <p:nvPr>
            <p:ph type="ftr" sz="quarter" idx="11"/>
          </p:nvPr>
        </p:nvSpPr>
        <p:spPr/>
        <p:txBody>
          <a:bodyPr/>
          <a:lstStyle/>
          <a:p>
            <a:r>
              <a:rPr lang="en-IN"/>
              <a:t>TSE Custom Initializr</a:t>
            </a:r>
            <a:endParaRPr lang="en-IN" dirty="0"/>
          </a:p>
        </p:txBody>
      </p:sp>
      <p:sp>
        <p:nvSpPr>
          <p:cNvPr id="5" name="Slide Number Placeholder 4">
            <a:extLst>
              <a:ext uri="{FF2B5EF4-FFF2-40B4-BE49-F238E27FC236}">
                <a16:creationId xmlns:a16="http://schemas.microsoft.com/office/drawing/2014/main" id="{839A5953-9D43-3BFA-C793-01B8227DCC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spTree>
    <p:extLst>
      <p:ext uri="{BB962C8B-B14F-4D97-AF65-F5344CB8AC3E}">
        <p14:creationId xmlns:p14="http://schemas.microsoft.com/office/powerpoint/2010/main" val="2347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u="sng" dirty="0">
                <a:solidFill>
                  <a:schemeClr val="tx1"/>
                </a:solidFill>
              </a:rPr>
              <a:t>USER INTERFACE</a:t>
            </a:r>
            <a:r>
              <a:rPr lang="en-IN" dirty="0">
                <a:solidFill>
                  <a:schemeClr val="tx1"/>
                </a:solidFill>
              </a:rPr>
              <a:t>:</a:t>
            </a:r>
          </a:p>
        </p:txBody>
      </p:sp>
      <p:sp>
        <p:nvSpPr>
          <p:cNvPr id="6" name="Slide Number Placeholder 5">
            <a:extLst>
              <a:ext uri="{FF2B5EF4-FFF2-40B4-BE49-F238E27FC236}">
                <a16:creationId xmlns:a16="http://schemas.microsoft.com/office/drawing/2014/main" id="{3657B8B4-78F2-EAD1-B757-0B53B07E8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3"/>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4"/>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5"/>
          <a:stretch>
            <a:fillRect/>
          </a:stretch>
        </p:blipFill>
        <p:spPr>
          <a:xfrm>
            <a:off x="402773" y="2841171"/>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6"/>
          <a:stretch>
            <a:fillRect/>
          </a:stretch>
        </p:blipFill>
        <p:spPr>
          <a:xfrm>
            <a:off x="3238470" y="2841171"/>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7"/>
          <a:stretch>
            <a:fillRect/>
          </a:stretch>
        </p:blipFill>
        <p:spPr>
          <a:xfrm>
            <a:off x="6074167" y="2841171"/>
            <a:ext cx="2051480" cy="2019301"/>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955502" y="1966149"/>
            <a:ext cx="570990" cy="184666"/>
          </a:xfrm>
          <a:prstGeom prst="rect">
            <a:avLst/>
          </a:prstGeom>
          <a:noFill/>
        </p:spPr>
        <p:txBody>
          <a:bodyPr wrap="none" rtlCol="0">
            <a:spAutoFit/>
          </a:bodyPr>
          <a:lstStyle/>
          <a:p>
            <a:r>
              <a:rPr lang="en-IN" sz="600" dirty="0"/>
              <a:t>Project.zip</a:t>
            </a:r>
          </a:p>
        </p:txBody>
      </p:sp>
      <p:cxnSp>
        <p:nvCxnSpPr>
          <p:cNvPr id="18" name="Straight Arrow Connector 17">
            <a:extLst>
              <a:ext uri="{FF2B5EF4-FFF2-40B4-BE49-F238E27FC236}">
                <a16:creationId xmlns:a16="http://schemas.microsoft.com/office/drawing/2014/main" id="{D871CD8D-00AF-E580-C7FF-312BB56E4C38}"/>
              </a:ext>
            </a:extLst>
          </p:cNvPr>
          <p:cNvCxnSpPr>
            <a:cxnSpLocks/>
          </p:cNvCxnSpPr>
          <p:nvPr/>
        </p:nvCxnSpPr>
        <p:spPr>
          <a:xfrm>
            <a:off x="3788230" y="1606912"/>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96791B0-1C35-0A1F-747C-733715A0B432}"/>
              </a:ext>
            </a:extLst>
          </p:cNvPr>
          <p:cNvCxnSpPr>
            <a:stCxn id="9" idx="3"/>
            <a:endCxn id="11" idx="1"/>
          </p:cNvCxnSpPr>
          <p:nvPr/>
        </p:nvCxnSpPr>
        <p:spPr>
          <a:xfrm>
            <a:off x="2497950" y="3850821"/>
            <a:ext cx="740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3A5106-00F4-153F-4A3E-3290CDC7C957}"/>
              </a:ext>
            </a:extLst>
          </p:cNvPr>
          <p:cNvCxnSpPr>
            <a:cxnSpLocks/>
            <a:stCxn id="11" idx="3"/>
            <a:endCxn id="13" idx="1"/>
          </p:cNvCxnSpPr>
          <p:nvPr/>
        </p:nvCxnSpPr>
        <p:spPr>
          <a:xfrm>
            <a:off x="5333647" y="3850821"/>
            <a:ext cx="7405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A stack of books with a buckle&#10;&#10;Description automatically generated">
            <a:extLst>
              <a:ext uri="{FF2B5EF4-FFF2-40B4-BE49-F238E27FC236}">
                <a16:creationId xmlns:a16="http://schemas.microsoft.com/office/drawing/2014/main" id="{2443796F-E812-3D76-3B6D-EFE00B4B9BB4}"/>
              </a:ext>
            </a:extLst>
          </p:cNvPr>
          <p:cNvPicPr>
            <a:picLocks noChangeAspect="1"/>
          </p:cNvPicPr>
          <p:nvPr/>
        </p:nvPicPr>
        <p:blipFill>
          <a:blip r:embed="rId8"/>
          <a:stretch>
            <a:fillRect/>
          </a:stretch>
        </p:blipFill>
        <p:spPr>
          <a:xfrm>
            <a:off x="6699250" y="1181597"/>
            <a:ext cx="1075124" cy="792342"/>
          </a:xfrm>
          <a:prstGeom prst="rect">
            <a:avLst/>
          </a:prstGeom>
        </p:spPr>
      </p:pic>
      <p:cxnSp>
        <p:nvCxnSpPr>
          <p:cNvPr id="14" name="Straight Arrow Connector 13">
            <a:extLst>
              <a:ext uri="{FF2B5EF4-FFF2-40B4-BE49-F238E27FC236}">
                <a16:creationId xmlns:a16="http://schemas.microsoft.com/office/drawing/2014/main" id="{599D79B3-13E3-D191-358E-5AABF86076A2}"/>
              </a:ext>
            </a:extLst>
          </p:cNvPr>
          <p:cNvCxnSpPr>
            <a:cxnSpLocks/>
          </p:cNvCxnSpPr>
          <p:nvPr/>
        </p:nvCxnSpPr>
        <p:spPr>
          <a:xfrm>
            <a:off x="6381511" y="1686740"/>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3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par>
                                <p:cTn id="36" presetID="14" presetClass="entr" presetSubtype="1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par>
                                <p:cTn id="42" presetID="14" presetClass="entr" presetSubtype="1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4100" b="1" cap="none" dirty="0">
                <a:solidFill>
                  <a:schemeClr val="dk1"/>
                </a:solidFill>
                <a:latin typeface="Trebuchet MS"/>
                <a:ea typeface="Trebuchet MS"/>
                <a:cs typeface="Trebuchet MS"/>
                <a:sym typeface="Trebuchet MS"/>
              </a:rPr>
              <a:t>LIVE DEMONSTRATION</a:t>
            </a:r>
            <a:endParaRPr sz="1100" dirty="0"/>
          </a:p>
        </p:txBody>
      </p:sp>
      <p:sp>
        <p:nvSpPr>
          <p:cNvPr id="5" name="Date Placeholder 4">
            <a:extLst>
              <a:ext uri="{FF2B5EF4-FFF2-40B4-BE49-F238E27FC236}">
                <a16:creationId xmlns:a16="http://schemas.microsoft.com/office/drawing/2014/main" id="{7F2FB737-AB65-B674-678A-05AB283172C4}"/>
              </a:ext>
            </a:extLst>
          </p:cNvPr>
          <p:cNvSpPr>
            <a:spLocks noGrp="1"/>
          </p:cNvSpPr>
          <p:nvPr>
            <p:ph type="dt" sz="half" idx="10"/>
          </p:nvPr>
        </p:nvSpPr>
        <p:spPr/>
        <p:txBody>
          <a:bodyPr/>
          <a:lstStyle/>
          <a:p>
            <a:r>
              <a:rPr lang="en-US" b="1" dirty="0">
                <a:solidFill>
                  <a:schemeClr val="tx1"/>
                </a:solidFill>
              </a:rPr>
              <a:t>28/09/2023</a:t>
            </a:r>
            <a:endParaRPr lang="en-IN" b="1" dirty="0">
              <a:solidFill>
                <a:schemeClr val="tx1"/>
              </a:solidFill>
            </a:endParaRPr>
          </a:p>
        </p:txBody>
      </p:sp>
      <p:sp>
        <p:nvSpPr>
          <p:cNvPr id="3" name="Footer Placeholder 2">
            <a:extLst>
              <a:ext uri="{FF2B5EF4-FFF2-40B4-BE49-F238E27FC236}">
                <a16:creationId xmlns:a16="http://schemas.microsoft.com/office/drawing/2014/main" id="{5F08DD9A-DCA6-23E3-52C7-D0B2BDB0F05D}"/>
              </a:ext>
            </a:extLst>
          </p:cNvPr>
          <p:cNvSpPr>
            <a:spLocks noGrp="1"/>
          </p:cNvSpPr>
          <p:nvPr>
            <p:ph type="ftr" sz="quarter" idx="11"/>
          </p:nvPr>
        </p:nvSpPr>
        <p:spPr/>
        <p:txBody>
          <a:bodyPr/>
          <a:lstStyle/>
          <a:p>
            <a:r>
              <a:rPr lang="en-IN"/>
              <a:t>TSE Custom Initializr</a:t>
            </a:r>
            <a:endParaRPr lang="en-IN" dirty="0"/>
          </a:p>
        </p:txBody>
      </p:sp>
      <p:sp>
        <p:nvSpPr>
          <p:cNvPr id="2" name="Slide Number Placeholder 1">
            <a:extLst>
              <a:ext uri="{FF2B5EF4-FFF2-40B4-BE49-F238E27FC236}">
                <a16:creationId xmlns:a16="http://schemas.microsoft.com/office/drawing/2014/main" id="{5ABB3518-0F07-CAE9-7BC8-5C24FD06DD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anim calcmode="lin" valueType="num">
                                      <p:cBhvr>
                                        <p:cTn id="8" dur="1000" fill="hold"/>
                                        <p:tgtEl>
                                          <p:spTgt spid="293"/>
                                        </p:tgtEl>
                                        <p:attrNameLst>
                                          <p:attrName>ppt_x</p:attrName>
                                        </p:attrNameLst>
                                      </p:cBhvr>
                                      <p:tavLst>
                                        <p:tav tm="0">
                                          <p:val>
                                            <p:strVal val="#ppt_x"/>
                                          </p:val>
                                        </p:tav>
                                        <p:tav tm="100000">
                                          <p:val>
                                            <p:strVal val="#ppt_x"/>
                                          </p:val>
                                        </p:tav>
                                      </p:tavLst>
                                    </p:anim>
                                    <p:anim calcmode="lin" valueType="num">
                                      <p:cBhvr>
                                        <p:cTn id="9" dur="1000" fill="hold"/>
                                        <p:tgtEl>
                                          <p:spTgt spid="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Facet</Template>
  <TotalTime>388</TotalTime>
  <Words>524</Words>
  <Application>Microsoft Office PowerPoint</Application>
  <PresentationFormat>On-screen Show (16:9)</PresentationFormat>
  <Paragraphs>89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TSE CUSTOM INITIALIZR</vt:lpstr>
      <vt:lpstr>INTRODUCTION</vt:lpstr>
      <vt:lpstr>OBJECTIVES</vt:lpstr>
      <vt:lpstr>DEVELOPMENT TOOLS</vt:lpstr>
      <vt:lpstr>TESTING</vt:lpstr>
      <vt:lpstr>PowerPoint Presentation</vt:lpstr>
      <vt:lpstr>        INITIALIZR WORKFLOW</vt:lpstr>
      <vt:lpstr>USER INTERFACE:</vt:lpstr>
      <vt:lpstr>PowerPoint Presentation</vt:lpstr>
      <vt:lpstr>SUMMARY</vt:lpstr>
      <vt:lpstr>FUTURE WORK</vt:lpstr>
      <vt:lpstr>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Rahul, Rahul</cp:lastModifiedBy>
  <cp:revision>41</cp:revision>
  <dcterms:modified xsi:type="dcterms:W3CDTF">2023-09-27T11:37:44Z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Facet:9</vt:lpwstr>
  </property>
  <property fmtid="{D5CDD505-2E9C-101B-9397-08002B2CF9AE}" pid="3" name="ClassificationContentMarkingFooterText">
    <vt:lpwstr>General</vt:lpwstr>
  </property>
</Properties>
</file>