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19"/>
  </p:notesMasterIdLst>
  <p:sldIdLst>
    <p:sldId id="395" r:id="rId8"/>
    <p:sldId id="422" r:id="rId9"/>
    <p:sldId id="424" r:id="rId10"/>
    <p:sldId id="425" r:id="rId11"/>
    <p:sldId id="426" r:id="rId12"/>
    <p:sldId id="427" r:id="rId13"/>
    <p:sldId id="428" r:id="rId14"/>
    <p:sldId id="429" r:id="rId15"/>
    <p:sldId id="431" r:id="rId16"/>
    <p:sldId id="430" r:id="rId17"/>
    <p:sldId id="4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5"/>
            <p14:sldId id="422"/>
            <p14:sldId id="424"/>
            <p14:sldId id="425"/>
            <p14:sldId id="426"/>
            <p14:sldId id="427"/>
            <p14:sldId id="428"/>
            <p14:sldId id="429"/>
            <p14:sldId id="431"/>
            <p14:sldId id="430"/>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 Id="rId5" Type="http://schemas.openxmlformats.org/officeDocument/2006/relationships/hyperlink" Target="https://positek.net/zip-program/"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B6A4F-94B6-3416-7774-AEBC38905EBA}"/>
              </a:ext>
            </a:extLst>
          </p:cNvPr>
          <p:cNvSpPr>
            <a:spLocks noGrp="1"/>
          </p:cNvSpPr>
          <p:nvPr>
            <p:ph type="body" sz="quarter" idx="11"/>
          </p:nvPr>
        </p:nvSpPr>
        <p:spPr>
          <a:xfrm>
            <a:off x="477838" y="3054033"/>
            <a:ext cx="5516561" cy="1051057"/>
          </a:xfrm>
        </p:spPr>
        <p:txBody>
          <a:bodyPr/>
          <a:lstStyle/>
          <a:p>
            <a:r>
              <a:rPr lang="en-IN" dirty="0"/>
              <a:t>TSE CUSTOM INITIALIZR</a:t>
            </a:r>
            <a:endParaRPr lang="en-GB" dirty="0"/>
          </a:p>
        </p:txBody>
      </p:sp>
      <p:sp>
        <p:nvSpPr>
          <p:cNvPr id="4" name="TextBox 3">
            <a:extLst>
              <a:ext uri="{FF2B5EF4-FFF2-40B4-BE49-F238E27FC236}">
                <a16:creationId xmlns:a16="http://schemas.microsoft.com/office/drawing/2014/main" id="{3BD0A010-2101-EF30-81F2-C30B4A3F8DA9}"/>
              </a:ext>
            </a:extLst>
          </p:cNvPr>
          <p:cNvSpPr txBox="1"/>
          <p:nvPr/>
        </p:nvSpPr>
        <p:spPr>
          <a:xfrm>
            <a:off x="406400" y="3924069"/>
            <a:ext cx="6096000" cy="923330"/>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858839" y="1479233"/>
            <a:ext cx="7362294" cy="1051057"/>
          </a:xfrm>
        </p:spPr>
        <p:txBody>
          <a:bodyPr/>
          <a:lstStyle/>
          <a:p>
            <a:r>
              <a:rPr lang="en-AU" u="sng" dirty="0"/>
              <a:t>SUMMARY and FUTURE WORK</a:t>
            </a:r>
          </a:p>
        </p:txBody>
      </p:sp>
      <p:sp>
        <p:nvSpPr>
          <p:cNvPr id="4" name="TextBox 3">
            <a:extLst>
              <a:ext uri="{FF2B5EF4-FFF2-40B4-BE49-F238E27FC236}">
                <a16:creationId xmlns:a16="http://schemas.microsoft.com/office/drawing/2014/main" id="{84A195FB-9214-6745-97C4-1B871A8E3635}"/>
              </a:ext>
            </a:extLst>
          </p:cNvPr>
          <p:cNvSpPr txBox="1"/>
          <p:nvPr/>
        </p:nvSpPr>
        <p:spPr>
          <a:xfrm>
            <a:off x="264319" y="2116878"/>
            <a:ext cx="8551333" cy="4524315"/>
          </a:xfrm>
          <a:prstGeom prst="rect">
            <a:avLst/>
          </a:prstGeom>
          <a:noFill/>
        </p:spPr>
        <p:txBody>
          <a:bodyPr wrap="square">
            <a:spAutoFit/>
          </a:bodyPr>
          <a:lstStyle/>
          <a:p>
            <a:pPr marL="0" indent="0">
              <a:buNone/>
            </a:pPr>
            <a:r>
              <a:rPr lang="en-US" dirty="0">
                <a:solidFill>
                  <a:schemeClr val="bg1"/>
                </a:solidFill>
              </a:rPr>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dirty="0">
              <a:solidFill>
                <a:schemeClr val="bg1"/>
              </a:solidFill>
            </a:endParaRPr>
          </a:p>
          <a:p>
            <a:pPr marL="0" indent="0" algn="ctr">
              <a:buNone/>
            </a:pPr>
            <a:r>
              <a:rPr lang="en-US" b="1" dirty="0">
                <a:solidFill>
                  <a:schemeClr val="bg1"/>
                </a:solidFill>
              </a:rPr>
              <a:t>Future Works:</a:t>
            </a:r>
          </a:p>
          <a:p>
            <a:pPr marL="285750" indent="-285750">
              <a:buFont typeface="Arial" panose="020B0604020202020204" pitchFamily="34" charset="0"/>
              <a:buChar char="•"/>
            </a:pPr>
            <a:r>
              <a:rPr lang="en-US" b="1" u="sng" dirty="0">
                <a:solidFill>
                  <a:schemeClr val="bg1"/>
                </a:solidFill>
              </a:rPr>
              <a:t>Enhanced Customization</a:t>
            </a:r>
            <a:r>
              <a:rPr lang="en-US" b="1" dirty="0">
                <a:solidFill>
                  <a:schemeClr val="bg1"/>
                </a:solidFill>
              </a:rPr>
              <a:t>: </a:t>
            </a:r>
            <a:r>
              <a:rPr lang="en-US" dirty="0">
                <a:solidFill>
                  <a:schemeClr val="bg1"/>
                </a:solidFill>
              </a:rPr>
              <a:t>Custom Initializr can offer even more granular customization options, allowing developers to fine-tune their project configurations</a:t>
            </a:r>
          </a:p>
          <a:p>
            <a:pPr marL="285750" indent="-285750">
              <a:buFont typeface="Arial" panose="020B0604020202020204" pitchFamily="34" charset="0"/>
              <a:buChar char="•"/>
            </a:pPr>
            <a:r>
              <a:rPr lang="en-US" b="1" u="sng" dirty="0">
                <a:solidFill>
                  <a:schemeClr val="bg1"/>
                </a:solidFill>
              </a:rPr>
              <a:t>Security and Compliance</a:t>
            </a:r>
            <a:r>
              <a:rPr lang="en-US" b="1" dirty="0">
                <a:solidFill>
                  <a:schemeClr val="bg1"/>
                </a:solidFill>
              </a:rPr>
              <a:t>: </a:t>
            </a:r>
            <a:r>
              <a:rPr lang="en-US" dirty="0">
                <a:solidFill>
                  <a:schemeClr val="bg1"/>
                </a:solidFill>
              </a:rPr>
              <a:t>Integrating security and compliance checks during project generation can help developers adhere to best practices and organizational guidelines.</a:t>
            </a:r>
          </a:p>
          <a:p>
            <a:pPr marL="285750" indent="-285750">
              <a:buFont typeface="Arial" panose="020B0604020202020204" pitchFamily="34" charset="0"/>
              <a:buChar char="•"/>
            </a:pPr>
            <a:r>
              <a:rPr lang="en-US" b="1" u="sng" dirty="0">
                <a:solidFill>
                  <a:schemeClr val="bg1"/>
                </a:solidFill>
              </a:rPr>
              <a:t>Machine Learning and AI</a:t>
            </a:r>
            <a:r>
              <a:rPr lang="en-US" b="1" dirty="0">
                <a:solidFill>
                  <a:schemeClr val="bg1"/>
                </a:solidFill>
              </a:rPr>
              <a:t>: </a:t>
            </a:r>
            <a:r>
              <a:rPr lang="en-US" dirty="0">
                <a:solidFill>
                  <a:schemeClr val="bg1"/>
                </a:solidFill>
              </a:rPr>
              <a:t>Implementing AI and machine learning algorithms can assist developers in making better choices regarding project configurations and dependencies.</a:t>
            </a:r>
          </a:p>
          <a:p>
            <a:pPr marL="285750" indent="-285750">
              <a:buFont typeface="Arial" panose="020B0604020202020204" pitchFamily="34" charset="0"/>
              <a:buChar char="•"/>
            </a:pPr>
            <a:r>
              <a:rPr lang="en-US" b="1" u="sng" dirty="0">
                <a:solidFill>
                  <a:schemeClr val="bg1"/>
                </a:solidFill>
              </a:rPr>
              <a:t>Cloud Integration</a:t>
            </a:r>
            <a:r>
              <a:rPr lang="en-US" b="1" dirty="0">
                <a:solidFill>
                  <a:schemeClr val="bg1"/>
                </a:solidFill>
              </a:rPr>
              <a:t>: </a:t>
            </a:r>
            <a:r>
              <a:rPr lang="en-US" dirty="0">
                <a:solidFill>
                  <a:schemeClr val="bg1"/>
                </a:solidFill>
              </a:rPr>
              <a:t>Custom Initializr can offer cloud-specific templates and configurations for platforms like AWS, Azure, or Google Cloud.</a:t>
            </a:r>
            <a:endParaRPr lang="en-IN" dirty="0">
              <a:solidFill>
                <a:schemeClr val="bg1"/>
              </a:solidFill>
            </a:endParaRPr>
          </a:p>
        </p:txBody>
      </p:sp>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681ADA6C-A821-7F03-B3A1-5B01260FC978}"/>
              </a:ext>
            </a:extLst>
          </p:cNvPr>
          <p:cNvSpPr>
            <a:spLocks noGrp="1"/>
          </p:cNvSpPr>
          <p:nvPr>
            <p:ph type="body" sz="quarter" idx="10"/>
          </p:nvPr>
        </p:nvSpPr>
        <p:spPr>
          <a:xfrm>
            <a:off x="6096000" y="1839159"/>
            <a:ext cx="2404269" cy="594000"/>
          </a:xfrm>
        </p:spPr>
        <p:txBody>
          <a:bodyPr/>
          <a:lstStyle/>
          <a:p>
            <a:r>
              <a:rPr lang="en-GB" u="sng" dirty="0"/>
              <a:t>ABOUT US</a:t>
            </a:r>
          </a:p>
        </p:txBody>
      </p:sp>
      <p:sp>
        <p:nvSpPr>
          <p:cNvPr id="6" name="Text Placeholder 5">
            <a:extLst>
              <a:ext uri="{FF2B5EF4-FFF2-40B4-BE49-F238E27FC236}">
                <a16:creationId xmlns:a16="http://schemas.microsoft.com/office/drawing/2014/main" id="{54A1D00F-D725-D72D-A5B1-C554C94B3BAC}"/>
              </a:ext>
            </a:extLst>
          </p:cNvPr>
          <p:cNvSpPr>
            <a:spLocks noGrp="1"/>
          </p:cNvSpPr>
          <p:nvPr>
            <p:ph type="body" sz="quarter" idx="15"/>
          </p:nvPr>
        </p:nvSpPr>
        <p:spPr>
          <a:xfrm>
            <a:off x="6096000" y="2772027"/>
            <a:ext cx="2552400" cy="394709"/>
          </a:xfrm>
        </p:spPr>
        <p:txBody>
          <a:bodyPr/>
          <a:lstStyle/>
          <a:p>
            <a:r>
              <a:rPr lang="en-GB" dirty="0"/>
              <a:t>TUNIR CHAUDHURI</a:t>
            </a:r>
          </a:p>
        </p:txBody>
      </p:sp>
      <p:sp>
        <p:nvSpPr>
          <p:cNvPr id="9" name="Text Placeholder 5">
            <a:extLst>
              <a:ext uri="{FF2B5EF4-FFF2-40B4-BE49-F238E27FC236}">
                <a16:creationId xmlns:a16="http://schemas.microsoft.com/office/drawing/2014/main" id="{57F530E1-4C2D-630D-2A78-F13411FA71FF}"/>
              </a:ext>
            </a:extLst>
          </p:cNvPr>
          <p:cNvSpPr txBox="1">
            <a:spLocks/>
          </p:cNvSpPr>
          <p:nvPr/>
        </p:nvSpPr>
        <p:spPr>
          <a:xfrm>
            <a:off x="6096000" y="3505604"/>
            <a:ext cx="255240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AKASH RANJAN</a:t>
            </a:r>
          </a:p>
        </p:txBody>
      </p:sp>
      <p:sp>
        <p:nvSpPr>
          <p:cNvPr id="10" name="Text Placeholder 5">
            <a:extLst>
              <a:ext uri="{FF2B5EF4-FFF2-40B4-BE49-F238E27FC236}">
                <a16:creationId xmlns:a16="http://schemas.microsoft.com/office/drawing/2014/main" id="{9B51CF41-E74C-F296-CADE-0EAF751C6ABE}"/>
              </a:ext>
            </a:extLst>
          </p:cNvPr>
          <p:cNvSpPr txBox="1">
            <a:spLocks/>
          </p:cNvSpPr>
          <p:nvPr/>
        </p:nvSpPr>
        <p:spPr>
          <a:xfrm>
            <a:off x="6096000" y="4239181"/>
            <a:ext cx="255240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GOUTHAM SURESH</a:t>
            </a:r>
          </a:p>
        </p:txBody>
      </p:sp>
      <p:sp>
        <p:nvSpPr>
          <p:cNvPr id="11" name="Text Placeholder 5">
            <a:extLst>
              <a:ext uri="{FF2B5EF4-FFF2-40B4-BE49-F238E27FC236}">
                <a16:creationId xmlns:a16="http://schemas.microsoft.com/office/drawing/2014/main" id="{5F5A4743-F740-B83C-EE4C-89FD0E8AF170}"/>
              </a:ext>
            </a:extLst>
          </p:cNvPr>
          <p:cNvSpPr txBox="1">
            <a:spLocks/>
          </p:cNvSpPr>
          <p:nvPr/>
        </p:nvSpPr>
        <p:spPr>
          <a:xfrm>
            <a:off x="6096000" y="5051169"/>
            <a:ext cx="255240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RAHUL</a:t>
            </a:r>
          </a:p>
        </p:txBody>
      </p:sp>
      <p:sp>
        <p:nvSpPr>
          <p:cNvPr id="12" name="Text Placeholder 5">
            <a:extLst>
              <a:ext uri="{FF2B5EF4-FFF2-40B4-BE49-F238E27FC236}">
                <a16:creationId xmlns:a16="http://schemas.microsoft.com/office/drawing/2014/main" id="{104D9042-AEC6-1B77-C330-FAE8D5F9A240}"/>
              </a:ext>
            </a:extLst>
          </p:cNvPr>
          <p:cNvSpPr txBox="1">
            <a:spLocks/>
          </p:cNvSpPr>
          <p:nvPr/>
        </p:nvSpPr>
        <p:spPr>
          <a:xfrm>
            <a:off x="6096000" y="5863157"/>
            <a:ext cx="2552400"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SUNNY KUMAR</a:t>
            </a:r>
          </a:p>
        </p:txBody>
      </p:sp>
    </p:spTree>
    <p:extLst>
      <p:ext uri="{BB962C8B-B14F-4D97-AF65-F5344CB8AC3E}">
        <p14:creationId xmlns:p14="http://schemas.microsoft.com/office/powerpoint/2010/main" val="296883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509839" y="1462300"/>
            <a:ext cx="4625974" cy="527837"/>
          </a:xfrm>
        </p:spPr>
        <p:txBody>
          <a:bodyPr/>
          <a:lstStyle/>
          <a:p>
            <a:r>
              <a:rPr lang="en-IN" u="sng" dirty="0"/>
              <a:t>INTRODUCTION</a:t>
            </a:r>
            <a:endParaRPr lang="en-GB" u="sng" dirty="0"/>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2862322"/>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r>
              <a:rPr lang="en-US" sz="1800" dirty="0">
                <a:solidFill>
                  <a:schemeClr val="bg1"/>
                </a:solidFill>
              </a:rPr>
              <a:t>You may be required to provide a self-hosted instance of the Spring Initializr within your company e.g., due to network restrictions when downloading archives from the web. </a:t>
            </a:r>
          </a:p>
          <a:p>
            <a:endParaRPr lang="en-US" sz="1800" dirty="0">
              <a:solidFill>
                <a:schemeClr val="bg1"/>
              </a:solidFill>
            </a:endParaRPr>
          </a:p>
          <a:p>
            <a:r>
              <a:rPr lang="en-US" sz="1800" dirty="0">
                <a:solidFill>
                  <a:schemeClr val="bg1"/>
                </a:solidFill>
              </a:rPr>
              <a:t>You may want to tweak or brand the UI or even build your own UI from scratch. </a:t>
            </a:r>
          </a:p>
          <a:p>
            <a:endParaRPr lang="en-US" sz="1800" dirty="0">
              <a:solidFill>
                <a:schemeClr val="bg1"/>
              </a:solidFill>
            </a:endParaRPr>
          </a:p>
          <a:p>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271839" y="1394566"/>
            <a:ext cx="4625974" cy="527837"/>
          </a:xfrm>
        </p:spPr>
        <p:txBody>
          <a:bodyPr/>
          <a:lstStyle/>
          <a:p>
            <a:r>
              <a:rPr lang="en-AU" u="sng" dirty="0"/>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223838" y="207530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sp>
        <p:nvSpPr>
          <p:cNvPr id="6" name="TextBox 5">
            <a:extLst>
              <a:ext uri="{FF2B5EF4-FFF2-40B4-BE49-F238E27FC236}">
                <a16:creationId xmlns:a16="http://schemas.microsoft.com/office/drawing/2014/main" id="{96CBE65B-4C32-84B1-C267-F6A778D45DCC}"/>
              </a:ext>
            </a:extLst>
          </p:cNvPr>
          <p:cNvSpPr txBox="1"/>
          <p:nvPr/>
        </p:nvSpPr>
        <p:spPr>
          <a:xfrm>
            <a:off x="223838" y="3151533"/>
            <a:ext cx="9144000" cy="2585323"/>
          </a:xfrm>
          <a:prstGeom prst="rect">
            <a:avLst/>
          </a:prstGeom>
          <a:noFill/>
        </p:spPr>
        <p:txBody>
          <a:bodyPr wrap="square">
            <a:spAutoFit/>
          </a:bodyPr>
          <a:lstStyle/>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add dependencies.</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to choose options between war and jar.</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choose the appropriate </a:t>
            </a:r>
            <a:r>
              <a:rPr lang="en-US" sz="1800" b="0" i="0" dirty="0" err="1">
                <a:solidFill>
                  <a:schemeClr val="bg1"/>
                </a:solidFill>
                <a:ea typeface="Arial"/>
                <a:cs typeface="Arial"/>
                <a:sym typeface="Arial"/>
              </a:rPr>
              <a:t>jdk</a:t>
            </a:r>
            <a:r>
              <a:rPr lang="en-US" sz="1800" b="0" i="0" dirty="0">
                <a:solidFill>
                  <a:schemeClr val="bg1"/>
                </a:solidFill>
                <a:ea typeface="Arial"/>
                <a:cs typeface="Arial"/>
                <a:sym typeface="Arial"/>
              </a:rPr>
              <a:t> version.</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mention the domain, artifact, name of project and the description of a project.</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choose Maven or Gradle.</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REST response should be successful to get the accurate dependencies from Maven or Gradle.</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ZIP file should be created properly and saved on system.</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We should be able to load the project in Intellij or Eclipse or any IDE.</a:t>
            </a:r>
            <a:endParaRPr lang="en-US" sz="1800" dirty="0">
              <a:solidFill>
                <a:schemeClr val="bg1"/>
              </a:solidFill>
            </a:endParaRPr>
          </a:p>
        </p:txBody>
      </p:sp>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2035706" y="1496167"/>
            <a:ext cx="5609694" cy="1051057"/>
          </a:xfrm>
        </p:spPr>
        <p:txBody>
          <a:bodyPr/>
          <a:lstStyle/>
          <a:p>
            <a:r>
              <a:rPr lang="en-IN" u="sng" dirty="0"/>
              <a:t>DEVELOPMENT TOOLS</a:t>
            </a:r>
            <a:endParaRPr lang="en-AU" u="sng" dirty="0"/>
          </a:p>
        </p:txBody>
      </p:sp>
      <p:sp>
        <p:nvSpPr>
          <p:cNvPr id="4" name="TextBox 3">
            <a:extLst>
              <a:ext uri="{FF2B5EF4-FFF2-40B4-BE49-F238E27FC236}">
                <a16:creationId xmlns:a16="http://schemas.microsoft.com/office/drawing/2014/main" id="{B0BEBC59-1D9C-AC0F-77A5-93E35DCBFEDC}"/>
              </a:ext>
            </a:extLst>
          </p:cNvPr>
          <p:cNvSpPr txBox="1"/>
          <p:nvPr/>
        </p:nvSpPr>
        <p:spPr>
          <a:xfrm>
            <a:off x="211668" y="2313212"/>
            <a:ext cx="10701866" cy="3416320"/>
          </a:xfrm>
          <a:prstGeom prst="rect">
            <a:avLst/>
          </a:prstGeom>
          <a:noFill/>
        </p:spPr>
        <p:txBody>
          <a:bodyPr wrap="square">
            <a:spAutoFit/>
          </a:bodyPr>
          <a:lstStyle/>
          <a:p>
            <a:r>
              <a:rPr lang="en-IN" b="1" dirty="0">
                <a:solidFill>
                  <a:schemeClr val="bg1"/>
                </a:solidFill>
              </a:rPr>
              <a:t>Front-End</a:t>
            </a:r>
            <a:r>
              <a:rPr lang="en-IN" dirty="0">
                <a:solidFill>
                  <a:schemeClr val="bg1"/>
                </a:solidFill>
              </a:rPr>
              <a:t> :</a:t>
            </a:r>
          </a:p>
          <a:p>
            <a:pPr marL="742950" lvl="1" indent="-285750">
              <a:buClr>
                <a:schemeClr val="bg1"/>
              </a:buClr>
              <a:buFont typeface="Arial" panose="020B0604020202020204" pitchFamily="34" charset="0"/>
              <a:buChar char="•"/>
            </a:pPr>
            <a:r>
              <a:rPr lang="en-US" dirty="0">
                <a:solidFill>
                  <a:schemeClr val="bg1"/>
                </a:solidFill>
              </a:rPr>
              <a:t>HTML &amp; CSS: HTML is used for structuring &amp; Styling the web page and defining its elements.</a:t>
            </a:r>
          </a:p>
          <a:p>
            <a:pPr marL="742950" lvl="1" indent="-285750">
              <a:buClr>
                <a:schemeClr val="bg1"/>
              </a:buClr>
              <a:buFont typeface="Arial" panose="020B0604020202020204" pitchFamily="34" charset="0"/>
              <a:buChar char="•"/>
            </a:pPr>
            <a:r>
              <a:rPr lang="en-US" dirty="0">
                <a:solidFill>
                  <a:schemeClr val="bg1"/>
                </a:solidFill>
              </a:rPr>
              <a:t>JavaScript: JavaScript is often used for adding interactivity to the Initializr's user interface. </a:t>
            </a:r>
          </a:p>
          <a:p>
            <a:pPr marL="742950" lvl="1" indent="-285750">
              <a:buClr>
                <a:schemeClr val="bg1"/>
              </a:buClr>
              <a:buFont typeface="Arial" panose="020B0604020202020204" pitchFamily="34" charset="0"/>
              <a:buChar char="•"/>
            </a:pPr>
            <a:r>
              <a:rPr lang="en-US" dirty="0">
                <a:solidFill>
                  <a:schemeClr val="bg1"/>
                </a:solidFill>
              </a:rPr>
              <a:t>React: to efficiently manage state and UI updates and to perform front-end testing.</a:t>
            </a:r>
          </a:p>
          <a:p>
            <a:pPr lvl="1"/>
            <a:endParaRPr lang="en-IN" dirty="0">
              <a:solidFill>
                <a:schemeClr val="bg1"/>
              </a:solidFill>
            </a:endParaRPr>
          </a:p>
          <a:p>
            <a:r>
              <a:rPr lang="en-IN" b="1" dirty="0">
                <a:solidFill>
                  <a:schemeClr val="bg1"/>
                </a:solidFill>
              </a:rPr>
              <a:t>Back-End</a:t>
            </a:r>
            <a:r>
              <a:rPr lang="en-IN" dirty="0">
                <a:solidFill>
                  <a:schemeClr val="bg1"/>
                </a:solidFill>
              </a:rPr>
              <a:t> :</a:t>
            </a:r>
          </a:p>
          <a:p>
            <a:pPr marL="742950" lvl="1" indent="-285750">
              <a:buClr>
                <a:schemeClr val="bg1"/>
              </a:buClr>
              <a:buFont typeface="Arial" panose="020B0604020202020204" pitchFamily="34" charset="0"/>
              <a:buChar char="•"/>
            </a:pPr>
            <a:r>
              <a:rPr lang="en-IN" dirty="0">
                <a:solidFill>
                  <a:schemeClr val="bg1"/>
                </a:solidFill>
              </a:rPr>
              <a:t>JDK-17 or Above &amp; Maven</a:t>
            </a:r>
          </a:p>
          <a:p>
            <a:pPr marL="742950" lvl="1" indent="-285750">
              <a:buClr>
                <a:schemeClr val="bg1"/>
              </a:buClr>
              <a:buFont typeface="Arial" panose="020B0604020202020204" pitchFamily="34" charset="0"/>
              <a:buChar char="•"/>
            </a:pPr>
            <a:r>
              <a:rPr lang="en-IN" dirty="0">
                <a:solidFill>
                  <a:schemeClr val="bg1"/>
                </a:solidFill>
              </a:rPr>
              <a:t>Spring Boot Starter</a:t>
            </a:r>
          </a:p>
          <a:p>
            <a:pPr marL="742950" lvl="1" indent="-285750">
              <a:buClr>
                <a:schemeClr val="bg1"/>
              </a:buClr>
              <a:buFont typeface="Arial" panose="020B0604020202020204" pitchFamily="34" charset="0"/>
              <a:buChar char="•"/>
            </a:pPr>
            <a:r>
              <a:rPr lang="en-IN" dirty="0">
                <a:solidFill>
                  <a:schemeClr val="bg1"/>
                </a:solidFill>
              </a:rPr>
              <a:t>Spring-Core: Initializr-generator</a:t>
            </a:r>
          </a:p>
          <a:p>
            <a:pPr marL="742950" lvl="1" indent="-285750">
              <a:buClr>
                <a:schemeClr val="bg1"/>
              </a:buClr>
              <a:buFont typeface="Arial" panose="020B0604020202020204" pitchFamily="34" charset="0"/>
              <a:buChar char="•"/>
            </a:pPr>
            <a:r>
              <a:rPr lang="en-IN" dirty="0">
                <a:solidFill>
                  <a:schemeClr val="bg1"/>
                </a:solidFill>
              </a:rPr>
              <a:t>Spring Initializr Metadata: Initializr-metadata</a:t>
            </a:r>
          </a:p>
          <a:p>
            <a:pPr marL="742950" lvl="1" indent="-285750">
              <a:buClr>
                <a:schemeClr val="bg1"/>
              </a:buClr>
              <a:buFont typeface="Arial" panose="020B0604020202020204" pitchFamily="34" charset="0"/>
              <a:buChar char="•"/>
            </a:pPr>
            <a:r>
              <a:rPr lang="en-IN" dirty="0">
                <a:solidFill>
                  <a:schemeClr val="bg1"/>
                </a:solidFill>
              </a:rPr>
              <a:t>Other Spring-Tools: spring-web, starter-actuator</a:t>
            </a:r>
          </a:p>
          <a:p>
            <a:pPr marL="742950" lvl="1" indent="-285750">
              <a:buClr>
                <a:schemeClr val="bg1"/>
              </a:buClr>
              <a:buFont typeface="Arial" panose="020B0604020202020204" pitchFamily="34" charset="0"/>
              <a:buChar char="•"/>
            </a:pPr>
            <a:r>
              <a:rPr lang="en-IN" dirty="0">
                <a:solidFill>
                  <a:schemeClr val="bg1"/>
                </a:solidFill>
              </a:rPr>
              <a:t>Embedded Web Server: Apache Tomcat</a:t>
            </a:r>
          </a:p>
        </p:txBody>
      </p:sp>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24793F-6A0A-EE19-4E8C-C62F564DB6C8}"/>
              </a:ext>
            </a:extLst>
          </p:cNvPr>
          <p:cNvSpPr>
            <a:spLocks noGrp="1"/>
          </p:cNvSpPr>
          <p:nvPr>
            <p:ph type="body" sz="quarter" idx="11"/>
          </p:nvPr>
        </p:nvSpPr>
        <p:spPr>
          <a:xfrm>
            <a:off x="3525839" y="1589300"/>
            <a:ext cx="4625974" cy="527837"/>
          </a:xfrm>
        </p:spPr>
        <p:txBody>
          <a:bodyPr/>
          <a:lstStyle/>
          <a:p>
            <a:r>
              <a:rPr lang="en-AU" u="sng" dirty="0"/>
              <a:t>TESTING</a:t>
            </a:r>
          </a:p>
        </p:txBody>
      </p:sp>
      <p:sp>
        <p:nvSpPr>
          <p:cNvPr id="4" name="TextBox 3">
            <a:extLst>
              <a:ext uri="{FF2B5EF4-FFF2-40B4-BE49-F238E27FC236}">
                <a16:creationId xmlns:a16="http://schemas.microsoft.com/office/drawing/2014/main" id="{C73D475C-320F-E599-7A70-25FFCD8B3AB6}"/>
              </a:ext>
            </a:extLst>
          </p:cNvPr>
          <p:cNvSpPr txBox="1"/>
          <p:nvPr/>
        </p:nvSpPr>
        <p:spPr>
          <a:xfrm>
            <a:off x="279400" y="2989071"/>
            <a:ext cx="2802467" cy="2031325"/>
          </a:xfrm>
          <a:prstGeom prst="rect">
            <a:avLst/>
          </a:prstGeom>
          <a:noFill/>
        </p:spPr>
        <p:txBody>
          <a:bodyPr wrap="square">
            <a:spAutoFit/>
          </a:bodyPr>
          <a:lstStyle/>
          <a:p>
            <a:r>
              <a:rPr lang="en-IN" sz="1800" dirty="0">
                <a:solidFill>
                  <a:schemeClr val="bg1"/>
                </a:solidFill>
              </a:rPr>
              <a:t>Testing Tools:</a:t>
            </a:r>
          </a:p>
          <a:p>
            <a:pPr marL="285750" indent="-285750">
              <a:buFont typeface="Arial" panose="020B0604020202020204" pitchFamily="34" charset="0"/>
              <a:buChar char="•"/>
            </a:pPr>
            <a:r>
              <a:rPr lang="en-IN" sz="1800" dirty="0">
                <a:solidFill>
                  <a:schemeClr val="bg1"/>
                </a:solidFill>
              </a:rPr>
              <a:t>JMeter</a:t>
            </a:r>
          </a:p>
          <a:p>
            <a:pPr marL="285750" indent="-285750">
              <a:buFont typeface="Arial" panose="020B0604020202020204" pitchFamily="34" charset="0"/>
              <a:buChar char="•"/>
            </a:pPr>
            <a:r>
              <a:rPr lang="en-IN" sz="1800" dirty="0">
                <a:solidFill>
                  <a:schemeClr val="bg1"/>
                </a:solidFill>
              </a:rPr>
              <a:t>React-Testing</a:t>
            </a:r>
          </a:p>
          <a:p>
            <a:pPr marL="285750" indent="-285750">
              <a:buFont typeface="Arial" panose="020B0604020202020204" pitchFamily="34" charset="0"/>
              <a:buChar char="•"/>
            </a:pPr>
            <a:endParaRPr lang="en-IN" sz="1800" dirty="0">
              <a:solidFill>
                <a:schemeClr val="bg1"/>
              </a:solidFill>
            </a:endParaRPr>
          </a:p>
          <a:p>
            <a:r>
              <a:rPr lang="en-IN" sz="1800" dirty="0">
                <a:solidFill>
                  <a:schemeClr val="bg1"/>
                </a:solidFill>
              </a:rPr>
              <a:t>Auto-Test:</a:t>
            </a:r>
          </a:p>
          <a:p>
            <a:pPr marL="285750" indent="-285750">
              <a:buFont typeface="Arial" panose="020B0604020202020204" pitchFamily="34" charset="0"/>
              <a:buChar char="•"/>
            </a:pPr>
            <a:r>
              <a:rPr lang="en-IN" sz="1800" dirty="0">
                <a:solidFill>
                  <a:schemeClr val="bg1"/>
                </a:solidFill>
              </a:rPr>
              <a:t>spring-boot-starter-test</a:t>
            </a:r>
          </a:p>
          <a:p>
            <a:pPr marL="285750" indent="-285750">
              <a:buFont typeface="Arial" panose="020B0604020202020204" pitchFamily="34" charset="0"/>
              <a:buChar char="•"/>
            </a:pPr>
            <a:r>
              <a:rPr lang="en-IN" sz="1800" dirty="0">
                <a:solidFill>
                  <a:schemeClr val="bg1"/>
                </a:solidFill>
              </a:rPr>
              <a:t>initializr-generator-test</a:t>
            </a:r>
          </a:p>
        </p:txBody>
      </p:sp>
      <p:pic>
        <p:nvPicPr>
          <p:cNvPr id="5" name="Picture 4">
            <a:extLst>
              <a:ext uri="{FF2B5EF4-FFF2-40B4-BE49-F238E27FC236}">
                <a16:creationId xmlns:a16="http://schemas.microsoft.com/office/drawing/2014/main" id="{53010C6F-C7FA-912F-2518-81847B6836A4}"/>
              </a:ext>
            </a:extLst>
          </p:cNvPr>
          <p:cNvPicPr>
            <a:picLocks noChangeAspect="1"/>
          </p:cNvPicPr>
          <p:nvPr/>
        </p:nvPicPr>
        <p:blipFill>
          <a:blip r:embed="rId2"/>
          <a:stretch>
            <a:fillRect/>
          </a:stretch>
        </p:blipFill>
        <p:spPr>
          <a:xfrm>
            <a:off x="3322489" y="2626240"/>
            <a:ext cx="5787646" cy="3520560"/>
          </a:xfrm>
          <a:prstGeom prst="rect">
            <a:avLst/>
          </a:prstGeom>
        </p:spPr>
      </p:pic>
    </p:spTree>
    <p:extLst>
      <p:ext uri="{BB962C8B-B14F-4D97-AF65-F5344CB8AC3E}">
        <p14:creationId xmlns:p14="http://schemas.microsoft.com/office/powerpoint/2010/main" val="34462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1967971" y="1555433"/>
            <a:ext cx="6456361" cy="1051057"/>
          </a:xfrm>
        </p:spPr>
        <p:txBody>
          <a:bodyPr/>
          <a:lstStyle/>
          <a:p>
            <a:r>
              <a:rPr lang="en-AU" u="sng" dirty="0"/>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1057124" y="2478312"/>
            <a:ext cx="7282543" cy="3668488"/>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2F915-1A4A-7E3C-E90B-EEDEADB350E0}"/>
              </a:ext>
            </a:extLst>
          </p:cNvPr>
          <p:cNvSpPr>
            <a:spLocks noGrp="1"/>
          </p:cNvSpPr>
          <p:nvPr>
            <p:ph type="body" sz="quarter" idx="11"/>
          </p:nvPr>
        </p:nvSpPr>
        <p:spPr>
          <a:xfrm>
            <a:off x="2755372" y="1487700"/>
            <a:ext cx="4625974" cy="527837"/>
          </a:xfrm>
        </p:spPr>
        <p:txBody>
          <a:bodyPr/>
          <a:lstStyle/>
          <a:p>
            <a:r>
              <a:rPr lang="en-AU" u="sng" dirty="0"/>
              <a:t>USER INTERFACE</a:t>
            </a:r>
          </a:p>
        </p:txBody>
      </p:sp>
      <p:pic>
        <p:nvPicPr>
          <p:cNvPr id="3" name="Picture 2">
            <a:extLst>
              <a:ext uri="{FF2B5EF4-FFF2-40B4-BE49-F238E27FC236}">
                <a16:creationId xmlns:a16="http://schemas.microsoft.com/office/drawing/2014/main" id="{3CF8EC72-27E0-61F8-398B-15996B43D068}"/>
              </a:ext>
            </a:extLst>
          </p:cNvPr>
          <p:cNvPicPr>
            <a:picLocks noChangeAspect="1"/>
          </p:cNvPicPr>
          <p:nvPr/>
        </p:nvPicPr>
        <p:blipFill>
          <a:blip r:embed="rId2"/>
          <a:stretch>
            <a:fillRect/>
          </a:stretch>
        </p:blipFill>
        <p:spPr>
          <a:xfrm>
            <a:off x="258841" y="2159333"/>
            <a:ext cx="4360296" cy="2819068"/>
          </a:xfrm>
          <a:prstGeom prst="rect">
            <a:avLst/>
          </a:prstGeom>
        </p:spPr>
      </p:pic>
      <p:pic>
        <p:nvPicPr>
          <p:cNvPr id="4" name="Picture 3">
            <a:extLst>
              <a:ext uri="{FF2B5EF4-FFF2-40B4-BE49-F238E27FC236}">
                <a16:creationId xmlns:a16="http://schemas.microsoft.com/office/drawing/2014/main" id="{D47285B0-CFAC-F6BE-2E9B-9D09893A156A}"/>
              </a:ext>
            </a:extLst>
          </p:cNvPr>
          <p:cNvPicPr>
            <a:picLocks noChangeAspect="1"/>
          </p:cNvPicPr>
          <p:nvPr/>
        </p:nvPicPr>
        <p:blipFill>
          <a:blip r:embed="rId3"/>
          <a:stretch>
            <a:fillRect/>
          </a:stretch>
        </p:blipFill>
        <p:spPr>
          <a:xfrm>
            <a:off x="4778763" y="2159333"/>
            <a:ext cx="3908035" cy="4122935"/>
          </a:xfrm>
          <a:prstGeom prst="rect">
            <a:avLst/>
          </a:prstGeom>
        </p:spPr>
      </p:pic>
      <p:pic>
        <p:nvPicPr>
          <p:cNvPr id="5" name="Picture 4">
            <a:extLst>
              <a:ext uri="{FF2B5EF4-FFF2-40B4-BE49-F238E27FC236}">
                <a16:creationId xmlns:a16="http://schemas.microsoft.com/office/drawing/2014/main" id="{F7DDB896-C8B0-7DD3-9074-604101981AE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9075058" y="5614389"/>
            <a:ext cx="486228" cy="624279"/>
          </a:xfrm>
          <a:prstGeom prst="rect">
            <a:avLst/>
          </a:prstGeom>
        </p:spPr>
      </p:pic>
    </p:spTree>
    <p:extLst>
      <p:ext uri="{BB962C8B-B14F-4D97-AF65-F5344CB8AC3E}">
        <p14:creationId xmlns:p14="http://schemas.microsoft.com/office/powerpoint/2010/main" val="35627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76671-6CC0-62AF-1189-022B5475C041}"/>
              </a:ext>
            </a:extLst>
          </p:cNvPr>
          <p:cNvSpPr>
            <a:spLocks noGrp="1"/>
          </p:cNvSpPr>
          <p:nvPr>
            <p:ph type="body" sz="quarter" idx="11"/>
          </p:nvPr>
        </p:nvSpPr>
        <p:spPr>
          <a:xfrm>
            <a:off x="1688573" y="1580833"/>
            <a:ext cx="6066894" cy="1051057"/>
          </a:xfrm>
        </p:spPr>
        <p:txBody>
          <a:bodyPr/>
          <a:lstStyle/>
          <a:p>
            <a:r>
              <a:rPr lang="en-AU" u="sng" dirty="0"/>
              <a:t>USER INTERFACE (cont.)</a:t>
            </a:r>
          </a:p>
        </p:txBody>
      </p:sp>
      <p:pic>
        <p:nvPicPr>
          <p:cNvPr id="3" name="Picture 2">
            <a:extLst>
              <a:ext uri="{FF2B5EF4-FFF2-40B4-BE49-F238E27FC236}">
                <a16:creationId xmlns:a16="http://schemas.microsoft.com/office/drawing/2014/main" id="{ADA881A7-E486-9792-D27B-A8DC04D89B19}"/>
              </a:ext>
            </a:extLst>
          </p:cNvPr>
          <p:cNvPicPr>
            <a:picLocks noChangeAspect="1"/>
          </p:cNvPicPr>
          <p:nvPr/>
        </p:nvPicPr>
        <p:blipFill>
          <a:blip r:embed="rId2"/>
          <a:stretch>
            <a:fillRect/>
          </a:stretch>
        </p:blipFill>
        <p:spPr>
          <a:xfrm>
            <a:off x="224973" y="2419349"/>
            <a:ext cx="2941273" cy="3380317"/>
          </a:xfrm>
          <a:prstGeom prst="rect">
            <a:avLst/>
          </a:prstGeom>
        </p:spPr>
      </p:pic>
      <p:pic>
        <p:nvPicPr>
          <p:cNvPr id="4" name="Picture 3">
            <a:extLst>
              <a:ext uri="{FF2B5EF4-FFF2-40B4-BE49-F238E27FC236}">
                <a16:creationId xmlns:a16="http://schemas.microsoft.com/office/drawing/2014/main" id="{177ECB99-5786-44C7-41EC-09048B4A3DA5}"/>
              </a:ext>
            </a:extLst>
          </p:cNvPr>
          <p:cNvPicPr>
            <a:picLocks noChangeAspect="1"/>
          </p:cNvPicPr>
          <p:nvPr/>
        </p:nvPicPr>
        <p:blipFill>
          <a:blip r:embed="rId3"/>
          <a:stretch>
            <a:fillRect/>
          </a:stretch>
        </p:blipFill>
        <p:spPr>
          <a:xfrm>
            <a:off x="3564467" y="2419349"/>
            <a:ext cx="3153167" cy="3434290"/>
          </a:xfrm>
          <a:prstGeom prst="rect">
            <a:avLst/>
          </a:prstGeom>
        </p:spPr>
      </p:pic>
      <p:pic>
        <p:nvPicPr>
          <p:cNvPr id="5" name="Picture 4">
            <a:extLst>
              <a:ext uri="{FF2B5EF4-FFF2-40B4-BE49-F238E27FC236}">
                <a16:creationId xmlns:a16="http://schemas.microsoft.com/office/drawing/2014/main" id="{34D8F77C-1A63-C0CC-AD02-5CC2148E44C3}"/>
              </a:ext>
            </a:extLst>
          </p:cNvPr>
          <p:cNvPicPr>
            <a:picLocks noChangeAspect="1"/>
          </p:cNvPicPr>
          <p:nvPr/>
        </p:nvPicPr>
        <p:blipFill>
          <a:blip r:embed="rId4"/>
          <a:stretch>
            <a:fillRect/>
          </a:stretch>
        </p:blipFill>
        <p:spPr>
          <a:xfrm>
            <a:off x="7115855" y="2421467"/>
            <a:ext cx="2269763" cy="3378198"/>
          </a:xfrm>
          <a:prstGeom prst="rect">
            <a:avLst/>
          </a:prstGeom>
        </p:spPr>
      </p:pic>
    </p:spTree>
    <p:extLst>
      <p:ext uri="{BB962C8B-B14F-4D97-AF65-F5344CB8AC3E}">
        <p14:creationId xmlns:p14="http://schemas.microsoft.com/office/powerpoint/2010/main" val="32859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E795B-E654-9228-8DB8-4447317770CB}"/>
              </a:ext>
            </a:extLst>
          </p:cNvPr>
          <p:cNvSpPr>
            <a:spLocks noGrp="1"/>
          </p:cNvSpPr>
          <p:nvPr>
            <p:ph type="body" sz="quarter" idx="11"/>
          </p:nvPr>
        </p:nvSpPr>
        <p:spPr>
          <a:xfrm>
            <a:off x="477838" y="3054033"/>
            <a:ext cx="6303961" cy="1051057"/>
          </a:xfrm>
        </p:spPr>
        <p:txBody>
          <a:bodyPr/>
          <a:lstStyle/>
          <a:p>
            <a:r>
              <a:rPr lang="en-AU" dirty="0"/>
              <a:t>LIVE DEMONSTRATION</a:t>
            </a:r>
          </a:p>
        </p:txBody>
      </p:sp>
    </p:spTree>
    <p:extLst>
      <p:ext uri="{BB962C8B-B14F-4D97-AF65-F5344CB8AC3E}">
        <p14:creationId xmlns:p14="http://schemas.microsoft.com/office/powerpoint/2010/main" val="22372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C6CE41-FDFB-4720-8ED7-BDA6159FD14D}">
  <ds:schemaRefs>
    <ds:schemaRef ds:uri="http://schemas.microsoft.com/sharepoint/v3/contenttype/forms"/>
  </ds:schemaRefs>
</ds:datastoreItem>
</file>

<file path=customXml/itemProps2.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1</TotalTime>
  <Words>602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Telstra Display</vt:lpstr>
      <vt:lpstr>Telstra Display Medium</vt:lpstr>
      <vt:lpstr>Telstra Text</vt:lpstr>
      <vt:lpstr>Telstra Text Medium</vt:lpstr>
      <vt:lpstr>Trebuchet MS</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Chaudhuri, Tunir</cp:lastModifiedBy>
  <cp:revision>11</cp:revision>
  <dcterms:created xsi:type="dcterms:W3CDTF">2023-01-16T01:41:14Z</dcterms:created>
  <dcterms:modified xsi:type="dcterms:W3CDTF">2023-09-26T11:38:33Z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