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8" r:id="rId1"/>
  </p:sldMasterIdLst>
  <p:notesMasterIdLst>
    <p:notesMasterId r:id="rId14"/>
  </p:notesMasterIdLst>
  <p:handoutMasterIdLst>
    <p:handoutMasterId r:id="rId15"/>
  </p:handoutMasterIdLst>
  <p:sldIdLst>
    <p:sldId id="274" r:id="rId2"/>
    <p:sldId id="275" r:id="rId3"/>
    <p:sldId id="283" r:id="rId4"/>
    <p:sldId id="276" r:id="rId5"/>
    <p:sldId id="278" r:id="rId6"/>
    <p:sldId id="279" r:id="rId7"/>
    <p:sldId id="282" r:id="rId8"/>
    <p:sldId id="270" r:id="rId9"/>
    <p:sldId id="280" r:id="rId10"/>
    <p:sldId id="284" r:id="rId11"/>
    <p:sldId id="281" r:id="rId12"/>
    <p:sldId id="273"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A98155-F08D-6D2B-2EB4-6B78FE83FF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07250135-2CFF-C3F5-EBE0-094D16D9E1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A95F2C-9A4B-496A-9918-2230DC420C2D}" type="datetimeFigureOut">
              <a:rPr lang="en-IN" smtClean="0"/>
              <a:t>27-09-2023</a:t>
            </a:fld>
            <a:endParaRPr lang="en-IN" dirty="0"/>
          </a:p>
        </p:txBody>
      </p:sp>
      <p:sp>
        <p:nvSpPr>
          <p:cNvPr id="4" name="Footer Placeholder 3">
            <a:extLst>
              <a:ext uri="{FF2B5EF4-FFF2-40B4-BE49-F238E27FC236}">
                <a16:creationId xmlns:a16="http://schemas.microsoft.com/office/drawing/2014/main" id="{353E0C27-F6BC-34F2-73D5-7CF19767DD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3E3EF865-F8C8-C991-B51A-5C55F75A22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1875B4-BAE6-4359-B740-2633C47D5FDA}" type="slidenum">
              <a:rPr lang="en-IN" smtClean="0"/>
              <a:t>‹#›</a:t>
            </a:fld>
            <a:endParaRPr lang="en-IN" dirty="0"/>
          </a:p>
        </p:txBody>
      </p:sp>
    </p:spTree>
    <p:extLst>
      <p:ext uri="{BB962C8B-B14F-4D97-AF65-F5344CB8AC3E}">
        <p14:creationId xmlns:p14="http://schemas.microsoft.com/office/powerpoint/2010/main" val="7069044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454ef88d73_4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1" name="Google Shape;291;g2454ef88d73_4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454ef88d73_4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8" name="Google Shape;308;g2454ef88d73_4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98018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831605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1657538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583197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90539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3283808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676743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484332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02390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80866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407176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33632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8131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832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442596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5081528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endParaRPr lang="en-IN"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dirty="0"/>
          </a:p>
        </p:txBody>
      </p:sp>
      <p:sp>
        <p:nvSpPr>
          <p:cNvPr id="9" name="TextBox 8">
            <a:extLst>
              <a:ext uri="{FF2B5EF4-FFF2-40B4-BE49-F238E27FC236}">
                <a16:creationId xmlns:a16="http://schemas.microsoft.com/office/drawing/2014/main" id="{AC7EF331-EC3D-9AF1-DBB4-F9910400954F}"/>
              </a:ext>
            </a:extLst>
          </p:cNvPr>
          <p:cNvSpPr txBox="1"/>
          <p:nvPr userDrawn="1">
            <p:extLst>
              <p:ext uri="{1162E1C5-73C7-4A58-AE30-91384D911F3F}">
                <p184:classification xmlns:p184="http://schemas.microsoft.com/office/powerpoint/2018/4/main" val="ftr"/>
              </p:ext>
            </p:extLst>
          </p:nvPr>
        </p:nvSpPr>
        <p:spPr>
          <a:xfrm>
            <a:off x="4368800" y="4927600"/>
            <a:ext cx="434975" cy="152400"/>
          </a:xfrm>
          <a:prstGeom prst="rect">
            <a:avLst/>
          </a:prstGeom>
        </p:spPr>
        <p:txBody>
          <a:bodyPr horzOverflow="overflow" lIns="0" tIns="0" rIns="0" bIns="0">
            <a:spAutoFit/>
          </a:bodyPr>
          <a:lstStyle/>
          <a:p>
            <a:pPr algn="l"/>
            <a:r>
              <a:rPr lang="en-AU" sz="1000" dirty="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425323420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csdn.net/Hello_World_QWP/article/details/80652618"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fif"/><Relationship Id="rId5" Type="http://schemas.openxmlformats.org/officeDocument/2006/relationships/hyperlink" Target="https://home-assistant-china.github.io/components/notify.telstra/"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fif"/><Relationship Id="rId4" Type="http://schemas.openxmlformats.org/officeDocument/2006/relationships/hyperlink" Target="https://home-assistant-china.github.io/components/notify.telstr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reepngimg.com/png/31744-coder-transparent-image"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jfif"/><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game-icons.net/1x1/lorc/erlenmeyer.html"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271F-24B1-AC77-D23A-DF9C62494F44}"/>
              </a:ext>
            </a:extLst>
          </p:cNvPr>
          <p:cNvSpPr>
            <a:spLocks noGrp="1"/>
          </p:cNvSpPr>
          <p:nvPr>
            <p:ph type="ctrTitle"/>
          </p:nvPr>
        </p:nvSpPr>
        <p:spPr/>
        <p:txBody>
          <a:bodyPr/>
          <a:lstStyle/>
          <a:p>
            <a:r>
              <a:rPr lang="en-IN" dirty="0"/>
              <a:t>TSE CUSTOM INITIALIZR</a:t>
            </a:r>
          </a:p>
        </p:txBody>
      </p:sp>
      <p:sp>
        <p:nvSpPr>
          <p:cNvPr id="3" name="Subtitle 2">
            <a:extLst>
              <a:ext uri="{FF2B5EF4-FFF2-40B4-BE49-F238E27FC236}">
                <a16:creationId xmlns:a16="http://schemas.microsoft.com/office/drawing/2014/main" id="{0B170BFE-292F-6966-9EB3-0215A1FBA218}"/>
              </a:ext>
            </a:extLst>
          </p:cNvPr>
          <p:cNvSpPr>
            <a:spLocks noGrp="1"/>
          </p:cNvSpPr>
          <p:nvPr>
            <p:ph type="subTitle" idx="1"/>
          </p:nvPr>
        </p:nvSpPr>
        <p:spPr/>
        <p:txBody>
          <a:bodyPr>
            <a:normAutofit fontScale="92500" lnSpcReduction="10000"/>
          </a:bodyPr>
          <a:lstStyle/>
          <a:p>
            <a:r>
              <a:rPr lang="en-IN" b="1" dirty="0"/>
              <a:t>GROUP 4:</a:t>
            </a:r>
          </a:p>
          <a:p>
            <a:r>
              <a:rPr lang="en-IN" dirty="0"/>
              <a:t>Tunir Chaudhuri, Akash Ranjan, Goutham Suresh, Rahul, Sunny Kumar</a:t>
            </a:r>
          </a:p>
          <a:p>
            <a:r>
              <a:rPr lang="en-IN" dirty="0"/>
              <a:t> </a:t>
            </a:r>
          </a:p>
        </p:txBody>
      </p:sp>
      <p:pic>
        <p:nvPicPr>
          <p:cNvPr id="5" name="Picture 4">
            <a:extLst>
              <a:ext uri="{FF2B5EF4-FFF2-40B4-BE49-F238E27FC236}">
                <a16:creationId xmlns:a16="http://schemas.microsoft.com/office/drawing/2014/main" id="{BC15B3ED-0FEF-B2CA-849D-2F27C9BE91E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15456" y="2345467"/>
            <a:ext cx="735997" cy="735997"/>
          </a:xfrm>
          <a:prstGeom prst="rect">
            <a:avLst/>
          </a:prstGeom>
        </p:spPr>
      </p:pic>
      <p:pic>
        <p:nvPicPr>
          <p:cNvPr id="8" name="Picture 7">
            <a:extLst>
              <a:ext uri="{FF2B5EF4-FFF2-40B4-BE49-F238E27FC236}">
                <a16:creationId xmlns:a16="http://schemas.microsoft.com/office/drawing/2014/main" id="{813F88CF-58B4-608F-6CD7-B63B919DB10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660116" y="98071"/>
            <a:ext cx="370075" cy="423566"/>
          </a:xfrm>
          <a:prstGeom prst="rect">
            <a:avLst/>
          </a:prstGeom>
        </p:spPr>
      </p:pic>
      <p:pic>
        <p:nvPicPr>
          <p:cNvPr id="6" name="Picture 5" descr="A black and white logo&#10;&#10;Description automatically generated">
            <a:extLst>
              <a:ext uri="{FF2B5EF4-FFF2-40B4-BE49-F238E27FC236}">
                <a16:creationId xmlns:a16="http://schemas.microsoft.com/office/drawing/2014/main" id="{472725D1-2494-7D0E-483C-A122706E8144}"/>
              </a:ext>
            </a:extLst>
          </p:cNvPr>
          <p:cNvPicPr>
            <a:picLocks noChangeAspect="1"/>
          </p:cNvPicPr>
          <p:nvPr/>
        </p:nvPicPr>
        <p:blipFill>
          <a:blip r:embed="rId6"/>
          <a:stretch>
            <a:fillRect/>
          </a:stretch>
        </p:blipFill>
        <p:spPr>
          <a:xfrm>
            <a:off x="154160" y="4562860"/>
            <a:ext cx="1090653" cy="428990"/>
          </a:xfrm>
          <a:prstGeom prst="rect">
            <a:avLst/>
          </a:prstGeom>
        </p:spPr>
      </p:pic>
      <p:sp>
        <p:nvSpPr>
          <p:cNvPr id="9" name="TextBox 8">
            <a:extLst>
              <a:ext uri="{FF2B5EF4-FFF2-40B4-BE49-F238E27FC236}">
                <a16:creationId xmlns:a16="http://schemas.microsoft.com/office/drawing/2014/main" id="{7800BCCB-3759-F8A7-5F0D-BCE7FBDC25D7}"/>
              </a:ext>
            </a:extLst>
          </p:cNvPr>
          <p:cNvSpPr txBox="1"/>
          <p:nvPr/>
        </p:nvSpPr>
        <p:spPr>
          <a:xfrm>
            <a:off x="7520748" y="4631830"/>
            <a:ext cx="1400415" cy="369332"/>
          </a:xfrm>
          <a:prstGeom prst="rect">
            <a:avLst/>
          </a:prstGeom>
          <a:noFill/>
        </p:spPr>
        <p:txBody>
          <a:bodyPr wrap="square">
            <a:spAutoFit/>
          </a:bodyPr>
          <a:lstStyle/>
          <a:p>
            <a:r>
              <a:rPr lang="en-AU" dirty="0"/>
              <a:t>28/09/2023</a:t>
            </a:r>
          </a:p>
        </p:txBody>
      </p:sp>
    </p:spTree>
    <p:extLst>
      <p:ext uri="{BB962C8B-B14F-4D97-AF65-F5344CB8AC3E}">
        <p14:creationId xmlns:p14="http://schemas.microsoft.com/office/powerpoint/2010/main" val="1181501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8B35-95FE-5D76-536B-1AB50AD933BE}"/>
              </a:ext>
            </a:extLst>
          </p:cNvPr>
          <p:cNvSpPr>
            <a:spLocks noGrp="1"/>
          </p:cNvSpPr>
          <p:nvPr>
            <p:ph type="title"/>
          </p:nvPr>
        </p:nvSpPr>
        <p:spPr/>
        <p:txBody>
          <a:bodyPr/>
          <a:lstStyle/>
          <a:p>
            <a:r>
              <a:rPr lang="en-AU" u="sng" dirty="0"/>
              <a:t>FUTURE WORK</a:t>
            </a:r>
          </a:p>
        </p:txBody>
      </p:sp>
      <p:sp>
        <p:nvSpPr>
          <p:cNvPr id="3" name="Content Placeholder 2">
            <a:extLst>
              <a:ext uri="{FF2B5EF4-FFF2-40B4-BE49-F238E27FC236}">
                <a16:creationId xmlns:a16="http://schemas.microsoft.com/office/drawing/2014/main" id="{32A9FE0F-2EA4-F384-E6D3-35EE51DFFF73}"/>
              </a:ext>
            </a:extLst>
          </p:cNvPr>
          <p:cNvSpPr>
            <a:spLocks noGrp="1"/>
          </p:cNvSpPr>
          <p:nvPr>
            <p:ph idx="1"/>
          </p:nvPr>
        </p:nvSpPr>
        <p:spPr>
          <a:xfrm>
            <a:off x="446529" y="1328449"/>
            <a:ext cx="6447501" cy="2910580"/>
          </a:xfrm>
        </p:spPr>
        <p:txBody>
          <a:bodyPr>
            <a:normAutofit/>
          </a:bodyPr>
          <a:lstStyle/>
          <a:p>
            <a:r>
              <a:rPr lang="en-US" b="1" dirty="0"/>
              <a:t>Enhanced Customization: </a:t>
            </a:r>
            <a:r>
              <a:rPr lang="en-US" dirty="0"/>
              <a:t>Offering more granular customization options and allowing developers to fine-tune</a:t>
            </a:r>
          </a:p>
          <a:p>
            <a:r>
              <a:rPr lang="en-US" b="1" dirty="0"/>
              <a:t>Security and Compliance: </a:t>
            </a:r>
            <a:r>
              <a:rPr lang="en-US" dirty="0"/>
              <a:t>Integrating security and compliance checks during project generation </a:t>
            </a:r>
          </a:p>
          <a:p>
            <a:r>
              <a:rPr lang="en-US" b="1" dirty="0"/>
              <a:t>Machine Learning and AI: </a:t>
            </a:r>
            <a:r>
              <a:rPr lang="en-US" dirty="0"/>
              <a:t>Implementing AI and machine learning algorithms and assisting developers in making better choices regarding project configurations and dependencies.</a:t>
            </a:r>
          </a:p>
          <a:p>
            <a:r>
              <a:rPr lang="en-US" b="1" dirty="0"/>
              <a:t>Cloud Integration: </a:t>
            </a:r>
            <a:r>
              <a:rPr lang="en-US" dirty="0"/>
              <a:t>Offering cloud-specific templates and configurations for platforms like AWS, Azure, or Google Cloud.</a:t>
            </a:r>
            <a:endParaRPr lang="en-IN" dirty="0"/>
          </a:p>
          <a:p>
            <a:endParaRPr lang="en-AU" dirty="0"/>
          </a:p>
        </p:txBody>
      </p:sp>
    </p:spTree>
    <p:extLst>
      <p:ext uri="{BB962C8B-B14F-4D97-AF65-F5344CB8AC3E}">
        <p14:creationId xmlns:p14="http://schemas.microsoft.com/office/powerpoint/2010/main" val="243173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66BE-3C77-EBE8-3F0D-826B91E60521}"/>
              </a:ext>
            </a:extLst>
          </p:cNvPr>
          <p:cNvSpPr>
            <a:spLocks noGrp="1"/>
          </p:cNvSpPr>
          <p:nvPr>
            <p:ph type="title"/>
          </p:nvPr>
        </p:nvSpPr>
        <p:spPr>
          <a:xfrm>
            <a:off x="508001" y="449516"/>
            <a:ext cx="6447501" cy="533400"/>
          </a:xfrm>
        </p:spPr>
        <p:txBody>
          <a:bodyPr/>
          <a:lstStyle/>
          <a:p>
            <a:r>
              <a:rPr lang="en-IN" u="sng" dirty="0"/>
              <a:t>TEAM</a:t>
            </a:r>
            <a:r>
              <a:rPr lang="en-IN" dirty="0"/>
              <a:t>:</a:t>
            </a:r>
          </a:p>
        </p:txBody>
      </p:sp>
      <p:sp>
        <p:nvSpPr>
          <p:cNvPr id="3" name="Content Placeholder 2">
            <a:extLst>
              <a:ext uri="{FF2B5EF4-FFF2-40B4-BE49-F238E27FC236}">
                <a16:creationId xmlns:a16="http://schemas.microsoft.com/office/drawing/2014/main" id="{4E4196B8-99D5-1611-86BB-9CA80A586D85}"/>
              </a:ext>
            </a:extLst>
          </p:cNvPr>
          <p:cNvSpPr>
            <a:spLocks noGrp="1"/>
          </p:cNvSpPr>
          <p:nvPr>
            <p:ph idx="1"/>
          </p:nvPr>
        </p:nvSpPr>
        <p:spPr>
          <a:xfrm>
            <a:off x="508001" y="1219200"/>
            <a:ext cx="6447501" cy="3311822"/>
          </a:xfrm>
        </p:spPr>
        <p:txBody>
          <a:bodyPr/>
          <a:lstStyle/>
          <a:p>
            <a:r>
              <a:rPr lang="en-IN" dirty="0"/>
              <a:t>Tunir Chaudhuri - Software Engineering - Associate</a:t>
            </a:r>
          </a:p>
          <a:p>
            <a:r>
              <a:rPr lang="en-IN" dirty="0"/>
              <a:t>Akash Ranjan - Software Engineering - Associate</a:t>
            </a:r>
          </a:p>
          <a:p>
            <a:r>
              <a:rPr lang="en-IN" dirty="0"/>
              <a:t>Goutham Suresh - Software Engineering - Associate</a:t>
            </a:r>
          </a:p>
          <a:p>
            <a:r>
              <a:rPr lang="en-IN" dirty="0"/>
              <a:t>Rahul - Software Engineering - Associate</a:t>
            </a:r>
          </a:p>
          <a:p>
            <a:r>
              <a:rPr lang="en-IN" dirty="0"/>
              <a:t>Sunny Kumar - Software Engineering – Associate</a:t>
            </a:r>
          </a:p>
          <a:p>
            <a:endParaRPr lang="en-IN" dirty="0"/>
          </a:p>
        </p:txBody>
      </p:sp>
    </p:spTree>
    <p:extLst>
      <p:ext uri="{BB962C8B-B14F-4D97-AF65-F5344CB8AC3E}">
        <p14:creationId xmlns:p14="http://schemas.microsoft.com/office/powerpoint/2010/main" val="1098888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grpSp>
        <p:nvGrpSpPr>
          <p:cNvPr id="310" name="Google Shape;310;p47"/>
          <p:cNvGrpSpPr/>
          <p:nvPr/>
        </p:nvGrpSpPr>
        <p:grpSpPr>
          <a:xfrm>
            <a:off x="0" y="-6350"/>
            <a:ext cx="9144000" cy="5149850"/>
            <a:chOff x="0" y="-8467"/>
            <a:chExt cx="12192000" cy="6866467"/>
          </a:xfrm>
        </p:grpSpPr>
        <p:cxnSp>
          <p:nvCxnSpPr>
            <p:cNvPr id="311" name="Google Shape;311;p4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12" name="Google Shape;312;p47"/>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13" name="Google Shape;313;p4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lstStyle/>
            <a:p>
              <a:endParaRPr lang="en-IN" dirty="0"/>
            </a:p>
          </p:txBody>
        </p:sp>
        <p:sp>
          <p:nvSpPr>
            <p:cNvPr id="314" name="Google Shape;314;p4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lstStyle/>
            <a:p>
              <a:endParaRPr lang="en-IN" dirty="0"/>
            </a:p>
          </p:txBody>
        </p:sp>
        <p:sp>
          <p:nvSpPr>
            <p:cNvPr id="315" name="Google Shape;315;p47"/>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316" name="Google Shape;316;p4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lstStyle/>
            <a:p>
              <a:endParaRPr lang="en-IN" dirty="0"/>
            </a:p>
          </p:txBody>
        </p:sp>
        <p:sp>
          <p:nvSpPr>
            <p:cNvPr id="317" name="Google Shape;317;p4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lstStyle/>
            <a:p>
              <a:endParaRPr lang="en-IN" dirty="0"/>
            </a:p>
          </p:txBody>
        </p:sp>
        <p:sp>
          <p:nvSpPr>
            <p:cNvPr id="318" name="Google Shape;318;p4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lstStyle/>
            <a:p>
              <a:endParaRPr lang="en-IN" dirty="0"/>
            </a:p>
          </p:txBody>
        </p:sp>
        <p:sp>
          <p:nvSpPr>
            <p:cNvPr id="319" name="Google Shape;319;p47"/>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320" name="Google Shape;320;p47"/>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grpSp>
      <p:sp>
        <p:nvSpPr>
          <p:cNvPr id="321" name="Google Shape;321;p47"/>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Trebuchet MS"/>
              <a:ea typeface="Trebuchet MS"/>
              <a:cs typeface="Trebuchet MS"/>
              <a:sym typeface="Trebuchet MS"/>
            </a:endParaRPr>
          </a:p>
        </p:txBody>
      </p:sp>
      <p:grpSp>
        <p:nvGrpSpPr>
          <p:cNvPr id="322" name="Google Shape;322;p47"/>
          <p:cNvGrpSpPr/>
          <p:nvPr/>
        </p:nvGrpSpPr>
        <p:grpSpPr>
          <a:xfrm>
            <a:off x="3200423" y="-6351"/>
            <a:ext cx="3572668" cy="5149850"/>
            <a:chOff x="67175" y="-8467"/>
            <a:chExt cx="4763558" cy="6866467"/>
          </a:xfrm>
        </p:grpSpPr>
        <p:cxnSp>
          <p:nvCxnSpPr>
            <p:cNvPr id="323" name="Google Shape;323;p47"/>
            <p:cNvCxnSpPr/>
            <p:nvPr/>
          </p:nvCxnSpPr>
          <p:spPr>
            <a:xfrm>
              <a:off x="1448300" y="0"/>
              <a:ext cx="1219200" cy="6858000"/>
            </a:xfrm>
            <a:prstGeom prst="straightConnector1">
              <a:avLst/>
            </a:prstGeom>
            <a:noFill/>
            <a:ln w="9525" cap="flat" cmpd="sng">
              <a:solidFill>
                <a:srgbClr val="6C911C"/>
              </a:solidFill>
              <a:prstDash val="solid"/>
              <a:round/>
              <a:headEnd type="none" w="sm" len="sm"/>
              <a:tailEnd type="none" w="sm" len="sm"/>
            </a:ln>
          </p:spPr>
        </p:cxnSp>
        <p:cxnSp>
          <p:nvCxnSpPr>
            <p:cNvPr id="324" name="Google Shape;324;p47"/>
            <p:cNvCxnSpPr/>
            <p:nvPr/>
          </p:nvCxnSpPr>
          <p:spPr>
            <a:xfrm flipH="1">
              <a:off x="67175" y="3681413"/>
              <a:ext cx="4763558" cy="3176587"/>
            </a:xfrm>
            <a:prstGeom prst="straightConnector1">
              <a:avLst/>
            </a:prstGeom>
            <a:noFill/>
            <a:ln w="9525" cap="flat" cmpd="sng">
              <a:solidFill>
                <a:srgbClr val="7F7F7F">
                  <a:alpha val="80000"/>
                </a:srgbClr>
              </a:solidFill>
              <a:prstDash val="solid"/>
              <a:round/>
              <a:headEnd type="none" w="sm" len="sm"/>
              <a:tailEnd type="none" w="sm" len="sm"/>
            </a:ln>
          </p:spPr>
        </p:cxnSp>
        <p:sp>
          <p:nvSpPr>
            <p:cNvPr id="325" name="Google Shape;325;p47"/>
            <p:cNvSpPr/>
            <p:nvPr/>
          </p:nvSpPr>
          <p:spPr>
            <a:xfrm>
              <a:off x="1258764"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lstStyle/>
            <a:p>
              <a:endParaRPr lang="en-IN" dirty="0"/>
            </a:p>
          </p:txBody>
        </p:sp>
        <p:sp>
          <p:nvSpPr>
            <p:cNvPr id="326" name="Google Shape;326;p47"/>
            <p:cNvSpPr/>
            <p:nvPr/>
          </p:nvSpPr>
          <p:spPr>
            <a:xfrm>
              <a:off x="1680730"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lstStyle/>
            <a:p>
              <a:endParaRPr lang="en-IN" dirty="0"/>
            </a:p>
          </p:txBody>
        </p:sp>
        <p:sp>
          <p:nvSpPr>
            <p:cNvPr id="327" name="Google Shape;327;p47"/>
            <p:cNvSpPr/>
            <p:nvPr/>
          </p:nvSpPr>
          <p:spPr>
            <a:xfrm>
              <a:off x="1009621" y="3048000"/>
              <a:ext cx="3259667"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328" name="Google Shape;328;p47"/>
            <p:cNvSpPr/>
            <p:nvPr/>
          </p:nvSpPr>
          <p:spPr>
            <a:xfrm>
              <a:off x="1411788"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lstStyle/>
            <a:p>
              <a:endParaRPr lang="en-IN" dirty="0"/>
            </a:p>
          </p:txBody>
        </p:sp>
        <p:sp>
          <p:nvSpPr>
            <p:cNvPr id="329" name="Google Shape;329;p47"/>
            <p:cNvSpPr/>
            <p:nvPr/>
          </p:nvSpPr>
          <p:spPr>
            <a:xfrm>
              <a:off x="2448954" y="3589867"/>
              <a:ext cx="1817159" cy="3268133"/>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grpSp>
      <p:sp>
        <p:nvSpPr>
          <p:cNvPr id="330" name="Google Shape;330;p47"/>
          <p:cNvSpPr/>
          <p:nvPr/>
        </p:nvSpPr>
        <p:spPr>
          <a:xfrm>
            <a:off x="508001" y="962026"/>
            <a:ext cx="3822045" cy="3230361"/>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GB" sz="4100" b="0" cap="none" dirty="0">
                <a:solidFill>
                  <a:schemeClr val="accent1"/>
                </a:solidFill>
                <a:latin typeface="Trebuchet MS"/>
                <a:ea typeface="Trebuchet MS"/>
                <a:cs typeface="Trebuchet MS"/>
                <a:sym typeface="Trebuchet MS"/>
              </a:rPr>
              <a:t>THANK YOU</a:t>
            </a:r>
            <a:endParaRPr sz="1100" dirty="0"/>
          </a:p>
        </p:txBody>
      </p:sp>
      <p:sp>
        <p:nvSpPr>
          <p:cNvPr id="331" name="Google Shape;331;p47"/>
          <p:cNvSpPr/>
          <p:nvPr/>
        </p:nvSpPr>
        <p:spPr>
          <a:xfrm>
            <a:off x="5352373" y="-6351"/>
            <a:ext cx="3806198" cy="5149851"/>
          </a:xfrm>
          <a:custGeom>
            <a:avLst/>
            <a:gdLst/>
            <a:ahLst/>
            <a:cxnLst/>
            <a:rect l="l" t="t" r="r" b="b"/>
            <a:pathLst>
              <a:path w="5074930" h="6858000" extrusionOk="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Trebuchet MS"/>
              <a:ea typeface="Trebuchet MS"/>
              <a:cs typeface="Trebuchet MS"/>
              <a:sym typeface="Trebuchet MS"/>
            </a:endParaRPr>
          </a:p>
        </p:txBody>
      </p:sp>
      <p:pic>
        <p:nvPicPr>
          <p:cNvPr id="2" name="Picture 1">
            <a:extLst>
              <a:ext uri="{FF2B5EF4-FFF2-40B4-BE49-F238E27FC236}">
                <a16:creationId xmlns:a16="http://schemas.microsoft.com/office/drawing/2014/main" id="{ADCA85F8-AB96-F0FB-921C-0A82C8C8C22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660116" y="98071"/>
            <a:ext cx="370075" cy="423566"/>
          </a:xfrm>
          <a:prstGeom prst="rect">
            <a:avLst/>
          </a:prstGeom>
        </p:spPr>
      </p:pic>
      <p:pic>
        <p:nvPicPr>
          <p:cNvPr id="3" name="Picture 2" descr="A black and white logo&#10;&#10;Description automatically generated">
            <a:extLst>
              <a:ext uri="{FF2B5EF4-FFF2-40B4-BE49-F238E27FC236}">
                <a16:creationId xmlns:a16="http://schemas.microsoft.com/office/drawing/2014/main" id="{2CD09ADC-29F9-AA0B-BA9A-6904603DCEC5}"/>
              </a:ext>
            </a:extLst>
          </p:cNvPr>
          <p:cNvPicPr>
            <a:picLocks noChangeAspect="1"/>
          </p:cNvPicPr>
          <p:nvPr/>
        </p:nvPicPr>
        <p:blipFill>
          <a:blip r:embed="rId5"/>
          <a:stretch>
            <a:fillRect/>
          </a:stretch>
        </p:blipFill>
        <p:spPr>
          <a:xfrm>
            <a:off x="154160" y="4562860"/>
            <a:ext cx="1090653" cy="4289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animEffect transition="in" filter="fade">
                                      <p:cBhvr>
                                        <p:cTn id="7" dur="1000"/>
                                        <p:tgtEl>
                                          <p:spTgt spid="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488C-B0B2-10E8-395F-828B990A275E}"/>
              </a:ext>
            </a:extLst>
          </p:cNvPr>
          <p:cNvSpPr>
            <a:spLocks noGrp="1"/>
          </p:cNvSpPr>
          <p:nvPr>
            <p:ph type="title"/>
          </p:nvPr>
        </p:nvSpPr>
        <p:spPr>
          <a:xfrm>
            <a:off x="672626" y="438602"/>
            <a:ext cx="6354648" cy="525393"/>
          </a:xfrm>
        </p:spPr>
        <p:txBody>
          <a:bodyPr/>
          <a:lstStyle/>
          <a:p>
            <a:r>
              <a:rPr lang="en-IN" u="sng" dirty="0"/>
              <a:t>INTRODUCTION</a:t>
            </a:r>
          </a:p>
        </p:txBody>
      </p:sp>
      <p:sp>
        <p:nvSpPr>
          <p:cNvPr id="3" name="Text Placeholder 2">
            <a:extLst>
              <a:ext uri="{FF2B5EF4-FFF2-40B4-BE49-F238E27FC236}">
                <a16:creationId xmlns:a16="http://schemas.microsoft.com/office/drawing/2014/main" id="{784AE9D6-A731-A505-2838-A6A50780901D}"/>
              </a:ext>
            </a:extLst>
          </p:cNvPr>
          <p:cNvSpPr>
            <a:spLocks noGrp="1"/>
          </p:cNvSpPr>
          <p:nvPr>
            <p:ph idx="1"/>
          </p:nvPr>
        </p:nvSpPr>
        <p:spPr>
          <a:xfrm>
            <a:off x="672626" y="2261711"/>
            <a:ext cx="6161989" cy="2320964"/>
          </a:xfrm>
        </p:spPr>
        <p:txBody>
          <a:bodyPr>
            <a:normAutofit/>
          </a:bodyPr>
          <a:lstStyle/>
          <a:p>
            <a:pPr marL="0" indent="0">
              <a:buNone/>
            </a:pPr>
            <a:r>
              <a:rPr lang="en-US" sz="1000" dirty="0"/>
              <a:t>While https://start.spring.io/ is an excellent start for your next Spring Boot project, sometimes it may be necessary to customize it to your own needs e.g., for the following reasons: </a:t>
            </a:r>
          </a:p>
          <a:p>
            <a:pPr marL="0" indent="0">
              <a:buNone/>
            </a:pPr>
            <a:endParaRPr lang="en-US" sz="1000" dirty="0"/>
          </a:p>
          <a:p>
            <a:r>
              <a:rPr lang="en-US" sz="1000" dirty="0"/>
              <a:t>You may be required to provide a self-hosted instance of the Spring Initializr within your company e.g., due to network restrictions when downloading archives from the web. </a:t>
            </a:r>
          </a:p>
          <a:p>
            <a:endParaRPr lang="en-US" sz="1000" dirty="0"/>
          </a:p>
          <a:p>
            <a:r>
              <a:rPr lang="en-US" sz="1000" dirty="0"/>
              <a:t>You may want to tweak or brand the UI or even build your own UI from scratch. </a:t>
            </a:r>
          </a:p>
          <a:p>
            <a:endParaRPr lang="en-US" sz="1000" dirty="0"/>
          </a:p>
          <a:p>
            <a:r>
              <a:rPr lang="en-US" sz="1000" dirty="0"/>
              <a:t>You may want to provide your own project configurations and/or dependencies e.g., company internal Spring Boot starters that are not publicly available on the web.</a:t>
            </a:r>
          </a:p>
          <a:p>
            <a:endParaRPr lang="en-IN" sz="1000" dirty="0"/>
          </a:p>
        </p:txBody>
      </p:sp>
      <p:sp>
        <p:nvSpPr>
          <p:cNvPr id="7" name="TextBox 6">
            <a:extLst>
              <a:ext uri="{FF2B5EF4-FFF2-40B4-BE49-F238E27FC236}">
                <a16:creationId xmlns:a16="http://schemas.microsoft.com/office/drawing/2014/main" id="{30840DB2-911B-2A06-45A9-C2A720BDCC6B}"/>
              </a:ext>
            </a:extLst>
          </p:cNvPr>
          <p:cNvSpPr txBox="1"/>
          <p:nvPr/>
        </p:nvSpPr>
        <p:spPr>
          <a:xfrm>
            <a:off x="672626" y="1299008"/>
            <a:ext cx="6019301" cy="707886"/>
          </a:xfrm>
          <a:prstGeom prst="rect">
            <a:avLst/>
          </a:prstGeom>
          <a:noFill/>
        </p:spPr>
        <p:txBody>
          <a:bodyPr wrap="square" rtlCol="0">
            <a:spAutoFit/>
          </a:bodyPr>
          <a:lstStyle/>
          <a:p>
            <a:r>
              <a:rPr kumimoji="0" lang="en-US" sz="1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The Custom Spring Initializr is a tailored version of the Spring Initializr, a web-based tool that simplifies and accelerates the bootstrapping of Spring-based projects. It offers a personalized development experience by allowing developers to define custom project templates, dependencies, and metadata. </a:t>
            </a:r>
            <a:endParaRPr lang="en-IN" sz="1000" dirty="0"/>
          </a:p>
        </p:txBody>
      </p:sp>
    </p:spTree>
    <p:extLst>
      <p:ext uri="{BB962C8B-B14F-4D97-AF65-F5344CB8AC3E}">
        <p14:creationId xmlns:p14="http://schemas.microsoft.com/office/powerpoint/2010/main" val="38707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A5D6-5F21-61EC-2F2A-69FB7AEA9DED}"/>
              </a:ext>
            </a:extLst>
          </p:cNvPr>
          <p:cNvSpPr>
            <a:spLocks noGrp="1"/>
          </p:cNvSpPr>
          <p:nvPr>
            <p:ph type="title"/>
          </p:nvPr>
        </p:nvSpPr>
        <p:spPr>
          <a:xfrm>
            <a:off x="508001" y="449516"/>
            <a:ext cx="6447501" cy="540657"/>
          </a:xfrm>
        </p:spPr>
        <p:txBody>
          <a:bodyPr/>
          <a:lstStyle/>
          <a:p>
            <a:r>
              <a:rPr lang="en-IN" u="sng" dirty="0"/>
              <a:t>OBJECTIVES</a:t>
            </a:r>
          </a:p>
        </p:txBody>
      </p:sp>
      <p:sp>
        <p:nvSpPr>
          <p:cNvPr id="5" name="TextBox 4">
            <a:extLst>
              <a:ext uri="{FF2B5EF4-FFF2-40B4-BE49-F238E27FC236}">
                <a16:creationId xmlns:a16="http://schemas.microsoft.com/office/drawing/2014/main" id="{DCF94EB0-2F29-769D-824B-8E7AFAED166F}"/>
              </a:ext>
            </a:extLst>
          </p:cNvPr>
          <p:cNvSpPr txBox="1"/>
          <p:nvPr/>
        </p:nvSpPr>
        <p:spPr>
          <a:xfrm>
            <a:off x="508001" y="1281733"/>
            <a:ext cx="6197132"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529"/>
                </a:solidFill>
                <a:effectLst/>
                <a:uLnTx/>
                <a:uFillTx/>
                <a:ea typeface="Arial"/>
                <a:cs typeface="Arial"/>
                <a:sym typeface="Arial"/>
              </a:rPr>
              <a:t>The aim of our project is to simulate an instance of the Spring Initializr on localhost with added custom dependencies and other special features along with all the features in the user stories.</a:t>
            </a:r>
            <a:endParaRPr kumimoji="0" lang="en-US" sz="1200" b="0" i="0" u="none" strike="noStrike" kern="1200" cap="none" spc="0" normalizeH="0" baseline="0" noProof="0" dirty="0">
              <a:ln>
                <a:noFill/>
              </a:ln>
              <a:solidFill>
                <a:prstClr val="black"/>
              </a:solidFill>
              <a:effectLst/>
              <a:uLnTx/>
              <a:uFillTx/>
              <a:ea typeface="Trebuchet MS"/>
              <a:cs typeface="Trebuchet MS"/>
              <a:sym typeface="Trebuchet MS"/>
            </a:endParaRPr>
          </a:p>
          <a:p>
            <a:endParaRPr lang="en-IN" dirty="0"/>
          </a:p>
        </p:txBody>
      </p:sp>
      <p:pic>
        <p:nvPicPr>
          <p:cNvPr id="6" name="Picture 5">
            <a:extLst>
              <a:ext uri="{FF2B5EF4-FFF2-40B4-BE49-F238E27FC236}">
                <a16:creationId xmlns:a16="http://schemas.microsoft.com/office/drawing/2014/main" id="{8DF8A6E5-E79F-E008-CE55-96451CE0C79F}"/>
              </a:ext>
            </a:extLst>
          </p:cNvPr>
          <p:cNvPicPr>
            <a:picLocks noChangeAspect="1"/>
          </p:cNvPicPr>
          <p:nvPr/>
        </p:nvPicPr>
        <p:blipFill>
          <a:blip r:embed="rId2"/>
          <a:stretch>
            <a:fillRect/>
          </a:stretch>
        </p:blipFill>
        <p:spPr>
          <a:xfrm>
            <a:off x="1605420" y="2205063"/>
            <a:ext cx="4787695" cy="2617486"/>
          </a:xfrm>
          <a:prstGeom prst="rect">
            <a:avLst/>
          </a:prstGeom>
        </p:spPr>
      </p:pic>
    </p:spTree>
    <p:extLst>
      <p:ext uri="{BB962C8B-B14F-4D97-AF65-F5344CB8AC3E}">
        <p14:creationId xmlns:p14="http://schemas.microsoft.com/office/powerpoint/2010/main" val="218428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57AD-738F-BC50-23C7-30AC929F353D}"/>
              </a:ext>
            </a:extLst>
          </p:cNvPr>
          <p:cNvSpPr>
            <a:spLocks noGrp="1"/>
          </p:cNvSpPr>
          <p:nvPr>
            <p:ph type="title"/>
          </p:nvPr>
        </p:nvSpPr>
        <p:spPr>
          <a:xfrm>
            <a:off x="508001" y="457200"/>
            <a:ext cx="6447501" cy="656771"/>
          </a:xfrm>
        </p:spPr>
        <p:txBody>
          <a:bodyPr/>
          <a:lstStyle/>
          <a:p>
            <a:pPr algn="ctr"/>
            <a:r>
              <a:rPr lang="en-IN" u="sng" dirty="0"/>
              <a:t>DEVELOPMENT TOOLS</a:t>
            </a:r>
          </a:p>
        </p:txBody>
      </p:sp>
      <p:pic>
        <p:nvPicPr>
          <p:cNvPr id="8" name="Picture 7">
            <a:extLst>
              <a:ext uri="{FF2B5EF4-FFF2-40B4-BE49-F238E27FC236}">
                <a16:creationId xmlns:a16="http://schemas.microsoft.com/office/drawing/2014/main" id="{3BE399B8-1C05-0AAE-73AF-038182F8BED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62744" y="401239"/>
            <a:ext cx="609034" cy="609034"/>
          </a:xfrm>
          <a:prstGeom prst="rect">
            <a:avLst/>
          </a:prstGeom>
        </p:spPr>
      </p:pic>
      <p:sp>
        <p:nvSpPr>
          <p:cNvPr id="11" name="Content Placeholder 10">
            <a:extLst>
              <a:ext uri="{FF2B5EF4-FFF2-40B4-BE49-F238E27FC236}">
                <a16:creationId xmlns:a16="http://schemas.microsoft.com/office/drawing/2014/main" id="{84E90344-FDE9-8314-E963-8F41964775BD}"/>
              </a:ext>
            </a:extLst>
          </p:cNvPr>
          <p:cNvSpPr>
            <a:spLocks noGrp="1"/>
          </p:cNvSpPr>
          <p:nvPr>
            <p:ph idx="1"/>
          </p:nvPr>
        </p:nvSpPr>
        <p:spPr>
          <a:xfrm>
            <a:off x="508001" y="1302657"/>
            <a:ext cx="6447501" cy="3228365"/>
          </a:xfrm>
        </p:spPr>
        <p:txBody>
          <a:bodyPr>
            <a:normAutofit/>
          </a:bodyPr>
          <a:lstStyle/>
          <a:p>
            <a:r>
              <a:rPr lang="en-IN" b="1" dirty="0"/>
              <a:t>Front-End</a:t>
            </a:r>
            <a:r>
              <a:rPr lang="en-IN" dirty="0"/>
              <a:t> :</a:t>
            </a:r>
          </a:p>
          <a:p>
            <a:pPr lvl="1"/>
            <a:r>
              <a:rPr lang="en-US" dirty="0"/>
              <a:t>React: to efficiently manage state and UI updates and to perform front-end testing.</a:t>
            </a:r>
            <a:endParaRPr lang="en-IN" dirty="0"/>
          </a:p>
          <a:p>
            <a:r>
              <a:rPr lang="en-IN" b="1" dirty="0"/>
              <a:t>Back-End</a:t>
            </a:r>
            <a:r>
              <a:rPr lang="en-IN" dirty="0"/>
              <a:t> :</a:t>
            </a:r>
          </a:p>
          <a:p>
            <a:pPr lvl="1"/>
            <a:r>
              <a:rPr lang="en-IN" dirty="0"/>
              <a:t>Spring Tools 4</a:t>
            </a:r>
          </a:p>
          <a:p>
            <a:pPr lvl="1"/>
            <a:r>
              <a:rPr lang="en-IN" dirty="0"/>
              <a:t>Spring Boot Starter</a:t>
            </a:r>
          </a:p>
          <a:p>
            <a:pPr lvl="1"/>
            <a:r>
              <a:rPr lang="en-IN" dirty="0"/>
              <a:t>Spring-Core: Initializr-generator</a:t>
            </a:r>
          </a:p>
          <a:p>
            <a:pPr lvl="1"/>
            <a:r>
              <a:rPr lang="en-IN" dirty="0"/>
              <a:t>Spring Initializr Metadata: Initializr-metadata</a:t>
            </a:r>
          </a:p>
          <a:p>
            <a:pPr lvl="1"/>
            <a:r>
              <a:rPr lang="en-IN" dirty="0"/>
              <a:t>Dependencies: spring-web, starter-actuator</a:t>
            </a:r>
          </a:p>
          <a:p>
            <a:pPr lvl="1"/>
            <a:r>
              <a:rPr lang="en-IN" dirty="0"/>
              <a:t>Embedded Web Server: Apache Tomcat</a:t>
            </a:r>
          </a:p>
        </p:txBody>
      </p:sp>
      <p:pic>
        <p:nvPicPr>
          <p:cNvPr id="6" name="Picture 5" descr="A blue and black symbol&#10;&#10;Description automatically generated">
            <a:extLst>
              <a:ext uri="{FF2B5EF4-FFF2-40B4-BE49-F238E27FC236}">
                <a16:creationId xmlns:a16="http://schemas.microsoft.com/office/drawing/2014/main" id="{13B7D714-C732-B55A-EDFC-94C371562232}"/>
              </a:ext>
            </a:extLst>
          </p:cNvPr>
          <p:cNvPicPr>
            <a:picLocks noChangeAspect="1"/>
          </p:cNvPicPr>
          <p:nvPr/>
        </p:nvPicPr>
        <p:blipFill>
          <a:blip r:embed="rId4"/>
          <a:stretch>
            <a:fillRect/>
          </a:stretch>
        </p:blipFill>
        <p:spPr>
          <a:xfrm flipH="1">
            <a:off x="437106" y="1614859"/>
            <a:ext cx="448412" cy="401239"/>
          </a:xfrm>
          <a:prstGeom prst="rect">
            <a:avLst/>
          </a:prstGeom>
        </p:spPr>
      </p:pic>
      <p:pic>
        <p:nvPicPr>
          <p:cNvPr id="9" name="Picture 8" descr="A green leaf in a circle&#10;&#10;Description automatically generated">
            <a:extLst>
              <a:ext uri="{FF2B5EF4-FFF2-40B4-BE49-F238E27FC236}">
                <a16:creationId xmlns:a16="http://schemas.microsoft.com/office/drawing/2014/main" id="{0F6B6A4E-0C0B-5D07-5752-7BF487FA1FEC}"/>
              </a:ext>
            </a:extLst>
          </p:cNvPr>
          <p:cNvPicPr>
            <a:picLocks noChangeAspect="1"/>
          </p:cNvPicPr>
          <p:nvPr/>
        </p:nvPicPr>
        <p:blipFill>
          <a:blip r:embed="rId5"/>
          <a:stretch>
            <a:fillRect/>
          </a:stretch>
        </p:blipFill>
        <p:spPr>
          <a:xfrm>
            <a:off x="4982726" y="2093034"/>
            <a:ext cx="957032" cy="957432"/>
          </a:xfrm>
          <a:prstGeom prst="rect">
            <a:avLst/>
          </a:prstGeom>
        </p:spPr>
      </p:pic>
      <p:pic>
        <p:nvPicPr>
          <p:cNvPr id="12" name="Picture 11" descr="A cat with a tail&#10;&#10;Description automatically generated">
            <a:extLst>
              <a:ext uri="{FF2B5EF4-FFF2-40B4-BE49-F238E27FC236}">
                <a16:creationId xmlns:a16="http://schemas.microsoft.com/office/drawing/2014/main" id="{ECC3777A-D39B-C6AC-4654-4E8454CB1643}"/>
              </a:ext>
            </a:extLst>
          </p:cNvPr>
          <p:cNvPicPr>
            <a:picLocks noChangeAspect="1"/>
          </p:cNvPicPr>
          <p:nvPr/>
        </p:nvPicPr>
        <p:blipFill>
          <a:blip r:embed="rId6"/>
          <a:stretch>
            <a:fillRect/>
          </a:stretch>
        </p:blipFill>
        <p:spPr>
          <a:xfrm>
            <a:off x="4481473" y="3194157"/>
            <a:ext cx="1857856" cy="1340478"/>
          </a:xfrm>
          <a:prstGeom prst="rect">
            <a:avLst/>
          </a:prstGeom>
        </p:spPr>
      </p:pic>
    </p:spTree>
    <p:extLst>
      <p:ext uri="{BB962C8B-B14F-4D97-AF65-F5344CB8AC3E}">
        <p14:creationId xmlns:p14="http://schemas.microsoft.com/office/powerpoint/2010/main" val="330412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57AD-738F-BC50-23C7-30AC929F353D}"/>
              </a:ext>
            </a:extLst>
          </p:cNvPr>
          <p:cNvSpPr>
            <a:spLocks noGrp="1"/>
          </p:cNvSpPr>
          <p:nvPr>
            <p:ph type="title"/>
          </p:nvPr>
        </p:nvSpPr>
        <p:spPr>
          <a:xfrm>
            <a:off x="508001" y="434147"/>
            <a:ext cx="6447501" cy="656771"/>
          </a:xfrm>
        </p:spPr>
        <p:txBody>
          <a:bodyPr/>
          <a:lstStyle/>
          <a:p>
            <a:pPr algn="ctr"/>
            <a:r>
              <a:rPr lang="en-IN" u="sng" dirty="0">
                <a:solidFill>
                  <a:schemeClr val="tx1"/>
                </a:solidFill>
              </a:rPr>
              <a:t>TESTING</a:t>
            </a:r>
          </a:p>
        </p:txBody>
      </p:sp>
      <p:pic>
        <p:nvPicPr>
          <p:cNvPr id="4" name="Content Placeholder 3">
            <a:extLst>
              <a:ext uri="{FF2B5EF4-FFF2-40B4-BE49-F238E27FC236}">
                <a16:creationId xmlns:a16="http://schemas.microsoft.com/office/drawing/2014/main" id="{2F67B6A3-1135-6246-54AD-8554D42EE66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flipH="1">
            <a:off x="2637972" y="537027"/>
            <a:ext cx="380999" cy="380999"/>
          </a:xfrm>
        </p:spPr>
      </p:pic>
      <p:pic>
        <p:nvPicPr>
          <p:cNvPr id="9" name="Picture 8">
            <a:extLst>
              <a:ext uri="{FF2B5EF4-FFF2-40B4-BE49-F238E27FC236}">
                <a16:creationId xmlns:a16="http://schemas.microsoft.com/office/drawing/2014/main" id="{576124E4-D190-EB5C-125F-69958A4864F5}"/>
              </a:ext>
            </a:extLst>
          </p:cNvPr>
          <p:cNvPicPr>
            <a:picLocks noChangeAspect="1"/>
          </p:cNvPicPr>
          <p:nvPr/>
        </p:nvPicPr>
        <p:blipFill>
          <a:blip r:embed="rId4"/>
          <a:stretch>
            <a:fillRect/>
          </a:stretch>
        </p:blipFill>
        <p:spPr>
          <a:xfrm>
            <a:off x="4020808" y="1184790"/>
            <a:ext cx="4560203" cy="2773920"/>
          </a:xfrm>
          <a:prstGeom prst="rect">
            <a:avLst/>
          </a:prstGeom>
        </p:spPr>
      </p:pic>
      <p:sp>
        <p:nvSpPr>
          <p:cNvPr id="10" name="TextBox 9">
            <a:extLst>
              <a:ext uri="{FF2B5EF4-FFF2-40B4-BE49-F238E27FC236}">
                <a16:creationId xmlns:a16="http://schemas.microsoft.com/office/drawing/2014/main" id="{C961E1F6-34AB-4886-D9CD-4FA9744DD8C0}"/>
              </a:ext>
            </a:extLst>
          </p:cNvPr>
          <p:cNvSpPr txBox="1"/>
          <p:nvPr/>
        </p:nvSpPr>
        <p:spPr>
          <a:xfrm>
            <a:off x="508001" y="1462695"/>
            <a:ext cx="3539343" cy="2308324"/>
          </a:xfrm>
          <a:prstGeom prst="rect">
            <a:avLst/>
          </a:prstGeom>
          <a:noFill/>
        </p:spPr>
        <p:txBody>
          <a:bodyPr wrap="square" rtlCol="0">
            <a:spAutoFit/>
          </a:bodyPr>
          <a:lstStyle/>
          <a:p>
            <a:r>
              <a:rPr lang="en-IN" sz="1600" dirty="0"/>
              <a:t> Testing Tools:</a:t>
            </a:r>
          </a:p>
          <a:p>
            <a:pPr marL="285750" indent="-285750">
              <a:buFont typeface="Arial" panose="020B0604020202020204" pitchFamily="34" charset="0"/>
              <a:buChar char="•"/>
            </a:pPr>
            <a:r>
              <a:rPr lang="en-IN" sz="1600" dirty="0"/>
              <a:t>JMeter</a:t>
            </a:r>
          </a:p>
          <a:p>
            <a:pPr marL="285750" indent="-285750">
              <a:buFont typeface="Arial" panose="020B0604020202020204" pitchFamily="34" charset="0"/>
              <a:buChar char="•"/>
            </a:pPr>
            <a:r>
              <a:rPr lang="en-IN" sz="1600" dirty="0"/>
              <a:t>React-Testing</a:t>
            </a:r>
          </a:p>
          <a:p>
            <a:pPr marL="285750" indent="-285750">
              <a:buFont typeface="Arial" panose="020B0604020202020204" pitchFamily="34" charset="0"/>
              <a:buChar char="•"/>
            </a:pPr>
            <a:r>
              <a:rPr lang="en-IN" sz="1600" dirty="0"/>
              <a:t>Mocking</a:t>
            </a:r>
          </a:p>
          <a:p>
            <a:pPr marL="285750" indent="-285750">
              <a:buFont typeface="Arial" panose="020B0604020202020204" pitchFamily="34" charset="0"/>
              <a:buChar char="•"/>
            </a:pPr>
            <a:r>
              <a:rPr lang="en-IN" sz="1600" dirty="0"/>
              <a:t>J Unit</a:t>
            </a:r>
          </a:p>
          <a:p>
            <a:pPr marL="285750" indent="-285750">
              <a:buFont typeface="Arial" panose="020B0604020202020204" pitchFamily="34" charset="0"/>
              <a:buChar char="•"/>
            </a:pPr>
            <a:endParaRPr lang="en-IN" sz="1600" dirty="0"/>
          </a:p>
          <a:p>
            <a:r>
              <a:rPr lang="en-IN" sz="1600" dirty="0"/>
              <a:t>Dependencies:</a:t>
            </a:r>
          </a:p>
          <a:p>
            <a:pPr marL="285750" indent="-285750">
              <a:buFont typeface="Arial" panose="020B0604020202020204" pitchFamily="34" charset="0"/>
              <a:buChar char="•"/>
            </a:pPr>
            <a:r>
              <a:rPr lang="en-IN" sz="1600" dirty="0"/>
              <a:t>spring-boot-starter-test</a:t>
            </a:r>
          </a:p>
          <a:p>
            <a:pPr marL="285750" indent="-285750">
              <a:buFont typeface="Arial" panose="020B0604020202020204" pitchFamily="34" charset="0"/>
              <a:buChar char="•"/>
            </a:pPr>
            <a:r>
              <a:rPr lang="en-IN" sz="1600" dirty="0"/>
              <a:t>initializr-generator-test</a:t>
            </a:r>
          </a:p>
        </p:txBody>
      </p:sp>
      <p:pic>
        <p:nvPicPr>
          <p:cNvPr id="5" name="Picture 4" descr="A black and red text&#10;&#10;Description automatically generated">
            <a:extLst>
              <a:ext uri="{FF2B5EF4-FFF2-40B4-BE49-F238E27FC236}">
                <a16:creationId xmlns:a16="http://schemas.microsoft.com/office/drawing/2014/main" id="{88512F16-B3E6-E4D4-C872-1A9C15096F7E}"/>
              </a:ext>
            </a:extLst>
          </p:cNvPr>
          <p:cNvPicPr>
            <a:picLocks noChangeAspect="1"/>
          </p:cNvPicPr>
          <p:nvPr/>
        </p:nvPicPr>
        <p:blipFill>
          <a:blip r:embed="rId5"/>
          <a:stretch>
            <a:fillRect/>
          </a:stretch>
        </p:blipFill>
        <p:spPr>
          <a:xfrm>
            <a:off x="5804328" y="4187878"/>
            <a:ext cx="993162" cy="496581"/>
          </a:xfrm>
          <a:prstGeom prst="rect">
            <a:avLst/>
          </a:prstGeom>
        </p:spPr>
      </p:pic>
    </p:spTree>
    <p:extLst>
      <p:ext uri="{BB962C8B-B14F-4D97-AF65-F5344CB8AC3E}">
        <p14:creationId xmlns:p14="http://schemas.microsoft.com/office/powerpoint/2010/main" val="166885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57AD-738F-BC50-23C7-30AC929F353D}"/>
              </a:ext>
            </a:extLst>
          </p:cNvPr>
          <p:cNvSpPr>
            <a:spLocks noGrp="1"/>
          </p:cNvSpPr>
          <p:nvPr>
            <p:ph type="title"/>
          </p:nvPr>
        </p:nvSpPr>
        <p:spPr>
          <a:xfrm>
            <a:off x="484949" y="429623"/>
            <a:ext cx="6447501" cy="656771"/>
          </a:xfrm>
        </p:spPr>
        <p:txBody>
          <a:bodyPr/>
          <a:lstStyle/>
          <a:p>
            <a:pPr algn="ctr"/>
            <a:r>
              <a:rPr lang="en-IN" dirty="0"/>
              <a:t>        </a:t>
            </a:r>
            <a:r>
              <a:rPr lang="en-IN" u="sng" dirty="0"/>
              <a:t>INITIALIZR WORKFLOW</a:t>
            </a:r>
          </a:p>
        </p:txBody>
      </p:sp>
      <p:pic>
        <p:nvPicPr>
          <p:cNvPr id="3" name="Google Shape;230;p36">
            <a:extLst>
              <a:ext uri="{FF2B5EF4-FFF2-40B4-BE49-F238E27FC236}">
                <a16:creationId xmlns:a16="http://schemas.microsoft.com/office/drawing/2014/main" id="{CDA0DC67-DC0A-4EDF-8E67-0245D9B5A027}"/>
              </a:ext>
            </a:extLst>
          </p:cNvPr>
          <p:cNvPicPr preferRelativeResize="0"/>
          <p:nvPr/>
        </p:nvPicPr>
        <p:blipFill>
          <a:blip r:embed="rId2">
            <a:alphaModFix/>
          </a:blip>
          <a:stretch>
            <a:fillRect/>
          </a:stretch>
        </p:blipFill>
        <p:spPr>
          <a:xfrm>
            <a:off x="743857" y="1259112"/>
            <a:ext cx="6077857" cy="3248103"/>
          </a:xfrm>
          <a:prstGeom prst="rect">
            <a:avLst/>
          </a:prstGeom>
          <a:noFill/>
          <a:ln>
            <a:noFill/>
          </a:ln>
        </p:spPr>
      </p:pic>
      <p:pic>
        <p:nvPicPr>
          <p:cNvPr id="4" name="Picture 3">
            <a:extLst>
              <a:ext uri="{FF2B5EF4-FFF2-40B4-BE49-F238E27FC236}">
                <a16:creationId xmlns:a16="http://schemas.microsoft.com/office/drawing/2014/main" id="{52394070-42BC-671A-3999-A0DF5E33C11C}"/>
              </a:ext>
            </a:extLst>
          </p:cNvPr>
          <p:cNvPicPr>
            <a:picLocks noChangeAspect="1"/>
          </p:cNvPicPr>
          <p:nvPr/>
        </p:nvPicPr>
        <p:blipFill>
          <a:blip r:embed="rId3"/>
          <a:stretch>
            <a:fillRect/>
          </a:stretch>
        </p:blipFill>
        <p:spPr>
          <a:xfrm>
            <a:off x="1495359" y="358893"/>
            <a:ext cx="554784" cy="554784"/>
          </a:xfrm>
          <a:prstGeom prst="rect">
            <a:avLst/>
          </a:prstGeom>
        </p:spPr>
      </p:pic>
    </p:spTree>
    <p:extLst>
      <p:ext uri="{BB962C8B-B14F-4D97-AF65-F5344CB8AC3E}">
        <p14:creationId xmlns:p14="http://schemas.microsoft.com/office/powerpoint/2010/main" val="23471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AA5E-1EF7-E942-A47A-AEA99E40FAEA}"/>
              </a:ext>
            </a:extLst>
          </p:cNvPr>
          <p:cNvSpPr>
            <a:spLocks noGrp="1"/>
          </p:cNvSpPr>
          <p:nvPr>
            <p:ph type="title"/>
          </p:nvPr>
        </p:nvSpPr>
        <p:spPr>
          <a:xfrm>
            <a:off x="174173" y="112486"/>
            <a:ext cx="6447501" cy="493486"/>
          </a:xfrm>
        </p:spPr>
        <p:txBody>
          <a:bodyPr>
            <a:normAutofit fontScale="90000"/>
          </a:bodyPr>
          <a:lstStyle/>
          <a:p>
            <a:r>
              <a:rPr lang="en-IN" u="sng" dirty="0">
                <a:solidFill>
                  <a:schemeClr val="tx1"/>
                </a:solidFill>
              </a:rPr>
              <a:t>USER INTERFACE</a:t>
            </a:r>
            <a:r>
              <a:rPr lang="en-IN" dirty="0">
                <a:solidFill>
                  <a:schemeClr val="tx1"/>
                </a:solidFill>
              </a:rPr>
              <a:t>:</a:t>
            </a:r>
          </a:p>
        </p:txBody>
      </p:sp>
      <p:pic>
        <p:nvPicPr>
          <p:cNvPr id="5" name="Picture 4">
            <a:extLst>
              <a:ext uri="{FF2B5EF4-FFF2-40B4-BE49-F238E27FC236}">
                <a16:creationId xmlns:a16="http://schemas.microsoft.com/office/drawing/2014/main" id="{3AB78B9B-585E-A704-388E-AD89A40B6798}"/>
              </a:ext>
            </a:extLst>
          </p:cNvPr>
          <p:cNvPicPr>
            <a:picLocks noChangeAspect="1"/>
          </p:cNvPicPr>
          <p:nvPr/>
        </p:nvPicPr>
        <p:blipFill>
          <a:blip r:embed="rId2"/>
          <a:stretch>
            <a:fillRect/>
          </a:stretch>
        </p:blipFill>
        <p:spPr>
          <a:xfrm>
            <a:off x="402773" y="719999"/>
            <a:ext cx="3385457" cy="1773826"/>
          </a:xfrm>
          <a:prstGeom prst="rect">
            <a:avLst/>
          </a:prstGeom>
        </p:spPr>
      </p:pic>
      <p:pic>
        <p:nvPicPr>
          <p:cNvPr id="7" name="Picture 6">
            <a:extLst>
              <a:ext uri="{FF2B5EF4-FFF2-40B4-BE49-F238E27FC236}">
                <a16:creationId xmlns:a16="http://schemas.microsoft.com/office/drawing/2014/main" id="{0DCA8D4A-3E49-924F-9AF6-300DBE6D89DB}"/>
              </a:ext>
            </a:extLst>
          </p:cNvPr>
          <p:cNvPicPr>
            <a:picLocks noChangeAspect="1"/>
          </p:cNvPicPr>
          <p:nvPr/>
        </p:nvPicPr>
        <p:blipFill>
          <a:blip r:embed="rId3"/>
          <a:stretch>
            <a:fillRect/>
          </a:stretch>
        </p:blipFill>
        <p:spPr>
          <a:xfrm>
            <a:off x="4330032" y="594906"/>
            <a:ext cx="2051479" cy="2024012"/>
          </a:xfrm>
          <a:prstGeom prst="rect">
            <a:avLst/>
          </a:prstGeom>
        </p:spPr>
      </p:pic>
      <p:pic>
        <p:nvPicPr>
          <p:cNvPr id="9" name="Picture 8">
            <a:extLst>
              <a:ext uri="{FF2B5EF4-FFF2-40B4-BE49-F238E27FC236}">
                <a16:creationId xmlns:a16="http://schemas.microsoft.com/office/drawing/2014/main" id="{54779588-2F0A-08FD-4A75-037CBFDADB9A}"/>
              </a:ext>
            </a:extLst>
          </p:cNvPr>
          <p:cNvPicPr>
            <a:picLocks noChangeAspect="1"/>
          </p:cNvPicPr>
          <p:nvPr/>
        </p:nvPicPr>
        <p:blipFill>
          <a:blip r:embed="rId4"/>
          <a:stretch>
            <a:fillRect/>
          </a:stretch>
        </p:blipFill>
        <p:spPr>
          <a:xfrm>
            <a:off x="402773" y="2841171"/>
            <a:ext cx="2095177" cy="2019300"/>
          </a:xfrm>
          <a:prstGeom prst="rect">
            <a:avLst/>
          </a:prstGeom>
        </p:spPr>
      </p:pic>
      <p:pic>
        <p:nvPicPr>
          <p:cNvPr id="11" name="Picture 10">
            <a:extLst>
              <a:ext uri="{FF2B5EF4-FFF2-40B4-BE49-F238E27FC236}">
                <a16:creationId xmlns:a16="http://schemas.microsoft.com/office/drawing/2014/main" id="{390DD81A-D1DD-9EFA-DA21-4E1C997D9E1A}"/>
              </a:ext>
            </a:extLst>
          </p:cNvPr>
          <p:cNvPicPr>
            <a:picLocks noChangeAspect="1"/>
          </p:cNvPicPr>
          <p:nvPr/>
        </p:nvPicPr>
        <p:blipFill>
          <a:blip r:embed="rId5"/>
          <a:stretch>
            <a:fillRect/>
          </a:stretch>
        </p:blipFill>
        <p:spPr>
          <a:xfrm>
            <a:off x="3238470" y="2841171"/>
            <a:ext cx="2095177" cy="2019300"/>
          </a:xfrm>
          <a:prstGeom prst="rect">
            <a:avLst/>
          </a:prstGeom>
        </p:spPr>
      </p:pic>
      <p:pic>
        <p:nvPicPr>
          <p:cNvPr id="13" name="Picture 12">
            <a:extLst>
              <a:ext uri="{FF2B5EF4-FFF2-40B4-BE49-F238E27FC236}">
                <a16:creationId xmlns:a16="http://schemas.microsoft.com/office/drawing/2014/main" id="{E7BE25EF-6AA0-6C98-0C65-E2B055FAB0B6}"/>
              </a:ext>
            </a:extLst>
          </p:cNvPr>
          <p:cNvPicPr>
            <a:picLocks noChangeAspect="1"/>
          </p:cNvPicPr>
          <p:nvPr/>
        </p:nvPicPr>
        <p:blipFill>
          <a:blip r:embed="rId6"/>
          <a:stretch>
            <a:fillRect/>
          </a:stretch>
        </p:blipFill>
        <p:spPr>
          <a:xfrm>
            <a:off x="6074167" y="2841171"/>
            <a:ext cx="2051480" cy="2019301"/>
          </a:xfrm>
          <a:prstGeom prst="rect">
            <a:avLst/>
          </a:prstGeom>
        </p:spPr>
      </p:pic>
      <p:sp>
        <p:nvSpPr>
          <p:cNvPr id="21" name="TextBox 20">
            <a:extLst>
              <a:ext uri="{FF2B5EF4-FFF2-40B4-BE49-F238E27FC236}">
                <a16:creationId xmlns:a16="http://schemas.microsoft.com/office/drawing/2014/main" id="{BC38501E-DAFB-F98B-4214-A1C413AE52EF}"/>
              </a:ext>
            </a:extLst>
          </p:cNvPr>
          <p:cNvSpPr txBox="1"/>
          <p:nvPr/>
        </p:nvSpPr>
        <p:spPr>
          <a:xfrm>
            <a:off x="6814412" y="1919051"/>
            <a:ext cx="570990" cy="184666"/>
          </a:xfrm>
          <a:prstGeom prst="rect">
            <a:avLst/>
          </a:prstGeom>
          <a:noFill/>
        </p:spPr>
        <p:txBody>
          <a:bodyPr wrap="none" rtlCol="0">
            <a:spAutoFit/>
          </a:bodyPr>
          <a:lstStyle/>
          <a:p>
            <a:r>
              <a:rPr lang="en-IN" sz="600" dirty="0"/>
              <a:t>Project.zip</a:t>
            </a:r>
          </a:p>
        </p:txBody>
      </p:sp>
      <p:cxnSp>
        <p:nvCxnSpPr>
          <p:cNvPr id="18" name="Straight Arrow Connector 17">
            <a:extLst>
              <a:ext uri="{FF2B5EF4-FFF2-40B4-BE49-F238E27FC236}">
                <a16:creationId xmlns:a16="http://schemas.microsoft.com/office/drawing/2014/main" id="{D871CD8D-00AF-E580-C7FF-312BB56E4C38}"/>
              </a:ext>
            </a:extLst>
          </p:cNvPr>
          <p:cNvCxnSpPr>
            <a:cxnSpLocks/>
          </p:cNvCxnSpPr>
          <p:nvPr/>
        </p:nvCxnSpPr>
        <p:spPr>
          <a:xfrm>
            <a:off x="3788230" y="1606912"/>
            <a:ext cx="541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CC235CC-B6D5-06CB-9CD5-02B35288BB53}"/>
              </a:ext>
            </a:extLst>
          </p:cNvPr>
          <p:cNvCxnSpPr>
            <a:cxnSpLocks/>
          </p:cNvCxnSpPr>
          <p:nvPr/>
        </p:nvCxnSpPr>
        <p:spPr>
          <a:xfrm>
            <a:off x="6381511" y="1623230"/>
            <a:ext cx="4752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96791B0-1C35-0A1F-747C-733715A0B432}"/>
              </a:ext>
            </a:extLst>
          </p:cNvPr>
          <p:cNvCxnSpPr>
            <a:stCxn id="9" idx="3"/>
            <a:endCxn id="11" idx="1"/>
          </p:cNvCxnSpPr>
          <p:nvPr/>
        </p:nvCxnSpPr>
        <p:spPr>
          <a:xfrm>
            <a:off x="2497950" y="3850821"/>
            <a:ext cx="740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13A5106-00F4-153F-4A3E-3290CDC7C957}"/>
              </a:ext>
            </a:extLst>
          </p:cNvPr>
          <p:cNvCxnSpPr>
            <a:cxnSpLocks/>
            <a:stCxn id="11" idx="3"/>
            <a:endCxn id="13" idx="1"/>
          </p:cNvCxnSpPr>
          <p:nvPr/>
        </p:nvCxnSpPr>
        <p:spPr>
          <a:xfrm>
            <a:off x="5333647" y="3850821"/>
            <a:ext cx="7405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6" name="Picture 35" descr="A stack of books with a buckle&#10;&#10;Description automatically generated">
            <a:extLst>
              <a:ext uri="{FF2B5EF4-FFF2-40B4-BE49-F238E27FC236}">
                <a16:creationId xmlns:a16="http://schemas.microsoft.com/office/drawing/2014/main" id="{E97AEFF9-756F-8798-8DE3-DB4166EE4C83}"/>
              </a:ext>
            </a:extLst>
          </p:cNvPr>
          <p:cNvPicPr>
            <a:picLocks noChangeAspect="1"/>
          </p:cNvPicPr>
          <p:nvPr/>
        </p:nvPicPr>
        <p:blipFill>
          <a:blip r:embed="rId7"/>
          <a:stretch>
            <a:fillRect/>
          </a:stretch>
        </p:blipFill>
        <p:spPr>
          <a:xfrm>
            <a:off x="6856794" y="1475333"/>
            <a:ext cx="627324" cy="443717"/>
          </a:xfrm>
          <a:prstGeom prst="rect">
            <a:avLst/>
          </a:prstGeom>
        </p:spPr>
      </p:pic>
    </p:spTree>
    <p:extLst>
      <p:ext uri="{BB962C8B-B14F-4D97-AF65-F5344CB8AC3E}">
        <p14:creationId xmlns:p14="http://schemas.microsoft.com/office/powerpoint/2010/main" val="289399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4"/>
          <p:cNvSpPr/>
          <p:nvPr/>
        </p:nvSpPr>
        <p:spPr>
          <a:xfrm>
            <a:off x="1798909" y="1879253"/>
            <a:ext cx="5546183" cy="692497"/>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GB" sz="4100" b="1" cap="none" dirty="0">
                <a:solidFill>
                  <a:schemeClr val="dk1"/>
                </a:solidFill>
                <a:latin typeface="Trebuchet MS"/>
                <a:ea typeface="Trebuchet MS"/>
                <a:cs typeface="Trebuchet MS"/>
                <a:sym typeface="Trebuchet MS"/>
              </a:rPr>
              <a:t>LIVE DEMONSTRATION</a:t>
            </a:r>
            <a:endParaRPr sz="1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fade">
                                      <p:cBhvr>
                                        <p:cTn id="7" dur="5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129E-D823-0842-F8B7-18BE1884DD4D}"/>
              </a:ext>
            </a:extLst>
          </p:cNvPr>
          <p:cNvSpPr>
            <a:spLocks noGrp="1"/>
          </p:cNvSpPr>
          <p:nvPr>
            <p:ph type="title"/>
          </p:nvPr>
        </p:nvSpPr>
        <p:spPr>
          <a:xfrm>
            <a:off x="508001" y="457200"/>
            <a:ext cx="6447501" cy="522514"/>
          </a:xfrm>
        </p:spPr>
        <p:txBody>
          <a:bodyPr/>
          <a:lstStyle/>
          <a:p>
            <a:r>
              <a:rPr lang="en-IN" u="sng" dirty="0"/>
              <a:t>SUMMARY</a:t>
            </a:r>
            <a:endParaRPr lang="en-IN" dirty="0"/>
          </a:p>
        </p:txBody>
      </p:sp>
      <p:sp>
        <p:nvSpPr>
          <p:cNvPr id="3" name="Content Placeholder 2">
            <a:extLst>
              <a:ext uri="{FF2B5EF4-FFF2-40B4-BE49-F238E27FC236}">
                <a16:creationId xmlns:a16="http://schemas.microsoft.com/office/drawing/2014/main" id="{18B0BBAB-3798-88AF-04A0-FA8BC722B5B0}"/>
              </a:ext>
            </a:extLst>
          </p:cNvPr>
          <p:cNvSpPr>
            <a:spLocks noGrp="1"/>
          </p:cNvSpPr>
          <p:nvPr>
            <p:ph idx="1"/>
          </p:nvPr>
        </p:nvSpPr>
        <p:spPr>
          <a:xfrm>
            <a:off x="508001" y="1270181"/>
            <a:ext cx="6447501" cy="2910580"/>
          </a:xfrm>
        </p:spPr>
        <p:txBody>
          <a:bodyPr>
            <a:normAutofit/>
          </a:bodyPr>
          <a:lstStyle/>
          <a:p>
            <a:pPr marL="0" indent="0">
              <a:buNone/>
            </a:pPr>
            <a:r>
              <a:rPr lang="en-US" dirty="0"/>
              <a:t>Custom Spring Initializr enables developers to quickly bootstrap and tailor their Spring-based projects. It provides a web-based interface for generating project templates with the specific dependencies, features, and settings you need. By customizing your project's metadata, you can streamline your development process, enforce coding standards, and maintain consistency across your organization's projects.</a:t>
            </a:r>
          </a:p>
          <a:p>
            <a:pPr marL="0" indent="0">
              <a:buNone/>
            </a:pPr>
            <a:endParaRPr lang="en-US" dirty="0"/>
          </a:p>
        </p:txBody>
      </p:sp>
    </p:spTree>
    <p:extLst>
      <p:ext uri="{BB962C8B-B14F-4D97-AF65-F5344CB8AC3E}">
        <p14:creationId xmlns:p14="http://schemas.microsoft.com/office/powerpoint/2010/main" val="2437164874"/>
      </p:ext>
    </p:extLst>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ab56b7-6ec4-4073-8d92-ac7cc2e7a5df}" enabled="1" method="Privileged" siteId="{49dfc6a3-5fb7-49f4-adea-c54e725bb854}" contentBits="2" removed="0"/>
</clbl:labelList>
</file>

<file path=docProps/app.xml><?xml version="1.0" encoding="utf-8"?>
<Properties xmlns="http://schemas.openxmlformats.org/officeDocument/2006/extended-properties" xmlns:vt="http://schemas.openxmlformats.org/officeDocument/2006/docPropsVTypes">
  <Template>Facet</Template>
  <TotalTime>315</TotalTime>
  <Words>464</Words>
  <Application>Microsoft Office PowerPoint</Application>
  <PresentationFormat>On-screen Show (16:9)</PresentationFormat>
  <Paragraphs>54</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TSE CUSTOM INITIALIZR</vt:lpstr>
      <vt:lpstr>INTRODUCTION</vt:lpstr>
      <vt:lpstr>OBJECTIVES</vt:lpstr>
      <vt:lpstr>DEVELOPMENT TOOLS</vt:lpstr>
      <vt:lpstr>TESTING</vt:lpstr>
      <vt:lpstr>        INITIALIZR WORKFLOW</vt:lpstr>
      <vt:lpstr>USER INTERFACE:</vt:lpstr>
      <vt:lpstr>PowerPoint Presentation</vt:lpstr>
      <vt:lpstr>SUMMARY</vt:lpstr>
      <vt:lpstr>FUTURE WORK</vt:lpstr>
      <vt:lpstr>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Study-04</dc:title>
  <cp:lastModifiedBy>Chaudhuri, Tunir</cp:lastModifiedBy>
  <cp:revision>33</cp:revision>
  <dcterms:modified xsi:type="dcterms:W3CDTF">2023-09-27T09:58:56Z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Facet:9</vt:lpwstr>
  </property>
  <property fmtid="{D5CDD505-2E9C-101B-9397-08002B2CF9AE}" pid="3" name="ClassificationContentMarkingFooterText">
    <vt:lpwstr>General</vt:lpwstr>
  </property>
</Properties>
</file>