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8" r:id="rId1"/>
  </p:sldMasterIdLst>
  <p:notesMasterIdLst>
    <p:notesMasterId r:id="rId13"/>
  </p:notesMasterIdLst>
  <p:handoutMasterIdLst>
    <p:handoutMasterId r:id="rId14"/>
  </p:handoutMasterIdLst>
  <p:sldIdLst>
    <p:sldId id="274" r:id="rId2"/>
    <p:sldId id="275" r:id="rId3"/>
    <p:sldId id="283" r:id="rId4"/>
    <p:sldId id="276" r:id="rId5"/>
    <p:sldId id="278" r:id="rId6"/>
    <p:sldId id="279" r:id="rId7"/>
    <p:sldId id="282" r:id="rId8"/>
    <p:sldId id="270" r:id="rId9"/>
    <p:sldId id="280" r:id="rId10"/>
    <p:sldId id="281" r:id="rId11"/>
    <p:sldId id="273"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5" d="100"/>
          <a:sy n="205" d="100"/>
        </p:scale>
        <p:origin x="52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A98155-F08D-6D2B-2EB4-6B78FE83FF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7250135-2CFF-C3F5-EBE0-094D16D9E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A95F2C-9A4B-496A-9918-2230DC420C2D}" type="datetimeFigureOut">
              <a:rPr lang="en-IN" smtClean="0"/>
              <a:t>24-09-2023</a:t>
            </a:fld>
            <a:endParaRPr lang="en-IN"/>
          </a:p>
        </p:txBody>
      </p:sp>
      <p:sp>
        <p:nvSpPr>
          <p:cNvPr id="4" name="Footer Placeholder 3">
            <a:extLst>
              <a:ext uri="{FF2B5EF4-FFF2-40B4-BE49-F238E27FC236}">
                <a16:creationId xmlns:a16="http://schemas.microsoft.com/office/drawing/2014/main" id="{353E0C27-F6BC-34F2-73D5-7CF19767DD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E3EF865-F8C8-C991-B51A-5C55F75A22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875B4-BAE6-4359-B740-2633C47D5FDA}" type="slidenum">
              <a:rPr lang="en-IN" smtClean="0"/>
              <a:t>‹#›</a:t>
            </a:fld>
            <a:endParaRPr lang="en-IN"/>
          </a:p>
        </p:txBody>
      </p:sp>
    </p:spTree>
    <p:extLst>
      <p:ext uri="{BB962C8B-B14F-4D97-AF65-F5344CB8AC3E}">
        <p14:creationId xmlns:p14="http://schemas.microsoft.com/office/powerpoint/2010/main" val="706904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54ef88d73_4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2454ef88d73_4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54ef88d73_4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454ef88d73_4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0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3160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165753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8319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90539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83808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6743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8433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390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866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717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3632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3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259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081528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532342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Hello_World_QWP/article/details/8065261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home-assistant-china.github.io/components/notify.telstra/"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reepngimg.com/png/31744-coder-transparent-imag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ame-icons.net/1x1/lorc/erlenmeyer.html"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positek.net/zip-progra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271F-24B1-AC77-D23A-DF9C62494F44}"/>
              </a:ext>
            </a:extLst>
          </p:cNvPr>
          <p:cNvSpPr>
            <a:spLocks noGrp="1"/>
          </p:cNvSpPr>
          <p:nvPr>
            <p:ph type="ctrTitle"/>
          </p:nvPr>
        </p:nvSpPr>
        <p:spPr/>
        <p:txBody>
          <a:bodyPr/>
          <a:lstStyle/>
          <a:p>
            <a:r>
              <a:rPr lang="en-IN" dirty="0"/>
              <a:t>TSE CUSTOM INITIALIZR</a:t>
            </a:r>
          </a:p>
        </p:txBody>
      </p:sp>
      <p:sp>
        <p:nvSpPr>
          <p:cNvPr id="3" name="Subtitle 2">
            <a:extLst>
              <a:ext uri="{FF2B5EF4-FFF2-40B4-BE49-F238E27FC236}">
                <a16:creationId xmlns:a16="http://schemas.microsoft.com/office/drawing/2014/main" id="{0B170BFE-292F-6966-9EB3-0215A1FBA218}"/>
              </a:ext>
            </a:extLst>
          </p:cNvPr>
          <p:cNvSpPr>
            <a:spLocks noGrp="1"/>
          </p:cNvSpPr>
          <p:nvPr>
            <p:ph type="subTitle" idx="1"/>
          </p:nvPr>
        </p:nvSpPr>
        <p:spPr/>
        <p:txBody>
          <a:bodyPr>
            <a:normAutofit fontScale="92500" lnSpcReduction="10000"/>
          </a:bodyPr>
          <a:lstStyle/>
          <a:p>
            <a:r>
              <a:rPr lang="en-IN" b="1" dirty="0"/>
              <a:t>GROUP 4:</a:t>
            </a:r>
          </a:p>
          <a:p>
            <a:r>
              <a:rPr lang="en-IN" dirty="0" err="1"/>
              <a:t>Tunir</a:t>
            </a:r>
            <a:r>
              <a:rPr lang="en-IN" dirty="0"/>
              <a:t> Chaudhuri, Akash Ranjan, Goutham Suresh, Rahul, Sunny Kumar</a:t>
            </a:r>
          </a:p>
          <a:p>
            <a:r>
              <a:rPr lang="en-IN" dirty="0"/>
              <a:t> </a:t>
            </a:r>
          </a:p>
        </p:txBody>
      </p:sp>
      <p:pic>
        <p:nvPicPr>
          <p:cNvPr id="5" name="Picture 4">
            <a:extLst>
              <a:ext uri="{FF2B5EF4-FFF2-40B4-BE49-F238E27FC236}">
                <a16:creationId xmlns:a16="http://schemas.microsoft.com/office/drawing/2014/main" id="{BC15B3ED-0FEF-B2CA-849D-2F27C9BE91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5456" y="2345467"/>
            <a:ext cx="735997" cy="735997"/>
          </a:xfrm>
          <a:prstGeom prst="rect">
            <a:avLst/>
          </a:prstGeom>
        </p:spPr>
      </p:pic>
      <p:pic>
        <p:nvPicPr>
          <p:cNvPr id="8" name="Picture 7">
            <a:extLst>
              <a:ext uri="{FF2B5EF4-FFF2-40B4-BE49-F238E27FC236}">
                <a16:creationId xmlns:a16="http://schemas.microsoft.com/office/drawing/2014/main" id="{813F88CF-58B4-608F-6CD7-B63B919DB1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29051" y="170481"/>
            <a:ext cx="370075" cy="423566"/>
          </a:xfrm>
          <a:prstGeom prst="rect">
            <a:avLst/>
          </a:prstGeom>
        </p:spPr>
      </p:pic>
    </p:spTree>
    <p:extLst>
      <p:ext uri="{BB962C8B-B14F-4D97-AF65-F5344CB8AC3E}">
        <p14:creationId xmlns:p14="http://schemas.microsoft.com/office/powerpoint/2010/main" val="118150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66BE-3C77-EBE8-3F0D-826B91E60521}"/>
              </a:ext>
            </a:extLst>
          </p:cNvPr>
          <p:cNvSpPr>
            <a:spLocks noGrp="1"/>
          </p:cNvSpPr>
          <p:nvPr>
            <p:ph type="title"/>
          </p:nvPr>
        </p:nvSpPr>
        <p:spPr>
          <a:xfrm>
            <a:off x="508001" y="457200"/>
            <a:ext cx="6447501" cy="533400"/>
          </a:xfrm>
        </p:spPr>
        <p:txBody>
          <a:bodyPr/>
          <a:lstStyle/>
          <a:p>
            <a:r>
              <a:rPr lang="en-IN" dirty="0"/>
              <a:t>About Team :</a:t>
            </a:r>
          </a:p>
        </p:txBody>
      </p:sp>
      <p:sp>
        <p:nvSpPr>
          <p:cNvPr id="3" name="Content Placeholder 2">
            <a:extLst>
              <a:ext uri="{FF2B5EF4-FFF2-40B4-BE49-F238E27FC236}">
                <a16:creationId xmlns:a16="http://schemas.microsoft.com/office/drawing/2014/main" id="{4E4196B8-99D5-1611-86BB-9CA80A586D85}"/>
              </a:ext>
            </a:extLst>
          </p:cNvPr>
          <p:cNvSpPr>
            <a:spLocks noGrp="1"/>
          </p:cNvSpPr>
          <p:nvPr>
            <p:ph idx="1"/>
          </p:nvPr>
        </p:nvSpPr>
        <p:spPr>
          <a:xfrm>
            <a:off x="508001" y="1219200"/>
            <a:ext cx="6447501" cy="3311822"/>
          </a:xfrm>
        </p:spPr>
        <p:txBody>
          <a:bodyPr/>
          <a:lstStyle/>
          <a:p>
            <a:endParaRPr lang="en-IN" dirty="0"/>
          </a:p>
        </p:txBody>
      </p:sp>
    </p:spTree>
    <p:extLst>
      <p:ext uri="{BB962C8B-B14F-4D97-AF65-F5344CB8AC3E}">
        <p14:creationId xmlns:p14="http://schemas.microsoft.com/office/powerpoint/2010/main" val="109888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grpSp>
        <p:nvGrpSpPr>
          <p:cNvPr id="310" name="Google Shape;310;p47"/>
          <p:cNvGrpSpPr/>
          <p:nvPr/>
        </p:nvGrpSpPr>
        <p:grpSpPr>
          <a:xfrm>
            <a:off x="0" y="-6350"/>
            <a:ext cx="9144000" cy="5149850"/>
            <a:chOff x="0" y="-8467"/>
            <a:chExt cx="12192000" cy="6866467"/>
          </a:xfrm>
        </p:grpSpPr>
        <p:cxnSp>
          <p:nvCxnSpPr>
            <p:cNvPr id="311" name="Google Shape;311;p4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12" name="Google Shape;312;p4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13" name="Google Shape;313;p4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a:p>
          </p:txBody>
        </p:sp>
        <p:sp>
          <p:nvSpPr>
            <p:cNvPr id="314" name="Google Shape;314;p4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a:p>
          </p:txBody>
        </p:sp>
        <p:sp>
          <p:nvSpPr>
            <p:cNvPr id="315" name="Google Shape;315;p4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6" name="Google Shape;316;p4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a:p>
          </p:txBody>
        </p:sp>
        <p:sp>
          <p:nvSpPr>
            <p:cNvPr id="317" name="Google Shape;317;p4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IN"/>
            </a:p>
          </p:txBody>
        </p:sp>
        <p:sp>
          <p:nvSpPr>
            <p:cNvPr id="318" name="Google Shape;318;p4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IN"/>
            </a:p>
          </p:txBody>
        </p:sp>
        <p:sp>
          <p:nvSpPr>
            <p:cNvPr id="319" name="Google Shape;319;p4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0" name="Google Shape;320;p4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21" name="Google Shape;321;p47"/>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grpSp>
        <p:nvGrpSpPr>
          <p:cNvPr id="322" name="Google Shape;322;p47"/>
          <p:cNvGrpSpPr/>
          <p:nvPr/>
        </p:nvGrpSpPr>
        <p:grpSpPr>
          <a:xfrm>
            <a:off x="3200423" y="-6351"/>
            <a:ext cx="3572668" cy="5149850"/>
            <a:chOff x="67175" y="-8467"/>
            <a:chExt cx="4763558" cy="6866467"/>
          </a:xfrm>
        </p:grpSpPr>
        <p:cxnSp>
          <p:nvCxnSpPr>
            <p:cNvPr id="323" name="Google Shape;323;p47"/>
            <p:cNvCxnSpPr/>
            <p:nvPr/>
          </p:nvCxnSpPr>
          <p:spPr>
            <a:xfrm>
              <a:off x="1448300" y="0"/>
              <a:ext cx="1219200" cy="6858000"/>
            </a:xfrm>
            <a:prstGeom prst="straightConnector1">
              <a:avLst/>
            </a:prstGeom>
            <a:noFill/>
            <a:ln w="9525" cap="flat" cmpd="sng">
              <a:solidFill>
                <a:srgbClr val="6C911C"/>
              </a:solidFill>
              <a:prstDash val="solid"/>
              <a:round/>
              <a:headEnd type="none" w="sm" len="sm"/>
              <a:tailEnd type="none" w="sm" len="sm"/>
            </a:ln>
          </p:spPr>
        </p:cxnSp>
        <p:cxnSp>
          <p:nvCxnSpPr>
            <p:cNvPr id="324" name="Google Shape;324;p47"/>
            <p:cNvCxnSpPr/>
            <p:nvPr/>
          </p:nvCxnSpPr>
          <p:spPr>
            <a:xfrm flipH="1">
              <a:off x="67175" y="3681413"/>
              <a:ext cx="4763558" cy="3176587"/>
            </a:xfrm>
            <a:prstGeom prst="straightConnector1">
              <a:avLst/>
            </a:prstGeom>
            <a:noFill/>
            <a:ln w="9525" cap="flat" cmpd="sng">
              <a:solidFill>
                <a:srgbClr val="7F7F7F">
                  <a:alpha val="80000"/>
                </a:srgbClr>
              </a:solidFill>
              <a:prstDash val="solid"/>
              <a:round/>
              <a:headEnd type="none" w="sm" len="sm"/>
              <a:tailEnd type="none" w="sm" len="sm"/>
            </a:ln>
          </p:spPr>
        </p:cxnSp>
        <p:sp>
          <p:nvSpPr>
            <p:cNvPr id="325" name="Google Shape;325;p47"/>
            <p:cNvSpPr/>
            <p:nvPr/>
          </p:nvSpPr>
          <p:spPr>
            <a:xfrm>
              <a:off x="1258764"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IN"/>
            </a:p>
          </p:txBody>
        </p:sp>
        <p:sp>
          <p:nvSpPr>
            <p:cNvPr id="326" name="Google Shape;326;p47"/>
            <p:cNvSpPr/>
            <p:nvPr/>
          </p:nvSpPr>
          <p:spPr>
            <a:xfrm>
              <a:off x="1680730"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a:p>
          </p:txBody>
        </p:sp>
        <p:sp>
          <p:nvSpPr>
            <p:cNvPr id="327" name="Google Shape;327;p47"/>
            <p:cNvSpPr/>
            <p:nvPr/>
          </p:nvSpPr>
          <p:spPr>
            <a:xfrm>
              <a:off x="1009621" y="3048000"/>
              <a:ext cx="3259667" cy="3810000"/>
            </a:xfrm>
            <a:prstGeom prst="triangle">
              <a:avLst>
                <a:gd name="adj" fmla="val 100000"/>
              </a:avLst>
            </a:prstGeom>
            <a:solidFill>
              <a:schemeClr val="accent2">
                <a:alpha val="71764"/>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8" name="Google Shape;328;p47"/>
            <p:cNvSpPr/>
            <p:nvPr/>
          </p:nvSpPr>
          <p:spPr>
            <a:xfrm>
              <a:off x="1411788"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IN"/>
            </a:p>
          </p:txBody>
        </p:sp>
        <p:sp>
          <p:nvSpPr>
            <p:cNvPr id="329" name="Google Shape;329;p47"/>
            <p:cNvSpPr/>
            <p:nvPr/>
          </p:nvSpPr>
          <p:spPr>
            <a:xfrm>
              <a:off x="2448954" y="3589867"/>
              <a:ext cx="1817159" cy="3268133"/>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30" name="Google Shape;330;p47"/>
          <p:cNvSpPr/>
          <p:nvPr/>
        </p:nvSpPr>
        <p:spPr>
          <a:xfrm>
            <a:off x="508001" y="962026"/>
            <a:ext cx="3822045" cy="3230361"/>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GB" sz="4100" b="0" cap="none">
                <a:solidFill>
                  <a:schemeClr val="accent1"/>
                </a:solidFill>
                <a:latin typeface="Trebuchet MS"/>
                <a:ea typeface="Trebuchet MS"/>
                <a:cs typeface="Trebuchet MS"/>
                <a:sym typeface="Trebuchet MS"/>
              </a:rPr>
              <a:t>THANK YOU</a:t>
            </a:r>
            <a:endParaRPr sz="1100"/>
          </a:p>
        </p:txBody>
      </p:sp>
      <p:sp>
        <p:nvSpPr>
          <p:cNvPr id="331" name="Google Shape;331;p47"/>
          <p:cNvSpPr/>
          <p:nvPr/>
        </p:nvSpPr>
        <p:spPr>
          <a:xfrm>
            <a:off x="5352373" y="-6351"/>
            <a:ext cx="3806198" cy="5149851"/>
          </a:xfrm>
          <a:custGeom>
            <a:avLst/>
            <a:gdLst/>
            <a:ahLst/>
            <a:cxnLst/>
            <a:rect l="l" t="t" r="r" b="b"/>
            <a:pathLst>
              <a:path w="5074930" h="6858000" extrusionOk="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488C-B0B2-10E8-395F-828B990A275E}"/>
              </a:ext>
            </a:extLst>
          </p:cNvPr>
          <p:cNvSpPr>
            <a:spLocks noGrp="1"/>
          </p:cNvSpPr>
          <p:nvPr>
            <p:ph type="title"/>
          </p:nvPr>
        </p:nvSpPr>
        <p:spPr>
          <a:xfrm>
            <a:off x="672626" y="438602"/>
            <a:ext cx="6354648" cy="525393"/>
          </a:xfrm>
        </p:spPr>
        <p:txBody>
          <a:bodyPr/>
          <a:lstStyle/>
          <a:p>
            <a:r>
              <a:rPr lang="en-IN" dirty="0"/>
              <a:t>INTRODUCTION</a:t>
            </a:r>
          </a:p>
        </p:txBody>
      </p:sp>
      <p:sp>
        <p:nvSpPr>
          <p:cNvPr id="3" name="Text Placeholder 2">
            <a:extLst>
              <a:ext uri="{FF2B5EF4-FFF2-40B4-BE49-F238E27FC236}">
                <a16:creationId xmlns:a16="http://schemas.microsoft.com/office/drawing/2014/main" id="{784AE9D6-A731-A505-2838-A6A50780901D}"/>
              </a:ext>
            </a:extLst>
          </p:cNvPr>
          <p:cNvSpPr>
            <a:spLocks noGrp="1"/>
          </p:cNvSpPr>
          <p:nvPr>
            <p:ph idx="1"/>
          </p:nvPr>
        </p:nvSpPr>
        <p:spPr>
          <a:xfrm>
            <a:off x="672626" y="2261711"/>
            <a:ext cx="6161989" cy="2320964"/>
          </a:xfrm>
        </p:spPr>
        <p:txBody>
          <a:bodyPr>
            <a:normAutofit/>
          </a:bodyPr>
          <a:lstStyle/>
          <a:p>
            <a:pPr marL="0" indent="0">
              <a:buNone/>
            </a:pPr>
            <a:r>
              <a:rPr lang="en-US" sz="1000" dirty="0"/>
              <a:t>While https://start.spring.io/ is an excellent start for your next Spring Boot project, sometimes it may be necessary to customize it to your own needs e.g., for the following reasons: </a:t>
            </a:r>
          </a:p>
          <a:p>
            <a:pPr marL="0" indent="0">
              <a:buNone/>
            </a:pPr>
            <a:endParaRPr lang="en-US" sz="1000" dirty="0"/>
          </a:p>
          <a:p>
            <a:r>
              <a:rPr lang="en-US" sz="1000" dirty="0"/>
              <a:t>You may be required to provide a self-hosted instance of the Spring Initializr within your company e.g., due to network restrictions when downloading archives from the web. </a:t>
            </a:r>
          </a:p>
          <a:p>
            <a:endParaRPr lang="en-US" sz="1000" dirty="0"/>
          </a:p>
          <a:p>
            <a:r>
              <a:rPr lang="en-US" sz="1000" dirty="0"/>
              <a:t>You may want to tweak or brand the UI or even build your own UI from scratch. </a:t>
            </a:r>
          </a:p>
          <a:p>
            <a:endParaRPr lang="en-US" sz="1000" dirty="0"/>
          </a:p>
          <a:p>
            <a:r>
              <a:rPr lang="en-US" sz="1000" dirty="0"/>
              <a:t>You may want to provide your own project configurations and/or dependencies e.g., company internal Spring Boot starters that are not publicly available on the web.</a:t>
            </a:r>
          </a:p>
          <a:p>
            <a:endParaRPr lang="en-IN" sz="1000" dirty="0"/>
          </a:p>
        </p:txBody>
      </p:sp>
      <p:sp>
        <p:nvSpPr>
          <p:cNvPr id="7" name="TextBox 6">
            <a:extLst>
              <a:ext uri="{FF2B5EF4-FFF2-40B4-BE49-F238E27FC236}">
                <a16:creationId xmlns:a16="http://schemas.microsoft.com/office/drawing/2014/main" id="{30840DB2-911B-2A06-45A9-C2A720BDCC6B}"/>
              </a:ext>
            </a:extLst>
          </p:cNvPr>
          <p:cNvSpPr txBox="1"/>
          <p:nvPr/>
        </p:nvSpPr>
        <p:spPr>
          <a:xfrm>
            <a:off x="672626" y="1299008"/>
            <a:ext cx="6019301" cy="707886"/>
          </a:xfrm>
          <a:prstGeom prst="rect">
            <a:avLst/>
          </a:prstGeom>
          <a:noFill/>
        </p:spPr>
        <p:txBody>
          <a:bodyPr wrap="square" rtlCol="0">
            <a:spAutoFit/>
          </a:bodyPr>
          <a:lstStyle/>
          <a:p>
            <a:r>
              <a:rPr kumimoji="0" lang="en-US" sz="1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000" dirty="0"/>
          </a:p>
        </p:txBody>
      </p:sp>
    </p:spTree>
    <p:extLst>
      <p:ext uri="{BB962C8B-B14F-4D97-AF65-F5344CB8AC3E}">
        <p14:creationId xmlns:p14="http://schemas.microsoft.com/office/powerpoint/2010/main" val="38707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5D6-5F21-61EC-2F2A-69FB7AEA9DED}"/>
              </a:ext>
            </a:extLst>
          </p:cNvPr>
          <p:cNvSpPr>
            <a:spLocks noGrp="1"/>
          </p:cNvSpPr>
          <p:nvPr>
            <p:ph type="title"/>
          </p:nvPr>
        </p:nvSpPr>
        <p:spPr>
          <a:xfrm>
            <a:off x="508001" y="457200"/>
            <a:ext cx="6447501" cy="540657"/>
          </a:xfrm>
        </p:spPr>
        <p:txBody>
          <a:bodyPr/>
          <a:lstStyle/>
          <a:p>
            <a:r>
              <a:rPr lang="en-IN" dirty="0"/>
              <a:t>Objectives</a:t>
            </a:r>
          </a:p>
        </p:txBody>
      </p:sp>
      <p:sp>
        <p:nvSpPr>
          <p:cNvPr id="3" name="Content Placeholder 2">
            <a:extLst>
              <a:ext uri="{FF2B5EF4-FFF2-40B4-BE49-F238E27FC236}">
                <a16:creationId xmlns:a16="http://schemas.microsoft.com/office/drawing/2014/main" id="{F441A2F8-8A1E-DB26-2E00-7AF5FC654DFA}"/>
              </a:ext>
            </a:extLst>
          </p:cNvPr>
          <p:cNvSpPr>
            <a:spLocks noGrp="1"/>
          </p:cNvSpPr>
          <p:nvPr>
            <p:ph idx="1"/>
          </p:nvPr>
        </p:nvSpPr>
        <p:spPr>
          <a:xfrm>
            <a:off x="508000" y="2205063"/>
            <a:ext cx="6447501" cy="2165193"/>
          </a:xfrm>
        </p:spPr>
        <p:txBody>
          <a:bodyPr>
            <a:normAutofit/>
          </a:bodyPr>
          <a:lstStyle/>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The application should allow us to add dependencies.</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The application should allow to choose options between war and jar.</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The application should allow us to choose the appropriate </a:t>
            </a:r>
            <a:r>
              <a:rPr lang="en-US" sz="1200" b="0" i="0" dirty="0" err="1">
                <a:solidFill>
                  <a:srgbClr val="212529"/>
                </a:solidFill>
                <a:ea typeface="Arial"/>
                <a:cs typeface="Arial"/>
                <a:sym typeface="Arial"/>
              </a:rPr>
              <a:t>jdk</a:t>
            </a:r>
            <a:r>
              <a:rPr lang="en-US" sz="1200" b="0" i="0" dirty="0">
                <a:solidFill>
                  <a:srgbClr val="212529"/>
                </a:solidFill>
                <a:ea typeface="Arial"/>
                <a:cs typeface="Arial"/>
                <a:sym typeface="Arial"/>
              </a:rPr>
              <a:t> version.</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The application should allow us to mention the domain, artifact, name of project and the description of a project.</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The application should allow us to choose Maven or Gradle.</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REST response should be successful to get the accurate dependencies from Maven or Gradle.</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ZIP file should be created properly and saved on system.</a:t>
            </a:r>
            <a:endParaRPr lang="en-US" sz="1200" dirty="0">
              <a:solidFill>
                <a:srgbClr val="212529"/>
              </a:solidFill>
              <a:ea typeface="Arial"/>
              <a:cs typeface="Arial"/>
              <a:sym typeface="Arial"/>
            </a:endParaRPr>
          </a:p>
          <a:p>
            <a:pPr>
              <a:spcBef>
                <a:spcPts val="0"/>
              </a:spcBef>
              <a:buClr>
                <a:srgbClr val="212529"/>
              </a:buClr>
              <a:buSzPts val="1400"/>
              <a:buFont typeface="Arial" panose="020B0604020202020204" pitchFamily="34" charset="0"/>
              <a:buChar char="•"/>
            </a:pPr>
            <a:r>
              <a:rPr lang="en-US" sz="1200" b="0" i="0" dirty="0">
                <a:solidFill>
                  <a:srgbClr val="212529"/>
                </a:solidFill>
                <a:ea typeface="Arial"/>
                <a:cs typeface="Arial"/>
                <a:sym typeface="Arial"/>
              </a:rPr>
              <a:t>We should be able to load the project in </a:t>
            </a:r>
            <a:r>
              <a:rPr lang="en-US" sz="1200" b="0" i="0" dirty="0" err="1">
                <a:solidFill>
                  <a:srgbClr val="212529"/>
                </a:solidFill>
                <a:ea typeface="Arial"/>
                <a:cs typeface="Arial"/>
                <a:sym typeface="Arial"/>
              </a:rPr>
              <a:t>Intellij</a:t>
            </a:r>
            <a:r>
              <a:rPr lang="en-US" sz="1200" b="0" i="0" dirty="0">
                <a:solidFill>
                  <a:srgbClr val="212529"/>
                </a:solidFill>
                <a:ea typeface="Arial"/>
                <a:cs typeface="Arial"/>
                <a:sym typeface="Arial"/>
              </a:rPr>
              <a:t> or Eclipse or any IDE.</a:t>
            </a:r>
            <a:endParaRPr lang="en-US" sz="1200" dirty="0"/>
          </a:p>
          <a:p>
            <a:endParaRPr lang="en-IN" sz="1200" dirty="0"/>
          </a:p>
        </p:txBody>
      </p:sp>
      <p:sp>
        <p:nvSpPr>
          <p:cNvPr id="5" name="TextBox 4">
            <a:extLst>
              <a:ext uri="{FF2B5EF4-FFF2-40B4-BE49-F238E27FC236}">
                <a16:creationId xmlns:a16="http://schemas.microsoft.com/office/drawing/2014/main" id="{DCF94EB0-2F29-769D-824B-8E7AFAED166F}"/>
              </a:ext>
            </a:extLst>
          </p:cNvPr>
          <p:cNvSpPr txBox="1"/>
          <p:nvPr/>
        </p:nvSpPr>
        <p:spPr>
          <a:xfrm>
            <a:off x="508001" y="1281733"/>
            <a:ext cx="619713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12529"/>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kumimoji="0" lang="en-US" sz="1200" b="0" i="0" u="none" strike="noStrike" kern="1200" cap="none" spc="0" normalizeH="0" baseline="0" noProof="0" dirty="0">
              <a:ln>
                <a:noFill/>
              </a:ln>
              <a:solidFill>
                <a:prstClr val="black"/>
              </a:solidFill>
              <a:effectLst/>
              <a:uLnTx/>
              <a:uFillTx/>
              <a:ea typeface="Trebuchet MS"/>
              <a:cs typeface="Trebuchet MS"/>
              <a:sym typeface="Trebuchet MS"/>
            </a:endParaRPr>
          </a:p>
          <a:p>
            <a:endParaRPr lang="en-IN" dirty="0"/>
          </a:p>
        </p:txBody>
      </p:sp>
    </p:spTree>
    <p:extLst>
      <p:ext uri="{BB962C8B-B14F-4D97-AF65-F5344CB8AC3E}">
        <p14:creationId xmlns:p14="http://schemas.microsoft.com/office/powerpoint/2010/main" val="218428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dirty="0"/>
              <a:t>Development Tools</a:t>
            </a:r>
          </a:p>
        </p:txBody>
      </p:sp>
      <p:pic>
        <p:nvPicPr>
          <p:cNvPr id="8" name="Picture 7">
            <a:extLst>
              <a:ext uri="{FF2B5EF4-FFF2-40B4-BE49-F238E27FC236}">
                <a16:creationId xmlns:a16="http://schemas.microsoft.com/office/drawing/2014/main" id="{3BE399B8-1C05-0AAE-73AF-038182F8BED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62744" y="401239"/>
            <a:ext cx="609034" cy="609034"/>
          </a:xfrm>
          <a:prstGeom prst="rect">
            <a:avLst/>
          </a:prstGeom>
        </p:spPr>
      </p:pic>
      <p:sp>
        <p:nvSpPr>
          <p:cNvPr id="11" name="Content Placeholder 10">
            <a:extLst>
              <a:ext uri="{FF2B5EF4-FFF2-40B4-BE49-F238E27FC236}">
                <a16:creationId xmlns:a16="http://schemas.microsoft.com/office/drawing/2014/main" id="{84E90344-FDE9-8314-E963-8F41964775BD}"/>
              </a:ext>
            </a:extLst>
          </p:cNvPr>
          <p:cNvSpPr>
            <a:spLocks noGrp="1"/>
          </p:cNvSpPr>
          <p:nvPr>
            <p:ph idx="1"/>
          </p:nvPr>
        </p:nvSpPr>
        <p:spPr>
          <a:xfrm>
            <a:off x="508001" y="1302657"/>
            <a:ext cx="6447501" cy="3228365"/>
          </a:xfrm>
        </p:spPr>
        <p:txBody>
          <a:bodyPr>
            <a:normAutofit fontScale="92500" lnSpcReduction="10000"/>
          </a:bodyPr>
          <a:lstStyle/>
          <a:p>
            <a:r>
              <a:rPr lang="en-IN" b="1" dirty="0"/>
              <a:t>Front-End</a:t>
            </a:r>
            <a:r>
              <a:rPr lang="en-IN" dirty="0"/>
              <a:t> :</a:t>
            </a:r>
          </a:p>
          <a:p>
            <a:pPr lvl="1"/>
            <a:r>
              <a:rPr lang="en-US" dirty="0"/>
              <a:t>HTML &amp; CSS: HTML is used for structuring &amp; Styling the web page and defining its elements.</a:t>
            </a:r>
          </a:p>
          <a:p>
            <a:pPr lvl="1"/>
            <a:r>
              <a:rPr lang="en-US" dirty="0"/>
              <a:t>JavaScript: JavaScript is often used for adding interactivity to the </a:t>
            </a:r>
            <a:r>
              <a:rPr lang="en-US" dirty="0" err="1"/>
              <a:t>Initializr's</a:t>
            </a:r>
            <a:r>
              <a:rPr lang="en-US" dirty="0"/>
              <a:t> user interface. </a:t>
            </a:r>
          </a:p>
          <a:p>
            <a:pPr lvl="1"/>
            <a:r>
              <a:rPr lang="en-US" dirty="0"/>
              <a:t>React: to efficiently manage state and UI updates and to perform front-end testing.</a:t>
            </a:r>
            <a:endParaRPr lang="en-IN" dirty="0"/>
          </a:p>
          <a:p>
            <a:r>
              <a:rPr lang="en-IN" b="1" dirty="0"/>
              <a:t>Back-End</a:t>
            </a:r>
            <a:r>
              <a:rPr lang="en-IN" dirty="0"/>
              <a:t> :</a:t>
            </a:r>
          </a:p>
          <a:p>
            <a:pPr lvl="1"/>
            <a:r>
              <a:rPr lang="en-IN" dirty="0"/>
              <a:t>JDK-17 or Above &amp; Maven</a:t>
            </a:r>
          </a:p>
          <a:p>
            <a:pPr lvl="1"/>
            <a:r>
              <a:rPr lang="en-IN" dirty="0"/>
              <a:t>Spring Boot Starter</a:t>
            </a:r>
          </a:p>
          <a:p>
            <a:pPr lvl="1"/>
            <a:r>
              <a:rPr lang="en-IN" dirty="0"/>
              <a:t>Spring-Core: Initializr-generator</a:t>
            </a:r>
          </a:p>
          <a:p>
            <a:pPr lvl="1"/>
            <a:r>
              <a:rPr lang="en-IN" dirty="0"/>
              <a:t>Spring Initializr Metadata: Initializr-metadata</a:t>
            </a:r>
          </a:p>
          <a:p>
            <a:pPr lvl="1"/>
            <a:r>
              <a:rPr lang="en-IN" dirty="0"/>
              <a:t>Other Spring-Tools: spring-web, starter-actuator</a:t>
            </a:r>
          </a:p>
          <a:p>
            <a:pPr lvl="1"/>
            <a:r>
              <a:rPr lang="en-IN" dirty="0"/>
              <a:t>Embedded Web Server: Apache Tomcat</a:t>
            </a:r>
          </a:p>
        </p:txBody>
      </p:sp>
    </p:spTree>
    <p:extLst>
      <p:ext uri="{BB962C8B-B14F-4D97-AF65-F5344CB8AC3E}">
        <p14:creationId xmlns:p14="http://schemas.microsoft.com/office/powerpoint/2010/main" val="330412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dirty="0"/>
              <a:t>Testing</a:t>
            </a:r>
          </a:p>
        </p:txBody>
      </p:sp>
      <p:pic>
        <p:nvPicPr>
          <p:cNvPr id="4" name="Content Placeholder 3">
            <a:extLst>
              <a:ext uri="{FF2B5EF4-FFF2-40B4-BE49-F238E27FC236}">
                <a16:creationId xmlns:a16="http://schemas.microsoft.com/office/drawing/2014/main" id="{2F67B6A3-1135-6246-54AD-8554D42EE66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flipH="1">
            <a:off x="2637972" y="537027"/>
            <a:ext cx="380999" cy="380999"/>
          </a:xfrm>
        </p:spPr>
      </p:pic>
      <p:pic>
        <p:nvPicPr>
          <p:cNvPr id="9" name="Picture 8">
            <a:extLst>
              <a:ext uri="{FF2B5EF4-FFF2-40B4-BE49-F238E27FC236}">
                <a16:creationId xmlns:a16="http://schemas.microsoft.com/office/drawing/2014/main" id="{576124E4-D190-EB5C-125F-69958A4864F5}"/>
              </a:ext>
            </a:extLst>
          </p:cNvPr>
          <p:cNvPicPr>
            <a:picLocks noChangeAspect="1"/>
          </p:cNvPicPr>
          <p:nvPr/>
        </p:nvPicPr>
        <p:blipFill>
          <a:blip r:embed="rId4"/>
          <a:stretch>
            <a:fillRect/>
          </a:stretch>
        </p:blipFill>
        <p:spPr>
          <a:xfrm>
            <a:off x="4020808" y="1184790"/>
            <a:ext cx="4560203" cy="2773920"/>
          </a:xfrm>
          <a:prstGeom prst="rect">
            <a:avLst/>
          </a:prstGeom>
        </p:spPr>
      </p:pic>
      <p:sp>
        <p:nvSpPr>
          <p:cNvPr id="10" name="TextBox 9">
            <a:extLst>
              <a:ext uri="{FF2B5EF4-FFF2-40B4-BE49-F238E27FC236}">
                <a16:creationId xmlns:a16="http://schemas.microsoft.com/office/drawing/2014/main" id="{C961E1F6-34AB-4886-D9CD-4FA9744DD8C0}"/>
              </a:ext>
            </a:extLst>
          </p:cNvPr>
          <p:cNvSpPr txBox="1"/>
          <p:nvPr/>
        </p:nvSpPr>
        <p:spPr>
          <a:xfrm>
            <a:off x="508001" y="1424275"/>
            <a:ext cx="3539343" cy="1815882"/>
          </a:xfrm>
          <a:prstGeom prst="rect">
            <a:avLst/>
          </a:prstGeom>
          <a:noFill/>
        </p:spPr>
        <p:txBody>
          <a:bodyPr wrap="square" rtlCol="0">
            <a:spAutoFit/>
          </a:bodyPr>
          <a:lstStyle/>
          <a:p>
            <a:r>
              <a:rPr lang="en-IN" sz="1600" dirty="0"/>
              <a:t> Testing Tools:</a:t>
            </a:r>
          </a:p>
          <a:p>
            <a:pPr marL="285750" indent="-285750">
              <a:buFont typeface="Arial" panose="020B0604020202020204" pitchFamily="34" charset="0"/>
              <a:buChar char="•"/>
            </a:pPr>
            <a:r>
              <a:rPr lang="en-IN" sz="1600" dirty="0"/>
              <a:t>JMeter</a:t>
            </a:r>
          </a:p>
          <a:p>
            <a:pPr marL="285750" indent="-285750">
              <a:buFont typeface="Arial" panose="020B0604020202020204" pitchFamily="34" charset="0"/>
              <a:buChar char="•"/>
            </a:pPr>
            <a:r>
              <a:rPr lang="en-IN" sz="1600" dirty="0"/>
              <a:t>React-Testing</a:t>
            </a:r>
          </a:p>
          <a:p>
            <a:pPr marL="285750" indent="-285750">
              <a:buFont typeface="Arial" panose="020B0604020202020204" pitchFamily="34" charset="0"/>
              <a:buChar char="•"/>
            </a:pPr>
            <a:endParaRPr lang="en-IN" sz="1600" dirty="0"/>
          </a:p>
          <a:p>
            <a:r>
              <a:rPr lang="en-IN" sz="1600" dirty="0"/>
              <a:t>Auto-Test:</a:t>
            </a:r>
          </a:p>
          <a:p>
            <a:pPr marL="285750" indent="-285750">
              <a:buFont typeface="Arial" panose="020B0604020202020204" pitchFamily="34" charset="0"/>
              <a:buChar char="•"/>
            </a:pPr>
            <a:r>
              <a:rPr lang="en-IN" sz="1600" dirty="0"/>
              <a:t>spring-boot-starter-test</a:t>
            </a:r>
          </a:p>
          <a:p>
            <a:pPr marL="285750" indent="-285750">
              <a:buFont typeface="Arial" panose="020B0604020202020204" pitchFamily="34" charset="0"/>
              <a:buChar char="•"/>
            </a:pPr>
            <a:r>
              <a:rPr lang="en-IN" sz="1600" dirty="0" err="1"/>
              <a:t>initializr</a:t>
            </a:r>
            <a:r>
              <a:rPr lang="en-IN" sz="1600" dirty="0"/>
              <a:t>-generator-test</a:t>
            </a:r>
          </a:p>
        </p:txBody>
      </p:sp>
    </p:spTree>
    <p:extLst>
      <p:ext uri="{BB962C8B-B14F-4D97-AF65-F5344CB8AC3E}">
        <p14:creationId xmlns:p14="http://schemas.microsoft.com/office/powerpoint/2010/main" val="166885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7AD-738F-BC50-23C7-30AC929F353D}"/>
              </a:ext>
            </a:extLst>
          </p:cNvPr>
          <p:cNvSpPr>
            <a:spLocks noGrp="1"/>
          </p:cNvSpPr>
          <p:nvPr>
            <p:ph type="title"/>
          </p:nvPr>
        </p:nvSpPr>
        <p:spPr>
          <a:xfrm>
            <a:off x="508001" y="457200"/>
            <a:ext cx="6447501" cy="656771"/>
          </a:xfrm>
        </p:spPr>
        <p:txBody>
          <a:bodyPr/>
          <a:lstStyle/>
          <a:p>
            <a:pPr algn="ctr"/>
            <a:r>
              <a:rPr lang="en-IN" dirty="0"/>
              <a:t>Initializr Workflow</a:t>
            </a:r>
          </a:p>
        </p:txBody>
      </p:sp>
      <p:pic>
        <p:nvPicPr>
          <p:cNvPr id="3" name="Google Shape;230;p36">
            <a:extLst>
              <a:ext uri="{FF2B5EF4-FFF2-40B4-BE49-F238E27FC236}">
                <a16:creationId xmlns:a16="http://schemas.microsoft.com/office/drawing/2014/main" id="{CDA0DC67-DC0A-4EDF-8E67-0245D9B5A027}"/>
              </a:ext>
            </a:extLst>
          </p:cNvPr>
          <p:cNvPicPr preferRelativeResize="0"/>
          <p:nvPr/>
        </p:nvPicPr>
        <p:blipFill>
          <a:blip r:embed="rId2">
            <a:alphaModFix/>
          </a:blip>
          <a:stretch>
            <a:fillRect/>
          </a:stretch>
        </p:blipFill>
        <p:spPr>
          <a:xfrm>
            <a:off x="743857" y="1259112"/>
            <a:ext cx="6077857" cy="3248103"/>
          </a:xfrm>
          <a:prstGeom prst="rect">
            <a:avLst/>
          </a:prstGeom>
          <a:noFill/>
          <a:ln>
            <a:noFill/>
          </a:ln>
        </p:spPr>
      </p:pic>
      <p:pic>
        <p:nvPicPr>
          <p:cNvPr id="4" name="Picture 3">
            <a:extLst>
              <a:ext uri="{FF2B5EF4-FFF2-40B4-BE49-F238E27FC236}">
                <a16:creationId xmlns:a16="http://schemas.microsoft.com/office/drawing/2014/main" id="{52394070-42BC-671A-3999-A0DF5E33C11C}"/>
              </a:ext>
            </a:extLst>
          </p:cNvPr>
          <p:cNvPicPr>
            <a:picLocks noChangeAspect="1"/>
          </p:cNvPicPr>
          <p:nvPr/>
        </p:nvPicPr>
        <p:blipFill>
          <a:blip r:embed="rId3"/>
          <a:stretch>
            <a:fillRect/>
          </a:stretch>
        </p:blipFill>
        <p:spPr>
          <a:xfrm>
            <a:off x="1495359" y="358893"/>
            <a:ext cx="554784" cy="554784"/>
          </a:xfrm>
          <a:prstGeom prst="rect">
            <a:avLst/>
          </a:prstGeom>
        </p:spPr>
      </p:pic>
    </p:spTree>
    <p:extLst>
      <p:ext uri="{BB962C8B-B14F-4D97-AF65-F5344CB8AC3E}">
        <p14:creationId xmlns:p14="http://schemas.microsoft.com/office/powerpoint/2010/main" val="23471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AA5E-1EF7-E942-A47A-AEA99E40FAEA}"/>
              </a:ext>
            </a:extLst>
          </p:cNvPr>
          <p:cNvSpPr>
            <a:spLocks noGrp="1"/>
          </p:cNvSpPr>
          <p:nvPr>
            <p:ph type="title"/>
          </p:nvPr>
        </p:nvSpPr>
        <p:spPr>
          <a:xfrm>
            <a:off x="174173" y="112486"/>
            <a:ext cx="6447501" cy="493486"/>
          </a:xfrm>
        </p:spPr>
        <p:txBody>
          <a:bodyPr>
            <a:normAutofit fontScale="90000"/>
          </a:bodyPr>
          <a:lstStyle/>
          <a:p>
            <a:r>
              <a:rPr lang="en-IN" dirty="0"/>
              <a:t>User Interface:</a:t>
            </a:r>
          </a:p>
        </p:txBody>
      </p:sp>
      <p:pic>
        <p:nvPicPr>
          <p:cNvPr id="5" name="Picture 4">
            <a:extLst>
              <a:ext uri="{FF2B5EF4-FFF2-40B4-BE49-F238E27FC236}">
                <a16:creationId xmlns:a16="http://schemas.microsoft.com/office/drawing/2014/main" id="{3AB78B9B-585E-A704-388E-AD89A40B6798}"/>
              </a:ext>
            </a:extLst>
          </p:cNvPr>
          <p:cNvPicPr>
            <a:picLocks noChangeAspect="1"/>
          </p:cNvPicPr>
          <p:nvPr/>
        </p:nvPicPr>
        <p:blipFill>
          <a:blip r:embed="rId2"/>
          <a:stretch>
            <a:fillRect/>
          </a:stretch>
        </p:blipFill>
        <p:spPr>
          <a:xfrm>
            <a:off x="402773" y="719999"/>
            <a:ext cx="3385457" cy="1773826"/>
          </a:xfrm>
          <a:prstGeom prst="rect">
            <a:avLst/>
          </a:prstGeom>
        </p:spPr>
      </p:pic>
      <p:pic>
        <p:nvPicPr>
          <p:cNvPr id="7" name="Picture 6">
            <a:extLst>
              <a:ext uri="{FF2B5EF4-FFF2-40B4-BE49-F238E27FC236}">
                <a16:creationId xmlns:a16="http://schemas.microsoft.com/office/drawing/2014/main" id="{0DCA8D4A-3E49-924F-9AF6-300DBE6D89DB}"/>
              </a:ext>
            </a:extLst>
          </p:cNvPr>
          <p:cNvPicPr>
            <a:picLocks noChangeAspect="1"/>
          </p:cNvPicPr>
          <p:nvPr/>
        </p:nvPicPr>
        <p:blipFill>
          <a:blip r:embed="rId3"/>
          <a:stretch>
            <a:fillRect/>
          </a:stretch>
        </p:blipFill>
        <p:spPr>
          <a:xfrm>
            <a:off x="4330032" y="594906"/>
            <a:ext cx="2051479" cy="2024012"/>
          </a:xfrm>
          <a:prstGeom prst="rect">
            <a:avLst/>
          </a:prstGeom>
        </p:spPr>
      </p:pic>
      <p:pic>
        <p:nvPicPr>
          <p:cNvPr id="9" name="Picture 8">
            <a:extLst>
              <a:ext uri="{FF2B5EF4-FFF2-40B4-BE49-F238E27FC236}">
                <a16:creationId xmlns:a16="http://schemas.microsoft.com/office/drawing/2014/main" id="{54779588-2F0A-08FD-4A75-037CBFDADB9A}"/>
              </a:ext>
            </a:extLst>
          </p:cNvPr>
          <p:cNvPicPr>
            <a:picLocks noChangeAspect="1"/>
          </p:cNvPicPr>
          <p:nvPr/>
        </p:nvPicPr>
        <p:blipFill>
          <a:blip r:embed="rId4"/>
          <a:stretch>
            <a:fillRect/>
          </a:stretch>
        </p:blipFill>
        <p:spPr>
          <a:xfrm>
            <a:off x="402773" y="2841171"/>
            <a:ext cx="2095177" cy="2019300"/>
          </a:xfrm>
          <a:prstGeom prst="rect">
            <a:avLst/>
          </a:prstGeom>
        </p:spPr>
      </p:pic>
      <p:pic>
        <p:nvPicPr>
          <p:cNvPr id="11" name="Picture 10">
            <a:extLst>
              <a:ext uri="{FF2B5EF4-FFF2-40B4-BE49-F238E27FC236}">
                <a16:creationId xmlns:a16="http://schemas.microsoft.com/office/drawing/2014/main" id="{390DD81A-D1DD-9EFA-DA21-4E1C997D9E1A}"/>
              </a:ext>
            </a:extLst>
          </p:cNvPr>
          <p:cNvPicPr>
            <a:picLocks noChangeAspect="1"/>
          </p:cNvPicPr>
          <p:nvPr/>
        </p:nvPicPr>
        <p:blipFill>
          <a:blip r:embed="rId5"/>
          <a:stretch>
            <a:fillRect/>
          </a:stretch>
        </p:blipFill>
        <p:spPr>
          <a:xfrm>
            <a:off x="3238470" y="2841171"/>
            <a:ext cx="2095177" cy="2019300"/>
          </a:xfrm>
          <a:prstGeom prst="rect">
            <a:avLst/>
          </a:prstGeom>
        </p:spPr>
      </p:pic>
      <p:pic>
        <p:nvPicPr>
          <p:cNvPr id="13" name="Picture 12">
            <a:extLst>
              <a:ext uri="{FF2B5EF4-FFF2-40B4-BE49-F238E27FC236}">
                <a16:creationId xmlns:a16="http://schemas.microsoft.com/office/drawing/2014/main" id="{E7BE25EF-6AA0-6C98-0C65-E2B055FAB0B6}"/>
              </a:ext>
            </a:extLst>
          </p:cNvPr>
          <p:cNvPicPr>
            <a:picLocks noChangeAspect="1"/>
          </p:cNvPicPr>
          <p:nvPr/>
        </p:nvPicPr>
        <p:blipFill>
          <a:blip r:embed="rId6"/>
          <a:stretch>
            <a:fillRect/>
          </a:stretch>
        </p:blipFill>
        <p:spPr>
          <a:xfrm>
            <a:off x="6074167" y="2841171"/>
            <a:ext cx="2051480" cy="2019301"/>
          </a:xfrm>
          <a:prstGeom prst="rect">
            <a:avLst/>
          </a:prstGeom>
        </p:spPr>
      </p:pic>
      <p:cxnSp>
        <p:nvCxnSpPr>
          <p:cNvPr id="15" name="Straight Arrow Connector 14">
            <a:extLst>
              <a:ext uri="{FF2B5EF4-FFF2-40B4-BE49-F238E27FC236}">
                <a16:creationId xmlns:a16="http://schemas.microsoft.com/office/drawing/2014/main" id="{F43D0625-22FF-68EB-276C-A1C2A72E75B0}"/>
              </a:ext>
            </a:extLst>
          </p:cNvPr>
          <p:cNvCxnSpPr>
            <a:cxnSpLocks/>
            <a:stCxn id="9" idx="3"/>
            <a:endCxn id="11" idx="1"/>
          </p:cNvCxnSpPr>
          <p:nvPr/>
        </p:nvCxnSpPr>
        <p:spPr>
          <a:xfrm>
            <a:off x="2497950" y="3850821"/>
            <a:ext cx="74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28723F54-4A2C-8FBE-0A57-0E52F69E6A6D}"/>
              </a:ext>
            </a:extLst>
          </p:cNvPr>
          <p:cNvPicPr>
            <a:picLocks noChangeAspect="1"/>
          </p:cNvPicPr>
          <p:nvPr/>
        </p:nvPicPr>
        <p:blipFill>
          <a:blip r:embed="rId7"/>
          <a:stretch>
            <a:fillRect/>
          </a:stretch>
        </p:blipFill>
        <p:spPr>
          <a:xfrm>
            <a:off x="5333647" y="3771566"/>
            <a:ext cx="829128" cy="158510"/>
          </a:xfrm>
          <a:prstGeom prst="rect">
            <a:avLst/>
          </a:prstGeom>
        </p:spPr>
      </p:pic>
      <p:pic>
        <p:nvPicPr>
          <p:cNvPr id="19" name="Picture 18">
            <a:extLst>
              <a:ext uri="{FF2B5EF4-FFF2-40B4-BE49-F238E27FC236}">
                <a16:creationId xmlns:a16="http://schemas.microsoft.com/office/drawing/2014/main" id="{F92E983B-FFAC-1392-1F90-4B61294C835A}"/>
              </a:ext>
            </a:extLst>
          </p:cNvPr>
          <p:cNvPicPr>
            <a:picLocks noChangeAspect="1"/>
          </p:cNvPicPr>
          <p:nvPr/>
        </p:nvPicPr>
        <p:blipFill rotWithShape="1">
          <a:blip r:embed="rId8">
            <a:extLst>
              <a:ext uri="{837473B0-CC2E-450A-ABE3-18F120FF3D39}">
                <a1611:picAttrSrcUrl xmlns:a1611="http://schemas.microsoft.com/office/drawing/2016/11/main" r:id="rId9"/>
              </a:ext>
            </a:extLst>
          </a:blip>
          <a:srcRect l="-4242" t="-3240" r="23031" b="3240"/>
          <a:stretch/>
        </p:blipFill>
        <p:spPr>
          <a:xfrm>
            <a:off x="6856793" y="1294772"/>
            <a:ext cx="486228" cy="624279"/>
          </a:xfrm>
          <a:prstGeom prst="rect">
            <a:avLst/>
          </a:prstGeom>
        </p:spPr>
      </p:pic>
      <p:sp>
        <p:nvSpPr>
          <p:cNvPr id="21" name="TextBox 20">
            <a:extLst>
              <a:ext uri="{FF2B5EF4-FFF2-40B4-BE49-F238E27FC236}">
                <a16:creationId xmlns:a16="http://schemas.microsoft.com/office/drawing/2014/main" id="{BC38501E-DAFB-F98B-4214-A1C413AE52EF}"/>
              </a:ext>
            </a:extLst>
          </p:cNvPr>
          <p:cNvSpPr txBox="1"/>
          <p:nvPr/>
        </p:nvSpPr>
        <p:spPr>
          <a:xfrm>
            <a:off x="6814412" y="1919051"/>
            <a:ext cx="570990" cy="184666"/>
          </a:xfrm>
          <a:prstGeom prst="rect">
            <a:avLst/>
          </a:prstGeom>
          <a:noFill/>
        </p:spPr>
        <p:txBody>
          <a:bodyPr wrap="none" rtlCol="0">
            <a:spAutoFit/>
          </a:bodyPr>
          <a:lstStyle/>
          <a:p>
            <a:r>
              <a:rPr lang="en-IN" sz="600" dirty="0"/>
              <a:t>Project.zip</a:t>
            </a:r>
          </a:p>
        </p:txBody>
      </p:sp>
      <p:cxnSp>
        <p:nvCxnSpPr>
          <p:cNvPr id="25" name="Straight Arrow Connector 24">
            <a:extLst>
              <a:ext uri="{FF2B5EF4-FFF2-40B4-BE49-F238E27FC236}">
                <a16:creationId xmlns:a16="http://schemas.microsoft.com/office/drawing/2014/main" id="{1051DF0F-E5EF-F298-F440-0A53D36EFFC6}"/>
              </a:ext>
            </a:extLst>
          </p:cNvPr>
          <p:cNvCxnSpPr>
            <a:stCxn id="5" idx="3"/>
            <a:endCxn id="7" idx="1"/>
          </p:cNvCxnSpPr>
          <p:nvPr/>
        </p:nvCxnSpPr>
        <p:spPr>
          <a:xfrm>
            <a:off x="3788230" y="1606912"/>
            <a:ext cx="5418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6AE6368-9290-049E-3600-E3DF56F503B0}"/>
              </a:ext>
            </a:extLst>
          </p:cNvPr>
          <p:cNvCxnSpPr>
            <a:stCxn id="7" idx="3"/>
            <a:endCxn id="19" idx="1"/>
          </p:cNvCxnSpPr>
          <p:nvPr/>
        </p:nvCxnSpPr>
        <p:spPr>
          <a:xfrm>
            <a:off x="6381511" y="1606912"/>
            <a:ext cx="475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9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p:nvPr/>
        </p:nvSpPr>
        <p:spPr>
          <a:xfrm>
            <a:off x="1798909" y="1879253"/>
            <a:ext cx="5546183" cy="69249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4100" b="1" cap="none">
                <a:solidFill>
                  <a:schemeClr val="dk1"/>
                </a:solidFill>
                <a:latin typeface="Trebuchet MS"/>
                <a:ea typeface="Trebuchet MS"/>
                <a:cs typeface="Trebuchet MS"/>
                <a:sym typeface="Trebuchet MS"/>
              </a:rPr>
              <a:t>LIVE DEMONSTRATION</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animEffect transition="in" filter="fade">
                                      <p:cBhvr>
                                        <p:cTn id="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129E-D823-0842-F8B7-18BE1884DD4D}"/>
              </a:ext>
            </a:extLst>
          </p:cNvPr>
          <p:cNvSpPr>
            <a:spLocks noGrp="1"/>
          </p:cNvSpPr>
          <p:nvPr>
            <p:ph type="title"/>
          </p:nvPr>
        </p:nvSpPr>
        <p:spPr>
          <a:xfrm>
            <a:off x="508001" y="457200"/>
            <a:ext cx="6447501" cy="522514"/>
          </a:xfrm>
        </p:spPr>
        <p:txBody>
          <a:bodyPr/>
          <a:lstStyle/>
          <a:p>
            <a:r>
              <a:rPr lang="en-IN" dirty="0"/>
              <a:t>Summary &amp; Future Works:</a:t>
            </a:r>
          </a:p>
        </p:txBody>
      </p:sp>
      <p:sp>
        <p:nvSpPr>
          <p:cNvPr id="3" name="Content Placeholder 2">
            <a:extLst>
              <a:ext uri="{FF2B5EF4-FFF2-40B4-BE49-F238E27FC236}">
                <a16:creationId xmlns:a16="http://schemas.microsoft.com/office/drawing/2014/main" id="{18B0BBAB-3798-88AF-04A0-FA8BC722B5B0}"/>
              </a:ext>
            </a:extLst>
          </p:cNvPr>
          <p:cNvSpPr>
            <a:spLocks noGrp="1"/>
          </p:cNvSpPr>
          <p:nvPr>
            <p:ph idx="1"/>
          </p:nvPr>
        </p:nvSpPr>
        <p:spPr>
          <a:xfrm>
            <a:off x="508001" y="1270181"/>
            <a:ext cx="6447501" cy="2910580"/>
          </a:xfrm>
        </p:spPr>
        <p:txBody>
          <a:bodyPr>
            <a:normAutofit fontScale="85000" lnSpcReduction="20000"/>
          </a:bodyPr>
          <a:lstStyle/>
          <a:p>
            <a:pPr marL="0" indent="0">
              <a:buNone/>
            </a:pPr>
            <a:r>
              <a:rPr lang="en-US" dirty="0"/>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dirty="0"/>
          </a:p>
          <a:p>
            <a:pPr marL="0" indent="0" algn="ctr">
              <a:buNone/>
            </a:pPr>
            <a:r>
              <a:rPr lang="en-US" b="1" dirty="0"/>
              <a:t>Future Works:</a:t>
            </a:r>
          </a:p>
          <a:p>
            <a:r>
              <a:rPr lang="en-US" b="1" dirty="0"/>
              <a:t>Enhanced Customization: </a:t>
            </a:r>
            <a:r>
              <a:rPr lang="en-US" dirty="0"/>
              <a:t>Custom Initializr can offer even more granular customization options, allowing developers to fine-tune their project configurations</a:t>
            </a:r>
          </a:p>
          <a:p>
            <a:r>
              <a:rPr lang="en-US" b="1" dirty="0"/>
              <a:t>Security and Compliance: </a:t>
            </a:r>
            <a:r>
              <a:rPr lang="en-US" dirty="0"/>
              <a:t>Integrating security and compliance checks during project generation can help developers adhere to best practices and organizational guidelines.</a:t>
            </a:r>
          </a:p>
          <a:p>
            <a:r>
              <a:rPr lang="en-US" b="1" dirty="0"/>
              <a:t>Machine Learning and AI: </a:t>
            </a:r>
            <a:r>
              <a:rPr lang="en-US" dirty="0"/>
              <a:t>Implementing AI and machine learning algorithms can assist developers in making better choices regarding project configurations and dependencies.</a:t>
            </a:r>
          </a:p>
          <a:p>
            <a:r>
              <a:rPr lang="en-US" b="1" dirty="0"/>
              <a:t>Cloud Integration: </a:t>
            </a:r>
            <a:r>
              <a:rPr lang="en-US" dirty="0"/>
              <a:t>Custom Initializr can offer cloud-specific templates and configurations for platforms like AWS, Azure, or Google Cloud.</a:t>
            </a:r>
            <a:endParaRPr lang="en-IN" dirty="0"/>
          </a:p>
        </p:txBody>
      </p:sp>
    </p:spTree>
    <p:extLst>
      <p:ext uri="{BB962C8B-B14F-4D97-AF65-F5344CB8AC3E}">
        <p14:creationId xmlns:p14="http://schemas.microsoft.com/office/powerpoint/2010/main" val="2437164874"/>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TotalTime>
  <Words>597</Words>
  <Application>Microsoft Office PowerPoint</Application>
  <PresentationFormat>On-screen Show (16:9)</PresentationFormat>
  <Paragraphs>57</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TSE CUSTOM INITIALIZR</vt:lpstr>
      <vt:lpstr>INTRODUCTION</vt:lpstr>
      <vt:lpstr>Objectives</vt:lpstr>
      <vt:lpstr>Development Tools</vt:lpstr>
      <vt:lpstr>Testing</vt:lpstr>
      <vt:lpstr>Initializr Workflow</vt:lpstr>
      <vt:lpstr>User Interface:</vt:lpstr>
      <vt:lpstr>PowerPoint Presentation</vt:lpstr>
      <vt:lpstr>Summary &amp; Future Works:</vt:lpstr>
      <vt:lpstr>About Team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Study-04</dc:title>
  <cp:lastModifiedBy>Goutham Suresh</cp:lastModifiedBy>
  <cp:revision>11</cp:revision>
  <dcterms:modified xsi:type="dcterms:W3CDTF">2023-09-24T05:06:26Z</dcterms:modified>
</cp:coreProperties>
</file>