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20"/>
  </p:notesMasterIdLst>
  <p:sldIdLst>
    <p:sldId id="397" r:id="rId8"/>
    <p:sldId id="395" r:id="rId9"/>
    <p:sldId id="424" r:id="rId10"/>
    <p:sldId id="425" r:id="rId11"/>
    <p:sldId id="427" r:id="rId12"/>
    <p:sldId id="435" r:id="rId13"/>
    <p:sldId id="436" r:id="rId14"/>
    <p:sldId id="413" r:id="rId15"/>
    <p:sldId id="430" r:id="rId16"/>
    <p:sldId id="432" r:id="rId17"/>
    <p:sldId id="437" r:id="rId18"/>
    <p:sldId id="4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7"/>
            <p14:sldId id="395"/>
            <p14:sldId id="424"/>
            <p14:sldId id="425"/>
            <p14:sldId id="427"/>
            <p14:sldId id="435"/>
            <p14:sldId id="436"/>
            <p14:sldId id="413"/>
            <p14:sldId id="430"/>
            <p14:sldId id="432"/>
            <p14:sldId id="437"/>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4FF"/>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lexkosarev.name/category/javaee/spring/"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1.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5.gif"/><Relationship Id="rId5" Type="http://schemas.openxmlformats.org/officeDocument/2006/relationships/hyperlink" Target="https://positek.net/zip-program/"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5.gif"/><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164315-2F7C-F67D-26E1-A659BA63DD67}"/>
              </a:ext>
            </a:extLst>
          </p:cNvPr>
          <p:cNvSpPr>
            <a:spLocks noGrp="1"/>
          </p:cNvSpPr>
          <p:nvPr>
            <p:ph type="body" sz="quarter" idx="11"/>
          </p:nvPr>
        </p:nvSpPr>
        <p:spPr>
          <a:xfrm>
            <a:off x="2024494" y="2722653"/>
            <a:ext cx="8143011" cy="706347"/>
          </a:xfrm>
        </p:spPr>
        <p:txBody>
          <a:bodyPr/>
          <a:lstStyle/>
          <a:p>
            <a:pPr algn="ctr"/>
            <a:r>
              <a:rPr lang="en-IN" sz="5400" dirty="0">
                <a:solidFill>
                  <a:schemeClr val="bg1"/>
                </a:solidFill>
                <a:latin typeface="Bahnschrift SemiBold" panose="020B0502040204020203" pitchFamily="34" charset="0"/>
              </a:rPr>
              <a:t>TSE CUSTOM INITIALIZR</a:t>
            </a:r>
            <a:endParaRPr lang="en-GB" sz="54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7DE983A0-D801-32B6-1015-3C0C62E35A82}"/>
              </a:ext>
            </a:extLst>
          </p:cNvPr>
          <p:cNvSpPr txBox="1"/>
          <p:nvPr/>
        </p:nvSpPr>
        <p:spPr>
          <a:xfrm>
            <a:off x="2765611" y="3592375"/>
            <a:ext cx="6660775" cy="646331"/>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pic>
        <p:nvPicPr>
          <p:cNvPr id="5" name="Picture 4">
            <a:extLst>
              <a:ext uri="{FF2B5EF4-FFF2-40B4-BE49-F238E27FC236}">
                <a16:creationId xmlns:a16="http://schemas.microsoft.com/office/drawing/2014/main" id="{4DDB4364-1584-C916-56DF-55FA313874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20047" y="2700329"/>
            <a:ext cx="812165" cy="728671"/>
          </a:xfrm>
          <a:prstGeom prst="rect">
            <a:avLst/>
          </a:prstGeom>
        </p:spPr>
      </p:pic>
    </p:spTree>
    <p:extLst>
      <p:ext uri="{BB962C8B-B14F-4D97-AF65-F5344CB8AC3E}">
        <p14:creationId xmlns:p14="http://schemas.microsoft.com/office/powerpoint/2010/main" val="347202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007AC-FE66-9EAA-F3DC-465EE50F1507}"/>
              </a:ext>
            </a:extLst>
          </p:cNvPr>
          <p:cNvSpPr>
            <a:spLocks noGrp="1"/>
          </p:cNvSpPr>
          <p:nvPr>
            <p:ph type="body" sz="quarter" idx="11"/>
          </p:nvPr>
        </p:nvSpPr>
        <p:spPr>
          <a:xfrm>
            <a:off x="516499" y="457631"/>
            <a:ext cx="4625974" cy="580608"/>
          </a:xfrm>
        </p:spPr>
        <p:txBody>
          <a:bodyPr/>
          <a:lstStyle/>
          <a:p>
            <a:r>
              <a:rPr lang="en-AU" sz="4400" b="1" dirty="0">
                <a:solidFill>
                  <a:schemeClr val="bg1"/>
                </a:solidFill>
              </a:rPr>
              <a:t>FUTURE WORK</a:t>
            </a:r>
          </a:p>
        </p:txBody>
      </p:sp>
      <p:pic>
        <p:nvPicPr>
          <p:cNvPr id="4" name="Picture 3" descr="A diagram of a cloud integration&#10;&#10;Description automatically generated">
            <a:extLst>
              <a:ext uri="{FF2B5EF4-FFF2-40B4-BE49-F238E27FC236}">
                <a16:creationId xmlns:a16="http://schemas.microsoft.com/office/drawing/2014/main" id="{D7B5D4F6-FCEF-DAE0-81B3-29F86E221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89" y="2465294"/>
            <a:ext cx="8449890" cy="3457575"/>
          </a:xfrm>
          <a:prstGeom prst="rect">
            <a:avLst/>
          </a:prstGeom>
        </p:spPr>
      </p:pic>
    </p:spTree>
    <p:extLst>
      <p:ext uri="{BB962C8B-B14F-4D97-AF65-F5344CB8AC3E}">
        <p14:creationId xmlns:p14="http://schemas.microsoft.com/office/powerpoint/2010/main" val="42011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E3D0B-D23A-D61A-58F1-BC1DADC43F10}"/>
              </a:ext>
            </a:extLst>
          </p:cNvPr>
          <p:cNvSpPr>
            <a:spLocks noGrp="1"/>
          </p:cNvSpPr>
          <p:nvPr>
            <p:ph type="body" sz="quarter" idx="11"/>
          </p:nvPr>
        </p:nvSpPr>
        <p:spPr>
          <a:xfrm>
            <a:off x="3783013" y="385662"/>
            <a:ext cx="4625974" cy="580608"/>
          </a:xfrm>
        </p:spPr>
        <p:txBody>
          <a:bodyPr/>
          <a:lstStyle/>
          <a:p>
            <a:pPr algn="ctr"/>
            <a:r>
              <a:rPr lang="en-GB" sz="4400" b="1" dirty="0"/>
              <a:t>ABOUT US</a:t>
            </a:r>
          </a:p>
        </p:txBody>
      </p:sp>
      <p:pic>
        <p:nvPicPr>
          <p:cNvPr id="4" name="Picture 3" descr="A person in a suit and tie&#10;&#10;Description automatically generated">
            <a:extLst>
              <a:ext uri="{FF2B5EF4-FFF2-40B4-BE49-F238E27FC236}">
                <a16:creationId xmlns:a16="http://schemas.microsoft.com/office/drawing/2014/main" id="{EB92821A-ABFF-BACE-C6E6-4FBB52A9CBF3}"/>
              </a:ext>
            </a:extLst>
          </p:cNvPr>
          <p:cNvPicPr>
            <a:picLocks noChangeAspect="1"/>
          </p:cNvPicPr>
          <p:nvPr/>
        </p:nvPicPr>
        <p:blipFill>
          <a:blip r:embed="rId2"/>
          <a:stretch>
            <a:fillRect/>
          </a:stretch>
        </p:blipFill>
        <p:spPr>
          <a:xfrm>
            <a:off x="2021596" y="1463220"/>
            <a:ext cx="1864949" cy="1696680"/>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descr="A person in a pink shirt&#10;&#10;Description automatically generated">
            <a:extLst>
              <a:ext uri="{FF2B5EF4-FFF2-40B4-BE49-F238E27FC236}">
                <a16:creationId xmlns:a16="http://schemas.microsoft.com/office/drawing/2014/main" id="{80D1EC8D-0FE0-ACE4-A555-1AE3456B3DA8}"/>
              </a:ext>
            </a:extLst>
          </p:cNvPr>
          <p:cNvPicPr>
            <a:picLocks noChangeAspect="1"/>
          </p:cNvPicPr>
          <p:nvPr/>
        </p:nvPicPr>
        <p:blipFill>
          <a:blip r:embed="rId3"/>
          <a:stretch>
            <a:fillRect/>
          </a:stretch>
        </p:blipFill>
        <p:spPr>
          <a:xfrm>
            <a:off x="5011038" y="1530218"/>
            <a:ext cx="1742497" cy="15626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descr="A person in a green dress&#10;&#10;Description automatically generated">
            <a:extLst>
              <a:ext uri="{FF2B5EF4-FFF2-40B4-BE49-F238E27FC236}">
                <a16:creationId xmlns:a16="http://schemas.microsoft.com/office/drawing/2014/main" id="{A9233FB8-018D-3D87-E873-9AF2F5B8C1E6}"/>
              </a:ext>
            </a:extLst>
          </p:cNvPr>
          <p:cNvPicPr>
            <a:picLocks noChangeAspect="1"/>
          </p:cNvPicPr>
          <p:nvPr/>
        </p:nvPicPr>
        <p:blipFill>
          <a:blip r:embed="rId4"/>
          <a:stretch>
            <a:fillRect/>
          </a:stretch>
        </p:blipFill>
        <p:spPr>
          <a:xfrm>
            <a:off x="8075976" y="1506375"/>
            <a:ext cx="1742496" cy="15865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descr="A person with a beard&#10;&#10;Description automatically generated">
            <a:extLst>
              <a:ext uri="{FF2B5EF4-FFF2-40B4-BE49-F238E27FC236}">
                <a16:creationId xmlns:a16="http://schemas.microsoft.com/office/drawing/2014/main" id="{1A277B92-5296-E802-1510-05A0AEE94DA5}"/>
              </a:ext>
            </a:extLst>
          </p:cNvPr>
          <p:cNvPicPr>
            <a:picLocks noChangeAspect="1"/>
          </p:cNvPicPr>
          <p:nvPr/>
        </p:nvPicPr>
        <p:blipFill>
          <a:blip r:embed="rId5"/>
          <a:stretch>
            <a:fillRect/>
          </a:stretch>
        </p:blipFill>
        <p:spPr>
          <a:xfrm>
            <a:off x="3732091" y="3927727"/>
            <a:ext cx="1758891" cy="15547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descr="A person standing in front of a sign&#10;&#10;Description automatically generated">
            <a:extLst>
              <a:ext uri="{FF2B5EF4-FFF2-40B4-BE49-F238E27FC236}">
                <a16:creationId xmlns:a16="http://schemas.microsoft.com/office/drawing/2014/main" id="{DB8CB59D-984A-728A-5283-3336A01B86A7}"/>
              </a:ext>
            </a:extLst>
          </p:cNvPr>
          <p:cNvPicPr>
            <a:picLocks noChangeAspect="1"/>
          </p:cNvPicPr>
          <p:nvPr/>
        </p:nvPicPr>
        <p:blipFill>
          <a:blip r:embed="rId6"/>
          <a:stretch>
            <a:fillRect/>
          </a:stretch>
        </p:blipFill>
        <p:spPr>
          <a:xfrm>
            <a:off x="7052763" y="3928462"/>
            <a:ext cx="1758891" cy="15615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DDAE8973-7BFD-FF37-3479-C6AA1782107D}"/>
              </a:ext>
            </a:extLst>
          </p:cNvPr>
          <p:cNvSpPr txBox="1"/>
          <p:nvPr/>
        </p:nvSpPr>
        <p:spPr>
          <a:xfrm>
            <a:off x="2601130" y="3212496"/>
            <a:ext cx="1285415" cy="461665"/>
          </a:xfrm>
          <a:prstGeom prst="rect">
            <a:avLst/>
          </a:prstGeom>
          <a:noFill/>
        </p:spPr>
        <p:txBody>
          <a:bodyPr wrap="square">
            <a:spAutoFit/>
          </a:bodyPr>
          <a:lstStyle/>
          <a:p>
            <a:pPr algn="ctr"/>
            <a:r>
              <a:rPr lang="en-GB" sz="1200" b="1" dirty="0" err="1">
                <a:solidFill>
                  <a:schemeClr val="bg1"/>
                </a:solidFill>
              </a:rPr>
              <a:t>Tunir</a:t>
            </a:r>
            <a:r>
              <a:rPr lang="en-GB" sz="1200" b="1" dirty="0">
                <a:solidFill>
                  <a:schemeClr val="bg1"/>
                </a:solidFill>
              </a:rPr>
              <a:t> Chaudhuri</a:t>
            </a:r>
          </a:p>
          <a:p>
            <a:pPr algn="ctr"/>
            <a:r>
              <a:rPr lang="en-GB" sz="1200" b="1" dirty="0">
                <a:solidFill>
                  <a:schemeClr val="bg1"/>
                </a:solidFill>
              </a:rPr>
              <a:t>ASE</a:t>
            </a:r>
          </a:p>
        </p:txBody>
      </p:sp>
      <p:sp>
        <p:nvSpPr>
          <p:cNvPr id="10" name="TextBox 9">
            <a:extLst>
              <a:ext uri="{FF2B5EF4-FFF2-40B4-BE49-F238E27FC236}">
                <a16:creationId xmlns:a16="http://schemas.microsoft.com/office/drawing/2014/main" id="{2D7F9D17-F66D-2C14-E518-59A146B1A2D7}"/>
              </a:ext>
            </a:extLst>
          </p:cNvPr>
          <p:cNvSpPr txBox="1"/>
          <p:nvPr/>
        </p:nvSpPr>
        <p:spPr>
          <a:xfrm>
            <a:off x="5239578" y="3243227"/>
            <a:ext cx="1285415" cy="461665"/>
          </a:xfrm>
          <a:prstGeom prst="rect">
            <a:avLst/>
          </a:prstGeom>
          <a:noFill/>
        </p:spPr>
        <p:txBody>
          <a:bodyPr wrap="square">
            <a:spAutoFit/>
          </a:bodyPr>
          <a:lstStyle/>
          <a:p>
            <a:pPr algn="ctr"/>
            <a:r>
              <a:rPr lang="en-GB" sz="1200" b="1" dirty="0">
                <a:solidFill>
                  <a:schemeClr val="bg1"/>
                </a:solidFill>
              </a:rPr>
              <a:t>Akash Ranjan</a:t>
            </a:r>
            <a:endParaRPr lang="en-IN" sz="1200" b="1" dirty="0">
              <a:solidFill>
                <a:schemeClr val="bg1"/>
              </a:solidFill>
            </a:endParaRPr>
          </a:p>
          <a:p>
            <a:pPr algn="ctr"/>
            <a:r>
              <a:rPr lang="en-IN" sz="1200" b="1" dirty="0">
                <a:solidFill>
                  <a:schemeClr val="bg1"/>
                </a:solidFill>
              </a:rPr>
              <a:t>ASE</a:t>
            </a:r>
            <a:endParaRPr lang="en-GB" sz="1200" b="1" dirty="0">
              <a:solidFill>
                <a:schemeClr val="bg1"/>
              </a:solidFill>
            </a:endParaRPr>
          </a:p>
        </p:txBody>
      </p:sp>
      <p:sp>
        <p:nvSpPr>
          <p:cNvPr id="11" name="TextBox 10">
            <a:extLst>
              <a:ext uri="{FF2B5EF4-FFF2-40B4-BE49-F238E27FC236}">
                <a16:creationId xmlns:a16="http://schemas.microsoft.com/office/drawing/2014/main" id="{5B472B8A-3721-ED49-66E7-93666CDC135C}"/>
              </a:ext>
            </a:extLst>
          </p:cNvPr>
          <p:cNvSpPr txBox="1"/>
          <p:nvPr/>
        </p:nvSpPr>
        <p:spPr>
          <a:xfrm>
            <a:off x="8240421" y="3092903"/>
            <a:ext cx="1413606" cy="461665"/>
          </a:xfrm>
          <a:prstGeom prst="rect">
            <a:avLst/>
          </a:prstGeom>
          <a:noFill/>
        </p:spPr>
        <p:txBody>
          <a:bodyPr wrap="square">
            <a:spAutoFit/>
          </a:bodyPr>
          <a:lstStyle/>
          <a:p>
            <a:pPr algn="ctr"/>
            <a:r>
              <a:rPr lang="en-GB" sz="1200" b="1" dirty="0">
                <a:solidFill>
                  <a:schemeClr val="bg1"/>
                </a:solidFill>
              </a:rPr>
              <a:t>Goutham Suresh</a:t>
            </a:r>
          </a:p>
          <a:p>
            <a:pPr algn="ctr"/>
            <a:r>
              <a:rPr lang="en-GB" sz="1200" b="1" dirty="0">
                <a:solidFill>
                  <a:schemeClr val="bg1"/>
                </a:solidFill>
              </a:rPr>
              <a:t>ASE</a:t>
            </a:r>
          </a:p>
        </p:txBody>
      </p:sp>
      <p:sp>
        <p:nvSpPr>
          <p:cNvPr id="15" name="TextBox 14">
            <a:extLst>
              <a:ext uri="{FF2B5EF4-FFF2-40B4-BE49-F238E27FC236}">
                <a16:creationId xmlns:a16="http://schemas.microsoft.com/office/drawing/2014/main" id="{0908C58C-2167-8581-9762-B3162A588471}"/>
              </a:ext>
            </a:extLst>
          </p:cNvPr>
          <p:cNvSpPr txBox="1"/>
          <p:nvPr/>
        </p:nvSpPr>
        <p:spPr>
          <a:xfrm>
            <a:off x="4201656" y="5574639"/>
            <a:ext cx="611261" cy="461665"/>
          </a:xfrm>
          <a:prstGeom prst="rect">
            <a:avLst/>
          </a:prstGeom>
          <a:noFill/>
        </p:spPr>
        <p:txBody>
          <a:bodyPr wrap="square">
            <a:spAutoFit/>
          </a:bodyPr>
          <a:lstStyle/>
          <a:p>
            <a:pPr algn="ctr"/>
            <a:r>
              <a:rPr lang="en-GB" sz="1200" b="1" dirty="0">
                <a:solidFill>
                  <a:schemeClr val="bg1"/>
                </a:solidFill>
              </a:rPr>
              <a:t>Rahul</a:t>
            </a:r>
          </a:p>
          <a:p>
            <a:pPr algn="ctr"/>
            <a:r>
              <a:rPr lang="en-GB" sz="1200" b="1" dirty="0">
                <a:solidFill>
                  <a:schemeClr val="bg1"/>
                </a:solidFill>
              </a:rPr>
              <a:t> ASE</a:t>
            </a:r>
          </a:p>
        </p:txBody>
      </p:sp>
      <p:sp>
        <p:nvSpPr>
          <p:cNvPr id="16" name="TextBox 15">
            <a:extLst>
              <a:ext uri="{FF2B5EF4-FFF2-40B4-BE49-F238E27FC236}">
                <a16:creationId xmlns:a16="http://schemas.microsoft.com/office/drawing/2014/main" id="{5CE214F8-F3F0-2919-1634-4CD86CAE9D92}"/>
              </a:ext>
            </a:extLst>
          </p:cNvPr>
          <p:cNvSpPr txBox="1"/>
          <p:nvPr/>
        </p:nvSpPr>
        <p:spPr>
          <a:xfrm>
            <a:off x="6737745" y="5602635"/>
            <a:ext cx="1115938" cy="461665"/>
          </a:xfrm>
          <a:prstGeom prst="rect">
            <a:avLst/>
          </a:prstGeom>
          <a:noFill/>
        </p:spPr>
        <p:txBody>
          <a:bodyPr wrap="square">
            <a:spAutoFit/>
          </a:bodyPr>
          <a:lstStyle/>
          <a:p>
            <a:pPr algn="ctr"/>
            <a:r>
              <a:rPr lang="en-GB" sz="1200" b="1" dirty="0">
                <a:solidFill>
                  <a:schemeClr val="bg1"/>
                </a:solidFill>
              </a:rPr>
              <a:t>Sunny Kumar</a:t>
            </a:r>
          </a:p>
          <a:p>
            <a:pPr algn="ctr"/>
            <a:r>
              <a:rPr lang="en-GB" sz="1200" b="1" dirty="0">
                <a:solidFill>
                  <a:schemeClr val="bg1"/>
                </a:solidFill>
              </a:rPr>
              <a:t>ASE</a:t>
            </a:r>
          </a:p>
        </p:txBody>
      </p:sp>
    </p:spTree>
    <p:extLst>
      <p:ext uri="{BB962C8B-B14F-4D97-AF65-F5344CB8AC3E}">
        <p14:creationId xmlns:p14="http://schemas.microsoft.com/office/powerpoint/2010/main" val="400953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22" name="TextBox 21">
            <a:extLst>
              <a:ext uri="{FF2B5EF4-FFF2-40B4-BE49-F238E27FC236}">
                <a16:creationId xmlns:a16="http://schemas.microsoft.com/office/drawing/2014/main" id="{7F35DEBD-3492-0061-3DC1-8E60D768BF16}"/>
              </a:ext>
            </a:extLst>
          </p:cNvPr>
          <p:cNvSpPr txBox="1"/>
          <p:nvPr/>
        </p:nvSpPr>
        <p:spPr>
          <a:xfrm>
            <a:off x="8830233" y="6322313"/>
            <a:ext cx="3361767" cy="413639"/>
          </a:xfrm>
          <a:prstGeom prst="rect">
            <a:avLst/>
          </a:prstGeom>
          <a:noFill/>
        </p:spPr>
        <p:txBody>
          <a:bodyPr wrap="square" lIns="0" tIns="0" rIns="0" bIns="0" rtlCol="0">
            <a:spAutoFit/>
          </a:bodyPr>
          <a:lstStyle/>
          <a:p>
            <a:pPr algn="l">
              <a:lnSpc>
                <a:spcPct val="120000"/>
              </a:lnSpc>
            </a:pPr>
            <a:r>
              <a:rPr lang="en-IN" sz="2400" b="1" dirty="0">
                <a:solidFill>
                  <a:schemeClr val="bg1"/>
                </a:solidFill>
              </a:rPr>
              <a:t>GROUP 4 : TSE INITIALIZR</a:t>
            </a:r>
          </a:p>
        </p:txBody>
      </p:sp>
    </p:spTree>
    <p:extLst>
      <p:ext uri="{BB962C8B-B14F-4D97-AF65-F5344CB8AC3E}">
        <p14:creationId xmlns:p14="http://schemas.microsoft.com/office/powerpoint/2010/main" val="226042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3D8EC68E-B4DA-2EC7-9CB2-B1CCEAB1CD58}"/>
              </a:ext>
            </a:extLst>
          </p:cNvPr>
          <p:cNvSpPr>
            <a:spLocks noGrp="1"/>
          </p:cNvSpPr>
          <p:nvPr>
            <p:ph type="body" sz="quarter" idx="11"/>
          </p:nvPr>
        </p:nvSpPr>
        <p:spPr>
          <a:xfrm>
            <a:off x="562783" y="700300"/>
            <a:ext cx="4625974" cy="527837"/>
          </a:xfrm>
        </p:spPr>
        <p:txBody>
          <a:bodyPr/>
          <a:lstStyle/>
          <a:p>
            <a:r>
              <a:rPr lang="en-IN" dirty="0">
                <a:solidFill>
                  <a:schemeClr val="bg1"/>
                </a:solidFill>
                <a:latin typeface="Bahnschrift SemiBold" panose="020B0502040204020203" pitchFamily="34" charset="0"/>
              </a:rPr>
              <a:t>INTRODUCTION</a:t>
            </a:r>
            <a:endParaRPr lang="en-GB" dirty="0">
              <a:solidFill>
                <a:schemeClr val="bg1"/>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CAC57E7F-4D22-470F-2D8B-13782D752968}"/>
              </a:ext>
            </a:extLst>
          </p:cNvPr>
          <p:cNvSpPr txBox="1"/>
          <p:nvPr/>
        </p:nvSpPr>
        <p:spPr>
          <a:xfrm>
            <a:off x="562783" y="1662441"/>
            <a:ext cx="962112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15" name="TextBox 14">
            <a:extLst>
              <a:ext uri="{FF2B5EF4-FFF2-40B4-BE49-F238E27FC236}">
                <a16:creationId xmlns:a16="http://schemas.microsoft.com/office/drawing/2014/main" id="{E1A1233D-5539-D4E9-0BD7-50C3AC104422}"/>
              </a:ext>
            </a:extLst>
          </p:cNvPr>
          <p:cNvSpPr txBox="1"/>
          <p:nvPr/>
        </p:nvSpPr>
        <p:spPr>
          <a:xfrm>
            <a:off x="562783" y="3153638"/>
            <a:ext cx="9621123" cy="2862322"/>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You may be required to provide a self-hosted instance of the Spring Initializr within your company e.g., due to network restrictions when downloading archives from the web. </a:t>
            </a: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You may want to tweak or brand the UI or even build your own UI from scratch. </a:t>
            </a: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81000" y="377170"/>
            <a:ext cx="5580529" cy="580608"/>
          </a:xfrm>
        </p:spPr>
        <p:txBody>
          <a:bodyPr/>
          <a:lstStyle/>
          <a:p>
            <a:r>
              <a:rPr lang="en-AU" sz="4400" b="1" dirty="0">
                <a:solidFill>
                  <a:schemeClr val="bg1"/>
                </a:solidFill>
              </a:rPr>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181768" y="165552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pic>
        <p:nvPicPr>
          <p:cNvPr id="5" name="Picture 4" descr="A diagram of a project&#10;&#10;Description automatically generated">
            <a:extLst>
              <a:ext uri="{FF2B5EF4-FFF2-40B4-BE49-F238E27FC236}">
                <a16:creationId xmlns:a16="http://schemas.microsoft.com/office/drawing/2014/main" id="{F4632BC1-F4F6-25FB-AEFF-8F319BEDA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8" y="3106269"/>
            <a:ext cx="8496299" cy="3204231"/>
          </a:xfrm>
          <a:prstGeom prst="rect">
            <a:avLst/>
          </a:prstGeom>
        </p:spPr>
      </p:pic>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358746" y="345323"/>
            <a:ext cx="5609694" cy="580608"/>
          </a:xfrm>
        </p:spPr>
        <p:txBody>
          <a:bodyPr/>
          <a:lstStyle/>
          <a:p>
            <a:r>
              <a:rPr lang="en-IN" sz="4400" b="1" dirty="0">
                <a:solidFill>
                  <a:schemeClr val="bg1"/>
                </a:solidFill>
              </a:rPr>
              <a:t>TOOLS</a:t>
            </a:r>
            <a:endParaRPr lang="en-AU" sz="4400" b="1" dirty="0">
              <a:solidFill>
                <a:schemeClr val="bg1"/>
              </a:solidFill>
            </a:endParaRPr>
          </a:p>
        </p:txBody>
      </p:sp>
      <p:pic>
        <p:nvPicPr>
          <p:cNvPr id="5" name="Picture 4" descr="A diagram of tools with text&#10;&#10;Description automatically generated">
            <a:extLst>
              <a:ext uri="{FF2B5EF4-FFF2-40B4-BE49-F238E27FC236}">
                <a16:creationId xmlns:a16="http://schemas.microsoft.com/office/drawing/2014/main" id="{AE4021F3-A074-E907-D832-9C783499F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38" y="2692339"/>
            <a:ext cx="8079491" cy="3022661"/>
          </a:xfrm>
          <a:prstGeom prst="rect">
            <a:avLst/>
          </a:prstGeom>
        </p:spPr>
      </p:pic>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426041" y="411932"/>
            <a:ext cx="6456361" cy="580608"/>
          </a:xfrm>
        </p:spPr>
        <p:txBody>
          <a:bodyPr/>
          <a:lstStyle/>
          <a:p>
            <a:r>
              <a:rPr lang="en-AU" sz="4400" b="1" dirty="0">
                <a:solidFill>
                  <a:schemeClr val="bg1"/>
                </a:solidFill>
              </a:rPr>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581994" y="2142564"/>
            <a:ext cx="7764147" cy="4013200"/>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3D8EC68E-B4DA-2EC7-9CB2-B1CCEAB1CD58}"/>
              </a:ext>
            </a:extLst>
          </p:cNvPr>
          <p:cNvSpPr>
            <a:spLocks noGrp="1"/>
          </p:cNvSpPr>
          <p:nvPr>
            <p:ph type="body" sz="quarter" idx="11"/>
          </p:nvPr>
        </p:nvSpPr>
        <p:spPr>
          <a:xfrm>
            <a:off x="562783" y="700300"/>
            <a:ext cx="4625974" cy="527837"/>
          </a:xfrm>
        </p:spPr>
        <p:txBody>
          <a:bodyPr/>
          <a:lstStyle/>
          <a:p>
            <a:r>
              <a:rPr lang="en-IN" dirty="0">
                <a:solidFill>
                  <a:schemeClr val="bg1"/>
                </a:solidFill>
                <a:latin typeface="Bahnschrift SemiBold" panose="020B0502040204020203" pitchFamily="34" charset="0"/>
              </a:rPr>
              <a:t>USER INTERFACE</a:t>
            </a:r>
            <a:endParaRPr lang="en-GB" dirty="0">
              <a:solidFill>
                <a:schemeClr val="bg1"/>
              </a:solidFill>
              <a:latin typeface="Bahnschrift SemiBold" panose="020B0502040204020203" pitchFamily="34" charset="0"/>
            </a:endParaRPr>
          </a:p>
        </p:txBody>
      </p:sp>
      <p:pic>
        <p:nvPicPr>
          <p:cNvPr id="3" name="Picture 2">
            <a:extLst>
              <a:ext uri="{FF2B5EF4-FFF2-40B4-BE49-F238E27FC236}">
                <a16:creationId xmlns:a16="http://schemas.microsoft.com/office/drawing/2014/main" id="{007077FD-CE79-5833-C2FA-365D62507E5A}"/>
              </a:ext>
            </a:extLst>
          </p:cNvPr>
          <p:cNvPicPr>
            <a:picLocks noChangeAspect="1"/>
          </p:cNvPicPr>
          <p:nvPr/>
        </p:nvPicPr>
        <p:blipFill>
          <a:blip r:embed="rId2"/>
          <a:stretch>
            <a:fillRect/>
          </a:stretch>
        </p:blipFill>
        <p:spPr>
          <a:xfrm>
            <a:off x="705520" y="1842656"/>
            <a:ext cx="4199841" cy="2715329"/>
          </a:xfrm>
          <a:prstGeom prst="rect">
            <a:avLst/>
          </a:prstGeom>
        </p:spPr>
      </p:pic>
      <p:pic>
        <p:nvPicPr>
          <p:cNvPr id="4" name="Picture 3">
            <a:extLst>
              <a:ext uri="{FF2B5EF4-FFF2-40B4-BE49-F238E27FC236}">
                <a16:creationId xmlns:a16="http://schemas.microsoft.com/office/drawing/2014/main" id="{2C793644-6EF9-28A8-BB7A-6F3333C0081D}"/>
              </a:ext>
            </a:extLst>
          </p:cNvPr>
          <p:cNvPicPr>
            <a:picLocks noChangeAspect="1"/>
          </p:cNvPicPr>
          <p:nvPr/>
        </p:nvPicPr>
        <p:blipFill>
          <a:blip r:embed="rId3"/>
          <a:stretch>
            <a:fillRect/>
          </a:stretch>
        </p:blipFill>
        <p:spPr>
          <a:xfrm>
            <a:off x="5763834" y="1367532"/>
            <a:ext cx="3908035" cy="4122935"/>
          </a:xfrm>
          <a:prstGeom prst="rect">
            <a:avLst/>
          </a:prstGeom>
        </p:spPr>
      </p:pic>
      <p:pic>
        <p:nvPicPr>
          <p:cNvPr id="5" name="Picture 4">
            <a:extLst>
              <a:ext uri="{FF2B5EF4-FFF2-40B4-BE49-F238E27FC236}">
                <a16:creationId xmlns:a16="http://schemas.microsoft.com/office/drawing/2014/main" id="{87C29276-FBBB-E7DA-0D05-3A5B018FC49D}"/>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10830885" y="2682822"/>
            <a:ext cx="486228" cy="624279"/>
          </a:xfrm>
          <a:prstGeom prst="rect">
            <a:avLst/>
          </a:prstGeom>
        </p:spPr>
      </p:pic>
      <p:pic>
        <p:nvPicPr>
          <p:cNvPr id="6" name="Picture 2" descr="Down-arrow-sticker GIFs - Get the best GIF on GIPHY">
            <a:extLst>
              <a:ext uri="{FF2B5EF4-FFF2-40B4-BE49-F238E27FC236}">
                <a16:creationId xmlns:a16="http://schemas.microsoft.com/office/drawing/2014/main" id="{01E15CDB-B7CC-DBF8-F491-540B98C838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5081607" y="2913982"/>
            <a:ext cx="410717" cy="5726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own-arrow-sticker GIFs - Get the best GIF on GIPHY">
            <a:extLst>
              <a:ext uri="{FF2B5EF4-FFF2-40B4-BE49-F238E27FC236}">
                <a16:creationId xmlns:a16="http://schemas.microsoft.com/office/drawing/2014/main" id="{B9E0C6C6-DB8B-6366-A76A-AE1ED61B38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943379" y="2708626"/>
            <a:ext cx="410717" cy="5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92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3D8EC68E-B4DA-2EC7-9CB2-B1CCEAB1CD58}"/>
              </a:ext>
            </a:extLst>
          </p:cNvPr>
          <p:cNvSpPr>
            <a:spLocks noGrp="1"/>
          </p:cNvSpPr>
          <p:nvPr>
            <p:ph type="body" sz="quarter" idx="11"/>
          </p:nvPr>
        </p:nvSpPr>
        <p:spPr>
          <a:xfrm>
            <a:off x="562783" y="700300"/>
            <a:ext cx="4625974" cy="527837"/>
          </a:xfrm>
        </p:spPr>
        <p:txBody>
          <a:bodyPr/>
          <a:lstStyle/>
          <a:p>
            <a:r>
              <a:rPr lang="en-IN" dirty="0">
                <a:solidFill>
                  <a:schemeClr val="bg1"/>
                </a:solidFill>
                <a:latin typeface="Bahnschrift SemiBold" panose="020B0502040204020203" pitchFamily="34" charset="0"/>
              </a:rPr>
              <a:t>USER INTERFACE</a:t>
            </a:r>
            <a:endParaRPr lang="en-GB" dirty="0">
              <a:solidFill>
                <a:schemeClr val="bg1"/>
              </a:solidFill>
              <a:latin typeface="Bahnschrift SemiBold" panose="020B0502040204020203" pitchFamily="34" charset="0"/>
            </a:endParaRPr>
          </a:p>
        </p:txBody>
      </p:sp>
      <p:pic>
        <p:nvPicPr>
          <p:cNvPr id="2" name="Picture 1">
            <a:extLst>
              <a:ext uri="{FF2B5EF4-FFF2-40B4-BE49-F238E27FC236}">
                <a16:creationId xmlns:a16="http://schemas.microsoft.com/office/drawing/2014/main" id="{AA9D02A9-1653-593E-7B94-449D8C38958A}"/>
              </a:ext>
            </a:extLst>
          </p:cNvPr>
          <p:cNvPicPr>
            <a:picLocks noChangeAspect="1"/>
          </p:cNvPicPr>
          <p:nvPr/>
        </p:nvPicPr>
        <p:blipFill>
          <a:blip r:embed="rId2"/>
          <a:stretch>
            <a:fillRect/>
          </a:stretch>
        </p:blipFill>
        <p:spPr>
          <a:xfrm>
            <a:off x="550577" y="1902569"/>
            <a:ext cx="3110118" cy="3574366"/>
          </a:xfrm>
          <a:prstGeom prst="rect">
            <a:avLst/>
          </a:prstGeom>
        </p:spPr>
      </p:pic>
      <p:pic>
        <p:nvPicPr>
          <p:cNvPr id="8" name="Picture 7">
            <a:extLst>
              <a:ext uri="{FF2B5EF4-FFF2-40B4-BE49-F238E27FC236}">
                <a16:creationId xmlns:a16="http://schemas.microsoft.com/office/drawing/2014/main" id="{00D7D264-B29D-F7B7-7D19-4EFBACAE7C36}"/>
              </a:ext>
            </a:extLst>
          </p:cNvPr>
          <p:cNvPicPr>
            <a:picLocks noChangeAspect="1"/>
          </p:cNvPicPr>
          <p:nvPr/>
        </p:nvPicPr>
        <p:blipFill>
          <a:blip r:embed="rId3"/>
          <a:stretch>
            <a:fillRect/>
          </a:stretch>
        </p:blipFill>
        <p:spPr>
          <a:xfrm>
            <a:off x="4469657" y="1959267"/>
            <a:ext cx="3334176" cy="3631437"/>
          </a:xfrm>
          <a:prstGeom prst="rect">
            <a:avLst/>
          </a:prstGeom>
        </p:spPr>
      </p:pic>
      <p:pic>
        <p:nvPicPr>
          <p:cNvPr id="9" name="Picture 8">
            <a:extLst>
              <a:ext uri="{FF2B5EF4-FFF2-40B4-BE49-F238E27FC236}">
                <a16:creationId xmlns:a16="http://schemas.microsoft.com/office/drawing/2014/main" id="{97F2B966-9438-20DA-8A00-2E085F454B38}"/>
              </a:ext>
            </a:extLst>
          </p:cNvPr>
          <p:cNvPicPr>
            <a:picLocks noChangeAspect="1"/>
          </p:cNvPicPr>
          <p:nvPr/>
        </p:nvPicPr>
        <p:blipFill>
          <a:blip r:embed="rId4"/>
          <a:stretch>
            <a:fillRect/>
          </a:stretch>
        </p:blipFill>
        <p:spPr>
          <a:xfrm>
            <a:off x="8612796" y="1899471"/>
            <a:ext cx="2400060" cy="3572125"/>
          </a:xfrm>
          <a:prstGeom prst="rect">
            <a:avLst/>
          </a:prstGeom>
        </p:spPr>
      </p:pic>
      <p:pic>
        <p:nvPicPr>
          <p:cNvPr id="10" name="Picture 2" descr="Down-arrow-sticker GIFs - Get the best GIF on GIPHY">
            <a:extLst>
              <a:ext uri="{FF2B5EF4-FFF2-40B4-BE49-F238E27FC236}">
                <a16:creationId xmlns:a16="http://schemas.microsoft.com/office/drawing/2014/main" id="{5F1971AD-EBBB-FCBE-F3C7-E8FDD2E94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3888608" y="3400109"/>
            <a:ext cx="434294" cy="6055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arrow-sticker GIFs - Get the best GIF on GIPHY">
            <a:extLst>
              <a:ext uri="{FF2B5EF4-FFF2-40B4-BE49-F238E27FC236}">
                <a16:creationId xmlns:a16="http://schemas.microsoft.com/office/drawing/2014/main" id="{C90D117C-FB3B-D30D-3F55-F0373CD49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8052586" y="3308355"/>
            <a:ext cx="434294" cy="60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71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4E3CEF-0909-3862-67AE-513F296B3BB9}"/>
              </a:ext>
            </a:extLst>
          </p:cNvPr>
          <p:cNvSpPr>
            <a:spLocks noGrp="1"/>
          </p:cNvSpPr>
          <p:nvPr>
            <p:ph type="sldNum" sz="quarter" idx="11"/>
          </p:nvPr>
        </p:nvSpPr>
        <p:spPr/>
        <p:txBody>
          <a:bodyPr/>
          <a:lstStyle/>
          <a:p>
            <a:r>
              <a:rPr lang="en-GB"/>
              <a:t>Page </a:t>
            </a:r>
            <a:fld id="{6CE8EE31-FA1F-47AC-9952-1F160F21C32E}" type="slidenum">
              <a:rPr lang="en-GB" smtClean="0"/>
              <a:pPr/>
              <a:t>8</a:t>
            </a:fld>
            <a:endParaRPr lang="en-GB" dirty="0"/>
          </a:p>
        </p:txBody>
      </p:sp>
      <p:sp>
        <p:nvSpPr>
          <p:cNvPr id="2" name="Rectangle 1">
            <a:extLst>
              <a:ext uri="{FF2B5EF4-FFF2-40B4-BE49-F238E27FC236}">
                <a16:creationId xmlns:a16="http://schemas.microsoft.com/office/drawing/2014/main" id="{6280368F-CC9C-88D6-8660-CCE1B396CA86}"/>
              </a:ext>
            </a:extLst>
          </p:cNvPr>
          <p:cNvSpPr/>
          <p:nvPr/>
        </p:nvSpPr>
        <p:spPr>
          <a:xfrm>
            <a:off x="2393576" y="914400"/>
            <a:ext cx="7440706" cy="4177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LIVE DEMONSTRARION</a:t>
            </a:r>
          </a:p>
        </p:txBody>
      </p:sp>
    </p:spTree>
    <p:extLst>
      <p:ext uri="{BB962C8B-B14F-4D97-AF65-F5344CB8AC3E}">
        <p14:creationId xmlns:p14="http://schemas.microsoft.com/office/powerpoint/2010/main" val="298560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523722" y="450456"/>
            <a:ext cx="7362294" cy="580608"/>
          </a:xfrm>
        </p:spPr>
        <p:txBody>
          <a:bodyPr/>
          <a:lstStyle/>
          <a:p>
            <a:r>
              <a:rPr lang="en-AU" sz="4400" b="1" dirty="0">
                <a:solidFill>
                  <a:schemeClr val="bg1"/>
                </a:solidFill>
              </a:rPr>
              <a:t>SUMMARY</a:t>
            </a:r>
          </a:p>
        </p:txBody>
      </p:sp>
      <p:pic>
        <p:nvPicPr>
          <p:cNvPr id="5" name="Picture 4" descr="A diagram of a project&#10;&#10;Description automatically generated">
            <a:extLst>
              <a:ext uri="{FF2B5EF4-FFF2-40B4-BE49-F238E27FC236}">
                <a16:creationId xmlns:a16="http://schemas.microsoft.com/office/drawing/2014/main" id="{A9DAB0FD-F18D-70FD-23F3-14AEE3F10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22" y="2339788"/>
            <a:ext cx="8404240" cy="3803837"/>
          </a:xfrm>
          <a:prstGeom prst="rect">
            <a:avLst/>
          </a:prstGeom>
        </p:spPr>
      </p:pic>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C6CE41-FDFB-4720-8ED7-BDA6159FD14D}">
  <ds:schemaRefs>
    <ds:schemaRef ds:uri="http://schemas.microsoft.com/sharepoint/v3/contenttype/forms"/>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171</TotalTime>
  <Words>259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Arial</vt:lpstr>
      <vt:lpstr>Bahnschrift SemiBold</vt:lpstr>
      <vt:lpstr>Calibri</vt:lpstr>
      <vt:lpstr>Telstra Display</vt:lpstr>
      <vt:lpstr>Telstra Display Medium</vt:lpstr>
      <vt:lpstr>Telstra Text</vt:lpstr>
      <vt:lpstr>Telstra Text Medium</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Goutham Suresh</cp:lastModifiedBy>
  <cp:revision>30</cp:revision>
  <dcterms:created xsi:type="dcterms:W3CDTF">2023-01-16T01:41:14Z</dcterms:created>
  <dcterms:modified xsi:type="dcterms:W3CDTF">2023-09-29T07:08:49Z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