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19"/>
  </p:notesMasterIdLst>
  <p:sldIdLst>
    <p:sldId id="395" r:id="rId8"/>
    <p:sldId id="422" r:id="rId9"/>
    <p:sldId id="424" r:id="rId10"/>
    <p:sldId id="425" r:id="rId11"/>
    <p:sldId id="426" r:id="rId12"/>
    <p:sldId id="427" r:id="rId13"/>
    <p:sldId id="428" r:id="rId14"/>
    <p:sldId id="429" r:id="rId15"/>
    <p:sldId id="431" r:id="rId16"/>
    <p:sldId id="430" r:id="rId17"/>
    <p:sldId id="4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ky 80 Palette" id="{0ADAD1AC-2132-4DC4-A7BB-77F390EEB703}">
          <p14:sldIdLst>
            <p14:sldId id="395"/>
            <p14:sldId id="422"/>
            <p14:sldId id="424"/>
            <p14:sldId id="425"/>
            <p14:sldId id="426"/>
            <p14:sldId id="427"/>
            <p14:sldId id="428"/>
            <p14:sldId id="429"/>
            <p14:sldId id="431"/>
            <p14:sldId id="430"/>
            <p14:sldId id="4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AA0A4-B10E-41AF-AF7D-0F19ACB2F7E9}" v="3" dt="2023-09-26T05:15:42.851"/>
    <p1510:client id="{739D4738-9B6E-4389-8327-0DEF1C50AA62}" v="2" dt="2023-09-26T06:53:34.715"/>
    <p1510:client id="{CE6D911B-47A5-4DC2-8400-CB24CD16E157}" v="4" dt="2023-09-26T06:47:52.074"/>
    <p1510:client id="{FEFBD313-E452-45A1-BC7A-5C78965F9E2A}" v="74" dt="2023-09-26T04:37:56.080"/>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27/09/2023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A0D387C5-00D0-1ADD-6227-3DED59B1AFE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34BDFF65-109E-4D51-8AEB-CCD376B1C1D9}"/>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AF06E3BD-F88E-32A4-9E9C-90464B2C06BD}"/>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10" name="TextBox 9">
            <a:extLst>
              <a:ext uri="{FF2B5EF4-FFF2-40B4-BE49-F238E27FC236}">
                <a16:creationId xmlns:a16="http://schemas.microsoft.com/office/drawing/2014/main" id="{6070C1CE-D7B1-AC09-9919-7E780BA2AAB5}"/>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 Id="rId5" Type="http://schemas.openxmlformats.org/officeDocument/2006/relationships/hyperlink" Target="https://positek.net/zip-program/"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7B6A4F-94B6-3416-7774-AEBC38905EBA}"/>
              </a:ext>
            </a:extLst>
          </p:cNvPr>
          <p:cNvSpPr>
            <a:spLocks noGrp="1"/>
          </p:cNvSpPr>
          <p:nvPr>
            <p:ph type="body" sz="quarter" idx="11"/>
          </p:nvPr>
        </p:nvSpPr>
        <p:spPr>
          <a:xfrm>
            <a:off x="477838" y="3054033"/>
            <a:ext cx="5516561" cy="1051057"/>
          </a:xfrm>
        </p:spPr>
        <p:txBody>
          <a:bodyPr/>
          <a:lstStyle/>
          <a:p>
            <a:r>
              <a:rPr lang="en-IN" dirty="0"/>
              <a:t>TSE CUSTOM INITIALIZR</a:t>
            </a:r>
            <a:endParaRPr lang="en-GB" dirty="0"/>
          </a:p>
        </p:txBody>
      </p:sp>
      <p:sp>
        <p:nvSpPr>
          <p:cNvPr id="4" name="TextBox 3">
            <a:extLst>
              <a:ext uri="{FF2B5EF4-FFF2-40B4-BE49-F238E27FC236}">
                <a16:creationId xmlns:a16="http://schemas.microsoft.com/office/drawing/2014/main" id="{3BD0A010-2101-EF30-81F2-C30B4A3F8DA9}"/>
              </a:ext>
            </a:extLst>
          </p:cNvPr>
          <p:cNvSpPr txBox="1"/>
          <p:nvPr/>
        </p:nvSpPr>
        <p:spPr>
          <a:xfrm>
            <a:off x="406400" y="3924069"/>
            <a:ext cx="6096000" cy="923330"/>
          </a:xfrm>
          <a:prstGeom prst="rect">
            <a:avLst/>
          </a:prstGeom>
          <a:noFill/>
        </p:spPr>
        <p:txBody>
          <a:bodyPr wrap="square">
            <a:spAutoFit/>
          </a:bodyPr>
          <a:lstStyle/>
          <a:p>
            <a:r>
              <a:rPr lang="en-IN" b="1" dirty="0">
                <a:solidFill>
                  <a:schemeClr val="bg2"/>
                </a:solidFill>
              </a:rPr>
              <a:t>GROUP 4:</a:t>
            </a:r>
          </a:p>
          <a:p>
            <a:r>
              <a:rPr lang="en-IN" dirty="0">
                <a:solidFill>
                  <a:schemeClr val="bg2"/>
                </a:solidFill>
              </a:rPr>
              <a:t>Tunir Chaudhuri, Akash Ranjan, Goutham Suresh, Rahul, Sunny Kumar</a:t>
            </a:r>
          </a:p>
        </p:txBody>
      </p:sp>
    </p:spTree>
    <p:extLst>
      <p:ext uri="{BB962C8B-B14F-4D97-AF65-F5344CB8AC3E}">
        <p14:creationId xmlns:p14="http://schemas.microsoft.com/office/powerpoint/2010/main" val="93953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BE4C-CA07-65EC-697E-C5345F9986E3}"/>
              </a:ext>
            </a:extLst>
          </p:cNvPr>
          <p:cNvSpPr>
            <a:spLocks noGrp="1"/>
          </p:cNvSpPr>
          <p:nvPr>
            <p:ph type="body" sz="quarter" idx="11"/>
          </p:nvPr>
        </p:nvSpPr>
        <p:spPr>
          <a:xfrm>
            <a:off x="858839" y="1479233"/>
            <a:ext cx="7362294" cy="1051057"/>
          </a:xfrm>
        </p:spPr>
        <p:txBody>
          <a:bodyPr/>
          <a:lstStyle/>
          <a:p>
            <a:r>
              <a:rPr lang="en-AU" u="sng" dirty="0"/>
              <a:t>SUMMARY and FUTURE WORK</a:t>
            </a:r>
          </a:p>
        </p:txBody>
      </p:sp>
      <p:sp>
        <p:nvSpPr>
          <p:cNvPr id="4" name="TextBox 3">
            <a:extLst>
              <a:ext uri="{FF2B5EF4-FFF2-40B4-BE49-F238E27FC236}">
                <a16:creationId xmlns:a16="http://schemas.microsoft.com/office/drawing/2014/main" id="{84A195FB-9214-6745-97C4-1B871A8E3635}"/>
              </a:ext>
            </a:extLst>
          </p:cNvPr>
          <p:cNvSpPr txBox="1"/>
          <p:nvPr/>
        </p:nvSpPr>
        <p:spPr>
          <a:xfrm>
            <a:off x="264319" y="2116878"/>
            <a:ext cx="8551333" cy="3785652"/>
          </a:xfrm>
          <a:prstGeom prst="rect">
            <a:avLst/>
          </a:prstGeom>
          <a:noFill/>
        </p:spPr>
        <p:txBody>
          <a:bodyPr wrap="square">
            <a:spAutoFit/>
          </a:bodyPr>
          <a:lstStyle/>
          <a:p>
            <a:pPr marL="0" indent="0">
              <a:buNone/>
            </a:pPr>
            <a:r>
              <a:rPr lang="en-US" sz="1600" dirty="0">
                <a:solidFill>
                  <a:schemeClr val="bg1"/>
                </a:solidFill>
              </a:rPr>
              <a:t>Custom Spring Initializr enables developers to quickly bootstrap and tailor their Spring-based projects. It provides a web-based interface for generating project templates with the specific dependencies, features, and settings you need. By customizing your project's metadata, you can streamline your development process, enforce coding standards, and maintain consistency across your organization's projects.</a:t>
            </a:r>
          </a:p>
          <a:p>
            <a:pPr marL="0" indent="0">
              <a:buNone/>
            </a:pPr>
            <a:endParaRPr lang="en-US" sz="1600" dirty="0">
              <a:solidFill>
                <a:schemeClr val="bg1"/>
              </a:solidFill>
            </a:endParaRPr>
          </a:p>
          <a:p>
            <a:pPr marL="0" indent="0" algn="ctr">
              <a:buNone/>
            </a:pPr>
            <a:r>
              <a:rPr lang="en-US" sz="1600" b="1" dirty="0">
                <a:solidFill>
                  <a:schemeClr val="bg1"/>
                </a:solidFill>
              </a:rPr>
              <a:t>Future Works:</a:t>
            </a:r>
          </a:p>
          <a:p>
            <a:pPr marL="285750" indent="-285750">
              <a:buFont typeface="Arial" panose="020B0604020202020204" pitchFamily="34" charset="0"/>
              <a:buChar char="•"/>
            </a:pPr>
            <a:r>
              <a:rPr lang="en-US" sz="1600" b="1" u="sng" dirty="0">
                <a:solidFill>
                  <a:schemeClr val="bg1"/>
                </a:solidFill>
              </a:rPr>
              <a:t>Enhanced Customization</a:t>
            </a:r>
            <a:r>
              <a:rPr lang="en-US" sz="1600" b="1" dirty="0">
                <a:solidFill>
                  <a:schemeClr val="bg1"/>
                </a:solidFill>
              </a:rPr>
              <a:t>: </a:t>
            </a:r>
            <a:r>
              <a:rPr lang="en-US" sz="1600" dirty="0">
                <a:solidFill>
                  <a:schemeClr val="bg1"/>
                </a:solidFill>
              </a:rPr>
              <a:t>Custom Initializr can offer even more granular customization options, allowing developers to fine-tune their project configurations</a:t>
            </a:r>
          </a:p>
          <a:p>
            <a:pPr marL="285750" indent="-285750">
              <a:buFont typeface="Arial" panose="020B0604020202020204" pitchFamily="34" charset="0"/>
              <a:buChar char="•"/>
            </a:pPr>
            <a:r>
              <a:rPr lang="en-US" sz="1600" b="1" u="sng" dirty="0">
                <a:solidFill>
                  <a:schemeClr val="bg1"/>
                </a:solidFill>
              </a:rPr>
              <a:t>Security and Compliance</a:t>
            </a:r>
            <a:r>
              <a:rPr lang="en-US" sz="1600" b="1" dirty="0">
                <a:solidFill>
                  <a:schemeClr val="bg1"/>
                </a:solidFill>
              </a:rPr>
              <a:t>: </a:t>
            </a:r>
            <a:r>
              <a:rPr lang="en-US" sz="1600" dirty="0">
                <a:solidFill>
                  <a:schemeClr val="bg1"/>
                </a:solidFill>
              </a:rPr>
              <a:t>Integrating security and compliance checks during project generation can help developers adhere to best practices and organizational guidelines.</a:t>
            </a:r>
          </a:p>
          <a:p>
            <a:pPr marL="285750" indent="-285750">
              <a:buFont typeface="Arial" panose="020B0604020202020204" pitchFamily="34" charset="0"/>
              <a:buChar char="•"/>
            </a:pPr>
            <a:r>
              <a:rPr lang="en-US" sz="1600" b="1" u="sng" dirty="0">
                <a:solidFill>
                  <a:schemeClr val="bg1"/>
                </a:solidFill>
              </a:rPr>
              <a:t>Machine Learning and AI</a:t>
            </a:r>
            <a:r>
              <a:rPr lang="en-US" sz="1600" b="1" dirty="0">
                <a:solidFill>
                  <a:schemeClr val="bg1"/>
                </a:solidFill>
              </a:rPr>
              <a:t>: </a:t>
            </a:r>
            <a:r>
              <a:rPr lang="en-US" sz="1600" dirty="0">
                <a:solidFill>
                  <a:schemeClr val="bg1"/>
                </a:solidFill>
              </a:rPr>
              <a:t>Implementing AI and machine learning algorithms can assist developers in making better choices regarding project configurations and dependencies.</a:t>
            </a:r>
          </a:p>
          <a:p>
            <a:pPr marL="285750" indent="-285750">
              <a:buFont typeface="Arial" panose="020B0604020202020204" pitchFamily="34" charset="0"/>
              <a:buChar char="•"/>
            </a:pPr>
            <a:r>
              <a:rPr lang="en-US" sz="1600" b="1" u="sng" dirty="0">
                <a:solidFill>
                  <a:schemeClr val="bg1"/>
                </a:solidFill>
              </a:rPr>
              <a:t>Cloud Integration</a:t>
            </a:r>
            <a:r>
              <a:rPr lang="en-US" sz="1600" b="1" dirty="0">
                <a:solidFill>
                  <a:schemeClr val="bg1"/>
                </a:solidFill>
              </a:rPr>
              <a:t>: </a:t>
            </a:r>
            <a:r>
              <a:rPr lang="en-US" sz="1600" dirty="0">
                <a:solidFill>
                  <a:schemeClr val="bg1"/>
                </a:solidFill>
              </a:rPr>
              <a:t>Custom Initializr can offer cloud-specific templates and configurations for platforms like AWS, Azure, or Google Cloud.</a:t>
            </a:r>
            <a:endParaRPr lang="en-IN" sz="1600" dirty="0">
              <a:solidFill>
                <a:schemeClr val="bg1"/>
              </a:solidFill>
            </a:endParaRPr>
          </a:p>
        </p:txBody>
      </p:sp>
    </p:spTree>
    <p:extLst>
      <p:ext uri="{BB962C8B-B14F-4D97-AF65-F5344CB8AC3E}">
        <p14:creationId xmlns:p14="http://schemas.microsoft.com/office/powerpoint/2010/main" val="20690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2AB9-ACA2-A210-598F-8E713B4E1943}"/>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681ADA6C-A821-7F03-B3A1-5B01260FC978}"/>
              </a:ext>
            </a:extLst>
          </p:cNvPr>
          <p:cNvSpPr>
            <a:spLocks noGrp="1"/>
          </p:cNvSpPr>
          <p:nvPr>
            <p:ph type="body" sz="quarter" idx="10"/>
          </p:nvPr>
        </p:nvSpPr>
        <p:spPr>
          <a:xfrm>
            <a:off x="6096000" y="1839159"/>
            <a:ext cx="2404269" cy="594000"/>
          </a:xfrm>
        </p:spPr>
        <p:txBody>
          <a:bodyPr/>
          <a:lstStyle/>
          <a:p>
            <a:r>
              <a:rPr lang="en-GB" u="sng" dirty="0"/>
              <a:t>ABOUT US</a:t>
            </a:r>
          </a:p>
        </p:txBody>
      </p:sp>
      <p:sp>
        <p:nvSpPr>
          <p:cNvPr id="6" name="Text Placeholder 5">
            <a:extLst>
              <a:ext uri="{FF2B5EF4-FFF2-40B4-BE49-F238E27FC236}">
                <a16:creationId xmlns:a16="http://schemas.microsoft.com/office/drawing/2014/main" id="{54A1D00F-D725-D72D-A5B1-C554C94B3BAC}"/>
              </a:ext>
            </a:extLst>
          </p:cNvPr>
          <p:cNvSpPr>
            <a:spLocks noGrp="1"/>
          </p:cNvSpPr>
          <p:nvPr>
            <p:ph type="body" sz="quarter" idx="15"/>
          </p:nvPr>
        </p:nvSpPr>
        <p:spPr>
          <a:xfrm>
            <a:off x="6096000" y="2772027"/>
            <a:ext cx="3071446" cy="394709"/>
          </a:xfrm>
        </p:spPr>
        <p:txBody>
          <a:bodyPr/>
          <a:lstStyle/>
          <a:p>
            <a:r>
              <a:rPr lang="en-GB" dirty="0"/>
              <a:t>TUNIR CHAUDHURI</a:t>
            </a:r>
          </a:p>
        </p:txBody>
      </p:sp>
      <p:sp>
        <p:nvSpPr>
          <p:cNvPr id="9" name="Text Placeholder 5">
            <a:extLst>
              <a:ext uri="{FF2B5EF4-FFF2-40B4-BE49-F238E27FC236}">
                <a16:creationId xmlns:a16="http://schemas.microsoft.com/office/drawing/2014/main" id="{57F530E1-4C2D-630D-2A78-F13411FA71FF}"/>
              </a:ext>
            </a:extLst>
          </p:cNvPr>
          <p:cNvSpPr txBox="1">
            <a:spLocks/>
          </p:cNvSpPr>
          <p:nvPr/>
        </p:nvSpPr>
        <p:spPr>
          <a:xfrm>
            <a:off x="6095999" y="3505604"/>
            <a:ext cx="3071447"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AKASH RANJAN</a:t>
            </a:r>
          </a:p>
        </p:txBody>
      </p:sp>
      <p:sp>
        <p:nvSpPr>
          <p:cNvPr id="10" name="Text Placeholder 5">
            <a:extLst>
              <a:ext uri="{FF2B5EF4-FFF2-40B4-BE49-F238E27FC236}">
                <a16:creationId xmlns:a16="http://schemas.microsoft.com/office/drawing/2014/main" id="{9B51CF41-E74C-F296-CADE-0EAF751C6ABE}"/>
              </a:ext>
            </a:extLst>
          </p:cNvPr>
          <p:cNvSpPr txBox="1">
            <a:spLocks/>
          </p:cNvSpPr>
          <p:nvPr/>
        </p:nvSpPr>
        <p:spPr>
          <a:xfrm>
            <a:off x="6174153" y="4227487"/>
            <a:ext cx="2993293"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GOUTHAM SURESH</a:t>
            </a:r>
          </a:p>
        </p:txBody>
      </p:sp>
      <p:sp>
        <p:nvSpPr>
          <p:cNvPr id="11" name="Text Placeholder 5">
            <a:extLst>
              <a:ext uri="{FF2B5EF4-FFF2-40B4-BE49-F238E27FC236}">
                <a16:creationId xmlns:a16="http://schemas.microsoft.com/office/drawing/2014/main" id="{5F5A4743-F740-B83C-EE4C-89FD0E8AF170}"/>
              </a:ext>
            </a:extLst>
          </p:cNvPr>
          <p:cNvSpPr txBox="1">
            <a:spLocks/>
          </p:cNvSpPr>
          <p:nvPr/>
        </p:nvSpPr>
        <p:spPr>
          <a:xfrm>
            <a:off x="6096000" y="5051169"/>
            <a:ext cx="3071446"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RAHUL</a:t>
            </a:r>
          </a:p>
        </p:txBody>
      </p:sp>
      <p:sp>
        <p:nvSpPr>
          <p:cNvPr id="12" name="Text Placeholder 5">
            <a:extLst>
              <a:ext uri="{FF2B5EF4-FFF2-40B4-BE49-F238E27FC236}">
                <a16:creationId xmlns:a16="http://schemas.microsoft.com/office/drawing/2014/main" id="{104D9042-AEC6-1B77-C330-FAE8D5F9A240}"/>
              </a:ext>
            </a:extLst>
          </p:cNvPr>
          <p:cNvSpPr txBox="1">
            <a:spLocks/>
          </p:cNvSpPr>
          <p:nvPr/>
        </p:nvSpPr>
        <p:spPr>
          <a:xfrm>
            <a:off x="6096000" y="5863157"/>
            <a:ext cx="3071446" cy="394709"/>
          </a:xfrm>
          <a:prstGeom prst="rect">
            <a:avLst/>
          </a:prstGeom>
          <a:solidFill>
            <a:schemeClr val="accent2"/>
          </a:solidFill>
          <a:effectLst>
            <a:outerShdw dist="12700" dir="5400000" algn="t" rotWithShape="0">
              <a:srgbClr val="6CC8FE"/>
            </a:outerShdw>
          </a:effectLst>
        </p:spPr>
        <p:txBody>
          <a:bodyPr vert="horz" lIns="0" tIns="0" rIns="0" bIns="0" rtlCol="0">
            <a:noAutofit/>
          </a:bodyPr>
          <a:lstStyle>
            <a:lvl1pPr marL="0" indent="0" algn="l" defTabSz="914400" rtl="0" eaLnBrk="1" latinLnBrk="0" hangingPunct="1">
              <a:lnSpc>
                <a:spcPct val="120000"/>
              </a:lnSpc>
              <a:spcBef>
                <a:spcPts val="0"/>
              </a:spcBef>
              <a:spcAft>
                <a:spcPts val="0"/>
              </a:spcAft>
              <a:buFont typeface="Arial" panose="020B0604020202020204" pitchFamily="34" charset="0"/>
              <a:buNone/>
              <a:defRPr sz="2400" kern="1200">
                <a:solidFill>
                  <a:schemeClr val="bg2"/>
                </a:solidFill>
                <a:latin typeface="+mj-lt"/>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SUNNY KUMAR</a:t>
            </a:r>
          </a:p>
        </p:txBody>
      </p:sp>
    </p:spTree>
    <p:extLst>
      <p:ext uri="{BB962C8B-B14F-4D97-AF65-F5344CB8AC3E}">
        <p14:creationId xmlns:p14="http://schemas.microsoft.com/office/powerpoint/2010/main" val="296883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20BBDD-58A2-C9E7-DC4C-3B9972A3622B}"/>
              </a:ext>
            </a:extLst>
          </p:cNvPr>
          <p:cNvSpPr>
            <a:spLocks noGrp="1"/>
          </p:cNvSpPr>
          <p:nvPr>
            <p:ph type="body" sz="quarter" idx="11"/>
          </p:nvPr>
        </p:nvSpPr>
        <p:spPr>
          <a:xfrm>
            <a:off x="2509839" y="1462300"/>
            <a:ext cx="4625974" cy="527837"/>
          </a:xfrm>
        </p:spPr>
        <p:txBody>
          <a:bodyPr/>
          <a:lstStyle/>
          <a:p>
            <a:r>
              <a:rPr lang="en-IN" u="sng" dirty="0"/>
              <a:t>INTRODUCTION</a:t>
            </a:r>
            <a:endParaRPr lang="en-GB" u="sng" dirty="0"/>
          </a:p>
        </p:txBody>
      </p:sp>
      <p:sp>
        <p:nvSpPr>
          <p:cNvPr id="4" name="TextBox 3">
            <a:extLst>
              <a:ext uri="{FF2B5EF4-FFF2-40B4-BE49-F238E27FC236}">
                <a16:creationId xmlns:a16="http://schemas.microsoft.com/office/drawing/2014/main" id="{A9C96A08-4ADC-07CB-E3D5-5E19C13D453C}"/>
              </a:ext>
            </a:extLst>
          </p:cNvPr>
          <p:cNvSpPr txBox="1"/>
          <p:nvPr/>
        </p:nvSpPr>
        <p:spPr>
          <a:xfrm>
            <a:off x="186266" y="2137570"/>
            <a:ext cx="8932333" cy="1200329"/>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latin typeface="Trebuchet MS" panose="020B0603020202020204"/>
                <a:ea typeface="+mn-ea"/>
                <a:cs typeface="+mn-cs"/>
              </a:rPr>
              <a:t>The Custom Spring Initializr is a tailored version of the Spring Initializr, a web-based tool that simplifies and accelerates the bootstrapping of Spring-based projects. It offers a personalized development experience by allowing developers to define custom project templates, dependencies, and metadata. </a:t>
            </a:r>
            <a:endParaRPr lang="en-IN" sz="1800" dirty="0">
              <a:solidFill>
                <a:schemeClr val="bg1"/>
              </a:solidFill>
            </a:endParaRPr>
          </a:p>
        </p:txBody>
      </p:sp>
      <p:sp>
        <p:nvSpPr>
          <p:cNvPr id="6" name="TextBox 5">
            <a:extLst>
              <a:ext uri="{FF2B5EF4-FFF2-40B4-BE49-F238E27FC236}">
                <a16:creationId xmlns:a16="http://schemas.microsoft.com/office/drawing/2014/main" id="{664BD778-63AE-A486-9B41-71DC12596DC1}"/>
              </a:ext>
            </a:extLst>
          </p:cNvPr>
          <p:cNvSpPr txBox="1"/>
          <p:nvPr/>
        </p:nvSpPr>
        <p:spPr>
          <a:xfrm>
            <a:off x="186266" y="3485332"/>
            <a:ext cx="9203267" cy="2862322"/>
          </a:xfrm>
          <a:prstGeom prst="rect">
            <a:avLst/>
          </a:prstGeom>
          <a:noFill/>
        </p:spPr>
        <p:txBody>
          <a:bodyPr wrap="square">
            <a:spAutoFit/>
          </a:bodyPr>
          <a:lstStyle/>
          <a:p>
            <a:pPr marL="0" indent="0">
              <a:buNone/>
            </a:pPr>
            <a:r>
              <a:rPr lang="en-US" sz="1800" dirty="0">
                <a:solidFill>
                  <a:schemeClr val="bg1"/>
                </a:solidFill>
              </a:rPr>
              <a:t>While https://start.spring.io/ is an excellent start for your next Spring Boot project, sometimes it may be necessary to customize it to your own needs e.g., for the following reasons: </a:t>
            </a:r>
          </a:p>
          <a:p>
            <a:pPr marL="0" indent="0">
              <a:buNone/>
            </a:pPr>
            <a:endParaRPr lang="en-US" sz="1800" dirty="0">
              <a:solidFill>
                <a:schemeClr val="bg1"/>
              </a:solidFill>
            </a:endParaRPr>
          </a:p>
          <a:p>
            <a:r>
              <a:rPr lang="en-US" sz="1800" dirty="0">
                <a:solidFill>
                  <a:schemeClr val="bg1"/>
                </a:solidFill>
              </a:rPr>
              <a:t>You may be required to provide a self-hosted instance of the Spring Initializr within your company e.g., due to network restrictions when downloading archives from the web. </a:t>
            </a:r>
          </a:p>
          <a:p>
            <a:endParaRPr lang="en-US" sz="1800" dirty="0">
              <a:solidFill>
                <a:schemeClr val="bg1"/>
              </a:solidFill>
            </a:endParaRPr>
          </a:p>
          <a:p>
            <a:r>
              <a:rPr lang="en-US" sz="1800" dirty="0">
                <a:solidFill>
                  <a:schemeClr val="bg1"/>
                </a:solidFill>
              </a:rPr>
              <a:t>You may want to tweak or brand the UI or even build your own UI from scratch. </a:t>
            </a:r>
          </a:p>
          <a:p>
            <a:endParaRPr lang="en-US" sz="1800" dirty="0">
              <a:solidFill>
                <a:schemeClr val="bg1"/>
              </a:solidFill>
            </a:endParaRPr>
          </a:p>
          <a:p>
            <a:r>
              <a:rPr lang="en-US" sz="1800" dirty="0">
                <a:solidFill>
                  <a:schemeClr val="bg1"/>
                </a:solidFill>
              </a:rPr>
              <a:t>You may want to provide your own project configurations and/or dependencies e.g., company internal Spring Boot starters that are not publicly available on the web.</a:t>
            </a:r>
          </a:p>
        </p:txBody>
      </p:sp>
    </p:spTree>
    <p:extLst>
      <p:ext uri="{BB962C8B-B14F-4D97-AF65-F5344CB8AC3E}">
        <p14:creationId xmlns:p14="http://schemas.microsoft.com/office/powerpoint/2010/main" val="25854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2B7DA-E876-570A-85F7-50C9B422A1E9}"/>
              </a:ext>
            </a:extLst>
          </p:cNvPr>
          <p:cNvSpPr>
            <a:spLocks noGrp="1"/>
          </p:cNvSpPr>
          <p:nvPr>
            <p:ph type="body" sz="quarter" idx="11"/>
          </p:nvPr>
        </p:nvSpPr>
        <p:spPr>
          <a:xfrm>
            <a:off x="3271839" y="1394566"/>
            <a:ext cx="4625974" cy="527837"/>
          </a:xfrm>
        </p:spPr>
        <p:txBody>
          <a:bodyPr/>
          <a:lstStyle/>
          <a:p>
            <a:r>
              <a:rPr lang="en-AU" u="sng" dirty="0"/>
              <a:t>OBJECTIVES</a:t>
            </a:r>
          </a:p>
        </p:txBody>
      </p:sp>
      <p:sp>
        <p:nvSpPr>
          <p:cNvPr id="4" name="TextBox 3">
            <a:extLst>
              <a:ext uri="{FF2B5EF4-FFF2-40B4-BE49-F238E27FC236}">
                <a16:creationId xmlns:a16="http://schemas.microsoft.com/office/drawing/2014/main" id="{87D7A2D3-575F-4E9C-4C64-F88C85FE6814}"/>
              </a:ext>
            </a:extLst>
          </p:cNvPr>
          <p:cNvSpPr txBox="1"/>
          <p:nvPr/>
        </p:nvSpPr>
        <p:spPr>
          <a:xfrm>
            <a:off x="223838" y="2075303"/>
            <a:ext cx="8894761" cy="923330"/>
          </a:xfrm>
          <a:prstGeom prst="rect">
            <a:avLst/>
          </a:prstGeom>
          <a:noFill/>
        </p:spPr>
        <p:txBody>
          <a:bodyPr wrap="square">
            <a:spAutoFit/>
          </a:bodyPr>
          <a:lstStyle/>
          <a:p>
            <a:r>
              <a:rPr kumimoji="0" lang="en-US" sz="1800" b="0" i="0" u="none" strike="noStrike" kern="1200" cap="none" spc="0" normalizeH="0" baseline="0" noProof="0" dirty="0">
                <a:ln>
                  <a:noFill/>
                </a:ln>
                <a:solidFill>
                  <a:schemeClr val="bg1"/>
                </a:solidFill>
                <a:effectLst/>
                <a:uLnTx/>
                <a:uFillTx/>
                <a:ea typeface="Arial"/>
                <a:cs typeface="Arial"/>
                <a:sym typeface="Arial"/>
              </a:rPr>
              <a:t>The aim of our project is to simulate an instance of the Spring Initializr on localhost with added custom dependencies and other special features along with all the features in the user stories</a:t>
            </a:r>
            <a:endParaRPr lang="en-AU" dirty="0">
              <a:solidFill>
                <a:schemeClr val="bg1"/>
              </a:solidFill>
            </a:endParaRPr>
          </a:p>
        </p:txBody>
      </p:sp>
      <p:sp>
        <p:nvSpPr>
          <p:cNvPr id="6" name="TextBox 5">
            <a:extLst>
              <a:ext uri="{FF2B5EF4-FFF2-40B4-BE49-F238E27FC236}">
                <a16:creationId xmlns:a16="http://schemas.microsoft.com/office/drawing/2014/main" id="{96CBE65B-4C32-84B1-C267-F6A778D45DCC}"/>
              </a:ext>
            </a:extLst>
          </p:cNvPr>
          <p:cNvSpPr txBox="1"/>
          <p:nvPr/>
        </p:nvSpPr>
        <p:spPr>
          <a:xfrm>
            <a:off x="223838" y="3151533"/>
            <a:ext cx="9144000" cy="2585323"/>
          </a:xfrm>
          <a:prstGeom prst="rect">
            <a:avLst/>
          </a:prstGeom>
          <a:noFill/>
        </p:spPr>
        <p:txBody>
          <a:bodyPr wrap="square">
            <a:spAutoFit/>
          </a:bodyPr>
          <a:lstStyle/>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add dependencies.</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to choose options between war and jar.</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choose the appropriate </a:t>
            </a:r>
            <a:r>
              <a:rPr lang="en-US" sz="1800" b="0" i="0" dirty="0" err="1">
                <a:solidFill>
                  <a:schemeClr val="bg1"/>
                </a:solidFill>
                <a:ea typeface="Arial"/>
                <a:cs typeface="Arial"/>
                <a:sym typeface="Arial"/>
              </a:rPr>
              <a:t>jdk</a:t>
            </a:r>
            <a:r>
              <a:rPr lang="en-US" sz="1800" b="0" i="0" dirty="0">
                <a:solidFill>
                  <a:schemeClr val="bg1"/>
                </a:solidFill>
                <a:ea typeface="Arial"/>
                <a:cs typeface="Arial"/>
                <a:sym typeface="Arial"/>
              </a:rPr>
              <a:t> version.</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mention the domain, artifact, name of project and the description of a project.</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The application should allow us to choose Maven or Gradle.</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REST response should be successful to get the accurate dependencies from Maven or Gradle.</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ZIP file should be created properly and saved on system.</a:t>
            </a:r>
            <a:endParaRPr lang="en-US" sz="1800" dirty="0">
              <a:solidFill>
                <a:schemeClr val="bg1"/>
              </a:solidFill>
              <a:ea typeface="Arial"/>
              <a:cs typeface="Arial"/>
              <a:sym typeface="Arial"/>
            </a:endParaRPr>
          </a:p>
          <a:p>
            <a:pPr>
              <a:spcBef>
                <a:spcPts val="0"/>
              </a:spcBef>
              <a:buClr>
                <a:schemeClr val="bg1"/>
              </a:buClr>
              <a:buSzPts val="1400"/>
              <a:buFont typeface="Arial" panose="020B0604020202020204" pitchFamily="34" charset="0"/>
              <a:buChar char="•"/>
            </a:pPr>
            <a:r>
              <a:rPr lang="en-US" sz="1800" b="0" i="0" dirty="0">
                <a:solidFill>
                  <a:schemeClr val="bg1"/>
                </a:solidFill>
                <a:ea typeface="Arial"/>
                <a:cs typeface="Arial"/>
                <a:sym typeface="Arial"/>
              </a:rPr>
              <a:t>We should be able to load the project in Intellij or Eclipse or any IDE.</a:t>
            </a:r>
            <a:endParaRPr lang="en-US" sz="1800" dirty="0">
              <a:solidFill>
                <a:schemeClr val="bg1"/>
              </a:solidFill>
            </a:endParaRPr>
          </a:p>
        </p:txBody>
      </p:sp>
    </p:spTree>
    <p:extLst>
      <p:ext uri="{BB962C8B-B14F-4D97-AF65-F5344CB8AC3E}">
        <p14:creationId xmlns:p14="http://schemas.microsoft.com/office/powerpoint/2010/main" val="42318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88C0CF-4327-0827-5375-9CD7E62FD55D}"/>
              </a:ext>
            </a:extLst>
          </p:cNvPr>
          <p:cNvSpPr>
            <a:spLocks noGrp="1"/>
          </p:cNvSpPr>
          <p:nvPr>
            <p:ph type="body" sz="quarter" idx="11"/>
          </p:nvPr>
        </p:nvSpPr>
        <p:spPr>
          <a:xfrm>
            <a:off x="2035706" y="1496167"/>
            <a:ext cx="5609694" cy="1051057"/>
          </a:xfrm>
        </p:spPr>
        <p:txBody>
          <a:bodyPr/>
          <a:lstStyle/>
          <a:p>
            <a:r>
              <a:rPr lang="en-IN" u="sng" dirty="0"/>
              <a:t>DEVELOPMENT TOOLS</a:t>
            </a:r>
            <a:endParaRPr lang="en-AU" u="sng" dirty="0"/>
          </a:p>
        </p:txBody>
      </p:sp>
      <p:sp>
        <p:nvSpPr>
          <p:cNvPr id="4" name="TextBox 3">
            <a:extLst>
              <a:ext uri="{FF2B5EF4-FFF2-40B4-BE49-F238E27FC236}">
                <a16:creationId xmlns:a16="http://schemas.microsoft.com/office/drawing/2014/main" id="{B0BEBC59-1D9C-AC0F-77A5-93E35DCBFEDC}"/>
              </a:ext>
            </a:extLst>
          </p:cNvPr>
          <p:cNvSpPr txBox="1"/>
          <p:nvPr/>
        </p:nvSpPr>
        <p:spPr>
          <a:xfrm>
            <a:off x="211668" y="2313212"/>
            <a:ext cx="10701866" cy="3416320"/>
          </a:xfrm>
          <a:prstGeom prst="rect">
            <a:avLst/>
          </a:prstGeom>
          <a:noFill/>
        </p:spPr>
        <p:txBody>
          <a:bodyPr wrap="square">
            <a:spAutoFit/>
          </a:bodyPr>
          <a:lstStyle/>
          <a:p>
            <a:r>
              <a:rPr lang="en-IN" b="1" dirty="0">
                <a:solidFill>
                  <a:schemeClr val="bg1"/>
                </a:solidFill>
              </a:rPr>
              <a:t>Front-End</a:t>
            </a:r>
            <a:r>
              <a:rPr lang="en-IN" dirty="0">
                <a:solidFill>
                  <a:schemeClr val="bg1"/>
                </a:solidFill>
              </a:rPr>
              <a:t> :</a:t>
            </a:r>
          </a:p>
          <a:p>
            <a:pPr marL="742950" lvl="1" indent="-285750">
              <a:buClr>
                <a:schemeClr val="bg1"/>
              </a:buClr>
              <a:buFont typeface="Arial" panose="020B0604020202020204" pitchFamily="34" charset="0"/>
              <a:buChar char="•"/>
            </a:pPr>
            <a:r>
              <a:rPr lang="en-US" dirty="0">
                <a:solidFill>
                  <a:schemeClr val="bg1"/>
                </a:solidFill>
              </a:rPr>
              <a:t>HTML &amp; CSS: HTML is used for structuring &amp; Styling the web page and defining its elements.</a:t>
            </a:r>
          </a:p>
          <a:p>
            <a:pPr marL="742950" lvl="1" indent="-285750">
              <a:buClr>
                <a:schemeClr val="bg1"/>
              </a:buClr>
              <a:buFont typeface="Arial" panose="020B0604020202020204" pitchFamily="34" charset="0"/>
              <a:buChar char="•"/>
            </a:pPr>
            <a:r>
              <a:rPr lang="en-US" dirty="0">
                <a:solidFill>
                  <a:schemeClr val="bg1"/>
                </a:solidFill>
              </a:rPr>
              <a:t>JavaScript: JavaScript is often used for adding interactivity to the </a:t>
            </a:r>
            <a:r>
              <a:rPr lang="en-US" dirty="0" err="1">
                <a:solidFill>
                  <a:schemeClr val="bg1"/>
                </a:solidFill>
              </a:rPr>
              <a:t>Initializr's</a:t>
            </a:r>
            <a:r>
              <a:rPr lang="en-US" dirty="0">
                <a:solidFill>
                  <a:schemeClr val="bg1"/>
                </a:solidFill>
              </a:rPr>
              <a:t> user interface. </a:t>
            </a:r>
          </a:p>
          <a:p>
            <a:pPr marL="742950" lvl="1" indent="-285750">
              <a:buClr>
                <a:schemeClr val="bg1"/>
              </a:buClr>
              <a:buFont typeface="Arial" panose="020B0604020202020204" pitchFamily="34" charset="0"/>
              <a:buChar char="•"/>
            </a:pPr>
            <a:r>
              <a:rPr lang="en-US" dirty="0">
                <a:solidFill>
                  <a:schemeClr val="bg1"/>
                </a:solidFill>
              </a:rPr>
              <a:t>React: to efficiently manage state and UI updates and to perform front-end testing.</a:t>
            </a:r>
          </a:p>
          <a:p>
            <a:pPr lvl="1"/>
            <a:endParaRPr lang="en-IN" dirty="0">
              <a:solidFill>
                <a:schemeClr val="bg1"/>
              </a:solidFill>
            </a:endParaRPr>
          </a:p>
          <a:p>
            <a:r>
              <a:rPr lang="en-IN" b="1" dirty="0">
                <a:solidFill>
                  <a:schemeClr val="bg1"/>
                </a:solidFill>
              </a:rPr>
              <a:t>Back-End</a:t>
            </a:r>
            <a:r>
              <a:rPr lang="en-IN" dirty="0">
                <a:solidFill>
                  <a:schemeClr val="bg1"/>
                </a:solidFill>
              </a:rPr>
              <a:t> :</a:t>
            </a:r>
          </a:p>
          <a:p>
            <a:pPr marL="742950" lvl="1" indent="-285750">
              <a:buClr>
                <a:schemeClr val="bg1"/>
              </a:buClr>
              <a:buFont typeface="Arial" panose="020B0604020202020204" pitchFamily="34" charset="0"/>
              <a:buChar char="•"/>
            </a:pPr>
            <a:r>
              <a:rPr lang="en-IN" dirty="0">
                <a:solidFill>
                  <a:schemeClr val="bg1"/>
                </a:solidFill>
              </a:rPr>
              <a:t>JDK-17 or Above &amp; Maven</a:t>
            </a:r>
          </a:p>
          <a:p>
            <a:pPr marL="742950" lvl="1" indent="-285750">
              <a:buClr>
                <a:schemeClr val="bg1"/>
              </a:buClr>
              <a:buFont typeface="Arial" panose="020B0604020202020204" pitchFamily="34" charset="0"/>
              <a:buChar char="•"/>
            </a:pPr>
            <a:r>
              <a:rPr lang="en-IN" dirty="0">
                <a:solidFill>
                  <a:schemeClr val="bg1"/>
                </a:solidFill>
              </a:rPr>
              <a:t>Spring Boot Starter</a:t>
            </a:r>
          </a:p>
          <a:p>
            <a:pPr marL="742950" lvl="1" indent="-285750">
              <a:buClr>
                <a:schemeClr val="bg1"/>
              </a:buClr>
              <a:buFont typeface="Arial" panose="020B0604020202020204" pitchFamily="34" charset="0"/>
              <a:buChar char="•"/>
            </a:pPr>
            <a:r>
              <a:rPr lang="en-IN" dirty="0">
                <a:solidFill>
                  <a:schemeClr val="bg1"/>
                </a:solidFill>
              </a:rPr>
              <a:t>Spring-Core: Initializr-generator</a:t>
            </a:r>
          </a:p>
          <a:p>
            <a:pPr marL="742950" lvl="1" indent="-285750">
              <a:buClr>
                <a:schemeClr val="bg1"/>
              </a:buClr>
              <a:buFont typeface="Arial" panose="020B0604020202020204" pitchFamily="34" charset="0"/>
              <a:buChar char="•"/>
            </a:pPr>
            <a:r>
              <a:rPr lang="en-IN" dirty="0">
                <a:solidFill>
                  <a:schemeClr val="bg1"/>
                </a:solidFill>
              </a:rPr>
              <a:t>Spring Initializr Metadata: Initializr-metadata</a:t>
            </a:r>
          </a:p>
          <a:p>
            <a:pPr marL="742950" lvl="1" indent="-285750">
              <a:buClr>
                <a:schemeClr val="bg1"/>
              </a:buClr>
              <a:buFont typeface="Arial" panose="020B0604020202020204" pitchFamily="34" charset="0"/>
              <a:buChar char="•"/>
            </a:pPr>
            <a:r>
              <a:rPr lang="en-IN" dirty="0">
                <a:solidFill>
                  <a:schemeClr val="bg1"/>
                </a:solidFill>
              </a:rPr>
              <a:t>Other Spring-Tools: spring-web, starter-actuator</a:t>
            </a:r>
          </a:p>
          <a:p>
            <a:pPr marL="742950" lvl="1" indent="-285750">
              <a:buClr>
                <a:schemeClr val="bg1"/>
              </a:buClr>
              <a:buFont typeface="Arial" panose="020B0604020202020204" pitchFamily="34" charset="0"/>
              <a:buChar char="•"/>
            </a:pPr>
            <a:r>
              <a:rPr lang="en-IN" dirty="0">
                <a:solidFill>
                  <a:schemeClr val="bg1"/>
                </a:solidFill>
              </a:rPr>
              <a:t>Embedded Web Server: Apache Tomcat</a:t>
            </a:r>
          </a:p>
        </p:txBody>
      </p:sp>
    </p:spTree>
    <p:extLst>
      <p:ext uri="{BB962C8B-B14F-4D97-AF65-F5344CB8AC3E}">
        <p14:creationId xmlns:p14="http://schemas.microsoft.com/office/powerpoint/2010/main" val="34342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24793F-6A0A-EE19-4E8C-C62F564DB6C8}"/>
              </a:ext>
            </a:extLst>
          </p:cNvPr>
          <p:cNvSpPr>
            <a:spLocks noGrp="1"/>
          </p:cNvSpPr>
          <p:nvPr>
            <p:ph type="body" sz="quarter" idx="11"/>
          </p:nvPr>
        </p:nvSpPr>
        <p:spPr>
          <a:xfrm>
            <a:off x="3525839" y="1589300"/>
            <a:ext cx="4625974" cy="527837"/>
          </a:xfrm>
        </p:spPr>
        <p:txBody>
          <a:bodyPr/>
          <a:lstStyle/>
          <a:p>
            <a:r>
              <a:rPr lang="en-AU" u="sng" dirty="0"/>
              <a:t>TESTING</a:t>
            </a:r>
          </a:p>
        </p:txBody>
      </p:sp>
      <p:sp>
        <p:nvSpPr>
          <p:cNvPr id="4" name="TextBox 3">
            <a:extLst>
              <a:ext uri="{FF2B5EF4-FFF2-40B4-BE49-F238E27FC236}">
                <a16:creationId xmlns:a16="http://schemas.microsoft.com/office/drawing/2014/main" id="{C73D475C-320F-E599-7A70-25FFCD8B3AB6}"/>
              </a:ext>
            </a:extLst>
          </p:cNvPr>
          <p:cNvSpPr txBox="1"/>
          <p:nvPr/>
        </p:nvSpPr>
        <p:spPr>
          <a:xfrm>
            <a:off x="279400" y="2989071"/>
            <a:ext cx="2802467" cy="2031325"/>
          </a:xfrm>
          <a:prstGeom prst="rect">
            <a:avLst/>
          </a:prstGeom>
          <a:noFill/>
        </p:spPr>
        <p:txBody>
          <a:bodyPr wrap="square">
            <a:spAutoFit/>
          </a:bodyPr>
          <a:lstStyle/>
          <a:p>
            <a:r>
              <a:rPr lang="en-IN" sz="1800" dirty="0">
                <a:solidFill>
                  <a:schemeClr val="bg1"/>
                </a:solidFill>
              </a:rPr>
              <a:t>Testing Tools:</a:t>
            </a:r>
          </a:p>
          <a:p>
            <a:pPr marL="285750" indent="-285750">
              <a:buFont typeface="Arial" panose="020B0604020202020204" pitchFamily="34" charset="0"/>
              <a:buChar char="•"/>
            </a:pPr>
            <a:r>
              <a:rPr lang="en-IN" sz="1800" dirty="0">
                <a:solidFill>
                  <a:schemeClr val="bg1"/>
                </a:solidFill>
              </a:rPr>
              <a:t>JMeter</a:t>
            </a:r>
          </a:p>
          <a:p>
            <a:pPr marL="285750" indent="-285750">
              <a:buFont typeface="Arial" panose="020B0604020202020204" pitchFamily="34" charset="0"/>
              <a:buChar char="•"/>
            </a:pPr>
            <a:r>
              <a:rPr lang="en-IN" sz="1800" dirty="0">
                <a:solidFill>
                  <a:schemeClr val="bg1"/>
                </a:solidFill>
              </a:rPr>
              <a:t>React-Testing</a:t>
            </a:r>
          </a:p>
          <a:p>
            <a:pPr marL="285750" indent="-285750">
              <a:buFont typeface="Arial" panose="020B0604020202020204" pitchFamily="34" charset="0"/>
              <a:buChar char="•"/>
            </a:pPr>
            <a:endParaRPr lang="en-IN" sz="1800" dirty="0">
              <a:solidFill>
                <a:schemeClr val="bg1"/>
              </a:solidFill>
            </a:endParaRPr>
          </a:p>
          <a:p>
            <a:r>
              <a:rPr lang="en-IN" sz="1800" dirty="0">
                <a:solidFill>
                  <a:schemeClr val="bg1"/>
                </a:solidFill>
              </a:rPr>
              <a:t>Auto-Test:</a:t>
            </a:r>
          </a:p>
          <a:p>
            <a:pPr marL="285750" indent="-285750">
              <a:buFont typeface="Arial" panose="020B0604020202020204" pitchFamily="34" charset="0"/>
              <a:buChar char="•"/>
            </a:pPr>
            <a:r>
              <a:rPr lang="en-IN" sz="1800" dirty="0">
                <a:solidFill>
                  <a:schemeClr val="bg1"/>
                </a:solidFill>
              </a:rPr>
              <a:t>spring-boot-starter-test</a:t>
            </a:r>
          </a:p>
          <a:p>
            <a:pPr marL="285750" indent="-285750">
              <a:buFont typeface="Arial" panose="020B0604020202020204" pitchFamily="34" charset="0"/>
              <a:buChar char="•"/>
            </a:pPr>
            <a:r>
              <a:rPr lang="en-IN" sz="1800" dirty="0">
                <a:solidFill>
                  <a:schemeClr val="bg1"/>
                </a:solidFill>
              </a:rPr>
              <a:t>initializr-generator-test</a:t>
            </a:r>
          </a:p>
        </p:txBody>
      </p:sp>
      <p:pic>
        <p:nvPicPr>
          <p:cNvPr id="5" name="Picture 4">
            <a:extLst>
              <a:ext uri="{FF2B5EF4-FFF2-40B4-BE49-F238E27FC236}">
                <a16:creationId xmlns:a16="http://schemas.microsoft.com/office/drawing/2014/main" id="{53010C6F-C7FA-912F-2518-81847B6836A4}"/>
              </a:ext>
            </a:extLst>
          </p:cNvPr>
          <p:cNvPicPr>
            <a:picLocks noChangeAspect="1"/>
          </p:cNvPicPr>
          <p:nvPr/>
        </p:nvPicPr>
        <p:blipFill>
          <a:blip r:embed="rId2"/>
          <a:stretch>
            <a:fillRect/>
          </a:stretch>
        </p:blipFill>
        <p:spPr>
          <a:xfrm>
            <a:off x="3322489" y="2626240"/>
            <a:ext cx="5787646" cy="3520560"/>
          </a:xfrm>
          <a:prstGeom prst="rect">
            <a:avLst/>
          </a:prstGeom>
        </p:spPr>
      </p:pic>
    </p:spTree>
    <p:extLst>
      <p:ext uri="{BB962C8B-B14F-4D97-AF65-F5344CB8AC3E}">
        <p14:creationId xmlns:p14="http://schemas.microsoft.com/office/powerpoint/2010/main" val="34462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2ADB74-7304-A7D5-681B-476238A75C41}"/>
              </a:ext>
            </a:extLst>
          </p:cNvPr>
          <p:cNvSpPr>
            <a:spLocks noGrp="1"/>
          </p:cNvSpPr>
          <p:nvPr>
            <p:ph type="body" sz="quarter" idx="11"/>
          </p:nvPr>
        </p:nvSpPr>
        <p:spPr>
          <a:xfrm>
            <a:off x="1967971" y="1555433"/>
            <a:ext cx="6456361" cy="1051057"/>
          </a:xfrm>
        </p:spPr>
        <p:txBody>
          <a:bodyPr/>
          <a:lstStyle/>
          <a:p>
            <a:r>
              <a:rPr lang="en-AU" u="sng" dirty="0"/>
              <a:t>INITIALIZR WORKFLOW</a:t>
            </a:r>
          </a:p>
        </p:txBody>
      </p:sp>
      <p:pic>
        <p:nvPicPr>
          <p:cNvPr id="3" name="Google Shape;230;p36">
            <a:extLst>
              <a:ext uri="{FF2B5EF4-FFF2-40B4-BE49-F238E27FC236}">
                <a16:creationId xmlns:a16="http://schemas.microsoft.com/office/drawing/2014/main" id="{DA0FA7F7-9B41-EE57-FBA0-2581B20082FA}"/>
              </a:ext>
            </a:extLst>
          </p:cNvPr>
          <p:cNvPicPr preferRelativeResize="0"/>
          <p:nvPr/>
        </p:nvPicPr>
        <p:blipFill>
          <a:blip r:embed="rId2">
            <a:alphaModFix/>
          </a:blip>
          <a:stretch>
            <a:fillRect/>
          </a:stretch>
        </p:blipFill>
        <p:spPr>
          <a:xfrm>
            <a:off x="1057124" y="2478312"/>
            <a:ext cx="7282543" cy="3668488"/>
          </a:xfrm>
          <a:prstGeom prst="rect">
            <a:avLst/>
          </a:prstGeom>
          <a:noFill/>
          <a:ln>
            <a:noFill/>
          </a:ln>
        </p:spPr>
      </p:pic>
    </p:spTree>
    <p:extLst>
      <p:ext uri="{BB962C8B-B14F-4D97-AF65-F5344CB8AC3E}">
        <p14:creationId xmlns:p14="http://schemas.microsoft.com/office/powerpoint/2010/main" val="1731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32F915-1A4A-7E3C-E90B-EEDEADB350E0}"/>
              </a:ext>
            </a:extLst>
          </p:cNvPr>
          <p:cNvSpPr>
            <a:spLocks noGrp="1"/>
          </p:cNvSpPr>
          <p:nvPr>
            <p:ph type="body" sz="quarter" idx="11"/>
          </p:nvPr>
        </p:nvSpPr>
        <p:spPr>
          <a:xfrm>
            <a:off x="2755372" y="1487700"/>
            <a:ext cx="4625974" cy="527837"/>
          </a:xfrm>
        </p:spPr>
        <p:txBody>
          <a:bodyPr/>
          <a:lstStyle/>
          <a:p>
            <a:r>
              <a:rPr lang="en-AU" u="sng" dirty="0"/>
              <a:t>USER INTERFACE</a:t>
            </a:r>
          </a:p>
        </p:txBody>
      </p:sp>
      <p:pic>
        <p:nvPicPr>
          <p:cNvPr id="3" name="Picture 2">
            <a:extLst>
              <a:ext uri="{FF2B5EF4-FFF2-40B4-BE49-F238E27FC236}">
                <a16:creationId xmlns:a16="http://schemas.microsoft.com/office/drawing/2014/main" id="{3CF8EC72-27E0-61F8-398B-15996B43D068}"/>
              </a:ext>
            </a:extLst>
          </p:cNvPr>
          <p:cNvPicPr>
            <a:picLocks noChangeAspect="1"/>
          </p:cNvPicPr>
          <p:nvPr/>
        </p:nvPicPr>
        <p:blipFill>
          <a:blip r:embed="rId2"/>
          <a:stretch>
            <a:fillRect/>
          </a:stretch>
        </p:blipFill>
        <p:spPr>
          <a:xfrm>
            <a:off x="89049" y="2545051"/>
            <a:ext cx="4360296" cy="2819068"/>
          </a:xfrm>
          <a:prstGeom prst="rect">
            <a:avLst/>
          </a:prstGeom>
        </p:spPr>
      </p:pic>
      <p:pic>
        <p:nvPicPr>
          <p:cNvPr id="4" name="Picture 3">
            <a:extLst>
              <a:ext uri="{FF2B5EF4-FFF2-40B4-BE49-F238E27FC236}">
                <a16:creationId xmlns:a16="http://schemas.microsoft.com/office/drawing/2014/main" id="{D47285B0-CFAC-F6BE-2E9B-9D09893A156A}"/>
              </a:ext>
            </a:extLst>
          </p:cNvPr>
          <p:cNvPicPr>
            <a:picLocks noChangeAspect="1"/>
          </p:cNvPicPr>
          <p:nvPr/>
        </p:nvPicPr>
        <p:blipFill>
          <a:blip r:embed="rId3"/>
          <a:stretch>
            <a:fillRect/>
          </a:stretch>
        </p:blipFill>
        <p:spPr>
          <a:xfrm>
            <a:off x="4808184" y="2138036"/>
            <a:ext cx="3908035" cy="4122935"/>
          </a:xfrm>
          <a:prstGeom prst="rect">
            <a:avLst/>
          </a:prstGeom>
        </p:spPr>
      </p:pic>
      <p:pic>
        <p:nvPicPr>
          <p:cNvPr id="5" name="Picture 4">
            <a:extLst>
              <a:ext uri="{FF2B5EF4-FFF2-40B4-BE49-F238E27FC236}">
                <a16:creationId xmlns:a16="http://schemas.microsoft.com/office/drawing/2014/main" id="{F7DDB896-C8B0-7DD3-9074-604101981AE3}"/>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242" t="-3240" r="23031" b="3240"/>
          <a:stretch/>
        </p:blipFill>
        <p:spPr>
          <a:xfrm>
            <a:off x="9075058" y="5614389"/>
            <a:ext cx="486228" cy="624279"/>
          </a:xfrm>
          <a:prstGeom prst="rect">
            <a:avLst/>
          </a:prstGeom>
        </p:spPr>
      </p:pic>
      <p:sp>
        <p:nvSpPr>
          <p:cNvPr id="6" name="Arrow: Right 5">
            <a:extLst>
              <a:ext uri="{FF2B5EF4-FFF2-40B4-BE49-F238E27FC236}">
                <a16:creationId xmlns:a16="http://schemas.microsoft.com/office/drawing/2014/main" id="{0A574EBE-C718-64B7-6E1B-9FDA77727055}"/>
              </a:ext>
            </a:extLst>
          </p:cNvPr>
          <p:cNvSpPr/>
          <p:nvPr/>
        </p:nvSpPr>
        <p:spPr>
          <a:xfrm>
            <a:off x="4433409" y="3808858"/>
            <a:ext cx="398221" cy="33606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6FCDBDA7-E7AD-1D82-B0D1-840E1608033B}"/>
              </a:ext>
            </a:extLst>
          </p:cNvPr>
          <p:cNvSpPr/>
          <p:nvPr/>
        </p:nvSpPr>
        <p:spPr>
          <a:xfrm>
            <a:off x="8696528" y="5758497"/>
            <a:ext cx="398221" cy="33606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6277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476671-6CC0-62AF-1189-022B5475C041}"/>
              </a:ext>
            </a:extLst>
          </p:cNvPr>
          <p:cNvSpPr>
            <a:spLocks noGrp="1"/>
          </p:cNvSpPr>
          <p:nvPr>
            <p:ph type="body" sz="quarter" idx="11"/>
          </p:nvPr>
        </p:nvSpPr>
        <p:spPr>
          <a:xfrm>
            <a:off x="1688573" y="1580833"/>
            <a:ext cx="6066894" cy="1051057"/>
          </a:xfrm>
        </p:spPr>
        <p:txBody>
          <a:bodyPr/>
          <a:lstStyle/>
          <a:p>
            <a:r>
              <a:rPr lang="en-AU" u="sng" dirty="0"/>
              <a:t>USER INTERFACE (cont.)</a:t>
            </a:r>
          </a:p>
        </p:txBody>
      </p:sp>
      <p:pic>
        <p:nvPicPr>
          <p:cNvPr id="3" name="Picture 2">
            <a:extLst>
              <a:ext uri="{FF2B5EF4-FFF2-40B4-BE49-F238E27FC236}">
                <a16:creationId xmlns:a16="http://schemas.microsoft.com/office/drawing/2014/main" id="{ADA881A7-E486-9792-D27B-A8DC04D89B19}"/>
              </a:ext>
            </a:extLst>
          </p:cNvPr>
          <p:cNvPicPr>
            <a:picLocks noChangeAspect="1"/>
          </p:cNvPicPr>
          <p:nvPr/>
        </p:nvPicPr>
        <p:blipFill>
          <a:blip r:embed="rId2"/>
          <a:stretch>
            <a:fillRect/>
          </a:stretch>
        </p:blipFill>
        <p:spPr>
          <a:xfrm>
            <a:off x="224973" y="2419349"/>
            <a:ext cx="2941273" cy="3380317"/>
          </a:xfrm>
          <a:prstGeom prst="rect">
            <a:avLst/>
          </a:prstGeom>
        </p:spPr>
      </p:pic>
      <p:pic>
        <p:nvPicPr>
          <p:cNvPr id="4" name="Picture 3">
            <a:extLst>
              <a:ext uri="{FF2B5EF4-FFF2-40B4-BE49-F238E27FC236}">
                <a16:creationId xmlns:a16="http://schemas.microsoft.com/office/drawing/2014/main" id="{177ECB99-5786-44C7-41EC-09048B4A3DA5}"/>
              </a:ext>
            </a:extLst>
          </p:cNvPr>
          <p:cNvPicPr>
            <a:picLocks noChangeAspect="1"/>
          </p:cNvPicPr>
          <p:nvPr/>
        </p:nvPicPr>
        <p:blipFill>
          <a:blip r:embed="rId3"/>
          <a:stretch>
            <a:fillRect/>
          </a:stretch>
        </p:blipFill>
        <p:spPr>
          <a:xfrm>
            <a:off x="3564467" y="2508966"/>
            <a:ext cx="3153167" cy="3434290"/>
          </a:xfrm>
          <a:prstGeom prst="rect">
            <a:avLst/>
          </a:prstGeom>
        </p:spPr>
      </p:pic>
      <p:pic>
        <p:nvPicPr>
          <p:cNvPr id="5" name="Picture 4">
            <a:extLst>
              <a:ext uri="{FF2B5EF4-FFF2-40B4-BE49-F238E27FC236}">
                <a16:creationId xmlns:a16="http://schemas.microsoft.com/office/drawing/2014/main" id="{34D8F77C-1A63-C0CC-AD02-5CC2148E44C3}"/>
              </a:ext>
            </a:extLst>
          </p:cNvPr>
          <p:cNvPicPr>
            <a:picLocks noChangeAspect="1"/>
          </p:cNvPicPr>
          <p:nvPr/>
        </p:nvPicPr>
        <p:blipFill>
          <a:blip r:embed="rId4"/>
          <a:stretch>
            <a:fillRect/>
          </a:stretch>
        </p:blipFill>
        <p:spPr>
          <a:xfrm>
            <a:off x="7115855" y="2421467"/>
            <a:ext cx="2269763" cy="3378198"/>
          </a:xfrm>
          <a:prstGeom prst="rect">
            <a:avLst/>
          </a:prstGeom>
        </p:spPr>
      </p:pic>
      <p:sp>
        <p:nvSpPr>
          <p:cNvPr id="6" name="Arrow: Right 5">
            <a:extLst>
              <a:ext uri="{FF2B5EF4-FFF2-40B4-BE49-F238E27FC236}">
                <a16:creationId xmlns:a16="http://schemas.microsoft.com/office/drawing/2014/main" id="{451E03EE-6418-8AEE-4CD9-AFC7299A3FBA}"/>
              </a:ext>
            </a:extLst>
          </p:cNvPr>
          <p:cNvSpPr/>
          <p:nvPr/>
        </p:nvSpPr>
        <p:spPr>
          <a:xfrm>
            <a:off x="3166246" y="3954585"/>
            <a:ext cx="398221" cy="33606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41B59EB5-2CC7-3BEA-10DD-30399248D5D3}"/>
              </a:ext>
            </a:extLst>
          </p:cNvPr>
          <p:cNvSpPr/>
          <p:nvPr/>
        </p:nvSpPr>
        <p:spPr>
          <a:xfrm>
            <a:off x="3298092" y="4180392"/>
            <a:ext cx="45719" cy="4571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569E79B7-A84F-35D8-C1DA-D63390D5EBFA}"/>
              </a:ext>
            </a:extLst>
          </p:cNvPr>
          <p:cNvSpPr/>
          <p:nvPr/>
        </p:nvSpPr>
        <p:spPr>
          <a:xfrm>
            <a:off x="6717634" y="3890050"/>
            <a:ext cx="398221" cy="33606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8595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E795B-E654-9228-8DB8-4447317770CB}"/>
              </a:ext>
            </a:extLst>
          </p:cNvPr>
          <p:cNvSpPr>
            <a:spLocks noGrp="1"/>
          </p:cNvSpPr>
          <p:nvPr>
            <p:ph type="body" sz="quarter" idx="11"/>
          </p:nvPr>
        </p:nvSpPr>
        <p:spPr>
          <a:xfrm>
            <a:off x="477838" y="3054033"/>
            <a:ext cx="6303961" cy="1051057"/>
          </a:xfrm>
        </p:spPr>
        <p:txBody>
          <a:bodyPr/>
          <a:lstStyle/>
          <a:p>
            <a:r>
              <a:rPr lang="en-AU" dirty="0"/>
              <a:t>LIVE DEMONSTRATION</a:t>
            </a:r>
          </a:p>
        </p:txBody>
      </p:sp>
    </p:spTree>
    <p:extLst>
      <p:ext uri="{BB962C8B-B14F-4D97-AF65-F5344CB8AC3E}">
        <p14:creationId xmlns:p14="http://schemas.microsoft.com/office/powerpoint/2010/main" val="22372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7b56d83-7d92-4d5e-8552-dd44030ff6cf" xsi:nil="true"/>
    <lcf76f155ced4ddcb4097134ff3c332f xmlns="cc439602-6e20-438f-908b-bc2ab95209e2">
      <Terms xmlns="http://schemas.microsoft.com/office/infopath/2007/PartnerControls"/>
    </lcf76f155ced4ddcb4097134ff3c332f>
    <SharedWithUsers xmlns="43083cff-2120-40b1-81ba-58c336f439e7">
      <UserInfo>
        <DisplayName>Kolagad, Jyothi</DisplayName>
        <AccountId>699</AccountId>
        <AccountType/>
      </UserInfo>
      <UserInfo>
        <DisplayName>Thotakura, Priyanka</DisplayName>
        <AccountId>697</AccountId>
        <AccountType/>
      </UserInfo>
      <UserInfo>
        <DisplayName>Sikroria, Nihasha</DisplayName>
        <AccountId>643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603BDE13CCC545A47A3059E6E411A5" ma:contentTypeVersion="16" ma:contentTypeDescription="Create a new document." ma:contentTypeScope="" ma:versionID="7da2b6ce034e4a1b2acaf1ceee30fbd1">
  <xsd:schema xmlns:xsd="http://www.w3.org/2001/XMLSchema" xmlns:xs="http://www.w3.org/2001/XMLSchema" xmlns:p="http://schemas.microsoft.com/office/2006/metadata/properties" xmlns:ns2="cc439602-6e20-438f-908b-bc2ab95209e2" xmlns:ns3="43083cff-2120-40b1-81ba-58c336f439e7" xmlns:ns4="c7b56d83-7d92-4d5e-8552-dd44030ff6cf" targetNamespace="http://schemas.microsoft.com/office/2006/metadata/properties" ma:root="true" ma:fieldsID="0ce7ead1404cc3d8cfebaf54c44085b3" ns2:_="" ns3:_="" ns4:_="">
    <xsd:import namespace="cc439602-6e20-438f-908b-bc2ab95209e2"/>
    <xsd:import namespace="43083cff-2120-40b1-81ba-58c336f439e7"/>
    <xsd:import namespace="c7b56d83-7d92-4d5e-8552-dd44030ff6c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39602-6e20-438f-908b-bc2ab95209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7780b6f-135f-46e7-9608-4a6f87a7424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083cff-2120-40b1-81ba-58c336f439e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b56d83-7d92-4d5e-8552-dd44030ff6cf"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1d5a4c5-f83b-44af-98ee-8a69fd858b95}" ma:internalName="TaxCatchAll" ma:showField="CatchAllData" ma:web="43083cff-2120-40b1-81ba-58c336f439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D6B619-1D33-4F48-8C0F-532B7CDA34A7}">
  <ds:schemaRefs>
    <ds:schemaRef ds:uri="43083cff-2120-40b1-81ba-58c336f439e7"/>
    <ds:schemaRef ds:uri="c7b56d83-7d92-4d5e-8552-dd44030ff6cf"/>
    <ds:schemaRef ds:uri="cc439602-6e20-438f-908b-bc2ab95209e2"/>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C6CE41-FDFB-4720-8ED7-BDA6159FD14D}">
  <ds:schemaRefs>
    <ds:schemaRef ds:uri="http://schemas.microsoft.com/sharepoint/v3/contenttype/forms"/>
  </ds:schemaRefs>
</ds:datastoreItem>
</file>

<file path=customXml/itemProps3.xml><?xml version="1.0" encoding="utf-8"?>
<ds:datastoreItem xmlns:ds="http://schemas.openxmlformats.org/officeDocument/2006/customXml" ds:itemID="{06C7A957-6F26-4F2B-8080-8A444184E9A1}">
  <ds:schemaRefs>
    <ds:schemaRef ds:uri="43083cff-2120-40b1-81ba-58c336f439e7"/>
    <ds:schemaRef ds:uri="c7b56d83-7d92-4d5e-8552-dd44030ff6cf"/>
    <ds:schemaRef ds:uri="cc439602-6e20-438f-908b-bc2ab95209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ab56b7-6ec4-4073-8d92-ac7cc2e7a5df}" enabled="1" method="Privileged" siteId="{49dfc6a3-5fb7-49f4-adea-c54e725bb854}" contentBits="2" removed="0"/>
</clbl:labelList>
</file>

<file path=docProps/app.xml><?xml version="1.0" encoding="utf-8"?>
<Properties xmlns="http://schemas.openxmlformats.org/officeDocument/2006/extended-properties" xmlns:vt="http://schemas.openxmlformats.org/officeDocument/2006/docPropsVTypes">
  <Template>Office Theme</Template>
  <TotalTime>6</TotalTime>
  <Words>602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Arial</vt:lpstr>
      <vt:lpstr>Calibri</vt:lpstr>
      <vt:lpstr>Telstra Display</vt:lpstr>
      <vt:lpstr>Telstra Display Medium</vt:lpstr>
      <vt:lpstr>Telstra Text</vt:lpstr>
      <vt:lpstr>Telstra Text Medium</vt:lpstr>
      <vt:lpstr>Trebuchet MS</vt:lpstr>
      <vt:lpstr>Telstra International 2023 Sky 80</vt:lpstr>
      <vt:lpstr>Telstra International 2023 Sky 60</vt:lpstr>
      <vt:lpstr>Telstra International 2023 Earth 60</vt:lpstr>
      <vt:lpstr>Telstra International 2023 Sand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Sharyl Soh</dc:creator>
  <cp:lastModifiedBy>Rahul, Rahul</cp:lastModifiedBy>
  <cp:revision>14</cp:revision>
  <dcterms:created xsi:type="dcterms:W3CDTF">2023-01-16T01:41:14Z</dcterms:created>
  <dcterms:modified xsi:type="dcterms:W3CDTF">2023-09-27T04:39:36Z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0x010100E6603BDE13CCC545A47A3059E6E411A5</vt:lpwstr>
  </property>
  <property fmtid="{D5CDD505-2E9C-101B-9397-08002B2CF9AE}" pid="3" name="MediaServiceImageTags">
    <vt:lpwstr/>
  </property>
  <property fmtid="{D5CDD505-2E9C-101B-9397-08002B2CF9AE}" pid="4" name="ClassificationContentMarkingFooterLocations">
    <vt:lpwstr>Telstra International 2023 Sky 80:9\Telstra International 2023 Sky 60:10\Telstra International 2023 Earth 60:10\Telstra International 2023 Sand 40:10</vt:lpwstr>
  </property>
  <property fmtid="{D5CDD505-2E9C-101B-9397-08002B2CF9AE}" pid="5" name="ClassificationContentMarkingFooterText">
    <vt:lpwstr>General</vt:lpwstr>
  </property>
</Properties>
</file>