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58" r:id="rId1"/>
  </p:sldMasterIdLst>
  <p:notesMasterIdLst>
    <p:notesMasterId r:id="rId13"/>
  </p:notesMasterIdLst>
  <p:handoutMasterIdLst>
    <p:handoutMasterId r:id="rId14"/>
  </p:handoutMasterIdLst>
  <p:sldIdLst>
    <p:sldId id="274" r:id="rId2"/>
    <p:sldId id="275" r:id="rId3"/>
    <p:sldId id="283" r:id="rId4"/>
    <p:sldId id="285" r:id="rId5"/>
    <p:sldId id="279" r:id="rId6"/>
    <p:sldId id="282" r:id="rId7"/>
    <p:sldId id="270" r:id="rId8"/>
    <p:sldId id="280" r:id="rId9"/>
    <p:sldId id="284" r:id="rId10"/>
    <p:sldId id="286" r:id="rId11"/>
    <p:sldId id="273"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p:scale>
          <a:sx n="125" d="100"/>
          <a:sy n="125" d="100"/>
        </p:scale>
        <p:origin x="22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29-09-2023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TSE Custom Initializr</a:t>
            </a:r>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65434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798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27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98824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69020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71310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5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5847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28/09/2023</a:t>
            </a:r>
            <a:endParaRPr lang="en-IN" dirty="0"/>
          </a:p>
        </p:txBody>
      </p:sp>
      <p:sp>
        <p:nvSpPr>
          <p:cNvPr id="8" name="Footer Placeholder 7"/>
          <p:cNvSpPr>
            <a:spLocks noGrp="1"/>
          </p:cNvSpPr>
          <p:nvPr>
            <p:ph type="ftr" sz="quarter" idx="11"/>
          </p:nvPr>
        </p:nvSpPr>
        <p:spPr/>
        <p:txBody>
          <a:bodyPr/>
          <a:lstStyle/>
          <a:p>
            <a:r>
              <a:rPr lang="en-IN"/>
              <a:t>TSE Custom Initializr</a:t>
            </a:r>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05691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28/09/2023</a:t>
            </a:r>
            <a:endParaRPr lang="en-IN" dirty="0"/>
          </a:p>
        </p:txBody>
      </p:sp>
      <p:sp>
        <p:nvSpPr>
          <p:cNvPr id="4" name="Footer Placeholder 3"/>
          <p:cNvSpPr>
            <a:spLocks noGrp="1"/>
          </p:cNvSpPr>
          <p:nvPr>
            <p:ph type="ftr" sz="quarter" idx="11"/>
          </p:nvPr>
        </p:nvSpPr>
        <p:spPr/>
        <p:txBody>
          <a:bodyPr/>
          <a:lstStyle/>
          <a:p>
            <a:r>
              <a:rPr lang="en-IN"/>
              <a:t>TSE Custom Initializr</a:t>
            </a: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0595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28/09/2023</a:t>
            </a:r>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TSE Custom Initializr</a:t>
            </a:r>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59759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r>
              <a:rPr lang="en-US"/>
              <a:t>28/09/2023</a:t>
            </a:r>
            <a:endParaRPr lang="en-IN"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IN"/>
              <a:t>TSE Custom Initializr</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01516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2876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r>
              <a:rPr lang="en-US"/>
              <a:t>28/09/2023</a:t>
            </a:r>
            <a:endParaRPr lang="en-IN"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r>
              <a:rPr lang="en-IN"/>
              <a:t>TSE Custom Initializr</a:t>
            </a:r>
            <a:endParaRPr lang="en-IN"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313447-9E7A-848E-F5F0-B32354753018}"/>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938992269"/>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p:hf hdr="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ome-assistant-china.github.io/components/notify.telstra/" TargetMode="External"/><Relationship Id="rId5" Type="http://schemas.openxmlformats.org/officeDocument/2006/relationships/image" Target="../media/image3.png"/><Relationship Id="rId4" Type="http://schemas.openxmlformats.org/officeDocument/2006/relationships/hyperlink" Target="https://blog.csdn.net/Hello_World_QWP/article/details/806526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normAutofit/>
          </a:bodyPr>
          <a:lstStyle/>
          <a:p>
            <a:r>
              <a:rPr lang="en-IN" sz="4800" dirty="0">
                <a:latin typeface="Times New Roman" panose="02020603050405020304" pitchFamily="18" charset="0"/>
                <a:cs typeface="Times New Roman" panose="02020603050405020304" pitchFamily="18" charset="0"/>
              </a:rPr>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62500" lnSpcReduction="20000"/>
          </a:bodyPr>
          <a:lstStyle/>
          <a:p>
            <a:r>
              <a:rPr lang="en-IN" b="1" dirty="0">
                <a:latin typeface="Times New Roman" panose="02020603050405020304" pitchFamily="18" charset="0"/>
                <a:cs typeface="Times New Roman" panose="02020603050405020304" pitchFamily="18" charset="0"/>
              </a:rPr>
              <a:t>GROUP 4:</a:t>
            </a:r>
          </a:p>
          <a:p>
            <a:r>
              <a:rPr lang="en-IN" dirty="0" err="1">
                <a:latin typeface="Times New Roman" panose="02020603050405020304" pitchFamily="18" charset="0"/>
                <a:cs typeface="Times New Roman" panose="02020603050405020304" pitchFamily="18" charset="0"/>
              </a:rPr>
              <a:t>Tunir</a:t>
            </a:r>
            <a:r>
              <a:rPr lang="en-IN" dirty="0">
                <a:latin typeface="Times New Roman" panose="02020603050405020304" pitchFamily="18" charset="0"/>
                <a:cs typeface="Times New Roman" panose="02020603050405020304" pitchFamily="18" charset="0"/>
              </a:rPr>
              <a:t> Chaudhuri, Akash Ranjan, Goutham Suresh, Rahul, Sunny Kumar</a:t>
            </a:r>
          </a:p>
          <a:p>
            <a:r>
              <a:rPr lang="en-IN" dirty="0">
                <a:latin typeface="Times New Roman" panose="02020603050405020304" pitchFamily="18" charset="0"/>
                <a:cs typeface="Times New Roman" panose="02020603050405020304" pitchFamily="18" charset="0"/>
              </a:rPr>
              <a:t> </a:t>
            </a:r>
          </a:p>
        </p:txBody>
      </p:sp>
      <p:sp>
        <p:nvSpPr>
          <p:cNvPr id="11" name="Date Placeholder 10">
            <a:extLst>
              <a:ext uri="{FF2B5EF4-FFF2-40B4-BE49-F238E27FC236}">
                <a16:creationId xmlns:a16="http://schemas.microsoft.com/office/drawing/2014/main" id="{E79105B9-1980-57F3-284B-30F8F5EC241B}"/>
              </a:ext>
            </a:extLst>
          </p:cNvPr>
          <p:cNvSpPr>
            <a:spLocks noGrp="1"/>
          </p:cNvSpPr>
          <p:nvPr>
            <p:ph type="dt" sz="half" idx="10"/>
          </p:nvPr>
        </p:nvSpPr>
        <p:spPr/>
        <p:txBody>
          <a:bodyPr/>
          <a:lstStyle/>
          <a:p>
            <a:r>
              <a:rPr lang="en-US" b="1">
                <a:solidFill>
                  <a:schemeClr val="tx1"/>
                </a:solidFill>
              </a:rPr>
              <a:t>28/09/2023</a:t>
            </a:r>
            <a:endParaRPr lang="en-IN" b="1" dirty="0">
              <a:solidFill>
                <a:schemeClr val="tx1"/>
              </a:solidFill>
            </a:endParaRPr>
          </a:p>
        </p:txBody>
      </p:sp>
      <p:sp>
        <p:nvSpPr>
          <p:cNvPr id="4" name="Slide Number Placeholder 3">
            <a:extLst>
              <a:ext uri="{FF2B5EF4-FFF2-40B4-BE49-F238E27FC236}">
                <a16:creationId xmlns:a16="http://schemas.microsoft.com/office/drawing/2014/main" id="{B465FEC2-1AA0-CAF1-59EB-9A579301C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0592" y="2449604"/>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7"/>
          <a:stretch>
            <a:fillRect/>
          </a:stretch>
        </p:blipFill>
        <p:spPr>
          <a:xfrm>
            <a:off x="628932" y="10062"/>
            <a:ext cx="1090653" cy="428990"/>
          </a:xfrm>
          <a:prstGeom prst="rect">
            <a:avLst/>
          </a:prstGeom>
        </p:spPr>
      </p:pic>
    </p:spTree>
    <p:extLst>
      <p:ext uri="{BB962C8B-B14F-4D97-AF65-F5344CB8AC3E}">
        <p14:creationId xmlns:p14="http://schemas.microsoft.com/office/powerpoint/2010/main" val="118150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962E6-5C12-DB03-9DBF-643697C1DB35}"/>
              </a:ext>
            </a:extLst>
          </p:cNvPr>
          <p:cNvSpPr>
            <a:spLocks noGrp="1"/>
          </p:cNvSpPr>
          <p:nvPr>
            <p:ph type="dt" sz="half" idx="10"/>
          </p:nvPr>
        </p:nvSpPr>
        <p:spPr/>
        <p:txBody>
          <a:bodyPr/>
          <a:lstStyle/>
          <a:p>
            <a:r>
              <a:rPr lang="en-US"/>
              <a:t>28/09/2023</a:t>
            </a:r>
            <a:endParaRPr lang="en-IN" dirty="0"/>
          </a:p>
        </p:txBody>
      </p:sp>
      <p:sp>
        <p:nvSpPr>
          <p:cNvPr id="3" name="Footer Placeholder 2">
            <a:extLst>
              <a:ext uri="{FF2B5EF4-FFF2-40B4-BE49-F238E27FC236}">
                <a16:creationId xmlns:a16="http://schemas.microsoft.com/office/drawing/2014/main" id="{85FAFC52-2124-34FC-0340-13F3F4F97DE8}"/>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DCBB3DA9-4A66-3FF3-647F-29090B8FB3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dirty="0"/>
          </a:p>
        </p:txBody>
      </p:sp>
      <p:pic>
        <p:nvPicPr>
          <p:cNvPr id="17" name="Picture 16" descr="A person in a suit and tie&#10;&#10;Description automatically generated">
            <a:extLst>
              <a:ext uri="{FF2B5EF4-FFF2-40B4-BE49-F238E27FC236}">
                <a16:creationId xmlns:a16="http://schemas.microsoft.com/office/drawing/2014/main" id="{94FB5DA8-5BF6-33FF-2820-75AF751F2471}"/>
              </a:ext>
            </a:extLst>
          </p:cNvPr>
          <p:cNvPicPr>
            <a:picLocks noChangeAspect="1"/>
          </p:cNvPicPr>
          <p:nvPr/>
        </p:nvPicPr>
        <p:blipFill>
          <a:blip r:embed="rId2"/>
          <a:stretch>
            <a:fillRect/>
          </a:stretch>
        </p:blipFill>
        <p:spPr>
          <a:xfrm>
            <a:off x="1176809" y="640670"/>
            <a:ext cx="1758891" cy="1567646"/>
          </a:xfrm>
          <a:prstGeom prst="rect">
            <a:avLst/>
          </a:prstGeom>
          <a:ln>
            <a:solidFill>
              <a:srgbClr val="24A148"/>
            </a:solidFill>
          </a:ln>
          <a:effectLst>
            <a:innerShdw blurRad="63500" dist="50800" dir="13500000">
              <a:prstClr val="black">
                <a:alpha val="50000"/>
              </a:prstClr>
            </a:innerShdw>
          </a:effectLst>
        </p:spPr>
      </p:pic>
      <p:pic>
        <p:nvPicPr>
          <p:cNvPr id="18" name="Picture 17" descr="A person in a pink shirt&#10;&#10;Description automatically generated">
            <a:extLst>
              <a:ext uri="{FF2B5EF4-FFF2-40B4-BE49-F238E27FC236}">
                <a16:creationId xmlns:a16="http://schemas.microsoft.com/office/drawing/2014/main" id="{2F746E47-C953-9D47-2254-90CADF94BFB5}"/>
              </a:ext>
            </a:extLst>
          </p:cNvPr>
          <p:cNvPicPr>
            <a:picLocks noChangeAspect="1"/>
          </p:cNvPicPr>
          <p:nvPr/>
        </p:nvPicPr>
        <p:blipFill>
          <a:blip r:embed="rId3"/>
          <a:stretch>
            <a:fillRect/>
          </a:stretch>
        </p:blipFill>
        <p:spPr>
          <a:xfrm>
            <a:off x="3676401" y="631229"/>
            <a:ext cx="1742497" cy="1562685"/>
          </a:xfrm>
          <a:prstGeom prst="rect">
            <a:avLst/>
          </a:prstGeom>
          <a:effectLst>
            <a:innerShdw blurRad="63500" dist="50800" dir="13500000">
              <a:prstClr val="black">
                <a:alpha val="50000"/>
              </a:prstClr>
            </a:innerShdw>
          </a:effectLst>
        </p:spPr>
      </p:pic>
      <p:pic>
        <p:nvPicPr>
          <p:cNvPr id="19" name="Picture 18" descr="A person in a green dress&#10;&#10;Description automatically generated">
            <a:extLst>
              <a:ext uri="{FF2B5EF4-FFF2-40B4-BE49-F238E27FC236}">
                <a16:creationId xmlns:a16="http://schemas.microsoft.com/office/drawing/2014/main" id="{82382D39-724F-EC66-059E-0BECF58C4687}"/>
              </a:ext>
            </a:extLst>
          </p:cNvPr>
          <p:cNvPicPr>
            <a:picLocks noChangeAspect="1"/>
          </p:cNvPicPr>
          <p:nvPr/>
        </p:nvPicPr>
        <p:blipFill>
          <a:blip r:embed="rId4"/>
          <a:stretch>
            <a:fillRect/>
          </a:stretch>
        </p:blipFill>
        <p:spPr>
          <a:xfrm>
            <a:off x="6159599" y="631229"/>
            <a:ext cx="1742496" cy="1586528"/>
          </a:xfrm>
          <a:prstGeom prst="rect">
            <a:avLst/>
          </a:prstGeom>
          <a:effectLst>
            <a:innerShdw blurRad="63500" dist="50800" dir="13500000">
              <a:prstClr val="black">
                <a:alpha val="50000"/>
              </a:prstClr>
            </a:innerShdw>
          </a:effectLst>
        </p:spPr>
      </p:pic>
      <p:pic>
        <p:nvPicPr>
          <p:cNvPr id="20" name="Picture 19" descr="A person with a beard&#10;&#10;Description automatically generated">
            <a:extLst>
              <a:ext uri="{FF2B5EF4-FFF2-40B4-BE49-F238E27FC236}">
                <a16:creationId xmlns:a16="http://schemas.microsoft.com/office/drawing/2014/main" id="{30352A72-E5CC-C4A6-B658-C75935D93864}"/>
              </a:ext>
            </a:extLst>
          </p:cNvPr>
          <p:cNvPicPr>
            <a:picLocks noChangeAspect="1"/>
          </p:cNvPicPr>
          <p:nvPr/>
        </p:nvPicPr>
        <p:blipFill>
          <a:blip r:embed="rId5"/>
          <a:stretch>
            <a:fillRect/>
          </a:stretch>
        </p:blipFill>
        <p:spPr>
          <a:xfrm>
            <a:off x="2356207" y="2807953"/>
            <a:ext cx="1758891" cy="1554712"/>
          </a:xfrm>
          <a:prstGeom prst="rect">
            <a:avLst/>
          </a:prstGeom>
          <a:ln>
            <a:solidFill>
              <a:srgbClr val="0D54FF"/>
            </a:solidFill>
          </a:ln>
          <a:effectLst>
            <a:innerShdw blurRad="63500" dist="50800" dir="13500000">
              <a:prstClr val="black">
                <a:alpha val="50000"/>
              </a:prstClr>
            </a:innerShdw>
          </a:effectLst>
          <a:scene3d>
            <a:camera prst="orthographicFront">
              <a:rot lat="0" lon="21599981" rev="0"/>
            </a:camera>
            <a:lightRig rig="threePt" dir="t"/>
          </a:scene3d>
        </p:spPr>
      </p:pic>
      <p:pic>
        <p:nvPicPr>
          <p:cNvPr id="21" name="Picture 20" descr="A person standing in front of a sign&#10;&#10;Description automatically generated">
            <a:extLst>
              <a:ext uri="{FF2B5EF4-FFF2-40B4-BE49-F238E27FC236}">
                <a16:creationId xmlns:a16="http://schemas.microsoft.com/office/drawing/2014/main" id="{E9FB3110-CFC1-9B20-C0CB-5CD310485005}"/>
              </a:ext>
            </a:extLst>
          </p:cNvPr>
          <p:cNvPicPr>
            <a:picLocks noChangeAspect="1"/>
          </p:cNvPicPr>
          <p:nvPr/>
        </p:nvPicPr>
        <p:blipFill>
          <a:blip r:embed="rId6"/>
          <a:stretch>
            <a:fillRect/>
          </a:stretch>
        </p:blipFill>
        <p:spPr>
          <a:xfrm>
            <a:off x="4951640" y="2828462"/>
            <a:ext cx="1758891" cy="1561575"/>
          </a:xfrm>
          <a:prstGeom prst="rect">
            <a:avLst/>
          </a:prstGeom>
          <a:effectLst>
            <a:innerShdw blurRad="63500" dist="50800" dir="13500000">
              <a:prstClr val="black">
                <a:alpha val="50000"/>
              </a:prstClr>
            </a:innerShdw>
          </a:effectLst>
        </p:spPr>
      </p:pic>
      <p:sp>
        <p:nvSpPr>
          <p:cNvPr id="22" name="TextBox 21">
            <a:extLst>
              <a:ext uri="{FF2B5EF4-FFF2-40B4-BE49-F238E27FC236}">
                <a16:creationId xmlns:a16="http://schemas.microsoft.com/office/drawing/2014/main" id="{A226929D-CBA1-9BC9-18C7-1A2838C9625E}"/>
              </a:ext>
            </a:extLst>
          </p:cNvPr>
          <p:cNvSpPr txBox="1"/>
          <p:nvPr/>
        </p:nvSpPr>
        <p:spPr>
          <a:xfrm>
            <a:off x="1367952" y="2193914"/>
            <a:ext cx="1285415" cy="461665"/>
          </a:xfrm>
          <a:prstGeom prst="rect">
            <a:avLst/>
          </a:prstGeom>
          <a:noFill/>
        </p:spPr>
        <p:txBody>
          <a:bodyPr wrap="square">
            <a:spAutoFit/>
          </a:bodyPr>
          <a:lstStyle/>
          <a:p>
            <a:pPr algn="ctr"/>
            <a:r>
              <a:rPr lang="en-GB" sz="1200" dirty="0" err="1">
                <a:latin typeface="Times New Roman" panose="02020603050405020304" pitchFamily="18" charset="0"/>
                <a:cs typeface="Times New Roman" panose="02020603050405020304" pitchFamily="18" charset="0"/>
              </a:rPr>
              <a:t>Tunir</a:t>
            </a:r>
            <a:r>
              <a:rPr lang="en-GB" sz="1200" dirty="0">
                <a:latin typeface="Times New Roman" panose="02020603050405020304" pitchFamily="18" charset="0"/>
                <a:cs typeface="Times New Roman" panose="02020603050405020304" pitchFamily="18" charset="0"/>
              </a:rPr>
              <a:t> Chaudhuri</a:t>
            </a:r>
          </a:p>
          <a:p>
            <a:pPr algn="ctr"/>
            <a:r>
              <a:rPr lang="en-GB" sz="1200" dirty="0">
                <a:latin typeface="Times New Roman" panose="02020603050405020304" pitchFamily="18" charset="0"/>
                <a:cs typeface="Times New Roman" panose="02020603050405020304" pitchFamily="18" charset="0"/>
              </a:rPr>
              <a:t>ASE</a:t>
            </a:r>
          </a:p>
        </p:txBody>
      </p:sp>
      <p:sp>
        <p:nvSpPr>
          <p:cNvPr id="23" name="TextBox 22">
            <a:extLst>
              <a:ext uri="{FF2B5EF4-FFF2-40B4-BE49-F238E27FC236}">
                <a16:creationId xmlns:a16="http://schemas.microsoft.com/office/drawing/2014/main" id="{1F7A4AF6-D4C8-6791-1A30-F3FB1389BEA4}"/>
              </a:ext>
            </a:extLst>
          </p:cNvPr>
          <p:cNvSpPr txBox="1"/>
          <p:nvPr/>
        </p:nvSpPr>
        <p:spPr>
          <a:xfrm>
            <a:off x="3897676" y="2208316"/>
            <a:ext cx="1285415" cy="461665"/>
          </a:xfrm>
          <a:prstGeom prst="rect">
            <a:avLst/>
          </a:prstGeom>
          <a:noFill/>
        </p:spPr>
        <p:txBody>
          <a:bodyPr wrap="square">
            <a:spAutoFit/>
          </a:bodyPr>
          <a:lstStyle/>
          <a:p>
            <a:pPr algn="ctr"/>
            <a:r>
              <a:rPr lang="en-GB" sz="1200" dirty="0">
                <a:latin typeface="Times New Roman" panose="02020603050405020304" pitchFamily="18" charset="0"/>
                <a:cs typeface="Times New Roman" panose="02020603050405020304" pitchFamily="18" charset="0"/>
              </a:rPr>
              <a:t>Akash Ranjan</a:t>
            </a: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ASE</a:t>
            </a:r>
            <a:endParaRPr lang="en-GB"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617AF23-BE1A-4B9A-FCDF-41D16F4AE59A}"/>
              </a:ext>
            </a:extLst>
          </p:cNvPr>
          <p:cNvSpPr txBox="1"/>
          <p:nvPr/>
        </p:nvSpPr>
        <p:spPr>
          <a:xfrm>
            <a:off x="6324044" y="2217757"/>
            <a:ext cx="1413606" cy="461665"/>
          </a:xfrm>
          <a:prstGeom prst="rect">
            <a:avLst/>
          </a:prstGeom>
          <a:noFill/>
        </p:spPr>
        <p:txBody>
          <a:bodyPr wrap="square">
            <a:spAutoFit/>
          </a:bodyPr>
          <a:lstStyle/>
          <a:p>
            <a:pPr algn="ctr"/>
            <a:r>
              <a:rPr lang="en-GB" sz="1200" dirty="0">
                <a:latin typeface="Times New Roman" panose="02020603050405020304" pitchFamily="18" charset="0"/>
                <a:cs typeface="Times New Roman" panose="02020603050405020304" pitchFamily="18" charset="0"/>
              </a:rPr>
              <a:t>Goutham Suresh</a:t>
            </a:r>
          </a:p>
          <a:p>
            <a:pPr algn="ctr"/>
            <a:r>
              <a:rPr lang="en-GB" sz="1200" dirty="0">
                <a:latin typeface="Times New Roman" panose="02020603050405020304" pitchFamily="18" charset="0"/>
                <a:cs typeface="Times New Roman" panose="02020603050405020304" pitchFamily="18" charset="0"/>
              </a:rPr>
              <a:t>ASE</a:t>
            </a:r>
          </a:p>
        </p:txBody>
      </p:sp>
      <p:sp>
        <p:nvSpPr>
          <p:cNvPr id="25" name="TextBox 24">
            <a:extLst>
              <a:ext uri="{FF2B5EF4-FFF2-40B4-BE49-F238E27FC236}">
                <a16:creationId xmlns:a16="http://schemas.microsoft.com/office/drawing/2014/main" id="{E79FECB5-436F-CF28-5157-FF5989CE0EE0}"/>
              </a:ext>
            </a:extLst>
          </p:cNvPr>
          <p:cNvSpPr txBox="1"/>
          <p:nvPr/>
        </p:nvSpPr>
        <p:spPr>
          <a:xfrm>
            <a:off x="2935700" y="4342156"/>
            <a:ext cx="611261" cy="461665"/>
          </a:xfrm>
          <a:prstGeom prst="rect">
            <a:avLst/>
          </a:prstGeom>
          <a:noFill/>
        </p:spPr>
        <p:txBody>
          <a:bodyPr wrap="square">
            <a:spAutoFit/>
          </a:bodyPr>
          <a:lstStyle/>
          <a:p>
            <a:pPr algn="ctr"/>
            <a:r>
              <a:rPr lang="en-GB" sz="1200" dirty="0">
                <a:latin typeface="Times New Roman" panose="02020603050405020304" pitchFamily="18" charset="0"/>
                <a:cs typeface="Times New Roman" panose="02020603050405020304" pitchFamily="18" charset="0"/>
              </a:rPr>
              <a:t>Rahul</a:t>
            </a:r>
          </a:p>
          <a:p>
            <a:pPr algn="ctr"/>
            <a:r>
              <a:rPr lang="en-GB" sz="1200" dirty="0">
                <a:latin typeface="Times New Roman" panose="02020603050405020304" pitchFamily="18" charset="0"/>
                <a:cs typeface="Times New Roman" panose="02020603050405020304" pitchFamily="18" charset="0"/>
              </a:rPr>
              <a:t> ASE</a:t>
            </a:r>
          </a:p>
        </p:txBody>
      </p:sp>
      <p:sp>
        <p:nvSpPr>
          <p:cNvPr id="26" name="TextBox 25">
            <a:extLst>
              <a:ext uri="{FF2B5EF4-FFF2-40B4-BE49-F238E27FC236}">
                <a16:creationId xmlns:a16="http://schemas.microsoft.com/office/drawing/2014/main" id="{10DAE421-BFF2-12EE-3B21-8D6CBDCE572E}"/>
              </a:ext>
            </a:extLst>
          </p:cNvPr>
          <p:cNvSpPr txBox="1"/>
          <p:nvPr/>
        </p:nvSpPr>
        <p:spPr>
          <a:xfrm>
            <a:off x="5220045" y="4342156"/>
            <a:ext cx="1115938" cy="461665"/>
          </a:xfrm>
          <a:prstGeom prst="rect">
            <a:avLst/>
          </a:prstGeom>
          <a:noFill/>
        </p:spPr>
        <p:txBody>
          <a:bodyPr wrap="square">
            <a:spAutoFit/>
          </a:bodyPr>
          <a:lstStyle/>
          <a:p>
            <a:pPr algn="ctr"/>
            <a:r>
              <a:rPr lang="en-GB" sz="1200" dirty="0">
                <a:latin typeface="Times New Roman" panose="02020603050405020304" pitchFamily="18" charset="0"/>
                <a:cs typeface="Times New Roman" panose="02020603050405020304" pitchFamily="18" charset="0"/>
              </a:rPr>
              <a:t>Sunny Kumar</a:t>
            </a:r>
          </a:p>
          <a:p>
            <a:pPr algn="ctr"/>
            <a:r>
              <a:rPr lang="en-GB" sz="1200" dirty="0">
                <a:latin typeface="Times New Roman" panose="02020603050405020304" pitchFamily="18" charset="0"/>
                <a:cs typeface="Times New Roman" panose="02020603050405020304" pitchFamily="18" charset="0"/>
              </a:rPr>
              <a:t>ASE</a:t>
            </a:r>
          </a:p>
        </p:txBody>
      </p:sp>
      <p:sp>
        <p:nvSpPr>
          <p:cNvPr id="28" name="TextBox 27">
            <a:extLst>
              <a:ext uri="{FF2B5EF4-FFF2-40B4-BE49-F238E27FC236}">
                <a16:creationId xmlns:a16="http://schemas.microsoft.com/office/drawing/2014/main" id="{9D671001-6BB6-4DC1-D838-D57F1197EDF1}"/>
              </a:ext>
            </a:extLst>
          </p:cNvPr>
          <p:cNvSpPr txBox="1"/>
          <p:nvPr/>
        </p:nvSpPr>
        <p:spPr>
          <a:xfrm>
            <a:off x="3676401" y="52340"/>
            <a:ext cx="4572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TEAM</a:t>
            </a:r>
            <a:endParaRPr lang="en-AU"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19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imes New Roman" panose="02020603050405020304" pitchFamily="18" charset="0"/>
                <a:ea typeface="Trebuchet MS"/>
                <a:cs typeface="Times New Roman" panose="02020603050405020304" pitchFamily="18" charset="0"/>
                <a:sym typeface="Trebuchet MS"/>
              </a:rPr>
              <a:t>THANK YOU</a:t>
            </a:r>
            <a:endParaRPr sz="1100" dirty="0">
              <a:latin typeface="Times New Roman" panose="02020603050405020304" pitchFamily="18" charset="0"/>
              <a:cs typeface="Times New Roman" panose="02020603050405020304" pitchFamily="18" charset="0"/>
            </a:endParaRPr>
          </a:p>
        </p:txBody>
      </p:sp>
      <p:sp>
        <p:nvSpPr>
          <p:cNvPr id="331" name="Google Shape;331;p47"/>
          <p:cNvSpPr/>
          <p:nvPr/>
        </p:nvSpPr>
        <p:spPr>
          <a:xfrm>
            <a:off x="5403850"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26275" y="44339"/>
            <a:ext cx="1090653" cy="428990"/>
          </a:xfrm>
          <a:prstGeom prst="rect">
            <a:avLst/>
          </a:prstGeom>
        </p:spPr>
      </p:pic>
      <p:sp>
        <p:nvSpPr>
          <p:cNvPr id="4" name="Slide Number Placeholder 3">
            <a:extLst>
              <a:ext uri="{FF2B5EF4-FFF2-40B4-BE49-F238E27FC236}">
                <a16:creationId xmlns:a16="http://schemas.microsoft.com/office/drawing/2014/main" id="{A0010AED-5092-484C-9FD5-67B529BCD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solidFill>
                  <a:schemeClr val="bg1"/>
                </a:solidFill>
              </a:rPr>
              <a:t>11</a:t>
            </a:fld>
            <a:endParaRPr lang="en-GB"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barn(inVertical)">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715298" y="2089907"/>
            <a:ext cx="6161989" cy="2320964"/>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While https://start.spring.io/ is an excellent start for your next Spring Boot project, sometimes it may be necessary to customize it to your own needs e.g., for the following reasons: </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You may be required to provide a self-hosted instance of the Spring Initializr within your company e.g., due to network restrictions when downloading archives from the web. </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You may want to tweak or brand the UI or even build your own UI from scratch. </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You may want to provide your own project configurations and/or dependencies e.g., company internal Spring Boot starters that are not publicly available on the web.</a:t>
            </a:r>
          </a:p>
        </p:txBody>
      </p:sp>
      <p:sp>
        <p:nvSpPr>
          <p:cNvPr id="4" name="Slide Number Placeholder 3">
            <a:extLst>
              <a:ext uri="{FF2B5EF4-FFF2-40B4-BE49-F238E27FC236}">
                <a16:creationId xmlns:a16="http://schemas.microsoft.com/office/drawing/2014/main" id="{D589B979-3A76-36E8-E90C-68D4161CE8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dirty="0"/>
          </a:p>
        </p:txBody>
      </p:sp>
      <p:sp>
        <p:nvSpPr>
          <p:cNvPr id="7" name="TextBox 6">
            <a:extLst>
              <a:ext uri="{FF2B5EF4-FFF2-40B4-BE49-F238E27FC236}">
                <a16:creationId xmlns:a16="http://schemas.microsoft.com/office/drawing/2014/main" id="{30840DB2-911B-2A06-45A9-C2A720BDCC6B}"/>
              </a:ext>
            </a:extLst>
          </p:cNvPr>
          <p:cNvSpPr txBox="1"/>
          <p:nvPr/>
        </p:nvSpPr>
        <p:spPr>
          <a:xfrm>
            <a:off x="593378" y="1258910"/>
            <a:ext cx="6283909" cy="830997"/>
          </a:xfrm>
          <a:prstGeom prst="rect">
            <a:avLst/>
          </a:prstGeom>
          <a:noFill/>
        </p:spPr>
        <p:txBody>
          <a:bodyPr wrap="square" rtlCol="0">
            <a:spAutoFit/>
          </a:bodyPr>
          <a:lstStyle/>
          <a:p>
            <a:pPr algn="just"/>
            <a:r>
              <a:rPr kumimoji="0" lang="en-US" sz="12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9B709FC5-B696-5469-F5FD-01FC614EA5B5}"/>
              </a:ext>
            </a:extLst>
          </p:cNvPr>
          <p:cNvGraphicFramePr>
            <a:graphicFrameLocks noGrp="1"/>
          </p:cNvGraphicFramePr>
          <p:nvPr>
            <p:extLst>
              <p:ext uri="{D42A27DB-BD31-4B8C-83A1-F6EECF244321}">
                <p14:modId xmlns:p14="http://schemas.microsoft.com/office/powerpoint/2010/main" val="3290444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3870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OBJECTIVES</a:t>
            </a:r>
          </a:p>
        </p:txBody>
      </p:sp>
      <p:sp>
        <p:nvSpPr>
          <p:cNvPr id="3" name="Slide Number Placeholder 2">
            <a:extLst>
              <a:ext uri="{FF2B5EF4-FFF2-40B4-BE49-F238E27FC236}">
                <a16:creationId xmlns:a16="http://schemas.microsoft.com/office/drawing/2014/main" id="{D1C69966-9D84-DE0D-D314-4CC6C8E09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738664"/>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latin typeface="Times New Roman" panose="02020603050405020304" pitchFamily="18" charset="0"/>
                <a:ea typeface="Arial"/>
                <a:cs typeface="Times New Roman" panose="02020603050405020304" pitchFamily="18" charset="0"/>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rebuchet MS"/>
              <a:cs typeface="Times New Roman" panose="02020603050405020304" pitchFamily="18" charset="0"/>
              <a:sym typeface="Trebuchet MS"/>
            </a:endParaRPr>
          </a:p>
          <a:p>
            <a:pPr algn="just"/>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076498"/>
            <a:ext cx="4787695" cy="2617486"/>
          </a:xfrm>
          <a:prstGeom prst="rect">
            <a:avLst/>
          </a:prstGeom>
        </p:spPr>
      </p:pic>
      <p:graphicFrame>
        <p:nvGraphicFramePr>
          <p:cNvPr id="8" name="Table 7">
            <a:extLst>
              <a:ext uri="{FF2B5EF4-FFF2-40B4-BE49-F238E27FC236}">
                <a16:creationId xmlns:a16="http://schemas.microsoft.com/office/drawing/2014/main" id="{8135F16D-865F-BCC7-BB5F-2E8073AFC9A2}"/>
              </a:ext>
            </a:extLst>
          </p:cNvPr>
          <p:cNvGraphicFramePr>
            <a:graphicFrameLocks noGrp="1"/>
          </p:cNvGraphicFramePr>
          <p:nvPr>
            <p:extLst>
              <p:ext uri="{D42A27DB-BD31-4B8C-83A1-F6EECF244321}">
                <p14:modId xmlns:p14="http://schemas.microsoft.com/office/powerpoint/2010/main" val="3290444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1842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686CEDF-5356-0D63-CCF5-DD7D750CDB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dirty="0"/>
          </a:p>
        </p:txBody>
      </p:sp>
      <p:pic>
        <p:nvPicPr>
          <p:cNvPr id="10" name="Picture 9">
            <a:extLst>
              <a:ext uri="{FF2B5EF4-FFF2-40B4-BE49-F238E27FC236}">
                <a16:creationId xmlns:a16="http://schemas.microsoft.com/office/drawing/2014/main" id="{1A76B152-29D8-D6EA-6EF2-EA700FFF584D}"/>
              </a:ext>
            </a:extLst>
          </p:cNvPr>
          <p:cNvPicPr>
            <a:picLocks noChangeAspect="1"/>
          </p:cNvPicPr>
          <p:nvPr/>
        </p:nvPicPr>
        <p:blipFill>
          <a:blip r:embed="rId2"/>
          <a:stretch>
            <a:fillRect/>
          </a:stretch>
        </p:blipFill>
        <p:spPr>
          <a:xfrm>
            <a:off x="591670" y="1191025"/>
            <a:ext cx="7562517" cy="2799114"/>
          </a:xfrm>
          <a:prstGeom prst="rect">
            <a:avLst/>
          </a:prstGeom>
        </p:spPr>
      </p:pic>
      <p:graphicFrame>
        <p:nvGraphicFramePr>
          <p:cNvPr id="3" name="Table 2">
            <a:extLst>
              <a:ext uri="{FF2B5EF4-FFF2-40B4-BE49-F238E27FC236}">
                <a16:creationId xmlns:a16="http://schemas.microsoft.com/office/drawing/2014/main" id="{B48431B0-DFF4-4725-92E9-8938C18CDB35}"/>
              </a:ext>
            </a:extLst>
          </p:cNvPr>
          <p:cNvGraphicFramePr>
            <a:graphicFrameLocks noGrp="1"/>
          </p:cNvGraphicFramePr>
          <p:nvPr>
            <p:extLst>
              <p:ext uri="{D42A27DB-BD31-4B8C-83A1-F6EECF244321}">
                <p14:modId xmlns:p14="http://schemas.microsoft.com/office/powerpoint/2010/main" val="3290444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5146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1348249" y="307899"/>
            <a:ext cx="6447501" cy="656771"/>
          </a:xfrm>
        </p:spPr>
        <p:txBody>
          <a:bodyPr>
            <a:normAutofit/>
          </a:bodyPr>
          <a:lstStyle/>
          <a:p>
            <a:pPr algn="ctr"/>
            <a:r>
              <a:rPr lang="en-IN" sz="3200" b="1" dirty="0">
                <a:latin typeface="Times New Roman" panose="02020603050405020304" pitchFamily="18" charset="0"/>
                <a:cs typeface="Times New Roman" panose="02020603050405020304" pitchFamily="18" charset="0"/>
              </a:rPr>
              <a:t>INITIALIZR WORKFLOW</a:t>
            </a:r>
          </a:p>
        </p:txBody>
      </p:sp>
      <p:sp>
        <p:nvSpPr>
          <p:cNvPr id="5" name="Slide Number Placeholder 4">
            <a:extLst>
              <a:ext uri="{FF2B5EF4-FFF2-40B4-BE49-F238E27FC236}">
                <a16:creationId xmlns:a16="http://schemas.microsoft.com/office/drawing/2014/main" id="{839A5953-9D43-3BFA-C793-01B8227DC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graphicFrame>
        <p:nvGraphicFramePr>
          <p:cNvPr id="7" name="Table 6">
            <a:extLst>
              <a:ext uri="{FF2B5EF4-FFF2-40B4-BE49-F238E27FC236}">
                <a16:creationId xmlns:a16="http://schemas.microsoft.com/office/drawing/2014/main" id="{62F725EA-8352-5250-FB0F-CD3274087A91}"/>
              </a:ext>
            </a:extLst>
          </p:cNvPr>
          <p:cNvGraphicFramePr>
            <a:graphicFrameLocks noGrp="1"/>
          </p:cNvGraphicFramePr>
          <p:nvPr>
            <p:extLst>
              <p:ext uri="{D42A27DB-BD31-4B8C-83A1-F6EECF244321}">
                <p14:modId xmlns:p14="http://schemas.microsoft.com/office/powerpoint/2010/main" val="3290444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34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USER INTERFACE:</a:t>
            </a:r>
          </a:p>
        </p:txBody>
      </p:sp>
      <p:sp>
        <p:nvSpPr>
          <p:cNvPr id="6" name="Slide Number Placeholder 5">
            <a:extLst>
              <a:ext uri="{FF2B5EF4-FFF2-40B4-BE49-F238E27FC236}">
                <a16:creationId xmlns:a16="http://schemas.microsoft.com/office/drawing/2014/main" id="{3657B8B4-78F2-EAD1-B757-0B53B07E8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dirty="0"/>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3"/>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4"/>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5"/>
          <a:stretch>
            <a:fillRect/>
          </a:stretch>
        </p:blipFill>
        <p:spPr>
          <a:xfrm>
            <a:off x="422062" y="2618918"/>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6"/>
          <a:stretch>
            <a:fillRect/>
          </a:stretch>
        </p:blipFill>
        <p:spPr>
          <a:xfrm>
            <a:off x="3238470" y="2649676"/>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7"/>
          <a:stretch>
            <a:fillRect/>
          </a:stretch>
        </p:blipFill>
        <p:spPr>
          <a:xfrm>
            <a:off x="6054878" y="2690035"/>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955502" y="1966149"/>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517239" y="3628568"/>
            <a:ext cx="721231" cy="3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659326"/>
            <a:ext cx="721231" cy="40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stack of books with a buckle&#10;&#10;Description automatically generated">
            <a:extLst>
              <a:ext uri="{FF2B5EF4-FFF2-40B4-BE49-F238E27FC236}">
                <a16:creationId xmlns:a16="http://schemas.microsoft.com/office/drawing/2014/main" id="{2443796F-E812-3D76-3B6D-EFE00B4B9BB4}"/>
              </a:ext>
            </a:extLst>
          </p:cNvPr>
          <p:cNvPicPr>
            <a:picLocks noChangeAspect="1"/>
          </p:cNvPicPr>
          <p:nvPr/>
        </p:nvPicPr>
        <p:blipFill>
          <a:blip r:embed="rId8"/>
          <a:stretch>
            <a:fillRect/>
          </a:stretch>
        </p:blipFill>
        <p:spPr>
          <a:xfrm>
            <a:off x="6699250" y="1181597"/>
            <a:ext cx="1075124" cy="792342"/>
          </a:xfrm>
          <a:prstGeom prst="rect">
            <a:avLst/>
          </a:prstGeom>
        </p:spPr>
      </p:pic>
      <p:cxnSp>
        <p:nvCxnSpPr>
          <p:cNvPr id="14" name="Straight Arrow Connector 13">
            <a:extLst>
              <a:ext uri="{FF2B5EF4-FFF2-40B4-BE49-F238E27FC236}">
                <a16:creationId xmlns:a16="http://schemas.microsoft.com/office/drawing/2014/main" id="{599D79B3-13E3-D191-358E-5AABF86076A2}"/>
              </a:ext>
            </a:extLst>
          </p:cNvPr>
          <p:cNvCxnSpPr>
            <a:cxnSpLocks/>
          </p:cNvCxnSpPr>
          <p:nvPr/>
        </p:nvCxnSpPr>
        <p:spPr>
          <a:xfrm>
            <a:off x="6381511" y="1686740"/>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3600" b="1" cap="none" dirty="0">
                <a:solidFill>
                  <a:schemeClr val="dk1"/>
                </a:solidFill>
                <a:latin typeface="Times New Roman" panose="02020603050405020304" pitchFamily="18" charset="0"/>
                <a:ea typeface="Trebuchet MS"/>
                <a:cs typeface="Times New Roman" panose="02020603050405020304" pitchFamily="18" charset="0"/>
                <a:sym typeface="Trebuchet MS"/>
              </a:rPr>
              <a:t>LIVE DEMONSTRATION</a:t>
            </a:r>
            <a:endParaRPr sz="3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ABB3518-0F07-CAE9-7BC8-5C24FD06DD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graphicFrame>
        <p:nvGraphicFramePr>
          <p:cNvPr id="4" name="Table 3">
            <a:extLst>
              <a:ext uri="{FF2B5EF4-FFF2-40B4-BE49-F238E27FC236}">
                <a16:creationId xmlns:a16="http://schemas.microsoft.com/office/drawing/2014/main" id="{4765D5FA-360D-425E-5DFE-81ADE0032D44}"/>
              </a:ext>
            </a:extLst>
          </p:cNvPr>
          <p:cNvGraphicFramePr>
            <a:graphicFrameLocks noGrp="1"/>
          </p:cNvGraphicFramePr>
          <p:nvPr>
            <p:extLst>
              <p:ext uri="{D42A27DB-BD31-4B8C-83A1-F6EECF244321}">
                <p14:modId xmlns:p14="http://schemas.microsoft.com/office/powerpoint/2010/main" val="3290444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anim calcmode="lin" valueType="num">
                                      <p:cBhvr>
                                        <p:cTn id="8" dur="1000" fill="hold"/>
                                        <p:tgtEl>
                                          <p:spTgt spid="293"/>
                                        </p:tgtEl>
                                        <p:attrNameLst>
                                          <p:attrName>ppt_x</p:attrName>
                                        </p:attrNameLst>
                                      </p:cBhvr>
                                      <p:tavLst>
                                        <p:tav tm="0">
                                          <p:val>
                                            <p:strVal val="#ppt_x"/>
                                          </p:val>
                                        </p:tav>
                                        <p:tav tm="100000">
                                          <p:val>
                                            <p:strVal val="#ppt_x"/>
                                          </p:val>
                                        </p:tav>
                                      </p:tavLst>
                                    </p:anim>
                                    <p:anim calcmode="lin" valueType="num">
                                      <p:cBhvr>
                                        <p:cTn id="9"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61F35E-350D-E613-C6D9-5B3E927A0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pic>
        <p:nvPicPr>
          <p:cNvPr id="8" name="Picture 7">
            <a:extLst>
              <a:ext uri="{FF2B5EF4-FFF2-40B4-BE49-F238E27FC236}">
                <a16:creationId xmlns:a16="http://schemas.microsoft.com/office/drawing/2014/main" id="{F057DCA1-935C-9C41-ACCE-E9DB59F6C602}"/>
              </a:ext>
            </a:extLst>
          </p:cNvPr>
          <p:cNvPicPr>
            <a:picLocks noChangeAspect="1"/>
          </p:cNvPicPr>
          <p:nvPr/>
        </p:nvPicPr>
        <p:blipFill>
          <a:blip r:embed="rId2"/>
          <a:stretch>
            <a:fillRect/>
          </a:stretch>
        </p:blipFill>
        <p:spPr>
          <a:xfrm>
            <a:off x="799140" y="1075764"/>
            <a:ext cx="7177250" cy="3211054"/>
          </a:xfrm>
          <a:prstGeom prst="rect">
            <a:avLst/>
          </a:prstGeom>
        </p:spPr>
      </p:pic>
      <p:graphicFrame>
        <p:nvGraphicFramePr>
          <p:cNvPr id="2" name="Table 1">
            <a:extLst>
              <a:ext uri="{FF2B5EF4-FFF2-40B4-BE49-F238E27FC236}">
                <a16:creationId xmlns:a16="http://schemas.microsoft.com/office/drawing/2014/main" id="{F9356EAF-FE30-2B06-41E9-83FC05FD402E}"/>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4371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4" name="Slide Number Placeholder 3">
            <a:extLst>
              <a:ext uri="{FF2B5EF4-FFF2-40B4-BE49-F238E27FC236}">
                <a16:creationId xmlns:a16="http://schemas.microsoft.com/office/drawing/2014/main" id="{A2FB5341-287A-2A2F-8EC8-0817B746D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8" name="Picture 7">
            <a:extLst>
              <a:ext uri="{FF2B5EF4-FFF2-40B4-BE49-F238E27FC236}">
                <a16:creationId xmlns:a16="http://schemas.microsoft.com/office/drawing/2014/main" id="{9069F1EA-844E-AB77-F7A6-42C3ADEB001E}"/>
              </a:ext>
            </a:extLst>
          </p:cNvPr>
          <p:cNvPicPr>
            <a:picLocks noChangeAspect="1"/>
          </p:cNvPicPr>
          <p:nvPr/>
        </p:nvPicPr>
        <p:blipFill>
          <a:blip r:embed="rId2"/>
          <a:stretch>
            <a:fillRect/>
          </a:stretch>
        </p:blipFill>
        <p:spPr>
          <a:xfrm>
            <a:off x="714616" y="1567705"/>
            <a:ext cx="7311429" cy="2963317"/>
          </a:xfrm>
          <a:prstGeom prst="rect">
            <a:avLst/>
          </a:prstGeom>
        </p:spPr>
      </p:pic>
      <p:graphicFrame>
        <p:nvGraphicFramePr>
          <p:cNvPr id="3" name="Table 2">
            <a:extLst>
              <a:ext uri="{FF2B5EF4-FFF2-40B4-BE49-F238E27FC236}">
                <a16:creationId xmlns:a16="http://schemas.microsoft.com/office/drawing/2014/main" id="{99FA741F-03EC-3132-12A0-227DB070F40D}"/>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4317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Retrospect</Template>
  <TotalTime>595</TotalTime>
  <Words>269</Words>
  <Application>Microsoft Office PowerPoint</Application>
  <PresentationFormat>On-screen Show (16:9)</PresentationFormat>
  <Paragraphs>43</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Trebuchet MS</vt:lpstr>
      <vt:lpstr>Wingdings</vt:lpstr>
      <vt:lpstr>Retrospect</vt:lpstr>
      <vt:lpstr>TSE CUSTOM INITIALIZR</vt:lpstr>
      <vt:lpstr>INTRODUCTION</vt:lpstr>
      <vt:lpstr>OBJECTIVES</vt:lpstr>
      <vt:lpstr>PowerPoint Presentation</vt:lpstr>
      <vt:lpstr>INITIALIZR WORKFLOW</vt:lpstr>
      <vt:lpstr>USER INTERFACE:</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Rahul, Rahul</cp:lastModifiedBy>
  <cp:revision>64</cp:revision>
  <dcterms:modified xsi:type="dcterms:W3CDTF">2023-09-29T06:31:11Z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