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62" r:id="rId3"/>
    <p:sldMasterId id="2147483664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86" r:id="rId20"/>
    <p:sldId id="276" r:id="rId21"/>
    <p:sldId id="273" r:id="rId22"/>
    <p:sldId id="275" r:id="rId23"/>
    <p:sldId id="278" r:id="rId24"/>
    <p:sldId id="285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1H+dqsRgcbsDMr/V/D6vGVyfH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c1dac9822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6c1dac9822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1dac9822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g6c1dac9822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c1dac9822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5" name="Google Shape;205;g6c1dac9822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c1dac9822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g6c1dac9822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c1dac9822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g6c1dac9822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c1dac9822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g6c1dac9822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c1dac9822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g6c1dac9822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6393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c1dac9822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6c1dac9822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c1dac9822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c1dac9822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c1dac9822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6c1dac9822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1dac982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6c1dac982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c1dac9822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g6c1dac9822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c1dac9822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1" name="Google Shape;311;g6c1dac9822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1dac9822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g6c1dac9822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1dac9822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g6c1dac9822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c1dac9822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6c1dac9822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1dac9822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6c1dac9822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1dac982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6c1dac982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1dac9822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g6c1dac9822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c1dac9822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g6c1dac9822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1dac9822_2_4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6c1dac9822_2_44"/>
          <p:cNvSpPr txBox="1">
            <a:spLocks noGrp="1"/>
          </p:cNvSpPr>
          <p:nvPr>
            <p:ph type="title"/>
          </p:nvPr>
        </p:nvSpPr>
        <p:spPr>
          <a:xfrm>
            <a:off x="655319" y="2631125"/>
            <a:ext cx="5257801" cy="373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You Get exactly what you ask for </a:t>
            </a:r>
            <a:b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shape of the data you want is of a Graph</a:t>
            </a:r>
            <a:b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IDs are important</a:t>
            </a:r>
            <a:b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Queries look for data</a:t>
            </a:r>
            <a:b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Mutations look for data, expecting modification (Remember the ID)</a:t>
            </a:r>
            <a:b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 Single endpoint</a:t>
            </a:r>
            <a:b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sz="2000" dirty="0">
              <a:solidFill>
                <a:schemeClr val="tx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g6c1dac9822_2_44"/>
          <p:cNvSpPr txBox="1">
            <a:spLocks noGrp="1"/>
          </p:cNvSpPr>
          <p:nvPr>
            <p:ph type="body" idx="1"/>
          </p:nvPr>
        </p:nvSpPr>
        <p:spPr>
          <a:xfrm>
            <a:off x="655320" y="487681"/>
            <a:ext cx="5179038" cy="149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</a:pPr>
            <a:r>
              <a:rPr lang="en-US" sz="36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Thinking in GraphQL</a:t>
            </a:r>
            <a:endParaRPr sz="36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g6c1dac9822_2_44"/>
          <p:cNvCxnSpPr/>
          <p:nvPr/>
        </p:nvCxnSpPr>
        <p:spPr>
          <a:xfrm>
            <a:off x="733326" y="2316480"/>
            <a:ext cx="4572000" cy="0"/>
          </a:xfrm>
          <a:prstGeom prst="straightConnector1">
            <a:avLst/>
          </a:prstGeom>
          <a:noFill/>
          <a:ln w="1905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g6c1dac9822_2_44"/>
          <p:cNvSpPr/>
          <p:nvPr/>
        </p:nvSpPr>
        <p:spPr>
          <a:xfrm>
            <a:off x="5913121" y="-2"/>
            <a:ext cx="6278879" cy="6858002"/>
          </a:xfrm>
          <a:custGeom>
            <a:avLst/>
            <a:gdLst/>
            <a:ahLst/>
            <a:cxnLst/>
            <a:rect l="l" t="t" r="r" b="b"/>
            <a:pathLst>
              <a:path w="6278879" h="6858002" extrusionOk="0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1dac9822_2_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What’s inside the box?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g6c1dac9822_2_60"/>
          <p:cNvSpPr/>
          <p:nvPr/>
        </p:nvSpPr>
        <p:spPr>
          <a:xfrm>
            <a:off x="838200" y="1922106"/>
            <a:ext cx="2519265" cy="2519265"/>
          </a:xfrm>
          <a:prstGeom prst="rect">
            <a:avLst/>
          </a:prstGeom>
          <a:solidFill>
            <a:srgbClr val="3B59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Schemas and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Types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g6c1dac9822_2_60"/>
          <p:cNvSpPr/>
          <p:nvPr/>
        </p:nvSpPr>
        <p:spPr>
          <a:xfrm>
            <a:off x="3864429" y="1922106"/>
            <a:ext cx="2519265" cy="251926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6c1dac9822_2_60"/>
          <p:cNvSpPr/>
          <p:nvPr/>
        </p:nvSpPr>
        <p:spPr>
          <a:xfrm>
            <a:off x="6890658" y="1922105"/>
            <a:ext cx="2519265" cy="2519265"/>
          </a:xfrm>
          <a:prstGeom prst="rect">
            <a:avLst/>
          </a:prstGeom>
          <a:solidFill>
            <a:srgbClr val="3B59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Queries and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Mutations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g6c1dac9822_2_60"/>
          <p:cNvSpPr/>
          <p:nvPr/>
        </p:nvSpPr>
        <p:spPr>
          <a:xfrm>
            <a:off x="838200" y="4948335"/>
            <a:ext cx="2519265" cy="190966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6c1dac9822_2_60"/>
          <p:cNvSpPr/>
          <p:nvPr/>
        </p:nvSpPr>
        <p:spPr>
          <a:xfrm>
            <a:off x="3864428" y="4948335"/>
            <a:ext cx="2519265" cy="1909665"/>
          </a:xfrm>
          <a:prstGeom prst="rect">
            <a:avLst/>
          </a:prstGeom>
          <a:solidFill>
            <a:srgbClr val="3B59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Resolvers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g6c1dac9822_2_60"/>
          <p:cNvSpPr/>
          <p:nvPr/>
        </p:nvSpPr>
        <p:spPr>
          <a:xfrm>
            <a:off x="6890656" y="4948334"/>
            <a:ext cx="2519265" cy="190966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6c1dac9822_2_60"/>
          <p:cNvSpPr/>
          <p:nvPr/>
        </p:nvSpPr>
        <p:spPr>
          <a:xfrm>
            <a:off x="9916885" y="4948335"/>
            <a:ext cx="2275116" cy="190966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6c1dac9822_2_60"/>
          <p:cNvSpPr/>
          <p:nvPr/>
        </p:nvSpPr>
        <p:spPr>
          <a:xfrm>
            <a:off x="9916885" y="1922105"/>
            <a:ext cx="2275116" cy="251926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6c1dac9822_2_60"/>
          <p:cNvSpPr/>
          <p:nvPr/>
        </p:nvSpPr>
        <p:spPr>
          <a:xfrm>
            <a:off x="0" y="1922105"/>
            <a:ext cx="331236" cy="251926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6c1dac9822_2_60"/>
          <p:cNvSpPr/>
          <p:nvPr/>
        </p:nvSpPr>
        <p:spPr>
          <a:xfrm>
            <a:off x="0" y="4948335"/>
            <a:ext cx="331236" cy="190966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c1dac9822_2_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None/>
            </a:pPr>
            <a:r>
              <a:rPr lang="en-US">
                <a:solidFill>
                  <a:srgbClr val="7F7F7F"/>
                </a:solidFill>
              </a:rPr>
              <a:t>How </a:t>
            </a:r>
            <a:r>
              <a:rPr lang="en-US" dirty="0" err="1">
                <a:solidFill>
                  <a:srgbClr val="7F7F7F"/>
                </a:solidFill>
              </a:rPr>
              <a:t>GraphQL</a:t>
            </a:r>
            <a:r>
              <a:rPr lang="en-US" dirty="0">
                <a:solidFill>
                  <a:srgbClr val="7F7F7F"/>
                </a:solidFill>
              </a:rPr>
              <a:t> works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g6c1dac9822_2_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1200"/>
              </a:spcBef>
              <a:buSzPts val="2400"/>
              <a:buNone/>
            </a:pPr>
            <a:r>
              <a:rPr lang="en-US" sz="2400" dirty="0"/>
              <a:t>There’s no need to build a lot of endpoints! With </a:t>
            </a:r>
            <a:r>
              <a:rPr lang="en-US" sz="2400" dirty="0" err="1"/>
              <a:t>GraphQL</a:t>
            </a:r>
            <a:r>
              <a:rPr lang="en-US" sz="2400" dirty="0"/>
              <a:t>, we only get one endpoint, and with that, we can get as much data as we want in a single request.</a:t>
            </a:r>
            <a:endParaRPr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33B400D-2BF8-42DD-A44B-8A8E90A11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831" y="3429000"/>
            <a:ext cx="7165157" cy="30587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c1dac9822_2_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</a:pPr>
            <a:r>
              <a:rPr lang="en-US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Schemas and Types : Schemas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g6c1dac9822_2_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GraphQL has its own type of language that’s used to write schemas. This is a human-readable schema syntax called Schema Definition Language (SDL). The SDL will be the same, no matter what technology you’re using — you can use this with any language or framework that you want.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c1dac9822_2_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7F7F7F"/>
                </a:solidFill>
              </a:rPr>
              <a:t>Schemas and Types</a:t>
            </a:r>
            <a:endParaRPr dirty="0"/>
          </a:p>
        </p:txBody>
      </p:sp>
      <p:sp>
        <p:nvSpPr>
          <p:cNvPr id="220" name="Google Shape;220;g6c1dac9822_2_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Types are one of the most important features of GraphQL. Types are custom objects that represent how your API is going to look. For example, if you’re building a social media application, your API should have types such as Posts, Users, Likes, Groups.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7E329E-EB82-40A4-82A6-C430FCE2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4900"/>
            <a:ext cx="10515601" cy="2677656"/>
          </a:xfrm>
          <a:prstGeom prst="rect">
            <a:avLst/>
          </a:prstGeom>
          <a:solidFill>
            <a:srgbClr val="43434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1dac9822_2_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7F7F7F"/>
              </a:buClr>
              <a:buSzPts val="4400"/>
            </a:pPr>
            <a:r>
              <a:rPr lang="en-US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Queries and Mutations: Queries</a:t>
            </a:r>
            <a:endParaRPr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g6c1dac9822_2_8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In </a:t>
            </a:r>
            <a:r>
              <a:rPr lang="en-US" sz="2400" dirty="0" err="1">
                <a:latin typeface="Montserrat"/>
                <a:ea typeface="Montserrat"/>
                <a:cs typeface="Montserrat"/>
                <a:sym typeface="Montserrat"/>
              </a:rPr>
              <a:t>GraphQL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Query is all about fetching for data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0BB33-7237-44F2-B63A-5C1E10D19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027485"/>
            <a:ext cx="10515601" cy="1600438"/>
          </a:xfrm>
          <a:prstGeom prst="rect">
            <a:avLst/>
          </a:prstGeom>
          <a:solidFill>
            <a:srgbClr val="43434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1" i="0" u="none" strike="noStrike" cap="none" normalizeH="0" baseline="0" dirty="0">
              <a:ln>
                <a:noFill/>
              </a:ln>
              <a:solidFill>
                <a:srgbClr val="CC66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D1A07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1dac9822_2_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</a:pPr>
            <a:r>
              <a:rPr lang="en-US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Queries and Mutations: Mutations</a:t>
            </a:r>
            <a:endParaRPr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g6c1dac9822_2_8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In GraphQL, mutations are the way you’re going to modify data on the server and get updated data back. You can think like the CUD (Create, Update, Delete) of REST 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41501A-B141-4A98-A787-BFC907871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1765"/>
            <a:ext cx="9938564" cy="2462213"/>
          </a:xfrm>
          <a:prstGeom prst="rect">
            <a:avLst/>
          </a:prstGeom>
          <a:solidFill>
            <a:srgbClr val="43434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1" i="0" u="none" strike="noStrike" cap="none" normalizeH="0" baseline="0" dirty="0">
              <a:ln>
                <a:noFill/>
              </a:ln>
              <a:solidFill>
                <a:srgbClr val="CC66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Mutation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4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c1dac9822_2_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Resolvers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262" name="Google Shape;262;g6c1dac9822_2_1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68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A function or method that resolves a value for type or field in a schema.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c1dac9822_2_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None/>
            </a:pPr>
            <a:r>
              <a:rPr lang="en-US" dirty="0">
                <a:solidFill>
                  <a:srgbClr val="7F7F7F"/>
                </a:solidFill>
              </a:rPr>
              <a:t>Example Resolver Query :</a:t>
            </a:r>
            <a:endParaRPr dirty="0">
              <a:solidFill>
                <a:srgbClr val="7F7F7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9CAC7-5854-4837-AA57-DA822C57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92" y="1767006"/>
            <a:ext cx="9938564" cy="3323987"/>
          </a:xfrm>
          <a:prstGeom prst="rect">
            <a:avLst/>
          </a:prstGeom>
          <a:solidFill>
            <a:srgbClr val="43434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1" i="0" u="none" strike="noStrike" cap="none" normalizeH="0" baseline="0" dirty="0">
              <a:ln>
                <a:noFill/>
              </a:ln>
              <a:solidFill>
                <a:srgbClr val="CC66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B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c1dac9822_2_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None/>
            </a:pPr>
            <a:r>
              <a:rPr lang="en-US">
                <a:solidFill>
                  <a:srgbClr val="7F7F7F"/>
                </a:solidFill>
              </a:rPr>
              <a:t>Example Resolver Query :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0DD2D0-DA3D-433D-AE8E-9258047E8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49" y="1676097"/>
            <a:ext cx="9971154" cy="4185761"/>
          </a:xfrm>
          <a:prstGeom prst="rect">
            <a:avLst/>
          </a:prstGeom>
          <a:solidFill>
            <a:srgbClr val="43434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1" i="0" u="none" strike="noStrike" cap="none" normalizeH="0" baseline="0" dirty="0">
              <a:ln>
                <a:noFill/>
              </a:ln>
              <a:solidFill>
                <a:srgbClr val="CC66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3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B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findIndex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E6B4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newUser.name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newUser.email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3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CC66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B3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1A0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1dac9822_2_0"/>
          <p:cNvSpPr txBox="1">
            <a:spLocks noGrp="1"/>
          </p:cNvSpPr>
          <p:nvPr>
            <p:ph type="ctrTitle"/>
          </p:nvPr>
        </p:nvSpPr>
        <p:spPr>
          <a:xfrm>
            <a:off x="1524000" y="3538057"/>
            <a:ext cx="9144000" cy="168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GraphQL </a:t>
            </a:r>
            <a:r>
              <a:rPr lang="en-US" sz="3600"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3600">
                <a:solidFill>
                  <a:srgbClr val="3B5998"/>
                </a:solidFill>
                <a:latin typeface="Montserrat"/>
                <a:ea typeface="Montserrat"/>
                <a:cs typeface="Montserrat"/>
                <a:sym typeface="Montserrat"/>
              </a:rPr>
              <a:t>Js Community</a:t>
            </a:r>
            <a:endParaRPr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g6c1dac9822_2_0"/>
          <p:cNvSpPr/>
          <p:nvPr/>
        </p:nvSpPr>
        <p:spPr>
          <a:xfrm>
            <a:off x="4036850" y="5410575"/>
            <a:ext cx="444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Hi I’m Heithem MOUMNI</a:t>
            </a:r>
            <a:endParaRPr sz="20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g6c1dac9822_2_0" descr="C:\Users\h.moumni\Pictures\1_fMLqM5yV0HUWBGGYK7beL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0151" y="1321043"/>
            <a:ext cx="2266217" cy="2266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c1dac9822_2_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7F7F7F"/>
                </a:solidFill>
              </a:rPr>
              <a:t>Subscriptions</a:t>
            </a:r>
            <a:endParaRPr dirty="0"/>
          </a:p>
        </p:txBody>
      </p:sp>
      <p:sp>
        <p:nvSpPr>
          <p:cNvPr id="274" name="Google Shape;274;g6c1dac9822_2_1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US" sz="2400" b="1" dirty="0"/>
              <a:t>Subscriptions</a:t>
            </a:r>
            <a:r>
              <a:rPr lang="en-US" sz="2400" dirty="0"/>
              <a:t> are a </a:t>
            </a:r>
            <a:r>
              <a:rPr lang="en-US" sz="2400" b="1" dirty="0" err="1"/>
              <a:t>GraphQL</a:t>
            </a:r>
            <a:r>
              <a:rPr lang="en-US" sz="2400" dirty="0"/>
              <a:t> feature that allows a server to send data to its clients when a specific event happens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7B7B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c1dac9822_2_162"/>
          <p:cNvSpPr txBox="1">
            <a:spLocks noGrp="1"/>
          </p:cNvSpPr>
          <p:nvPr>
            <p:ph type="title"/>
          </p:nvPr>
        </p:nvSpPr>
        <p:spPr>
          <a:xfrm>
            <a:off x="2539686" y="3428740"/>
            <a:ext cx="6405753" cy="173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Happy GraphQL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@MoumniHeithem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g6c1dac9822_2_162"/>
          <p:cNvSpPr txBox="1">
            <a:spLocks noGrp="1"/>
          </p:cNvSpPr>
          <p:nvPr>
            <p:ph type="body" idx="1"/>
          </p:nvPr>
        </p:nvSpPr>
        <p:spPr>
          <a:xfrm>
            <a:off x="2993293" y="1886588"/>
            <a:ext cx="5245586" cy="115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Montserrat"/>
                <a:ea typeface="Montserrat"/>
                <a:cs typeface="Montserrat"/>
                <a:sym typeface="Montserrat"/>
              </a:rPr>
              <a:t>Thanks !</a:t>
            </a:r>
            <a:endParaRPr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1dac9822_2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None/>
            </a:pPr>
            <a:r>
              <a:rPr lang="en-US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REST cons:</a:t>
            </a:r>
            <a:endParaRPr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g6c1dac9822_2_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Excessive round trips — The need to do multiple round trips to fetch data required by a view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Clients dependency on servers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Overfetching — downloading unnecessary data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The biggest problem with REST APIs is the nature of multiple endpoints</a:t>
            </a:r>
            <a:endParaRPr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1dac9822_2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6c1dac9822_2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GET /</a:t>
            </a:r>
            <a:r>
              <a:rPr lang="en-US" sz="2400" dirty="0" err="1">
                <a:latin typeface="Montserrat"/>
                <a:ea typeface="Montserrat"/>
                <a:cs typeface="Montserrat"/>
                <a:sym typeface="Montserrat"/>
              </a:rPr>
              <a:t>ResourceName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 - to get a list of all the records from that resource, or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GET /</a:t>
            </a:r>
            <a:r>
              <a:rPr lang="en-US" sz="2400" dirty="0" err="1">
                <a:latin typeface="Montserrat"/>
                <a:ea typeface="Montserrat"/>
                <a:cs typeface="Montserrat"/>
                <a:sym typeface="Montserrat"/>
              </a:rPr>
              <a:t>ResourceName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sz="2400" dirty="0" err="1">
                <a:latin typeface="Montserrat"/>
                <a:ea typeface="Montserrat"/>
                <a:cs typeface="Montserrat"/>
                <a:sym typeface="Montserrat"/>
              </a:rPr>
              <a:t>ResourceID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 - to get the single record identified by that ID.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GET /</a:t>
            </a:r>
            <a:r>
              <a:rPr lang="en-US" sz="2400" dirty="0" err="1">
                <a:latin typeface="Montserrat"/>
                <a:ea typeface="Montserrat"/>
                <a:cs typeface="Montserrat"/>
                <a:sym typeface="Montserrat"/>
              </a:rPr>
              <a:t>ResourceName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sz="2400" dirty="0" err="1">
                <a:latin typeface="Montserrat"/>
                <a:ea typeface="Montserrat"/>
                <a:cs typeface="Montserrat"/>
                <a:sym typeface="Montserrat"/>
              </a:rPr>
              <a:t>ResourceID?columns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=column1, column2 - to get the single record identified by that ID and return only column1, column2.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1dac9822_2_17"/>
          <p:cNvSpPr txBox="1">
            <a:spLocks noGrp="1"/>
          </p:cNvSpPr>
          <p:nvPr>
            <p:ph type="ctrTitle"/>
          </p:nvPr>
        </p:nvSpPr>
        <p:spPr>
          <a:xfrm>
            <a:off x="1516184" y="1359877"/>
            <a:ext cx="9144000" cy="411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800"/>
              <a:buNone/>
            </a:pPr>
            <a:r>
              <a:rPr lang="en-US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What!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giphy">
            <a:hlinkClick r:id="" action="ppaction://media"/>
            <a:extLst>
              <a:ext uri="{FF2B5EF4-FFF2-40B4-BE49-F238E27FC236}">
                <a16:creationId xmlns:a16="http://schemas.microsoft.com/office/drawing/2014/main" id="{3B7E8442-544A-4008-8B05-6C80E4E263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1dac9822_2_21"/>
          <p:cNvSpPr txBox="1">
            <a:spLocks noGrp="1"/>
          </p:cNvSpPr>
          <p:nvPr>
            <p:ph type="ctrTitle"/>
          </p:nvPr>
        </p:nvSpPr>
        <p:spPr>
          <a:xfrm>
            <a:off x="1524000" y="1181667"/>
            <a:ext cx="9144000" cy="44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800"/>
              <a:buFont typeface="Arial"/>
              <a:buNone/>
            </a:pPr>
            <a:r>
              <a:rPr lang="en-US" sz="4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Somewhat happy with REST until GraphQL came out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1dac9822_2_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6c1dac9822_2_25"/>
          <p:cNvSpPr txBox="1"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00000"/>
              </a:lnSpc>
              <a:buSzPts val="2400"/>
            </a:pP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What is </a:t>
            </a:r>
            <a:r>
              <a:rPr lang="en-US" sz="2400" dirty="0" err="1">
                <a:latin typeface="Montserrat"/>
                <a:ea typeface="Montserrat"/>
                <a:cs typeface="Montserrat"/>
                <a:sym typeface="Montserrat"/>
              </a:rPr>
              <a:t>GraphQL</a:t>
            </a: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?</a:t>
            </a:r>
            <a:b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400" dirty="0">
                <a:latin typeface="Montserrat"/>
                <a:ea typeface="Montserrat"/>
                <a:cs typeface="Montserrat"/>
                <a:sym typeface="Montserrat"/>
              </a:rPr>
              <a:t>&amp; Basic intro to Schemas &amp; Queries &amp; Mutations &amp; Resolvers &amp; Subscription</a:t>
            </a: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6c1dac9822_2_25"/>
          <p:cNvSpPr txBox="1"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en-US" sz="3600">
                <a:latin typeface="Montserrat"/>
                <a:ea typeface="Montserrat"/>
                <a:cs typeface="Montserrat"/>
                <a:sym typeface="Montserrat"/>
              </a:rPr>
              <a:t>GraphQL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g6c1dac9822_2_25"/>
          <p:cNvSpPr/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6c1dac9822_2_25"/>
          <p:cNvSpPr/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6c1dac9822_2_25"/>
          <p:cNvSpPr/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6c1dac9822_2_25"/>
          <p:cNvSpPr/>
          <p:nvPr/>
        </p:nvSpPr>
        <p:spPr>
          <a:xfrm>
            <a:off x="6492113" y="0"/>
            <a:ext cx="5699887" cy="4059244"/>
          </a:xfrm>
          <a:custGeom>
            <a:avLst/>
            <a:gdLst/>
            <a:ahLst/>
            <a:cxnLst/>
            <a:rect l="l" t="t" r="r" b="b"/>
            <a:pathLst>
              <a:path w="5699887" h="4059244" extrusionOk="0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g6c1dac9822_2_25"/>
          <p:cNvCxnSpPr/>
          <p:nvPr/>
        </p:nvCxnSpPr>
        <p:spPr>
          <a:xfrm>
            <a:off x="7800392" y="4525347"/>
            <a:ext cx="0" cy="1737360"/>
          </a:xfrm>
          <a:prstGeom prst="straightConnector1">
            <a:avLst/>
          </a:prstGeom>
          <a:noFill/>
          <a:ln w="1905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c1dac9822_2_36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6c1dac9822_2_36"/>
          <p:cNvSpPr txBox="1">
            <a:spLocks noGrp="1"/>
          </p:cNvSpPr>
          <p:nvPr>
            <p:ph type="title"/>
          </p:nvPr>
        </p:nvSpPr>
        <p:spPr>
          <a:xfrm>
            <a:off x="663412" y="2388362"/>
            <a:ext cx="5432588" cy="328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>
                <a:solidFill>
                  <a:srgbClr val="2020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GraphQL is a </a:t>
            </a:r>
            <a:r>
              <a:rPr lang="en-US" sz="2400">
                <a:solidFill>
                  <a:srgbClr val="B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query language</a:t>
            </a:r>
            <a:r>
              <a:rPr lang="en-US" sz="2400">
                <a:solidFill>
                  <a:srgbClr val="2020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for your </a:t>
            </a:r>
            <a:r>
              <a:rPr lang="en-US" sz="2400">
                <a:solidFill>
                  <a:srgbClr val="B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API</a:t>
            </a:r>
            <a:r>
              <a:rPr lang="en-US" sz="2400">
                <a:solidFill>
                  <a:srgbClr val="2020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and a </a:t>
            </a:r>
            <a:r>
              <a:rPr lang="en-US" sz="2400">
                <a:solidFill>
                  <a:srgbClr val="B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server-side runtime</a:t>
            </a:r>
            <a:r>
              <a:rPr lang="en-US" sz="2400">
                <a:solidFill>
                  <a:srgbClr val="2020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for executing queries by using a </a:t>
            </a:r>
            <a:r>
              <a:rPr lang="en-US" sz="2400">
                <a:solidFill>
                  <a:srgbClr val="B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type system</a:t>
            </a:r>
            <a:r>
              <a:rPr lang="en-US" sz="2400">
                <a:solidFill>
                  <a:srgbClr val="2020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you define for your </a:t>
            </a:r>
            <a:r>
              <a:rPr lang="en-US" sz="2400">
                <a:solidFill>
                  <a:srgbClr val="B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lang="en-US" sz="2400">
                <a:solidFill>
                  <a:srgbClr val="2020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br>
              <a:rPr lang="en-US" sz="2400">
                <a:solidFill>
                  <a:srgbClr val="20202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67" name="Google Shape;167;g6c1dac9822_2_36"/>
          <p:cNvSpPr txBox="1">
            <a:spLocks noGrp="1"/>
          </p:cNvSpPr>
          <p:nvPr>
            <p:ph type="body" idx="1"/>
          </p:nvPr>
        </p:nvSpPr>
        <p:spPr>
          <a:xfrm>
            <a:off x="655320" y="487681"/>
            <a:ext cx="4983480" cy="149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</a:pPr>
            <a:r>
              <a:rPr lang="en-US" sz="36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What’s GraphQL?</a:t>
            </a:r>
            <a:endParaRPr sz="360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" name="Google Shape;168;g6c1dac9822_2_36"/>
          <p:cNvCxnSpPr/>
          <p:nvPr/>
        </p:nvCxnSpPr>
        <p:spPr>
          <a:xfrm>
            <a:off x="733326" y="2316480"/>
            <a:ext cx="4572000" cy="0"/>
          </a:xfrm>
          <a:prstGeom prst="straightConnector1">
            <a:avLst/>
          </a:prstGeom>
          <a:noFill/>
          <a:ln w="1905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g6c1dac9822_2_36"/>
          <p:cNvSpPr/>
          <p:nvPr/>
        </p:nvSpPr>
        <p:spPr>
          <a:xfrm>
            <a:off x="5913121" y="-2"/>
            <a:ext cx="6278879" cy="6858002"/>
          </a:xfrm>
          <a:custGeom>
            <a:avLst/>
            <a:gdLst/>
            <a:ahLst/>
            <a:cxnLst/>
            <a:rect l="l" t="t" r="r" b="b"/>
            <a:pathLst>
              <a:path w="6278879" h="6858002" extrusionOk="0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c1dac9822_2_5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6c1dac9822_2_52"/>
          <p:cNvSpPr txBox="1">
            <a:spLocks noGrp="1"/>
          </p:cNvSpPr>
          <p:nvPr>
            <p:ph type="title"/>
          </p:nvPr>
        </p:nvSpPr>
        <p:spPr>
          <a:xfrm>
            <a:off x="655320" y="2631125"/>
            <a:ext cx="4983480" cy="373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Facebook, Instagram, </a:t>
            </a:r>
            <a:r>
              <a:rPr lang="en-US" sz="2000" dirty="0" err="1">
                <a:solidFill>
                  <a:schemeClr val="dk1"/>
                </a:solidFill>
              </a:rPr>
              <a:t>Meduim</a:t>
            </a:r>
            <a:r>
              <a:rPr lang="en-US" sz="2000" dirty="0">
                <a:solidFill>
                  <a:schemeClr val="dk1"/>
                </a:solidFill>
              </a:rPr>
              <a:t>, Twitter, Coursera, Yelp, </a:t>
            </a:r>
            <a:r>
              <a:rPr lang="en-US" sz="2000" dirty="0" err="1">
                <a:solidFill>
                  <a:schemeClr val="dk1"/>
                </a:solidFill>
              </a:rPr>
              <a:t>StackShare</a:t>
            </a:r>
            <a:r>
              <a:rPr lang="en-US" sz="2000" dirty="0">
                <a:solidFill>
                  <a:schemeClr val="dk1"/>
                </a:solidFill>
              </a:rPr>
              <a:t>, PayPal, Stripe and others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5" name="Google Shape;185;g6c1dac9822_2_52"/>
          <p:cNvSpPr txBox="1">
            <a:spLocks noGrp="1"/>
          </p:cNvSpPr>
          <p:nvPr>
            <p:ph type="body" idx="1"/>
          </p:nvPr>
        </p:nvSpPr>
        <p:spPr>
          <a:xfrm>
            <a:off x="655320" y="487681"/>
            <a:ext cx="4983480" cy="149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</a:pPr>
            <a:r>
              <a:rPr lang="en-US" sz="3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Who use </a:t>
            </a:r>
            <a:r>
              <a:rPr lang="en-US" sz="36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GraphQL</a:t>
            </a:r>
            <a:r>
              <a:rPr lang="en-US" sz="36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36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g6c1dac9822_2_52"/>
          <p:cNvCxnSpPr/>
          <p:nvPr/>
        </p:nvCxnSpPr>
        <p:spPr>
          <a:xfrm>
            <a:off x="733326" y="2316480"/>
            <a:ext cx="4572000" cy="0"/>
          </a:xfrm>
          <a:prstGeom prst="straightConnector1">
            <a:avLst/>
          </a:prstGeom>
          <a:noFill/>
          <a:ln w="1905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g6c1dac9822_2_52"/>
          <p:cNvSpPr/>
          <p:nvPr/>
        </p:nvSpPr>
        <p:spPr>
          <a:xfrm>
            <a:off x="5913121" y="-2"/>
            <a:ext cx="6278879" cy="6858002"/>
          </a:xfrm>
          <a:custGeom>
            <a:avLst/>
            <a:gdLst/>
            <a:ahLst/>
            <a:cxnLst/>
            <a:rect l="l" t="t" r="r" b="b"/>
            <a:pathLst>
              <a:path w="6278879" h="6858002" extrusionOk="0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 Violet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Red Orang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863</Words>
  <Application>Microsoft Office PowerPoint</Application>
  <PresentationFormat>Grand écran</PresentationFormat>
  <Paragraphs>61</Paragraphs>
  <Slides>21</Slides>
  <Notes>21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Montserrat</vt:lpstr>
      <vt:lpstr>Office Theme</vt:lpstr>
      <vt:lpstr>Office Theme</vt:lpstr>
      <vt:lpstr>Office Theme</vt:lpstr>
      <vt:lpstr>Office Theme</vt:lpstr>
      <vt:lpstr>Présentation PowerPoint</vt:lpstr>
      <vt:lpstr>GraphQL from Js Community</vt:lpstr>
      <vt:lpstr>REST cons:</vt:lpstr>
      <vt:lpstr>Example</vt:lpstr>
      <vt:lpstr>What!</vt:lpstr>
      <vt:lpstr>Somewhat happy with REST until GraphQL came out</vt:lpstr>
      <vt:lpstr>What is GraphQL? &amp; Basic intro to Schemas &amp; Queries &amp; Mutations &amp; Resolvers &amp; Subscription</vt:lpstr>
      <vt:lpstr>GraphQL is a query language for your API, and a server-side runtime for executing queries by using a type system you define for your data.  </vt:lpstr>
      <vt:lpstr>Facebook, Instagram, Meduim, Twitter, Coursera, Yelp, StackShare, PayPal, Stripe and others</vt:lpstr>
      <vt:lpstr>- You Get exactly what you ask for  The shape of the data you want is of a Graph - IDs are important - Queries look for data - Mutations look for data, expecting modification (Remember the ID) - Single endpoint </vt:lpstr>
      <vt:lpstr>What’s inside the box?</vt:lpstr>
      <vt:lpstr>How GraphQL works</vt:lpstr>
      <vt:lpstr>Schemas and Types : Schemas</vt:lpstr>
      <vt:lpstr>Schemas and Types</vt:lpstr>
      <vt:lpstr>Queries and Mutations: Queries</vt:lpstr>
      <vt:lpstr>Queries and Mutations: Mutations</vt:lpstr>
      <vt:lpstr>Resolvers</vt:lpstr>
      <vt:lpstr>Example Resolver Query :</vt:lpstr>
      <vt:lpstr>Example Resolver Query :</vt:lpstr>
      <vt:lpstr>Subscriptions</vt:lpstr>
      <vt:lpstr>Happy GraphQL  @MoumniHeithem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17</cp:revision>
  <dcterms:modified xsi:type="dcterms:W3CDTF">2019-12-06T19:39:52Z</dcterms:modified>
</cp:coreProperties>
</file>