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79" r:id="rId4"/>
    <p:sldId id="325" r:id="rId5"/>
    <p:sldId id="326" r:id="rId6"/>
    <p:sldId id="327" r:id="rId7"/>
    <p:sldId id="319" r:id="rId8"/>
    <p:sldId id="311" r:id="rId9"/>
    <p:sldId id="312" r:id="rId10"/>
    <p:sldId id="314" r:id="rId11"/>
    <p:sldId id="316" r:id="rId12"/>
    <p:sldId id="317" r:id="rId13"/>
    <p:sldId id="318" r:id="rId14"/>
    <p:sldId id="307" r:id="rId15"/>
    <p:sldId id="264" r:id="rId16"/>
    <p:sldId id="265" r:id="rId17"/>
    <p:sldId id="266" r:id="rId18"/>
    <p:sldId id="267" r:id="rId19"/>
    <p:sldId id="268" r:id="rId20"/>
    <p:sldId id="310" r:id="rId21"/>
    <p:sldId id="270" r:id="rId22"/>
    <p:sldId id="308" r:id="rId23"/>
    <p:sldId id="309" r:id="rId24"/>
    <p:sldId id="272" r:id="rId25"/>
    <p:sldId id="328" r:id="rId26"/>
    <p:sldId id="271" r:id="rId27"/>
    <p:sldId id="294" r:id="rId28"/>
    <p:sldId id="297" r:id="rId29"/>
    <p:sldId id="299" r:id="rId30"/>
    <p:sldId id="300" r:id="rId31"/>
    <p:sldId id="301" r:id="rId32"/>
    <p:sldId id="302" r:id="rId33"/>
    <p:sldId id="332" r:id="rId34"/>
    <p:sldId id="333" r:id="rId35"/>
    <p:sldId id="334" r:id="rId36"/>
    <p:sldId id="335" r:id="rId37"/>
    <p:sldId id="336" r:id="rId38"/>
    <p:sldId id="337" r:id="rId39"/>
    <p:sldId id="340" r:id="rId40"/>
    <p:sldId id="338" r:id="rId41"/>
    <p:sldId id="339" r:id="rId42"/>
    <p:sldId id="303" r:id="rId43"/>
    <p:sldId id="275" r:id="rId44"/>
    <p:sldId id="304" r:id="rId45"/>
    <p:sldId id="321" r:id="rId46"/>
    <p:sldId id="323" r:id="rId47"/>
    <p:sldId id="324" r:id="rId48"/>
    <p:sldId id="34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B77324-94E4-49AF-97E9-46173F3447C6}">
          <p14:sldIdLst>
            <p14:sldId id="256"/>
            <p14:sldId id="278"/>
            <p14:sldId id="279"/>
            <p14:sldId id="325"/>
            <p14:sldId id="326"/>
            <p14:sldId id="327"/>
            <p14:sldId id="319"/>
            <p14:sldId id="311"/>
            <p14:sldId id="312"/>
            <p14:sldId id="314"/>
            <p14:sldId id="316"/>
            <p14:sldId id="317"/>
            <p14:sldId id="318"/>
            <p14:sldId id="307"/>
            <p14:sldId id="264"/>
            <p14:sldId id="265"/>
            <p14:sldId id="266"/>
            <p14:sldId id="267"/>
            <p14:sldId id="268"/>
            <p14:sldId id="310"/>
            <p14:sldId id="270"/>
            <p14:sldId id="308"/>
            <p14:sldId id="309"/>
            <p14:sldId id="272"/>
            <p14:sldId id="328"/>
            <p14:sldId id="271"/>
            <p14:sldId id="294"/>
            <p14:sldId id="297"/>
            <p14:sldId id="299"/>
            <p14:sldId id="300"/>
            <p14:sldId id="301"/>
            <p14:sldId id="302"/>
            <p14:sldId id="332"/>
            <p14:sldId id="333"/>
            <p14:sldId id="334"/>
            <p14:sldId id="335"/>
            <p14:sldId id="336"/>
            <p14:sldId id="337"/>
            <p14:sldId id="340"/>
            <p14:sldId id="338"/>
            <p14:sldId id="339"/>
            <p14:sldId id="303"/>
            <p14:sldId id="275"/>
            <p14:sldId id="304"/>
            <p14:sldId id="321"/>
            <p14:sldId id="323"/>
            <p14:sldId id="324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>
        <p:scale>
          <a:sx n="75" d="100"/>
          <a:sy n="75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Pseudoinstructions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only make it easier to program, it can also add clarity to the program, by making the intention of the programmer more clear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B0A5-A547-45DD-90A2-CFFE7018E2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MipsIT\bin\Mips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362200"/>
            <a:ext cx="8763000" cy="1470025"/>
          </a:xfrm>
        </p:spPr>
        <p:txBody>
          <a:bodyPr/>
          <a:lstStyle/>
          <a:p>
            <a:r>
              <a:rPr lang="en-US" sz="4000" b="1" smtClean="0">
                <a:solidFill>
                  <a:srgbClr val="0070C0"/>
                </a:solidFill>
              </a:rPr>
              <a:t>ICT4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Computer Architecture Experiment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MIPS Laboratory</a:t>
            </a:r>
            <a:endParaRPr lang="en-US" sz="4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C1CB8C4-1532-4769-BFEF-6B2A5BFED843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914400"/>
          </a:xfrm>
        </p:spPr>
        <p:txBody>
          <a:bodyPr/>
          <a:lstStyle/>
          <a:p>
            <a:r>
              <a:rPr lang="en-US" smtClean="0"/>
              <a:t>Instruction </a:t>
            </a:r>
            <a:r>
              <a:rPr lang="en-US"/>
              <a:t>Formats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5344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typical instruction for MiniMIPS and steps in its execution. </a:t>
            </a:r>
          </a:p>
        </p:txBody>
      </p: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990600" y="762000"/>
            <a:ext cx="7391400" cy="4802188"/>
            <a:chOff x="624" y="480"/>
            <a:chExt cx="4656" cy="3025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3" imgW="4838700" imgH="3143250" progId="MSDraw.Drawing.8.2">
                    <p:embed/>
                  </p:oleObj>
                </mc:Choice>
                <mc:Fallback>
                  <p:oleObj r:id="rId3" imgW="4838700" imgH="31432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4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4289732-8502-4E34-9062-426C62FC4AE0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en-US" sz="2800"/>
              <a:t>MiniMIPS Instruction Formats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914400" y="5257800"/>
            <a:ext cx="7391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5.4     MiniMIPS instructions come in only three formats: register (R), immediate (I), and jump (J). </a:t>
            </a:r>
          </a:p>
        </p:txBody>
      </p: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381000" y="1143000"/>
            <a:ext cx="8382000" cy="4038600"/>
            <a:chOff x="1248" y="864"/>
            <a:chExt cx="3246" cy="1650"/>
          </a:xfrm>
        </p:grpSpPr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248" y="864"/>
            <a:ext cx="324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r:id="rId3" imgW="5153025" imgH="942975" progId="MSDraw.Drawing.8.2">
                    <p:embed/>
                  </p:oleObj>
                </mc:Choice>
                <mc:Fallback>
                  <p:oleObj r:id="rId3" imgW="5153025" imgH="9429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64"/>
                          <a:ext cx="324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1248" y="1440"/>
            <a:ext cx="324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r:id="rId5" imgW="5153025" imgH="933450" progId="MSDraw.Drawing.8.2">
                    <p:embed/>
                  </p:oleObj>
                </mc:Choice>
                <mc:Fallback>
                  <p:oleObj r:id="rId5" imgW="5153025" imgH="9334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3246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1248" y="2016"/>
            <a:ext cx="324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r:id="rId7" imgW="5153025" imgH="790575" progId="MSDraw.Drawing.8.2">
                    <p:embed/>
                  </p:oleObj>
                </mc:Choice>
                <mc:Fallback>
                  <p:oleObj r:id="rId7" imgW="5153025" imgH="7905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3246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63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BB835AE-C0D7-4700-A13D-5EFA1807080E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/>
          <a:lstStyle/>
          <a:p>
            <a:r>
              <a:rPr lang="en-US" sz="4000" smtClean="0"/>
              <a:t>Simple </a:t>
            </a:r>
            <a:r>
              <a:rPr lang="en-US" sz="4000"/>
              <a:t>Arithmetic/Logic Instructions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5.5    The arithmetic instructions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3" imgW="5153025" imgH="923925" progId="MSDraw.Drawing.8.2">
                  <p:embed/>
                </p:oleObj>
              </mc:Choice>
              <mc:Fallback>
                <p:oleObj r:id="rId3" imgW="5153025" imgH="923925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Add and subtract already discussed; logical instructions are similar </a:t>
            </a:r>
            <a:r>
              <a:rPr lang="en-US" sz="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4156ABA-6F5C-438A-BB17-96C1C6C79C8E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sz="2800"/>
              <a:t>Arithmetic/Logic with One Immediate Operand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57200" y="5105400"/>
            <a:ext cx="82296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5.6    Instructions such as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allow us to perform an arithmetic or logic operation for which one operand is a small constant. </a:t>
            </a:r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57200" y="3810000"/>
          <a:ext cx="8305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3" imgW="5153025" imgH="819150" progId="MSDraw.Drawing.8.2">
                  <p:embed/>
                </p:oleObj>
              </mc:Choice>
              <mc:Fallback>
                <p:oleObj r:id="rId3" imgW="5153025" imgH="819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305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An operand in the range [</a:t>
            </a:r>
            <a:r>
              <a:rPr lang="en-US" sz="2000" b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32 768, 32 767], or [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0x0000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0xffff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], can be specified in the immediate field. 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addi  $t0,$s0,61	# set $t0 to ($s0)+61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andi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ori 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xori  $t0,$s0,0x00ff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0x00ff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For arithmetic instructions, the immediate operand is sign-extended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228850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1  0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481388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0  1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743200" y="4572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>
                <a:solidFill>
                  <a:srgbClr val="FF0066"/>
                </a:solidFill>
                <a:latin typeface="Arial" charset="0"/>
                <a:cs typeface="Arial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55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3600" smtClean="0"/>
              <a:t>Load </a:t>
            </a:r>
            <a:r>
              <a:rPr lang="en-US" sz="3600"/>
              <a:t>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5153025" imgH="2838450" progId="">
                  <p:embed/>
                </p:oleObj>
              </mc:Choice>
              <mc:Fallback>
                <p:oleObj r:id="rId3" imgW="5153025" imgH="28384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  <a:latin typeface="Times New Roman" pitchFamily="18" charset="0"/>
              </a:rPr>
              <a:t>Overview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I. Introduction to MIPS</a:t>
            </a:r>
            <a:endParaRPr lang="en-US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II. MIPS programming model</a:t>
            </a:r>
          </a:p>
          <a:p>
            <a:r>
              <a:rPr lang="en-US" smtClean="0">
                <a:latin typeface="Times New Roman" pitchFamily="18" charset="0"/>
              </a:rPr>
              <a:t>III. MIPSIT user guide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s1,$s2,L1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Pseudoinstructions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754563"/>
          </a:xfrm>
        </p:spPr>
        <p:txBody>
          <a:bodyPr/>
          <a:lstStyle/>
          <a:p>
            <a:pPr marL="465138"/>
            <a:r>
              <a:rPr lang="en-US" sz="2800" dirty="0" err="1" smtClean="0"/>
              <a:t>Pseudoinstructions</a:t>
            </a:r>
            <a:r>
              <a:rPr lang="en-US" sz="2800" dirty="0" smtClean="0"/>
              <a:t> means “fake instruction”</a:t>
            </a:r>
          </a:p>
          <a:p>
            <a:pPr marL="465138"/>
            <a:r>
              <a:rPr lang="en-US" sz="2800" dirty="0" err="1"/>
              <a:t>Pseudoinstructions</a:t>
            </a:r>
            <a:r>
              <a:rPr lang="en-US" sz="2800" dirty="0"/>
              <a:t> do not correspond to real MIPS </a:t>
            </a:r>
            <a:r>
              <a:rPr lang="en-US" sz="2800" dirty="0" smtClean="0"/>
              <a:t>instructions</a:t>
            </a:r>
          </a:p>
          <a:p>
            <a:pPr marL="465138"/>
            <a:r>
              <a:rPr lang="en-US" sz="2800" dirty="0" smtClean="0"/>
              <a:t>The </a:t>
            </a:r>
            <a:r>
              <a:rPr lang="en-US" sz="2800" dirty="0"/>
              <a:t>assembler, </a:t>
            </a:r>
            <a:r>
              <a:rPr lang="en-US" sz="2800" dirty="0" smtClean="0"/>
              <a:t>that converts </a:t>
            </a:r>
            <a:r>
              <a:rPr lang="en-US" sz="2800" dirty="0"/>
              <a:t>assembly language programs to machine code, would then translate </a:t>
            </a:r>
            <a:r>
              <a:rPr lang="en-US" sz="2800" dirty="0" err="1"/>
              <a:t>pseudoinstructions</a:t>
            </a:r>
            <a:r>
              <a:rPr lang="en-US" sz="2800" dirty="0"/>
              <a:t> to real instructions, usually requiring at least one on more instructions</a:t>
            </a:r>
            <a:r>
              <a:rPr lang="en-US" sz="2800" dirty="0" smtClean="0"/>
              <a:t>.</a:t>
            </a:r>
          </a:p>
          <a:p>
            <a:pPr marL="465138"/>
            <a:r>
              <a:rPr lang="en-US" sz="2800" dirty="0" smtClean="0"/>
              <a:t>Example: </a:t>
            </a:r>
          </a:p>
          <a:p>
            <a:pPr marL="865188" lvl="1"/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 </a:t>
            </a:r>
            <a:r>
              <a:rPr lang="en-US" sz="2400" dirty="0" smtClean="0"/>
              <a:t>#</a:t>
            </a:r>
            <a:r>
              <a:rPr lang="en-US" sz="2000" dirty="0" smtClean="0"/>
              <a:t>Copy </a:t>
            </a:r>
            <a:r>
              <a:rPr lang="en-US" sz="2000" dirty="0"/>
              <a:t>contents of register </a:t>
            </a:r>
            <a:r>
              <a:rPr lang="en-US" sz="2000" b="1" dirty="0"/>
              <a:t>s</a:t>
            </a:r>
            <a:r>
              <a:rPr lang="en-US" sz="2000" dirty="0"/>
              <a:t> to register </a:t>
            </a:r>
            <a:r>
              <a:rPr lang="en-US" sz="2000" b="1" dirty="0"/>
              <a:t>t</a:t>
            </a:r>
            <a:r>
              <a:rPr lang="en-US" sz="2000" dirty="0"/>
              <a:t>,  R[t] = R[s</a:t>
            </a:r>
            <a:r>
              <a:rPr lang="en-US" sz="2000" dirty="0" smtClean="0"/>
              <a:t>]</a:t>
            </a:r>
            <a:endParaRPr lang="en-US" sz="2000" dirty="0"/>
          </a:p>
          <a:p>
            <a:pPr marL="122238" indent="0">
              <a:buNone/>
            </a:pPr>
            <a:r>
              <a:rPr lang="en-US" sz="2400" dirty="0" smtClean="0"/>
              <a:t>     =&gt; </a:t>
            </a:r>
            <a:r>
              <a:rPr lang="en-US" sz="2400" dirty="0"/>
              <a:t>r</a:t>
            </a:r>
            <a:r>
              <a:rPr lang="en-US" sz="2400" dirty="0" smtClean="0"/>
              <a:t>eal instruction: 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/>
              <a:t>rs</a:t>
            </a:r>
            <a:r>
              <a:rPr lang="en-US" sz="2400" b="1" dirty="0"/>
              <a:t>, 0</a:t>
            </a:r>
          </a:p>
        </p:txBody>
      </p:sp>
    </p:spTree>
    <p:extLst>
      <p:ext uri="{BB962C8B-B14F-4D97-AF65-F5344CB8AC3E}">
        <p14:creationId xmlns:p14="http://schemas.microsoft.com/office/powerpoint/2010/main" val="55515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000" smtClean="0"/>
              <a:t>Procedure &amp; Stack</a:t>
            </a:r>
            <a:endParaRPr lang="en-U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914400"/>
            <a:ext cx="8229600" cy="4525963"/>
          </a:xfrm>
        </p:spPr>
        <p:txBody>
          <a:bodyPr/>
          <a:lstStyle/>
          <a:p>
            <a:r>
              <a:rPr lang="en-US" sz="2400" smtClean="0"/>
              <a:t>Procedure call: 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      	</a:t>
            </a:r>
            <a:r>
              <a:rPr lang="en-US" sz="2400" smtClean="0">
                <a:latin typeface="Courier New" pitchFamily="49" charset="0"/>
              </a:rPr>
              <a:t>jal </a:t>
            </a:r>
            <a:r>
              <a:rPr lang="en-US" sz="2400">
                <a:latin typeface="Courier New" pitchFamily="49" charset="0"/>
              </a:rPr>
              <a:t>( jump and link)</a:t>
            </a:r>
          </a:p>
          <a:p>
            <a:r>
              <a:rPr lang="en-US" sz="2400" smtClean="0"/>
              <a:t>Return to call point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 sz="2800"/>
          </a:p>
          <a:p>
            <a:endParaRPr lang="en-US" sz="28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445251" cy="401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99" y="1485900"/>
            <a:ext cx="8096701" cy="425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Stack</a:t>
            </a:r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I. Introduction to MIPS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dirty="0"/>
              <a:t>MIPS</a:t>
            </a:r>
            <a:r>
              <a:rPr lang="en-US" sz="2400" dirty="0"/>
              <a:t> (originally an acronym for </a:t>
            </a:r>
            <a:r>
              <a:rPr lang="en-US" sz="2400" b="1" dirty="0"/>
              <a:t>Microprocessor without Interlocked Pipeline Stages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MIPS is a RISC (Reduced Instruction Set Computer) instruction set architecture (ISA) developed by </a:t>
            </a:r>
            <a:r>
              <a:rPr lang="en-US" sz="2400" b="1" dirty="0" smtClean="0"/>
              <a:t>MIPS Technologies </a:t>
            </a:r>
            <a:r>
              <a:rPr lang="en-US" sz="2400" dirty="0" smtClean="0"/>
              <a:t>(formerly </a:t>
            </a:r>
            <a:r>
              <a:rPr lang="en-US" sz="2400" dirty="0"/>
              <a:t>MIPS Computer Systems, Inc</a:t>
            </a:r>
            <a:r>
              <a:rPr lang="en-US" sz="2400" dirty="0" smtClean="0"/>
              <a:t>.)</a:t>
            </a:r>
          </a:p>
          <a:p>
            <a:pPr>
              <a:buFontTx/>
              <a:buChar char="-"/>
            </a:pPr>
            <a:r>
              <a:rPr lang="en-US" sz="2400" dirty="0"/>
              <a:t>In 1981, a team led by John L. Hennessy at Stanford University started work on what would become the first MIPS processor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Multiple revisions of the MIPS instruction set exist, including MIPS I, MIPS II, MIPS III, MIPS IV, MIPS V, MIPS32, and </a:t>
            </a:r>
            <a:r>
              <a:rPr lang="en-US" sz="2400" dirty="0" smtClean="0"/>
              <a:t>MIPS64.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http://en.wikipedia.org/wiki/MIPS_architecture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</a:t>
            </a:r>
            <a:r>
              <a:rPr lang="en-US" smtClean="0"/>
              <a:t>and </a:t>
            </a:r>
            <a:r>
              <a:rPr lang="en-US"/>
              <a:t>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$sp and </a:t>
            </a:r>
            <a:r>
              <a:rPr lang="en-US"/>
              <a:t>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11" y="1672701"/>
            <a:ext cx="8291689" cy="4347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FF"/>
                </a:solidFill>
              </a:rPr>
              <a:t>III. MIPSIT User Guide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MIPSIT IDE + MIPS Simulator</a:t>
            </a:r>
          </a:p>
          <a:p>
            <a:r>
              <a:rPr lang="en-US" sz="2800" smtClean="0"/>
              <a:t>MIPS assembly program</a:t>
            </a:r>
          </a:p>
          <a:p>
            <a:pPr marL="0" indent="0"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Instroduce</a:t>
            </a:r>
            <a:r>
              <a:rPr lang="en-US" dirty="0" smtClean="0"/>
              <a:t> to MIPSIT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MIPSIT Studio: a tool to </a:t>
            </a:r>
            <a:r>
              <a:rPr lang="en-US" b="1" dirty="0" smtClean="0"/>
              <a:t>edit</a:t>
            </a:r>
            <a:r>
              <a:rPr lang="en-US" dirty="0" smtClean="0"/>
              <a:t>,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simulate</a:t>
            </a:r>
            <a:r>
              <a:rPr lang="en-US" dirty="0" smtClean="0"/>
              <a:t> programs based on MIPS instruction set.</a:t>
            </a:r>
          </a:p>
        </p:txBody>
      </p:sp>
    </p:spTree>
    <p:extLst>
      <p:ext uri="{BB962C8B-B14F-4D97-AF65-F5344CB8AC3E}">
        <p14:creationId xmlns:p14="http://schemas.microsoft.com/office/powerpoint/2010/main" val="29818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373492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MIPSIT </a:t>
            </a:r>
            <a:r>
              <a:rPr lang="en-US"/>
              <a:t>&amp; MIPS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38200" y="1981200"/>
            <a:ext cx="3429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smtClean="0"/>
              <a:t>MIPSIT</a:t>
            </a:r>
            <a:endParaRPr lang="en-US" sz="2400"/>
          </a:p>
        </p:txBody>
      </p:sp>
      <p:sp>
        <p:nvSpPr>
          <p:cNvPr id="24581" name="Oval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953000" y="4343400"/>
            <a:ext cx="35814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MIPS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886200" y="3276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00600" y="3276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60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/>
              <a:t>Applications of MIPS processor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20211"/>
            <a:ext cx="6172200" cy="2139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64442"/>
            <a:ext cx="5943600" cy="3317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7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0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#declare variables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#main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#procedure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MIPS assembly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Hello World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Pipelined MIPS</a:t>
            </a:r>
            <a:endParaRPr lang="en-US"/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3. Arithmetic &amp; Logical Operation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Bit mask in logical operation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36532"/>
              </p:ext>
            </p:extLst>
          </p:nvPr>
        </p:nvGraphicFramePr>
        <p:xfrm>
          <a:off x="838200" y="2743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22098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</a:t>
            </a:r>
            <a:r>
              <a:rPr lang="en-US" sz="2000" smtClean="0"/>
              <a:t>i   s0,0x0563</a:t>
            </a:r>
            <a:r>
              <a:rPr lang="en-US" sz="2000"/>
              <a:t>		#load test value for these function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0057"/>
              </p:ext>
            </p:extLst>
          </p:nvPr>
        </p:nvGraphicFramePr>
        <p:xfrm>
          <a:off x="838168" y="3886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32766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andi	t0,s0,0xff		#Extract the LSB of s0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16254"/>
              </p:ext>
            </p:extLst>
          </p:nvPr>
        </p:nvGraphicFramePr>
        <p:xfrm>
          <a:off x="838200" y="47244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27432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s0 =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26139" y="38978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MASK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</a:t>
            </a:r>
            <a:r>
              <a:rPr lang="en-US" b="1" smtClean="0"/>
              <a:t>0 =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75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tabLst>
                <a:tab pos="3149600" algn="l"/>
              </a:tabLst>
            </a:pPr>
            <a:r>
              <a:rPr lang="en-US" sz="3600" smtClean="0"/>
              <a:t>Lab 3. Arithmetic &amp; Logical Operation </a:t>
            </a:r>
            <a:endParaRPr lang="en-US" sz="3600"/>
          </a:p>
        </p:txBody>
      </p:sp>
      <p:grpSp>
        <p:nvGrpSpPr>
          <p:cNvPr id="93" name="Group 92"/>
          <p:cNvGrpSpPr/>
          <p:nvPr/>
        </p:nvGrpSpPr>
        <p:grpSpPr>
          <a:xfrm>
            <a:off x="1821282" y="962417"/>
            <a:ext cx="6469492" cy="5504688"/>
            <a:chOff x="2136457" y="1195774"/>
            <a:chExt cx="6469492" cy="5504688"/>
          </a:xfrm>
        </p:grpSpPr>
        <p:sp>
          <p:nvSpPr>
            <p:cNvPr id="4" name="Flowchart: Decision 3"/>
            <p:cNvSpPr/>
            <p:nvPr/>
          </p:nvSpPr>
          <p:spPr>
            <a:xfrm>
              <a:off x="2728913" y="2091124"/>
              <a:ext cx="205740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xor s2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2690813" y="3424624"/>
              <a:ext cx="2133600" cy="8953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5605462" y="3424624"/>
              <a:ext cx="207645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705100" y="4730311"/>
              <a:ext cx="2114550" cy="9715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895599" y="1195774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0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s3=s1+s2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8" idx="2"/>
            </p:cNvCxnSpPr>
            <p:nvPr/>
          </p:nvCxnSpPr>
          <p:spPr>
            <a:xfrm>
              <a:off x="3757612" y="1808422"/>
              <a:ext cx="1" cy="28270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3" idx="0"/>
            </p:cNvCxnSpPr>
            <p:nvPr/>
          </p:nvCxnSpPr>
          <p:spPr>
            <a:xfrm flipH="1">
              <a:off x="3757613" y="3007048"/>
              <a:ext cx="9524" cy="4175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7" idx="0"/>
            </p:cNvCxnSpPr>
            <p:nvPr/>
          </p:nvCxnSpPr>
          <p:spPr>
            <a:xfrm flipH="1">
              <a:off x="3762375" y="4339024"/>
              <a:ext cx="4762" cy="391287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5805486" y="4909762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1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919411" y="6087814"/>
              <a:ext cx="1676400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EXIT: 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No 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3" idx="3"/>
              <a:endCxn id="14" idx="1"/>
            </p:cNvCxnSpPr>
            <p:nvPr/>
          </p:nvCxnSpPr>
          <p:spPr>
            <a:xfrm>
              <a:off x="4824413" y="3872299"/>
              <a:ext cx="781049" cy="9525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43687" y="4339786"/>
              <a:ext cx="0" cy="5699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5" idx="1"/>
            </p:cNvCxnSpPr>
            <p:nvPr/>
          </p:nvCxnSpPr>
          <p:spPr>
            <a:xfrm>
              <a:off x="4824413" y="5216086"/>
              <a:ext cx="981073" cy="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136457" y="2280862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1900" y="3070663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1425" y="4396167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33800" y="57018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249" y="49478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67249" y="35762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cxnSp>
          <p:nvCxnSpPr>
            <p:cNvPr id="67" name="Elbow Connector 66"/>
            <p:cNvCxnSpPr>
              <a:stCxn id="4" idx="1"/>
              <a:endCxn id="37" idx="1"/>
            </p:cNvCxnSpPr>
            <p:nvPr/>
          </p:nvCxnSpPr>
          <p:spPr>
            <a:xfrm rot="10800000" flipH="1" flipV="1">
              <a:off x="2728913" y="2548324"/>
              <a:ext cx="190498" cy="3845814"/>
            </a:xfrm>
            <a:prstGeom prst="bentConnector3">
              <a:avLst>
                <a:gd name="adj1" fmla="val -465005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7" idx="2"/>
              <a:endCxn id="37" idx="0"/>
            </p:cNvCxnSpPr>
            <p:nvPr/>
          </p:nvCxnSpPr>
          <p:spPr>
            <a:xfrm flipH="1">
              <a:off x="3757611" y="5701861"/>
              <a:ext cx="4764" cy="385953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4" idx="3"/>
            </p:cNvCxnSpPr>
            <p:nvPr/>
          </p:nvCxnSpPr>
          <p:spPr>
            <a:xfrm flipH="1">
              <a:off x="4667249" y="3881824"/>
              <a:ext cx="3014663" cy="2512314"/>
            </a:xfrm>
            <a:prstGeom prst="bentConnector3">
              <a:avLst>
                <a:gd name="adj1" fmla="val -7583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681787" y="4486274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24800" y="4037837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62778" y="15913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Check overflow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Lab 4. Procedure Calls, 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Assigment 4. n! (stack with n=3)</a:t>
            </a:r>
            <a:endParaRPr lang="en-US" sz="280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02463"/>
              </p:ext>
            </p:extLst>
          </p:nvPr>
        </p:nvGraphicFramePr>
        <p:xfrm>
          <a:off x="1343008" y="838200"/>
          <a:ext cx="1400192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0192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94205"/>
              </p:ext>
            </p:extLst>
          </p:nvPr>
        </p:nvGraphicFramePr>
        <p:xfrm>
          <a:off x="44196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51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51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192" y="5193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51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61892"/>
              </p:ext>
            </p:extLst>
          </p:nvPr>
        </p:nvGraphicFramePr>
        <p:xfrm>
          <a:off x="73152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$a0(2) =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007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007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0792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007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6488" y="4050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0840" y="32237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87844" y="4038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62196" y="32120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9834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$fp(3) -&gt;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87844" y="19812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$sp(3) -&gt;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43000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1 (a0=3)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24975" y="64008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2 (a0=2)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44375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3 (a0=1)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smtClean="0"/>
              <a:t>Lab 5. Character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smtClean="0"/>
              <a:t>strcpy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38100" y="3657600"/>
            <a:ext cx="44958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L1:</a:t>
            </a:r>
          </a:p>
          <a:p>
            <a:r>
              <a:rPr lang="en-US" smtClean="0"/>
              <a:t>add	t1,s0,a1</a:t>
            </a:r>
            <a:r>
              <a:rPr lang="en-US"/>
              <a:t>	 </a:t>
            </a:r>
            <a:r>
              <a:rPr lang="en-US" smtClean="0"/>
              <a:t>     #</a:t>
            </a:r>
            <a:r>
              <a:rPr lang="en-US"/>
              <a:t>address of y[i] in t1</a:t>
            </a:r>
          </a:p>
          <a:p>
            <a:r>
              <a:rPr lang="en-US" smtClean="0"/>
              <a:t>lb</a:t>
            </a:r>
            <a:r>
              <a:rPr lang="en-US"/>
              <a:t>	t2,0(t1)	</a:t>
            </a:r>
            <a:r>
              <a:rPr lang="en-US" smtClean="0"/>
              <a:t>      #</a:t>
            </a:r>
            <a:r>
              <a:rPr lang="en-US"/>
              <a:t>t2=y[i]</a:t>
            </a:r>
          </a:p>
          <a:p>
            <a:r>
              <a:rPr lang="en-US" smtClean="0"/>
              <a:t>add</a:t>
            </a:r>
            <a:r>
              <a:rPr lang="en-US"/>
              <a:t>	t3,s0,a0	</a:t>
            </a:r>
            <a:r>
              <a:rPr lang="en-US" smtClean="0"/>
              <a:t>      #</a:t>
            </a:r>
            <a:r>
              <a:rPr lang="en-US"/>
              <a:t>address of x[i] in t3</a:t>
            </a:r>
          </a:p>
          <a:p>
            <a:r>
              <a:rPr lang="en-US" smtClean="0"/>
              <a:t>sb</a:t>
            </a:r>
            <a:r>
              <a:rPr lang="en-US"/>
              <a:t>	t2,0(t3)	</a:t>
            </a:r>
            <a:r>
              <a:rPr lang="en-US" smtClean="0"/>
              <a:t>      #</a:t>
            </a:r>
            <a:r>
              <a:rPr lang="en-US"/>
              <a:t>x[i]=y[i]</a:t>
            </a:r>
          </a:p>
          <a:p>
            <a:r>
              <a:rPr lang="en-US" smtClean="0"/>
              <a:t>beq</a:t>
            </a:r>
            <a:r>
              <a:rPr lang="en-US"/>
              <a:t>	</a:t>
            </a:r>
            <a:r>
              <a:rPr lang="en-US" smtClean="0"/>
              <a:t>t2,zero,L2    #if </a:t>
            </a:r>
            <a:r>
              <a:rPr lang="en-US"/>
              <a:t>y[i]==0, go to L2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addi</a:t>
            </a:r>
            <a:r>
              <a:rPr lang="en-US"/>
              <a:t>	s0,s0,1	</a:t>
            </a:r>
            <a:r>
              <a:rPr lang="en-US" smtClean="0"/>
              <a:t>      #</a:t>
            </a:r>
            <a:r>
              <a:rPr lang="en-US"/>
              <a:t>i=i+1</a:t>
            </a:r>
          </a:p>
          <a:p>
            <a:r>
              <a:rPr lang="en-US" smtClean="0"/>
              <a:t>j</a:t>
            </a:r>
            <a:r>
              <a:rPr lang="en-US"/>
              <a:t>	L1	</a:t>
            </a:r>
            <a:r>
              <a:rPr lang="en-US" smtClean="0"/>
              <a:t>      #</a:t>
            </a:r>
            <a:r>
              <a:rPr lang="en-US"/>
              <a:t>go to L1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/>
              <a:t>L2: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4857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30300"/>
            <a:ext cx="4972050" cy="48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1447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2971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23975" y="1447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209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" y="18923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6975" y="16129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609600"/>
            <a:ext cx="1981200" cy="612648"/>
          </a:xfrm>
          <a:prstGeom prst="wedgeRectCallout">
            <a:avLst>
              <a:gd name="adj1" fmla="val -11203"/>
              <a:gd name="adj2" fmla="val 20968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y: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a1 = 800203c0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286000" y="3086100"/>
            <a:ext cx="1828799" cy="612648"/>
          </a:xfrm>
          <a:prstGeom prst="wedgeRectCallout">
            <a:avLst>
              <a:gd name="adj1" fmla="val 77900"/>
              <a:gd name="adj2" fmla="val -4114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x: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a0 = 800203d5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8100" y="3086100"/>
            <a:ext cx="1828799" cy="612648"/>
          </a:xfrm>
          <a:prstGeom prst="wedgeRectCallout">
            <a:avLst>
              <a:gd name="adj1" fmla="val 17483"/>
              <a:gd name="adj2" fmla="val -2194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391400" y="4191000"/>
            <a:ext cx="1905000" cy="612648"/>
          </a:xfrm>
          <a:prstGeom prst="wedgeRectCallout">
            <a:avLst>
              <a:gd name="adj1" fmla="val -34687"/>
              <a:gd name="adj2" fmla="val -18832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4622800" y="5867398"/>
            <a:ext cx="3162300" cy="929521"/>
          </a:xfrm>
          <a:prstGeom prst="wedgeRectCallout">
            <a:avLst>
              <a:gd name="adj1" fmla="val -28663"/>
              <a:gd name="adj2" fmla="val -1405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B050"/>
                </a:solidFill>
              </a:rPr>
              <a:t>Gõ trực tiếp ngăn nhớ giá trị địa chỉ muốn xem. ví dụ: 800203c0 (xâu y)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52800"/>
            <a:ext cx="3635131" cy="343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54189"/>
            <a:ext cx="4267200" cy="45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371600"/>
            <a:ext cx="44204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74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5943600" cy="521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1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II. MIPS Programming Model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Registers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Instruction Formats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Addressing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Assembly program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MIPSIT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5D04403-A30B-4357-80DF-162DA2757E9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44412" name="Group 28"/>
          <p:cNvGrpSpPr>
            <a:grpSpLocks/>
          </p:cNvGrpSpPr>
          <p:nvPr/>
        </p:nvGrpSpPr>
        <p:grpSpPr bwMode="auto">
          <a:xfrm>
            <a:off x="5867400" y="4419600"/>
            <a:ext cx="1371600" cy="685800"/>
            <a:chOff x="432" y="1584"/>
            <a:chExt cx="864" cy="432"/>
          </a:xfrm>
        </p:grpSpPr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 flipV="1">
              <a:off x="432" y="1584"/>
              <a:ext cx="864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>
              <a:off x="480" y="1584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38200"/>
          </a:xfrm>
        </p:spPr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5181600"/>
            <a:ext cx="716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latin typeface="Arial" charset="0"/>
              </a:rPr>
              <a:t>MiniMIPS registers hold 32-bit (4-byte) words. Other common data sizes include byte, halfword, and doubleword.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0" y="1295400"/>
          <a:ext cx="8991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5114925" imgH="1581150" progId="MSDraw.Drawing.8.2">
                  <p:embed/>
                </p:oleObj>
              </mc:Choice>
              <mc:Fallback>
                <p:oleObj r:id="rId3" imgW="5114925" imgH="1581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916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1447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Byte = 8 bits</a:t>
            </a:r>
          </a:p>
        </p:txBody>
      </p:sp>
      <p:grpSp>
        <p:nvGrpSpPr>
          <p:cNvPr id="144407" name="Group 23"/>
          <p:cNvGrpSpPr>
            <a:grpSpLocks/>
          </p:cNvGrpSpPr>
          <p:nvPr/>
        </p:nvGrpSpPr>
        <p:grpSpPr bwMode="auto">
          <a:xfrm>
            <a:off x="273050" y="1752600"/>
            <a:ext cx="1203325" cy="304800"/>
            <a:chOff x="172" y="1248"/>
            <a:chExt cx="758" cy="192"/>
          </a:xfrm>
        </p:grpSpPr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846" y="1248"/>
              <a:ext cx="8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403" name="Group 19"/>
            <p:cNvGrpSpPr>
              <a:grpSpLocks/>
            </p:cNvGrpSpPr>
            <p:nvPr/>
          </p:nvGrpSpPr>
          <p:grpSpPr bwMode="auto">
            <a:xfrm>
              <a:off x="172" y="1248"/>
              <a:ext cx="672" cy="192"/>
              <a:chOff x="172" y="1248"/>
              <a:chExt cx="672" cy="192"/>
            </a:xfrm>
          </p:grpSpPr>
          <p:sp>
            <p:nvSpPr>
              <p:cNvPr id="144393" name="Rectangle 9"/>
              <p:cNvSpPr>
                <a:spLocks noChangeArrowheads="1"/>
              </p:cNvSpPr>
              <p:nvPr/>
            </p:nvSpPr>
            <p:spPr bwMode="auto">
              <a:xfrm>
                <a:off x="172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5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5" name="Rectangle 11"/>
              <p:cNvSpPr>
                <a:spLocks noChangeArrowheads="1"/>
              </p:cNvSpPr>
              <p:nvPr/>
            </p:nvSpPr>
            <p:spPr bwMode="auto">
              <a:xfrm>
                <a:off x="345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6" name="Rectangle 12"/>
              <p:cNvSpPr>
                <a:spLocks noChangeArrowheads="1"/>
              </p:cNvSpPr>
              <p:nvPr/>
            </p:nvSpPr>
            <p:spPr bwMode="auto">
              <a:xfrm>
                <a:off x="42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50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593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67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760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3200400" y="2878138"/>
            <a:ext cx="17272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Word = 4 bytes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6477000" y="3581400"/>
            <a:ext cx="24003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Doubleword = 8 bytes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114800" y="45720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Quadword (16 bytes) also used occasionally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295400" y="2133600"/>
            <a:ext cx="2082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Halfword = 2 bytes</a:t>
            </a:r>
          </a:p>
        </p:txBody>
      </p:sp>
      <p:grpSp>
        <p:nvGrpSpPr>
          <p:cNvPr id="144415" name="Group 31"/>
          <p:cNvGrpSpPr>
            <a:grpSpLocks/>
          </p:cNvGrpSpPr>
          <p:nvPr/>
        </p:nvGrpSpPr>
        <p:grpSpPr bwMode="auto">
          <a:xfrm>
            <a:off x="685800" y="2286000"/>
            <a:ext cx="1295400" cy="685800"/>
            <a:chOff x="432" y="1440"/>
            <a:chExt cx="816" cy="432"/>
          </a:xfrm>
        </p:grpSpPr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80" y="1440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Line 24"/>
            <p:cNvSpPr>
              <a:spLocks noChangeShapeType="1"/>
            </p:cNvSpPr>
            <p:nvPr/>
          </p:nvSpPr>
          <p:spPr bwMode="auto">
            <a:xfrm flipV="1">
              <a:off x="432" y="1536"/>
              <a:ext cx="672" cy="33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8" name="Group 34"/>
          <p:cNvGrpSpPr>
            <a:grpSpLocks/>
          </p:cNvGrpSpPr>
          <p:nvPr/>
        </p:nvGrpSpPr>
        <p:grpSpPr bwMode="auto">
          <a:xfrm>
            <a:off x="4876800" y="1828800"/>
            <a:ext cx="3657600" cy="2362200"/>
            <a:chOff x="3072" y="1152"/>
            <a:chExt cx="2304" cy="1488"/>
          </a:xfrm>
        </p:grpSpPr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 flipV="1">
              <a:off x="3072" y="1584"/>
              <a:ext cx="81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3168" y="1152"/>
              <a:ext cx="2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0">
                  <a:latin typeface="Arial" charset="0"/>
                  <a:cs typeface="Arial" charset="0"/>
                </a:rPr>
                <a:t>Used only for floating-point data, so safe to ignore in this 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2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A415B6B-0CE0-4BA2-AA4F-10E705E3A48B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609600"/>
            <a:ext cx="2286000" cy="990600"/>
          </a:xfrm>
        </p:spPr>
        <p:txBody>
          <a:bodyPr/>
          <a:lstStyle/>
          <a:p>
            <a:r>
              <a:rPr lang="en-US" sz="2800"/>
              <a:t>Register Conventions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162800" y="4800600"/>
            <a:ext cx="1676400" cy="11906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5.2    Registers and data sizes in MiniMIPS. 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52400" y="0"/>
          <a:ext cx="6705600" cy="619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3" imgW="5381625" imgH="4972050" progId="MSDraw.Drawing.8.2">
                  <p:embed/>
                </p:oleObj>
              </mc:Choice>
              <mc:Fallback>
                <p:oleObj r:id="rId3" imgW="5381625" imgH="49720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6705600" cy="619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7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4949321FCC84FB411FA88687F2332" ma:contentTypeVersion="0" ma:contentTypeDescription="Create a new document." ma:contentTypeScope="" ma:versionID="d293ce719b4db22cb30dc49e4b6e50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17D866-15CD-4258-A407-FBE7AB1A8CA0}"/>
</file>

<file path=customXml/itemProps2.xml><?xml version="1.0" encoding="utf-8"?>
<ds:datastoreItem xmlns:ds="http://schemas.openxmlformats.org/officeDocument/2006/customXml" ds:itemID="{BA8C3CDB-6EAF-415D-8BC4-05ADC5CD4CC1}"/>
</file>

<file path=customXml/itemProps3.xml><?xml version="1.0" encoding="utf-8"?>
<ds:datastoreItem xmlns:ds="http://schemas.openxmlformats.org/officeDocument/2006/customXml" ds:itemID="{E72FF2BB-2526-4D1C-ABE8-5304E36390E5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1211</Words>
  <Application>Microsoft Office PowerPoint</Application>
  <PresentationFormat>On-screen Show (4:3)</PresentationFormat>
  <Paragraphs>416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MSDraw.Drawing.8.2</vt:lpstr>
      <vt:lpstr>ICT4 Computer Architecture Experiment MIPS Laboratory</vt:lpstr>
      <vt:lpstr>Overview</vt:lpstr>
      <vt:lpstr>I. Introduction to MIPS</vt:lpstr>
      <vt:lpstr>Applications of MIPS processor</vt:lpstr>
      <vt:lpstr>Applications of MIPS processor</vt:lpstr>
      <vt:lpstr>Applications of MIPS processor</vt:lpstr>
      <vt:lpstr>II. MIPS Programming Model</vt:lpstr>
      <vt:lpstr>Data Types</vt:lpstr>
      <vt:lpstr>Register Conventions</vt:lpstr>
      <vt:lpstr>Instruction Formats</vt:lpstr>
      <vt:lpstr>MiniMIPS Instruction Formats</vt:lpstr>
      <vt:lpstr>Simple Arithmetic/Logic Instructions</vt:lpstr>
      <vt:lpstr>Arithmetic/Logic with One Immediate Operand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Pseudoinstructions</vt:lpstr>
      <vt:lpstr>PowerPoint Presentation</vt:lpstr>
      <vt:lpstr>Procedure &amp; Stack</vt:lpstr>
      <vt:lpstr>Stack</vt:lpstr>
      <vt:lpstr>Stack</vt:lpstr>
      <vt:lpstr>$sp and $fp</vt:lpstr>
      <vt:lpstr>Example: $sp and $fp</vt:lpstr>
      <vt:lpstr>III. MIPSIT User Guide</vt:lpstr>
      <vt:lpstr>Instroduce to MIPSIT Studio</vt:lpstr>
      <vt:lpstr>Installation</vt:lpstr>
      <vt:lpstr>IDE Basics</vt:lpstr>
      <vt:lpstr>IDE Basics</vt:lpstr>
      <vt:lpstr>The Simulator</vt:lpstr>
      <vt:lpstr>The Simulator</vt:lpstr>
      <vt:lpstr>MIPSIT &amp; MIPS</vt:lpstr>
      <vt:lpstr>New project</vt:lpstr>
      <vt:lpstr>PowerPoint Presentation</vt:lpstr>
      <vt:lpstr>MIPS assembly program</vt:lpstr>
      <vt:lpstr>Example: Hello World</vt:lpstr>
      <vt:lpstr>Pipelined MIPS</vt:lpstr>
      <vt:lpstr>Lab 3. Arithmetic &amp; Logical Operation </vt:lpstr>
      <vt:lpstr>Lab 3. Arithmetic &amp; Logical Operation </vt:lpstr>
      <vt:lpstr>Lab 4. Procedure Calls,  Assigment 4. n! (stack with n=3)</vt:lpstr>
      <vt:lpstr>Lab 5. Character string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HUNGPN</cp:lastModifiedBy>
  <cp:revision>107</cp:revision>
  <dcterms:created xsi:type="dcterms:W3CDTF">2008-12-22T06:03:01Z</dcterms:created>
  <dcterms:modified xsi:type="dcterms:W3CDTF">2014-02-21T10:19:28Z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0x0101009D54949321FCC84FB411FA88687F2332</vt:lpwstr>
  </property>
</Properties>
</file>