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  <a:srgbClr val="99C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27286-5113-4622-AA5D-34107C81F5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1F62C3-D8BE-4110-8E23-3D1655163DEC}">
      <dgm:prSet/>
      <dgm:spPr/>
      <dgm:t>
        <a:bodyPr/>
        <a:lstStyle/>
        <a:p>
          <a:r>
            <a:rPr lang="en-US" b="0" i="0"/>
            <a:t>This Scheme was approved on 29</a:t>
          </a:r>
          <a:r>
            <a:rPr lang="en-US" b="0" i="0" baseline="30000"/>
            <a:t>th</a:t>
          </a:r>
          <a:r>
            <a:rPr lang="en-US" b="0" i="0"/>
            <a:t>, March 2005.</a:t>
          </a:r>
          <a:endParaRPr lang="en-US"/>
        </a:p>
      </dgm:t>
    </dgm:pt>
    <dgm:pt modelId="{5CAB89F7-A2DF-4AED-8917-DC9A2D469C48}" type="parTrans" cxnId="{119A4DE0-1FCD-4F31-A705-0D41FCB013A5}">
      <dgm:prSet/>
      <dgm:spPr/>
      <dgm:t>
        <a:bodyPr/>
        <a:lstStyle/>
        <a:p>
          <a:endParaRPr lang="en-US"/>
        </a:p>
      </dgm:t>
    </dgm:pt>
    <dgm:pt modelId="{68ED8BA6-5B66-410D-BCBD-290E98CB363C}" type="sibTrans" cxnId="{119A4DE0-1FCD-4F31-A705-0D41FCB013A5}">
      <dgm:prSet/>
      <dgm:spPr/>
      <dgm:t>
        <a:bodyPr/>
        <a:lstStyle/>
        <a:p>
          <a:endParaRPr lang="en-US"/>
        </a:p>
      </dgm:t>
    </dgm:pt>
    <dgm:pt modelId="{0C39B7C5-2AA9-4502-8F72-20DADD58BD7F}">
      <dgm:prSet/>
      <dgm:spPr/>
      <dgm:t>
        <a:bodyPr/>
        <a:lstStyle/>
        <a:p>
          <a:r>
            <a:rPr lang="en-US" b="0" i="0"/>
            <a:t>The Scheme has made extension system farmer driven and farmer accountable.</a:t>
          </a:r>
          <a:endParaRPr lang="en-US"/>
        </a:p>
      </dgm:t>
    </dgm:pt>
    <dgm:pt modelId="{F630CECA-0C86-4D24-B8A7-400E65770937}" type="parTrans" cxnId="{D5D6690B-4E5E-4A2D-9871-8F14FF7112B3}">
      <dgm:prSet/>
      <dgm:spPr/>
      <dgm:t>
        <a:bodyPr/>
        <a:lstStyle/>
        <a:p>
          <a:endParaRPr lang="en-US"/>
        </a:p>
      </dgm:t>
    </dgm:pt>
    <dgm:pt modelId="{BC85ED44-2CB9-409E-9CA5-6A788EAD560B}" type="sibTrans" cxnId="{D5D6690B-4E5E-4A2D-9871-8F14FF7112B3}">
      <dgm:prSet/>
      <dgm:spPr/>
      <dgm:t>
        <a:bodyPr/>
        <a:lstStyle/>
        <a:p>
          <a:endParaRPr lang="en-US"/>
        </a:p>
      </dgm:t>
    </dgm:pt>
    <dgm:pt modelId="{2B71FB5A-98A9-481B-93A2-4BC3311FB85E}">
      <dgm:prSet/>
      <dgm:spPr/>
      <dgm:t>
        <a:bodyPr/>
        <a:lstStyle/>
        <a:p>
          <a:r>
            <a:rPr lang="en-US" b="0" i="0"/>
            <a:t>237 Agricultural Technology Management Agency (ATMA) at district level have been set up to operationalise the extension reforms.</a:t>
          </a:r>
          <a:endParaRPr lang="en-US"/>
        </a:p>
      </dgm:t>
    </dgm:pt>
    <dgm:pt modelId="{ABC6779C-7394-4F45-B578-18A867B07409}" type="parTrans" cxnId="{7207A7A9-2153-4186-8AE1-8B23B24BA1DB}">
      <dgm:prSet/>
      <dgm:spPr/>
      <dgm:t>
        <a:bodyPr/>
        <a:lstStyle/>
        <a:p>
          <a:endParaRPr lang="en-US"/>
        </a:p>
      </dgm:t>
    </dgm:pt>
    <dgm:pt modelId="{C73350EF-1BD1-416F-8EEA-9D6F999F9F2A}" type="sibTrans" cxnId="{7207A7A9-2153-4186-8AE1-8B23B24BA1DB}">
      <dgm:prSet/>
      <dgm:spPr/>
      <dgm:t>
        <a:bodyPr/>
        <a:lstStyle/>
        <a:p>
          <a:endParaRPr lang="en-US"/>
        </a:p>
      </dgm:t>
    </dgm:pt>
    <dgm:pt modelId="{FB87B212-03D4-460D-9F73-DADA6369E09F}">
      <dgm:prSet/>
      <dgm:spPr/>
      <dgm:t>
        <a:bodyPr/>
        <a:lstStyle/>
        <a:p>
          <a:r>
            <a:rPr lang="en-US" b="0" i="0"/>
            <a:t>The release of funds are based on Strategic Research and Extension plan (SEWP)/ State Extension Work Plans (SEWPs) prepared by the State Governments.</a:t>
          </a:r>
          <a:endParaRPr lang="en-US"/>
        </a:p>
      </dgm:t>
    </dgm:pt>
    <dgm:pt modelId="{DA7C672D-ADBB-401E-9432-00B0D16CE473}" type="parTrans" cxnId="{58C79007-23DC-4F60-939E-7902E38C77B5}">
      <dgm:prSet/>
      <dgm:spPr/>
      <dgm:t>
        <a:bodyPr/>
        <a:lstStyle/>
        <a:p>
          <a:endParaRPr lang="en-US"/>
        </a:p>
      </dgm:t>
    </dgm:pt>
    <dgm:pt modelId="{FE657C7C-A477-450C-AC08-757813ECD11C}" type="sibTrans" cxnId="{58C79007-23DC-4F60-939E-7902E38C77B5}">
      <dgm:prSet/>
      <dgm:spPr/>
      <dgm:t>
        <a:bodyPr/>
        <a:lstStyle/>
        <a:p>
          <a:endParaRPr lang="en-US"/>
        </a:p>
      </dgm:t>
    </dgm:pt>
    <dgm:pt modelId="{154028B4-A9BE-41F2-ADA9-C5DA3EC6A6EC}">
      <dgm:prSet/>
      <dgm:spPr/>
      <dgm:t>
        <a:bodyPr/>
        <a:lstStyle/>
        <a:p>
          <a:r>
            <a:rPr lang="en-US" b="0" i="0"/>
            <a:t>252 districts across all the States/UTs in the country were covered under the scheme during the 10th Plan.</a:t>
          </a:r>
          <a:endParaRPr lang="en-US"/>
        </a:p>
      </dgm:t>
    </dgm:pt>
    <dgm:pt modelId="{2E353CF3-437D-4332-A1F2-7A3E403E0820}" type="parTrans" cxnId="{86ECC6EA-B542-4D83-9D67-65F381054CA0}">
      <dgm:prSet/>
      <dgm:spPr/>
      <dgm:t>
        <a:bodyPr/>
        <a:lstStyle/>
        <a:p>
          <a:endParaRPr lang="en-US"/>
        </a:p>
      </dgm:t>
    </dgm:pt>
    <dgm:pt modelId="{D5D8F53E-8F37-495C-908C-E71F1ACF9B4E}" type="sibTrans" cxnId="{86ECC6EA-B542-4D83-9D67-65F381054CA0}">
      <dgm:prSet/>
      <dgm:spPr/>
      <dgm:t>
        <a:bodyPr/>
        <a:lstStyle/>
        <a:p>
          <a:endParaRPr lang="en-US"/>
        </a:p>
      </dgm:t>
    </dgm:pt>
    <dgm:pt modelId="{EF07451F-B31A-4C89-B1BB-6768DCEF849B}" type="pres">
      <dgm:prSet presAssocID="{80027286-5113-4622-AA5D-34107C81F5F2}" presName="linear" presStyleCnt="0">
        <dgm:presLayoutVars>
          <dgm:animLvl val="lvl"/>
          <dgm:resizeHandles val="exact"/>
        </dgm:presLayoutVars>
      </dgm:prSet>
      <dgm:spPr/>
    </dgm:pt>
    <dgm:pt modelId="{8318C50A-63E8-4009-BE83-A279AF307992}" type="pres">
      <dgm:prSet presAssocID="{491F62C3-D8BE-4110-8E23-3D1655163DE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99E589-1CE5-485B-BB09-8411A4999790}" type="pres">
      <dgm:prSet presAssocID="{68ED8BA6-5B66-410D-BCBD-290E98CB363C}" presName="spacer" presStyleCnt="0"/>
      <dgm:spPr/>
    </dgm:pt>
    <dgm:pt modelId="{E75455C9-E961-405C-B3EE-3FB6FC4764DF}" type="pres">
      <dgm:prSet presAssocID="{0C39B7C5-2AA9-4502-8F72-20DADD58BD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3A43DD-01D6-4FEF-998D-422257F9185D}" type="pres">
      <dgm:prSet presAssocID="{BC85ED44-2CB9-409E-9CA5-6A788EAD560B}" presName="spacer" presStyleCnt="0"/>
      <dgm:spPr/>
    </dgm:pt>
    <dgm:pt modelId="{2F7AF9F1-3B7F-4636-A556-73B1390F9A97}" type="pres">
      <dgm:prSet presAssocID="{2B71FB5A-98A9-481B-93A2-4BC3311FB85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757925B-5F06-4A1B-9A5E-497D23736AC5}" type="pres">
      <dgm:prSet presAssocID="{C73350EF-1BD1-416F-8EEA-9D6F999F9F2A}" presName="spacer" presStyleCnt="0"/>
      <dgm:spPr/>
    </dgm:pt>
    <dgm:pt modelId="{5DE65ABA-DA09-4766-A419-9E2ECDE71438}" type="pres">
      <dgm:prSet presAssocID="{FB87B212-03D4-460D-9F73-DADA6369E0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3A2512-50C0-4FF3-A33F-F6A7FF881F3B}" type="pres">
      <dgm:prSet presAssocID="{FE657C7C-A477-450C-AC08-757813ECD11C}" presName="spacer" presStyleCnt="0"/>
      <dgm:spPr/>
    </dgm:pt>
    <dgm:pt modelId="{5DBFE53E-BE4D-4409-B625-360540A107D2}" type="pres">
      <dgm:prSet presAssocID="{154028B4-A9BE-41F2-ADA9-C5DA3EC6A6E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8C79007-23DC-4F60-939E-7902E38C77B5}" srcId="{80027286-5113-4622-AA5D-34107C81F5F2}" destId="{FB87B212-03D4-460D-9F73-DADA6369E09F}" srcOrd="3" destOrd="0" parTransId="{DA7C672D-ADBB-401E-9432-00B0D16CE473}" sibTransId="{FE657C7C-A477-450C-AC08-757813ECD11C}"/>
    <dgm:cxn modelId="{D5D6690B-4E5E-4A2D-9871-8F14FF7112B3}" srcId="{80027286-5113-4622-AA5D-34107C81F5F2}" destId="{0C39B7C5-2AA9-4502-8F72-20DADD58BD7F}" srcOrd="1" destOrd="0" parTransId="{F630CECA-0C86-4D24-B8A7-400E65770937}" sibTransId="{BC85ED44-2CB9-409E-9CA5-6A788EAD560B}"/>
    <dgm:cxn modelId="{EBEC4151-155B-45C3-B063-B74270013B24}" type="presOf" srcId="{2B71FB5A-98A9-481B-93A2-4BC3311FB85E}" destId="{2F7AF9F1-3B7F-4636-A556-73B1390F9A97}" srcOrd="0" destOrd="0" presId="urn:microsoft.com/office/officeart/2005/8/layout/vList2"/>
    <dgm:cxn modelId="{ECC21F7C-57DB-40C2-804E-5713EEAA8753}" type="presOf" srcId="{154028B4-A9BE-41F2-ADA9-C5DA3EC6A6EC}" destId="{5DBFE53E-BE4D-4409-B625-360540A107D2}" srcOrd="0" destOrd="0" presId="urn:microsoft.com/office/officeart/2005/8/layout/vList2"/>
    <dgm:cxn modelId="{3A39E78E-6D3F-4322-88E1-2AD93E05A394}" type="presOf" srcId="{0C39B7C5-2AA9-4502-8F72-20DADD58BD7F}" destId="{E75455C9-E961-405C-B3EE-3FB6FC4764DF}" srcOrd="0" destOrd="0" presId="urn:microsoft.com/office/officeart/2005/8/layout/vList2"/>
    <dgm:cxn modelId="{4BAE3590-AA24-46CF-93E6-06DA0D569132}" type="presOf" srcId="{491F62C3-D8BE-4110-8E23-3D1655163DEC}" destId="{8318C50A-63E8-4009-BE83-A279AF307992}" srcOrd="0" destOrd="0" presId="urn:microsoft.com/office/officeart/2005/8/layout/vList2"/>
    <dgm:cxn modelId="{06D10692-16B1-4C9D-B170-F3AA0D8080FE}" type="presOf" srcId="{FB87B212-03D4-460D-9F73-DADA6369E09F}" destId="{5DE65ABA-DA09-4766-A419-9E2ECDE71438}" srcOrd="0" destOrd="0" presId="urn:microsoft.com/office/officeart/2005/8/layout/vList2"/>
    <dgm:cxn modelId="{7207A7A9-2153-4186-8AE1-8B23B24BA1DB}" srcId="{80027286-5113-4622-AA5D-34107C81F5F2}" destId="{2B71FB5A-98A9-481B-93A2-4BC3311FB85E}" srcOrd="2" destOrd="0" parTransId="{ABC6779C-7394-4F45-B578-18A867B07409}" sibTransId="{C73350EF-1BD1-416F-8EEA-9D6F999F9F2A}"/>
    <dgm:cxn modelId="{119A4DE0-1FCD-4F31-A705-0D41FCB013A5}" srcId="{80027286-5113-4622-AA5D-34107C81F5F2}" destId="{491F62C3-D8BE-4110-8E23-3D1655163DEC}" srcOrd="0" destOrd="0" parTransId="{5CAB89F7-A2DF-4AED-8917-DC9A2D469C48}" sibTransId="{68ED8BA6-5B66-410D-BCBD-290E98CB363C}"/>
    <dgm:cxn modelId="{86ECC6EA-B542-4D83-9D67-65F381054CA0}" srcId="{80027286-5113-4622-AA5D-34107C81F5F2}" destId="{154028B4-A9BE-41F2-ADA9-C5DA3EC6A6EC}" srcOrd="4" destOrd="0" parTransId="{2E353CF3-437D-4332-A1F2-7A3E403E0820}" sibTransId="{D5D8F53E-8F37-495C-908C-E71F1ACF9B4E}"/>
    <dgm:cxn modelId="{084415FB-C4EC-48AE-B3C1-0F64A20663EB}" type="presOf" srcId="{80027286-5113-4622-AA5D-34107C81F5F2}" destId="{EF07451F-B31A-4C89-B1BB-6768DCEF849B}" srcOrd="0" destOrd="0" presId="urn:microsoft.com/office/officeart/2005/8/layout/vList2"/>
    <dgm:cxn modelId="{EAA6D4BA-DEC2-455F-A700-04F2C4DD4B31}" type="presParOf" srcId="{EF07451F-B31A-4C89-B1BB-6768DCEF849B}" destId="{8318C50A-63E8-4009-BE83-A279AF307992}" srcOrd="0" destOrd="0" presId="urn:microsoft.com/office/officeart/2005/8/layout/vList2"/>
    <dgm:cxn modelId="{4E5CD11F-57BD-462C-A596-4B7969EFDFEF}" type="presParOf" srcId="{EF07451F-B31A-4C89-B1BB-6768DCEF849B}" destId="{FA99E589-1CE5-485B-BB09-8411A4999790}" srcOrd="1" destOrd="0" presId="urn:microsoft.com/office/officeart/2005/8/layout/vList2"/>
    <dgm:cxn modelId="{EFCAB664-FE9B-4A7E-AD07-AB923BADCCAA}" type="presParOf" srcId="{EF07451F-B31A-4C89-B1BB-6768DCEF849B}" destId="{E75455C9-E961-405C-B3EE-3FB6FC4764DF}" srcOrd="2" destOrd="0" presId="urn:microsoft.com/office/officeart/2005/8/layout/vList2"/>
    <dgm:cxn modelId="{7E372520-4504-48D8-9232-6A83645C8C57}" type="presParOf" srcId="{EF07451F-B31A-4C89-B1BB-6768DCEF849B}" destId="{243A43DD-01D6-4FEF-998D-422257F9185D}" srcOrd="3" destOrd="0" presId="urn:microsoft.com/office/officeart/2005/8/layout/vList2"/>
    <dgm:cxn modelId="{FC95FD64-2849-4088-82DD-574748C81B0F}" type="presParOf" srcId="{EF07451F-B31A-4C89-B1BB-6768DCEF849B}" destId="{2F7AF9F1-3B7F-4636-A556-73B1390F9A97}" srcOrd="4" destOrd="0" presId="urn:microsoft.com/office/officeart/2005/8/layout/vList2"/>
    <dgm:cxn modelId="{A08CCF62-E432-4D39-BCCD-F10306DDF1E4}" type="presParOf" srcId="{EF07451F-B31A-4C89-B1BB-6768DCEF849B}" destId="{D757925B-5F06-4A1B-9A5E-497D23736AC5}" srcOrd="5" destOrd="0" presId="urn:microsoft.com/office/officeart/2005/8/layout/vList2"/>
    <dgm:cxn modelId="{03B1B075-DF52-4F69-BDA3-7028ABA34A60}" type="presParOf" srcId="{EF07451F-B31A-4C89-B1BB-6768DCEF849B}" destId="{5DE65ABA-DA09-4766-A419-9E2ECDE71438}" srcOrd="6" destOrd="0" presId="urn:microsoft.com/office/officeart/2005/8/layout/vList2"/>
    <dgm:cxn modelId="{E8E65E0E-861F-49A5-985A-4B8BDF27C2B2}" type="presParOf" srcId="{EF07451F-B31A-4C89-B1BB-6768DCEF849B}" destId="{313A2512-50C0-4FF3-A33F-F6A7FF881F3B}" srcOrd="7" destOrd="0" presId="urn:microsoft.com/office/officeart/2005/8/layout/vList2"/>
    <dgm:cxn modelId="{E375D551-DB2C-44CA-8D8D-EC9C51E50FCC}" type="presParOf" srcId="{EF07451F-B31A-4C89-B1BB-6768DCEF849B}" destId="{5DBFE53E-BE4D-4409-B625-360540A107D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6B1D7-8C62-4460-8634-D69473B6A43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8FFB20-706E-442A-ABC1-017C98DBC2DF}">
      <dgm:prSet/>
      <dgm:spPr/>
      <dgm:t>
        <a:bodyPr/>
        <a:lstStyle/>
        <a:p>
          <a:r>
            <a:rPr lang="en-US" b="0" i="0"/>
            <a:t>Creating Farmer Advisory Committee to improve feed back.</a:t>
          </a:r>
          <a:endParaRPr lang="en-US"/>
        </a:p>
      </dgm:t>
    </dgm:pt>
    <dgm:pt modelId="{CD3CDECC-0F1B-4A25-911F-C1E71C008696}" type="parTrans" cxnId="{FA7DC6A4-0888-4B4A-BE4A-F0F5FB24D16B}">
      <dgm:prSet/>
      <dgm:spPr/>
      <dgm:t>
        <a:bodyPr/>
        <a:lstStyle/>
        <a:p>
          <a:endParaRPr lang="en-US"/>
        </a:p>
      </dgm:t>
    </dgm:pt>
    <dgm:pt modelId="{1EEC9C39-20A7-435E-86C9-725A414F9661}" type="sibTrans" cxnId="{FA7DC6A4-0888-4B4A-BE4A-F0F5FB24D16B}">
      <dgm:prSet/>
      <dgm:spPr/>
      <dgm:t>
        <a:bodyPr/>
        <a:lstStyle/>
        <a:p>
          <a:endParaRPr lang="en-US"/>
        </a:p>
      </dgm:t>
    </dgm:pt>
    <dgm:pt modelId="{034670F7-9002-45DC-A4F8-B63507AD438B}">
      <dgm:prSet/>
      <dgm:spPr/>
      <dgm:t>
        <a:bodyPr/>
        <a:lstStyle/>
        <a:p>
          <a:r>
            <a:rPr lang="en-US" b="0" i="0"/>
            <a:t>Using NGOs to organize farmers.</a:t>
          </a:r>
          <a:endParaRPr lang="en-US"/>
        </a:p>
      </dgm:t>
    </dgm:pt>
    <dgm:pt modelId="{612700F8-45DD-4265-9AAE-30F57CC2FD39}" type="parTrans" cxnId="{3A910318-16B8-4E80-AA01-3D32E5D61484}">
      <dgm:prSet/>
      <dgm:spPr/>
      <dgm:t>
        <a:bodyPr/>
        <a:lstStyle/>
        <a:p>
          <a:endParaRPr lang="en-US"/>
        </a:p>
      </dgm:t>
    </dgm:pt>
    <dgm:pt modelId="{CC342794-BDB0-467E-AFDB-9BF3053EA6D5}" type="sibTrans" cxnId="{3A910318-16B8-4E80-AA01-3D32E5D61484}">
      <dgm:prSet/>
      <dgm:spPr/>
      <dgm:t>
        <a:bodyPr/>
        <a:lstStyle/>
        <a:p>
          <a:endParaRPr lang="en-US"/>
        </a:p>
      </dgm:t>
    </dgm:pt>
    <dgm:pt modelId="{38296B15-2442-4139-ABE7-596E402F1757}">
      <dgm:prSet/>
      <dgm:spPr/>
      <dgm:t>
        <a:bodyPr/>
        <a:lstStyle/>
        <a:p>
          <a:r>
            <a:rPr lang="en-US" b="0" i="0"/>
            <a:t>Encouraging private sector involvement in technology transfer.</a:t>
          </a:r>
          <a:endParaRPr lang="en-US"/>
        </a:p>
      </dgm:t>
    </dgm:pt>
    <dgm:pt modelId="{B286D059-D024-40E0-8B4A-6FBF08BCDBF9}" type="parTrans" cxnId="{623403D5-9981-4AA2-A7D7-2FF2313D84C5}">
      <dgm:prSet/>
      <dgm:spPr/>
      <dgm:t>
        <a:bodyPr/>
        <a:lstStyle/>
        <a:p>
          <a:endParaRPr lang="en-US"/>
        </a:p>
      </dgm:t>
    </dgm:pt>
    <dgm:pt modelId="{DBCFA8B8-368D-4657-BD9A-B27506FE8613}" type="sibTrans" cxnId="{623403D5-9981-4AA2-A7D7-2FF2313D84C5}">
      <dgm:prSet/>
      <dgm:spPr/>
      <dgm:t>
        <a:bodyPr/>
        <a:lstStyle/>
        <a:p>
          <a:endParaRPr lang="en-US"/>
        </a:p>
      </dgm:t>
    </dgm:pt>
    <dgm:pt modelId="{A1FB86F7-779B-42BD-96FB-44859CF575CF}">
      <dgm:prSet/>
      <dgm:spPr/>
      <dgm:t>
        <a:bodyPr/>
        <a:lstStyle/>
        <a:p>
          <a:r>
            <a:rPr lang="en-US" b="0" i="0"/>
            <a:t>Validation and refining technologies through research units in the district.</a:t>
          </a:r>
          <a:endParaRPr lang="en-US"/>
        </a:p>
      </dgm:t>
    </dgm:pt>
    <dgm:pt modelId="{A8C1945D-B74F-42BB-B968-23B83B1BE4CB}" type="parTrans" cxnId="{3A6178E3-3F83-454D-8DA3-1782C217AAF8}">
      <dgm:prSet/>
      <dgm:spPr/>
      <dgm:t>
        <a:bodyPr/>
        <a:lstStyle/>
        <a:p>
          <a:endParaRPr lang="en-US"/>
        </a:p>
      </dgm:t>
    </dgm:pt>
    <dgm:pt modelId="{E947093E-B020-4AA2-8B59-9473D60D6FC3}" type="sibTrans" cxnId="{3A6178E3-3F83-454D-8DA3-1782C217AAF8}">
      <dgm:prSet/>
      <dgm:spPr/>
      <dgm:t>
        <a:bodyPr/>
        <a:lstStyle/>
        <a:p>
          <a:endParaRPr lang="en-US"/>
        </a:p>
      </dgm:t>
    </dgm:pt>
    <dgm:pt modelId="{4A879358-05EE-428A-B6D8-FDE3857A70AB}">
      <dgm:prSet/>
      <dgm:spPr/>
      <dgm:t>
        <a:bodyPr/>
        <a:lstStyle/>
        <a:p>
          <a:r>
            <a:rPr lang="en-US" b="0" i="0"/>
            <a:t>Bottom up planning procedure.</a:t>
          </a:r>
          <a:endParaRPr lang="en-US"/>
        </a:p>
      </dgm:t>
    </dgm:pt>
    <dgm:pt modelId="{B7439063-D6BC-4ACA-9E46-6E32C1CFCBFC}" type="parTrans" cxnId="{A8B3EDF2-9F28-4E71-BE60-530C00A2188B}">
      <dgm:prSet/>
      <dgm:spPr/>
      <dgm:t>
        <a:bodyPr/>
        <a:lstStyle/>
        <a:p>
          <a:endParaRPr lang="en-US"/>
        </a:p>
      </dgm:t>
    </dgm:pt>
    <dgm:pt modelId="{DD68A7E9-F8D8-43CD-A4B8-D24CC3ED0E3B}" type="sibTrans" cxnId="{A8B3EDF2-9F28-4E71-BE60-530C00A2188B}">
      <dgm:prSet/>
      <dgm:spPr/>
      <dgm:t>
        <a:bodyPr/>
        <a:lstStyle/>
        <a:p>
          <a:endParaRPr lang="en-US"/>
        </a:p>
      </dgm:t>
    </dgm:pt>
    <dgm:pt modelId="{C3092737-DF33-4FBF-B395-81D7394B2ED9}">
      <dgm:prSet/>
      <dgm:spPr/>
      <dgm:t>
        <a:bodyPr/>
        <a:lstStyle/>
        <a:p>
          <a:r>
            <a:rPr lang="en-US" b="0" i="0"/>
            <a:t>Increased use of Information Technology (ARIS, WWW)</a:t>
          </a:r>
          <a:endParaRPr lang="en-US"/>
        </a:p>
      </dgm:t>
    </dgm:pt>
    <dgm:pt modelId="{C48BD06A-393F-4368-A5C3-6A0174C50C22}" type="parTrans" cxnId="{839651F6-3E15-4F55-A7E7-62D7FD5590D9}">
      <dgm:prSet/>
      <dgm:spPr/>
      <dgm:t>
        <a:bodyPr/>
        <a:lstStyle/>
        <a:p>
          <a:endParaRPr lang="en-US"/>
        </a:p>
      </dgm:t>
    </dgm:pt>
    <dgm:pt modelId="{AFCA7FC1-A288-492F-99E0-3A0DA7EEFCEA}" type="sibTrans" cxnId="{839651F6-3E15-4F55-A7E7-62D7FD5590D9}">
      <dgm:prSet/>
      <dgm:spPr/>
      <dgm:t>
        <a:bodyPr/>
        <a:lstStyle/>
        <a:p>
          <a:endParaRPr lang="en-US"/>
        </a:p>
      </dgm:t>
    </dgm:pt>
    <dgm:pt modelId="{4588D741-DD71-410B-BB13-A429E2B5F991}">
      <dgm:prSet/>
      <dgm:spPr/>
      <dgm:t>
        <a:bodyPr/>
        <a:lstStyle/>
        <a:p>
          <a:r>
            <a:rPr lang="en-US" b="0" i="0"/>
            <a:t>In-service training to increase staff competence.</a:t>
          </a:r>
          <a:endParaRPr lang="en-US"/>
        </a:p>
      </dgm:t>
    </dgm:pt>
    <dgm:pt modelId="{14BC7D53-B0B5-430A-B071-282E0982EDFB}" type="parTrans" cxnId="{B1383B65-D80B-4DD2-906D-98287AB7A07E}">
      <dgm:prSet/>
      <dgm:spPr/>
      <dgm:t>
        <a:bodyPr/>
        <a:lstStyle/>
        <a:p>
          <a:endParaRPr lang="en-US"/>
        </a:p>
      </dgm:t>
    </dgm:pt>
    <dgm:pt modelId="{348A281B-B5EC-4830-964D-0DBEDDE55FDD}" type="sibTrans" cxnId="{B1383B65-D80B-4DD2-906D-98287AB7A07E}">
      <dgm:prSet/>
      <dgm:spPr/>
      <dgm:t>
        <a:bodyPr/>
        <a:lstStyle/>
        <a:p>
          <a:endParaRPr lang="en-US"/>
        </a:p>
      </dgm:t>
    </dgm:pt>
    <dgm:pt modelId="{9BE08F17-09CC-4871-BCAE-1CABA310096E}">
      <dgm:prSet/>
      <dgm:spPr/>
      <dgm:t>
        <a:bodyPr/>
        <a:lstStyle/>
        <a:p>
          <a:r>
            <a:rPr lang="en-US" b="0" i="0"/>
            <a:t>Developing new Public-Private partnerships.</a:t>
          </a:r>
          <a:endParaRPr lang="en-US"/>
        </a:p>
      </dgm:t>
    </dgm:pt>
    <dgm:pt modelId="{32E0D131-227B-43DE-8A43-DC48A40041D2}" type="parTrans" cxnId="{4F12077B-4C35-40DE-AD83-E897844D0075}">
      <dgm:prSet/>
      <dgm:spPr/>
      <dgm:t>
        <a:bodyPr/>
        <a:lstStyle/>
        <a:p>
          <a:endParaRPr lang="en-US"/>
        </a:p>
      </dgm:t>
    </dgm:pt>
    <dgm:pt modelId="{07231DA5-8CFE-4985-ABBD-4CD00E4E2256}" type="sibTrans" cxnId="{4F12077B-4C35-40DE-AD83-E897844D0075}">
      <dgm:prSet/>
      <dgm:spPr/>
      <dgm:t>
        <a:bodyPr/>
        <a:lstStyle/>
        <a:p>
          <a:endParaRPr lang="en-US"/>
        </a:p>
      </dgm:t>
    </dgm:pt>
    <dgm:pt modelId="{8BF8D6C9-1905-4A40-90EB-2300B96EE347}">
      <dgm:prSet/>
      <dgm:spPr/>
      <dgm:t>
        <a:bodyPr/>
        <a:lstStyle/>
        <a:p>
          <a:r>
            <a:rPr lang="en-US" b="0" i="0"/>
            <a:t>Formation and strengthening of farmer's interest group</a:t>
          </a:r>
          <a:r>
            <a:rPr lang="en-IN" b="0" i="0"/>
            <a:t>.</a:t>
          </a:r>
          <a:endParaRPr lang="en-US"/>
        </a:p>
      </dgm:t>
    </dgm:pt>
    <dgm:pt modelId="{455833CC-9E2D-479C-B0E2-590E619B9380}" type="parTrans" cxnId="{C74E2DD2-919B-43EA-9F75-4C02B8A318FD}">
      <dgm:prSet/>
      <dgm:spPr/>
      <dgm:t>
        <a:bodyPr/>
        <a:lstStyle/>
        <a:p>
          <a:endParaRPr lang="en-US"/>
        </a:p>
      </dgm:t>
    </dgm:pt>
    <dgm:pt modelId="{D5B8C0C5-F190-4911-9D2A-C0C8FD202CF9}" type="sibTrans" cxnId="{C74E2DD2-919B-43EA-9F75-4C02B8A318FD}">
      <dgm:prSet/>
      <dgm:spPr/>
      <dgm:t>
        <a:bodyPr/>
        <a:lstStyle/>
        <a:p>
          <a:endParaRPr lang="en-US"/>
        </a:p>
      </dgm:t>
    </dgm:pt>
    <dgm:pt modelId="{188FA290-D94F-4591-923E-D0F0930839AC}" type="pres">
      <dgm:prSet presAssocID="{33D6B1D7-8C62-4460-8634-D69473B6A43F}" presName="diagram" presStyleCnt="0">
        <dgm:presLayoutVars>
          <dgm:dir/>
          <dgm:resizeHandles val="exact"/>
        </dgm:presLayoutVars>
      </dgm:prSet>
      <dgm:spPr/>
    </dgm:pt>
    <dgm:pt modelId="{79913B5C-FFBF-4908-9300-E322C49D8F18}" type="pres">
      <dgm:prSet presAssocID="{5E8FFB20-706E-442A-ABC1-017C98DBC2DF}" presName="node" presStyleLbl="node1" presStyleIdx="0" presStyleCnt="9">
        <dgm:presLayoutVars>
          <dgm:bulletEnabled val="1"/>
        </dgm:presLayoutVars>
      </dgm:prSet>
      <dgm:spPr/>
    </dgm:pt>
    <dgm:pt modelId="{6B4646D4-B425-49D7-9EDD-1F004D6362F1}" type="pres">
      <dgm:prSet presAssocID="{1EEC9C39-20A7-435E-86C9-725A414F9661}" presName="sibTrans" presStyleCnt="0"/>
      <dgm:spPr/>
    </dgm:pt>
    <dgm:pt modelId="{89348234-0277-4C31-8BFB-0974B2BBCDC3}" type="pres">
      <dgm:prSet presAssocID="{034670F7-9002-45DC-A4F8-B63507AD438B}" presName="node" presStyleLbl="node1" presStyleIdx="1" presStyleCnt="9">
        <dgm:presLayoutVars>
          <dgm:bulletEnabled val="1"/>
        </dgm:presLayoutVars>
      </dgm:prSet>
      <dgm:spPr/>
    </dgm:pt>
    <dgm:pt modelId="{215C1360-5E95-4605-897F-015EDFBFD1C5}" type="pres">
      <dgm:prSet presAssocID="{CC342794-BDB0-467E-AFDB-9BF3053EA6D5}" presName="sibTrans" presStyleCnt="0"/>
      <dgm:spPr/>
    </dgm:pt>
    <dgm:pt modelId="{B5D98D46-38D4-4366-A567-5EA7D0D15500}" type="pres">
      <dgm:prSet presAssocID="{38296B15-2442-4139-ABE7-596E402F1757}" presName="node" presStyleLbl="node1" presStyleIdx="2" presStyleCnt="9">
        <dgm:presLayoutVars>
          <dgm:bulletEnabled val="1"/>
        </dgm:presLayoutVars>
      </dgm:prSet>
      <dgm:spPr/>
    </dgm:pt>
    <dgm:pt modelId="{0413D2A3-44B5-47C8-B22C-B762465CE883}" type="pres">
      <dgm:prSet presAssocID="{DBCFA8B8-368D-4657-BD9A-B27506FE8613}" presName="sibTrans" presStyleCnt="0"/>
      <dgm:spPr/>
    </dgm:pt>
    <dgm:pt modelId="{D6C8353A-2D7E-4A6F-99F6-8C8CB00481C1}" type="pres">
      <dgm:prSet presAssocID="{A1FB86F7-779B-42BD-96FB-44859CF575CF}" presName="node" presStyleLbl="node1" presStyleIdx="3" presStyleCnt="9">
        <dgm:presLayoutVars>
          <dgm:bulletEnabled val="1"/>
        </dgm:presLayoutVars>
      </dgm:prSet>
      <dgm:spPr/>
    </dgm:pt>
    <dgm:pt modelId="{55BECE75-1302-498C-9F97-74C95F481D16}" type="pres">
      <dgm:prSet presAssocID="{E947093E-B020-4AA2-8B59-9473D60D6FC3}" presName="sibTrans" presStyleCnt="0"/>
      <dgm:spPr/>
    </dgm:pt>
    <dgm:pt modelId="{2FC608EA-F835-44D5-B24D-351D345879FA}" type="pres">
      <dgm:prSet presAssocID="{4A879358-05EE-428A-B6D8-FDE3857A70AB}" presName="node" presStyleLbl="node1" presStyleIdx="4" presStyleCnt="9">
        <dgm:presLayoutVars>
          <dgm:bulletEnabled val="1"/>
        </dgm:presLayoutVars>
      </dgm:prSet>
      <dgm:spPr/>
    </dgm:pt>
    <dgm:pt modelId="{E373C212-9535-43D6-8C77-835292948EE8}" type="pres">
      <dgm:prSet presAssocID="{DD68A7E9-F8D8-43CD-A4B8-D24CC3ED0E3B}" presName="sibTrans" presStyleCnt="0"/>
      <dgm:spPr/>
    </dgm:pt>
    <dgm:pt modelId="{8697A56E-4E51-4D9F-8ECD-3E0F2549B5F6}" type="pres">
      <dgm:prSet presAssocID="{C3092737-DF33-4FBF-B395-81D7394B2ED9}" presName="node" presStyleLbl="node1" presStyleIdx="5" presStyleCnt="9">
        <dgm:presLayoutVars>
          <dgm:bulletEnabled val="1"/>
        </dgm:presLayoutVars>
      </dgm:prSet>
      <dgm:spPr/>
    </dgm:pt>
    <dgm:pt modelId="{A9AB01EC-DA4C-4C4D-87B1-6EB592E4E369}" type="pres">
      <dgm:prSet presAssocID="{AFCA7FC1-A288-492F-99E0-3A0DA7EEFCEA}" presName="sibTrans" presStyleCnt="0"/>
      <dgm:spPr/>
    </dgm:pt>
    <dgm:pt modelId="{4815B0BA-4543-4108-BB1C-8DE7C2B40E7C}" type="pres">
      <dgm:prSet presAssocID="{4588D741-DD71-410B-BB13-A429E2B5F991}" presName="node" presStyleLbl="node1" presStyleIdx="6" presStyleCnt="9">
        <dgm:presLayoutVars>
          <dgm:bulletEnabled val="1"/>
        </dgm:presLayoutVars>
      </dgm:prSet>
      <dgm:spPr/>
    </dgm:pt>
    <dgm:pt modelId="{28B5118F-5B85-4D70-B158-7EF9F8120DC4}" type="pres">
      <dgm:prSet presAssocID="{348A281B-B5EC-4830-964D-0DBEDDE55FDD}" presName="sibTrans" presStyleCnt="0"/>
      <dgm:spPr/>
    </dgm:pt>
    <dgm:pt modelId="{7AC9DE0B-EE74-46A1-BE93-477E2556D05C}" type="pres">
      <dgm:prSet presAssocID="{9BE08F17-09CC-4871-BCAE-1CABA310096E}" presName="node" presStyleLbl="node1" presStyleIdx="7" presStyleCnt="9">
        <dgm:presLayoutVars>
          <dgm:bulletEnabled val="1"/>
        </dgm:presLayoutVars>
      </dgm:prSet>
      <dgm:spPr/>
    </dgm:pt>
    <dgm:pt modelId="{B78251F9-9ECB-47B5-A205-2595DD0205F4}" type="pres">
      <dgm:prSet presAssocID="{07231DA5-8CFE-4985-ABBD-4CD00E4E2256}" presName="sibTrans" presStyleCnt="0"/>
      <dgm:spPr/>
    </dgm:pt>
    <dgm:pt modelId="{D0BEC293-6B71-4491-B938-D46696CA33EE}" type="pres">
      <dgm:prSet presAssocID="{8BF8D6C9-1905-4A40-90EB-2300B96EE347}" presName="node" presStyleLbl="node1" presStyleIdx="8" presStyleCnt="9">
        <dgm:presLayoutVars>
          <dgm:bulletEnabled val="1"/>
        </dgm:presLayoutVars>
      </dgm:prSet>
      <dgm:spPr/>
    </dgm:pt>
  </dgm:ptLst>
  <dgm:cxnLst>
    <dgm:cxn modelId="{417FA300-BEB1-4955-BB2C-4A1C9AE85F99}" type="presOf" srcId="{C3092737-DF33-4FBF-B395-81D7394B2ED9}" destId="{8697A56E-4E51-4D9F-8ECD-3E0F2549B5F6}" srcOrd="0" destOrd="0" presId="urn:microsoft.com/office/officeart/2005/8/layout/default"/>
    <dgm:cxn modelId="{BD63250A-6908-4DB4-9D68-6D81C6762AD6}" type="presOf" srcId="{A1FB86F7-779B-42BD-96FB-44859CF575CF}" destId="{D6C8353A-2D7E-4A6F-99F6-8C8CB00481C1}" srcOrd="0" destOrd="0" presId="urn:microsoft.com/office/officeart/2005/8/layout/default"/>
    <dgm:cxn modelId="{AE7B850E-C524-4593-9C18-E9DE40076EDF}" type="presOf" srcId="{4A879358-05EE-428A-B6D8-FDE3857A70AB}" destId="{2FC608EA-F835-44D5-B24D-351D345879FA}" srcOrd="0" destOrd="0" presId="urn:microsoft.com/office/officeart/2005/8/layout/default"/>
    <dgm:cxn modelId="{3A910318-16B8-4E80-AA01-3D32E5D61484}" srcId="{33D6B1D7-8C62-4460-8634-D69473B6A43F}" destId="{034670F7-9002-45DC-A4F8-B63507AD438B}" srcOrd="1" destOrd="0" parTransId="{612700F8-45DD-4265-9AAE-30F57CC2FD39}" sibTransId="{CC342794-BDB0-467E-AFDB-9BF3053EA6D5}"/>
    <dgm:cxn modelId="{56566E3F-22E6-4494-8FAC-9DF5CBB03A78}" type="presOf" srcId="{034670F7-9002-45DC-A4F8-B63507AD438B}" destId="{89348234-0277-4C31-8BFB-0974B2BBCDC3}" srcOrd="0" destOrd="0" presId="urn:microsoft.com/office/officeart/2005/8/layout/default"/>
    <dgm:cxn modelId="{6F57F53F-269A-4BE1-B88F-78531892518A}" type="presOf" srcId="{38296B15-2442-4139-ABE7-596E402F1757}" destId="{B5D98D46-38D4-4366-A567-5EA7D0D15500}" srcOrd="0" destOrd="0" presId="urn:microsoft.com/office/officeart/2005/8/layout/default"/>
    <dgm:cxn modelId="{B1383B65-D80B-4DD2-906D-98287AB7A07E}" srcId="{33D6B1D7-8C62-4460-8634-D69473B6A43F}" destId="{4588D741-DD71-410B-BB13-A429E2B5F991}" srcOrd="6" destOrd="0" parTransId="{14BC7D53-B0B5-430A-B071-282E0982EDFB}" sibTransId="{348A281B-B5EC-4830-964D-0DBEDDE55FDD}"/>
    <dgm:cxn modelId="{4F12077B-4C35-40DE-AD83-E897844D0075}" srcId="{33D6B1D7-8C62-4460-8634-D69473B6A43F}" destId="{9BE08F17-09CC-4871-BCAE-1CABA310096E}" srcOrd="7" destOrd="0" parTransId="{32E0D131-227B-43DE-8A43-DC48A40041D2}" sibTransId="{07231DA5-8CFE-4985-ABBD-4CD00E4E2256}"/>
    <dgm:cxn modelId="{B05A4482-02C3-4CB3-A3C7-A883547BB86E}" type="presOf" srcId="{5E8FFB20-706E-442A-ABC1-017C98DBC2DF}" destId="{79913B5C-FFBF-4908-9300-E322C49D8F18}" srcOrd="0" destOrd="0" presId="urn:microsoft.com/office/officeart/2005/8/layout/default"/>
    <dgm:cxn modelId="{F5CF37A3-E391-4449-81E3-D5FA10ECC973}" type="presOf" srcId="{8BF8D6C9-1905-4A40-90EB-2300B96EE347}" destId="{D0BEC293-6B71-4491-B938-D46696CA33EE}" srcOrd="0" destOrd="0" presId="urn:microsoft.com/office/officeart/2005/8/layout/default"/>
    <dgm:cxn modelId="{FA7DC6A4-0888-4B4A-BE4A-F0F5FB24D16B}" srcId="{33D6B1D7-8C62-4460-8634-D69473B6A43F}" destId="{5E8FFB20-706E-442A-ABC1-017C98DBC2DF}" srcOrd="0" destOrd="0" parTransId="{CD3CDECC-0F1B-4A25-911F-C1E71C008696}" sibTransId="{1EEC9C39-20A7-435E-86C9-725A414F9661}"/>
    <dgm:cxn modelId="{324449B3-A374-4281-A2FD-739B8B992593}" type="presOf" srcId="{33D6B1D7-8C62-4460-8634-D69473B6A43F}" destId="{188FA290-D94F-4591-923E-D0F0930839AC}" srcOrd="0" destOrd="0" presId="urn:microsoft.com/office/officeart/2005/8/layout/default"/>
    <dgm:cxn modelId="{DAB2FDBC-C562-4673-A0A1-9014B12025D0}" type="presOf" srcId="{9BE08F17-09CC-4871-BCAE-1CABA310096E}" destId="{7AC9DE0B-EE74-46A1-BE93-477E2556D05C}" srcOrd="0" destOrd="0" presId="urn:microsoft.com/office/officeart/2005/8/layout/default"/>
    <dgm:cxn modelId="{11A0B3C7-CB4B-4289-90FB-BE4BB35EDA53}" type="presOf" srcId="{4588D741-DD71-410B-BB13-A429E2B5F991}" destId="{4815B0BA-4543-4108-BB1C-8DE7C2B40E7C}" srcOrd="0" destOrd="0" presId="urn:microsoft.com/office/officeart/2005/8/layout/default"/>
    <dgm:cxn modelId="{C74E2DD2-919B-43EA-9F75-4C02B8A318FD}" srcId="{33D6B1D7-8C62-4460-8634-D69473B6A43F}" destId="{8BF8D6C9-1905-4A40-90EB-2300B96EE347}" srcOrd="8" destOrd="0" parTransId="{455833CC-9E2D-479C-B0E2-590E619B9380}" sibTransId="{D5B8C0C5-F190-4911-9D2A-C0C8FD202CF9}"/>
    <dgm:cxn modelId="{623403D5-9981-4AA2-A7D7-2FF2313D84C5}" srcId="{33D6B1D7-8C62-4460-8634-D69473B6A43F}" destId="{38296B15-2442-4139-ABE7-596E402F1757}" srcOrd="2" destOrd="0" parTransId="{B286D059-D024-40E0-8B4A-6FBF08BCDBF9}" sibTransId="{DBCFA8B8-368D-4657-BD9A-B27506FE8613}"/>
    <dgm:cxn modelId="{3A6178E3-3F83-454D-8DA3-1782C217AAF8}" srcId="{33D6B1D7-8C62-4460-8634-D69473B6A43F}" destId="{A1FB86F7-779B-42BD-96FB-44859CF575CF}" srcOrd="3" destOrd="0" parTransId="{A8C1945D-B74F-42BB-B968-23B83B1BE4CB}" sibTransId="{E947093E-B020-4AA2-8B59-9473D60D6FC3}"/>
    <dgm:cxn modelId="{A8B3EDF2-9F28-4E71-BE60-530C00A2188B}" srcId="{33D6B1D7-8C62-4460-8634-D69473B6A43F}" destId="{4A879358-05EE-428A-B6D8-FDE3857A70AB}" srcOrd="4" destOrd="0" parTransId="{B7439063-D6BC-4ACA-9E46-6E32C1CFCBFC}" sibTransId="{DD68A7E9-F8D8-43CD-A4B8-D24CC3ED0E3B}"/>
    <dgm:cxn modelId="{839651F6-3E15-4F55-A7E7-62D7FD5590D9}" srcId="{33D6B1D7-8C62-4460-8634-D69473B6A43F}" destId="{C3092737-DF33-4FBF-B395-81D7394B2ED9}" srcOrd="5" destOrd="0" parTransId="{C48BD06A-393F-4368-A5C3-6A0174C50C22}" sibTransId="{AFCA7FC1-A288-492F-99E0-3A0DA7EEFCEA}"/>
    <dgm:cxn modelId="{946AE5CE-7CC4-48B5-8CA6-3BD911F2B987}" type="presParOf" srcId="{188FA290-D94F-4591-923E-D0F0930839AC}" destId="{79913B5C-FFBF-4908-9300-E322C49D8F18}" srcOrd="0" destOrd="0" presId="urn:microsoft.com/office/officeart/2005/8/layout/default"/>
    <dgm:cxn modelId="{A91119DB-DFEB-4403-AFD3-77C491FCDF6F}" type="presParOf" srcId="{188FA290-D94F-4591-923E-D0F0930839AC}" destId="{6B4646D4-B425-49D7-9EDD-1F004D6362F1}" srcOrd="1" destOrd="0" presId="urn:microsoft.com/office/officeart/2005/8/layout/default"/>
    <dgm:cxn modelId="{2435D111-F3CA-4CF8-903B-ED7A0D315B10}" type="presParOf" srcId="{188FA290-D94F-4591-923E-D0F0930839AC}" destId="{89348234-0277-4C31-8BFB-0974B2BBCDC3}" srcOrd="2" destOrd="0" presId="urn:microsoft.com/office/officeart/2005/8/layout/default"/>
    <dgm:cxn modelId="{5774250F-651C-4BBC-8F5B-BEF82B437FAA}" type="presParOf" srcId="{188FA290-D94F-4591-923E-D0F0930839AC}" destId="{215C1360-5E95-4605-897F-015EDFBFD1C5}" srcOrd="3" destOrd="0" presId="urn:microsoft.com/office/officeart/2005/8/layout/default"/>
    <dgm:cxn modelId="{F06A7BF3-AC05-4347-A87F-A7A6515EFCE4}" type="presParOf" srcId="{188FA290-D94F-4591-923E-D0F0930839AC}" destId="{B5D98D46-38D4-4366-A567-5EA7D0D15500}" srcOrd="4" destOrd="0" presId="urn:microsoft.com/office/officeart/2005/8/layout/default"/>
    <dgm:cxn modelId="{55FFDB5D-9A3C-49B2-8592-63C5F05AE018}" type="presParOf" srcId="{188FA290-D94F-4591-923E-D0F0930839AC}" destId="{0413D2A3-44B5-47C8-B22C-B762465CE883}" srcOrd="5" destOrd="0" presId="urn:microsoft.com/office/officeart/2005/8/layout/default"/>
    <dgm:cxn modelId="{0E199B46-95BB-4681-B3D5-8525F11CD8E8}" type="presParOf" srcId="{188FA290-D94F-4591-923E-D0F0930839AC}" destId="{D6C8353A-2D7E-4A6F-99F6-8C8CB00481C1}" srcOrd="6" destOrd="0" presId="urn:microsoft.com/office/officeart/2005/8/layout/default"/>
    <dgm:cxn modelId="{BA90C6F2-BAC1-4A91-A918-028AD59AEAB7}" type="presParOf" srcId="{188FA290-D94F-4591-923E-D0F0930839AC}" destId="{55BECE75-1302-498C-9F97-74C95F481D16}" srcOrd="7" destOrd="0" presId="urn:microsoft.com/office/officeart/2005/8/layout/default"/>
    <dgm:cxn modelId="{E6922332-B909-447A-869F-D3B061C49991}" type="presParOf" srcId="{188FA290-D94F-4591-923E-D0F0930839AC}" destId="{2FC608EA-F835-44D5-B24D-351D345879FA}" srcOrd="8" destOrd="0" presId="urn:microsoft.com/office/officeart/2005/8/layout/default"/>
    <dgm:cxn modelId="{F410B65D-D4EB-40CA-81E2-80933F6BAD72}" type="presParOf" srcId="{188FA290-D94F-4591-923E-D0F0930839AC}" destId="{E373C212-9535-43D6-8C77-835292948EE8}" srcOrd="9" destOrd="0" presId="urn:microsoft.com/office/officeart/2005/8/layout/default"/>
    <dgm:cxn modelId="{4AF47057-EA64-4CDB-B17C-673945F7E21A}" type="presParOf" srcId="{188FA290-D94F-4591-923E-D0F0930839AC}" destId="{8697A56E-4E51-4D9F-8ECD-3E0F2549B5F6}" srcOrd="10" destOrd="0" presId="urn:microsoft.com/office/officeart/2005/8/layout/default"/>
    <dgm:cxn modelId="{BB30F7E4-472C-45C4-94B1-35AC6A94B61A}" type="presParOf" srcId="{188FA290-D94F-4591-923E-D0F0930839AC}" destId="{A9AB01EC-DA4C-4C4D-87B1-6EB592E4E369}" srcOrd="11" destOrd="0" presId="urn:microsoft.com/office/officeart/2005/8/layout/default"/>
    <dgm:cxn modelId="{C703AB98-9100-469B-ABF3-DD22AD57DF3A}" type="presParOf" srcId="{188FA290-D94F-4591-923E-D0F0930839AC}" destId="{4815B0BA-4543-4108-BB1C-8DE7C2B40E7C}" srcOrd="12" destOrd="0" presId="urn:microsoft.com/office/officeart/2005/8/layout/default"/>
    <dgm:cxn modelId="{723E6601-1BB4-4F8E-94B4-B5F1F96B2CB0}" type="presParOf" srcId="{188FA290-D94F-4591-923E-D0F0930839AC}" destId="{28B5118F-5B85-4D70-B158-7EF9F8120DC4}" srcOrd="13" destOrd="0" presId="urn:microsoft.com/office/officeart/2005/8/layout/default"/>
    <dgm:cxn modelId="{8D7845F3-92DC-4DC6-B1FD-0858D8EB7CDD}" type="presParOf" srcId="{188FA290-D94F-4591-923E-D0F0930839AC}" destId="{7AC9DE0B-EE74-46A1-BE93-477E2556D05C}" srcOrd="14" destOrd="0" presId="urn:microsoft.com/office/officeart/2005/8/layout/default"/>
    <dgm:cxn modelId="{99AB2ECE-07ED-426B-BB82-9E7DFC863D29}" type="presParOf" srcId="{188FA290-D94F-4591-923E-D0F0930839AC}" destId="{B78251F9-9ECB-47B5-A205-2595DD0205F4}" srcOrd="15" destOrd="0" presId="urn:microsoft.com/office/officeart/2005/8/layout/default"/>
    <dgm:cxn modelId="{D4B21DB1-4773-4DDD-8F24-3C0F34EA248C}" type="presParOf" srcId="{188FA290-D94F-4591-923E-D0F0930839AC}" destId="{D0BEC293-6B71-4491-B938-D46696CA33E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8C50A-63E8-4009-BE83-A279AF307992}">
      <dsp:nvSpPr>
        <dsp:cNvPr id="0" name=""/>
        <dsp:cNvSpPr/>
      </dsp:nvSpPr>
      <dsp:spPr>
        <a:xfrm>
          <a:off x="0" y="672476"/>
          <a:ext cx="8596668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This Scheme was approved on 29</a:t>
          </a:r>
          <a:r>
            <a:rPr lang="en-US" sz="1800" b="0" i="0" kern="1200" baseline="30000"/>
            <a:t>th</a:t>
          </a:r>
          <a:r>
            <a:rPr lang="en-US" sz="1800" b="0" i="0" kern="1200"/>
            <a:t>, March 2005.</a:t>
          </a:r>
          <a:endParaRPr lang="en-US" sz="1800" kern="1200"/>
        </a:p>
      </dsp:txBody>
      <dsp:txXfrm>
        <a:off x="33412" y="705888"/>
        <a:ext cx="8529844" cy="617626"/>
      </dsp:txXfrm>
    </dsp:sp>
    <dsp:sp modelId="{E75455C9-E961-405C-B3EE-3FB6FC4764DF}">
      <dsp:nvSpPr>
        <dsp:cNvPr id="0" name=""/>
        <dsp:cNvSpPr/>
      </dsp:nvSpPr>
      <dsp:spPr>
        <a:xfrm>
          <a:off x="0" y="1408766"/>
          <a:ext cx="8596668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Scheme has made extension system farmer driven and farmer accountable.</a:t>
          </a:r>
          <a:endParaRPr lang="en-US" sz="1800" kern="1200"/>
        </a:p>
      </dsp:txBody>
      <dsp:txXfrm>
        <a:off x="33412" y="1442178"/>
        <a:ext cx="8529844" cy="617626"/>
      </dsp:txXfrm>
    </dsp:sp>
    <dsp:sp modelId="{2F7AF9F1-3B7F-4636-A556-73B1390F9A97}">
      <dsp:nvSpPr>
        <dsp:cNvPr id="0" name=""/>
        <dsp:cNvSpPr/>
      </dsp:nvSpPr>
      <dsp:spPr>
        <a:xfrm>
          <a:off x="0" y="2145056"/>
          <a:ext cx="8596668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237 Agricultural Technology Management Agency (ATMA) at district level have been set up to operationalise the extension reforms.</a:t>
          </a:r>
          <a:endParaRPr lang="en-US" sz="1800" kern="1200"/>
        </a:p>
      </dsp:txBody>
      <dsp:txXfrm>
        <a:off x="33412" y="2178468"/>
        <a:ext cx="8529844" cy="617626"/>
      </dsp:txXfrm>
    </dsp:sp>
    <dsp:sp modelId="{5DE65ABA-DA09-4766-A419-9E2ECDE71438}">
      <dsp:nvSpPr>
        <dsp:cNvPr id="0" name=""/>
        <dsp:cNvSpPr/>
      </dsp:nvSpPr>
      <dsp:spPr>
        <a:xfrm>
          <a:off x="0" y="2881346"/>
          <a:ext cx="8596668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release of funds are based on Strategic Research and Extension plan (SEWP)/ State Extension Work Plans (SEWPs) prepared by the State Governments.</a:t>
          </a:r>
          <a:endParaRPr lang="en-US" sz="1800" kern="1200"/>
        </a:p>
      </dsp:txBody>
      <dsp:txXfrm>
        <a:off x="33412" y="2914758"/>
        <a:ext cx="8529844" cy="617626"/>
      </dsp:txXfrm>
    </dsp:sp>
    <dsp:sp modelId="{5DBFE53E-BE4D-4409-B625-360540A107D2}">
      <dsp:nvSpPr>
        <dsp:cNvPr id="0" name=""/>
        <dsp:cNvSpPr/>
      </dsp:nvSpPr>
      <dsp:spPr>
        <a:xfrm>
          <a:off x="0" y="3617636"/>
          <a:ext cx="8596668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252 districts across all the States/UTs in the country were covered under the scheme during the 10th Plan.</a:t>
          </a:r>
          <a:endParaRPr lang="en-US" sz="1800" kern="1200"/>
        </a:p>
      </dsp:txBody>
      <dsp:txXfrm>
        <a:off x="33412" y="3651048"/>
        <a:ext cx="8529844" cy="617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3B5C-FFBF-4908-9300-E322C49D8F18}">
      <dsp:nvSpPr>
        <dsp:cNvPr id="0" name=""/>
        <dsp:cNvSpPr/>
      </dsp:nvSpPr>
      <dsp:spPr>
        <a:xfrm>
          <a:off x="154659" y="2429"/>
          <a:ext cx="2246281" cy="1347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Creating Farmer Advisory Committee to improve feed back.</a:t>
          </a:r>
          <a:endParaRPr lang="en-US" sz="1800" kern="1200"/>
        </a:p>
      </dsp:txBody>
      <dsp:txXfrm>
        <a:off x="154659" y="2429"/>
        <a:ext cx="2246281" cy="1347768"/>
      </dsp:txXfrm>
    </dsp:sp>
    <dsp:sp modelId="{89348234-0277-4C31-8BFB-0974B2BBCDC3}">
      <dsp:nvSpPr>
        <dsp:cNvPr id="0" name=""/>
        <dsp:cNvSpPr/>
      </dsp:nvSpPr>
      <dsp:spPr>
        <a:xfrm>
          <a:off x="2625569" y="2429"/>
          <a:ext cx="2246281" cy="13477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Using NGOs to organize farmers.</a:t>
          </a:r>
          <a:endParaRPr lang="en-US" sz="1800" kern="1200"/>
        </a:p>
      </dsp:txBody>
      <dsp:txXfrm>
        <a:off x="2625569" y="2429"/>
        <a:ext cx="2246281" cy="1347768"/>
      </dsp:txXfrm>
    </dsp:sp>
    <dsp:sp modelId="{B5D98D46-38D4-4366-A567-5EA7D0D15500}">
      <dsp:nvSpPr>
        <dsp:cNvPr id="0" name=""/>
        <dsp:cNvSpPr/>
      </dsp:nvSpPr>
      <dsp:spPr>
        <a:xfrm>
          <a:off x="5096478" y="2429"/>
          <a:ext cx="2246281" cy="13477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Encouraging private sector involvement in technology transfer.</a:t>
          </a:r>
          <a:endParaRPr lang="en-US" sz="1800" kern="1200"/>
        </a:p>
      </dsp:txBody>
      <dsp:txXfrm>
        <a:off x="5096478" y="2429"/>
        <a:ext cx="2246281" cy="1347768"/>
      </dsp:txXfrm>
    </dsp:sp>
    <dsp:sp modelId="{D6C8353A-2D7E-4A6F-99F6-8C8CB00481C1}">
      <dsp:nvSpPr>
        <dsp:cNvPr id="0" name=""/>
        <dsp:cNvSpPr/>
      </dsp:nvSpPr>
      <dsp:spPr>
        <a:xfrm>
          <a:off x="7567387" y="2429"/>
          <a:ext cx="2246281" cy="1347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Validation and refining technologies through research units in the district.</a:t>
          </a:r>
          <a:endParaRPr lang="en-US" sz="1800" kern="1200"/>
        </a:p>
      </dsp:txBody>
      <dsp:txXfrm>
        <a:off x="7567387" y="2429"/>
        <a:ext cx="2246281" cy="1347768"/>
      </dsp:txXfrm>
    </dsp:sp>
    <dsp:sp modelId="{2FC608EA-F835-44D5-B24D-351D345879FA}">
      <dsp:nvSpPr>
        <dsp:cNvPr id="0" name=""/>
        <dsp:cNvSpPr/>
      </dsp:nvSpPr>
      <dsp:spPr>
        <a:xfrm>
          <a:off x="154659" y="1574826"/>
          <a:ext cx="2246281" cy="13477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Bottom up planning procedure.</a:t>
          </a:r>
          <a:endParaRPr lang="en-US" sz="1800" kern="1200"/>
        </a:p>
      </dsp:txBody>
      <dsp:txXfrm>
        <a:off x="154659" y="1574826"/>
        <a:ext cx="2246281" cy="1347768"/>
      </dsp:txXfrm>
    </dsp:sp>
    <dsp:sp modelId="{8697A56E-4E51-4D9F-8ECD-3E0F2549B5F6}">
      <dsp:nvSpPr>
        <dsp:cNvPr id="0" name=""/>
        <dsp:cNvSpPr/>
      </dsp:nvSpPr>
      <dsp:spPr>
        <a:xfrm>
          <a:off x="2625569" y="1574826"/>
          <a:ext cx="2246281" cy="1347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Increased use of Information Technology (ARIS, WWW)</a:t>
          </a:r>
          <a:endParaRPr lang="en-US" sz="1800" kern="1200"/>
        </a:p>
      </dsp:txBody>
      <dsp:txXfrm>
        <a:off x="2625569" y="1574826"/>
        <a:ext cx="2246281" cy="1347768"/>
      </dsp:txXfrm>
    </dsp:sp>
    <dsp:sp modelId="{4815B0BA-4543-4108-BB1C-8DE7C2B40E7C}">
      <dsp:nvSpPr>
        <dsp:cNvPr id="0" name=""/>
        <dsp:cNvSpPr/>
      </dsp:nvSpPr>
      <dsp:spPr>
        <a:xfrm>
          <a:off x="5096478" y="1574826"/>
          <a:ext cx="2246281" cy="13477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In-service training to increase staff competence.</a:t>
          </a:r>
          <a:endParaRPr lang="en-US" sz="1800" kern="1200"/>
        </a:p>
      </dsp:txBody>
      <dsp:txXfrm>
        <a:off x="5096478" y="1574826"/>
        <a:ext cx="2246281" cy="1347768"/>
      </dsp:txXfrm>
    </dsp:sp>
    <dsp:sp modelId="{7AC9DE0B-EE74-46A1-BE93-477E2556D05C}">
      <dsp:nvSpPr>
        <dsp:cNvPr id="0" name=""/>
        <dsp:cNvSpPr/>
      </dsp:nvSpPr>
      <dsp:spPr>
        <a:xfrm>
          <a:off x="7567387" y="1574826"/>
          <a:ext cx="2246281" cy="13477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Developing new Public-Private partnerships.</a:t>
          </a:r>
          <a:endParaRPr lang="en-US" sz="1800" kern="1200"/>
        </a:p>
      </dsp:txBody>
      <dsp:txXfrm>
        <a:off x="7567387" y="1574826"/>
        <a:ext cx="2246281" cy="1347768"/>
      </dsp:txXfrm>
    </dsp:sp>
    <dsp:sp modelId="{D0BEC293-6B71-4491-B938-D46696CA33EE}">
      <dsp:nvSpPr>
        <dsp:cNvPr id="0" name=""/>
        <dsp:cNvSpPr/>
      </dsp:nvSpPr>
      <dsp:spPr>
        <a:xfrm>
          <a:off x="3861023" y="3147222"/>
          <a:ext cx="2246281" cy="1347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Formation and strengthening of farmer's interest group</a:t>
          </a:r>
          <a:r>
            <a:rPr lang="en-IN" sz="1800" b="0" i="0" kern="1200"/>
            <a:t>.</a:t>
          </a:r>
          <a:endParaRPr lang="en-US" sz="1800" kern="1200"/>
        </a:p>
      </dsp:txBody>
      <dsp:txXfrm>
        <a:off x="3861023" y="3147222"/>
        <a:ext cx="2246281" cy="1347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8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3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85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52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66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6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3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3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1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3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2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5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6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9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8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9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A611-9A55-42B1-BEC1-A57ED73CB1AC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6A9B40-2CAD-44D4-B3FD-BFF77A47F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5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gritech.tnau.ac.in/atma/atma_intro.html#objectives" TargetMode="External"/><Relationship Id="rId2" Type="http://schemas.openxmlformats.org/officeDocument/2006/relationships/hyperlink" Target="https://agritech.tnau.ac.in/atma/atma_intro.html#whatisat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ritech.tnau.ac.in/atma/atma_intro.html#beneficiaries" TargetMode="External"/><Relationship Id="rId5" Type="http://schemas.openxmlformats.org/officeDocument/2006/relationships/hyperlink" Target="https://agritech.tnau.ac.in/atma/atma_intro.html#funding" TargetMode="External"/><Relationship Id="rId4" Type="http://schemas.openxmlformats.org/officeDocument/2006/relationships/hyperlink" Target="https://agritech.tnau.ac.in/atma/atma_intro.html#salientfeatur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filings.com/learn/krishi-vigyan-kendra-kvk/" TargetMode="External"/><Relationship Id="rId2" Type="http://schemas.openxmlformats.org/officeDocument/2006/relationships/hyperlink" Target="https://www.indiafilings.com/learn/national-mission-on-agricultural-extension-and-technology-nma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B29C-21B0-4DF0-8937-DDEBA1ACF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01F4E-C5A1-4DC5-8B6B-2F1317E18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BY:- ASHMITA CHAUHAN (49947)</a:t>
            </a:r>
          </a:p>
        </p:txBody>
      </p:sp>
      <p:pic>
        <p:nvPicPr>
          <p:cNvPr id="1026" name="Picture 2" descr="ABOUT ATMA - AGRICULTURAL TECHNOLOGY MANAGEMENT AGENCY (ATMA)">
            <a:extLst>
              <a:ext uri="{FF2B5EF4-FFF2-40B4-BE49-F238E27FC236}">
                <a16:creationId xmlns:a16="http://schemas.microsoft.com/office/drawing/2014/main" id="{C7861D2A-920D-4E84-861D-9255B9A61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r="19570"/>
          <a:stretch/>
        </p:blipFill>
        <p:spPr bwMode="auto">
          <a:xfrm>
            <a:off x="1582947" y="955341"/>
            <a:ext cx="7691054" cy="422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1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 descr="A picture containing person, colorful&#10;&#10;Description automatically generated">
            <a:extLst>
              <a:ext uri="{FF2B5EF4-FFF2-40B4-BE49-F238E27FC236}">
                <a16:creationId xmlns:a16="http://schemas.microsoft.com/office/drawing/2014/main" id="{502F3CAE-F3EB-4E79-9CF7-7C2B9E70D2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E1E853-E3C0-4059-805E-887D8B1E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>
                <a:effectLst/>
              </a:rPr>
              <a:t>Benefits:-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0149-B06D-47AA-8BDD-4A3EB6EF9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839" y="1649480"/>
            <a:ext cx="3851122" cy="388077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0" i="0" dirty="0">
                <a:effectLst/>
              </a:rPr>
              <a:t>Exposure visit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effectLst/>
              </a:rPr>
              <a:t> Melas/ Fairs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effectLst/>
              </a:rPr>
              <a:t>Empowerment of farmers and farm women groups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effectLst/>
              </a:rPr>
              <a:t>Rewards and Incentives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</a:pPr>
            <a:r>
              <a:rPr lang="en-US" sz="2000" b="0" i="0" dirty="0">
                <a:effectLst/>
              </a:rPr>
              <a:t>Farmers/ Farm Women Interest groups are given training for demand driven production and marketing of farm produce. Rewards and incentives are given to the best performing groups.</a:t>
            </a:r>
            <a:endParaRPr lang="en-US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930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F69E53-FF56-4F4F-9ADD-52CBC21A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i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64CF8-04E8-40F4-BB2C-98DD57AA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80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CED26EF-F32B-43C6-B844-8023A61F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6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F8A0-B417-4547-8679-B27FA3F2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C33E-9E2D-474A-8145-0AAC5D2B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 Unicode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ATMA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 Unicode MS"/>
              </a:rPr>
              <a:t>(Agricultural Technology Management Agency)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</a:t>
            </a:r>
            <a:endParaRPr lang="en-US" sz="2400" b="1" i="0" dirty="0">
              <a:solidFill>
                <a:schemeClr val="tx1"/>
              </a:solidFill>
              <a:effectLst/>
              <a:latin typeface="Arial Unicode M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 Unicode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Salient features</a:t>
            </a:r>
            <a:endParaRPr lang="en-US" sz="2400" b="1" i="0" dirty="0">
              <a:solidFill>
                <a:schemeClr val="tx1"/>
              </a:solidFill>
              <a:effectLst/>
              <a:latin typeface="Arial Unicode M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 Unicode M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Funding</a:t>
            </a:r>
            <a:endParaRPr lang="en-US" sz="2400" b="1" i="0" dirty="0">
              <a:solidFill>
                <a:schemeClr val="tx1"/>
              </a:solidFill>
              <a:effectLst/>
              <a:latin typeface="Arial Unicode M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 Unicode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Beneficiaries and Benefits</a:t>
            </a:r>
            <a:endParaRPr lang="en-US" sz="2400" b="1" i="0" dirty="0">
              <a:solidFill>
                <a:schemeClr val="tx1"/>
              </a:solidFill>
              <a:effectLst/>
              <a:latin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07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1343-2F7E-49A6-8900-2705BCB4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4" y="29238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What is ATMA ?</a:t>
            </a:r>
            <a:endParaRPr lang="en-IN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001-8371-4C81-92F4-A8087336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3289"/>
            <a:ext cx="8596668" cy="3880773"/>
          </a:xfrm>
        </p:spPr>
        <p:txBody>
          <a:bodyPr/>
          <a:lstStyle/>
          <a:p>
            <a:r>
              <a:rPr lang="en-US" b="0" i="0" dirty="0">
                <a:solidFill>
                  <a:srgbClr val="696F6F"/>
                </a:solidFill>
                <a:effectLst/>
                <a:latin typeface="open sans" panose="020B0604020202020204" pitchFamily="34" charset="0"/>
              </a:rPr>
              <a:t>Agricultural Technology Management Agency (ATMA) scheme is benefitting the majority of farmers in overcoming the technological gaps in the industry.</a:t>
            </a:r>
          </a:p>
          <a:p>
            <a:r>
              <a:rPr lang="en-US" b="0" i="0" dirty="0">
                <a:solidFill>
                  <a:srgbClr val="696F6F"/>
                </a:solidFill>
                <a:effectLst/>
                <a:latin typeface="open sans" panose="020B0606030504020204" pitchFamily="34" charset="0"/>
              </a:rPr>
              <a:t> The scheme aims at centralizing the management of</a:t>
            </a:r>
            <a:r>
              <a:rPr lang="en-US" b="1" i="0" u="sng" strike="noStrike" dirty="0">
                <a:solidFill>
                  <a:srgbClr val="337AB7"/>
                </a:solidFill>
                <a:effectLst/>
                <a:latin typeface="open sans" panose="020B0606030504020204" pitchFamily="34" charset="0"/>
                <a:hlinkClick r:id="rId2"/>
              </a:rPr>
              <a:t> agricultural technology transfer</a:t>
            </a:r>
            <a:r>
              <a:rPr lang="en-US" b="0" i="0" dirty="0">
                <a:solidFill>
                  <a:srgbClr val="696F6F"/>
                </a:solidFill>
                <a:effectLst/>
                <a:latin typeface="open sans" panose="020B0606030504020204" pitchFamily="34" charset="0"/>
              </a:rPr>
              <a:t> by making organizational arrangements and deploying innovative technologies.</a:t>
            </a:r>
          </a:p>
          <a:p>
            <a:r>
              <a:rPr lang="en-US" b="0" i="0" dirty="0">
                <a:solidFill>
                  <a:srgbClr val="696F6F"/>
                </a:solidFill>
                <a:effectLst/>
                <a:latin typeface="open sans" panose="020B0606030504020204" pitchFamily="34" charset="0"/>
              </a:rPr>
              <a:t>ATMA acts a registered society in the respective States and encourages the </a:t>
            </a:r>
            <a:r>
              <a:rPr lang="en-US" b="1" i="0" u="sng" dirty="0">
                <a:solidFill>
                  <a:srgbClr val="99CA3C"/>
                </a:solidFill>
                <a:effectLst/>
                <a:latin typeface="open sans" panose="020B0606030504020204" pitchFamily="34" charset="0"/>
              </a:rPr>
              <a:t>farmers, farmer groups, Panchayat Raj Institutes, NGO,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Krishi Vigyan </a:t>
            </a:r>
            <a:r>
              <a:rPr lang="en-US" b="1" i="0" u="sng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Kendras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 (KVKs)</a:t>
            </a:r>
            <a:r>
              <a:rPr lang="en-US" b="0" i="0" dirty="0">
                <a:solidFill>
                  <a:srgbClr val="696F6F"/>
                </a:solidFill>
                <a:effectLst/>
                <a:latin typeface="open sans" panose="020B0606030504020204" pitchFamily="34" charset="0"/>
              </a:rPr>
              <a:t> and other stakeholders at the district and village levels to be a part of this farmer-</a:t>
            </a:r>
            <a:r>
              <a:rPr lang="en-US" b="0" i="0" dirty="0" err="1">
                <a:solidFill>
                  <a:srgbClr val="696F6F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696F6F"/>
                </a:solidFill>
                <a:effectLst/>
                <a:latin typeface="open sans" panose="020B0606030504020204" pitchFamily="34" charset="0"/>
              </a:rPr>
              <a:t> extension system.</a:t>
            </a:r>
            <a:endParaRPr lang="en-US" dirty="0">
              <a:solidFill>
                <a:srgbClr val="696F6F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696F6F"/>
                </a:solidFill>
                <a:effectLst/>
                <a:latin typeface="open sans" panose="020B0606030504020204" pitchFamily="34" charset="0"/>
              </a:rPr>
              <a:t>It offers technical advice and training on new practices and technologies to the farmers.</a:t>
            </a:r>
          </a:p>
          <a:p>
            <a:endParaRPr lang="en-IN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DDBA33-530E-43A4-AC27-46674DFD2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77" y="45865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284B-CF02-4509-BE95-E136FDCF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603C955-1FC2-4CD8-A4B1-34C5F76F8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704436"/>
              </p:ext>
            </p:extLst>
          </p:nvPr>
        </p:nvGraphicFramePr>
        <p:xfrm>
          <a:off x="642852" y="609600"/>
          <a:ext cx="8596668" cy="497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91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415C7AC-913F-473D-BFBD-6F1309210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" b="3946"/>
          <a:stretch/>
        </p:blipFill>
        <p:spPr>
          <a:xfrm>
            <a:off x="448733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3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t sprouting out of the ground&#10;&#10;Description automatically generated with medium confidence">
            <a:extLst>
              <a:ext uri="{FF2B5EF4-FFF2-40B4-BE49-F238E27FC236}">
                <a16:creationId xmlns:a16="http://schemas.microsoft.com/office/drawing/2014/main" id="{022FA3E4-9B81-4410-BADC-122704DA7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r="422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6BF93D-8C43-4E23-B0E2-8D9510C0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Arial Unicode MS"/>
              </a:rPr>
              <a:t>Objectives </a:t>
            </a:r>
            <a:r>
              <a:rPr lang="en-IN" b="0" i="0">
                <a:effectLst/>
                <a:latin typeface="Arial Unicode MS"/>
              </a:rPr>
              <a:t>:-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4C07-AA74-4141-9017-04A6078A9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461053"/>
            <a:ext cx="4763558" cy="4571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Arial Unicode MS"/>
              </a:rPr>
              <a:t>To strengthen research – extension – farmer linkages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Arial Unicode MS"/>
              </a:rPr>
              <a:t>To provide an effective mechanism for co-ordination and management of activities of different agencies involved in technology adaption / validation and dissemination at the district level and below.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Arial Unicode MS"/>
              </a:rPr>
              <a:t>To increase the quality and type of technologies being disseminated.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Arial Unicode MS"/>
              </a:rPr>
              <a:t>To move towards shared ownership of the agricultural technology system by key shareholders.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Arial Unicode MS"/>
              </a:rPr>
              <a:t>To develop new partnerships with the private institutions including NGOs.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851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2710C-76C3-4BDF-A16F-4A41F188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424543"/>
            <a:ext cx="10197494" cy="1099457"/>
          </a:xfrm>
        </p:spPr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Arial Unicode MS"/>
              </a:rPr>
              <a:t>Salient Features of ATMA</a:t>
            </a:r>
            <a:r>
              <a:rPr lang="en-IN" sz="4400" b="0" i="0" dirty="0">
                <a:effectLst/>
                <a:latin typeface="Arial Unicode MS"/>
              </a:rPr>
              <a:t> :-</a:t>
            </a:r>
            <a:endParaRPr lang="en-IN" sz="44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BA5191-0AA8-4297-AB15-1090ABB83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746257"/>
              </p:ext>
            </p:extLst>
          </p:nvPr>
        </p:nvGraphicFramePr>
        <p:xfrm>
          <a:off x="936738" y="1523999"/>
          <a:ext cx="9968329" cy="4497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04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38DE-5E8A-4978-8551-C7E32946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b="1" i="0" dirty="0">
                <a:effectLst/>
                <a:latin typeface="Arial Unicode MS"/>
              </a:rPr>
              <a:t>Funding</a:t>
            </a:r>
            <a:r>
              <a:rPr lang="en-IN" b="0" i="0" dirty="0">
                <a:effectLst/>
                <a:latin typeface="Arial Unicode MS"/>
              </a:rPr>
              <a:t> 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7563-6AE5-4919-8180-B5F725E3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 Unicode MS"/>
              </a:rPr>
              <a:t>The scheme is </a:t>
            </a:r>
            <a:r>
              <a:rPr lang="en-US" sz="2000" b="0" i="0" dirty="0" err="1">
                <a:effectLst/>
                <a:latin typeface="Arial Unicode MS"/>
              </a:rPr>
              <a:t>suppported</a:t>
            </a:r>
            <a:r>
              <a:rPr lang="en-US" sz="2000" b="0" i="0" dirty="0">
                <a:effectLst/>
                <a:latin typeface="Arial Unicode MS"/>
              </a:rPr>
              <a:t> by the Central Government.</a:t>
            </a:r>
          </a:p>
          <a:p>
            <a:r>
              <a:rPr lang="en-US" sz="2000" b="0" i="0" dirty="0">
                <a:effectLst/>
                <a:latin typeface="Arial Unicode MS"/>
              </a:rPr>
              <a:t>The funding pattern is 90% by the central Government and 10% by the state government.</a:t>
            </a:r>
            <a:endParaRPr lang="en-IN" sz="2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D496D13-767B-4F74-8D57-DC6AA80DA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0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3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43AD-06D1-46A2-BE0D-07EE5CF0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000000"/>
                </a:solidFill>
                <a:effectLst/>
                <a:latin typeface="Arial Unicode MS"/>
              </a:rPr>
              <a:t>Beneficiaries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D221-4823-4425-B325-D8A591B2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Unicode MS"/>
              </a:rPr>
              <a:t>Individual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Unicode MS"/>
              </a:rPr>
              <a:t>Community</a:t>
            </a:r>
            <a:endParaRPr lang="en-US" sz="2400" dirty="0">
              <a:solidFill>
                <a:srgbClr val="000000"/>
              </a:solidFill>
              <a:latin typeface="Arial Unicode MS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Unicode MS"/>
              </a:rPr>
              <a:t>Women</a:t>
            </a:r>
            <a:endParaRPr lang="en-US" sz="2400" dirty="0">
              <a:solidFill>
                <a:srgbClr val="000000"/>
              </a:solidFill>
              <a:latin typeface="Arial Unicode MS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Unicode MS"/>
              </a:rPr>
              <a:t>Farmers/ Farm Women groups</a:t>
            </a:r>
            <a:endParaRPr lang="en-IN" sz="2400" dirty="0"/>
          </a:p>
        </p:txBody>
      </p:sp>
      <p:pic>
        <p:nvPicPr>
          <p:cNvPr id="9" name="Picture 8" descr="A person and person in a field&#10;&#10;Description automatically generated with low confidence">
            <a:extLst>
              <a:ext uri="{FF2B5EF4-FFF2-40B4-BE49-F238E27FC236}">
                <a16:creationId xmlns:a16="http://schemas.microsoft.com/office/drawing/2014/main" id="{7CB305C8-321E-47CF-B015-4C54724C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90" y="2160589"/>
            <a:ext cx="5800176" cy="36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465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open sans</vt:lpstr>
      <vt:lpstr>Trebuchet MS</vt:lpstr>
      <vt:lpstr>Wingdings 3</vt:lpstr>
      <vt:lpstr>Facet</vt:lpstr>
      <vt:lpstr>PowerPoint Presentation</vt:lpstr>
      <vt:lpstr>CONTENT</vt:lpstr>
      <vt:lpstr>What is ATMA ?</vt:lpstr>
      <vt:lpstr>PowerPoint Presentation</vt:lpstr>
      <vt:lpstr>PowerPoint Presentation</vt:lpstr>
      <vt:lpstr>Objectives :-</vt:lpstr>
      <vt:lpstr>Salient Features of ATMA :-</vt:lpstr>
      <vt:lpstr>Funding :-</vt:lpstr>
      <vt:lpstr>Beneficiaries</vt:lpstr>
      <vt:lpstr>Benefits:-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Chauhan</dc:creator>
  <cp:lastModifiedBy>Ankita Chauhan</cp:lastModifiedBy>
  <cp:revision>3</cp:revision>
  <dcterms:created xsi:type="dcterms:W3CDTF">2022-02-15T13:09:16Z</dcterms:created>
  <dcterms:modified xsi:type="dcterms:W3CDTF">2022-02-15T16:15:43Z</dcterms:modified>
</cp:coreProperties>
</file>