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0" r:id="rId6"/>
    <p:sldId id="262" r:id="rId7"/>
    <p:sldId id="263"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Chauhan" initials="AC" lastIdx="2" clrIdx="0">
    <p:extLst>
      <p:ext uri="{19B8F6BF-5375-455C-9EA6-DF929625EA0E}">
        <p15:presenceInfo xmlns:p15="http://schemas.microsoft.com/office/powerpoint/2012/main" userId="b045a5427a4be6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EC47206-DF7D-4244-ACA7-96DD3E1C9E2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47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4B12-4F21-4B70-9667-786D167B476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264917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807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24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148925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590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60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34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14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250380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4B12-4F21-4B70-9667-786D167B4760}" type="datetimeFigureOut">
              <a:rPr lang="en-IN" smtClean="0"/>
              <a:t>02-09-2022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47206-DF7D-4244-ACA7-96DD3E1C9E2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97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E4B12-4F21-4B70-9667-786D167B476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98650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E4B12-4F21-4B70-9667-786D167B4760}" type="datetimeFigureOut">
              <a:rPr lang="en-IN" smtClean="0"/>
              <a:t>02-09-2022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C47206-DF7D-4244-ACA7-96DD3E1C9E2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57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E4B12-4F21-4B70-9667-786D167B4760}" type="datetimeFigureOut">
              <a:rPr lang="en-IN" smtClean="0"/>
              <a:t>02-09-2022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C47206-DF7D-4244-ACA7-96DD3E1C9E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9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E4B12-4F21-4B70-9667-786D167B4760}" type="datetimeFigureOut">
              <a:rPr lang="en-IN" smtClean="0"/>
              <a:t>02-09-2022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140969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4B12-4F21-4B70-9667-786D167B476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47206-DF7D-4244-ACA7-96DD3E1C9E2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45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4B12-4F21-4B70-9667-786D167B4760}" type="datetimeFigureOut">
              <a:rPr lang="en-IN" smtClean="0"/>
              <a:t>02-09-2022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47206-DF7D-4244-ACA7-96DD3E1C9E29}" type="slidenum">
              <a:rPr lang="en-IN" smtClean="0"/>
              <a:t>‹#›</a:t>
            </a:fld>
            <a:endParaRPr lang="en-IN"/>
          </a:p>
        </p:txBody>
      </p:sp>
    </p:spTree>
    <p:extLst>
      <p:ext uri="{BB962C8B-B14F-4D97-AF65-F5344CB8AC3E}">
        <p14:creationId xmlns:p14="http://schemas.microsoft.com/office/powerpoint/2010/main" val="61369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E4B12-4F21-4B70-9667-786D167B4760}" type="datetimeFigureOut">
              <a:rPr lang="en-IN" smtClean="0"/>
              <a:t>02-09-2022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C47206-DF7D-4244-ACA7-96DD3E1C9E29}" type="slidenum">
              <a:rPr lang="en-IN" smtClean="0"/>
              <a:t>‹#›</a:t>
            </a:fld>
            <a:endParaRPr lang="en-IN"/>
          </a:p>
        </p:txBody>
      </p:sp>
    </p:spTree>
    <p:extLst>
      <p:ext uri="{BB962C8B-B14F-4D97-AF65-F5344CB8AC3E}">
        <p14:creationId xmlns:p14="http://schemas.microsoft.com/office/powerpoint/2010/main" val="347447244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icrocontroller" TargetMode="External"/><Relationship Id="rId3" Type="http://schemas.openxmlformats.org/officeDocument/2006/relationships/hyperlink" Target="https://en.wikipedia.org/wiki/Single-ended_signaling" TargetMode="External"/><Relationship Id="rId7" Type="http://schemas.openxmlformats.org/officeDocument/2006/relationships/hyperlink" Target="https://en.wikipedia.org/wiki/Integrated_circuit" TargetMode="External"/><Relationship Id="rId2" Type="http://schemas.openxmlformats.org/officeDocument/2006/relationships/hyperlink" Target="https://en.wikipedia.org/wiki/Packet_switching" TargetMode="External"/><Relationship Id="rId1" Type="http://schemas.openxmlformats.org/officeDocument/2006/relationships/slideLayout" Target="../slideLayouts/slideLayout2.xml"/><Relationship Id="rId6" Type="http://schemas.openxmlformats.org/officeDocument/2006/relationships/hyperlink" Target="https://en.wikipedia.org/wiki/Philips_Semiconductors" TargetMode="External"/><Relationship Id="rId5" Type="http://schemas.openxmlformats.org/officeDocument/2006/relationships/hyperlink" Target="https://en.wikipedia.org/wiki/Bus_(computing)" TargetMode="External"/><Relationship Id="rId4" Type="http://schemas.openxmlformats.org/officeDocument/2006/relationships/hyperlink" Target="https://en.wikipedia.org/wiki/Serial_commun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1A5C-36A4-DFB9-E34C-4CC726B4E4FF}"/>
              </a:ext>
            </a:extLst>
          </p:cNvPr>
          <p:cNvSpPr>
            <a:spLocks noGrp="1"/>
          </p:cNvSpPr>
          <p:nvPr>
            <p:ph type="ctrTitle"/>
          </p:nvPr>
        </p:nvSpPr>
        <p:spPr/>
        <p:txBody>
          <a:bodyPr>
            <a:normAutofit/>
          </a:bodyPr>
          <a:lstStyle/>
          <a:p>
            <a:r>
              <a:rPr lang="en-IN" dirty="0"/>
              <a:t>Unified sensor platform </a:t>
            </a:r>
          </a:p>
        </p:txBody>
      </p:sp>
      <p:sp>
        <p:nvSpPr>
          <p:cNvPr id="3" name="Subtitle 2">
            <a:extLst>
              <a:ext uri="{FF2B5EF4-FFF2-40B4-BE49-F238E27FC236}">
                <a16:creationId xmlns:a16="http://schemas.microsoft.com/office/drawing/2014/main" id="{55C56A1D-67C1-CECA-ADBF-FEDAAC77C96B}"/>
              </a:ext>
            </a:extLst>
          </p:cNvPr>
          <p:cNvSpPr>
            <a:spLocks noGrp="1"/>
          </p:cNvSpPr>
          <p:nvPr>
            <p:ph type="subTitle" idx="1"/>
          </p:nvPr>
        </p:nvSpPr>
        <p:spPr/>
        <p:txBody>
          <a:bodyPr/>
          <a:lstStyle/>
          <a:p>
            <a:r>
              <a:rPr lang="en-IN" dirty="0"/>
              <a:t>I2C(Inter-Integrated Circuit) and SPI (Serial Peripheral Interface)</a:t>
            </a:r>
          </a:p>
        </p:txBody>
      </p:sp>
    </p:spTree>
    <p:extLst>
      <p:ext uri="{BB962C8B-B14F-4D97-AF65-F5344CB8AC3E}">
        <p14:creationId xmlns:p14="http://schemas.microsoft.com/office/powerpoint/2010/main" val="234650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F3BB-A80A-213F-8DA1-E2D917152285}"/>
              </a:ext>
            </a:extLst>
          </p:cNvPr>
          <p:cNvSpPr>
            <a:spLocks noGrp="1"/>
          </p:cNvSpPr>
          <p:nvPr>
            <p:ph type="title"/>
          </p:nvPr>
        </p:nvSpPr>
        <p:spPr/>
        <p:txBody>
          <a:bodyPr/>
          <a:lstStyle/>
          <a:p>
            <a:r>
              <a:rPr lang="en-IN" dirty="0"/>
              <a:t>Introduction to SPI</a:t>
            </a:r>
          </a:p>
        </p:txBody>
      </p:sp>
      <p:sp>
        <p:nvSpPr>
          <p:cNvPr id="3" name="Content Placeholder 2">
            <a:extLst>
              <a:ext uri="{FF2B5EF4-FFF2-40B4-BE49-F238E27FC236}">
                <a16:creationId xmlns:a16="http://schemas.microsoft.com/office/drawing/2014/main" id="{DA7AFC04-5189-C24A-3379-78A04F364BA6}"/>
              </a:ext>
            </a:extLst>
          </p:cNvPr>
          <p:cNvSpPr>
            <a:spLocks noGrp="1"/>
          </p:cNvSpPr>
          <p:nvPr>
            <p:ph idx="1"/>
          </p:nvPr>
        </p:nvSpPr>
        <p:spPr/>
        <p:txBody>
          <a:bodyPr/>
          <a:lstStyle/>
          <a:p>
            <a:r>
              <a:rPr lang="en-US" dirty="0"/>
              <a:t>The Serial Peripheral Interface (SPI) is a synchronous serial communication interface specification used for short-distance communication, primarily in embedded systems. The interface was developed by Motorola in the mid-1980s and has become a de facto standard. Typical applications include Secure Digital cards and liquid crystal displays.</a:t>
            </a:r>
            <a:endParaRPr lang="en-IN" dirty="0"/>
          </a:p>
        </p:txBody>
      </p:sp>
    </p:spTree>
    <p:extLst>
      <p:ext uri="{BB962C8B-B14F-4D97-AF65-F5344CB8AC3E}">
        <p14:creationId xmlns:p14="http://schemas.microsoft.com/office/powerpoint/2010/main" val="254823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8347-CD4E-3391-69B6-C36A1B091079}"/>
              </a:ext>
            </a:extLst>
          </p:cNvPr>
          <p:cNvSpPr>
            <a:spLocks noGrp="1"/>
          </p:cNvSpPr>
          <p:nvPr>
            <p:ph type="title"/>
          </p:nvPr>
        </p:nvSpPr>
        <p:spPr/>
        <p:txBody>
          <a:bodyPr>
            <a:normAutofit fontScale="90000"/>
          </a:bodyPr>
          <a:lstStyle/>
          <a:p>
            <a:r>
              <a:rPr lang="en-US" b="0" i="0" dirty="0">
                <a:solidFill>
                  <a:srgbClr val="202122"/>
                </a:solidFill>
                <a:effectLst/>
                <a:latin typeface="Arial" panose="020B0604020202020204" pitchFamily="34" charset="0"/>
              </a:rPr>
              <a:t>The SPI bus specifies four logic signals:</a:t>
            </a:r>
            <a:br>
              <a:rPr lang="en-US" b="0" i="0" dirty="0">
                <a:solidFill>
                  <a:srgbClr val="2021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E3238D4-AC00-C8D8-A629-BAACCC599FF6}"/>
              </a:ext>
            </a:extLst>
          </p:cNvPr>
          <p:cNvSpPr>
            <a:spLocks noGrp="1"/>
          </p:cNvSpPr>
          <p:nvPr>
            <p:ph idx="1"/>
          </p:nvPr>
        </p:nvSpPr>
        <p:spPr/>
        <p:txBody>
          <a:bodyPr>
            <a:normAutofit fontScale="92500" lnSpcReduction="20000"/>
          </a:bodyPr>
          <a:lstStyle/>
          <a:p>
            <a:pPr marL="0" indent="0" algn="l">
              <a:buNone/>
            </a:pP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SCLK: Serial Clock (output from master)</a:t>
            </a:r>
          </a:p>
          <a:p>
            <a:pPr algn="l">
              <a:buFont typeface="Arial" panose="020B0604020202020204" pitchFamily="34" charset="0"/>
              <a:buChar char="•"/>
            </a:pPr>
            <a:r>
              <a:rPr lang="en-US" b="0" i="0" dirty="0">
                <a:solidFill>
                  <a:srgbClr val="202122"/>
                </a:solidFill>
                <a:effectLst/>
                <a:latin typeface="Arial" panose="020B0604020202020204" pitchFamily="34" charset="0"/>
              </a:rPr>
              <a:t>MOSI: Master Out Slave In (data output from master)</a:t>
            </a:r>
          </a:p>
          <a:p>
            <a:pPr algn="l">
              <a:buFont typeface="Arial" panose="020B0604020202020204" pitchFamily="34" charset="0"/>
              <a:buChar char="•"/>
            </a:pPr>
            <a:r>
              <a:rPr lang="en-US" b="0" i="0" dirty="0">
                <a:solidFill>
                  <a:srgbClr val="202122"/>
                </a:solidFill>
                <a:effectLst/>
                <a:latin typeface="Arial" panose="020B0604020202020204" pitchFamily="34" charset="0"/>
              </a:rPr>
              <a:t>MISO: Master In Slave Out (data output from slave)</a:t>
            </a:r>
          </a:p>
          <a:p>
            <a:pPr algn="l">
              <a:buFont typeface="Arial" panose="020B0604020202020204" pitchFamily="34" charset="0"/>
              <a:buChar char="•"/>
            </a:pPr>
            <a:r>
              <a:rPr lang="en-US" b="0" i="0" dirty="0">
                <a:solidFill>
                  <a:srgbClr val="202122"/>
                </a:solidFill>
                <a:effectLst/>
                <a:latin typeface="Arial" panose="020B0604020202020204" pitchFamily="34" charset="0"/>
              </a:rPr>
              <a:t>CS /SS: Chip/Slave Select (often </a:t>
            </a:r>
            <a:r>
              <a:rPr lang="en-US" dirty="0">
                <a:latin typeface="Arial" panose="020B0604020202020204" pitchFamily="34" charset="0"/>
              </a:rPr>
              <a:t>active low</a:t>
            </a:r>
            <a:r>
              <a:rPr lang="en-US" b="0" i="0" dirty="0">
                <a:solidFill>
                  <a:srgbClr val="202122"/>
                </a:solidFill>
                <a:effectLst/>
                <a:latin typeface="Arial" panose="020B0604020202020204" pitchFamily="34" charset="0"/>
              </a:rPr>
              <a:t>, output from master to indicate that data is being sent)</a:t>
            </a:r>
          </a:p>
          <a:p>
            <a:pPr algn="l"/>
            <a:r>
              <a:rPr lang="en-US" b="0" i="0" dirty="0">
                <a:solidFill>
                  <a:srgbClr val="202122"/>
                </a:solidFill>
                <a:effectLst/>
                <a:latin typeface="Arial" panose="020B0604020202020204" pitchFamily="34" charset="0"/>
              </a:rPr>
              <a:t>MOSI on a master connects to MOSI on a slave. MISO on a master connects to MISO on a slave. Slave Select has the same functionality as </a:t>
            </a:r>
            <a:r>
              <a:rPr lang="en-US" dirty="0">
                <a:latin typeface="Arial" panose="020B0604020202020204" pitchFamily="34" charset="0"/>
              </a:rPr>
              <a:t>chip select</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and is used instead of an addressing concept.</a:t>
            </a:r>
          </a:p>
          <a:p>
            <a:endParaRPr lang="en-IN" dirty="0"/>
          </a:p>
        </p:txBody>
      </p:sp>
    </p:spTree>
    <p:extLst>
      <p:ext uri="{BB962C8B-B14F-4D97-AF65-F5344CB8AC3E}">
        <p14:creationId xmlns:p14="http://schemas.microsoft.com/office/powerpoint/2010/main" val="253487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84D3-F3D7-E31A-91C4-DE51DE4573DF}"/>
              </a:ext>
            </a:extLst>
          </p:cNvPr>
          <p:cNvSpPr>
            <a:spLocks noGrp="1"/>
          </p:cNvSpPr>
          <p:nvPr>
            <p:ph type="title"/>
          </p:nvPr>
        </p:nvSpPr>
        <p:spPr/>
        <p:txBody>
          <a:bodyPr>
            <a:normAutofit fontScale="90000"/>
          </a:bodyPr>
          <a:lstStyle/>
          <a:p>
            <a:r>
              <a:rPr lang="en-US" b="0" i="0" dirty="0">
                <a:solidFill>
                  <a:srgbClr val="202122"/>
                </a:solidFill>
                <a:effectLst/>
                <a:latin typeface="Arial" panose="020B0604020202020204" pitchFamily="34" charset="0"/>
              </a:rPr>
              <a:t>Single master to single slave: basic SPI bus example</a:t>
            </a:r>
            <a:endParaRPr lang="en-IN" dirty="0"/>
          </a:p>
        </p:txBody>
      </p:sp>
      <p:pic>
        <p:nvPicPr>
          <p:cNvPr id="5" name="Content Placeholder 4">
            <a:extLst>
              <a:ext uri="{FF2B5EF4-FFF2-40B4-BE49-F238E27FC236}">
                <a16:creationId xmlns:a16="http://schemas.microsoft.com/office/drawing/2014/main" id="{77123632-8E14-E994-3EA3-C2B64767A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5687" y="3435350"/>
            <a:ext cx="5000625" cy="1562100"/>
          </a:xfrm>
        </p:spPr>
      </p:pic>
    </p:spTree>
    <p:extLst>
      <p:ext uri="{BB962C8B-B14F-4D97-AF65-F5344CB8AC3E}">
        <p14:creationId xmlns:p14="http://schemas.microsoft.com/office/powerpoint/2010/main" val="10574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716F-98CD-5BD3-BB06-5D80B6A181D1}"/>
              </a:ext>
            </a:extLst>
          </p:cNvPr>
          <p:cNvSpPr>
            <a:spLocks noGrp="1"/>
          </p:cNvSpPr>
          <p:nvPr>
            <p:ph type="title"/>
          </p:nvPr>
        </p:nvSpPr>
        <p:spPr/>
        <p:txBody>
          <a:bodyPr>
            <a:normAutofit fontScale="90000"/>
          </a:bodyPr>
          <a:lstStyle/>
          <a:p>
            <a:r>
              <a:rPr lang="en-US" b="0" i="0" dirty="0">
                <a:solidFill>
                  <a:srgbClr val="202122"/>
                </a:solidFill>
                <a:effectLst/>
                <a:latin typeface="Arial" panose="020B0604020202020204" pitchFamily="34" charset="0"/>
              </a:rPr>
              <a:t>Typical SPI bus: master and three independent slaves</a:t>
            </a:r>
            <a:endParaRPr lang="en-IN" dirty="0"/>
          </a:p>
        </p:txBody>
      </p:sp>
      <p:pic>
        <p:nvPicPr>
          <p:cNvPr id="4" name="Content Placeholder 3">
            <a:extLst>
              <a:ext uri="{FF2B5EF4-FFF2-40B4-BE49-F238E27FC236}">
                <a16:creationId xmlns:a16="http://schemas.microsoft.com/office/drawing/2014/main" id="{4724CFD2-670C-AF76-2B72-E54BF3723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410" y="2557463"/>
            <a:ext cx="4177180" cy="3317875"/>
          </a:xfrm>
          <a:prstGeom prst="rect">
            <a:avLst/>
          </a:prstGeom>
        </p:spPr>
      </p:pic>
    </p:spTree>
    <p:extLst>
      <p:ext uri="{BB962C8B-B14F-4D97-AF65-F5344CB8AC3E}">
        <p14:creationId xmlns:p14="http://schemas.microsoft.com/office/powerpoint/2010/main" val="355818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56A9-9664-A8C0-ACB6-22C74ABB67D5}"/>
              </a:ext>
            </a:extLst>
          </p:cNvPr>
          <p:cNvSpPr>
            <a:spLocks noGrp="1"/>
          </p:cNvSpPr>
          <p:nvPr>
            <p:ph type="title"/>
          </p:nvPr>
        </p:nvSpPr>
        <p:spPr/>
        <p:txBody>
          <a:bodyPr/>
          <a:lstStyle/>
          <a:p>
            <a:r>
              <a:rPr lang="en-IN" dirty="0"/>
              <a:t>Clock Polarity and Phase</a:t>
            </a:r>
          </a:p>
        </p:txBody>
      </p:sp>
      <p:pic>
        <p:nvPicPr>
          <p:cNvPr id="5" name="Content Placeholder 4">
            <a:extLst>
              <a:ext uri="{FF2B5EF4-FFF2-40B4-BE49-F238E27FC236}">
                <a16:creationId xmlns:a16="http://schemas.microsoft.com/office/drawing/2014/main" id="{CBD91BDA-17E3-7138-32E8-5D37A5616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2588"/>
            <a:ext cx="7591425" cy="4415679"/>
          </a:xfrm>
        </p:spPr>
      </p:pic>
    </p:spTree>
    <p:extLst>
      <p:ext uri="{BB962C8B-B14F-4D97-AF65-F5344CB8AC3E}">
        <p14:creationId xmlns:p14="http://schemas.microsoft.com/office/powerpoint/2010/main" val="118781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84C-EF80-117B-190C-8634BB21B7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EE2610-2CE5-35E3-DFFD-55761E76E634}"/>
              </a:ext>
            </a:extLst>
          </p:cNvPr>
          <p:cNvSpPr>
            <a:spLocks noGrp="1"/>
          </p:cNvSpPr>
          <p:nvPr>
            <p:ph idx="1"/>
          </p:nvPr>
        </p:nvSpPr>
        <p:spPr/>
        <p:txBody>
          <a:bodyPr/>
          <a:lstStyle/>
          <a:p>
            <a:r>
              <a:rPr lang="en-IN" dirty="0"/>
              <a:t>Thank you</a:t>
            </a:r>
          </a:p>
        </p:txBody>
      </p:sp>
    </p:spTree>
    <p:extLst>
      <p:ext uri="{BB962C8B-B14F-4D97-AF65-F5344CB8AC3E}">
        <p14:creationId xmlns:p14="http://schemas.microsoft.com/office/powerpoint/2010/main" val="424156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C4FC-3B07-8AF9-952C-0B94FC70338E}"/>
              </a:ext>
            </a:extLst>
          </p:cNvPr>
          <p:cNvSpPr>
            <a:spLocks noGrp="1"/>
          </p:cNvSpPr>
          <p:nvPr>
            <p:ph type="title"/>
          </p:nvPr>
        </p:nvSpPr>
        <p:spPr/>
        <p:txBody>
          <a:bodyPr>
            <a:normAutofit fontScale="90000"/>
          </a:bodyPr>
          <a:lstStyle/>
          <a:p>
            <a:r>
              <a:rPr lang="en-IN" dirty="0"/>
              <a:t>Introduction to I2C (Inter-Integrated Circuit)</a:t>
            </a:r>
          </a:p>
        </p:txBody>
      </p:sp>
      <p:sp>
        <p:nvSpPr>
          <p:cNvPr id="3" name="Content Placeholder 2">
            <a:extLst>
              <a:ext uri="{FF2B5EF4-FFF2-40B4-BE49-F238E27FC236}">
                <a16:creationId xmlns:a16="http://schemas.microsoft.com/office/drawing/2014/main" id="{D7EA69F2-7261-0B65-68B0-74F6C14C7573}"/>
              </a:ext>
            </a:extLst>
          </p:cNvPr>
          <p:cNvSpPr>
            <a:spLocks noGrp="1"/>
          </p:cNvSpPr>
          <p:nvPr>
            <p:ph idx="1"/>
          </p:nvPr>
        </p:nvSpPr>
        <p:spPr/>
        <p:txBody>
          <a:bodyPr/>
          <a:lstStyle/>
          <a:p>
            <a:r>
              <a:rPr lang="en-US" b="1" i="0" dirty="0">
                <a:solidFill>
                  <a:srgbClr val="202122"/>
                </a:solidFill>
                <a:effectLst/>
                <a:latin typeface="Arial" panose="020B0604020202020204" pitchFamily="34" charset="0"/>
              </a:rPr>
              <a:t>I</a:t>
            </a:r>
            <a:r>
              <a:rPr lang="en-US" b="1" i="0" baseline="30000" dirty="0">
                <a:solidFill>
                  <a:srgbClr val="202122"/>
                </a:solidFill>
                <a:effectLst/>
                <a:latin typeface="Arial" panose="020B0604020202020204" pitchFamily="34" charset="0"/>
              </a:rPr>
              <a:t>2</a:t>
            </a:r>
            <a:r>
              <a:rPr lang="en-US" b="1" i="0" dirty="0">
                <a:solidFill>
                  <a:srgbClr val="202122"/>
                </a:solidFill>
                <a:effectLst/>
                <a:latin typeface="Arial" panose="020B0604020202020204" pitchFamily="34" charset="0"/>
              </a:rPr>
              <a:t>C</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Inter-Integrated Circuit</a:t>
            </a:r>
            <a:r>
              <a:rPr lang="en-US" b="0" i="0" dirty="0">
                <a:solidFill>
                  <a:srgbClr val="202122"/>
                </a:solidFill>
                <a:effectLst/>
                <a:latin typeface="Arial" panose="020B0604020202020204" pitchFamily="34" charset="0"/>
              </a:rPr>
              <a:t>, alternatively known as </a:t>
            </a:r>
            <a:r>
              <a:rPr lang="en-US" b="1" i="0" dirty="0">
                <a:solidFill>
                  <a:srgbClr val="202122"/>
                </a:solidFill>
                <a:effectLst/>
                <a:latin typeface="Arial" panose="020B0604020202020204" pitchFamily="34" charset="0"/>
              </a:rPr>
              <a:t>I2C</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IIC</a:t>
            </a:r>
            <a:r>
              <a:rPr lang="en-US" b="0" i="0" dirty="0">
                <a:solidFill>
                  <a:srgbClr val="202122"/>
                </a:solidFill>
                <a:effectLst/>
                <a:latin typeface="Arial" panose="020B0604020202020204" pitchFamily="34" charset="0"/>
              </a:rPr>
              <a:t>, is a </a:t>
            </a:r>
            <a:r>
              <a:rPr lang="en-US" dirty="0">
                <a:solidFill>
                  <a:schemeClr val="tx1"/>
                </a:solidFill>
                <a:latin typeface="Arial" panose="020B0604020202020204" pitchFamily="34" charset="0"/>
              </a:rPr>
              <a:t>synchronous</a:t>
            </a:r>
            <a:r>
              <a:rPr lang="en-US" b="0" i="0" dirty="0">
                <a:solidFill>
                  <a:schemeClr val="tx1"/>
                </a:solidFill>
                <a:effectLst/>
                <a:latin typeface="Arial" panose="020B0604020202020204" pitchFamily="34" charset="0"/>
              </a:rPr>
              <a:t>,</a:t>
            </a:r>
            <a:r>
              <a:rPr lang="en-US" b="0" i="0" dirty="0">
                <a:solidFill>
                  <a:srgbClr val="202122"/>
                </a:solidFill>
                <a:effectLst/>
                <a:latin typeface="Arial" panose="020B0604020202020204" pitchFamily="34" charset="0"/>
              </a:rPr>
              <a:t> multi-controller/multi-target (controller/target), </a:t>
            </a:r>
            <a:r>
              <a:rPr lang="en-US" b="0" i="0" u="none" strike="noStrike" dirty="0">
                <a:solidFill>
                  <a:srgbClr val="0645AD"/>
                </a:solidFill>
                <a:effectLst/>
                <a:latin typeface="Arial" panose="020B0604020202020204" pitchFamily="34" charset="0"/>
                <a:hlinkClick r:id="rId2" tooltip="Packet switching"/>
              </a:rPr>
              <a:t>packet switched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Single-ended signaling"/>
              </a:rPr>
              <a:t>single-ended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erial communication"/>
              </a:rPr>
              <a:t>serial communication</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Bus (computing)"/>
              </a:rPr>
              <a:t>bus</a:t>
            </a:r>
            <a:r>
              <a:rPr lang="en-US" b="0" i="0" dirty="0">
                <a:solidFill>
                  <a:srgbClr val="202122"/>
                </a:solidFill>
                <a:effectLst/>
                <a:latin typeface="Arial" panose="020B0604020202020204" pitchFamily="34" charset="0"/>
              </a:rPr>
              <a:t> invented in 1982 by </a:t>
            </a:r>
            <a:r>
              <a:rPr lang="en-US" b="0" i="0" u="none" strike="noStrike" dirty="0">
                <a:solidFill>
                  <a:srgbClr val="0645AD"/>
                </a:solidFill>
                <a:effectLst/>
                <a:latin typeface="Arial" panose="020B0604020202020204" pitchFamily="34" charset="0"/>
                <a:hlinkClick r:id="rId6" tooltip="Philips Semiconductors"/>
              </a:rPr>
              <a:t>Philips Semiconductors</a:t>
            </a:r>
            <a:r>
              <a:rPr lang="en-US" b="0" i="0" dirty="0">
                <a:solidFill>
                  <a:srgbClr val="202122"/>
                </a:solidFill>
                <a:effectLst/>
                <a:latin typeface="Arial" panose="020B0604020202020204" pitchFamily="34" charset="0"/>
              </a:rPr>
              <a:t>. </a:t>
            </a:r>
          </a:p>
          <a:p>
            <a:r>
              <a:rPr lang="en-US" b="0" i="0" dirty="0">
                <a:solidFill>
                  <a:srgbClr val="202122"/>
                </a:solidFill>
                <a:effectLst/>
                <a:latin typeface="Arial" panose="020B0604020202020204" pitchFamily="34" charset="0"/>
              </a:rPr>
              <a:t>It is widely used for attaching lower-speed peripheral </a:t>
            </a:r>
            <a:r>
              <a:rPr lang="en-US" b="0" i="0" u="none" strike="noStrike" dirty="0">
                <a:solidFill>
                  <a:srgbClr val="0645AD"/>
                </a:solidFill>
                <a:effectLst/>
                <a:latin typeface="Arial" panose="020B0604020202020204" pitchFamily="34" charset="0"/>
                <a:hlinkClick r:id="rId7" tooltip="Integrated circuit"/>
              </a:rPr>
              <a:t>ICs</a:t>
            </a:r>
            <a:r>
              <a:rPr lang="en-US" b="0" i="0" dirty="0">
                <a:solidFill>
                  <a:srgbClr val="202122"/>
                </a:solidFill>
                <a:effectLst/>
                <a:latin typeface="Arial" panose="020B0604020202020204" pitchFamily="34" charset="0"/>
              </a:rPr>
              <a:t> to processors and </a:t>
            </a:r>
            <a:r>
              <a:rPr lang="en-US" b="0" i="0" u="none" strike="noStrike" dirty="0">
                <a:solidFill>
                  <a:srgbClr val="0645AD"/>
                </a:solidFill>
                <a:effectLst/>
                <a:latin typeface="Arial" panose="020B0604020202020204" pitchFamily="34" charset="0"/>
                <a:hlinkClick r:id="rId8" tooltip="Microcontroller"/>
              </a:rPr>
              <a:t>microcontrollers</a:t>
            </a:r>
            <a:r>
              <a:rPr lang="en-US" b="0" i="0" dirty="0">
                <a:solidFill>
                  <a:srgbClr val="202122"/>
                </a:solidFill>
                <a:effectLst/>
                <a:latin typeface="Arial" panose="020B0604020202020204" pitchFamily="34" charset="0"/>
              </a:rPr>
              <a:t> in short-distance, intra-board communication.</a:t>
            </a:r>
            <a:endParaRPr lang="en-IN" dirty="0"/>
          </a:p>
        </p:txBody>
      </p:sp>
    </p:spTree>
    <p:extLst>
      <p:ext uri="{BB962C8B-B14F-4D97-AF65-F5344CB8AC3E}">
        <p14:creationId xmlns:p14="http://schemas.microsoft.com/office/powerpoint/2010/main" val="54651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BE59-D020-46F6-1CEF-FDF56E11F9A7}"/>
              </a:ext>
            </a:extLst>
          </p:cNvPr>
          <p:cNvSpPr>
            <a:spLocks noGrp="1"/>
          </p:cNvSpPr>
          <p:nvPr>
            <p:ph type="title"/>
          </p:nvPr>
        </p:nvSpPr>
        <p:spPr/>
        <p:txBody>
          <a:bodyPr/>
          <a:lstStyle/>
          <a:p>
            <a:r>
              <a:rPr lang="en-IN" dirty="0"/>
              <a:t>Working of I2C</a:t>
            </a:r>
          </a:p>
        </p:txBody>
      </p:sp>
      <p:sp>
        <p:nvSpPr>
          <p:cNvPr id="3" name="Content Placeholder 2">
            <a:extLst>
              <a:ext uri="{FF2B5EF4-FFF2-40B4-BE49-F238E27FC236}">
                <a16:creationId xmlns:a16="http://schemas.microsoft.com/office/drawing/2014/main" id="{D2CF48EF-3320-38E0-5D1D-33222A72CE77}"/>
              </a:ext>
            </a:extLst>
          </p:cNvPr>
          <p:cNvSpPr>
            <a:spLocks noGrp="1"/>
          </p:cNvSpPr>
          <p:nvPr>
            <p:ph idx="1"/>
          </p:nvPr>
        </p:nvSpPr>
        <p:spPr/>
        <p:txBody>
          <a:bodyPr>
            <a:normAutofit lnSpcReduction="10000"/>
          </a:bodyPr>
          <a:lstStyle/>
          <a:p>
            <a:r>
              <a:rPr lang="en-US" b="0" i="0" dirty="0">
                <a:solidFill>
                  <a:srgbClr val="273239"/>
                </a:solidFill>
                <a:effectLst/>
                <a:latin typeface="urw-din"/>
              </a:rPr>
              <a:t>It uses only 2 bi-directional open-drain lines for data communication called SDA and SCL. Both these lines are pulled high.</a:t>
            </a:r>
          </a:p>
          <a:p>
            <a:pPr algn="l" fontAlgn="base"/>
            <a:r>
              <a:rPr lang="en-US" b="1" i="0" dirty="0">
                <a:solidFill>
                  <a:srgbClr val="273239"/>
                </a:solidFill>
                <a:effectLst/>
                <a:latin typeface="urw-din"/>
              </a:rPr>
              <a:t>Serial Data (SDA) –</a:t>
            </a:r>
            <a:r>
              <a:rPr lang="en-US" b="0" i="0" dirty="0">
                <a:solidFill>
                  <a:srgbClr val="273239"/>
                </a:solidFill>
                <a:effectLst/>
                <a:latin typeface="urw-din"/>
              </a:rPr>
              <a:t> Transfer of data takes place through this pin.</a:t>
            </a:r>
            <a:br>
              <a:rPr lang="en-US" b="0" i="0" dirty="0">
                <a:solidFill>
                  <a:srgbClr val="273239"/>
                </a:solidFill>
                <a:effectLst/>
                <a:latin typeface="urw-din"/>
              </a:rPr>
            </a:br>
            <a:r>
              <a:rPr lang="en-US" b="1" i="0" dirty="0">
                <a:solidFill>
                  <a:srgbClr val="273239"/>
                </a:solidFill>
                <a:effectLst/>
                <a:latin typeface="urw-din"/>
              </a:rPr>
              <a:t>Serial Clock (SCL) –</a:t>
            </a:r>
            <a:r>
              <a:rPr lang="en-US" b="0" i="0" dirty="0">
                <a:solidFill>
                  <a:srgbClr val="273239"/>
                </a:solidFill>
                <a:effectLst/>
                <a:latin typeface="urw-din"/>
              </a:rPr>
              <a:t> It carries the clock signal.</a:t>
            </a:r>
          </a:p>
          <a:p>
            <a:pPr algn="l" fontAlgn="base"/>
            <a:r>
              <a:rPr lang="en-US" b="0" i="0" dirty="0">
                <a:solidFill>
                  <a:srgbClr val="273239"/>
                </a:solidFill>
                <a:effectLst/>
                <a:latin typeface="urw-din"/>
              </a:rPr>
              <a:t>I2C operates in 2 modes –</a:t>
            </a:r>
          </a:p>
          <a:p>
            <a:pPr algn="l" fontAlgn="base">
              <a:buFont typeface="Arial" panose="020B0604020202020204" pitchFamily="34" charset="0"/>
              <a:buChar char="•"/>
            </a:pPr>
            <a:r>
              <a:rPr lang="en-US" b="0" i="0" dirty="0">
                <a:solidFill>
                  <a:srgbClr val="273239"/>
                </a:solidFill>
                <a:effectLst/>
                <a:latin typeface="urw-din"/>
              </a:rPr>
              <a:t>Master mode</a:t>
            </a:r>
          </a:p>
          <a:p>
            <a:pPr algn="l" fontAlgn="base">
              <a:buFont typeface="Arial" panose="020B0604020202020204" pitchFamily="34" charset="0"/>
              <a:buChar char="•"/>
            </a:pPr>
            <a:r>
              <a:rPr lang="en-US" b="0" i="0" dirty="0">
                <a:solidFill>
                  <a:srgbClr val="273239"/>
                </a:solidFill>
                <a:effectLst/>
                <a:latin typeface="urw-din"/>
              </a:rPr>
              <a:t>Slave mode</a:t>
            </a:r>
          </a:p>
          <a:p>
            <a:endParaRPr lang="en-IN" dirty="0"/>
          </a:p>
        </p:txBody>
      </p:sp>
    </p:spTree>
    <p:extLst>
      <p:ext uri="{BB962C8B-B14F-4D97-AF65-F5344CB8AC3E}">
        <p14:creationId xmlns:p14="http://schemas.microsoft.com/office/powerpoint/2010/main" val="12441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15FA-EEC0-A859-556D-A488E5D65D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6BF32E-1E6E-6878-37A6-90D4364625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212" y="365125"/>
            <a:ext cx="10121153" cy="5635299"/>
          </a:xfrm>
        </p:spPr>
      </p:pic>
    </p:spTree>
    <p:extLst>
      <p:ext uri="{BB962C8B-B14F-4D97-AF65-F5344CB8AC3E}">
        <p14:creationId xmlns:p14="http://schemas.microsoft.com/office/powerpoint/2010/main" val="23964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DBBD-6A58-F121-2ECB-C2316DE1B7BA}"/>
              </a:ext>
            </a:extLst>
          </p:cNvPr>
          <p:cNvSpPr>
            <a:spLocks noGrp="1"/>
          </p:cNvSpPr>
          <p:nvPr>
            <p:ph type="title"/>
          </p:nvPr>
        </p:nvSpPr>
        <p:spPr/>
        <p:txBody>
          <a:bodyPr/>
          <a:lstStyle/>
          <a:p>
            <a:r>
              <a:rPr lang="en-IN" dirty="0"/>
              <a:t>Data protocol of I2C</a:t>
            </a:r>
          </a:p>
        </p:txBody>
      </p:sp>
      <p:sp>
        <p:nvSpPr>
          <p:cNvPr id="3" name="Content Placeholder 2">
            <a:extLst>
              <a:ext uri="{FF2B5EF4-FFF2-40B4-BE49-F238E27FC236}">
                <a16:creationId xmlns:a16="http://schemas.microsoft.com/office/drawing/2014/main" id="{669CE5C6-A331-825C-78AD-FEA303E47414}"/>
              </a:ext>
            </a:extLst>
          </p:cNvPr>
          <p:cNvSpPr>
            <a:spLocks noGrp="1"/>
          </p:cNvSpPr>
          <p:nvPr>
            <p:ph idx="1"/>
          </p:nvPr>
        </p:nvSpPr>
        <p:spPr/>
        <p:txBody>
          <a:bodyPr/>
          <a:lstStyle/>
          <a:p>
            <a:pPr algn="l" fontAlgn="base"/>
            <a:r>
              <a:rPr lang="en-US" b="0" i="0" dirty="0">
                <a:solidFill>
                  <a:srgbClr val="273239"/>
                </a:solidFill>
                <a:effectLst/>
                <a:latin typeface="urw-din"/>
              </a:rPr>
              <a:t>The data is transmitted in the form of packets which comprises 9 bits. The sequence of these bits are –</a:t>
            </a:r>
          </a:p>
          <a:p>
            <a:pPr algn="l" fontAlgn="base">
              <a:buFont typeface="+mj-lt"/>
              <a:buAutoNum type="arabicPeriod"/>
            </a:pPr>
            <a:r>
              <a:rPr lang="en-US" b="1" i="0" dirty="0">
                <a:solidFill>
                  <a:srgbClr val="273239"/>
                </a:solidFill>
                <a:effectLst/>
                <a:latin typeface="urw-din"/>
              </a:rPr>
              <a:t>Start Condition </a:t>
            </a:r>
            <a:r>
              <a:rPr lang="en-US" b="0" i="0" dirty="0">
                <a:solidFill>
                  <a:srgbClr val="273239"/>
                </a:solidFill>
                <a:effectLst/>
                <a:latin typeface="urw-din"/>
              </a:rPr>
              <a:t>– 1 bit</a:t>
            </a:r>
          </a:p>
          <a:p>
            <a:pPr algn="l" fontAlgn="base">
              <a:buFont typeface="+mj-lt"/>
              <a:buAutoNum type="arabicPeriod"/>
            </a:pPr>
            <a:r>
              <a:rPr lang="en-US" b="1" i="0" dirty="0">
                <a:solidFill>
                  <a:srgbClr val="273239"/>
                </a:solidFill>
                <a:effectLst/>
                <a:latin typeface="urw-din"/>
              </a:rPr>
              <a:t>Slave Address </a:t>
            </a:r>
            <a:r>
              <a:rPr lang="en-US" b="0" i="0" dirty="0">
                <a:solidFill>
                  <a:srgbClr val="273239"/>
                </a:solidFill>
                <a:effectLst/>
                <a:latin typeface="urw-din"/>
              </a:rPr>
              <a:t>– 8 bit</a:t>
            </a:r>
          </a:p>
          <a:p>
            <a:pPr algn="l" fontAlgn="base">
              <a:buFont typeface="+mj-lt"/>
              <a:buAutoNum type="arabicPeriod"/>
            </a:pPr>
            <a:r>
              <a:rPr lang="en-US" b="1" i="0" dirty="0">
                <a:solidFill>
                  <a:srgbClr val="273239"/>
                </a:solidFill>
                <a:effectLst/>
                <a:latin typeface="urw-din"/>
              </a:rPr>
              <a:t>Acknowledge </a:t>
            </a:r>
            <a:r>
              <a:rPr lang="en-US" b="0" i="0" dirty="0">
                <a:solidFill>
                  <a:srgbClr val="273239"/>
                </a:solidFill>
                <a:effectLst/>
                <a:latin typeface="urw-din"/>
              </a:rPr>
              <a:t>– 1 bit</a:t>
            </a:r>
          </a:p>
          <a:p>
            <a:pPr marL="0" indent="0">
              <a:buNone/>
            </a:pPr>
            <a:endParaRPr lang="en-IN" dirty="0"/>
          </a:p>
        </p:txBody>
      </p:sp>
    </p:spTree>
    <p:extLst>
      <p:ext uri="{BB962C8B-B14F-4D97-AF65-F5344CB8AC3E}">
        <p14:creationId xmlns:p14="http://schemas.microsoft.com/office/powerpoint/2010/main" val="16252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DBCE-8A25-19FC-E6CB-986C7D1AC7D8}"/>
              </a:ext>
            </a:extLst>
          </p:cNvPr>
          <p:cNvSpPr>
            <a:spLocks noGrp="1"/>
          </p:cNvSpPr>
          <p:nvPr>
            <p:ph type="title"/>
          </p:nvPr>
        </p:nvSpPr>
        <p:spPr/>
        <p:txBody>
          <a:bodyPr/>
          <a:lstStyle/>
          <a:p>
            <a:r>
              <a:rPr lang="en-IN" b="1" i="0" dirty="0">
                <a:solidFill>
                  <a:srgbClr val="273239"/>
                </a:solidFill>
                <a:effectLst/>
                <a:latin typeface="urw-din"/>
              </a:rPr>
              <a:t>Start and Stop Conditions</a:t>
            </a:r>
            <a:endParaRPr lang="en-IN" dirty="0"/>
          </a:p>
        </p:txBody>
      </p:sp>
      <p:sp>
        <p:nvSpPr>
          <p:cNvPr id="3" name="Content Placeholder 2">
            <a:extLst>
              <a:ext uri="{FF2B5EF4-FFF2-40B4-BE49-F238E27FC236}">
                <a16:creationId xmlns:a16="http://schemas.microsoft.com/office/drawing/2014/main" id="{2E5453FD-A232-AF9D-FA38-CA54E195A9A8}"/>
              </a:ext>
            </a:extLst>
          </p:cNvPr>
          <p:cNvSpPr>
            <a:spLocks noGrp="1"/>
          </p:cNvSpPr>
          <p:nvPr>
            <p:ph idx="1"/>
          </p:nvPr>
        </p:nvSpPr>
        <p:spPr/>
        <p:txBody>
          <a:bodyPr/>
          <a:lstStyle/>
          <a:p>
            <a:r>
              <a:rPr lang="en-US" b="0" i="0" dirty="0">
                <a:solidFill>
                  <a:srgbClr val="273239"/>
                </a:solidFill>
                <a:effectLst/>
                <a:latin typeface="urw-din"/>
              </a:rPr>
              <a:t>START and STOP can be generated by keeping the SCL line high and changing the level of SDA. To generate START condition the SDA is changed from high to low while keeping the SCL high. To generate STOP condition SDA goes from low to high while keeping the SCL high</a:t>
            </a:r>
            <a:endParaRPr lang="en-IN" dirty="0"/>
          </a:p>
        </p:txBody>
      </p:sp>
      <p:pic>
        <p:nvPicPr>
          <p:cNvPr id="9" name="Picture 8">
            <a:extLst>
              <a:ext uri="{FF2B5EF4-FFF2-40B4-BE49-F238E27FC236}">
                <a16:creationId xmlns:a16="http://schemas.microsoft.com/office/drawing/2014/main" id="{4308E783-9514-F00B-9E06-F4071D3F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035" y="4128939"/>
            <a:ext cx="7933765" cy="2048023"/>
          </a:xfrm>
          <a:prstGeom prst="rect">
            <a:avLst/>
          </a:prstGeom>
        </p:spPr>
      </p:pic>
    </p:spTree>
    <p:extLst>
      <p:ext uri="{BB962C8B-B14F-4D97-AF65-F5344CB8AC3E}">
        <p14:creationId xmlns:p14="http://schemas.microsoft.com/office/powerpoint/2010/main" val="211888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9792-7105-481F-637F-CA0CAF7F08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583988-6F41-C78E-9E24-AB61235DB7BF}"/>
              </a:ext>
            </a:extLst>
          </p:cNvPr>
          <p:cNvSpPr>
            <a:spLocks noGrp="1"/>
          </p:cNvSpPr>
          <p:nvPr>
            <p:ph idx="1"/>
          </p:nvPr>
        </p:nvSpPr>
        <p:spPr>
          <a:xfrm>
            <a:off x="838200" y="365125"/>
            <a:ext cx="10515600" cy="5811838"/>
          </a:xfrm>
        </p:spPr>
        <p:txBody>
          <a:bodyPr>
            <a:normAutofit/>
          </a:bodyPr>
          <a:lstStyle/>
          <a:p>
            <a:pPr algn="l" fontAlgn="base"/>
            <a:r>
              <a:rPr lang="en-US" b="1" i="0" dirty="0">
                <a:solidFill>
                  <a:srgbClr val="273239"/>
                </a:solidFill>
                <a:effectLst/>
                <a:latin typeface="urw-din"/>
              </a:rPr>
              <a:t>Read/Write Bit :</a:t>
            </a:r>
            <a:endParaRPr lang="en-US" b="0" i="0" dirty="0">
              <a:solidFill>
                <a:srgbClr val="273239"/>
              </a:solidFill>
              <a:effectLst/>
              <a:latin typeface="urw-din"/>
            </a:endParaRPr>
          </a:p>
          <a:p>
            <a:pPr marL="0" indent="0" algn="l" fontAlgn="base">
              <a:buNone/>
            </a:pPr>
            <a:r>
              <a:rPr lang="en-US" b="0" i="0" dirty="0">
                <a:solidFill>
                  <a:srgbClr val="273239"/>
                </a:solidFill>
                <a:effectLst/>
                <a:latin typeface="urw-din"/>
              </a:rPr>
              <a:t>  A high Read/Write bit indicates that the master is sending the data to the   slave, whereas a low Read/Write bit indicates that the master is receiving data from the slave. </a:t>
            </a:r>
          </a:p>
          <a:p>
            <a:pPr algn="l" fontAlgn="base"/>
            <a:r>
              <a:rPr lang="en-US" b="1" i="0" dirty="0">
                <a:solidFill>
                  <a:srgbClr val="273239"/>
                </a:solidFill>
                <a:effectLst/>
                <a:latin typeface="urw-din"/>
              </a:rPr>
              <a:t>ACK/NACK Bit :</a:t>
            </a:r>
            <a:endParaRPr lang="en-US" b="0" i="0" dirty="0">
              <a:solidFill>
                <a:srgbClr val="273239"/>
              </a:solidFill>
              <a:effectLst/>
              <a:latin typeface="urw-din"/>
            </a:endParaRPr>
          </a:p>
          <a:p>
            <a:pPr marL="0" indent="0" algn="l" fontAlgn="base">
              <a:buNone/>
            </a:pPr>
            <a:r>
              <a:rPr lang="en-US" b="0" i="0" dirty="0">
                <a:solidFill>
                  <a:srgbClr val="273239"/>
                </a:solidFill>
                <a:effectLst/>
                <a:latin typeface="urw-din"/>
              </a:rPr>
              <a:t>After every data frame, follows an ACK/NACK bit. If the data frame is received successfully then ACK bit is sent to the sender by the receiver.  </a:t>
            </a:r>
          </a:p>
          <a:p>
            <a:pPr algn="l" fontAlgn="base"/>
            <a:r>
              <a:rPr lang="en-US" b="1" i="0" dirty="0">
                <a:solidFill>
                  <a:srgbClr val="273239"/>
                </a:solidFill>
                <a:effectLst/>
                <a:latin typeface="urw-din"/>
              </a:rPr>
              <a:t>Addressing :</a:t>
            </a:r>
            <a:endParaRPr lang="en-US" b="0" i="0" dirty="0">
              <a:solidFill>
                <a:srgbClr val="273239"/>
              </a:solidFill>
              <a:effectLst/>
              <a:latin typeface="urw-din"/>
            </a:endParaRPr>
          </a:p>
          <a:p>
            <a:pPr marL="0" indent="0" algn="l" fontAlgn="base">
              <a:buNone/>
            </a:pPr>
            <a:r>
              <a:rPr lang="en-US" b="0" i="0" dirty="0">
                <a:solidFill>
                  <a:srgbClr val="273239"/>
                </a:solidFill>
                <a:effectLst/>
                <a:latin typeface="urw-din"/>
              </a:rPr>
              <a:t>The address frame is the first frame after the start bit. The address of the slave with which the master wants to communicate is sent by the master to every slave connected with it. The slave then compares its own address with this address and sends ACK.</a:t>
            </a:r>
          </a:p>
          <a:p>
            <a:endParaRPr lang="en-IN" dirty="0"/>
          </a:p>
        </p:txBody>
      </p:sp>
    </p:spTree>
    <p:extLst>
      <p:ext uri="{BB962C8B-B14F-4D97-AF65-F5344CB8AC3E}">
        <p14:creationId xmlns:p14="http://schemas.microsoft.com/office/powerpoint/2010/main" val="141481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1BEE-A5BC-8AF5-5DFF-492D776FA5E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603FD1A-F643-8DBB-ACD5-D6A7394E4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262" y="2849563"/>
            <a:ext cx="8753475" cy="2733675"/>
          </a:xfrm>
        </p:spPr>
      </p:pic>
    </p:spTree>
    <p:extLst>
      <p:ext uri="{BB962C8B-B14F-4D97-AF65-F5344CB8AC3E}">
        <p14:creationId xmlns:p14="http://schemas.microsoft.com/office/powerpoint/2010/main" val="21171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E238-116E-5B6E-5EDE-17B2CCB52E13}"/>
              </a:ext>
            </a:extLst>
          </p:cNvPr>
          <p:cNvSpPr>
            <a:spLocks noGrp="1"/>
          </p:cNvSpPr>
          <p:nvPr>
            <p:ph type="title"/>
          </p:nvPr>
        </p:nvSpPr>
        <p:spPr/>
        <p:txBody>
          <a:bodyPr/>
          <a:lstStyle/>
          <a:p>
            <a:r>
              <a:rPr lang="en-IN" dirty="0"/>
              <a:t>Advantages and limitations</a:t>
            </a:r>
          </a:p>
        </p:txBody>
      </p:sp>
      <p:sp>
        <p:nvSpPr>
          <p:cNvPr id="3" name="Content Placeholder 2">
            <a:extLst>
              <a:ext uri="{FF2B5EF4-FFF2-40B4-BE49-F238E27FC236}">
                <a16:creationId xmlns:a16="http://schemas.microsoft.com/office/drawing/2014/main" id="{25AD0980-87D6-2F5C-46CF-76F052C6995B}"/>
              </a:ext>
            </a:extLst>
          </p:cNvPr>
          <p:cNvSpPr>
            <a:spLocks noGrp="1"/>
          </p:cNvSpPr>
          <p:nvPr>
            <p:ph idx="1"/>
          </p:nvPr>
        </p:nvSpPr>
        <p:spPr/>
        <p:txBody>
          <a:bodyPr>
            <a:normAutofit fontScale="77500" lnSpcReduction="20000"/>
          </a:bodyPr>
          <a:lstStyle/>
          <a:p>
            <a:pPr algn="l" fontAlgn="base"/>
            <a:r>
              <a:rPr lang="en-US" b="1" i="0" dirty="0">
                <a:solidFill>
                  <a:srgbClr val="273239"/>
                </a:solidFill>
                <a:effectLst/>
                <a:latin typeface="urw-din"/>
              </a:rPr>
              <a:t>Advantages :</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Can be configured in multi-master mode.</a:t>
            </a:r>
          </a:p>
          <a:p>
            <a:pPr algn="l" fontAlgn="base">
              <a:buFont typeface="Arial" panose="020B0604020202020204" pitchFamily="34" charset="0"/>
              <a:buChar char="•"/>
            </a:pPr>
            <a:r>
              <a:rPr lang="en-US" b="0" i="0" dirty="0">
                <a:solidFill>
                  <a:srgbClr val="273239"/>
                </a:solidFill>
                <a:effectLst/>
                <a:latin typeface="urw-din"/>
              </a:rPr>
              <a:t>Complexity is reduced because it uses only 2 bi-directional lines (unlike SPI Communication).</a:t>
            </a:r>
          </a:p>
          <a:p>
            <a:pPr algn="l" fontAlgn="base">
              <a:buFont typeface="Arial" panose="020B0604020202020204" pitchFamily="34" charset="0"/>
              <a:buChar char="•"/>
            </a:pPr>
            <a:r>
              <a:rPr lang="en-US" b="0" i="0" dirty="0">
                <a:solidFill>
                  <a:srgbClr val="273239"/>
                </a:solidFill>
                <a:effectLst/>
                <a:latin typeface="urw-din"/>
              </a:rPr>
              <a:t>Cost-efficient.</a:t>
            </a:r>
          </a:p>
          <a:p>
            <a:pPr algn="l" fontAlgn="base">
              <a:buFont typeface="Arial" panose="020B0604020202020204" pitchFamily="34" charset="0"/>
              <a:buChar char="•"/>
            </a:pPr>
            <a:r>
              <a:rPr lang="en-US" b="0" i="0" dirty="0">
                <a:solidFill>
                  <a:srgbClr val="273239"/>
                </a:solidFill>
                <a:effectLst/>
                <a:latin typeface="urw-din"/>
              </a:rPr>
              <a:t>It uses ACK/NACK feature due to which it has improved error handling capabilities.</a:t>
            </a:r>
          </a:p>
          <a:p>
            <a:pPr algn="l" fontAlgn="base"/>
            <a:r>
              <a:rPr lang="en-US" b="1" i="0" dirty="0">
                <a:solidFill>
                  <a:srgbClr val="273239"/>
                </a:solidFill>
                <a:effectLst/>
                <a:latin typeface="urw-din"/>
              </a:rPr>
              <a:t>Limitations :</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Slower speed.</a:t>
            </a:r>
          </a:p>
          <a:p>
            <a:pPr algn="l" fontAlgn="base">
              <a:buFont typeface="Arial" panose="020B0604020202020204" pitchFamily="34" charset="0"/>
              <a:buChar char="•"/>
            </a:pPr>
            <a:r>
              <a:rPr lang="en-US" b="0" i="0" dirty="0">
                <a:solidFill>
                  <a:srgbClr val="273239"/>
                </a:solidFill>
                <a:effectLst/>
                <a:latin typeface="urw-din"/>
              </a:rPr>
              <a:t>Half-duplex communication is used in the I2C communication protocol.</a:t>
            </a:r>
          </a:p>
          <a:p>
            <a:endParaRPr lang="en-IN" dirty="0"/>
          </a:p>
        </p:txBody>
      </p:sp>
    </p:spTree>
    <p:extLst>
      <p:ext uri="{BB962C8B-B14F-4D97-AF65-F5344CB8AC3E}">
        <p14:creationId xmlns:p14="http://schemas.microsoft.com/office/powerpoint/2010/main" val="14419810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277</TotalTime>
  <Words>614</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urw-din</vt:lpstr>
      <vt:lpstr>Organic</vt:lpstr>
      <vt:lpstr>Unified sensor platform </vt:lpstr>
      <vt:lpstr>Introduction to I2C (Inter-Integrated Circuit)</vt:lpstr>
      <vt:lpstr>Working of I2C</vt:lpstr>
      <vt:lpstr>PowerPoint Presentation</vt:lpstr>
      <vt:lpstr>Data protocol of I2C</vt:lpstr>
      <vt:lpstr>Start and Stop Conditions</vt:lpstr>
      <vt:lpstr>PowerPoint Presentation</vt:lpstr>
      <vt:lpstr>PowerPoint Presentation</vt:lpstr>
      <vt:lpstr>Advantages and limitations</vt:lpstr>
      <vt:lpstr>Introduction to SPI</vt:lpstr>
      <vt:lpstr>The SPI bus specifies four logic signals: </vt:lpstr>
      <vt:lpstr>Single master to single slave: basic SPI bus example</vt:lpstr>
      <vt:lpstr>Typical SPI bus: master and three independent slaves</vt:lpstr>
      <vt:lpstr>Clock Polarity and Phase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sensor platform</dc:title>
  <dc:creator>Ankita Chauhan</dc:creator>
  <cp:lastModifiedBy>Ankita Chauhan</cp:lastModifiedBy>
  <cp:revision>3</cp:revision>
  <dcterms:created xsi:type="dcterms:W3CDTF">2022-07-30T05:19:49Z</dcterms:created>
  <dcterms:modified xsi:type="dcterms:W3CDTF">2022-09-02T15:40:14Z</dcterms:modified>
</cp:coreProperties>
</file>