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1" r:id="rId2"/>
    <p:sldId id="347" r:id="rId3"/>
    <p:sldId id="355" r:id="rId4"/>
    <p:sldId id="354" r:id="rId5"/>
    <p:sldId id="387" r:id="rId6"/>
    <p:sldId id="382" r:id="rId7"/>
    <p:sldId id="390" r:id="rId8"/>
    <p:sldId id="333" r:id="rId9"/>
  </p:sldIdLst>
  <p:sldSz cx="9144000" cy="5143500" type="screen16x9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ED174D"/>
    <a:srgbClr val="262626"/>
    <a:srgbClr val="40D520"/>
    <a:srgbClr val="1A1A1A"/>
    <a:srgbClr val="191919"/>
    <a:srgbClr val="282828"/>
    <a:srgbClr val="38383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752" autoAdjust="0"/>
    <p:restoredTop sz="86437" autoAdjust="0"/>
  </p:normalViewPr>
  <p:slideViewPr>
    <p:cSldViewPr>
      <p:cViewPr varScale="1">
        <p:scale>
          <a:sx n="98" d="100"/>
          <a:sy n="98" d="100"/>
        </p:scale>
        <p:origin x="-852" y="-90"/>
      </p:cViewPr>
      <p:guideLst>
        <p:guide orient="horz" pos="2160"/>
        <p:guide orient="horz" pos="1586"/>
        <p:guide orient="horz" pos="78"/>
        <p:guide orient="horz" pos="342"/>
        <p:guide pos="2880"/>
        <p:guide pos="5494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4008" y="184"/>
      </p:cViewPr>
      <p:guideLst>
        <p:guide orient="horz" pos="3063"/>
        <p:guide pos="214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7E374-5D30-411B-AD68-775357A1259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603FD-EB5F-47C8-A1F5-8671EFF4E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E730B-6D61-4AD1-BE1A-699CFE924391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86D5-C668-4B6B-85F0-F741321CA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 eaLnBrk="0" hangingPunct="0"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1pPr>
            <a:lvl2pPr marL="742950" indent="-285750" defTabSz="955675" eaLnBrk="0" hangingPunct="0"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2pPr>
            <a:lvl3pPr marL="1143000" indent="-228600" defTabSz="955675" eaLnBrk="0" hangingPunct="0"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3pPr>
            <a:lvl4pPr marL="1600200" indent="-228600" defTabSz="955675" eaLnBrk="0" hangingPunct="0"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4pPr>
            <a:lvl5pPr marL="2057400" indent="-228600" defTabSz="955675" eaLnBrk="0" hangingPunct="0"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9pPr>
          </a:lstStyle>
          <a:p>
            <a:pPr eaLnBrk="1" hangingPunct="1"/>
            <a:fld id="{7D8CB2B2-259B-4D7E-8B46-23CF4C082CC8}" type="slidenum">
              <a:rPr lang="en-US" sz="1300" smtClean="0"/>
              <a:pPr eaLnBrk="1" hangingPunct="1"/>
              <a:t>1</a:t>
            </a:fld>
            <a:endParaRPr lang="en-US" sz="13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ea typeface="MS PGothic" panose="020B0600070205080204" pitchFamily="-65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86D5-C668-4B6B-85F0-F741321CA6B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ina ensimmäinen dia - LUT logo -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763688" y="1059582"/>
            <a:ext cx="5688632" cy="293808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/otsikko dia oranssi -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836453" y="1203598"/>
            <a:ext cx="6383062" cy="1368580"/>
          </a:xfrm>
        </p:spPr>
        <p:txBody>
          <a:bodyPr anchor="b">
            <a:noAutofit/>
          </a:bodyPr>
          <a:lstStyle>
            <a:lvl1pPr>
              <a:defRPr sz="4400">
                <a:solidFill>
                  <a:srgbClr val="40D520"/>
                </a:solidFill>
              </a:defRPr>
            </a:lvl1pPr>
          </a:lstStyle>
          <a:p>
            <a:r>
              <a:rPr lang="fi-FI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27584" y="2643758"/>
            <a:ext cx="64008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subtitle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126" y="4725640"/>
            <a:ext cx="14401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28.8.2019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8110" y="4725640"/>
            <a:ext cx="27363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632" y="4731990"/>
            <a:ext cx="6268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A9B232-9AE6-4280-9ED0-D612EA764B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si otsikko, teksti listana -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11560" y="1200151"/>
            <a:ext cx="7787208" cy="2955775"/>
          </a:xfrm>
        </p:spPr>
        <p:txBody>
          <a:bodyPr/>
          <a:lstStyle/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1560" y="205979"/>
            <a:ext cx="727280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CLICK TO EDIT MASTER TITLE STYLE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632" y="4731990"/>
            <a:ext cx="6268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A9B232-9AE6-4280-9ED0-D612EA764B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15752" y="4725640"/>
            <a:ext cx="14401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28.8.2019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36" y="4725640"/>
            <a:ext cx="27363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anssi otsikko, teksti kappaleessa -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1560" y="205979"/>
            <a:ext cx="7272808" cy="857250"/>
          </a:xfrm>
        </p:spPr>
        <p:txBody>
          <a:bodyPr/>
          <a:lstStyle>
            <a:lvl1pPr>
              <a:defRPr>
                <a:solidFill>
                  <a:srgbClr val="40D520"/>
                </a:solidFill>
              </a:defRPr>
            </a:lvl1pPr>
          </a:lstStyle>
          <a:p>
            <a:r>
              <a:rPr lang="fi-FI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00151"/>
            <a:ext cx="7787208" cy="3027783"/>
          </a:xfrm>
        </p:spPr>
        <p:txBody>
          <a:bodyPr/>
          <a:lstStyle>
            <a:lvl1pPr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632" y="4731990"/>
            <a:ext cx="6268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A9B232-9AE6-4280-9ED0-D612EA764B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15752" y="4725640"/>
            <a:ext cx="14401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28.8.2019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36" y="4725640"/>
            <a:ext cx="27363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ina ensimmäinen dia - L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763688" y="1059582"/>
            <a:ext cx="5688632" cy="293808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genta otsikko, teksti list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11560" y="1200151"/>
            <a:ext cx="7787208" cy="2955775"/>
          </a:xfrm>
        </p:spPr>
        <p:txBody>
          <a:bodyPr/>
          <a:lstStyle/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1560" y="205979"/>
            <a:ext cx="727280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CLICK TO EDIT MASTER TITLE STYLE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632" y="4731990"/>
            <a:ext cx="6268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A9B232-9AE6-4280-9ED0-D612EA764B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15752" y="4725640"/>
            <a:ext cx="14401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28.8.2019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36" y="4725640"/>
            <a:ext cx="27363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Kansi/otsikko dia punain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1660916"/>
            <a:ext cx="6429420" cy="857256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rgbClr val="ED174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3000">
              <a:schemeClr val="tx1">
                <a:alpha val="50000"/>
              </a:schemeClr>
            </a:gs>
            <a:gs pos="100000">
              <a:schemeClr val="tx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4594324"/>
            <a:ext cx="9144000" cy="5543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05979"/>
            <a:ext cx="727280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200151"/>
            <a:ext cx="7848872" cy="3261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752" y="4725640"/>
            <a:ext cx="14401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28.8.2019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36" y="4725640"/>
            <a:ext cx="27363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632" y="4731990"/>
            <a:ext cx="6268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A9B232-9AE6-4280-9ED0-D612EA764B0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Kuva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08070" y="123478"/>
            <a:ext cx="1104725" cy="570573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 thruBlk="1"/>
  </p:transition>
  <p:hf hdr="0" ft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40D52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0D520"/>
        </a:buClr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0D520"/>
        </a:buClr>
        <a:buFont typeface="Arial" panose="020B0604020202020204" pitchFamily="34" charset="0"/>
        <a:buChar char="−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0D520"/>
        </a:buClr>
        <a:buFont typeface="Arial" panose="020B0604020202020204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0D520"/>
        </a:buClr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40D520"/>
        </a:buClr>
        <a:buFont typeface="Arial" panose="020B0604020202020204" pitchFamily="34" charset="0"/>
        <a:buChar char="−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3445" y="1059815"/>
            <a:ext cx="7108190" cy="1458595"/>
          </a:xfrm>
        </p:spPr>
        <p:txBody>
          <a:bodyPr>
            <a:normAutofit/>
          </a:bodyPr>
          <a:lstStyle/>
          <a:p>
            <a:r>
              <a:rPr lang="en-US" b="0" dirty="0" smtClean="0"/>
              <a:t>Computer </a:t>
            </a:r>
            <a:r>
              <a:rPr lang="en-US" b="0" dirty="0" smtClean="0"/>
              <a:t>vision </a:t>
            </a:r>
            <a:r>
              <a:rPr lang="en-US" b="0" dirty="0" smtClean="0"/>
              <a:t>practical assignment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Group - G</a:t>
            </a:r>
            <a:endParaRPr lang="en-US" sz="18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2800350"/>
            <a:ext cx="5943600" cy="170434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7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Yang(</a:t>
            </a:r>
            <a:r>
              <a:rPr lang="en-US" sz="1800" dirty="0" smtClean="0"/>
              <a:t>589715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>
              <a:lnSpc>
                <a:spcPct val="70000"/>
              </a:lnSpc>
            </a:pPr>
            <a:r>
              <a:rPr lang="en-US" sz="1800" dirty="0" smtClean="0"/>
              <a:t>                     </a:t>
            </a:r>
            <a:r>
              <a:rPr lang="en-US" sz="1800" dirty="0" err="1" smtClean="0"/>
              <a:t>Yordanos</a:t>
            </a:r>
            <a:r>
              <a:rPr lang="en-US" sz="1800" dirty="0" smtClean="0"/>
              <a:t> </a:t>
            </a:r>
            <a:r>
              <a:rPr lang="en-US" sz="1800" dirty="0" err="1" smtClean="0"/>
              <a:t>Alemu</a:t>
            </a:r>
            <a:r>
              <a:rPr lang="en-US" sz="1800" dirty="0" smtClean="0"/>
              <a:t>(0592896)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7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Subhashree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Rautray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(0592964)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143000" y="4767263"/>
            <a:ext cx="1600200" cy="273844"/>
          </a:xfrm>
          <a:noFill/>
        </p:spPr>
        <p:txBody>
          <a:bodyPr/>
          <a:lstStyle>
            <a:lvl1pPr eaLnBrk="0" hangingPunct="0"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9pPr>
          </a:lstStyle>
          <a:p>
            <a:pPr eaLnBrk="1" hangingPunct="1"/>
            <a:r>
              <a:rPr lang="en-US" altLang="fi-FI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04/30/2021</a:t>
            </a:r>
            <a:endParaRPr lang="en-US" altLang="fi-FI" sz="9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1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400800" y="4767263"/>
            <a:ext cx="1600200" cy="273844"/>
          </a:xfrm>
          <a:noFill/>
        </p:spPr>
        <p:txBody>
          <a:bodyPr/>
          <a:lstStyle>
            <a:lvl1pPr eaLnBrk="0" hangingPunct="0"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Verdana" panose="020B0604030504040204" charset="0"/>
                <a:ea typeface="MS PGothic" panose="020B0600070205080204" pitchFamily="-65" charset="-128"/>
              </a:defRPr>
            </a:lvl9pPr>
          </a:lstStyle>
          <a:p>
            <a:pPr eaLnBrk="1" hangingPunct="1"/>
            <a:fld id="{E94F4277-F747-47E4-AE81-43DAF39E5435}" type="slidenum">
              <a:rPr lang="fi-FI" sz="900" smtClean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</a:t>
            </a:fld>
            <a:r>
              <a:rPr lang="fi-FI" sz="900" smtClean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isällön paikkamerkki 10"/>
          <p:cNvSpPr>
            <a:spLocks noGrp="1"/>
          </p:cNvSpPr>
          <p:nvPr>
            <p:ph idx="1"/>
          </p:nvPr>
        </p:nvSpPr>
        <p:spPr>
          <a:xfrm>
            <a:off x="611505" y="810895"/>
            <a:ext cx="7787005" cy="3513455"/>
          </a:xfrm>
        </p:spPr>
        <p:txBody>
          <a:bodyPr>
            <a:noAutofit/>
          </a:bodyPr>
          <a:lstStyle/>
          <a:p>
            <a:endParaRPr lang="fi-FI" sz="1600" dirty="0" smtClean="0"/>
          </a:p>
          <a:p>
            <a:endParaRPr lang="fi-FI" sz="1600" dirty="0" smtClean="0"/>
          </a:p>
          <a:p>
            <a:r>
              <a:rPr lang="fi-FI" sz="1600" dirty="0" smtClean="0"/>
              <a:t>For caliberation task we need the world frame coordinates and their correspoding pixel coordinates.</a:t>
            </a:r>
          </a:p>
          <a:p>
            <a:endParaRPr lang="fi-FI" sz="1600" dirty="0" smtClean="0"/>
          </a:p>
          <a:p>
            <a:r>
              <a:rPr lang="fi-FI" sz="1600" dirty="0" smtClean="0"/>
              <a:t>For this task we can do it by f</a:t>
            </a:r>
            <a:r>
              <a:rPr lang="en-US" altLang="fi-FI" sz="1600" dirty="0" err="1" smtClean="0"/>
              <a:t>inding</a:t>
            </a:r>
            <a:r>
              <a:rPr lang="en-US" altLang="fi-FI" sz="1600" dirty="0" smtClean="0"/>
              <a:t> the corner point coordinates of cubes present in</a:t>
            </a:r>
            <a:r>
              <a:rPr lang="en-US" altLang="fi-FI" sz="1600" dirty="0" smtClean="0"/>
              <a:t> the image frame and the 3D mass center given in txt file.</a:t>
            </a:r>
          </a:p>
          <a:p>
            <a:endParaRPr lang="en-US" altLang="fi-FI" sz="1600" dirty="0" smtClean="0"/>
          </a:p>
          <a:p>
            <a:r>
              <a:rPr lang="en-US" altLang="fi-FI" sz="1600" dirty="0" smtClean="0"/>
              <a:t>Then we can find the projection matrix by using the pixel coordinates and the world coordinates.	</a:t>
            </a:r>
          </a:p>
          <a:p>
            <a:endParaRPr lang="en-US" altLang="fi-FI" sz="1600" dirty="0" smtClean="0"/>
          </a:p>
          <a:p>
            <a:endParaRPr lang="en-US" altLang="fi-FI" sz="1600" dirty="0"/>
          </a:p>
          <a:p>
            <a:endParaRPr lang="en-US" altLang="fi-FI" sz="1600" dirty="0"/>
          </a:p>
          <a:p>
            <a:endParaRPr lang="en-US" altLang="fi-FI" sz="1600" dirty="0"/>
          </a:p>
        </p:txBody>
      </p:sp>
      <p:sp>
        <p:nvSpPr>
          <p:cNvPr id="8" name="Otsikko 7"/>
          <p:cNvSpPr>
            <a:spLocks noGrp="1"/>
          </p:cNvSpPr>
          <p:nvPr>
            <p:ph type="title"/>
          </p:nvPr>
        </p:nvSpPr>
        <p:spPr>
          <a:xfrm>
            <a:off x="611505" y="195580"/>
            <a:ext cx="7272655" cy="683895"/>
          </a:xfrm>
        </p:spPr>
        <p:txBody>
          <a:bodyPr/>
          <a:lstStyle/>
          <a:p>
            <a:r>
              <a:rPr lang="en-US" dirty="0" smtClean="0"/>
              <a:t>Camera calibration</a:t>
            </a:r>
            <a:endParaRPr lang="en-US" alt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A9B232-9AE6-4280-9ED0-D612EA764B0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eaLnBrk="1" hangingPunct="1"/>
            <a:r>
              <a:rPr lang="en-US" altLang="fi-FI" dirty="0" smtClean="0">
                <a:sym typeface="+mn-ea"/>
              </a:rPr>
              <a:t>04</a:t>
            </a:r>
            <a:r>
              <a:rPr lang="en-US" altLang="fi-FI" dirty="0" smtClean="0">
                <a:sym typeface="+mn-ea"/>
              </a:rPr>
              <a:t>/30/2021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05" y="1200150"/>
            <a:ext cx="7299325" cy="2955925"/>
          </a:xfrm>
        </p:spPr>
        <p:txBody>
          <a:bodyPr>
            <a:normAutofit/>
          </a:bodyPr>
          <a:lstStyle/>
          <a:p>
            <a:r>
              <a:rPr lang="en-US" altLang="fi-FI" dirty="0" smtClean="0">
                <a:sym typeface="+mn-ea"/>
              </a:rPr>
              <a:t>Here we need to find the </a:t>
            </a:r>
            <a:r>
              <a:rPr lang="en-US" dirty="0" smtClean="0"/>
              <a:t>3D </a:t>
            </a:r>
            <a:r>
              <a:rPr lang="en-US" dirty="0" smtClean="0"/>
              <a:t>locations of </a:t>
            </a:r>
            <a:r>
              <a:rPr lang="en-US" dirty="0" smtClean="0"/>
              <a:t>blocks .</a:t>
            </a:r>
            <a:endParaRPr lang="en-US" altLang="fi-FI" dirty="0" smtClean="0">
              <a:sym typeface="+mn-ea"/>
            </a:endParaRPr>
          </a:p>
          <a:p>
            <a:r>
              <a:rPr lang="en-US" altLang="fi-FI" dirty="0" smtClean="0">
                <a:sym typeface="+mn-ea"/>
              </a:rPr>
              <a:t>For this we need to find the mass center pixel coordinates of cubes by performing segmentation to the images.</a:t>
            </a:r>
          </a:p>
          <a:p>
            <a:r>
              <a:rPr lang="en-US" altLang="fi-FI" dirty="0" smtClean="0">
                <a:sym typeface="+mn-ea"/>
              </a:rPr>
              <a:t>Segmentation can be done by color thresholding using RGB,HSV color spaces. </a:t>
            </a:r>
          </a:p>
          <a:p>
            <a:r>
              <a:rPr lang="en-US" altLang="fi-FI" dirty="0" smtClean="0">
                <a:sym typeface="+mn-ea"/>
              </a:rPr>
              <a:t>After that we need to find the mass center using regionprops of </a:t>
            </a:r>
            <a:r>
              <a:rPr lang="en-US" altLang="fi-FI" dirty="0" err="1" smtClean="0">
                <a:sym typeface="+mn-ea"/>
              </a:rPr>
              <a:t>matlab</a:t>
            </a:r>
            <a:r>
              <a:rPr lang="en-US" altLang="fi-FI" dirty="0" smtClean="0">
                <a:sym typeface="+mn-ea"/>
              </a:rPr>
              <a:t> predefine function.</a:t>
            </a:r>
          </a:p>
          <a:p>
            <a:r>
              <a:rPr lang="en-US" altLang="fi-FI" dirty="0" smtClean="0">
                <a:sym typeface="+mn-ea"/>
              </a:rPr>
              <a:t>Decomposition to the projection matrix to get K,R ,C .</a:t>
            </a:r>
          </a:p>
          <a:p>
            <a:r>
              <a:rPr lang="en-US" altLang="fi-FI" dirty="0" smtClean="0">
                <a:sym typeface="+mn-ea"/>
              </a:rPr>
              <a:t>Use pixel coordinate and K,R,C matrix to get the world coordinate.</a:t>
            </a:r>
          </a:p>
          <a:p>
            <a:endParaRPr lang="en-US" altLang="fi-FI" dirty="0" smtClean="0">
              <a:sym typeface="+mn-ea"/>
            </a:endParaRPr>
          </a:p>
          <a:p>
            <a:endParaRPr lang="en-US" altLang="fi-FI" dirty="0" smtClean="0">
              <a:sym typeface="+mn-ea"/>
            </a:endParaRPr>
          </a:p>
          <a:p>
            <a:pPr>
              <a:buNone/>
            </a:pPr>
            <a:endParaRPr lang="en-US" altLang="fi-FI" dirty="0" smtClean="0">
              <a:sym typeface="+mn-ea"/>
            </a:endParaRPr>
          </a:p>
          <a:p>
            <a:pPr>
              <a:buNone/>
            </a:pPr>
            <a:endParaRPr lang="en-US" altLang="fi-FI" dirty="0" smtClean="0">
              <a:sym typeface="+mn-ea"/>
            </a:endParaRPr>
          </a:p>
        </p:txBody>
      </p:sp>
      <p:sp>
        <p:nvSpPr>
          <p:cNvPr id="8" name="Otsikk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 dirty="0" smtClean="0"/>
              <a:t>Back-projection </a:t>
            </a:r>
            <a:endParaRPr lang="en-US" alt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A9B232-9AE6-4280-9ED0-D612EA764B0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eaLnBrk="1" hangingPunct="1"/>
            <a:r>
              <a:rPr lang="en-US" altLang="fi-FI" dirty="0" smtClean="0">
                <a:sym typeface="+mn-ea"/>
              </a:rPr>
              <a:t>04/30/2021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 dirty="0" smtClean="0"/>
              <a:t>Segmentation Results</a:t>
            </a:r>
            <a:endParaRPr lang="en-US" alt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A9B232-9AE6-4280-9ED0-D612EA764B0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eaLnBrk="1" hangingPunct="1"/>
            <a:r>
              <a:rPr lang="en-US" altLang="fi-FI" smtClean="0">
                <a:sym typeface="+mn-ea"/>
              </a:rPr>
              <a:t>10/15/2020</a:t>
            </a:r>
            <a:endParaRPr lang="en-US" dirty="0"/>
          </a:p>
        </p:txBody>
      </p:sp>
      <p:pic>
        <p:nvPicPr>
          <p:cNvPr id="1026" name="Picture 2" descr="C:\Users\Rautray\Downloads\CVPracticalAssignment\CVPracticalAssignment\cubes-coords-segmentation\scene_1_lef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895350"/>
            <a:ext cx="5084113" cy="3657600"/>
          </a:xfrm>
          <a:prstGeom prst="rect">
            <a:avLst/>
          </a:prstGeom>
          <a:noFill/>
        </p:spPr>
      </p:pic>
      <p:pic>
        <p:nvPicPr>
          <p:cNvPr id="1027" name="Picture 3" descr="C:\Users\Rautray\Downloads\CVPracticalAssignment\CVPracticalAssignment\cubes-coords-segmentation\scene_1_righ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950164"/>
            <a:ext cx="4953000" cy="3562904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533400" y="4171950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8130478-2021-04-07-100538-l.png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4171950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8130478-2021-04-07-100538-r.png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isällön paikkamerkki 9"/>
          <p:cNvSpPr>
            <a:spLocks noGrp="1"/>
          </p:cNvSpPr>
          <p:nvPr>
            <p:ph idx="1"/>
          </p:nvPr>
        </p:nvSpPr>
        <p:spPr>
          <a:xfrm>
            <a:off x="611505" y="949960"/>
            <a:ext cx="7787005" cy="3206115"/>
          </a:xfrm>
        </p:spPr>
        <p:txBody>
          <a:bodyPr>
            <a:normAutofit/>
          </a:bodyPr>
          <a:lstStyle/>
          <a:p>
            <a:r>
              <a:rPr lang="fi-FI" dirty="0" smtClean="0"/>
              <a:t>In this step we have taken the 3D mass centers of world frame given in the 3rd set of images to do the projection and back-projection for localising the cubes in the world frame .</a:t>
            </a:r>
          </a:p>
          <a:p>
            <a:r>
              <a:rPr lang="fi-FI" dirty="0" smtClean="0"/>
              <a:t>After  the process mentioned above,we need to use localised mass center coordinates</a:t>
            </a:r>
            <a:r>
              <a:rPr lang="fi-FI" dirty="0" smtClean="0"/>
              <a:t> to find their corresponding coordinates in the robotic frame .</a:t>
            </a:r>
          </a:p>
          <a:p>
            <a:r>
              <a:rPr lang="fi-FI" dirty="0" smtClean="0"/>
              <a:t>For this we will define the transformation matrix ,it includes two elements which are rotation matrix ’R’ and translation vector ’T’.</a:t>
            </a:r>
          </a:p>
          <a:p>
            <a:r>
              <a:rPr lang="fi-FI" dirty="0" smtClean="0"/>
              <a:t>Using the rotation matrix ,translation vector,world coordinates to get the coordinates in the robotics frame.</a:t>
            </a:r>
            <a:endParaRPr lang="fi-FI" dirty="0" smtClean="0"/>
          </a:p>
          <a:p>
            <a:endParaRPr lang="fi-FI" dirty="0"/>
          </a:p>
        </p:txBody>
      </p:sp>
      <p:sp>
        <p:nvSpPr>
          <p:cNvPr id="8" name="Otsikko 7"/>
          <p:cNvSpPr>
            <a:spLocks noGrp="1"/>
          </p:cNvSpPr>
          <p:nvPr>
            <p:ph type="title"/>
          </p:nvPr>
        </p:nvSpPr>
        <p:spPr>
          <a:xfrm>
            <a:off x="611505" y="195580"/>
            <a:ext cx="7272655" cy="676275"/>
          </a:xfrm>
        </p:spPr>
        <p:txBody>
          <a:bodyPr/>
          <a:lstStyle/>
          <a:p>
            <a:r>
              <a:rPr lang="en-US" altLang="fi-FI" dirty="0" smtClean="0"/>
              <a:t>Robotics Control</a:t>
            </a:r>
            <a:endParaRPr lang="en-US" alt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A9B232-9AE6-4280-9ED0-D612EA764B0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eaLnBrk="1" hangingPunct="1"/>
            <a:r>
              <a:rPr lang="en-US" altLang="fi-FI" dirty="0" smtClean="0">
                <a:sym typeface="+mn-ea"/>
              </a:rPr>
              <a:t>04</a:t>
            </a:r>
            <a:r>
              <a:rPr lang="en-US" altLang="fi-FI" dirty="0" smtClean="0">
                <a:sym typeface="+mn-ea"/>
              </a:rPr>
              <a:t>/30/2021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isällön paikkamerkki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fi-FI" dirty="0"/>
          </a:p>
        </p:txBody>
      </p:sp>
      <p:sp>
        <p:nvSpPr>
          <p:cNvPr id="8" name="Otsikk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 dirty="0" smtClean="0"/>
              <a:t>Output</a:t>
            </a:r>
            <a:endParaRPr lang="en-US" alt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A9B232-9AE6-4280-9ED0-D612EA764B0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eaLnBrk="1" hangingPunct="1"/>
            <a:r>
              <a:rPr lang="en-US" altLang="fi-FI" dirty="0" smtClean="0">
                <a:sym typeface="+mn-ea"/>
              </a:rPr>
              <a:t>04/30/2021</a:t>
            </a:r>
            <a:endParaRPr lang="en-US" dirty="0"/>
          </a:p>
        </p:txBody>
      </p:sp>
      <p:pic>
        <p:nvPicPr>
          <p:cNvPr id="2050" name="Picture 2" descr="C:\Users\Rautray\Desktop\Output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76350"/>
            <a:ext cx="4905375" cy="1362075"/>
          </a:xfrm>
          <a:prstGeom prst="rect">
            <a:avLst/>
          </a:prstGeom>
          <a:noFill/>
        </p:spPr>
      </p:pic>
      <p:pic>
        <p:nvPicPr>
          <p:cNvPr id="2051" name="Picture 3" descr="C:\Users\Rautray\Desktop\Output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647950"/>
            <a:ext cx="5972176" cy="15049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isällön paikkamerkki 9"/>
          <p:cNvSpPr>
            <a:spLocks noGrp="1"/>
          </p:cNvSpPr>
          <p:nvPr>
            <p:ph idx="1"/>
          </p:nvPr>
        </p:nvSpPr>
        <p:spPr>
          <a:xfrm>
            <a:off x="611560" y="895351"/>
            <a:ext cx="7787208" cy="3260576"/>
          </a:xfrm>
        </p:spPr>
        <p:txBody>
          <a:bodyPr>
            <a:normAutofit/>
          </a:bodyPr>
          <a:lstStyle/>
          <a:p>
            <a:endParaRPr lang="en-US" altLang="fi-FI" dirty="0"/>
          </a:p>
        </p:txBody>
      </p:sp>
      <p:sp>
        <p:nvSpPr>
          <p:cNvPr id="8" name="Otsikk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 dirty="0" smtClean="0"/>
              <a:t>Output</a:t>
            </a:r>
            <a:endParaRPr lang="en-US" alt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A9B232-9AE6-4280-9ED0-D612EA764B0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eaLnBrk="1" hangingPunct="1"/>
            <a:r>
              <a:rPr lang="en-US" altLang="fi-FI" dirty="0" smtClean="0">
                <a:sym typeface="+mn-ea"/>
              </a:rPr>
              <a:t>04/30/2021</a:t>
            </a:r>
            <a:endParaRPr lang="en-US" dirty="0"/>
          </a:p>
        </p:txBody>
      </p:sp>
      <p:pic>
        <p:nvPicPr>
          <p:cNvPr id="3074" name="Picture 2" descr="C:\Users\Rautray\Desktop\Output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95350"/>
            <a:ext cx="5895975" cy="1771650"/>
          </a:xfrm>
          <a:prstGeom prst="rect">
            <a:avLst/>
          </a:prstGeom>
          <a:noFill/>
        </p:spPr>
      </p:pic>
      <p:pic>
        <p:nvPicPr>
          <p:cNvPr id="3075" name="Picture 3" descr="C:\Users\Rautray\Desktop\Output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647950"/>
            <a:ext cx="3752850" cy="16192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LUTpowerpointpohja - vihreä-valkoinen">
  <a:themeElements>
    <a:clrScheme name="Harmaasävy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LUT_powerpoint_template-16_9</Template>
  <TotalTime>115</TotalTime>
  <Words>287</Words>
  <Application>WPS Presentation</Application>
  <PresentationFormat>On-screen Show (16:9)</PresentationFormat>
  <Paragraphs>49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LUTpowerpointpohja - vihreä-valkoinen</vt:lpstr>
      <vt:lpstr>Computer vision practical assignment Group - G</vt:lpstr>
      <vt:lpstr>Camera calibration</vt:lpstr>
      <vt:lpstr>Back-projection </vt:lpstr>
      <vt:lpstr>Segmentation Results</vt:lpstr>
      <vt:lpstr>Robotics Control</vt:lpstr>
      <vt:lpstr>Output</vt:lpstr>
      <vt:lpstr>Output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Teemu Leinonen</dc:creator>
  <cp:lastModifiedBy>Windows User</cp:lastModifiedBy>
  <cp:revision>281</cp:revision>
  <dcterms:created xsi:type="dcterms:W3CDTF">2018-09-20T07:21:00Z</dcterms:created>
  <dcterms:modified xsi:type="dcterms:W3CDTF">2021-04-29T19:29:41Z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0x010100A263FC25051C9649B8C3E095A090B4E100AF851BC56FCF374DAE887A8671E9C90C</vt:lpwstr>
  </property>
  <property fmtid="{D5CDD505-2E9C-101B-9397-08002B2CF9AE}" pid="3" name="Kategoria">
    <vt:lpwstr>33;#Viestintä|9b02cd0d-b40d-4d4c-989a-ef466ae7331a</vt:lpwstr>
  </property>
  <property fmtid="{D5CDD505-2E9C-101B-9397-08002B2CF9AE}" pid="4" name="Dokumenttityyppi">
    <vt:lpwstr>30;#Esitys|a8b2bc3c-e21c-45b3-ac0d-1e4be550bc10</vt:lpwstr>
  </property>
  <property fmtid="{D5CDD505-2E9C-101B-9397-08002B2CF9AE}" pid="5" name="_AdHocReviewCycleID">
    <vt:i4>1826208953</vt:i4>
  </property>
  <property fmtid="{D5CDD505-2E9C-101B-9397-08002B2CF9AE}" pid="6" name="_NewReviewCycle">
    <vt:lpwstr/>
  </property>
  <property fmtid="{D5CDD505-2E9C-101B-9397-08002B2CF9AE}" pid="7" name="_EmailSubject">
    <vt:lpwstr>Orientaatioviikon matskuja</vt:lpwstr>
  </property>
  <property fmtid="{D5CDD505-2E9C-101B-9397-08002B2CF9AE}" pid="8" name="_AuthorEmail">
    <vt:lpwstr>Kaija.Huotari@lut.fi</vt:lpwstr>
  </property>
  <property fmtid="{D5CDD505-2E9C-101B-9397-08002B2CF9AE}" pid="9" name="_AuthorEmailDisplayName">
    <vt:lpwstr>Kaija Huotari</vt:lpwstr>
  </property>
  <property fmtid="{D5CDD505-2E9C-101B-9397-08002B2CF9AE}" pid="10" name="_PreviousAdHocReviewCycleID">
    <vt:i4>29532895</vt:i4>
  </property>
  <property fmtid="{D5CDD505-2E9C-101B-9397-08002B2CF9AE}" pid="11" name="KSOProductBuildVer">
    <vt:lpwstr>1033-11.2.0.9926</vt:lpwstr>
  </property>
</Properties>
</file>