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673" r:id="rId2"/>
    <p:sldId id="716" r:id="rId3"/>
    <p:sldId id="717" r:id="rId4"/>
    <p:sldId id="749" r:id="rId5"/>
    <p:sldId id="750" r:id="rId6"/>
    <p:sldId id="751" r:id="rId7"/>
    <p:sldId id="752" r:id="rId8"/>
    <p:sldId id="753" r:id="rId9"/>
    <p:sldId id="754" r:id="rId10"/>
    <p:sldId id="755" r:id="rId11"/>
    <p:sldId id="756" r:id="rId12"/>
    <p:sldId id="757" r:id="rId13"/>
    <p:sldId id="758" r:id="rId14"/>
    <p:sldId id="759" r:id="rId15"/>
    <p:sldId id="767" r:id="rId16"/>
    <p:sldId id="768" r:id="rId17"/>
    <p:sldId id="761" r:id="rId18"/>
    <p:sldId id="762" r:id="rId19"/>
    <p:sldId id="763" r:id="rId20"/>
    <p:sldId id="764" r:id="rId21"/>
    <p:sldId id="765" r:id="rId22"/>
    <p:sldId id="766" r:id="rId23"/>
    <p:sldId id="718"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293E51"/>
    <a:srgbClr val="70AC45"/>
    <a:srgbClr val="2D662F"/>
    <a:srgbClr val="359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16" autoAdjust="0"/>
    <p:restoredTop sz="92405" autoAdjust="0"/>
  </p:normalViewPr>
  <p:slideViewPr>
    <p:cSldViewPr snapToGrid="0">
      <p:cViewPr varScale="1">
        <p:scale>
          <a:sx n="81" d="100"/>
          <a:sy n="81" d="100"/>
        </p:scale>
        <p:origin x="77"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4DC60-8486-4748-95EB-32FD7207363B}" type="datetimeFigureOut">
              <a:rPr lang="en-US" smtClean="0"/>
              <a:t>3/21/2020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EE838-9495-468E-A569-557A3E0AC08B}" type="slidenum">
              <a:rPr lang="en-US" smtClean="0"/>
              <a:t>‹#›</a:t>
            </a:fld>
            <a:endParaRPr lang="en-US"/>
          </a:p>
        </p:txBody>
      </p:sp>
    </p:spTree>
    <p:extLst>
      <p:ext uri="{BB962C8B-B14F-4D97-AF65-F5344CB8AC3E}">
        <p14:creationId xmlns:p14="http://schemas.microsoft.com/office/powerpoint/2010/main" val="2167729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B35D55F-90E0-4C40-8867-BCBD05C915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xmlns="" id="{8BB96504-DB98-48CF-BD60-1C9BB1D5E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xmlns="" id="{446455CB-554E-4487-9FC5-C86F25130E17}"/>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768C046B-63FF-4F88-8840-0AE3AD41639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F217C7B3-1793-4887-BB28-EF7C3933FA67}"/>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51572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AE40BEA-A335-4ABF-8D27-9F2938717362}"/>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xmlns="" id="{1D5FD269-9476-4345-ACD3-FB851E4E076D}"/>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800878DE-18EE-47EE-A5DB-37D3C990D986}"/>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174A9629-B8C2-47E7-A3A1-089E30CD481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7C9FF458-86C9-4E7F-A790-C785A8172F75}"/>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86179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8159D626-1DC1-4159-880E-9BC2A18651D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xmlns="" id="{19254366-E494-4DF3-8181-9444F48B842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DBC4E726-3C01-4563-94C5-49FA96399FB5}"/>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8A05D125-53D3-499E-B66A-F6671CF896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E02597D8-3CF0-4837-AC53-ADA70F09048A}"/>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30996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342900" marR="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sz="2800">
                <a:solidFill>
                  <a:srgbClr val="404040"/>
                </a:solidFill>
              </a:defRPr>
            </a:lvl1pPr>
            <a:lvl2pPr>
              <a:buClr>
                <a:schemeClr val="accent1"/>
              </a:buClr>
              <a:defRPr/>
            </a:lvl2pPr>
            <a:lvl3pPr>
              <a:buClr>
                <a:schemeClr val="accent1"/>
              </a:buClr>
              <a:defRPr/>
            </a:lvl3pPr>
          </a:lstStyle>
          <a:p>
            <a:pPr lvl="0"/>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a:p>
            <a:pPr marL="342900" marR="0" lvl="0" indent="-342900" algn="l" defTabSz="609625" rtl="0" eaLnBrk="1" fontAlgn="auto" latinLnBrk="0" hangingPunct="1">
              <a:lnSpc>
                <a:spcPct val="100000"/>
              </a:lnSpc>
              <a:spcBef>
                <a:spcPct val="20000"/>
              </a:spcBef>
              <a:spcAft>
                <a:spcPts val="0"/>
              </a:spcAft>
              <a:buClr>
                <a:srgbClr val="F26E28"/>
              </a:buClr>
              <a:buSzPct val="100000"/>
              <a:buFont typeface="Arial" charset="0"/>
              <a:buChar char="•"/>
              <a:tabLst/>
              <a:defRPr/>
            </a:pPr>
            <a:r>
              <a:rPr lang="en-US" dirty="0"/>
              <a:t>Edit Master text styles</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92391914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Agenda">
    <p:spTree>
      <p:nvGrpSpPr>
        <p:cNvPr id="1" name=""/>
        <p:cNvGrpSpPr/>
        <p:nvPr/>
      </p:nvGrpSpPr>
      <p:grpSpPr>
        <a:xfrm>
          <a:off x="0" y="0"/>
          <a:ext cx="0" cy="0"/>
          <a:chOff x="0" y="0"/>
          <a:chExt cx="0" cy="0"/>
        </a:xfrm>
      </p:grpSpPr>
      <p:sp>
        <p:nvSpPr>
          <p:cNvPr id="12" name="Teardrop 11"/>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3" y="-23717"/>
            <a:ext cx="4781566" cy="6881719"/>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a:solidFill>
                <a:srgbClr val="67B4E4"/>
              </a:solidFill>
              <a:latin typeface="Calibri"/>
            </a:endParaRPr>
          </a:p>
        </p:txBody>
      </p:sp>
      <p:sp>
        <p:nvSpPr>
          <p:cNvPr id="7" name="Text Placeholder 2"/>
          <p:cNvSpPr>
            <a:spLocks noGrp="1"/>
          </p:cNvSpPr>
          <p:nvPr>
            <p:ph type="body" idx="1" hasCustomPrompt="1"/>
          </p:nvPr>
        </p:nvSpPr>
        <p:spPr>
          <a:xfrm>
            <a:off x="5245879" y="841409"/>
            <a:ext cx="6481808" cy="5197641"/>
          </a:xfrm>
          <a:prstGeom prst="rect">
            <a:avLst/>
          </a:prstGeom>
        </p:spPr>
        <p:txBody>
          <a:bodyPr vert="horz" lIns="91430" tIns="45715" rIns="91430" bIns="45715" rtlCol="0" anchor="ctr">
            <a:normAutofit/>
          </a:bodyPr>
          <a:lstStyle>
            <a:lvl1pPr marL="0" marR="0" indent="0" algn="ctr" defTabSz="609625" rtl="0" eaLnBrk="1" fontAlgn="auto" latinLnBrk="0" hangingPunct="1">
              <a:lnSpc>
                <a:spcPct val="100000"/>
              </a:lnSpc>
              <a:spcBef>
                <a:spcPct val="20000"/>
              </a:spcBef>
              <a:spcAft>
                <a:spcPts val="0"/>
              </a:spcAft>
              <a:buClr>
                <a:srgbClr val="F26E28"/>
              </a:buClr>
              <a:buSzPct val="100000"/>
              <a:buFont typeface="Arial" charset="0"/>
              <a:buNone/>
              <a:tabLst/>
              <a:defRPr sz="4800" b="1">
                <a:solidFill>
                  <a:srgbClr val="70AC45"/>
                </a:solidFill>
              </a:defRPr>
            </a:lvl1pPr>
            <a:lvl2pPr>
              <a:buClr>
                <a:schemeClr val="accent1"/>
              </a:buClr>
              <a:defRPr/>
            </a:lvl2pPr>
            <a:lvl3pPr>
              <a:buClr>
                <a:schemeClr val="accent1"/>
              </a:buClr>
              <a:defRPr/>
            </a:lvl3pPr>
          </a:lstStyle>
          <a:p>
            <a:pPr lvl="0"/>
            <a:r>
              <a:rPr lang="en-US" dirty="0"/>
              <a:t>CONTENT TITLE</a:t>
            </a:r>
          </a:p>
        </p:txBody>
      </p:sp>
      <p:sp>
        <p:nvSpPr>
          <p:cNvPr id="8" name="Title Placeholder 1"/>
          <p:cNvSpPr>
            <a:spLocks noGrp="1"/>
          </p:cNvSpPr>
          <p:nvPr>
            <p:ph type="title" hasCustomPrompt="1"/>
          </p:nvPr>
        </p:nvSpPr>
        <p:spPr>
          <a:xfrm>
            <a:off x="464313" y="3054027"/>
            <a:ext cx="4141555" cy="772404"/>
          </a:xfrm>
          <a:prstGeom prst="rect">
            <a:avLst/>
          </a:prstGeom>
        </p:spPr>
        <p:txBody>
          <a:bodyPr vert="horz" lIns="91430" tIns="0" rIns="91430" bIns="0" rtlCol="0" anchor="ctr" anchorCtr="0">
            <a:noAutofit/>
          </a:bodyPr>
          <a:lstStyle>
            <a:lvl1pPr algn="ctr">
              <a:defRPr sz="4800" b="1" i="0">
                <a:solidFill>
                  <a:srgbClr val="FFFFFF"/>
                </a:solidFill>
                <a:latin typeface="Calibri" charset="0"/>
                <a:ea typeface="Calibri" charset="0"/>
                <a:cs typeface="Calibri" charset="0"/>
              </a:defRPr>
            </a:lvl1pPr>
          </a:lstStyle>
          <a:p>
            <a:r>
              <a:rPr lang="en-US" dirty="0"/>
              <a:t>AGENDA</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l="70219" t="32366" b="4904"/>
          <a:stretch/>
        </p:blipFill>
        <p:spPr>
          <a:xfrm>
            <a:off x="0" y="-23716"/>
            <a:ext cx="3630882" cy="3077744"/>
          </a:xfrm>
          <a:prstGeom prst="rect">
            <a:avLst/>
          </a:prstGeom>
        </p:spPr>
      </p:pic>
      <p:sp>
        <p:nvSpPr>
          <p:cNvPr id="9" name="Slide Number Placeholder 2"/>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45620952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1621019"/>
            <a:ext cx="11081564" cy="4714415"/>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xmlns=""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
        <p:nvSpPr>
          <p:cNvPr id="8" name="Text Placeholder 7"/>
          <p:cNvSpPr>
            <a:spLocks noGrp="1"/>
          </p:cNvSpPr>
          <p:nvPr>
            <p:ph type="body" sz="quarter" idx="11" hasCustomPrompt="1"/>
          </p:nvPr>
        </p:nvSpPr>
        <p:spPr>
          <a:xfrm>
            <a:off x="585418" y="953146"/>
            <a:ext cx="9691203" cy="60102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a:solidFill>
                  <a:srgbClr val="293E5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chemeClr val="tx1">
                    <a:lumMod val="75000"/>
                    <a:lumOff val="25000"/>
                  </a:schemeClr>
                </a:solidFill>
              </a:rPr>
              <a:t>Click to edit Master title style</a:t>
            </a:r>
          </a:p>
          <a:p>
            <a:pPr lvl="0"/>
            <a:endParaRPr lang="en-US" dirty="0"/>
          </a:p>
        </p:txBody>
      </p:sp>
    </p:spTree>
    <p:extLst>
      <p:ext uri="{BB962C8B-B14F-4D97-AF65-F5344CB8AC3E}">
        <p14:creationId xmlns:p14="http://schemas.microsoft.com/office/powerpoint/2010/main" val="253573214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w/ Bullets">
    <p:spTree>
      <p:nvGrpSpPr>
        <p:cNvPr id="1" name=""/>
        <p:cNvGrpSpPr/>
        <p:nvPr/>
      </p:nvGrpSpPr>
      <p:grpSpPr>
        <a:xfrm>
          <a:off x="0" y="0"/>
          <a:ext cx="0" cy="0"/>
          <a:chOff x="0" y="0"/>
          <a:chExt cx="0" cy="0"/>
        </a:xfrm>
      </p:grpSpPr>
      <p:sp>
        <p:nvSpPr>
          <p:cNvPr id="4" name="Teardrop 3"/>
          <p:cNvSpPr/>
          <p:nvPr userDrawn="1"/>
        </p:nvSpPr>
        <p:spPr>
          <a:xfrm>
            <a:off x="11433842" y="6425740"/>
            <a:ext cx="314348" cy="306512"/>
          </a:xfrm>
          <a:prstGeom prst="teardrop">
            <a:avLst/>
          </a:prstGeom>
          <a:solidFill>
            <a:srgbClr val="70AC4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 Placeholder 2"/>
          <p:cNvSpPr>
            <a:spLocks noGrp="1"/>
          </p:cNvSpPr>
          <p:nvPr>
            <p:ph type="body" idx="1"/>
          </p:nvPr>
        </p:nvSpPr>
        <p:spPr>
          <a:xfrm>
            <a:off x="626873" y="935847"/>
            <a:ext cx="11081564" cy="5399588"/>
          </a:xfrm>
          <a:prstGeom prst="rect">
            <a:avLst/>
          </a:prstGeom>
        </p:spPr>
        <p:txBody>
          <a:bodyPr vert="horz" lIns="91430" tIns="45715" rIns="91430" bIns="45715" rtlCol="0">
            <a:normAutofit/>
          </a:bodyPr>
          <a:lstStyle>
            <a:lvl1pPr marL="302651" indent="-302651">
              <a:buClr>
                <a:srgbClr val="F26E28"/>
              </a:buClr>
              <a:buFont typeface="Arial"/>
              <a:buChar char="•"/>
              <a:defRPr>
                <a:solidFill>
                  <a:srgbClr val="404040"/>
                </a:solidFill>
              </a:defRPr>
            </a:lvl1pPr>
            <a:lvl2pPr>
              <a:buClr>
                <a:srgbClr val="F26E28"/>
              </a:buClr>
              <a:defRPr>
                <a:solidFill>
                  <a:srgbClr val="404040"/>
                </a:solidFill>
              </a:defRPr>
            </a:lvl2pPr>
            <a:lvl3pPr>
              <a:buClr>
                <a:srgbClr val="F26E28"/>
              </a:buClr>
              <a:defRPr>
                <a:solidFill>
                  <a:srgbClr val="404040"/>
                </a:solidFill>
              </a:defRPr>
            </a:lvl3pPr>
          </a:lstStyle>
          <a:p>
            <a:pPr lvl="0"/>
            <a:r>
              <a:rPr lang="en-US" dirty="0"/>
              <a:t>Edit Master text styles</a:t>
            </a:r>
          </a:p>
          <a:p>
            <a:pPr lvl="1"/>
            <a:r>
              <a:rPr lang="en-US" dirty="0"/>
              <a:t>Second level</a:t>
            </a:r>
          </a:p>
          <a:p>
            <a:pPr lvl="2"/>
            <a:r>
              <a:rPr lang="en-US" dirty="0"/>
              <a:t>Third level</a:t>
            </a:r>
          </a:p>
        </p:txBody>
      </p:sp>
      <p:sp>
        <p:nvSpPr>
          <p:cNvPr id="13" name="Rectangle 12"/>
          <p:cNvSpPr/>
          <p:nvPr userDrawn="1"/>
        </p:nvSpPr>
        <p:spPr>
          <a:xfrm>
            <a:off x="1" y="0"/>
            <a:ext cx="12192000" cy="919135"/>
          </a:xfrm>
          <a:prstGeom prst="rect">
            <a:avLst/>
          </a:prstGeom>
          <a:solidFill>
            <a:srgbClr val="70AC45"/>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162560" tIns="81280" rIns="162560" bIns="81280" numCol="1" spcCol="0" rtlCol="0" fromWordArt="0" anchor="ctr" anchorCtr="0" forceAA="0" compatLnSpc="1">
            <a:prstTxWarp prst="textNoShape">
              <a:avLst/>
            </a:prstTxWarp>
            <a:noAutofit/>
          </a:bodyPr>
          <a:lstStyle/>
          <a:p>
            <a:endParaRPr lang="en-US" sz="3023" baseline="0" dirty="0">
              <a:solidFill>
                <a:srgbClr val="FFFFFF"/>
              </a:solidFill>
              <a:latin typeface="Calibri"/>
            </a:endParaRPr>
          </a:p>
        </p:txBody>
      </p:sp>
      <p:sp>
        <p:nvSpPr>
          <p:cNvPr id="6" name="Title 5"/>
          <p:cNvSpPr>
            <a:spLocks noGrp="1"/>
          </p:cNvSpPr>
          <p:nvPr>
            <p:ph type="title"/>
          </p:nvPr>
        </p:nvSpPr>
        <p:spPr>
          <a:xfrm>
            <a:off x="576743" y="69275"/>
            <a:ext cx="11081568" cy="772404"/>
          </a:xfrm>
        </p:spPr>
        <p:txBody>
          <a:bodyPr/>
          <a:lstStyle>
            <a:lvl1pPr>
              <a:defRPr sz="4800" b="1" i="0">
                <a:solidFill>
                  <a:schemeClr val="bg1"/>
                </a:solidFill>
                <a:latin typeface="Calibri" charset="0"/>
                <a:ea typeface="Calibri" charset="0"/>
                <a:cs typeface="Calibri" charset="0"/>
              </a:defRPr>
            </a:lvl1pPr>
          </a:lstStyle>
          <a:p>
            <a:r>
              <a:rPr lang="en-US" dirty="0"/>
              <a:t>Click to edit Master title style</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46647" r="65629"/>
          <a:stretch/>
        </p:blipFill>
        <p:spPr>
          <a:xfrm>
            <a:off x="8001481" y="0"/>
            <a:ext cx="4190520" cy="2617680"/>
          </a:xfrm>
          <a:prstGeom prst="rect">
            <a:avLst/>
          </a:prstGeom>
        </p:spPr>
      </p:pic>
      <p:sp>
        <p:nvSpPr>
          <p:cNvPr id="14" name="Slide Number Placeholder 2">
            <a:extLst>
              <a:ext uri="{FF2B5EF4-FFF2-40B4-BE49-F238E27FC236}">
                <a16:creationId xmlns:a16="http://schemas.microsoft.com/office/drawing/2014/main" xmlns="" id="{86524822-0FC5-4072-A27F-4267F3F586C7}"/>
              </a:ext>
            </a:extLst>
          </p:cNvPr>
          <p:cNvSpPr>
            <a:spLocks noGrp="1"/>
          </p:cNvSpPr>
          <p:nvPr>
            <p:ph type="sldNum" sz="quarter" idx="10"/>
          </p:nvPr>
        </p:nvSpPr>
        <p:spPr>
          <a:xfrm>
            <a:off x="11344082" y="6446281"/>
            <a:ext cx="392159" cy="225704"/>
          </a:xfrm>
        </p:spPr>
        <p:txBody>
          <a:bodyPr/>
          <a:lstStyle>
            <a:lvl1pPr>
              <a:defRPr>
                <a:solidFill>
                  <a:schemeClr val="bg1"/>
                </a:solidFill>
              </a:defRPr>
            </a:lvl1pPr>
          </a:lstStyle>
          <a:p>
            <a:fld id="{7F0C0638-1B9A-A247-8307-B3AEFFB0D215}" type="slidenum">
              <a:rPr lang="en-US" smtClean="0"/>
              <a:pPr/>
              <a:t>‹#›</a:t>
            </a:fld>
            <a:endParaRPr lang="en-US" dirty="0"/>
          </a:p>
        </p:txBody>
      </p:sp>
    </p:spTree>
    <p:extLst>
      <p:ext uri="{BB962C8B-B14F-4D97-AF65-F5344CB8AC3E}">
        <p14:creationId xmlns:p14="http://schemas.microsoft.com/office/powerpoint/2010/main" val="152789993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CA25AC5-FD5E-4064-AB48-9EE60355E01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xmlns="" id="{37608126-254B-4D73-8A09-9A1758E9297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9412C698-EF57-4EA1-B0EB-08677BB3C7CF}"/>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847C9B7A-F6DB-4CC0-AFF6-7C79240CE57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5E28E18E-64BA-4283-BD8F-48B980EC3279}"/>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0598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5277CFB-7AFF-48DC-878E-02E03BAEED7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xmlns="" id="{65A82D1E-831A-423D-A6A8-A6D401DD3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xmlns="" id="{39D8D92A-409A-4F8C-93B0-86EE3E45838D}"/>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0D48D737-F714-4B10-87E2-2626F951DBC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xmlns="" id="{8C9CE52C-F89E-4071-870D-7E7EFF37068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169072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CB1766-92EF-4594-9FB9-50C4C21F4DF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xmlns="" id="{E2A718FA-6886-43E7-ACB5-20B2B78236E9}"/>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xmlns="" id="{02FE0AF3-0606-4B78-9D43-4A433DCE3E3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xmlns="" id="{B57A4276-65A4-4D4E-9C79-A80BBA5E1C0B}"/>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6" name="Espace réservé du pied de page 5">
            <a:extLst>
              <a:ext uri="{FF2B5EF4-FFF2-40B4-BE49-F238E27FC236}">
                <a16:creationId xmlns:a16="http://schemas.microsoft.com/office/drawing/2014/main" xmlns="" id="{64766B3C-0FBF-459E-9C1A-F2CA5F8814D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xmlns="" id="{9FED53D6-F40B-44A2-82A9-85153917CDEC}"/>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409509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05FAB8-0438-4BBA-9516-512E271EE518}"/>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xmlns="" id="{C7EDBACA-F794-4C04-BCB7-0982AED15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xmlns="" id="{50934FBB-EA8E-41DA-A9F4-E8D15773B9E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xmlns="" id="{C812515A-821F-46CB-96BA-5DE2EC5E10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xmlns="" id="{E6CC808E-D2C6-4A4E-8582-61ABA0731FD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xmlns="" id="{D2F476EF-9996-452F-945B-FF5BD217B5CA}"/>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8" name="Espace réservé du pied de page 7">
            <a:extLst>
              <a:ext uri="{FF2B5EF4-FFF2-40B4-BE49-F238E27FC236}">
                <a16:creationId xmlns:a16="http://schemas.microsoft.com/office/drawing/2014/main" xmlns="" id="{4E97244A-16E1-4C9A-9EBC-D5A7AE17C1D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xmlns="" id="{744D486C-5786-4191-A620-095965B314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79173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E212BDA-DD8E-4725-886E-2B37707C717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xmlns="" id="{100A5F96-FF02-412E-8DEA-720E36626283}"/>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4" name="Espace réservé du pied de page 3">
            <a:extLst>
              <a:ext uri="{FF2B5EF4-FFF2-40B4-BE49-F238E27FC236}">
                <a16:creationId xmlns:a16="http://schemas.microsoft.com/office/drawing/2014/main" xmlns="" id="{5F75B037-B5B2-49D5-9D00-1A699D847FA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xmlns="" id="{24FCD285-C15C-492C-9347-F9D9098CB51B}"/>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444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40F3335B-6B38-42ED-847F-A563E5FB1949}"/>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3" name="Espace réservé du pied de page 2">
            <a:extLst>
              <a:ext uri="{FF2B5EF4-FFF2-40B4-BE49-F238E27FC236}">
                <a16:creationId xmlns:a16="http://schemas.microsoft.com/office/drawing/2014/main" xmlns="" id="{67A7F3DD-D009-4D56-86ED-E231B5A3104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xmlns="" id="{730A8ED2-D6D0-484C-A148-C9FA1B0A8984}"/>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388324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1946FD0-D27A-48B3-9409-A42E0E90F6A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xmlns="" id="{27363EBA-ED01-4683-82FD-16E18D5D0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xmlns="" id="{C05EA60E-CA34-4431-BDC9-A1D8AAA12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xmlns="" id="{D182276B-6A9F-4330-A6D0-77C1A45F072A}"/>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6" name="Espace réservé du pied de page 5">
            <a:extLst>
              <a:ext uri="{FF2B5EF4-FFF2-40B4-BE49-F238E27FC236}">
                <a16:creationId xmlns:a16="http://schemas.microsoft.com/office/drawing/2014/main" xmlns="" id="{4451D08B-6C11-4CFC-B309-718FB015599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xmlns="" id="{A51FB055-3B6E-4BDB-BD9D-9AF572A9B7E6}"/>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72169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56F0292-79A3-48EF-BC96-230A32E6E6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xmlns="" id="{6E68E216-BE9B-4A48-B8FD-EF365A291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xmlns="" id="{DE7ABEB1-CE6C-4220-B631-0D0BCB660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xmlns="" id="{404C9156-23F5-413B-ABA4-3A52EE6BEFC0}"/>
              </a:ext>
            </a:extLst>
          </p:cNvPr>
          <p:cNvSpPr>
            <a:spLocks noGrp="1"/>
          </p:cNvSpPr>
          <p:nvPr>
            <p:ph type="dt" sz="half" idx="10"/>
          </p:nvPr>
        </p:nvSpPr>
        <p:spPr/>
        <p:txBody>
          <a:bodyPr/>
          <a:lstStyle/>
          <a:p>
            <a:fld id="{59D3F94E-0126-41F7-9D2F-82416DB7D3CC}" type="datetimeFigureOut">
              <a:rPr lang="en-US" smtClean="0"/>
              <a:t>3/21/2020</a:t>
            </a:fld>
            <a:endParaRPr lang="en-US"/>
          </a:p>
        </p:txBody>
      </p:sp>
      <p:sp>
        <p:nvSpPr>
          <p:cNvPr id="6" name="Espace réservé du pied de page 5">
            <a:extLst>
              <a:ext uri="{FF2B5EF4-FFF2-40B4-BE49-F238E27FC236}">
                <a16:creationId xmlns:a16="http://schemas.microsoft.com/office/drawing/2014/main" xmlns="" id="{FC1B6913-BE8D-4C94-9BDB-519EF203CE0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xmlns="" id="{09E7378A-88CA-45F9-98F0-AA385F22B8AD}"/>
              </a:ext>
            </a:extLst>
          </p:cNvPr>
          <p:cNvSpPr>
            <a:spLocks noGrp="1"/>
          </p:cNvSpPr>
          <p:nvPr>
            <p:ph type="sldNum" sz="quarter" idx="12"/>
          </p:nvPr>
        </p:nvSpPr>
        <p:spPr/>
        <p:txBody>
          <a:bodyPr/>
          <a:lstStyle/>
          <a:p>
            <a:fld id="{8053C200-6296-4F51-B878-BE8DEE74F9D2}" type="slidenum">
              <a:rPr lang="en-US" smtClean="0"/>
              <a:t>‹#›</a:t>
            </a:fld>
            <a:endParaRPr lang="en-US"/>
          </a:p>
        </p:txBody>
      </p:sp>
    </p:spTree>
    <p:extLst>
      <p:ext uri="{BB962C8B-B14F-4D97-AF65-F5344CB8AC3E}">
        <p14:creationId xmlns:p14="http://schemas.microsoft.com/office/powerpoint/2010/main" val="262852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C730B8A2-4B42-47D6-8B61-F3E8964F8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xmlns="" id="{8A58089A-428C-49EA-88BE-02BAB30F9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xmlns="" id="{6A62FDBB-9B9A-4B8B-846A-CAEE609C5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3F94E-0126-41F7-9D2F-82416DB7D3CC}" type="datetimeFigureOut">
              <a:rPr lang="en-US" smtClean="0"/>
              <a:t>3/21/2020</a:t>
            </a:fld>
            <a:endParaRPr lang="en-US"/>
          </a:p>
        </p:txBody>
      </p:sp>
      <p:sp>
        <p:nvSpPr>
          <p:cNvPr id="5" name="Espace réservé du pied de page 4">
            <a:extLst>
              <a:ext uri="{FF2B5EF4-FFF2-40B4-BE49-F238E27FC236}">
                <a16:creationId xmlns:a16="http://schemas.microsoft.com/office/drawing/2014/main" xmlns="" id="{B9A2B69C-161D-4D87-A5EF-99C0CCC7A7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xmlns="" id="{80267B51-DD62-4A9F-BCAB-A6C44A86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3C200-6296-4F51-B878-BE8DEE74F9D2}" type="slidenum">
              <a:rPr lang="en-US" smtClean="0"/>
              <a:t>‹#›</a:t>
            </a:fld>
            <a:endParaRPr lang="en-US"/>
          </a:p>
        </p:txBody>
      </p:sp>
    </p:spTree>
    <p:extLst>
      <p:ext uri="{BB962C8B-B14F-4D97-AF65-F5344CB8AC3E}">
        <p14:creationId xmlns:p14="http://schemas.microsoft.com/office/powerpoint/2010/main" val="365031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2"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70AC45"/>
                </a:solidFill>
              </a:rPr>
              <a:t>Working with Elements</a:t>
            </a:r>
          </a:p>
        </p:txBody>
      </p:sp>
      <p:sp>
        <p:nvSpPr>
          <p:cNvPr id="4" name="Espace réservé du numéro de diapositive 3">
            <a:extLst>
              <a:ext uri="{FF2B5EF4-FFF2-40B4-BE49-F238E27FC236}">
                <a16:creationId xmlns:a16="http://schemas.microsoft.com/office/drawing/2014/main" xmlns="" id="{12152390-4D94-49B2-9AEE-0F96B95488C8}"/>
              </a:ext>
            </a:extLst>
          </p:cNvPr>
          <p:cNvSpPr>
            <a:spLocks noGrp="1"/>
          </p:cNvSpPr>
          <p:nvPr>
            <p:ph type="sldNum" sz="quarter" idx="10"/>
          </p:nvPr>
        </p:nvSpPr>
        <p:spPr/>
        <p:txBody>
          <a:bodyPr/>
          <a:lstStyle/>
          <a:p>
            <a:fld id="{7F0C0638-1B9A-A247-8307-B3AEFFB0D215}" type="slidenum">
              <a:rPr lang="en-US" smtClean="0"/>
              <a:pPr/>
              <a:t>1</a:t>
            </a:fld>
            <a:endParaRPr lang="en-US"/>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79467509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Automating dropdowns and lists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10</a:t>
            </a:fld>
            <a:endParaRPr lang="en-US" dirty="0"/>
          </a:p>
        </p:txBody>
      </p:sp>
      <p:sp>
        <p:nvSpPr>
          <p:cNvPr id="3" name="Rectangle 2">
            <a:extLst>
              <a:ext uri="{FF2B5EF4-FFF2-40B4-BE49-F238E27FC236}">
                <a16:creationId xmlns:a16="http://schemas.microsoft.com/office/drawing/2014/main" xmlns="" id="{899A0D89-608B-4ED5-9A41-CA020B74FA1F}"/>
              </a:ext>
            </a:extLst>
          </p:cNvPr>
          <p:cNvSpPr/>
          <p:nvPr/>
        </p:nvSpPr>
        <p:spPr>
          <a:xfrm>
            <a:off x="455739" y="1156957"/>
            <a:ext cx="11202572" cy="1015663"/>
          </a:xfrm>
          <a:prstGeom prst="rect">
            <a:avLst/>
          </a:prstGeom>
        </p:spPr>
        <p:txBody>
          <a:bodyPr wrap="square">
            <a:spAutoFit/>
          </a:bodyPr>
          <a:lstStyle/>
          <a:p>
            <a:r>
              <a:rPr lang="en-US" sz="2000" b="1" dirty="0">
                <a:latin typeface="Calibri (Body)"/>
              </a:rPr>
              <a:t>Selenium WebDriver </a:t>
            </a:r>
            <a:r>
              <a:rPr lang="en-US" sz="2000" dirty="0">
                <a:latin typeface="Calibri (Body)"/>
              </a:rPr>
              <a:t>supports testing dropdown and list elements using a special </a:t>
            </a:r>
            <a:r>
              <a:rPr lang="en-US" sz="2000" b="1" dirty="0">
                <a:latin typeface="Calibri (Body)"/>
              </a:rPr>
              <a:t>Select class</a:t>
            </a:r>
            <a:r>
              <a:rPr lang="en-US" sz="2000" dirty="0">
                <a:latin typeface="Calibri (Body)"/>
              </a:rPr>
              <a:t>. </a:t>
            </a:r>
          </a:p>
          <a:p>
            <a:r>
              <a:rPr lang="en-US" sz="2000" dirty="0">
                <a:latin typeface="Calibri (Body)"/>
              </a:rPr>
              <a:t>The </a:t>
            </a:r>
            <a:r>
              <a:rPr lang="en-US" sz="2000" b="1" dirty="0">
                <a:latin typeface="Calibri (Body)"/>
              </a:rPr>
              <a:t>Select</a:t>
            </a:r>
            <a:r>
              <a:rPr lang="en-US" sz="2000" dirty="0">
                <a:latin typeface="Calibri (Body)"/>
              </a:rPr>
              <a:t> class provides various methods and properties to interact with dropdowns and lists created with the </a:t>
            </a:r>
            <a:r>
              <a:rPr lang="en-US" sz="2000" b="1" dirty="0">
                <a:latin typeface="Calibri (Body)"/>
              </a:rPr>
              <a:t>HTML &lt;select&gt; </a:t>
            </a:r>
            <a:r>
              <a:rPr lang="en-US" sz="2000" dirty="0">
                <a:latin typeface="Calibri (Body)"/>
              </a:rPr>
              <a:t>element. </a:t>
            </a:r>
          </a:p>
        </p:txBody>
      </p:sp>
      <p:pic>
        <p:nvPicPr>
          <p:cNvPr id="7" name="Picture 4">
            <a:extLst>
              <a:ext uri="{FF2B5EF4-FFF2-40B4-BE49-F238E27FC236}">
                <a16:creationId xmlns:a16="http://schemas.microsoft.com/office/drawing/2014/main" xmlns="" id="{E66A5CDC-922F-4CDD-B964-F34094097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86" y="2749731"/>
            <a:ext cx="6372477" cy="23550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37061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Automating dropdowns and lists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11</a:t>
            </a:fld>
            <a:endParaRPr lang="en-US" dirty="0"/>
          </a:p>
        </p:txBody>
      </p:sp>
      <p:pic>
        <p:nvPicPr>
          <p:cNvPr id="6" name="Picture 8">
            <a:extLst>
              <a:ext uri="{FF2B5EF4-FFF2-40B4-BE49-F238E27FC236}">
                <a16:creationId xmlns:a16="http://schemas.microsoft.com/office/drawing/2014/main" xmlns="" id="{F9FF15B3-018E-4272-9A9B-E151A061D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588" y="1453124"/>
            <a:ext cx="8336923" cy="6727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9">
            <a:extLst>
              <a:ext uri="{FF2B5EF4-FFF2-40B4-BE49-F238E27FC236}">
                <a16:creationId xmlns:a16="http://schemas.microsoft.com/office/drawing/2014/main" xmlns="" id="{8DD5C72F-132D-4922-A04F-B5DF1426E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37" y="2669549"/>
            <a:ext cx="6908948" cy="13364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0">
            <a:extLst>
              <a:ext uri="{FF2B5EF4-FFF2-40B4-BE49-F238E27FC236}">
                <a16:creationId xmlns:a16="http://schemas.microsoft.com/office/drawing/2014/main" xmlns="" id="{3FAC3933-2DDF-46C5-B582-8200993B5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93" y="4488185"/>
            <a:ext cx="8047055" cy="1346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42698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Automating dropdowns and lists</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12</a:t>
            </a:fld>
            <a:endParaRPr lang="en-US" dirty="0"/>
          </a:p>
        </p:txBody>
      </p:sp>
      <p:pic>
        <p:nvPicPr>
          <p:cNvPr id="6" name="Picture 2">
            <a:extLst>
              <a:ext uri="{FF2B5EF4-FFF2-40B4-BE49-F238E27FC236}">
                <a16:creationId xmlns:a16="http://schemas.microsoft.com/office/drawing/2014/main" xmlns="" id="{FDEEA571-1D64-4248-9CBD-21A723FE3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042" y="1940562"/>
            <a:ext cx="8349915" cy="1072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xmlns="" id="{A5EF6985-A020-4EEF-BAAF-76603D6B2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042" y="3936830"/>
            <a:ext cx="8177480" cy="10070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921630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Automating dropdowns and lists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13</a:t>
            </a:fld>
            <a:endParaRPr lang="en-US" dirty="0"/>
          </a:p>
        </p:txBody>
      </p:sp>
      <p:pic>
        <p:nvPicPr>
          <p:cNvPr id="11" name="Picture 2">
            <a:extLst>
              <a:ext uri="{FF2B5EF4-FFF2-40B4-BE49-F238E27FC236}">
                <a16:creationId xmlns:a16="http://schemas.microsoft.com/office/drawing/2014/main" xmlns="" id="{864A0E4E-104A-4667-9C5A-36727E289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602" y="1422550"/>
            <a:ext cx="7585923" cy="13095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a:extLst>
              <a:ext uri="{FF2B5EF4-FFF2-40B4-BE49-F238E27FC236}">
                <a16:creationId xmlns:a16="http://schemas.microsoft.com/office/drawing/2014/main" xmlns="" id="{19E66BEF-9BBA-478D-BEB4-A3F9E33AA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602" y="2940404"/>
            <a:ext cx="7585923" cy="13726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a:extLst>
              <a:ext uri="{FF2B5EF4-FFF2-40B4-BE49-F238E27FC236}">
                <a16:creationId xmlns:a16="http://schemas.microsoft.com/office/drawing/2014/main" xmlns="" id="{7D4B8F57-B32D-436C-9CB5-0092042D9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602" y="4566407"/>
            <a:ext cx="7585923" cy="12990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909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options in the Select element</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14</a:t>
            </a:fld>
            <a:endParaRPr lang="en-US" dirty="0"/>
          </a:p>
        </p:txBody>
      </p:sp>
      <p:sp>
        <p:nvSpPr>
          <p:cNvPr id="3" name="Rectangle 2">
            <a:extLst>
              <a:ext uri="{FF2B5EF4-FFF2-40B4-BE49-F238E27FC236}">
                <a16:creationId xmlns:a16="http://schemas.microsoft.com/office/drawing/2014/main" xmlns="" id="{AC192F67-EEAC-4192-9B62-9ED29C83FBA6}"/>
              </a:ext>
            </a:extLst>
          </p:cNvPr>
          <p:cNvSpPr/>
          <p:nvPr/>
        </p:nvSpPr>
        <p:spPr>
          <a:xfrm>
            <a:off x="206325" y="945942"/>
            <a:ext cx="11821551" cy="1323439"/>
          </a:xfrm>
          <a:prstGeom prst="rect">
            <a:avLst/>
          </a:prstGeom>
        </p:spPr>
        <p:txBody>
          <a:bodyPr wrap="square">
            <a:spAutoFit/>
          </a:bodyPr>
          <a:lstStyle/>
          <a:p>
            <a:r>
              <a:rPr lang="en-US" sz="2000" dirty="0">
                <a:latin typeface="Calibri (Body)"/>
              </a:rPr>
              <a:t>While testing the dropdowns and lists created with the &lt;select&gt; element, there will be a need to check to see that correct options are displayed for user selection. </a:t>
            </a:r>
            <a:endParaRPr lang="en-US" sz="2000" dirty="0" smtClean="0">
              <a:latin typeface="Calibri (Body)"/>
            </a:endParaRPr>
          </a:p>
          <a:p>
            <a:endParaRPr lang="en-US" sz="2000" dirty="0">
              <a:latin typeface="Calibri (Body)"/>
            </a:endParaRPr>
          </a:p>
          <a:p>
            <a:r>
              <a:rPr lang="en-US" sz="2000" dirty="0">
                <a:latin typeface="Calibri (Body)"/>
              </a:rPr>
              <a:t>These options may be static or populated from a database via AJAX calls. </a:t>
            </a:r>
          </a:p>
        </p:txBody>
      </p:sp>
      <p:pic>
        <p:nvPicPr>
          <p:cNvPr id="8" name="Picture 2">
            <a:extLst>
              <a:ext uri="{FF2B5EF4-FFF2-40B4-BE49-F238E27FC236}">
                <a16:creationId xmlns:a16="http://schemas.microsoft.com/office/drawing/2014/main" xmlns="" id="{071F5933-16C2-4857-9AAD-D122007A7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766" y="3621085"/>
            <a:ext cx="8394197" cy="4308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extLst>
              <a:ext uri="{FF2B5EF4-FFF2-40B4-BE49-F238E27FC236}">
                <a16:creationId xmlns:a16="http://schemas.microsoft.com/office/drawing/2014/main" xmlns="" id="{382FBBF6-096B-4569-8E52-C2A96074C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870" y="2551122"/>
            <a:ext cx="8360093" cy="6926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a:extLst>
              <a:ext uri="{FF2B5EF4-FFF2-40B4-BE49-F238E27FC236}">
                <a16:creationId xmlns:a16="http://schemas.microsoft.com/office/drawing/2014/main" xmlns="" id="{4B409227-478C-407A-AFC7-BCA901A307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485" y="4345695"/>
            <a:ext cx="7095064" cy="12488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97797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42" y="69275"/>
            <a:ext cx="11546431" cy="772404"/>
          </a:xfrm>
        </p:spPr>
        <p:txBody>
          <a:bodyPr>
            <a:normAutofit fontScale="90000"/>
          </a:bodyPr>
          <a:lstStyle/>
          <a:p>
            <a:r>
              <a:rPr lang="en-US" dirty="0"/>
              <a:t>Checking selected options in dropdowns and </a:t>
            </a:r>
            <a:r>
              <a:rPr lang="en-US" dirty="0" smtClean="0"/>
              <a:t>lists</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3225901" y="1676861"/>
            <a:ext cx="6607791" cy="3848868"/>
          </a:xfrm>
          <a:prstGeom prst="rect">
            <a:avLst/>
          </a:prstGeom>
        </p:spPr>
      </p:pic>
    </p:spTree>
    <p:extLst>
      <p:ext uri="{BB962C8B-B14F-4D97-AF65-F5344CB8AC3E}">
        <p14:creationId xmlns:p14="http://schemas.microsoft.com/office/powerpoint/2010/main" val="405050863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42" y="69275"/>
            <a:ext cx="11546431" cy="772404"/>
          </a:xfrm>
        </p:spPr>
        <p:txBody>
          <a:bodyPr>
            <a:normAutofit fontScale="90000"/>
          </a:bodyPr>
          <a:lstStyle/>
          <a:p>
            <a:r>
              <a:rPr lang="en-US" dirty="0"/>
              <a:t>Checking selected options in dropdowns and </a:t>
            </a:r>
            <a:r>
              <a:rPr lang="en-US" dirty="0" smtClean="0"/>
              <a:t>lists</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16</a:t>
            </a:fld>
            <a:endParaRPr lang="en-US" dirty="0"/>
          </a:p>
        </p:txBody>
      </p:sp>
      <p:pic>
        <p:nvPicPr>
          <p:cNvPr id="3" name="Picture 2"/>
          <p:cNvPicPr>
            <a:picLocks noChangeAspect="1"/>
          </p:cNvPicPr>
          <p:nvPr/>
        </p:nvPicPr>
        <p:blipFill>
          <a:blip r:embed="rId2"/>
          <a:stretch>
            <a:fillRect/>
          </a:stretch>
        </p:blipFill>
        <p:spPr>
          <a:xfrm>
            <a:off x="1364533" y="1148933"/>
            <a:ext cx="5353050" cy="5410200"/>
          </a:xfrm>
          <a:prstGeom prst="rect">
            <a:avLst/>
          </a:prstGeom>
        </p:spPr>
      </p:pic>
      <p:pic>
        <p:nvPicPr>
          <p:cNvPr id="6" name="Picture 5"/>
          <p:cNvPicPr>
            <a:picLocks noChangeAspect="1"/>
          </p:cNvPicPr>
          <p:nvPr/>
        </p:nvPicPr>
        <p:blipFill>
          <a:blip r:embed="rId3"/>
          <a:stretch>
            <a:fillRect/>
          </a:stretch>
        </p:blipFill>
        <p:spPr>
          <a:xfrm>
            <a:off x="6977369" y="3854033"/>
            <a:ext cx="4962525" cy="2305050"/>
          </a:xfrm>
          <a:prstGeom prst="rect">
            <a:avLst/>
          </a:prstGeom>
        </p:spPr>
      </p:pic>
    </p:spTree>
    <p:extLst>
      <p:ext uri="{BB962C8B-B14F-4D97-AF65-F5344CB8AC3E}">
        <p14:creationId xmlns:p14="http://schemas.microsoft.com/office/powerpoint/2010/main" val="123102411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Automating radio buttons and radio groups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17</a:t>
            </a:fld>
            <a:endParaRPr lang="en-US" dirty="0"/>
          </a:p>
        </p:txBody>
      </p:sp>
      <p:sp>
        <p:nvSpPr>
          <p:cNvPr id="3" name="Rectangle 2">
            <a:extLst>
              <a:ext uri="{FF2B5EF4-FFF2-40B4-BE49-F238E27FC236}">
                <a16:creationId xmlns:a16="http://schemas.microsoft.com/office/drawing/2014/main" xmlns="" id="{AC192F67-EEAC-4192-9B62-9ED29C83FBA6}"/>
              </a:ext>
            </a:extLst>
          </p:cNvPr>
          <p:cNvSpPr/>
          <p:nvPr/>
        </p:nvSpPr>
        <p:spPr>
          <a:xfrm>
            <a:off x="206325" y="945942"/>
            <a:ext cx="11821551" cy="1631216"/>
          </a:xfrm>
          <a:prstGeom prst="rect">
            <a:avLst/>
          </a:prstGeom>
        </p:spPr>
        <p:txBody>
          <a:bodyPr wrap="square">
            <a:spAutoFit/>
          </a:bodyPr>
          <a:lstStyle/>
          <a:p>
            <a:r>
              <a:rPr lang="en-US" sz="2000" dirty="0">
                <a:latin typeface="Calibri (Body)"/>
              </a:rPr>
              <a:t>The Selenium WebDriver supports radio buttons and radio group elements using the </a:t>
            </a:r>
            <a:r>
              <a:rPr lang="en-US" sz="2000" dirty="0" err="1">
                <a:latin typeface="Calibri (Body)"/>
              </a:rPr>
              <a:t>WebElement</a:t>
            </a:r>
            <a:r>
              <a:rPr lang="en-US" sz="2000" dirty="0">
                <a:latin typeface="Calibri (Body)"/>
              </a:rPr>
              <a:t> interface</a:t>
            </a:r>
            <a:r>
              <a:rPr lang="en-US" sz="2000" dirty="0" smtClean="0">
                <a:latin typeface="Calibri (Body)"/>
              </a:rPr>
              <a:t>.</a:t>
            </a:r>
          </a:p>
          <a:p>
            <a:endParaRPr lang="en-US" sz="2000" dirty="0">
              <a:latin typeface="Calibri (Body)"/>
            </a:endParaRPr>
          </a:p>
          <a:p>
            <a:r>
              <a:rPr lang="en-US" sz="2000" dirty="0">
                <a:latin typeface="Calibri (Body)"/>
              </a:rPr>
              <a:t> We can select and deselect the radio buttons using the click() method of the </a:t>
            </a:r>
            <a:r>
              <a:rPr lang="en-US" sz="2000" dirty="0" err="1">
                <a:latin typeface="Calibri (Body)"/>
              </a:rPr>
              <a:t>WebElement</a:t>
            </a:r>
            <a:r>
              <a:rPr lang="en-US" sz="2000" dirty="0">
                <a:latin typeface="Calibri (Body)"/>
              </a:rPr>
              <a:t> class, and check whether a radio button is selected or deselected using the </a:t>
            </a:r>
            <a:r>
              <a:rPr lang="en-US" sz="2000" b="1" dirty="0" err="1">
                <a:latin typeface="Calibri (Body)"/>
              </a:rPr>
              <a:t>isSelected</a:t>
            </a:r>
            <a:r>
              <a:rPr lang="en-US" sz="2000" b="1" dirty="0">
                <a:latin typeface="Calibri (Body)"/>
              </a:rPr>
              <a:t>() </a:t>
            </a:r>
            <a:r>
              <a:rPr lang="en-US" sz="2000" dirty="0">
                <a:latin typeface="Calibri (Body)"/>
              </a:rPr>
              <a:t>method. </a:t>
            </a:r>
          </a:p>
        </p:txBody>
      </p:sp>
      <p:pic>
        <p:nvPicPr>
          <p:cNvPr id="6" name="Picture 2">
            <a:extLst>
              <a:ext uri="{FF2B5EF4-FFF2-40B4-BE49-F238E27FC236}">
                <a16:creationId xmlns:a16="http://schemas.microsoft.com/office/drawing/2014/main" xmlns="" id="{E425FE3F-7CD0-45A1-8441-33FE7BBA3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478" y="3682584"/>
            <a:ext cx="7471243" cy="927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81593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Automating radio buttons and radio groups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18</a:t>
            </a:fld>
            <a:endParaRPr lang="en-US" dirty="0"/>
          </a:p>
        </p:txBody>
      </p:sp>
      <p:pic>
        <p:nvPicPr>
          <p:cNvPr id="7" name="Picture 2">
            <a:extLst>
              <a:ext uri="{FF2B5EF4-FFF2-40B4-BE49-F238E27FC236}">
                <a16:creationId xmlns:a16="http://schemas.microsoft.com/office/drawing/2014/main" xmlns="" id="{0F7E32CB-87D8-442D-8E2D-BF681FD99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409" y="1309207"/>
            <a:ext cx="7471243" cy="927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xmlns="" id="{D78901FE-4B98-4246-928D-A8AC75A7A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296" y="2670713"/>
            <a:ext cx="8009407" cy="18456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extLst>
              <a:ext uri="{FF2B5EF4-FFF2-40B4-BE49-F238E27FC236}">
                <a16:creationId xmlns:a16="http://schemas.microsoft.com/office/drawing/2014/main" xmlns="" id="{4FC8C938-6ADD-467F-900B-5E7E69452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0427" y="5124609"/>
            <a:ext cx="6571144" cy="10840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374215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Automating radio buttons and radio groups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19</a:t>
            </a:fld>
            <a:endParaRPr lang="en-US" dirty="0"/>
          </a:p>
        </p:txBody>
      </p:sp>
      <p:pic>
        <p:nvPicPr>
          <p:cNvPr id="10" name="Picture 2">
            <a:extLst>
              <a:ext uri="{FF2B5EF4-FFF2-40B4-BE49-F238E27FC236}">
                <a16:creationId xmlns:a16="http://schemas.microsoft.com/office/drawing/2014/main" xmlns="" id="{1B2C0EF8-7B88-4A11-A1DF-AC03AFD61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282" y="1428706"/>
            <a:ext cx="8215436" cy="4430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610872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54677" y="1286772"/>
            <a:ext cx="11081564" cy="4714415"/>
          </a:xfrm>
        </p:spPr>
        <p:txBody>
          <a:bodyPr>
            <a:normAutofit/>
          </a:bodyPr>
          <a:lstStyle/>
          <a:p>
            <a:r>
              <a:rPr lang="en-US" dirty="0"/>
              <a:t>Automating textboxes, text areas, and buttons.</a:t>
            </a:r>
          </a:p>
          <a:p>
            <a:r>
              <a:rPr lang="en-US" dirty="0"/>
              <a:t>Checking an element's text.</a:t>
            </a:r>
          </a:p>
          <a:p>
            <a:r>
              <a:rPr lang="en-US" dirty="0"/>
              <a:t>Checking an element's attribute and CSS values.</a:t>
            </a:r>
          </a:p>
          <a:p>
            <a:r>
              <a:rPr lang="en-US" dirty="0"/>
              <a:t>Automating dropdowns and lists.</a:t>
            </a:r>
          </a:p>
          <a:p>
            <a:r>
              <a:rPr lang="en-US" dirty="0"/>
              <a:t>Checking options in the Select </a:t>
            </a:r>
            <a:r>
              <a:rPr lang="en-US" dirty="0" smtClean="0"/>
              <a:t>element</a:t>
            </a:r>
          </a:p>
          <a:p>
            <a:r>
              <a:rPr lang="en-US" dirty="0"/>
              <a:t>Checking selected options in dropdowns  and lists.</a:t>
            </a:r>
          </a:p>
          <a:p>
            <a:r>
              <a:rPr lang="en-US" dirty="0"/>
              <a:t>Automating radio buttons and radio groups.</a:t>
            </a:r>
          </a:p>
          <a:p>
            <a:r>
              <a:rPr lang="en-US" dirty="0"/>
              <a:t>Automating checkboxes.</a:t>
            </a:r>
          </a:p>
          <a:p>
            <a:r>
              <a:rPr lang="en-US" dirty="0"/>
              <a:t>Working with </a:t>
            </a:r>
            <a:r>
              <a:rPr lang="en-US" dirty="0" err="1"/>
              <a:t>WebTables</a:t>
            </a:r>
            <a:r>
              <a:rPr lang="en-US" dirty="0"/>
              <a:t>.</a:t>
            </a:r>
          </a:p>
        </p:txBody>
      </p:sp>
      <p:sp>
        <p:nvSpPr>
          <p:cNvPr id="5" name="Title 4"/>
          <p:cNvSpPr>
            <a:spLocks noGrp="1"/>
          </p:cNvSpPr>
          <p:nvPr>
            <p:ph type="title"/>
          </p:nvPr>
        </p:nvSpPr>
        <p:spPr/>
        <p:txBody>
          <a:bodyPr/>
          <a:lstStyle/>
          <a:p>
            <a:r>
              <a:rPr lang="en-US" dirty="0"/>
              <a:t>Agenda</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a:t>
            </a:fld>
            <a:endParaRPr lang="en-US" dirty="0"/>
          </a:p>
        </p:txBody>
      </p:sp>
    </p:spTree>
    <p:extLst>
      <p:ext uri="{BB962C8B-B14F-4D97-AF65-F5344CB8AC3E}">
        <p14:creationId xmlns:p14="http://schemas.microsoft.com/office/powerpoint/2010/main" val="420052279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Automating checkboxes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20</a:t>
            </a:fld>
            <a:endParaRPr lang="en-US" dirty="0"/>
          </a:p>
        </p:txBody>
      </p:sp>
      <p:sp>
        <p:nvSpPr>
          <p:cNvPr id="3" name="Rectangle 2">
            <a:extLst>
              <a:ext uri="{FF2B5EF4-FFF2-40B4-BE49-F238E27FC236}">
                <a16:creationId xmlns:a16="http://schemas.microsoft.com/office/drawing/2014/main" xmlns="" id="{F7937259-09E2-4259-A033-7D0E8C154824}"/>
              </a:ext>
            </a:extLst>
          </p:cNvPr>
          <p:cNvSpPr/>
          <p:nvPr/>
        </p:nvSpPr>
        <p:spPr>
          <a:xfrm>
            <a:off x="262596" y="1098510"/>
            <a:ext cx="11694941" cy="1015663"/>
          </a:xfrm>
          <a:prstGeom prst="rect">
            <a:avLst/>
          </a:prstGeom>
        </p:spPr>
        <p:txBody>
          <a:bodyPr wrap="square">
            <a:spAutoFit/>
          </a:bodyPr>
          <a:lstStyle/>
          <a:p>
            <a:r>
              <a:rPr lang="en-US" sz="2000" dirty="0">
                <a:latin typeface="Calibri (Body)"/>
              </a:rPr>
              <a:t>Selenium WebDriver supports the checkbox element using the </a:t>
            </a:r>
            <a:r>
              <a:rPr lang="en-US" sz="2000" dirty="0" err="1">
                <a:latin typeface="Calibri (Body)"/>
              </a:rPr>
              <a:t>WebElement</a:t>
            </a:r>
            <a:r>
              <a:rPr lang="en-US" sz="2000" dirty="0">
                <a:latin typeface="Calibri (Body)"/>
              </a:rPr>
              <a:t> interface. We can select or deselect a checkbox using the </a:t>
            </a:r>
            <a:r>
              <a:rPr lang="en-US" sz="2000" b="1" dirty="0">
                <a:latin typeface="Calibri (Body)"/>
              </a:rPr>
              <a:t>click() </a:t>
            </a:r>
            <a:r>
              <a:rPr lang="en-US" sz="2000" dirty="0">
                <a:latin typeface="Calibri (Body)"/>
              </a:rPr>
              <a:t>method and check whether a checkbox is selected or deselected using the </a:t>
            </a:r>
            <a:r>
              <a:rPr lang="en-US" sz="2000" b="1" dirty="0" err="1">
                <a:latin typeface="Calibri (Body)"/>
              </a:rPr>
              <a:t>isSelected</a:t>
            </a:r>
            <a:r>
              <a:rPr lang="en-US" sz="2000" b="1" dirty="0">
                <a:latin typeface="Calibri (Body)"/>
              </a:rPr>
              <a:t>() </a:t>
            </a:r>
            <a:r>
              <a:rPr lang="en-US" sz="2000" dirty="0">
                <a:latin typeface="Calibri (Body)"/>
              </a:rPr>
              <a:t>method. </a:t>
            </a:r>
          </a:p>
        </p:txBody>
      </p:sp>
      <p:pic>
        <p:nvPicPr>
          <p:cNvPr id="6" name="Picture 2">
            <a:extLst>
              <a:ext uri="{FF2B5EF4-FFF2-40B4-BE49-F238E27FC236}">
                <a16:creationId xmlns:a16="http://schemas.microsoft.com/office/drawing/2014/main" xmlns="" id="{34B3BBD7-E4DB-4BBB-A3C7-2A71DB990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986" y="2872801"/>
            <a:ext cx="7903850" cy="9382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extLst>
              <a:ext uri="{FF2B5EF4-FFF2-40B4-BE49-F238E27FC236}">
                <a16:creationId xmlns:a16="http://schemas.microsoft.com/office/drawing/2014/main" xmlns="" id="{72186A35-5ED7-4561-BEDA-C2F7262AF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498" y="4569713"/>
            <a:ext cx="4378825" cy="12510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59096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a:t>
            </a:r>
            <a:r>
              <a:rPr lang="en-US" dirty="0" err="1"/>
              <a:t>WebTables</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21</a:t>
            </a:fld>
            <a:endParaRPr lang="en-US" dirty="0"/>
          </a:p>
        </p:txBody>
      </p:sp>
      <p:sp>
        <p:nvSpPr>
          <p:cNvPr id="3" name="Rectangle 2">
            <a:extLst>
              <a:ext uri="{FF2B5EF4-FFF2-40B4-BE49-F238E27FC236}">
                <a16:creationId xmlns:a16="http://schemas.microsoft.com/office/drawing/2014/main" xmlns="" id="{F7937259-09E2-4259-A033-7D0E8C154824}"/>
              </a:ext>
            </a:extLst>
          </p:cNvPr>
          <p:cNvSpPr/>
          <p:nvPr/>
        </p:nvSpPr>
        <p:spPr>
          <a:xfrm>
            <a:off x="262596" y="1098510"/>
            <a:ext cx="11694941" cy="1938992"/>
          </a:xfrm>
          <a:prstGeom prst="rect">
            <a:avLst/>
          </a:prstGeom>
        </p:spPr>
        <p:txBody>
          <a:bodyPr wrap="square">
            <a:spAutoFit/>
          </a:bodyPr>
          <a:lstStyle/>
          <a:p>
            <a:r>
              <a:rPr lang="en-US" sz="2000" dirty="0">
                <a:latin typeface="Calibri (Body)"/>
              </a:rPr>
              <a:t>Similar to other element types that we have seen in earlier sections, an HTML table is represented as </a:t>
            </a:r>
            <a:r>
              <a:rPr lang="en-US" sz="2000" b="1" dirty="0" err="1">
                <a:latin typeface="Calibri (Body)"/>
              </a:rPr>
              <a:t>WebElement</a:t>
            </a:r>
            <a:r>
              <a:rPr lang="en-US" sz="2000" dirty="0">
                <a:latin typeface="Calibri (Body)"/>
              </a:rPr>
              <a:t>. However, there are no table-specific methods that are  available with the </a:t>
            </a:r>
            <a:r>
              <a:rPr lang="en-US" sz="2000" b="1" dirty="0" err="1">
                <a:latin typeface="Calibri (Body)"/>
              </a:rPr>
              <a:t>WebElement</a:t>
            </a:r>
            <a:r>
              <a:rPr lang="en-US" sz="2000" dirty="0">
                <a:latin typeface="Calibri (Body)"/>
              </a:rPr>
              <a:t> interface. </a:t>
            </a:r>
            <a:endParaRPr lang="en-US" sz="2000" dirty="0" smtClean="0">
              <a:latin typeface="Calibri (Body)"/>
            </a:endParaRPr>
          </a:p>
          <a:p>
            <a:endParaRPr lang="en-US" sz="2000" dirty="0">
              <a:latin typeface="Calibri (Body)"/>
            </a:endParaRPr>
          </a:p>
          <a:p>
            <a:r>
              <a:rPr lang="en-US" sz="2000" dirty="0">
                <a:latin typeface="Calibri (Body)"/>
              </a:rPr>
              <a:t>While working with tables, we can find the rows and cells effectively by using a set of the  By class methods. </a:t>
            </a:r>
          </a:p>
        </p:txBody>
      </p:sp>
      <p:pic>
        <p:nvPicPr>
          <p:cNvPr id="8" name="Picture 4">
            <a:extLst>
              <a:ext uri="{FF2B5EF4-FFF2-40B4-BE49-F238E27FC236}">
                <a16:creationId xmlns:a16="http://schemas.microsoft.com/office/drawing/2014/main" xmlns="" id="{8F7C50A4-F737-46D4-BE0F-40EA52DB2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959" y="3931063"/>
            <a:ext cx="9013751" cy="5466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a:extLst>
              <a:ext uri="{FF2B5EF4-FFF2-40B4-BE49-F238E27FC236}">
                <a16:creationId xmlns:a16="http://schemas.microsoft.com/office/drawing/2014/main" xmlns="" id="{A50A834B-11B2-43A8-AB5A-263D2B952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720" y="4724159"/>
            <a:ext cx="7382632" cy="8187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49362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a:t>
            </a:r>
            <a:r>
              <a:rPr lang="en-US" dirty="0" err="1"/>
              <a:t>WebTables</a:t>
            </a:r>
            <a:endParaRPr lang="en-US" dirty="0"/>
          </a:p>
        </p:txBody>
      </p:sp>
      <p:sp>
        <p:nvSpPr>
          <p:cNvPr id="4" name="Slide Number Placeholder 3"/>
          <p:cNvSpPr>
            <a:spLocks noGrp="1"/>
          </p:cNvSpPr>
          <p:nvPr>
            <p:ph type="sldNum" sz="quarter" idx="10"/>
          </p:nvPr>
        </p:nvSpPr>
        <p:spPr/>
        <p:txBody>
          <a:bodyPr/>
          <a:lstStyle/>
          <a:p>
            <a:fld id="{7F0C0638-1B9A-A247-8307-B3AEFFB0D215}" type="slidenum">
              <a:rPr lang="en-US" smtClean="0"/>
              <a:pPr/>
              <a:t>22</a:t>
            </a:fld>
            <a:endParaRPr lang="en-US" dirty="0"/>
          </a:p>
        </p:txBody>
      </p:sp>
      <p:pic>
        <p:nvPicPr>
          <p:cNvPr id="7" name="Picture 2">
            <a:extLst>
              <a:ext uri="{FF2B5EF4-FFF2-40B4-BE49-F238E27FC236}">
                <a16:creationId xmlns:a16="http://schemas.microsoft.com/office/drawing/2014/main" xmlns="" id="{757EAB4E-6E2D-488D-91C4-C48F5645C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435" y="2195634"/>
            <a:ext cx="7745130" cy="22367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2452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469CB7EA-8CDB-43D0-B77B-FF1CB5671D0B}"/>
              </a:ext>
            </a:extLst>
          </p:cNvPr>
          <p:cNvSpPr>
            <a:spLocks noGrp="1"/>
          </p:cNvSpPr>
          <p:nvPr>
            <p:ph type="body" idx="1"/>
          </p:nvPr>
        </p:nvSpPr>
        <p:spPr>
          <a:xfrm>
            <a:off x="4912726" y="841409"/>
            <a:ext cx="7118441" cy="5197641"/>
          </a:xfrm>
        </p:spPr>
        <p:txBody>
          <a:bodyPr>
            <a:normAutofit/>
          </a:bodyPr>
          <a:lstStyle/>
          <a:p>
            <a:pPr marL="0" indent="0" algn="ctr">
              <a:buNone/>
            </a:pPr>
            <a:r>
              <a:rPr lang="en-US" sz="4800" b="1" dirty="0">
                <a:solidFill>
                  <a:srgbClr val="293E51"/>
                </a:solidFill>
              </a:rPr>
              <a:t>Happy</a:t>
            </a:r>
            <a:r>
              <a:rPr lang="en-US" sz="4800" b="1" dirty="0">
                <a:solidFill>
                  <a:srgbClr val="70AC45"/>
                </a:solidFill>
              </a:rPr>
              <a:t> Coding!</a:t>
            </a:r>
          </a:p>
        </p:txBody>
      </p:sp>
      <p:sp>
        <p:nvSpPr>
          <p:cNvPr id="3" name="Titre 2">
            <a:extLst>
              <a:ext uri="{FF2B5EF4-FFF2-40B4-BE49-F238E27FC236}">
                <a16:creationId xmlns:a16="http://schemas.microsoft.com/office/drawing/2014/main" xmlns="" id="{D7FC8B92-F601-4F7B-9354-6C0171C9AAB8}"/>
              </a:ext>
            </a:extLst>
          </p:cNvPr>
          <p:cNvSpPr>
            <a:spLocks noGrp="1"/>
          </p:cNvSpPr>
          <p:nvPr>
            <p:ph type="title"/>
          </p:nvPr>
        </p:nvSpPr>
        <p:spPr>
          <a:xfrm>
            <a:off x="33089" y="3054027"/>
            <a:ext cx="4706459" cy="772404"/>
          </a:xfrm>
        </p:spPr>
        <p:txBody>
          <a:bodyPr/>
          <a:lstStyle/>
          <a:p>
            <a:r>
              <a:rPr lang="en-US" sz="4800" dirty="0"/>
              <a:t>Fresher Academy</a:t>
            </a:r>
          </a:p>
        </p:txBody>
      </p:sp>
      <p:sp>
        <p:nvSpPr>
          <p:cNvPr id="4" name="Espace réservé du numéro de diapositive 3">
            <a:extLst>
              <a:ext uri="{FF2B5EF4-FFF2-40B4-BE49-F238E27FC236}">
                <a16:creationId xmlns:a16="http://schemas.microsoft.com/office/drawing/2014/main" xmlns="" id="{12152390-4D94-49B2-9AEE-0F96B95488C8}"/>
              </a:ext>
            </a:extLst>
          </p:cNvPr>
          <p:cNvSpPr>
            <a:spLocks noGrp="1"/>
          </p:cNvSpPr>
          <p:nvPr>
            <p:ph type="sldNum" sz="quarter" idx="10"/>
          </p:nvPr>
        </p:nvSpPr>
        <p:spPr/>
        <p:txBody>
          <a:bodyPr/>
          <a:lstStyle/>
          <a:p>
            <a:fld id="{7F0C0638-1B9A-A247-8307-B3AEFFB0D215}" type="slidenum">
              <a:rPr lang="en-US" smtClean="0"/>
              <a:pPr/>
              <a:t>23</a:t>
            </a:fld>
            <a:endParaRPr lang="en-US"/>
          </a:p>
        </p:txBody>
      </p:sp>
    </p:spTree>
    <p:extLst>
      <p:ext uri="{BB962C8B-B14F-4D97-AF65-F5344CB8AC3E}">
        <p14:creationId xmlns:p14="http://schemas.microsoft.com/office/powerpoint/2010/main" val="103764695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Automating textboxes, text areas,  and buttons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3</a:t>
            </a:fld>
            <a:endParaRPr lang="en-US" dirty="0"/>
          </a:p>
        </p:txBody>
      </p:sp>
      <p:sp>
        <p:nvSpPr>
          <p:cNvPr id="7" name="Rectangle 6">
            <a:extLst>
              <a:ext uri="{FF2B5EF4-FFF2-40B4-BE49-F238E27FC236}">
                <a16:creationId xmlns:a16="http://schemas.microsoft.com/office/drawing/2014/main" xmlns="" id="{8BE468AA-B87D-4B2B-9E12-AEE578E34476}"/>
              </a:ext>
            </a:extLst>
          </p:cNvPr>
          <p:cNvSpPr/>
          <p:nvPr/>
        </p:nvSpPr>
        <p:spPr>
          <a:xfrm>
            <a:off x="572022" y="1173203"/>
            <a:ext cx="11271819" cy="1015663"/>
          </a:xfrm>
          <a:prstGeom prst="rect">
            <a:avLst/>
          </a:prstGeom>
        </p:spPr>
        <p:txBody>
          <a:bodyPr wrap="square">
            <a:spAutoFit/>
          </a:bodyPr>
          <a:lstStyle/>
          <a:p>
            <a:r>
              <a:rPr lang="en-US" sz="2000" dirty="0">
                <a:latin typeface="Calibri (Body)"/>
              </a:rPr>
              <a:t>The textbox and button elements are the most common elements used in any web application. Selenium </a:t>
            </a:r>
            <a:r>
              <a:rPr lang="en-US" sz="2000" b="1" dirty="0">
                <a:latin typeface="Calibri (Body)"/>
              </a:rPr>
              <a:t>WebDriver's </a:t>
            </a:r>
            <a:r>
              <a:rPr lang="en-US" sz="2000" b="1" dirty="0" err="1">
                <a:latin typeface="Calibri (Body)"/>
              </a:rPr>
              <a:t>WebElement</a:t>
            </a:r>
            <a:r>
              <a:rPr lang="en-US" sz="2000" b="1" dirty="0">
                <a:latin typeface="Calibri (Body)"/>
              </a:rPr>
              <a:t> </a:t>
            </a:r>
            <a:r>
              <a:rPr lang="en-US" sz="2000" dirty="0">
                <a:latin typeface="Calibri (Body)"/>
              </a:rPr>
              <a:t>interface provides methods to simulate keyboard entry into textboxes or text areas and perform clicks on a button control. </a:t>
            </a:r>
          </a:p>
        </p:txBody>
      </p:sp>
      <p:pic>
        <p:nvPicPr>
          <p:cNvPr id="8" name="Picture 7">
            <a:extLst>
              <a:ext uri="{FF2B5EF4-FFF2-40B4-BE49-F238E27FC236}">
                <a16:creationId xmlns:a16="http://schemas.microsoft.com/office/drawing/2014/main" xmlns="" id="{1BD491B3-C2C6-4812-A478-F1F387D04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762" y="3127180"/>
            <a:ext cx="7297341" cy="15840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31580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Automating textboxes, text areas,  and buttons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4</a:t>
            </a:fld>
            <a:endParaRPr lang="en-US" dirty="0"/>
          </a:p>
        </p:txBody>
      </p:sp>
      <p:pic>
        <p:nvPicPr>
          <p:cNvPr id="6" name="Picture 5">
            <a:extLst>
              <a:ext uri="{FF2B5EF4-FFF2-40B4-BE49-F238E27FC236}">
                <a16:creationId xmlns:a16="http://schemas.microsoft.com/office/drawing/2014/main" xmlns="" id="{87AFA9A1-B228-4201-BF62-6EB570844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192" y="1152236"/>
            <a:ext cx="7834239" cy="8704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xmlns="" id="{3E6CB549-F261-4C4B-9914-D37BCC31A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591" y="4205529"/>
            <a:ext cx="5072063" cy="24664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xmlns="" id="{0A8980EC-D34F-45EB-B802-E24DC1F7D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192" y="2333264"/>
            <a:ext cx="7666863" cy="15478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34197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an element's text</a:t>
            </a:r>
          </a:p>
        </p:txBody>
      </p:sp>
      <p:sp>
        <p:nvSpPr>
          <p:cNvPr id="4" name="Slide Number Placeholder 3"/>
          <p:cNvSpPr>
            <a:spLocks noGrp="1"/>
          </p:cNvSpPr>
          <p:nvPr>
            <p:ph type="sldNum" sz="quarter" idx="10"/>
          </p:nvPr>
        </p:nvSpPr>
        <p:spPr/>
        <p:txBody>
          <a:bodyPr/>
          <a:lstStyle/>
          <a:p>
            <a:fld id="{7F0C0638-1B9A-A247-8307-B3AEFFB0D215}" type="slidenum">
              <a:rPr lang="en-US" smtClean="0"/>
              <a:pPr/>
              <a:t>5</a:t>
            </a:fld>
            <a:endParaRPr lang="en-US" dirty="0"/>
          </a:p>
        </p:txBody>
      </p:sp>
      <p:sp>
        <p:nvSpPr>
          <p:cNvPr id="3" name="Rectangle 2">
            <a:extLst>
              <a:ext uri="{FF2B5EF4-FFF2-40B4-BE49-F238E27FC236}">
                <a16:creationId xmlns:a16="http://schemas.microsoft.com/office/drawing/2014/main" xmlns="" id="{0277EFF3-85B9-4827-81F4-EF80E67642E2}"/>
              </a:ext>
            </a:extLst>
          </p:cNvPr>
          <p:cNvSpPr/>
          <p:nvPr/>
        </p:nvSpPr>
        <p:spPr>
          <a:xfrm>
            <a:off x="121920" y="1012954"/>
            <a:ext cx="11863754" cy="2554545"/>
          </a:xfrm>
          <a:prstGeom prst="rect">
            <a:avLst/>
          </a:prstGeom>
        </p:spPr>
        <p:txBody>
          <a:bodyPr wrap="square">
            <a:spAutoFit/>
          </a:bodyPr>
          <a:lstStyle/>
          <a:p>
            <a:r>
              <a:rPr lang="en-US" sz="2000" dirty="0">
                <a:latin typeface="Calibri (Body)"/>
              </a:rPr>
              <a:t>While testing a web application, we need to verify that elements are displaying the correct values or text on the page. </a:t>
            </a:r>
            <a:endParaRPr lang="en-US" sz="2000" dirty="0" smtClean="0">
              <a:latin typeface="Calibri (Body)"/>
            </a:endParaRPr>
          </a:p>
          <a:p>
            <a:endParaRPr lang="en-US" sz="2000" dirty="0">
              <a:latin typeface="Calibri (Body)"/>
            </a:endParaRPr>
          </a:p>
          <a:p>
            <a:r>
              <a:rPr lang="en-US" sz="2000" dirty="0">
                <a:latin typeface="Calibri (Body)"/>
              </a:rPr>
              <a:t>Selenium WebDriver's </a:t>
            </a:r>
            <a:r>
              <a:rPr lang="en-US" sz="2000" dirty="0" err="1">
                <a:latin typeface="Calibri (Body)"/>
              </a:rPr>
              <a:t>WebElement</a:t>
            </a:r>
            <a:r>
              <a:rPr lang="en-US" sz="2000" dirty="0">
                <a:latin typeface="Calibri (Body)"/>
              </a:rPr>
              <a:t> interface provides methods  to retrieve and verify text from an element. </a:t>
            </a:r>
            <a:endParaRPr lang="en-US" sz="2000" dirty="0" smtClean="0">
              <a:latin typeface="Calibri (Body)"/>
            </a:endParaRPr>
          </a:p>
          <a:p>
            <a:endParaRPr lang="en-US" sz="2000" dirty="0">
              <a:latin typeface="Calibri (Body)"/>
            </a:endParaRPr>
          </a:p>
          <a:p>
            <a:r>
              <a:rPr lang="en-US" sz="2000" dirty="0">
                <a:latin typeface="Calibri (Body)"/>
              </a:rPr>
              <a:t>Sometimes we need to retrieve text or values from an element into a variable at runtime and later use it at some other place in the test flow. </a:t>
            </a:r>
          </a:p>
        </p:txBody>
      </p:sp>
      <p:sp>
        <p:nvSpPr>
          <p:cNvPr id="11" name="Rectangle 10">
            <a:extLst>
              <a:ext uri="{FF2B5EF4-FFF2-40B4-BE49-F238E27FC236}">
                <a16:creationId xmlns:a16="http://schemas.microsoft.com/office/drawing/2014/main" xmlns="" id="{57B4C5A9-21A5-40D4-A4A9-D99CBC2B898A}"/>
              </a:ext>
            </a:extLst>
          </p:cNvPr>
          <p:cNvSpPr/>
          <p:nvPr/>
        </p:nvSpPr>
        <p:spPr>
          <a:xfrm>
            <a:off x="3211843" y="4317942"/>
            <a:ext cx="2620370" cy="10099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getText() </a:t>
            </a:r>
          </a:p>
        </p:txBody>
      </p:sp>
      <p:sp>
        <p:nvSpPr>
          <p:cNvPr id="12" name="Rectangle 11">
            <a:extLst>
              <a:ext uri="{FF2B5EF4-FFF2-40B4-BE49-F238E27FC236}">
                <a16:creationId xmlns:a16="http://schemas.microsoft.com/office/drawing/2014/main" xmlns="" id="{0B31CBF6-B593-4A74-BDEC-301EA6702834}"/>
              </a:ext>
            </a:extLst>
          </p:cNvPr>
          <p:cNvSpPr/>
          <p:nvPr/>
        </p:nvSpPr>
        <p:spPr>
          <a:xfrm>
            <a:off x="6811182" y="4317942"/>
            <a:ext cx="2620370" cy="10099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 getAttribute() </a:t>
            </a:r>
          </a:p>
        </p:txBody>
      </p:sp>
    </p:spTree>
    <p:extLst>
      <p:ext uri="{BB962C8B-B14F-4D97-AF65-F5344CB8AC3E}">
        <p14:creationId xmlns:p14="http://schemas.microsoft.com/office/powerpoint/2010/main" val="156924018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an element's text</a:t>
            </a:r>
          </a:p>
        </p:txBody>
      </p:sp>
      <p:sp>
        <p:nvSpPr>
          <p:cNvPr id="4" name="Slide Number Placeholder 3"/>
          <p:cNvSpPr>
            <a:spLocks noGrp="1"/>
          </p:cNvSpPr>
          <p:nvPr>
            <p:ph type="sldNum" sz="quarter" idx="10"/>
          </p:nvPr>
        </p:nvSpPr>
        <p:spPr/>
        <p:txBody>
          <a:bodyPr/>
          <a:lstStyle/>
          <a:p>
            <a:fld id="{7F0C0638-1B9A-A247-8307-B3AEFFB0D215}" type="slidenum">
              <a:rPr lang="en-US" smtClean="0"/>
              <a:pPr/>
              <a:t>6</a:t>
            </a:fld>
            <a:endParaRPr lang="en-US" dirty="0"/>
          </a:p>
        </p:txBody>
      </p:sp>
      <p:sp>
        <p:nvSpPr>
          <p:cNvPr id="5" name="Rectangle 4">
            <a:extLst>
              <a:ext uri="{FF2B5EF4-FFF2-40B4-BE49-F238E27FC236}">
                <a16:creationId xmlns:a16="http://schemas.microsoft.com/office/drawing/2014/main" xmlns="" id="{F4F102B0-CE5A-4330-8D39-60F286EEA32F}"/>
              </a:ext>
            </a:extLst>
          </p:cNvPr>
          <p:cNvSpPr/>
          <p:nvPr/>
        </p:nvSpPr>
        <p:spPr>
          <a:xfrm>
            <a:off x="403273" y="1180738"/>
            <a:ext cx="11610535" cy="707886"/>
          </a:xfrm>
          <a:prstGeom prst="rect">
            <a:avLst/>
          </a:prstGeom>
        </p:spPr>
        <p:txBody>
          <a:bodyPr wrap="square">
            <a:spAutoFit/>
          </a:bodyPr>
          <a:lstStyle/>
          <a:p>
            <a:r>
              <a:rPr lang="en-US" sz="2000" dirty="0">
                <a:latin typeface="Calibri (Body)"/>
              </a:rPr>
              <a:t>The </a:t>
            </a:r>
            <a:r>
              <a:rPr lang="en-US" sz="2000" b="1" dirty="0" err="1">
                <a:latin typeface="Calibri (Body)"/>
              </a:rPr>
              <a:t>getText</a:t>
            </a:r>
            <a:r>
              <a:rPr lang="en-US" sz="2000" b="1" dirty="0">
                <a:latin typeface="Calibri (Body)"/>
              </a:rPr>
              <a:t>()</a:t>
            </a:r>
            <a:r>
              <a:rPr lang="en-US" sz="2000" dirty="0">
                <a:latin typeface="Calibri (Body)"/>
              </a:rPr>
              <a:t> method of the </a:t>
            </a:r>
            <a:r>
              <a:rPr lang="en-US" sz="2000" dirty="0" err="1">
                <a:latin typeface="Calibri (Body)"/>
              </a:rPr>
              <a:t>WebElement</a:t>
            </a:r>
            <a:r>
              <a:rPr lang="en-US" sz="2000" dirty="0">
                <a:latin typeface="Calibri (Body)"/>
              </a:rPr>
              <a:t> interface returns the visible </a:t>
            </a:r>
            <a:r>
              <a:rPr lang="en-US" sz="2000" dirty="0" err="1">
                <a:latin typeface="Calibri (Body)"/>
              </a:rPr>
              <a:t>innerText</a:t>
            </a:r>
            <a:r>
              <a:rPr lang="en-US" sz="2000" dirty="0">
                <a:latin typeface="Calibri (Body)"/>
              </a:rPr>
              <a:t> of the element, including sub-elements, without any leading or trailing whitespace. </a:t>
            </a:r>
          </a:p>
        </p:txBody>
      </p:sp>
      <p:pic>
        <p:nvPicPr>
          <p:cNvPr id="8" name="Picture 2">
            <a:extLst>
              <a:ext uri="{FF2B5EF4-FFF2-40B4-BE49-F238E27FC236}">
                <a16:creationId xmlns:a16="http://schemas.microsoft.com/office/drawing/2014/main" xmlns="" id="{82AD44EE-041F-456F-BF33-8C3302054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284" y="2577945"/>
            <a:ext cx="8106486" cy="15895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09889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Checking an element's text</a:t>
            </a:r>
          </a:p>
        </p:txBody>
      </p:sp>
      <p:sp>
        <p:nvSpPr>
          <p:cNvPr id="4" name="Slide Number Placeholder 3"/>
          <p:cNvSpPr>
            <a:spLocks noGrp="1"/>
          </p:cNvSpPr>
          <p:nvPr>
            <p:ph type="sldNum" sz="quarter" idx="10"/>
          </p:nvPr>
        </p:nvSpPr>
        <p:spPr/>
        <p:txBody>
          <a:bodyPr/>
          <a:lstStyle/>
          <a:p>
            <a:fld id="{7F0C0638-1B9A-A247-8307-B3AEFFB0D215}" type="slidenum">
              <a:rPr lang="en-US" smtClean="0"/>
              <a:pPr/>
              <a:t>7</a:t>
            </a:fld>
            <a:endParaRPr lang="en-US" dirty="0"/>
          </a:p>
        </p:txBody>
      </p:sp>
      <p:sp>
        <p:nvSpPr>
          <p:cNvPr id="5" name="Rectangle 4">
            <a:extLst>
              <a:ext uri="{FF2B5EF4-FFF2-40B4-BE49-F238E27FC236}">
                <a16:creationId xmlns:a16="http://schemas.microsoft.com/office/drawing/2014/main" xmlns="" id="{F4F102B0-CE5A-4330-8D39-60F286EEA32F}"/>
              </a:ext>
            </a:extLst>
          </p:cNvPr>
          <p:cNvSpPr/>
          <p:nvPr/>
        </p:nvSpPr>
        <p:spPr>
          <a:xfrm>
            <a:off x="403273" y="1180738"/>
            <a:ext cx="11610535" cy="1323439"/>
          </a:xfrm>
          <a:prstGeom prst="rect">
            <a:avLst/>
          </a:prstGeom>
        </p:spPr>
        <p:txBody>
          <a:bodyPr wrap="square">
            <a:spAutoFit/>
          </a:bodyPr>
          <a:lstStyle/>
          <a:p>
            <a:r>
              <a:rPr lang="en-US" sz="2000" dirty="0">
                <a:latin typeface="Calibri (Body)"/>
              </a:rPr>
              <a:t>The </a:t>
            </a:r>
            <a:r>
              <a:rPr lang="en-US" sz="2000" b="1" dirty="0" err="1">
                <a:latin typeface="Calibri (Body)"/>
              </a:rPr>
              <a:t>WebElement.getText</a:t>
            </a:r>
            <a:r>
              <a:rPr lang="en-US" sz="2000" b="1" dirty="0">
                <a:latin typeface="Calibri (Body)"/>
              </a:rPr>
              <a:t>() </a:t>
            </a:r>
            <a:r>
              <a:rPr lang="en-US" sz="2000" dirty="0">
                <a:latin typeface="Calibri (Body)"/>
              </a:rPr>
              <a:t>method does not work on hidden or invisible elements. Retrieval of text from such elements is possible through the </a:t>
            </a:r>
            <a:r>
              <a:rPr lang="en-US" sz="2000" b="1" dirty="0" err="1">
                <a:latin typeface="Calibri (Body)"/>
              </a:rPr>
              <a:t>getAttribute</a:t>
            </a:r>
            <a:r>
              <a:rPr lang="en-US" sz="2000" b="1" dirty="0">
                <a:latin typeface="Calibri (Body)"/>
              </a:rPr>
              <a:t>()</a:t>
            </a:r>
            <a:r>
              <a:rPr lang="en-US" sz="2000" dirty="0">
                <a:latin typeface="Calibri (Body)"/>
              </a:rPr>
              <a:t> method using the </a:t>
            </a:r>
            <a:r>
              <a:rPr lang="en-US" sz="2000" b="1" dirty="0" err="1">
                <a:latin typeface="Calibri (Body)"/>
              </a:rPr>
              <a:t>innerText</a:t>
            </a:r>
            <a:r>
              <a:rPr lang="en-US" sz="2000" dirty="0">
                <a:latin typeface="Calibri (Body)"/>
              </a:rPr>
              <a:t> or </a:t>
            </a:r>
            <a:r>
              <a:rPr lang="en-US" sz="2000" b="1" dirty="0" err="1">
                <a:latin typeface="Calibri (Body)"/>
              </a:rPr>
              <a:t>textContent</a:t>
            </a:r>
            <a:r>
              <a:rPr lang="en-US" sz="2000" dirty="0">
                <a:latin typeface="Calibri (Body)"/>
              </a:rPr>
              <a:t> attribute.</a:t>
            </a:r>
          </a:p>
          <a:p>
            <a:endParaRPr lang="en-US" sz="2000" dirty="0">
              <a:latin typeface="Calibri (Body)"/>
            </a:endParaRPr>
          </a:p>
        </p:txBody>
      </p:sp>
      <p:pic>
        <p:nvPicPr>
          <p:cNvPr id="6" name="Picture 2">
            <a:extLst>
              <a:ext uri="{FF2B5EF4-FFF2-40B4-BE49-F238E27FC236}">
                <a16:creationId xmlns:a16="http://schemas.microsoft.com/office/drawing/2014/main" xmlns="" id="{CD7AC318-DC20-4D6B-AC03-8DD20E863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242" y="3291963"/>
            <a:ext cx="8528596" cy="1056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50417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an element's attribute and CSS values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8</a:t>
            </a:fld>
            <a:endParaRPr lang="en-US" dirty="0"/>
          </a:p>
        </p:txBody>
      </p:sp>
      <p:sp>
        <p:nvSpPr>
          <p:cNvPr id="5" name="Rectangle 4">
            <a:extLst>
              <a:ext uri="{FF2B5EF4-FFF2-40B4-BE49-F238E27FC236}">
                <a16:creationId xmlns:a16="http://schemas.microsoft.com/office/drawing/2014/main" xmlns="" id="{F4F102B0-CE5A-4330-8D39-60F286EEA32F}"/>
              </a:ext>
            </a:extLst>
          </p:cNvPr>
          <p:cNvSpPr/>
          <p:nvPr/>
        </p:nvSpPr>
        <p:spPr>
          <a:xfrm>
            <a:off x="403273" y="1180738"/>
            <a:ext cx="11610535" cy="1015663"/>
          </a:xfrm>
          <a:prstGeom prst="rect">
            <a:avLst/>
          </a:prstGeom>
        </p:spPr>
        <p:txBody>
          <a:bodyPr wrap="square">
            <a:spAutoFit/>
          </a:bodyPr>
          <a:lstStyle/>
          <a:p>
            <a:r>
              <a:rPr lang="en-US" sz="2000" dirty="0">
                <a:latin typeface="Calibri (Body)"/>
              </a:rPr>
              <a:t>Developers configure various attributes of elements displayed on the web page during design or at runtime to control the behavior or style of elements when they are displayed in the browser. </a:t>
            </a:r>
          </a:p>
          <a:p>
            <a:r>
              <a:rPr lang="en-US" sz="2000" dirty="0">
                <a:latin typeface="Calibri (Body)"/>
              </a:rPr>
              <a:t>For example, the &lt;input&gt; element can be set to read-only by setting the </a:t>
            </a:r>
            <a:r>
              <a:rPr lang="en-US" sz="2000" dirty="0" err="1">
                <a:latin typeface="Calibri (Body)"/>
              </a:rPr>
              <a:t>readonly</a:t>
            </a:r>
            <a:r>
              <a:rPr lang="en-US" sz="2000" dirty="0">
                <a:latin typeface="Calibri (Body)"/>
              </a:rPr>
              <a:t> attribute. </a:t>
            </a:r>
          </a:p>
        </p:txBody>
      </p:sp>
      <p:sp>
        <p:nvSpPr>
          <p:cNvPr id="7" name="Rectangle 6">
            <a:extLst>
              <a:ext uri="{FF2B5EF4-FFF2-40B4-BE49-F238E27FC236}">
                <a16:creationId xmlns:a16="http://schemas.microsoft.com/office/drawing/2014/main" xmlns="" id="{53C7CEF1-4D4D-433B-94C4-EBFD41F2FDEE}"/>
              </a:ext>
            </a:extLst>
          </p:cNvPr>
          <p:cNvSpPr/>
          <p:nvPr/>
        </p:nvSpPr>
        <p:spPr>
          <a:xfrm>
            <a:off x="3004607" y="4101678"/>
            <a:ext cx="2620370" cy="10099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getAttribute() </a:t>
            </a:r>
          </a:p>
        </p:txBody>
      </p:sp>
      <p:sp>
        <p:nvSpPr>
          <p:cNvPr id="8" name="Rectangle 7">
            <a:extLst>
              <a:ext uri="{FF2B5EF4-FFF2-40B4-BE49-F238E27FC236}">
                <a16:creationId xmlns:a16="http://schemas.microsoft.com/office/drawing/2014/main" xmlns="" id="{24D4F988-EC66-4D7F-8278-B925B6CA8E06}"/>
              </a:ext>
            </a:extLst>
          </p:cNvPr>
          <p:cNvSpPr/>
          <p:nvPr/>
        </p:nvSpPr>
        <p:spPr>
          <a:xfrm>
            <a:off x="6603946" y="4101678"/>
            <a:ext cx="2620370" cy="10099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getCSSValue() </a:t>
            </a:r>
          </a:p>
        </p:txBody>
      </p:sp>
    </p:spTree>
    <p:extLst>
      <p:ext uri="{BB962C8B-B14F-4D97-AF65-F5344CB8AC3E}">
        <p14:creationId xmlns:p14="http://schemas.microsoft.com/office/powerpoint/2010/main" val="2840617699"/>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an element's attribute and CSS values</a:t>
            </a:r>
          </a:p>
        </p:txBody>
      </p:sp>
      <p:sp>
        <p:nvSpPr>
          <p:cNvPr id="4" name="Slide Number Placeholder 3"/>
          <p:cNvSpPr>
            <a:spLocks noGrp="1"/>
          </p:cNvSpPr>
          <p:nvPr>
            <p:ph type="sldNum" sz="quarter" idx="10"/>
          </p:nvPr>
        </p:nvSpPr>
        <p:spPr/>
        <p:txBody>
          <a:bodyPr/>
          <a:lstStyle/>
          <a:p>
            <a:fld id="{7F0C0638-1B9A-A247-8307-B3AEFFB0D215}" type="slidenum">
              <a:rPr lang="en-US" smtClean="0"/>
              <a:pPr/>
              <a:t>9</a:t>
            </a:fld>
            <a:endParaRPr lang="en-US" dirty="0"/>
          </a:p>
        </p:txBody>
      </p:sp>
      <p:pic>
        <p:nvPicPr>
          <p:cNvPr id="9" name="Picture 2">
            <a:extLst>
              <a:ext uri="{FF2B5EF4-FFF2-40B4-BE49-F238E27FC236}">
                <a16:creationId xmlns:a16="http://schemas.microsoft.com/office/drawing/2014/main" xmlns="" id="{F523F2E4-68AD-499E-A1AA-B1BD28E6C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097" y="1429442"/>
            <a:ext cx="8643664" cy="168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a:extLst>
              <a:ext uri="{FF2B5EF4-FFF2-40B4-BE49-F238E27FC236}">
                <a16:creationId xmlns:a16="http://schemas.microsoft.com/office/drawing/2014/main" xmlns="" id="{A6FE4473-0FD2-4B46-ADD8-F78D8F1D5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230" y="3702206"/>
            <a:ext cx="8689531" cy="20865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904833"/>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866</TotalTime>
  <Words>646</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(Body)</vt:lpstr>
      <vt:lpstr>Calibri Light</vt:lpstr>
      <vt:lpstr>Thème Office</vt:lpstr>
      <vt:lpstr>PowerPoint Presentation</vt:lpstr>
      <vt:lpstr>Agenda</vt:lpstr>
      <vt:lpstr>Automating textboxes, text areas,  and buttons</vt:lpstr>
      <vt:lpstr>Automating textboxes, text areas,  and buttons</vt:lpstr>
      <vt:lpstr>Checking an element's text</vt:lpstr>
      <vt:lpstr>Checking an element's text</vt:lpstr>
      <vt:lpstr>Checking an element's text</vt:lpstr>
      <vt:lpstr>Checking an element's attribute and CSS values</vt:lpstr>
      <vt:lpstr>Checking an element's attribute and CSS values</vt:lpstr>
      <vt:lpstr>Automating dropdowns and lists</vt:lpstr>
      <vt:lpstr>Automating dropdowns and lists</vt:lpstr>
      <vt:lpstr>Automating dropdowns and lists</vt:lpstr>
      <vt:lpstr>Automating dropdowns and lists</vt:lpstr>
      <vt:lpstr>Checking options in the Select element</vt:lpstr>
      <vt:lpstr>Checking selected options in dropdowns and lists</vt:lpstr>
      <vt:lpstr>Checking selected options in dropdowns and lists</vt:lpstr>
      <vt:lpstr>Automating radio buttons and radio groups</vt:lpstr>
      <vt:lpstr>Automating radio buttons and radio groups</vt:lpstr>
      <vt:lpstr>Automating radio buttons and radio groups</vt:lpstr>
      <vt:lpstr>Automating checkboxes</vt:lpstr>
      <vt:lpstr>Working with WebTables</vt:lpstr>
      <vt:lpstr>Working with WebTables</vt:lpstr>
      <vt:lpstr>Fresher Academy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Outsourced</dc:title>
  <dc:creator>Jean-Michel Nicolaï</dc:creator>
  <cp:lastModifiedBy>Nguyen Son Lam (IVS.AT)</cp:lastModifiedBy>
  <cp:revision>310</cp:revision>
  <dcterms:created xsi:type="dcterms:W3CDTF">2018-11-06T22:28:16Z</dcterms:created>
  <dcterms:modified xsi:type="dcterms:W3CDTF">2020-03-21T08:17:52Z</dcterms:modified>
</cp:coreProperties>
</file>