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11A0-7461-47FA-81FB-57576E7B8F4C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13F5-BE5D-4EE1-966E-D48033ECC7B6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89594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My </a:t>
            </a:r>
            <a:r>
              <a:rPr lang="es-ES" sz="1400" dirty="0" err="1" smtClean="0"/>
              <a:t>proposal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joint</a:t>
            </a:r>
            <a:r>
              <a:rPr lang="es-ES" sz="1400" dirty="0" smtClean="0"/>
              <a:t> </a:t>
            </a:r>
            <a:r>
              <a:rPr lang="es-ES" sz="1400" dirty="0" err="1" smtClean="0"/>
              <a:t>work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pretty</a:t>
            </a:r>
            <a:r>
              <a:rPr lang="es-ES" sz="1400" dirty="0" smtClean="0"/>
              <a:t> </a:t>
            </a:r>
            <a:r>
              <a:rPr lang="es-ES" sz="1400" dirty="0" err="1" smtClean="0"/>
              <a:t>basic</a:t>
            </a:r>
            <a:r>
              <a:rPr lang="es-ES" sz="1400" dirty="0" smtClean="0"/>
              <a:t>, </a:t>
            </a:r>
            <a:r>
              <a:rPr lang="es-ES" sz="1400" dirty="0" err="1" smtClean="0"/>
              <a:t>but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done so </a:t>
            </a:r>
            <a:r>
              <a:rPr lang="es-ES" sz="1400" dirty="0" err="1" smtClean="0"/>
              <a:t>far</a:t>
            </a:r>
            <a:r>
              <a:rPr lang="es-ES" sz="1400" dirty="0" smtClean="0"/>
              <a:t> as </a:t>
            </a:r>
            <a:r>
              <a:rPr lang="es-ES" sz="1400" dirty="0" err="1" smtClean="0"/>
              <a:t>far</a:t>
            </a:r>
            <a:r>
              <a:rPr lang="es-ES" sz="1400" dirty="0" smtClean="0"/>
              <a:t> as I </a:t>
            </a:r>
            <a:r>
              <a:rPr lang="es-ES" sz="1400" dirty="0" err="1" smtClean="0"/>
              <a:t>know</a:t>
            </a:r>
            <a:r>
              <a:rPr lang="es-ES" sz="1400" dirty="0" smtClean="0"/>
              <a:t>, </a:t>
            </a:r>
            <a:r>
              <a:rPr lang="es-ES" sz="1400" dirty="0" err="1" smtClean="0"/>
              <a:t>namely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try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get</a:t>
            </a:r>
            <a:r>
              <a:rPr lang="es-ES" sz="1400" dirty="0" smtClean="0"/>
              <a:t> a </a:t>
            </a:r>
            <a:r>
              <a:rPr lang="es-ES" sz="1400" dirty="0" err="1" smtClean="0"/>
              <a:t>handle</a:t>
            </a:r>
            <a:r>
              <a:rPr lang="es-ES" sz="1400" dirty="0" smtClean="0"/>
              <a:t> </a:t>
            </a:r>
            <a:r>
              <a:rPr lang="es-ES" sz="1400" dirty="0" err="1" smtClean="0"/>
              <a:t>on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interpretation</a:t>
            </a:r>
            <a:r>
              <a:rPr lang="es-ES" sz="1400" dirty="0" smtClean="0"/>
              <a:t> 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total  </a:t>
            </a:r>
            <a:r>
              <a:rPr lang="es-ES" sz="1400" dirty="0" err="1" smtClean="0"/>
              <a:t>inertia</a:t>
            </a:r>
            <a:r>
              <a:rPr lang="es-ES" sz="1400" dirty="0" smtClean="0"/>
              <a:t> </a:t>
            </a:r>
            <a:r>
              <a:rPr lang="es-ES" sz="1400" dirty="0" err="1" smtClean="0"/>
              <a:t>measure</a:t>
            </a:r>
            <a:r>
              <a:rPr lang="es-ES" sz="1400" dirty="0" smtClean="0"/>
              <a:t> in </a:t>
            </a:r>
            <a:r>
              <a:rPr lang="es-ES" sz="1400" dirty="0" err="1" smtClean="0"/>
              <a:t>correspondence</a:t>
            </a:r>
            <a:r>
              <a:rPr lang="es-ES" sz="1400" dirty="0" smtClean="0"/>
              <a:t> </a:t>
            </a:r>
            <a:r>
              <a:rPr lang="es-ES" sz="1400" dirty="0" err="1" smtClean="0"/>
              <a:t>analysis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two-way</a:t>
            </a:r>
            <a:r>
              <a:rPr lang="es-ES" sz="1400" dirty="0" smtClean="0"/>
              <a:t> </a:t>
            </a:r>
            <a:r>
              <a:rPr lang="es-ES" sz="1400" dirty="0" err="1" smtClean="0"/>
              <a:t>tables</a:t>
            </a:r>
            <a:r>
              <a:rPr lang="es-ES" sz="1400" dirty="0" smtClean="0"/>
              <a:t>. As a </a:t>
            </a:r>
            <a:r>
              <a:rPr lang="es-ES" sz="1400" dirty="0" err="1" smtClean="0"/>
              <a:t>start</a:t>
            </a:r>
            <a:r>
              <a:rPr lang="es-ES" sz="1400" dirty="0" smtClean="0"/>
              <a:t> </a:t>
            </a:r>
            <a:r>
              <a:rPr lang="es-ES" sz="1400" dirty="0" err="1" smtClean="0"/>
              <a:t>we</a:t>
            </a:r>
            <a:r>
              <a:rPr lang="es-ES" sz="1400" dirty="0" smtClean="0"/>
              <a:t> can </a:t>
            </a:r>
            <a:r>
              <a:rPr lang="es-ES" sz="1400" dirty="0" err="1" smtClean="0"/>
              <a:t>just</a:t>
            </a:r>
            <a:r>
              <a:rPr lang="es-ES" sz="1400" dirty="0" smtClean="0"/>
              <a:t> </a:t>
            </a:r>
            <a:r>
              <a:rPr lang="es-ES" sz="1400" dirty="0" err="1" smtClean="0"/>
              <a:t>consider</a:t>
            </a:r>
            <a:r>
              <a:rPr lang="es-ES" sz="1400" dirty="0" smtClean="0"/>
              <a:t> </a:t>
            </a:r>
            <a:r>
              <a:rPr lang="es-ES" sz="1400" dirty="0" err="1" smtClean="0"/>
              <a:t>two-way</a:t>
            </a:r>
            <a:r>
              <a:rPr lang="es-ES" sz="1400" dirty="0" smtClean="0"/>
              <a:t> </a:t>
            </a:r>
            <a:r>
              <a:rPr lang="es-ES" sz="1400" dirty="0" err="1" smtClean="0"/>
              <a:t>cross-tabulations</a:t>
            </a:r>
            <a:r>
              <a:rPr lang="es-ES" sz="1400" dirty="0" smtClean="0"/>
              <a:t> (</a:t>
            </a:r>
            <a:r>
              <a:rPr lang="es-ES" sz="1400" dirty="0" err="1" smtClean="0"/>
              <a:t>contingency</a:t>
            </a:r>
            <a:r>
              <a:rPr lang="es-ES" sz="1400" dirty="0" smtClean="0"/>
              <a:t> </a:t>
            </a:r>
            <a:r>
              <a:rPr lang="es-ES" sz="1400" dirty="0" err="1" smtClean="0"/>
              <a:t>tables</a:t>
            </a:r>
            <a:r>
              <a:rPr lang="es-ES" sz="1400" dirty="0" smtClean="0"/>
              <a:t>,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be</a:t>
            </a:r>
            <a:r>
              <a:rPr lang="es-ES" sz="1400" dirty="0" smtClean="0"/>
              <a:t> more precise) -- </a:t>
            </a:r>
            <a:r>
              <a:rPr lang="es-ES" sz="1400" dirty="0" err="1" smtClean="0"/>
              <a:t>even</a:t>
            </a:r>
            <a:r>
              <a:rPr lang="es-ES" sz="1400" dirty="0" smtClean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</a:t>
            </a:r>
            <a:r>
              <a:rPr lang="es-ES" sz="1400" dirty="0" err="1" smtClean="0"/>
              <a:t>presents</a:t>
            </a:r>
            <a:r>
              <a:rPr lang="es-ES" sz="1400" dirty="0" smtClean="0"/>
              <a:t> a load of </a:t>
            </a:r>
            <a:r>
              <a:rPr lang="es-ES" sz="1400" dirty="0" err="1" smtClean="0"/>
              <a:t>problems</a:t>
            </a:r>
            <a:r>
              <a:rPr lang="es-ES" sz="1400" dirty="0" smtClean="0"/>
              <a:t>! </a:t>
            </a:r>
            <a:r>
              <a:rPr lang="es-ES" sz="1400" dirty="0" err="1" smtClean="0"/>
              <a:t>This</a:t>
            </a:r>
            <a:r>
              <a:rPr lang="es-ES" sz="1400" dirty="0" smtClean="0"/>
              <a:t> idea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inspired</a:t>
            </a:r>
            <a:r>
              <a:rPr lang="es-ES" sz="1400" dirty="0" smtClean="0"/>
              <a:t> </a:t>
            </a:r>
            <a:r>
              <a:rPr lang="es-ES" sz="1400" dirty="0" err="1" smtClean="0"/>
              <a:t>by</a:t>
            </a:r>
            <a:r>
              <a:rPr lang="es-ES" sz="1400" dirty="0" smtClean="0"/>
              <a:t> a </a:t>
            </a:r>
            <a:r>
              <a:rPr lang="es-ES" sz="1400" dirty="0" err="1" smtClean="0"/>
              <a:t>whacky</a:t>
            </a:r>
            <a:r>
              <a:rPr lang="es-ES" sz="1400" dirty="0" smtClean="0"/>
              <a:t> </a:t>
            </a:r>
            <a:r>
              <a:rPr lang="es-ES" sz="1400" dirty="0" err="1" smtClean="0"/>
              <a:t>comment</a:t>
            </a:r>
            <a:r>
              <a:rPr lang="es-ES" sz="1400" dirty="0" smtClean="0"/>
              <a:t> in </a:t>
            </a:r>
            <a:r>
              <a:rPr lang="es-ES" sz="1400" dirty="0" err="1" smtClean="0"/>
              <a:t>the</a:t>
            </a:r>
            <a:r>
              <a:rPr lang="es-ES" sz="1400" dirty="0" smtClean="0"/>
              <a:t> marketing </a:t>
            </a:r>
            <a:r>
              <a:rPr lang="es-ES" sz="1400" dirty="0" err="1" smtClean="0"/>
              <a:t>literature</a:t>
            </a:r>
            <a:r>
              <a:rPr lang="es-ES" sz="1400" dirty="0" smtClean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</a:t>
            </a:r>
            <a:r>
              <a:rPr lang="es-ES" sz="1400" dirty="0" err="1" smtClean="0"/>
              <a:t>only</a:t>
            </a:r>
            <a:r>
              <a:rPr lang="es-ES" sz="1400" dirty="0" smtClean="0"/>
              <a:t> </a:t>
            </a:r>
            <a:r>
              <a:rPr lang="es-ES" sz="1400" dirty="0" err="1" smtClean="0"/>
              <a:t>eigenvalues</a:t>
            </a:r>
            <a:r>
              <a:rPr lang="es-ES" sz="1400" dirty="0" smtClean="0"/>
              <a:t> </a:t>
            </a:r>
            <a:r>
              <a:rPr lang="es-ES" sz="1400" dirty="0" err="1" smtClean="0"/>
              <a:t>greater</a:t>
            </a:r>
            <a:r>
              <a:rPr lang="es-ES" sz="1400" dirty="0" smtClean="0"/>
              <a:t> </a:t>
            </a:r>
            <a:r>
              <a:rPr lang="es-ES" sz="1400" dirty="0" err="1" smtClean="0"/>
              <a:t>than</a:t>
            </a:r>
            <a:r>
              <a:rPr lang="es-ES" sz="1400" dirty="0" smtClean="0"/>
              <a:t> 0.2 are </a:t>
            </a:r>
            <a:r>
              <a:rPr lang="es-ES" sz="1400" dirty="0" err="1" smtClean="0"/>
              <a:t>interesting</a:t>
            </a:r>
            <a:r>
              <a:rPr lang="es-ES" sz="1400" dirty="0" smtClean="0"/>
              <a:t>, </a:t>
            </a:r>
            <a:r>
              <a:rPr lang="es-ES" sz="1400" dirty="0" err="1" smtClean="0"/>
              <a:t>which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nonsense</a:t>
            </a:r>
            <a:r>
              <a:rPr lang="es-ES" sz="1400" dirty="0" smtClean="0"/>
              <a:t>.  </a:t>
            </a:r>
            <a:r>
              <a:rPr lang="es-ES" sz="1400" dirty="0" err="1" smtClean="0"/>
              <a:t>One</a:t>
            </a:r>
            <a:r>
              <a:rPr lang="es-ES" sz="1400" dirty="0" smtClean="0"/>
              <a:t> of my </a:t>
            </a:r>
            <a:r>
              <a:rPr lang="es-ES" sz="1400" dirty="0" err="1" smtClean="0"/>
              <a:t>favourite</a:t>
            </a:r>
            <a:r>
              <a:rPr lang="es-ES" sz="1400" dirty="0" smtClean="0"/>
              <a:t> data sets has </a:t>
            </a:r>
            <a:r>
              <a:rPr lang="es-ES" sz="1400" dirty="0" err="1" smtClean="0"/>
              <a:t>first</a:t>
            </a:r>
            <a:r>
              <a:rPr lang="es-ES" sz="1400" dirty="0" smtClean="0"/>
              <a:t> </a:t>
            </a:r>
            <a:r>
              <a:rPr lang="es-ES" sz="1400" dirty="0" err="1" smtClean="0"/>
              <a:t>eigenvalue</a:t>
            </a:r>
            <a:r>
              <a:rPr lang="es-ES" sz="1400" dirty="0" smtClean="0"/>
              <a:t> = 0.00766 and </a:t>
            </a:r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reveals</a:t>
            </a:r>
            <a:r>
              <a:rPr lang="es-ES" sz="1400" dirty="0" smtClean="0"/>
              <a:t> </a:t>
            </a:r>
            <a:r>
              <a:rPr lang="es-ES" sz="1400" dirty="0" err="1" smtClean="0"/>
              <a:t>interesting</a:t>
            </a:r>
            <a:r>
              <a:rPr lang="es-ES" sz="1400" dirty="0" smtClean="0"/>
              <a:t> </a:t>
            </a:r>
            <a:r>
              <a:rPr lang="es-ES" sz="1400" dirty="0" err="1" smtClean="0"/>
              <a:t>structure</a:t>
            </a:r>
            <a:r>
              <a:rPr lang="es-ES" sz="1400" dirty="0" smtClean="0"/>
              <a:t>. I </a:t>
            </a:r>
            <a:r>
              <a:rPr lang="es-ES" sz="1400" dirty="0" err="1" smtClean="0"/>
              <a:t>have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check</a:t>
            </a:r>
            <a:r>
              <a:rPr lang="es-ES" sz="1400" dirty="0" smtClean="0"/>
              <a:t> WHY </a:t>
            </a:r>
            <a:r>
              <a:rPr lang="es-ES" sz="1400" dirty="0" err="1" smtClean="0"/>
              <a:t>they</a:t>
            </a:r>
            <a:r>
              <a:rPr lang="es-ES" sz="1400" dirty="0" smtClean="0"/>
              <a:t> </a:t>
            </a:r>
            <a:r>
              <a:rPr lang="es-ES" sz="1400" dirty="0" err="1" smtClean="0"/>
              <a:t>find</a:t>
            </a:r>
            <a:r>
              <a:rPr lang="es-ES" sz="1400" dirty="0" smtClean="0"/>
              <a:t> </a:t>
            </a:r>
            <a:r>
              <a:rPr lang="es-ES" sz="1400" dirty="0" err="1" smtClean="0"/>
              <a:t>eigenvalues</a:t>
            </a:r>
            <a:r>
              <a:rPr lang="es-ES" sz="1400" dirty="0" smtClean="0"/>
              <a:t> &gt; 0.2 </a:t>
            </a:r>
            <a:r>
              <a:rPr lang="es-ES" sz="1400" dirty="0" err="1" smtClean="0"/>
              <a:t>interesting</a:t>
            </a:r>
            <a:r>
              <a:rPr lang="es-ES" sz="1400" dirty="0" smtClean="0"/>
              <a:t>, </a:t>
            </a:r>
            <a:r>
              <a:rPr lang="es-ES" sz="1400" dirty="0" err="1" smtClean="0"/>
              <a:t>but</a:t>
            </a:r>
            <a:r>
              <a:rPr lang="es-ES" sz="1400" dirty="0" smtClean="0"/>
              <a:t> </a:t>
            </a:r>
            <a:r>
              <a:rPr lang="es-ES" sz="1400" dirty="0" err="1" smtClean="0"/>
              <a:t>then</a:t>
            </a:r>
            <a:r>
              <a:rPr lang="es-ES" sz="1400" dirty="0" smtClean="0"/>
              <a:t> </a:t>
            </a:r>
            <a:r>
              <a:rPr lang="es-ES" sz="1400" dirty="0" err="1" smtClean="0"/>
              <a:t>there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anyway</a:t>
            </a:r>
            <a:r>
              <a:rPr lang="es-ES" sz="1400" dirty="0" smtClean="0"/>
              <a:t> a </a:t>
            </a:r>
            <a:r>
              <a:rPr lang="es-ES" sz="1400" dirty="0" err="1" smtClean="0"/>
              <a:t>lack</a:t>
            </a:r>
            <a:r>
              <a:rPr lang="es-ES" sz="1400" dirty="0" smtClean="0"/>
              <a:t> of </a:t>
            </a:r>
            <a:r>
              <a:rPr lang="es-ES" sz="1400" dirty="0" err="1" smtClean="0"/>
              <a:t>knowledge</a:t>
            </a:r>
            <a:r>
              <a:rPr lang="es-ES" sz="1400" dirty="0" smtClean="0"/>
              <a:t> </a:t>
            </a:r>
            <a:r>
              <a:rPr lang="es-ES" sz="1400" dirty="0" err="1" smtClean="0"/>
              <a:t>about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scale</a:t>
            </a:r>
            <a:r>
              <a:rPr lang="es-ES" sz="1400" dirty="0" smtClean="0"/>
              <a:t> of </a:t>
            </a:r>
            <a:r>
              <a:rPr lang="es-ES" sz="1400" dirty="0" err="1" smtClean="0"/>
              <a:t>this</a:t>
            </a:r>
            <a:r>
              <a:rPr lang="es-ES" sz="1400" dirty="0" smtClean="0"/>
              <a:t> </a:t>
            </a:r>
            <a:r>
              <a:rPr lang="es-ES" sz="1400" dirty="0" err="1" smtClean="0"/>
              <a:t>measure</a:t>
            </a:r>
            <a:r>
              <a:rPr lang="es-ES" sz="1400" dirty="0" smtClean="0"/>
              <a:t>, and </a:t>
            </a:r>
            <a:r>
              <a:rPr lang="es-ES" sz="1400" dirty="0" err="1" smtClean="0"/>
              <a:t>what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high</a:t>
            </a:r>
            <a:r>
              <a:rPr lang="es-ES" sz="1400" dirty="0" smtClean="0"/>
              <a:t>, </a:t>
            </a:r>
            <a:r>
              <a:rPr lang="es-ES" sz="1400" dirty="0" err="1" smtClean="0"/>
              <a:t>what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low</a:t>
            </a:r>
            <a:r>
              <a:rPr lang="es-ES" sz="1400" dirty="0" smtClean="0"/>
              <a:t>, </a:t>
            </a:r>
            <a:r>
              <a:rPr lang="es-ES" sz="1400" dirty="0" err="1" smtClean="0"/>
              <a:t>how</a:t>
            </a:r>
            <a:r>
              <a:rPr lang="es-ES" sz="1400" dirty="0" smtClean="0"/>
              <a:t> </a:t>
            </a:r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affected</a:t>
            </a:r>
            <a:r>
              <a:rPr lang="es-ES" sz="1400" dirty="0" smtClean="0"/>
              <a:t> </a:t>
            </a:r>
            <a:r>
              <a:rPr lang="es-ES" sz="1400" dirty="0" err="1" smtClean="0"/>
              <a:t>by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/>
              <a:t> </a:t>
            </a:r>
            <a:r>
              <a:rPr lang="es-ES" sz="1400" dirty="0" err="1" smtClean="0"/>
              <a:t>matrix</a:t>
            </a:r>
            <a:r>
              <a:rPr lang="es-ES" sz="1400" dirty="0" smtClean="0"/>
              <a:t>,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sample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, and so </a:t>
            </a:r>
            <a:r>
              <a:rPr lang="es-ES" sz="1400" dirty="0" err="1" smtClean="0"/>
              <a:t>on</a:t>
            </a:r>
            <a:r>
              <a:rPr lang="es-ES" sz="1400" dirty="0" smtClean="0"/>
              <a:t>.  </a:t>
            </a:r>
            <a:r>
              <a:rPr lang="es-ES" sz="1400" dirty="0" err="1" smtClean="0"/>
              <a:t>The</a:t>
            </a:r>
            <a:r>
              <a:rPr lang="es-ES" sz="1400" dirty="0" smtClean="0"/>
              <a:t> idea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arrive</a:t>
            </a:r>
            <a:r>
              <a:rPr lang="es-ES" sz="1400" dirty="0" smtClean="0"/>
              <a:t> at </a:t>
            </a:r>
            <a:r>
              <a:rPr lang="es-ES" sz="1400" dirty="0" err="1" smtClean="0"/>
              <a:t>guidelines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interpreting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value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total  </a:t>
            </a:r>
            <a:r>
              <a:rPr lang="es-ES" sz="1400" dirty="0" err="1" smtClean="0"/>
              <a:t>inertia</a:t>
            </a:r>
            <a:r>
              <a:rPr lang="es-ES" sz="1400" dirty="0" smtClean="0"/>
              <a:t> and </a:t>
            </a:r>
            <a:r>
              <a:rPr lang="es-ES" sz="1400" dirty="0" err="1" smtClean="0"/>
              <a:t>its</a:t>
            </a:r>
            <a:r>
              <a:rPr lang="es-ES" sz="1400" dirty="0" smtClean="0"/>
              <a:t> </a:t>
            </a:r>
            <a:r>
              <a:rPr lang="es-ES" sz="1400" dirty="0" err="1" smtClean="0"/>
              <a:t>parts</a:t>
            </a:r>
            <a:r>
              <a:rPr lang="es-ES" sz="1400" dirty="0" smtClean="0"/>
              <a:t> (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eigenvalues</a:t>
            </a:r>
            <a:r>
              <a:rPr lang="es-ES" sz="1400" dirty="0" smtClean="0"/>
              <a:t>).  </a:t>
            </a:r>
            <a:endParaRPr lang="en-GB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2984172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For</a:t>
            </a:r>
            <a:r>
              <a:rPr lang="es-ES" sz="1400" dirty="0" smtClean="0"/>
              <a:t> a </a:t>
            </a:r>
            <a:r>
              <a:rPr lang="es-ES" sz="1400" dirty="0" err="1" smtClean="0"/>
              <a:t>contingency</a:t>
            </a:r>
            <a:r>
              <a:rPr lang="es-ES" sz="1400" dirty="0" smtClean="0"/>
              <a:t> </a:t>
            </a:r>
            <a:r>
              <a:rPr lang="es-ES" sz="1400" dirty="0" err="1" smtClean="0"/>
              <a:t>table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eigenvalues</a:t>
            </a:r>
            <a:r>
              <a:rPr lang="es-ES" sz="1400" dirty="0" smtClean="0"/>
              <a:t> are canonical </a:t>
            </a:r>
            <a:r>
              <a:rPr lang="es-ES" sz="1400" dirty="0" err="1" smtClean="0"/>
              <a:t>correlations</a:t>
            </a:r>
            <a:r>
              <a:rPr lang="es-ES" sz="1400" dirty="0" smtClean="0"/>
              <a:t>, so I </a:t>
            </a:r>
            <a:r>
              <a:rPr lang="es-ES" sz="1400" dirty="0" err="1" smtClean="0"/>
              <a:t>started</a:t>
            </a:r>
            <a:r>
              <a:rPr lang="es-ES" sz="1400" dirty="0" smtClean="0"/>
              <a:t> </a:t>
            </a:r>
            <a:r>
              <a:rPr lang="es-ES" sz="1400" dirty="0" err="1" smtClean="0"/>
              <a:t>with</a:t>
            </a:r>
            <a:r>
              <a:rPr lang="es-ES" sz="1400" dirty="0" smtClean="0"/>
              <a:t> a simple, </a:t>
            </a:r>
            <a:r>
              <a:rPr lang="es-ES" sz="1400" dirty="0" err="1" smtClean="0"/>
              <a:t>but</a:t>
            </a:r>
            <a:r>
              <a:rPr lang="es-ES" sz="1400" dirty="0" smtClean="0"/>
              <a:t> time-</a:t>
            </a:r>
            <a:r>
              <a:rPr lang="es-ES" sz="1400" dirty="0" err="1" smtClean="0"/>
              <a:t>consuming</a:t>
            </a:r>
            <a:r>
              <a:rPr lang="es-ES" sz="1400" dirty="0" smtClean="0"/>
              <a:t>, </a:t>
            </a:r>
            <a:r>
              <a:rPr lang="es-ES" sz="1400" dirty="0" err="1" smtClean="0"/>
              <a:t>theoretical</a:t>
            </a:r>
            <a:r>
              <a:rPr lang="es-ES" sz="1400" dirty="0" smtClean="0"/>
              <a:t> </a:t>
            </a:r>
            <a:r>
              <a:rPr lang="es-ES" sz="1400" dirty="0" err="1" smtClean="0"/>
              <a:t>exercise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see</a:t>
            </a:r>
            <a:r>
              <a:rPr lang="es-ES" sz="1400" dirty="0" smtClean="0"/>
              <a:t> </a:t>
            </a:r>
            <a:r>
              <a:rPr lang="es-ES" sz="1400" dirty="0" err="1" smtClean="0"/>
              <a:t>how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inertias</a:t>
            </a:r>
            <a:r>
              <a:rPr lang="es-ES" sz="1400" dirty="0" smtClean="0"/>
              <a:t> relate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correlation</a:t>
            </a:r>
            <a:r>
              <a:rPr lang="es-ES" sz="1400" dirty="0" smtClean="0"/>
              <a:t> of a </a:t>
            </a:r>
            <a:r>
              <a:rPr lang="es-ES" sz="1400" dirty="0" err="1" smtClean="0"/>
              <a:t>bivariate</a:t>
            </a:r>
            <a:r>
              <a:rPr lang="es-ES" sz="1400" dirty="0" smtClean="0"/>
              <a:t> normal </a:t>
            </a:r>
            <a:r>
              <a:rPr lang="es-ES" sz="1400" dirty="0" err="1" smtClean="0"/>
              <a:t>distribution</a:t>
            </a:r>
            <a:r>
              <a:rPr lang="es-ES" sz="1400" dirty="0" smtClean="0"/>
              <a:t>.  I </a:t>
            </a:r>
            <a:r>
              <a:rPr lang="es-ES" sz="1400" dirty="0" err="1" smtClean="0"/>
              <a:t>cut</a:t>
            </a:r>
            <a:r>
              <a:rPr lang="es-ES" sz="1400" dirty="0" smtClean="0"/>
              <a:t> up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bivariate</a:t>
            </a:r>
            <a:r>
              <a:rPr lang="es-ES" sz="1400" dirty="0" smtClean="0"/>
              <a:t> normal </a:t>
            </a:r>
            <a:r>
              <a:rPr lang="es-ES" sz="1400" dirty="0" err="1" smtClean="0"/>
              <a:t>into</a:t>
            </a:r>
            <a:r>
              <a:rPr lang="es-ES" sz="1400" dirty="0" smtClean="0"/>
              <a:t>  blocks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arrive</a:t>
            </a:r>
            <a:r>
              <a:rPr lang="es-ES" sz="1400" dirty="0" smtClean="0"/>
              <a:t> at a </a:t>
            </a:r>
            <a:r>
              <a:rPr lang="es-ES" sz="1400" dirty="0" err="1" smtClean="0"/>
              <a:t>cross-table</a:t>
            </a:r>
            <a:r>
              <a:rPr lang="es-ES" sz="1400" dirty="0" smtClean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</a:t>
            </a:r>
            <a:r>
              <a:rPr lang="es-ES" sz="1400" dirty="0" err="1" smtClean="0"/>
              <a:t>adds</a:t>
            </a:r>
            <a:r>
              <a:rPr lang="es-ES" sz="1400" dirty="0" smtClean="0"/>
              <a:t> up </a:t>
            </a:r>
            <a:r>
              <a:rPr lang="es-ES" sz="1400" dirty="0" err="1" smtClean="0"/>
              <a:t>to</a:t>
            </a:r>
            <a:r>
              <a:rPr lang="es-ES" sz="1400" dirty="0" smtClean="0"/>
              <a:t> 1 (</a:t>
            </a:r>
            <a:r>
              <a:rPr lang="es-ES" sz="1400" dirty="0" err="1" smtClean="0"/>
              <a:t>what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French</a:t>
            </a:r>
            <a:r>
              <a:rPr lang="es-ES" sz="1400" dirty="0" smtClean="0"/>
              <a:t> </a:t>
            </a:r>
            <a:r>
              <a:rPr lang="es-ES" sz="1400" dirty="0" err="1" smtClean="0"/>
              <a:t>call</a:t>
            </a:r>
            <a:r>
              <a:rPr lang="es-ES" sz="1400" dirty="0" smtClean="0"/>
              <a:t> a “</a:t>
            </a:r>
            <a:r>
              <a:rPr lang="es-ES" sz="1400" i="1" dirty="0" err="1" smtClean="0"/>
              <a:t>correspondance</a:t>
            </a:r>
            <a:r>
              <a:rPr lang="es-ES" sz="1400" dirty="0" smtClean="0"/>
              <a:t>”).  </a:t>
            </a:r>
            <a:r>
              <a:rPr lang="es-ES" sz="1400" dirty="0" err="1" smtClean="0"/>
              <a:t>After</a:t>
            </a:r>
            <a:r>
              <a:rPr lang="es-ES" sz="1400" dirty="0" smtClean="0"/>
              <a:t> </a:t>
            </a:r>
            <a:r>
              <a:rPr lang="es-ES" sz="1400" dirty="0" err="1" smtClean="0"/>
              <a:t>several</a:t>
            </a:r>
            <a:r>
              <a:rPr lang="es-ES" sz="1400" dirty="0" smtClean="0"/>
              <a:t> </a:t>
            </a:r>
            <a:r>
              <a:rPr lang="es-ES" sz="1400" dirty="0" err="1" smtClean="0"/>
              <a:t>simulations</a:t>
            </a:r>
            <a:r>
              <a:rPr lang="es-ES" sz="1400" dirty="0" smtClean="0"/>
              <a:t> </a:t>
            </a:r>
            <a:r>
              <a:rPr lang="es-ES" sz="1400" dirty="0" err="1" smtClean="0"/>
              <a:t>I’m</a:t>
            </a:r>
            <a:r>
              <a:rPr lang="es-ES" sz="1400" dirty="0" smtClean="0"/>
              <a:t> </a:t>
            </a:r>
            <a:r>
              <a:rPr lang="es-ES" sz="1400" dirty="0" err="1" smtClean="0"/>
              <a:t>rediscovering</a:t>
            </a:r>
            <a:r>
              <a:rPr lang="es-ES" sz="1400" dirty="0" smtClean="0"/>
              <a:t> </a:t>
            </a:r>
            <a:r>
              <a:rPr lang="es-ES" sz="1400" dirty="0" err="1" smtClean="0"/>
              <a:t>an</a:t>
            </a:r>
            <a:r>
              <a:rPr lang="es-ES" sz="1400" dirty="0" smtClean="0"/>
              <a:t> </a:t>
            </a:r>
            <a:r>
              <a:rPr lang="es-ES" sz="1400" dirty="0" err="1" smtClean="0"/>
              <a:t>old</a:t>
            </a:r>
            <a:r>
              <a:rPr lang="es-ES" sz="1400" dirty="0" smtClean="0"/>
              <a:t> </a:t>
            </a:r>
            <a:r>
              <a:rPr lang="es-ES" sz="1400" dirty="0" err="1" smtClean="0"/>
              <a:t>result</a:t>
            </a:r>
            <a:r>
              <a:rPr lang="es-ES" sz="1400" dirty="0" smtClean="0"/>
              <a:t> </a:t>
            </a:r>
            <a:r>
              <a:rPr lang="es-ES" sz="1400" dirty="0" err="1" smtClean="0"/>
              <a:t>due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Lancaster (1958) </a:t>
            </a:r>
            <a:r>
              <a:rPr lang="es-ES" sz="1400" dirty="0" err="1" smtClean="0"/>
              <a:t>that</a:t>
            </a:r>
            <a:r>
              <a:rPr lang="es-ES" sz="1400" dirty="0" smtClean="0"/>
              <a:t> </a:t>
            </a:r>
            <a:r>
              <a:rPr lang="es-ES" sz="1400" dirty="0" err="1" smtClean="0"/>
              <a:t>inertia</a:t>
            </a:r>
            <a:r>
              <a:rPr lang="es-ES" sz="1400" dirty="0" smtClean="0"/>
              <a:t>/(1+inertia) = </a:t>
            </a:r>
            <a:r>
              <a:rPr lang="es-ES" sz="1400" dirty="0" err="1" smtClean="0"/>
              <a:t>correlation</a:t>
            </a:r>
            <a:r>
              <a:rPr lang="es-ES" sz="1400" dirty="0" smtClean="0"/>
              <a:t> </a:t>
            </a:r>
            <a:r>
              <a:rPr lang="es-ES" sz="1400" dirty="0" err="1" smtClean="0"/>
              <a:t>coefficient</a:t>
            </a:r>
            <a:r>
              <a:rPr lang="es-ES" sz="1400" dirty="0" smtClean="0"/>
              <a:t>.  </a:t>
            </a:r>
            <a:r>
              <a:rPr lang="es-ES" sz="1400" dirty="0" err="1" smtClean="0"/>
              <a:t>But</a:t>
            </a:r>
            <a:r>
              <a:rPr lang="es-ES" sz="1400" dirty="0" smtClean="0"/>
              <a:t> I </a:t>
            </a:r>
            <a:r>
              <a:rPr lang="es-ES" sz="1400" dirty="0" err="1" smtClean="0"/>
              <a:t>also</a:t>
            </a:r>
            <a:r>
              <a:rPr lang="es-ES" sz="1400" dirty="0" smtClean="0"/>
              <a:t> </a:t>
            </a:r>
            <a:r>
              <a:rPr lang="es-ES" sz="1400" dirty="0" err="1" smtClean="0"/>
              <a:t>notice</a:t>
            </a:r>
            <a:r>
              <a:rPr lang="es-ES" sz="1400" dirty="0" smtClean="0"/>
              <a:t> in my </a:t>
            </a:r>
            <a:r>
              <a:rPr lang="es-ES" sz="1400" dirty="0" err="1" smtClean="0"/>
              <a:t>simulation</a:t>
            </a:r>
            <a:r>
              <a:rPr lang="es-ES" sz="1400" dirty="0" smtClean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first</a:t>
            </a:r>
            <a:r>
              <a:rPr lang="es-ES" sz="1400" dirty="0" smtClean="0"/>
              <a:t> </a:t>
            </a:r>
            <a:r>
              <a:rPr lang="es-ES" sz="1400" dirty="0" err="1" smtClean="0"/>
              <a:t>eigenvalue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tending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correlation</a:t>
            </a:r>
            <a:r>
              <a:rPr lang="es-ES" sz="1400" dirty="0" smtClean="0"/>
              <a:t> as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number</a:t>
            </a:r>
            <a:r>
              <a:rPr lang="es-ES" sz="1400" dirty="0" smtClean="0"/>
              <a:t> of blocks (</a:t>
            </a:r>
            <a:r>
              <a:rPr lang="es-ES" sz="1400" dirty="0" err="1" smtClean="0"/>
              <a:t>i.e.</a:t>
            </a:r>
            <a:r>
              <a:rPr lang="es-ES" sz="1400" dirty="0" smtClean="0"/>
              <a:t> </a:t>
            </a:r>
            <a:r>
              <a:rPr lang="es-ES" sz="1400" dirty="0" err="1" smtClean="0"/>
              <a:t>rows</a:t>
            </a:r>
            <a:r>
              <a:rPr lang="es-ES" sz="1400" dirty="0" smtClean="0"/>
              <a:t> and </a:t>
            </a:r>
            <a:r>
              <a:rPr lang="es-ES" sz="1400" dirty="0" err="1" smtClean="0"/>
              <a:t>columns</a:t>
            </a:r>
            <a:r>
              <a:rPr lang="es-ES" sz="1400" dirty="0" smtClean="0"/>
              <a:t>) </a:t>
            </a:r>
            <a:r>
              <a:rPr lang="es-ES" sz="1400" dirty="0" err="1" smtClean="0"/>
              <a:t>increases</a:t>
            </a:r>
            <a:r>
              <a:rPr lang="es-ES" sz="1400" dirty="0" smtClean="0"/>
              <a:t>.  </a:t>
            </a:r>
            <a:r>
              <a:rPr lang="es-ES" sz="1400" dirty="0" err="1" smtClean="0"/>
              <a:t>See</a:t>
            </a:r>
            <a:r>
              <a:rPr lang="es-ES" sz="1400" dirty="0" smtClean="0"/>
              <a:t> R </a:t>
            </a:r>
            <a:r>
              <a:rPr lang="es-ES" sz="1400" dirty="0" err="1" smtClean="0"/>
              <a:t>code</a:t>
            </a:r>
            <a:r>
              <a:rPr lang="es-ES" sz="1400" dirty="0" smtClean="0"/>
              <a:t> </a:t>
            </a:r>
            <a:r>
              <a:rPr lang="es-ES" sz="1400" dirty="0" err="1" smtClean="0"/>
              <a:t>on</a:t>
            </a:r>
            <a:r>
              <a:rPr lang="es-ES" sz="1400" dirty="0" smtClean="0"/>
              <a:t> </a:t>
            </a:r>
            <a:r>
              <a:rPr lang="es-ES" sz="1400" dirty="0" err="1" smtClean="0"/>
              <a:t>next</a:t>
            </a:r>
            <a:r>
              <a:rPr lang="es-ES" sz="1400" dirty="0" smtClean="0"/>
              <a:t> page.  </a:t>
            </a:r>
          </a:p>
          <a:p>
            <a:endParaRPr lang="es-ES" sz="1400" dirty="0"/>
          </a:p>
          <a:p>
            <a:r>
              <a:rPr lang="es-ES" sz="1400" dirty="0" smtClean="0"/>
              <a:t>As a </a:t>
            </a:r>
            <a:r>
              <a:rPr lang="es-ES" sz="1400" dirty="0" err="1" smtClean="0"/>
              <a:t>first</a:t>
            </a:r>
            <a:r>
              <a:rPr lang="es-ES" sz="1400" dirty="0" smtClean="0"/>
              <a:t> </a:t>
            </a:r>
            <a:r>
              <a:rPr lang="es-ES" sz="1400" dirty="0" err="1" smtClean="0"/>
              <a:t>thing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do, I </a:t>
            </a:r>
            <a:r>
              <a:rPr lang="es-ES" sz="1400" dirty="0" err="1" smtClean="0"/>
              <a:t>want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compute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eigenvalues</a:t>
            </a:r>
            <a:r>
              <a:rPr lang="es-ES" sz="1400" dirty="0" smtClean="0"/>
              <a:t> , </a:t>
            </a:r>
            <a:r>
              <a:rPr lang="es-ES" sz="1400" dirty="0" err="1" smtClean="0"/>
              <a:t>actually</a:t>
            </a:r>
            <a:r>
              <a:rPr lang="es-ES" sz="1400" dirty="0" smtClean="0"/>
              <a:t> </a:t>
            </a:r>
            <a:r>
              <a:rPr lang="es-ES" sz="1400" dirty="0" err="1" smtClean="0"/>
              <a:t>just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first</a:t>
            </a:r>
            <a:r>
              <a:rPr lang="es-ES" sz="1400" dirty="0" smtClean="0"/>
              <a:t> </a:t>
            </a:r>
            <a:r>
              <a:rPr lang="es-ES" sz="1400" dirty="0" err="1" smtClean="0"/>
              <a:t>eigenvalue</a:t>
            </a:r>
            <a:r>
              <a:rPr lang="es-ES" sz="1400" dirty="0" smtClean="0"/>
              <a:t> and </a:t>
            </a:r>
            <a:r>
              <a:rPr lang="es-ES" sz="1400" dirty="0" err="1" smtClean="0"/>
              <a:t>their</a:t>
            </a:r>
            <a:r>
              <a:rPr lang="es-ES" sz="1400" dirty="0" smtClean="0"/>
              <a:t> </a:t>
            </a:r>
            <a:r>
              <a:rPr lang="es-ES" sz="1400" dirty="0" err="1" smtClean="0"/>
              <a:t>sum</a:t>
            </a:r>
            <a:r>
              <a:rPr lang="es-ES" sz="1400" dirty="0" smtClean="0"/>
              <a:t> (</a:t>
            </a:r>
            <a:r>
              <a:rPr lang="es-ES" sz="1400" dirty="0" err="1" smtClean="0"/>
              <a:t>the</a:t>
            </a:r>
            <a:r>
              <a:rPr lang="es-ES" sz="1400" dirty="0" smtClean="0"/>
              <a:t> [total] </a:t>
            </a:r>
            <a:r>
              <a:rPr lang="es-ES" sz="1400" dirty="0" err="1" smtClean="0"/>
              <a:t>inertia</a:t>
            </a:r>
            <a:r>
              <a:rPr lang="es-ES" sz="1400" dirty="0" smtClean="0"/>
              <a:t>) 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enough</a:t>
            </a:r>
            <a:r>
              <a:rPr lang="es-ES" sz="1400" dirty="0" smtClean="0"/>
              <a:t>, </a:t>
            </a:r>
            <a:r>
              <a:rPr lang="es-ES" sz="1400" dirty="0" err="1" smtClean="0"/>
              <a:t>over</a:t>
            </a:r>
            <a:r>
              <a:rPr lang="es-ES" sz="1400" dirty="0" smtClean="0"/>
              <a:t> </a:t>
            </a:r>
            <a:r>
              <a:rPr lang="es-ES" sz="1400" dirty="0" err="1" smtClean="0"/>
              <a:t>many</a:t>
            </a:r>
            <a:r>
              <a:rPr lang="es-ES" sz="1400" dirty="0" smtClean="0"/>
              <a:t> </a:t>
            </a:r>
            <a:r>
              <a:rPr lang="es-ES" sz="1400" dirty="0" err="1" smtClean="0"/>
              <a:t>diferent</a:t>
            </a:r>
            <a:r>
              <a:rPr lang="es-ES" sz="1400" dirty="0" smtClean="0"/>
              <a:t> </a:t>
            </a:r>
            <a:r>
              <a:rPr lang="es-ES" sz="1400" dirty="0" err="1" smtClean="0"/>
              <a:t>sized</a:t>
            </a:r>
            <a:r>
              <a:rPr lang="es-ES" sz="1400" dirty="0" smtClean="0"/>
              <a:t> </a:t>
            </a:r>
            <a:r>
              <a:rPr lang="es-ES" sz="1400" dirty="0" err="1" smtClean="0"/>
              <a:t>cross-tabulations</a:t>
            </a:r>
            <a:r>
              <a:rPr lang="es-ES" sz="1400" dirty="0" smtClean="0"/>
              <a:t>.  </a:t>
            </a:r>
            <a:r>
              <a:rPr lang="es-ES" sz="1400" dirty="0" err="1" smtClean="0"/>
              <a:t>That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what</a:t>
            </a:r>
            <a:r>
              <a:rPr lang="es-ES" sz="1400" dirty="0" smtClean="0"/>
              <a:t> I </a:t>
            </a:r>
            <a:r>
              <a:rPr lang="es-ES" sz="1400" dirty="0" err="1" smtClean="0"/>
              <a:t>did</a:t>
            </a:r>
            <a:r>
              <a:rPr lang="es-ES" sz="1400" dirty="0" smtClean="0"/>
              <a:t> in </a:t>
            </a:r>
            <a:r>
              <a:rPr lang="es-ES" sz="1400" dirty="0" err="1" smtClean="0"/>
              <a:t>the</a:t>
            </a:r>
            <a:r>
              <a:rPr lang="es-ES" sz="1400" dirty="0" smtClean="0"/>
              <a:t> R </a:t>
            </a:r>
            <a:r>
              <a:rPr lang="es-ES" sz="1400" dirty="0" err="1" smtClean="0"/>
              <a:t>code</a:t>
            </a:r>
            <a:r>
              <a:rPr lang="es-ES" sz="1400" dirty="0" smtClean="0"/>
              <a:t> </a:t>
            </a:r>
            <a:r>
              <a:rPr lang="es-ES" sz="1400" dirty="0" err="1" smtClean="0"/>
              <a:t>but</a:t>
            </a:r>
            <a:r>
              <a:rPr lang="es-ES" sz="1400" dirty="0" smtClean="0"/>
              <a:t> </a:t>
            </a:r>
            <a:r>
              <a:rPr lang="es-ES" sz="1400" dirty="0" err="1" smtClean="0"/>
              <a:t>just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IxJ</a:t>
            </a:r>
            <a:r>
              <a:rPr lang="es-ES" sz="1400" dirty="0" smtClean="0"/>
              <a:t> matrices </a:t>
            </a:r>
            <a:r>
              <a:rPr lang="es-ES" sz="1400" dirty="0" err="1" smtClean="0"/>
              <a:t>where</a:t>
            </a:r>
            <a:r>
              <a:rPr lang="es-ES" sz="1400" dirty="0" smtClean="0"/>
              <a:t> I = J = 10, 20, …, 1000, </a:t>
            </a:r>
            <a:r>
              <a:rPr lang="es-ES" sz="1400" dirty="0" err="1" smtClean="0"/>
              <a:t>but</a:t>
            </a:r>
            <a:r>
              <a:rPr lang="es-ES" sz="1400" dirty="0" smtClean="0"/>
              <a:t> I </a:t>
            </a:r>
            <a:r>
              <a:rPr lang="es-ES" sz="1400" dirty="0" err="1" smtClean="0"/>
              <a:t>also</a:t>
            </a:r>
            <a:r>
              <a:rPr lang="es-ES" sz="1400" dirty="0" smtClean="0"/>
              <a:t> </a:t>
            </a:r>
            <a:r>
              <a:rPr lang="es-ES" sz="1400" dirty="0" err="1" smtClean="0"/>
              <a:t>want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know</a:t>
            </a:r>
            <a:r>
              <a:rPr lang="es-ES" sz="1400" dirty="0" smtClean="0"/>
              <a:t> </a:t>
            </a:r>
            <a:r>
              <a:rPr lang="es-ES" sz="1400" dirty="0" err="1" smtClean="0"/>
              <a:t>what</a:t>
            </a:r>
            <a:r>
              <a:rPr lang="es-ES" sz="1400" dirty="0" smtClean="0"/>
              <a:t> </a:t>
            </a:r>
            <a:r>
              <a:rPr lang="es-ES" sz="1400" dirty="0" err="1" smtClean="0"/>
              <a:t>happens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I </a:t>
            </a:r>
            <a:r>
              <a:rPr lang="es-ES" sz="1400" dirty="0" smtClean="0">
                <a:latin typeface="Lucida Sans Unicode"/>
                <a:cs typeface="Lucida Sans Unicode"/>
              </a:rPr>
              <a:t>≤</a:t>
            </a:r>
            <a:r>
              <a:rPr lang="es-ES" sz="1400" dirty="0" smtClean="0"/>
              <a:t> J = 10, 20, …,1000  (</a:t>
            </a:r>
            <a:r>
              <a:rPr lang="es-ES" sz="1400" dirty="0" err="1" smtClean="0"/>
              <a:t>this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something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leave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laptop </a:t>
            </a:r>
            <a:r>
              <a:rPr lang="es-ES" sz="1400" dirty="0" err="1" smtClean="0"/>
              <a:t>on</a:t>
            </a:r>
            <a:r>
              <a:rPr lang="es-ES" sz="1400" dirty="0" smtClean="0"/>
              <a:t> overnight!).  </a:t>
            </a:r>
            <a:r>
              <a:rPr lang="es-ES" sz="1400" dirty="0" err="1" smtClean="0"/>
              <a:t>Then</a:t>
            </a:r>
            <a:r>
              <a:rPr lang="es-ES" sz="1400" dirty="0" smtClean="0"/>
              <a:t> </a:t>
            </a:r>
            <a:r>
              <a:rPr lang="es-ES" sz="1400" dirty="0" err="1" smtClean="0"/>
              <a:t>we</a:t>
            </a:r>
            <a:r>
              <a:rPr lang="es-ES" sz="1400" dirty="0" smtClean="0"/>
              <a:t> can do </a:t>
            </a:r>
            <a:r>
              <a:rPr lang="es-ES" sz="1400" dirty="0" err="1" smtClean="0"/>
              <a:t>some</a:t>
            </a:r>
            <a:r>
              <a:rPr lang="es-ES" sz="1400" dirty="0" smtClean="0"/>
              <a:t> </a:t>
            </a:r>
            <a:r>
              <a:rPr lang="es-ES" sz="1400" dirty="0" err="1" smtClean="0"/>
              <a:t>interesting</a:t>
            </a:r>
            <a:r>
              <a:rPr lang="es-ES" sz="1400" dirty="0" smtClean="0"/>
              <a:t> </a:t>
            </a:r>
            <a:r>
              <a:rPr lang="es-ES" sz="1400" dirty="0" err="1" smtClean="0"/>
              <a:t>graphics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results</a:t>
            </a:r>
            <a:r>
              <a:rPr lang="es-ES" sz="1400" dirty="0" smtClean="0"/>
              <a:t>.  </a:t>
            </a:r>
            <a:r>
              <a:rPr lang="es-ES" sz="1400" dirty="0" err="1" smtClean="0"/>
              <a:t>This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just</a:t>
            </a:r>
            <a:r>
              <a:rPr lang="es-ES" sz="1400" dirty="0" smtClean="0"/>
              <a:t> a </a:t>
            </a:r>
            <a:r>
              <a:rPr lang="es-ES" sz="1400" dirty="0" err="1" smtClean="0"/>
              <a:t>start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project</a:t>
            </a:r>
            <a:r>
              <a:rPr lang="es-ES" sz="1400" dirty="0" smtClean="0"/>
              <a:t>. </a:t>
            </a:r>
          </a:p>
          <a:p>
            <a:r>
              <a:rPr lang="es-ES" sz="1400" dirty="0" err="1" smtClean="0"/>
              <a:t>Also</a:t>
            </a:r>
            <a:r>
              <a:rPr lang="es-ES" sz="1400" dirty="0" smtClean="0"/>
              <a:t>, I </a:t>
            </a:r>
            <a:r>
              <a:rPr lang="es-ES" sz="1400" dirty="0" err="1" smtClean="0"/>
              <a:t>did</a:t>
            </a:r>
            <a:r>
              <a:rPr lang="es-ES" sz="1400" dirty="0" smtClean="0"/>
              <a:t> </a:t>
            </a:r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just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one</a:t>
            </a:r>
            <a:r>
              <a:rPr lang="es-ES" sz="1400" dirty="0" smtClean="0"/>
              <a:t> </a:t>
            </a:r>
            <a:r>
              <a:rPr lang="es-ES" sz="1400" dirty="0" err="1" smtClean="0"/>
              <a:t>theoretical</a:t>
            </a:r>
            <a:r>
              <a:rPr lang="es-ES" sz="1400" dirty="0" smtClean="0"/>
              <a:t> </a:t>
            </a:r>
            <a:r>
              <a:rPr lang="es-ES" sz="1400" dirty="0" err="1" smtClean="0"/>
              <a:t>correaltion</a:t>
            </a:r>
            <a:r>
              <a:rPr lang="es-ES" sz="1400" dirty="0" smtClean="0"/>
              <a:t>, r=0.3333.</a:t>
            </a:r>
            <a:endParaRPr lang="en-GB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32656"/>
            <a:ext cx="835292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err="1" smtClean="0">
                <a:latin typeface="Lucida Sans Typewriter" pitchFamily="49" charset="0"/>
              </a:rPr>
              <a:t>require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mvtnorm</a:t>
            </a:r>
            <a:r>
              <a:rPr lang="es-ES" sz="1000" dirty="0" smtClean="0">
                <a:latin typeface="Lucida Sans Typewriter" pitchFamily="49" charset="0"/>
              </a:rPr>
              <a:t>) </a:t>
            </a:r>
          </a:p>
          <a:p>
            <a:r>
              <a:rPr lang="es-ES" sz="1000" dirty="0" err="1">
                <a:latin typeface="Lucida Sans Typewriter" pitchFamily="49" charset="0"/>
              </a:rPr>
              <a:t>r</a:t>
            </a:r>
            <a:r>
              <a:rPr lang="es-ES" sz="1000" dirty="0" err="1" smtClean="0">
                <a:latin typeface="Lucida Sans Typewriter" pitchFamily="49" charset="0"/>
              </a:rPr>
              <a:t>equire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ca</a:t>
            </a:r>
            <a:r>
              <a:rPr lang="es-ES" sz="1000" dirty="0" smtClean="0">
                <a:latin typeface="Lucida Sans Typewriter" pitchFamily="49" charset="0"/>
              </a:rPr>
              <a:t>)</a:t>
            </a:r>
          </a:p>
          <a:p>
            <a:endParaRPr lang="es-ES" sz="1000" dirty="0">
              <a:latin typeface="Lucida Sans Typewriter" pitchFamily="49" charset="0"/>
            </a:endParaRPr>
          </a:p>
          <a:p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 &lt;- </a:t>
            </a:r>
            <a:r>
              <a:rPr lang="es-ES" sz="1000" dirty="0" err="1" smtClean="0">
                <a:latin typeface="Lucida Sans Typewriter" pitchFamily="49" charset="0"/>
              </a:rPr>
              <a:t>matrix</a:t>
            </a:r>
            <a:r>
              <a:rPr lang="es-ES" sz="1000" dirty="0" smtClean="0">
                <a:latin typeface="Lucida Sans Typewriter" pitchFamily="49" charset="0"/>
              </a:rPr>
              <a:t>(0, </a:t>
            </a:r>
            <a:r>
              <a:rPr lang="es-ES" sz="1000" dirty="0" err="1" smtClean="0">
                <a:latin typeface="Lucida Sans Typewriter" pitchFamily="49" charset="0"/>
              </a:rPr>
              <a:t>nrow</a:t>
            </a:r>
            <a:r>
              <a:rPr lang="es-ES" sz="1000" dirty="0" smtClean="0">
                <a:latin typeface="Lucida Sans Typewriter" pitchFamily="49" charset="0"/>
              </a:rPr>
              <a:t>=100, </a:t>
            </a:r>
            <a:r>
              <a:rPr lang="es-ES" sz="1000" dirty="0" err="1" smtClean="0">
                <a:latin typeface="Lucida Sans Typewriter" pitchFamily="49" charset="0"/>
              </a:rPr>
              <a:t>ncol</a:t>
            </a:r>
            <a:r>
              <a:rPr lang="es-ES" sz="1000" dirty="0" smtClean="0">
                <a:latin typeface="Lucida Sans Typewriter" pitchFamily="49" charset="0"/>
              </a:rPr>
              <a:t>=3)</a:t>
            </a:r>
          </a:p>
          <a:p>
            <a:r>
              <a:rPr lang="es-ES" sz="1000" dirty="0" smtClean="0">
                <a:latin typeface="Lucida Sans Typewriter" pitchFamily="49" charset="0"/>
              </a:rPr>
              <a:t>r &lt;- 0.3333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corr</a:t>
            </a:r>
            <a:r>
              <a:rPr lang="es-ES" sz="1000" dirty="0" smtClean="0">
                <a:latin typeface="Lucida Sans Typewriter" pitchFamily="49" charset="0"/>
              </a:rPr>
              <a:t> &lt;- </a:t>
            </a:r>
            <a:r>
              <a:rPr lang="es-ES" sz="1000" dirty="0" err="1" smtClean="0">
                <a:latin typeface="Lucida Sans Typewriter" pitchFamily="49" charset="0"/>
              </a:rPr>
              <a:t>diag</a:t>
            </a:r>
            <a:r>
              <a:rPr lang="es-ES" sz="1000" dirty="0" smtClean="0">
                <a:latin typeface="Lucida Sans Typewriter" pitchFamily="49" charset="0"/>
              </a:rPr>
              <a:t>(2)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corr</a:t>
            </a:r>
            <a:r>
              <a:rPr lang="es-ES" sz="1000" dirty="0" smtClean="0">
                <a:latin typeface="Lucida Sans Typewriter" pitchFamily="49" charset="0"/>
              </a:rPr>
              <a:t>[1,2] &lt;- </a:t>
            </a:r>
            <a:r>
              <a:rPr lang="es-ES" sz="1000" dirty="0" err="1" smtClean="0">
                <a:latin typeface="Lucida Sans Typewriter" pitchFamily="49" charset="0"/>
              </a:rPr>
              <a:t>corr</a:t>
            </a:r>
            <a:r>
              <a:rPr lang="es-ES" sz="1000" dirty="0" smtClean="0">
                <a:latin typeface="Lucida Sans Typewriter" pitchFamily="49" charset="0"/>
              </a:rPr>
              <a:t>[2,1] &lt;- r                       # </a:t>
            </a:r>
            <a:r>
              <a:rPr lang="es-ES" sz="1000" dirty="0" err="1" smtClean="0">
                <a:latin typeface="Lucida Sans Typewriter" pitchFamily="49" charset="0"/>
              </a:rPr>
              <a:t>bivariate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correlation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matrix</a:t>
            </a:r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err="1" smtClean="0">
                <a:latin typeface="Lucida Sans Typewriter" pitchFamily="49" charset="0"/>
              </a:rPr>
              <a:t>ind</a:t>
            </a:r>
            <a:r>
              <a:rPr lang="es-ES" sz="1000" dirty="0" smtClean="0">
                <a:latin typeface="Lucida Sans Typewriter" pitchFamily="49" charset="0"/>
              </a:rPr>
              <a:t> &lt;- 0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for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rowcat</a:t>
            </a:r>
            <a:r>
              <a:rPr lang="es-ES" sz="1000" dirty="0" smtClean="0">
                <a:latin typeface="Lucida Sans Typewriter" pitchFamily="49" charset="0"/>
              </a:rPr>
              <a:t> in </a:t>
            </a:r>
            <a:r>
              <a:rPr lang="es-ES" sz="1000" dirty="0" err="1" smtClean="0">
                <a:latin typeface="Lucida Sans Typewriter" pitchFamily="49" charset="0"/>
              </a:rPr>
              <a:t>seq</a:t>
            </a:r>
            <a:r>
              <a:rPr lang="es-ES" sz="1000" dirty="0" smtClean="0">
                <a:latin typeface="Lucida Sans Typewriter" pitchFamily="49" charset="0"/>
              </a:rPr>
              <a:t>(10, 1000, 10)) {</a:t>
            </a:r>
          </a:p>
          <a:p>
            <a:r>
              <a:rPr lang="es-ES" sz="1000" dirty="0" smtClean="0">
                <a:latin typeface="Lucida Sans Typewriter" pitchFamily="49" charset="0"/>
              </a:rPr>
              <a:t>  </a:t>
            </a:r>
            <a:r>
              <a:rPr lang="es-ES" sz="1000" dirty="0" err="1" smtClean="0">
                <a:latin typeface="Lucida Sans Typewriter" pitchFamily="49" charset="0"/>
              </a:rPr>
              <a:t>ind</a:t>
            </a:r>
            <a:r>
              <a:rPr lang="es-ES" sz="1000" dirty="0" smtClean="0">
                <a:latin typeface="Lucida Sans Typewriter" pitchFamily="49" charset="0"/>
              </a:rPr>
              <a:t> &lt;- ind+1</a:t>
            </a:r>
          </a:p>
          <a:p>
            <a:r>
              <a:rPr lang="es-ES" sz="1000" dirty="0" smtClean="0">
                <a:latin typeface="Lucida Sans Typewriter" pitchFamily="49" charset="0"/>
              </a:rPr>
              <a:t>  </a:t>
            </a:r>
            <a:r>
              <a:rPr lang="es-ES" sz="1000" dirty="0" err="1" smtClean="0">
                <a:latin typeface="Lucida Sans Typewriter" pitchFamily="49" charset="0"/>
              </a:rPr>
              <a:t>colcat</a:t>
            </a:r>
            <a:r>
              <a:rPr lang="es-ES" sz="1000" dirty="0" smtClean="0">
                <a:latin typeface="Lucida Sans Typewriter" pitchFamily="49" charset="0"/>
              </a:rPr>
              <a:t> &lt;- </a:t>
            </a:r>
            <a:r>
              <a:rPr lang="es-ES" sz="1000" dirty="0" err="1" smtClean="0">
                <a:latin typeface="Lucida Sans Typewriter" pitchFamily="49" charset="0"/>
              </a:rPr>
              <a:t>rowcat</a:t>
            </a:r>
            <a:r>
              <a:rPr lang="es-ES" sz="1000" dirty="0" smtClean="0">
                <a:latin typeface="Lucida Sans Typewriter" pitchFamily="49" charset="0"/>
              </a:rPr>
              <a:t>                                # </a:t>
            </a:r>
            <a:r>
              <a:rPr lang="es-ES" sz="1000" dirty="0" err="1" smtClean="0">
                <a:latin typeface="Lucida Sans Typewriter" pitchFamily="49" charset="0"/>
              </a:rPr>
              <a:t>number</a:t>
            </a:r>
            <a:r>
              <a:rPr lang="es-ES" sz="1000" dirty="0" smtClean="0">
                <a:latin typeface="Lucida Sans Typewriter" pitchFamily="49" charset="0"/>
              </a:rPr>
              <a:t> of </a:t>
            </a:r>
            <a:r>
              <a:rPr lang="es-ES" sz="1000" dirty="0" err="1" smtClean="0">
                <a:latin typeface="Lucida Sans Typewriter" pitchFamily="49" charset="0"/>
              </a:rPr>
              <a:t>row</a:t>
            </a:r>
            <a:r>
              <a:rPr lang="es-ES" sz="1000" dirty="0" smtClean="0">
                <a:latin typeface="Lucida Sans Typewriter" pitchFamily="49" charset="0"/>
              </a:rPr>
              <a:t> and </a:t>
            </a:r>
            <a:r>
              <a:rPr lang="es-ES" sz="1000" dirty="0" err="1" smtClean="0">
                <a:latin typeface="Lucida Sans Typewriter" pitchFamily="49" charset="0"/>
              </a:rPr>
              <a:t>column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categories</a:t>
            </a:r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smtClean="0">
                <a:latin typeface="Lucida Sans Typewriter" pitchFamily="49" charset="0"/>
              </a:rPr>
              <a:t>  </a:t>
            </a:r>
            <a:r>
              <a:rPr lang="es-ES" sz="1000" dirty="0" err="1" smtClean="0">
                <a:latin typeface="Lucida Sans Typewriter" pitchFamily="49" charset="0"/>
              </a:rPr>
              <a:t>rowcuts</a:t>
            </a:r>
            <a:r>
              <a:rPr lang="es-ES" sz="1000" dirty="0" smtClean="0">
                <a:latin typeface="Lucida Sans Typewriter" pitchFamily="49" charset="0"/>
              </a:rPr>
              <a:t> &lt;- </a:t>
            </a:r>
            <a:r>
              <a:rPr lang="es-ES" sz="1000" dirty="0" err="1" smtClean="0">
                <a:latin typeface="Lucida Sans Typewriter" pitchFamily="49" charset="0"/>
              </a:rPr>
              <a:t>qnorm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seq</a:t>
            </a:r>
            <a:r>
              <a:rPr lang="es-ES" sz="1000" dirty="0" smtClean="0">
                <a:latin typeface="Lucida Sans Typewriter" pitchFamily="49" charset="0"/>
              </a:rPr>
              <a:t>(0,1,length=rowcat+1))</a:t>
            </a:r>
          </a:p>
          <a:p>
            <a:r>
              <a:rPr lang="es-ES" sz="1000" dirty="0" smtClean="0">
                <a:latin typeface="Lucida Sans Typewriter" pitchFamily="49" charset="0"/>
              </a:rPr>
              <a:t>  </a:t>
            </a:r>
            <a:r>
              <a:rPr lang="es-ES" sz="1000" dirty="0" err="1" smtClean="0">
                <a:latin typeface="Lucida Sans Typewriter" pitchFamily="49" charset="0"/>
              </a:rPr>
              <a:t>colcuts</a:t>
            </a:r>
            <a:r>
              <a:rPr lang="es-ES" sz="1000" dirty="0" smtClean="0">
                <a:latin typeface="Lucida Sans Typewriter" pitchFamily="49" charset="0"/>
              </a:rPr>
              <a:t> &lt;- </a:t>
            </a:r>
            <a:r>
              <a:rPr lang="es-ES" sz="1000" dirty="0" err="1" smtClean="0">
                <a:latin typeface="Lucida Sans Typewriter" pitchFamily="49" charset="0"/>
              </a:rPr>
              <a:t>rowcuts</a:t>
            </a:r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smtClean="0">
                <a:latin typeface="Lucida Sans Typewriter" pitchFamily="49" charset="0"/>
              </a:rPr>
              <a:t>  X12exact &lt;- </a:t>
            </a:r>
            <a:r>
              <a:rPr lang="es-ES" sz="1000" dirty="0" err="1" smtClean="0">
                <a:latin typeface="Lucida Sans Typewriter" pitchFamily="49" charset="0"/>
              </a:rPr>
              <a:t>matrix</a:t>
            </a:r>
            <a:r>
              <a:rPr lang="es-ES" sz="1000" dirty="0" smtClean="0">
                <a:latin typeface="Lucida Sans Typewriter" pitchFamily="49" charset="0"/>
              </a:rPr>
              <a:t>(0, </a:t>
            </a:r>
            <a:r>
              <a:rPr lang="es-ES" sz="1000" dirty="0" err="1" smtClean="0">
                <a:latin typeface="Lucida Sans Typewriter" pitchFamily="49" charset="0"/>
              </a:rPr>
              <a:t>nrow</a:t>
            </a:r>
            <a:r>
              <a:rPr lang="es-ES" sz="1000" dirty="0" smtClean="0">
                <a:latin typeface="Lucida Sans Typewriter" pitchFamily="49" charset="0"/>
              </a:rPr>
              <a:t>=</a:t>
            </a:r>
            <a:r>
              <a:rPr lang="es-ES" sz="1000" dirty="0" err="1" smtClean="0">
                <a:latin typeface="Lucida Sans Typewriter" pitchFamily="49" charset="0"/>
              </a:rPr>
              <a:t>rowcat</a:t>
            </a:r>
            <a:r>
              <a:rPr lang="es-ES" sz="1000" dirty="0" smtClean="0">
                <a:latin typeface="Lucida Sans Typewriter" pitchFamily="49" charset="0"/>
              </a:rPr>
              <a:t>, </a:t>
            </a:r>
            <a:r>
              <a:rPr lang="es-ES" sz="1000" dirty="0" err="1" smtClean="0">
                <a:latin typeface="Lucida Sans Typewriter" pitchFamily="49" charset="0"/>
              </a:rPr>
              <a:t>ncol</a:t>
            </a:r>
            <a:r>
              <a:rPr lang="es-ES" sz="1000" dirty="0" smtClean="0">
                <a:latin typeface="Lucida Sans Typewriter" pitchFamily="49" charset="0"/>
              </a:rPr>
              <a:t>=</a:t>
            </a:r>
            <a:r>
              <a:rPr lang="es-ES" sz="1000" dirty="0" err="1" smtClean="0">
                <a:latin typeface="Lucida Sans Typewriter" pitchFamily="49" charset="0"/>
              </a:rPr>
              <a:t>colcat</a:t>
            </a:r>
            <a:r>
              <a:rPr lang="es-ES" sz="1000" dirty="0" smtClean="0">
                <a:latin typeface="Lucida Sans Typewriter" pitchFamily="49" charset="0"/>
              </a:rPr>
              <a:t>)</a:t>
            </a:r>
          </a:p>
          <a:p>
            <a:r>
              <a:rPr lang="es-ES" sz="1000" dirty="0" smtClean="0">
                <a:latin typeface="Lucida Sans Typewriter" pitchFamily="49" charset="0"/>
              </a:rPr>
              <a:t>  </a:t>
            </a:r>
            <a:r>
              <a:rPr lang="es-ES" sz="1000" dirty="0" err="1" smtClean="0">
                <a:latin typeface="Lucida Sans Typewriter" pitchFamily="49" charset="0"/>
              </a:rPr>
              <a:t>for</a:t>
            </a:r>
            <a:r>
              <a:rPr lang="es-ES" sz="1000" dirty="0" smtClean="0">
                <a:latin typeface="Lucida Sans Typewriter" pitchFamily="49" charset="0"/>
              </a:rPr>
              <a:t>(i in 1:rowcat) {</a:t>
            </a:r>
          </a:p>
          <a:p>
            <a:r>
              <a:rPr lang="es-ES" sz="1000" dirty="0" smtClean="0">
                <a:latin typeface="Lucida Sans Typewriter" pitchFamily="49" charset="0"/>
              </a:rPr>
              <a:t>    </a:t>
            </a:r>
            <a:r>
              <a:rPr lang="es-ES" sz="1000" dirty="0" err="1" smtClean="0">
                <a:latin typeface="Lucida Sans Typewriter" pitchFamily="49" charset="0"/>
              </a:rPr>
              <a:t>for</a:t>
            </a:r>
            <a:r>
              <a:rPr lang="es-ES" sz="1000" dirty="0" smtClean="0">
                <a:latin typeface="Lucida Sans Typewriter" pitchFamily="49" charset="0"/>
              </a:rPr>
              <a:t>(j in 1:colcat) {</a:t>
            </a:r>
          </a:p>
          <a:p>
            <a:r>
              <a:rPr lang="es-ES" sz="1000" dirty="0" smtClean="0">
                <a:latin typeface="Lucida Sans Typewriter" pitchFamily="49" charset="0"/>
              </a:rPr>
              <a:t>      </a:t>
            </a:r>
            <a:r>
              <a:rPr lang="es-ES" sz="1000" dirty="0" err="1" smtClean="0">
                <a:latin typeface="Lucida Sans Typewriter" pitchFamily="49" charset="0"/>
              </a:rPr>
              <a:t>lower</a:t>
            </a:r>
            <a:r>
              <a:rPr lang="es-ES" sz="1000" dirty="0" smtClean="0">
                <a:latin typeface="Lucida Sans Typewriter" pitchFamily="49" charset="0"/>
              </a:rPr>
              <a:t> &lt;- c(</a:t>
            </a:r>
            <a:r>
              <a:rPr lang="es-ES" sz="1000" dirty="0" err="1" smtClean="0">
                <a:latin typeface="Lucida Sans Typewriter" pitchFamily="49" charset="0"/>
              </a:rPr>
              <a:t>rowcuts</a:t>
            </a:r>
            <a:r>
              <a:rPr lang="es-ES" sz="1000" dirty="0" smtClean="0">
                <a:latin typeface="Lucida Sans Typewriter" pitchFamily="49" charset="0"/>
              </a:rPr>
              <a:t>[i], </a:t>
            </a:r>
            <a:r>
              <a:rPr lang="es-ES" sz="1000" dirty="0" err="1" smtClean="0">
                <a:latin typeface="Lucida Sans Typewriter" pitchFamily="49" charset="0"/>
              </a:rPr>
              <a:t>colcuts</a:t>
            </a:r>
            <a:r>
              <a:rPr lang="es-ES" sz="1000" dirty="0" smtClean="0">
                <a:latin typeface="Lucida Sans Typewriter" pitchFamily="49" charset="0"/>
              </a:rPr>
              <a:t>[j])</a:t>
            </a:r>
          </a:p>
          <a:p>
            <a:r>
              <a:rPr lang="es-ES" sz="1000" dirty="0" smtClean="0">
                <a:latin typeface="Lucida Sans Typewriter" pitchFamily="49" charset="0"/>
              </a:rPr>
              <a:t>      </a:t>
            </a:r>
            <a:r>
              <a:rPr lang="es-ES" sz="1000" dirty="0" err="1" smtClean="0">
                <a:latin typeface="Lucida Sans Typewriter" pitchFamily="49" charset="0"/>
              </a:rPr>
              <a:t>upper</a:t>
            </a:r>
            <a:r>
              <a:rPr lang="es-ES" sz="1000" dirty="0" smtClean="0">
                <a:latin typeface="Lucida Sans Typewriter" pitchFamily="49" charset="0"/>
              </a:rPr>
              <a:t> &lt;- c(</a:t>
            </a:r>
            <a:r>
              <a:rPr lang="es-ES" sz="1000" dirty="0" err="1" smtClean="0">
                <a:latin typeface="Lucida Sans Typewriter" pitchFamily="49" charset="0"/>
              </a:rPr>
              <a:t>rowcuts</a:t>
            </a:r>
            <a:r>
              <a:rPr lang="es-ES" sz="1000" dirty="0" smtClean="0">
                <a:latin typeface="Lucida Sans Typewriter" pitchFamily="49" charset="0"/>
              </a:rPr>
              <a:t>[i+1], </a:t>
            </a:r>
            <a:r>
              <a:rPr lang="es-ES" sz="1000" dirty="0" err="1" smtClean="0">
                <a:latin typeface="Lucida Sans Typewriter" pitchFamily="49" charset="0"/>
              </a:rPr>
              <a:t>colcuts</a:t>
            </a:r>
            <a:r>
              <a:rPr lang="es-ES" sz="1000" dirty="0" smtClean="0">
                <a:latin typeface="Lucida Sans Typewriter" pitchFamily="49" charset="0"/>
              </a:rPr>
              <a:t>[j+1])</a:t>
            </a:r>
          </a:p>
          <a:p>
            <a:r>
              <a:rPr lang="es-ES" sz="1000" dirty="0" smtClean="0">
                <a:latin typeface="Lucida Sans Typewriter" pitchFamily="49" charset="0"/>
              </a:rPr>
              <a:t>      </a:t>
            </a:r>
            <a:r>
              <a:rPr lang="es-ES" sz="1000" dirty="0" err="1" smtClean="0">
                <a:latin typeface="Lucida Sans Typewriter" pitchFamily="49" charset="0"/>
              </a:rPr>
              <a:t>prob</a:t>
            </a:r>
            <a:r>
              <a:rPr lang="es-ES" sz="1000" dirty="0" smtClean="0">
                <a:latin typeface="Lucida Sans Typewriter" pitchFamily="49" charset="0"/>
              </a:rPr>
              <a:t> &lt;- </a:t>
            </a:r>
            <a:r>
              <a:rPr lang="es-ES" sz="1000" dirty="0" err="1" smtClean="0">
                <a:latin typeface="Lucida Sans Typewriter" pitchFamily="49" charset="0"/>
              </a:rPr>
              <a:t>pmvnorm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lower</a:t>
            </a:r>
            <a:r>
              <a:rPr lang="es-ES" sz="1000" dirty="0" smtClean="0">
                <a:latin typeface="Lucida Sans Typewriter" pitchFamily="49" charset="0"/>
              </a:rPr>
              <a:t>, </a:t>
            </a:r>
            <a:r>
              <a:rPr lang="es-ES" sz="1000" dirty="0" err="1" smtClean="0">
                <a:latin typeface="Lucida Sans Typewriter" pitchFamily="49" charset="0"/>
              </a:rPr>
              <a:t>upper</a:t>
            </a:r>
            <a:r>
              <a:rPr lang="es-ES" sz="1000" dirty="0" smtClean="0">
                <a:latin typeface="Lucida Sans Typewriter" pitchFamily="49" charset="0"/>
              </a:rPr>
              <a:t>, 0, </a:t>
            </a:r>
            <a:r>
              <a:rPr lang="es-ES" sz="1000" dirty="0" err="1" smtClean="0">
                <a:latin typeface="Lucida Sans Typewriter" pitchFamily="49" charset="0"/>
              </a:rPr>
              <a:t>corr</a:t>
            </a:r>
            <a:r>
              <a:rPr lang="es-ES" sz="1000" dirty="0" smtClean="0">
                <a:latin typeface="Lucida Sans Typewriter" pitchFamily="49" charset="0"/>
              </a:rPr>
              <a:t>)[1]   # </a:t>
            </a:r>
            <a:r>
              <a:rPr lang="es-ES" sz="1000" dirty="0" err="1" smtClean="0">
                <a:latin typeface="Lucida Sans Typewriter" pitchFamily="49" charset="0"/>
              </a:rPr>
              <a:t>integrating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bivariate</a:t>
            </a:r>
            <a:r>
              <a:rPr lang="es-ES" sz="1000" dirty="0" smtClean="0">
                <a:latin typeface="Lucida Sans Typewriter" pitchFamily="49" charset="0"/>
              </a:rPr>
              <a:t> normal </a:t>
            </a:r>
            <a:r>
              <a:rPr lang="es-ES" sz="1000" dirty="0" err="1" smtClean="0">
                <a:latin typeface="Lucida Sans Typewriter" pitchFamily="49" charset="0"/>
              </a:rPr>
              <a:t>between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lwoer</a:t>
            </a:r>
            <a:r>
              <a:rPr lang="es-ES" sz="1000" dirty="0" smtClean="0">
                <a:latin typeface="Lucida Sans Typewriter" pitchFamily="49" charset="0"/>
              </a:rPr>
              <a:t> and </a:t>
            </a:r>
            <a:r>
              <a:rPr lang="es-ES" sz="1000" dirty="0" err="1" smtClean="0">
                <a:latin typeface="Lucida Sans Typewriter" pitchFamily="49" charset="0"/>
              </a:rPr>
              <a:t>upper</a:t>
            </a:r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smtClean="0">
                <a:latin typeface="Lucida Sans Typewriter" pitchFamily="49" charset="0"/>
              </a:rPr>
              <a:t>      X12exact[</a:t>
            </a:r>
            <a:r>
              <a:rPr lang="es-ES" sz="1000" dirty="0" err="1" smtClean="0">
                <a:latin typeface="Lucida Sans Typewriter" pitchFamily="49" charset="0"/>
              </a:rPr>
              <a:t>i,j</a:t>
            </a:r>
            <a:r>
              <a:rPr lang="es-ES" sz="1000" dirty="0" smtClean="0">
                <a:latin typeface="Lucida Sans Typewriter" pitchFamily="49" charset="0"/>
              </a:rPr>
              <a:t>] &lt;- </a:t>
            </a:r>
            <a:r>
              <a:rPr lang="es-ES" sz="1000" dirty="0" err="1" smtClean="0">
                <a:latin typeface="Lucida Sans Typewriter" pitchFamily="49" charset="0"/>
              </a:rPr>
              <a:t>prob</a:t>
            </a:r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smtClean="0">
                <a:latin typeface="Lucida Sans Typewriter" pitchFamily="49" charset="0"/>
              </a:rPr>
              <a:t>    }</a:t>
            </a:r>
          </a:p>
          <a:p>
            <a:r>
              <a:rPr lang="es-ES" sz="1000" dirty="0" smtClean="0">
                <a:latin typeface="Lucida Sans Typewriter" pitchFamily="49" charset="0"/>
              </a:rPr>
              <a:t>  }</a:t>
            </a:r>
          </a:p>
          <a:p>
            <a:r>
              <a:rPr lang="es-ES" sz="1000" dirty="0" smtClean="0">
                <a:latin typeface="Lucida Sans Typewriter" pitchFamily="49" charset="0"/>
              </a:rPr>
              <a:t>  X12exact.ca &lt;- </a:t>
            </a:r>
            <a:r>
              <a:rPr lang="es-ES" sz="1000" dirty="0" err="1" smtClean="0">
                <a:latin typeface="Lucida Sans Typewriter" pitchFamily="49" charset="0"/>
              </a:rPr>
              <a:t>ca</a:t>
            </a:r>
            <a:r>
              <a:rPr lang="es-ES" sz="1000" dirty="0" smtClean="0">
                <a:latin typeface="Lucida Sans Typewriter" pitchFamily="49" charset="0"/>
              </a:rPr>
              <a:t>(X12exact)</a:t>
            </a:r>
          </a:p>
          <a:p>
            <a:r>
              <a:rPr lang="es-ES" sz="1000" dirty="0" smtClean="0">
                <a:latin typeface="Lucida Sans Typewriter" pitchFamily="49" charset="0"/>
              </a:rPr>
              <a:t>  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[ind,1] &lt;- X12exact.ca$sv[1]^2           # </a:t>
            </a:r>
            <a:r>
              <a:rPr lang="es-ES" sz="1000" dirty="0" err="1" smtClean="0">
                <a:latin typeface="Lucida Sans Typewriter" pitchFamily="49" charset="0"/>
              </a:rPr>
              <a:t>first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eigenvalue</a:t>
            </a:r>
            <a:r>
              <a:rPr lang="es-ES" sz="1000" dirty="0" smtClean="0">
                <a:latin typeface="Lucida Sans Typewriter" pitchFamily="49" charset="0"/>
              </a:rPr>
              <a:t>      </a:t>
            </a:r>
          </a:p>
          <a:p>
            <a:r>
              <a:rPr lang="es-ES" sz="1000" dirty="0" smtClean="0">
                <a:latin typeface="Lucida Sans Typewriter" pitchFamily="49" charset="0"/>
              </a:rPr>
              <a:t>  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[ind,2] &lt;- </a:t>
            </a:r>
            <a:r>
              <a:rPr lang="es-ES" sz="1000" dirty="0" err="1" smtClean="0">
                <a:latin typeface="Lucida Sans Typewriter" pitchFamily="49" charset="0"/>
              </a:rPr>
              <a:t>sum</a:t>
            </a:r>
            <a:r>
              <a:rPr lang="es-ES" sz="1000" dirty="0" smtClean="0">
                <a:latin typeface="Lucida Sans Typewriter" pitchFamily="49" charset="0"/>
              </a:rPr>
              <a:t>(X12exact.ca$sv[-1]^2)     # </a:t>
            </a:r>
            <a:r>
              <a:rPr lang="es-ES" sz="1000" dirty="0" err="1" smtClean="0">
                <a:latin typeface="Lucida Sans Typewriter" pitchFamily="49" charset="0"/>
              </a:rPr>
              <a:t>sum</a:t>
            </a:r>
            <a:r>
              <a:rPr lang="es-ES" sz="1000" dirty="0" smtClean="0">
                <a:latin typeface="Lucida Sans Typewriter" pitchFamily="49" charset="0"/>
              </a:rPr>
              <a:t> of </a:t>
            </a:r>
            <a:r>
              <a:rPr lang="es-ES" sz="1000" dirty="0" err="1" smtClean="0">
                <a:latin typeface="Lucida Sans Typewriter" pitchFamily="49" charset="0"/>
              </a:rPr>
              <a:t>other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eigenvalues</a:t>
            </a:r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smtClean="0">
                <a:latin typeface="Lucida Sans Typewriter" pitchFamily="49" charset="0"/>
              </a:rPr>
              <a:t>  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[ind,3] &lt;- </a:t>
            </a:r>
            <a:r>
              <a:rPr lang="es-ES" sz="1000" dirty="0" err="1" smtClean="0">
                <a:latin typeface="Lucida Sans Typewriter" pitchFamily="49" charset="0"/>
              </a:rPr>
              <a:t>sum</a:t>
            </a:r>
            <a:r>
              <a:rPr lang="es-ES" sz="1000" dirty="0" smtClean="0">
                <a:latin typeface="Lucida Sans Typewriter" pitchFamily="49" charset="0"/>
              </a:rPr>
              <a:t>(X12exact.ca$sv^2)         # total </a:t>
            </a:r>
            <a:r>
              <a:rPr lang="es-ES" sz="1000" dirty="0" err="1" smtClean="0">
                <a:latin typeface="Lucida Sans Typewriter" pitchFamily="49" charset="0"/>
              </a:rPr>
              <a:t>inertia</a:t>
            </a:r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smtClean="0">
                <a:latin typeface="Lucida Sans Typewriter" pitchFamily="49" charset="0"/>
              </a:rPr>
              <a:t>}</a:t>
            </a:r>
          </a:p>
          <a:p>
            <a:endParaRPr lang="es-ES" sz="1000" dirty="0" smtClean="0">
              <a:latin typeface="Lucida Sans Typewriter" pitchFamily="49" charset="0"/>
            </a:endParaRPr>
          </a:p>
          <a:p>
            <a:r>
              <a:rPr lang="es-ES" sz="1000" dirty="0" smtClean="0">
                <a:latin typeface="Lucida Sans Typewriter" pitchFamily="49" charset="0"/>
              </a:rPr>
              <a:t>par(mar=c(4.2,4,1,1), </a:t>
            </a:r>
            <a:r>
              <a:rPr lang="es-ES" sz="1000" dirty="0" err="1" smtClean="0">
                <a:latin typeface="Lucida Sans Typewriter" pitchFamily="49" charset="0"/>
              </a:rPr>
              <a:t>mgp</a:t>
            </a:r>
            <a:r>
              <a:rPr lang="es-ES" sz="1000" dirty="0" smtClean="0">
                <a:latin typeface="Lucida Sans Typewriter" pitchFamily="49" charset="0"/>
              </a:rPr>
              <a:t>=c(2,0.7,0), font.lab=2)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plot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[,1], 100*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[,1]/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[,3], </a:t>
            </a:r>
            <a:r>
              <a:rPr lang="es-ES" sz="1000" dirty="0" err="1" smtClean="0">
                <a:latin typeface="Lucida Sans Typewriter" pitchFamily="49" charset="0"/>
              </a:rPr>
              <a:t>xlim</a:t>
            </a:r>
            <a:r>
              <a:rPr lang="es-ES" sz="1000" dirty="0" smtClean="0">
                <a:latin typeface="Lucida Sans Typewriter" pitchFamily="49" charset="0"/>
              </a:rPr>
              <a:t>=c(0.102, 0.1111), </a:t>
            </a:r>
            <a:r>
              <a:rPr lang="es-ES" sz="1000" dirty="0" err="1" smtClean="0">
                <a:latin typeface="Lucida Sans Typewriter" pitchFamily="49" charset="0"/>
              </a:rPr>
              <a:t>xlab</a:t>
            </a:r>
            <a:r>
              <a:rPr lang="es-ES" sz="1000" dirty="0" smtClean="0">
                <a:latin typeface="Lucida Sans Typewriter" pitchFamily="49" charset="0"/>
              </a:rPr>
              <a:t>="</a:t>
            </a:r>
            <a:r>
              <a:rPr lang="es-ES" sz="1000" dirty="0" err="1" smtClean="0">
                <a:latin typeface="Lucida Sans Typewriter" pitchFamily="49" charset="0"/>
              </a:rPr>
              <a:t>first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eigenvalue</a:t>
            </a:r>
            <a:r>
              <a:rPr lang="es-ES" sz="1000" dirty="0" smtClean="0">
                <a:latin typeface="Lucida Sans Typewriter" pitchFamily="49" charset="0"/>
              </a:rPr>
              <a:t>", </a:t>
            </a:r>
          </a:p>
          <a:p>
            <a:r>
              <a:rPr lang="es-ES" sz="1000" dirty="0" smtClean="0">
                <a:latin typeface="Lucida Sans Typewriter" pitchFamily="49" charset="0"/>
              </a:rPr>
              <a:t>   </a:t>
            </a:r>
            <a:r>
              <a:rPr lang="es-ES" sz="1000" dirty="0" err="1" smtClean="0">
                <a:latin typeface="Lucida Sans Typewriter" pitchFamily="49" charset="0"/>
              </a:rPr>
              <a:t>ylab</a:t>
            </a:r>
            <a:r>
              <a:rPr lang="es-ES" sz="1000" dirty="0" smtClean="0">
                <a:latin typeface="Lucida Sans Typewriter" pitchFamily="49" charset="0"/>
              </a:rPr>
              <a:t>="% of total </a:t>
            </a:r>
            <a:r>
              <a:rPr lang="es-ES" sz="1000" dirty="0" err="1" smtClean="0">
                <a:latin typeface="Lucida Sans Typewriter" pitchFamily="49" charset="0"/>
              </a:rPr>
              <a:t>inertia</a:t>
            </a:r>
            <a:r>
              <a:rPr lang="es-ES" sz="1000" dirty="0" smtClean="0">
                <a:latin typeface="Lucida Sans Typewriter" pitchFamily="49" charset="0"/>
              </a:rPr>
              <a:t>")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abline</a:t>
            </a:r>
            <a:r>
              <a:rPr lang="es-ES" sz="1000" dirty="0" smtClean="0">
                <a:latin typeface="Lucida Sans Typewriter" pitchFamily="49" charset="0"/>
              </a:rPr>
              <a:t>(v=0.3333^2, col="gray", </a:t>
            </a:r>
            <a:r>
              <a:rPr lang="es-ES" sz="1000" dirty="0" err="1" smtClean="0">
                <a:latin typeface="Lucida Sans Typewriter" pitchFamily="49" charset="0"/>
              </a:rPr>
              <a:t>lty</a:t>
            </a:r>
            <a:r>
              <a:rPr lang="es-ES" sz="1000" dirty="0" smtClean="0">
                <a:latin typeface="Lucida Sans Typewriter" pitchFamily="49" charset="0"/>
              </a:rPr>
              <a:t>=2, </a:t>
            </a:r>
            <a:r>
              <a:rPr lang="es-ES" sz="1000" dirty="0" err="1" smtClean="0">
                <a:latin typeface="Lucida Sans Typewriter" pitchFamily="49" charset="0"/>
              </a:rPr>
              <a:t>lwd</a:t>
            </a:r>
            <a:r>
              <a:rPr lang="es-ES" sz="1000" dirty="0" smtClean="0">
                <a:latin typeface="Lucida Sans Typewriter" pitchFamily="49" charset="0"/>
              </a:rPr>
              <a:t>=2)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plot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[,1], 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[,3], </a:t>
            </a:r>
            <a:r>
              <a:rPr lang="es-ES" sz="1000" dirty="0" err="1" smtClean="0">
                <a:latin typeface="Lucida Sans Typewriter" pitchFamily="49" charset="0"/>
              </a:rPr>
              <a:t>xlim</a:t>
            </a:r>
            <a:r>
              <a:rPr lang="es-ES" sz="1000" dirty="0" smtClean="0">
                <a:latin typeface="Lucida Sans Typewriter" pitchFamily="49" charset="0"/>
              </a:rPr>
              <a:t>=c(0.102, 0.1111), </a:t>
            </a:r>
            <a:r>
              <a:rPr lang="es-ES" sz="1000" dirty="0" err="1" smtClean="0">
                <a:latin typeface="Lucida Sans Typewriter" pitchFamily="49" charset="0"/>
              </a:rPr>
              <a:t>xlab</a:t>
            </a:r>
            <a:r>
              <a:rPr lang="es-ES" sz="1000" dirty="0" smtClean="0">
                <a:latin typeface="Lucida Sans Typewriter" pitchFamily="49" charset="0"/>
              </a:rPr>
              <a:t>="</a:t>
            </a:r>
            <a:r>
              <a:rPr lang="es-ES" sz="1000" dirty="0" err="1" smtClean="0">
                <a:latin typeface="Lucida Sans Typewriter" pitchFamily="49" charset="0"/>
              </a:rPr>
              <a:t>first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eigenvalue</a:t>
            </a:r>
            <a:r>
              <a:rPr lang="es-ES" sz="1000" dirty="0" smtClean="0">
                <a:latin typeface="Lucida Sans Typewriter" pitchFamily="49" charset="0"/>
              </a:rPr>
              <a:t>", </a:t>
            </a:r>
          </a:p>
          <a:p>
            <a:r>
              <a:rPr lang="es-ES" sz="1000" dirty="0" smtClean="0">
                <a:latin typeface="Lucida Sans Typewriter" pitchFamily="49" charset="0"/>
              </a:rPr>
              <a:t>   </a:t>
            </a:r>
            <a:r>
              <a:rPr lang="es-ES" sz="1000" dirty="0" err="1" smtClean="0">
                <a:latin typeface="Lucida Sans Typewriter" pitchFamily="49" charset="0"/>
              </a:rPr>
              <a:t>ylab</a:t>
            </a:r>
            <a:r>
              <a:rPr lang="es-ES" sz="1000" dirty="0" smtClean="0">
                <a:latin typeface="Lucida Sans Typewriter" pitchFamily="49" charset="0"/>
              </a:rPr>
              <a:t>="total </a:t>
            </a:r>
            <a:r>
              <a:rPr lang="es-ES" sz="1000" dirty="0" err="1" smtClean="0">
                <a:latin typeface="Lucida Sans Typewriter" pitchFamily="49" charset="0"/>
              </a:rPr>
              <a:t>inertia</a:t>
            </a:r>
            <a:r>
              <a:rPr lang="es-ES" sz="1000" dirty="0" smtClean="0">
                <a:latin typeface="Lucida Sans Typewriter" pitchFamily="49" charset="0"/>
              </a:rPr>
              <a:t>")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abline</a:t>
            </a:r>
            <a:r>
              <a:rPr lang="es-ES" sz="1000" dirty="0" smtClean="0">
                <a:latin typeface="Lucida Sans Typewriter" pitchFamily="49" charset="0"/>
              </a:rPr>
              <a:t>(v=0.3333^2, col="gray", </a:t>
            </a:r>
            <a:r>
              <a:rPr lang="es-ES" sz="1000" dirty="0" err="1" smtClean="0">
                <a:latin typeface="Lucida Sans Typewriter" pitchFamily="49" charset="0"/>
              </a:rPr>
              <a:t>lty</a:t>
            </a:r>
            <a:r>
              <a:rPr lang="es-ES" sz="1000" dirty="0" smtClean="0">
                <a:latin typeface="Lucida Sans Typewriter" pitchFamily="49" charset="0"/>
              </a:rPr>
              <a:t>=2, </a:t>
            </a:r>
            <a:r>
              <a:rPr lang="es-ES" sz="1000" dirty="0" err="1" smtClean="0">
                <a:latin typeface="Lucida Sans Typewriter" pitchFamily="49" charset="0"/>
              </a:rPr>
              <a:t>lwd</a:t>
            </a:r>
            <a:r>
              <a:rPr lang="es-ES" sz="1000" dirty="0" smtClean="0">
                <a:latin typeface="Lucida Sans Typewriter" pitchFamily="49" charset="0"/>
              </a:rPr>
              <a:t>=2)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plot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[,1], 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[,3], </a:t>
            </a:r>
            <a:r>
              <a:rPr lang="es-ES" sz="1000" dirty="0" err="1" smtClean="0">
                <a:latin typeface="Lucida Sans Typewriter" pitchFamily="49" charset="0"/>
              </a:rPr>
              <a:t>xlim</a:t>
            </a:r>
            <a:r>
              <a:rPr lang="es-ES" sz="1000" dirty="0" smtClean="0">
                <a:latin typeface="Lucida Sans Typewriter" pitchFamily="49" charset="0"/>
              </a:rPr>
              <a:t>=c(0.102, 0.1111), </a:t>
            </a:r>
            <a:r>
              <a:rPr lang="es-ES" sz="1000" dirty="0" err="1" smtClean="0">
                <a:latin typeface="Lucida Sans Typewriter" pitchFamily="49" charset="0"/>
              </a:rPr>
              <a:t>xlab</a:t>
            </a:r>
            <a:r>
              <a:rPr lang="es-ES" sz="1000" dirty="0" smtClean="0">
                <a:latin typeface="Lucida Sans Typewriter" pitchFamily="49" charset="0"/>
              </a:rPr>
              <a:t>="</a:t>
            </a:r>
            <a:r>
              <a:rPr lang="es-ES" sz="1000" dirty="0" err="1" smtClean="0">
                <a:latin typeface="Lucida Sans Typewriter" pitchFamily="49" charset="0"/>
              </a:rPr>
              <a:t>first</a:t>
            </a:r>
            <a:r>
              <a:rPr lang="es-ES" sz="1000" dirty="0" smtClean="0">
                <a:latin typeface="Lucida Sans Typewriter" pitchFamily="49" charset="0"/>
              </a:rPr>
              <a:t> </a:t>
            </a:r>
            <a:r>
              <a:rPr lang="es-ES" sz="1000" dirty="0" err="1" smtClean="0">
                <a:latin typeface="Lucida Sans Typewriter" pitchFamily="49" charset="0"/>
              </a:rPr>
              <a:t>eigenvalue</a:t>
            </a:r>
            <a:r>
              <a:rPr lang="es-ES" sz="1000" dirty="0" smtClean="0">
                <a:latin typeface="Lucida Sans Typewriter" pitchFamily="49" charset="0"/>
              </a:rPr>
              <a:t> and </a:t>
            </a:r>
            <a:r>
              <a:rPr lang="es-ES" sz="1000" dirty="0" err="1" smtClean="0">
                <a:latin typeface="Lucida Sans Typewriter" pitchFamily="49" charset="0"/>
              </a:rPr>
              <a:t>inertia</a:t>
            </a:r>
            <a:r>
              <a:rPr lang="es-ES" sz="1000" dirty="0" smtClean="0">
                <a:latin typeface="Lucida Sans Typewriter" pitchFamily="49" charset="0"/>
              </a:rPr>
              <a:t>/(1+inertia)", </a:t>
            </a:r>
          </a:p>
          <a:p>
            <a:r>
              <a:rPr lang="es-ES" sz="1000" dirty="0" smtClean="0">
                <a:latin typeface="Lucida Sans Typewriter" pitchFamily="49" charset="0"/>
              </a:rPr>
              <a:t>   </a:t>
            </a:r>
            <a:r>
              <a:rPr lang="es-ES" sz="1000" dirty="0" err="1" smtClean="0">
                <a:latin typeface="Lucida Sans Typewriter" pitchFamily="49" charset="0"/>
              </a:rPr>
              <a:t>ylab</a:t>
            </a:r>
            <a:r>
              <a:rPr lang="es-ES" sz="1000" dirty="0" smtClean="0">
                <a:latin typeface="Lucida Sans Typewriter" pitchFamily="49" charset="0"/>
              </a:rPr>
              <a:t>="total </a:t>
            </a:r>
            <a:r>
              <a:rPr lang="es-ES" sz="1000" dirty="0" err="1" smtClean="0">
                <a:latin typeface="Lucida Sans Typewriter" pitchFamily="49" charset="0"/>
              </a:rPr>
              <a:t>inertia</a:t>
            </a:r>
            <a:r>
              <a:rPr lang="es-ES" sz="1000" dirty="0" smtClean="0">
                <a:latin typeface="Lucida Sans Typewriter" pitchFamily="49" charset="0"/>
              </a:rPr>
              <a:t>")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points</a:t>
            </a:r>
            <a:r>
              <a:rPr lang="es-ES" sz="1000" dirty="0" smtClean="0">
                <a:latin typeface="Lucida Sans Typewriter" pitchFamily="49" charset="0"/>
              </a:rPr>
              <a:t>(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[,3]/(1+results[,3]), </a:t>
            </a:r>
            <a:r>
              <a:rPr lang="es-ES" sz="1000" dirty="0" err="1" smtClean="0">
                <a:latin typeface="Lucida Sans Typewriter" pitchFamily="49" charset="0"/>
              </a:rPr>
              <a:t>results</a:t>
            </a:r>
            <a:r>
              <a:rPr lang="es-ES" sz="1000" dirty="0" smtClean="0">
                <a:latin typeface="Lucida Sans Typewriter" pitchFamily="49" charset="0"/>
              </a:rPr>
              <a:t>[,3], col="red")</a:t>
            </a:r>
          </a:p>
          <a:p>
            <a:r>
              <a:rPr lang="es-ES" sz="1000" dirty="0" err="1" smtClean="0">
                <a:latin typeface="Lucida Sans Typewriter" pitchFamily="49" charset="0"/>
              </a:rPr>
              <a:t>abline</a:t>
            </a:r>
            <a:r>
              <a:rPr lang="es-ES" sz="1000" dirty="0" smtClean="0">
                <a:latin typeface="Lucida Sans Typewriter" pitchFamily="49" charset="0"/>
              </a:rPr>
              <a:t>(v=0.3333^2, col="gray", </a:t>
            </a:r>
            <a:r>
              <a:rPr lang="es-ES" sz="1000" dirty="0" err="1" smtClean="0">
                <a:latin typeface="Lucida Sans Typewriter" pitchFamily="49" charset="0"/>
              </a:rPr>
              <a:t>lty</a:t>
            </a:r>
            <a:r>
              <a:rPr lang="es-ES" sz="1000" dirty="0" smtClean="0">
                <a:latin typeface="Lucida Sans Typewriter" pitchFamily="49" charset="0"/>
              </a:rPr>
              <a:t>=2, </a:t>
            </a:r>
            <a:r>
              <a:rPr lang="es-ES" sz="1000" dirty="0" err="1" smtClean="0">
                <a:latin typeface="Lucida Sans Typewriter" pitchFamily="49" charset="0"/>
              </a:rPr>
              <a:t>lwd</a:t>
            </a:r>
            <a:r>
              <a:rPr lang="es-ES" sz="1000" dirty="0" smtClean="0">
                <a:latin typeface="Lucida Sans Typewriter" pitchFamily="49" charset="0"/>
              </a:rPr>
              <a:t>=2)</a:t>
            </a:r>
          </a:p>
          <a:p>
            <a:endParaRPr lang="es-ES" sz="1000" dirty="0" smtClean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383" y="961231"/>
            <a:ext cx="45243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137" y="961231"/>
            <a:ext cx="45243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1043608" y="1069286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0000FF"/>
                </a:solidFill>
              </a:rPr>
              <a:t>10x10 </a:t>
            </a:r>
            <a:r>
              <a:rPr lang="es-ES" sz="1050" dirty="0" err="1" smtClean="0">
                <a:solidFill>
                  <a:srgbClr val="0000FF"/>
                </a:solidFill>
              </a:rPr>
              <a:t>table</a:t>
            </a:r>
            <a:endParaRPr lang="en-GB" sz="1050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08104" y="4437112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0000FF"/>
                </a:solidFill>
              </a:rPr>
              <a:t>10x10 </a:t>
            </a:r>
            <a:r>
              <a:rPr lang="es-ES" sz="1050" dirty="0" err="1" smtClean="0">
                <a:solidFill>
                  <a:srgbClr val="0000FF"/>
                </a:solidFill>
              </a:rPr>
              <a:t>table</a:t>
            </a:r>
            <a:endParaRPr lang="en-GB" sz="1050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812360" y="108685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0000"/>
                </a:solidFill>
              </a:rPr>
              <a:t>1000x1000 </a:t>
            </a:r>
            <a:r>
              <a:rPr lang="es-ES" sz="1050" dirty="0" err="1" smtClean="0">
                <a:solidFill>
                  <a:srgbClr val="FF0000"/>
                </a:solidFill>
              </a:rPr>
              <a:t>table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059832" y="4725144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0000"/>
                </a:solidFill>
              </a:rPr>
              <a:t>1000x1000 </a:t>
            </a:r>
            <a:r>
              <a:rPr lang="es-ES" sz="1050" dirty="0" err="1" smtClean="0">
                <a:solidFill>
                  <a:srgbClr val="FF0000"/>
                </a:solidFill>
              </a:rPr>
              <a:t>table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923928" y="494116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Arial Narrow" pitchFamily="34" charset="0"/>
              </a:rPr>
              <a:t>0.3333</a:t>
            </a:r>
            <a:r>
              <a:rPr lang="es-ES" sz="1000" baseline="30000" dirty="0" smtClean="0">
                <a:latin typeface="Arial Narrow" pitchFamily="34" charset="0"/>
              </a:rPr>
              <a:t>2</a:t>
            </a:r>
            <a:endParaRPr lang="en-GB" sz="1000" baseline="30000" dirty="0">
              <a:latin typeface="Arial Narrow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604448" y="494116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Arial Narrow" pitchFamily="34" charset="0"/>
              </a:rPr>
              <a:t>0.3333</a:t>
            </a:r>
            <a:r>
              <a:rPr lang="es-ES" sz="1000" baseline="30000" dirty="0" smtClean="0">
                <a:latin typeface="Arial Narrow" pitchFamily="34" charset="0"/>
              </a:rPr>
              <a:t>2</a:t>
            </a:r>
            <a:endParaRPr lang="en-GB" sz="1000" baseline="30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067944" y="908720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1000x1000 </a:t>
            </a:r>
            <a:r>
              <a:rPr lang="es-ES" sz="1050" dirty="0" err="1" smtClean="0"/>
              <a:t>table</a:t>
            </a:r>
            <a:endParaRPr lang="en-GB" sz="105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45243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1115616" y="4437112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10x10 </a:t>
            </a:r>
            <a:r>
              <a:rPr lang="es-ES" sz="1050" dirty="0" err="1" smtClean="0"/>
              <a:t>table</a:t>
            </a:r>
            <a:endParaRPr lang="en-GB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411760" y="2996952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20x20 </a:t>
            </a:r>
            <a:r>
              <a:rPr lang="es-ES" sz="1050" dirty="0" err="1" smtClean="0"/>
              <a:t>table</a:t>
            </a:r>
            <a:endParaRPr lang="en-GB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211960" y="494116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Arial Narrow" pitchFamily="34" charset="0"/>
              </a:rPr>
              <a:t>0.3333</a:t>
            </a:r>
            <a:r>
              <a:rPr lang="es-ES" sz="1000" baseline="30000" dirty="0" smtClean="0">
                <a:latin typeface="Arial Narrow" pitchFamily="34" charset="0"/>
              </a:rPr>
              <a:t>2</a:t>
            </a:r>
            <a:endParaRPr lang="en-GB" sz="1000" baseline="30000" dirty="0">
              <a:latin typeface="Arial Narrow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95936" y="213285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+mj-lt"/>
              </a:rPr>
              <a:t>f</a:t>
            </a:r>
            <a:r>
              <a:rPr lang="es-ES" sz="1200" dirty="0" err="1" smtClean="0">
                <a:latin typeface="+mj-lt"/>
              </a:rPr>
              <a:t>irst</a:t>
            </a:r>
            <a:r>
              <a:rPr lang="es-ES" sz="1200" dirty="0" smtClean="0">
                <a:latin typeface="+mj-lt"/>
              </a:rPr>
              <a:t> </a:t>
            </a:r>
            <a:r>
              <a:rPr lang="es-ES" sz="1200" dirty="0" err="1" smtClean="0">
                <a:latin typeface="+mj-lt"/>
              </a:rPr>
              <a:t>eigenvalue</a:t>
            </a:r>
            <a:endParaRPr lang="en-GB" sz="1200" baseline="30000" dirty="0">
              <a:latin typeface="+mj-l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483768" y="17008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s-ES" sz="1200" dirty="0" err="1" smtClean="0">
                <a:solidFill>
                  <a:srgbClr val="FF0000"/>
                </a:solidFill>
                <a:latin typeface="+mj-lt"/>
              </a:rPr>
              <a:t>nertia</a:t>
            </a:r>
            <a:r>
              <a:rPr lang="es-ES" sz="1200" dirty="0" smtClean="0">
                <a:solidFill>
                  <a:srgbClr val="FF0000"/>
                </a:solidFill>
                <a:latin typeface="+mj-lt"/>
              </a:rPr>
              <a:t>/(1+inertia)</a:t>
            </a:r>
            <a:endParaRPr lang="en-GB" sz="1200" baseline="300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764</Words>
  <Application>Microsoft Office PowerPoint</Application>
  <PresentationFormat>Presentación en pantalla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Michael Greenacre</dc:creator>
  <cp:lastModifiedBy>Michael Greenacre</cp:lastModifiedBy>
  <cp:revision>3</cp:revision>
  <dcterms:created xsi:type="dcterms:W3CDTF">2017-04-18T11:28:20Z</dcterms:created>
  <dcterms:modified xsi:type="dcterms:W3CDTF">2017-04-18T12:04:03Z</dcterms:modified>
</cp:coreProperties>
</file>