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59" r:id="rId1"/>
  </p:sldMasterIdLst>
  <p:notesMasterIdLst>
    <p:notesMasterId r:id="rId43"/>
  </p:notesMasterIdLst>
  <p:handoutMasterIdLst>
    <p:handoutMasterId r:id="rId44"/>
  </p:handoutMasterIdLst>
  <p:sldIdLst>
    <p:sldId id="287" r:id="rId2"/>
    <p:sldId id="353" r:id="rId3"/>
    <p:sldId id="354" r:id="rId4"/>
    <p:sldId id="355" r:id="rId5"/>
    <p:sldId id="356" r:id="rId6"/>
    <p:sldId id="357" r:id="rId7"/>
    <p:sldId id="292" r:id="rId8"/>
    <p:sldId id="293" r:id="rId9"/>
    <p:sldId id="341" r:id="rId10"/>
    <p:sldId id="342" r:id="rId11"/>
    <p:sldId id="343" r:id="rId12"/>
    <p:sldId id="340" r:id="rId13"/>
    <p:sldId id="325" r:id="rId14"/>
    <p:sldId id="362" r:id="rId15"/>
    <p:sldId id="326" r:id="rId16"/>
    <p:sldId id="363" r:id="rId17"/>
    <p:sldId id="327" r:id="rId18"/>
    <p:sldId id="328" r:id="rId19"/>
    <p:sldId id="330" r:id="rId20"/>
    <p:sldId id="329" r:id="rId21"/>
    <p:sldId id="334" r:id="rId22"/>
    <p:sldId id="366" r:id="rId23"/>
    <p:sldId id="367" r:id="rId24"/>
    <p:sldId id="368" r:id="rId25"/>
    <p:sldId id="369" r:id="rId26"/>
    <p:sldId id="364" r:id="rId27"/>
    <p:sldId id="365" r:id="rId28"/>
    <p:sldId id="331" r:id="rId29"/>
    <p:sldId id="335" r:id="rId30"/>
    <p:sldId id="333" r:id="rId31"/>
    <p:sldId id="337" r:id="rId32"/>
    <p:sldId id="338" r:id="rId33"/>
    <p:sldId id="358" r:id="rId34"/>
    <p:sldId id="359" r:id="rId35"/>
    <p:sldId id="360" r:id="rId36"/>
    <p:sldId id="361" r:id="rId37"/>
    <p:sldId id="349" r:id="rId38"/>
    <p:sldId id="350" r:id="rId39"/>
    <p:sldId id="351" r:id="rId40"/>
    <p:sldId id="352" r:id="rId41"/>
    <p:sldId id="300" r:id="rId4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Montserrat" panose="020B0604020202020204" charset="0"/>
      <p:regular r:id="rId49"/>
      <p:bold r:id="rId50"/>
      <p:italic r:id="rId51"/>
      <p:boldItalic r:id="rId52"/>
    </p:embeddedFont>
    <p:embeddedFont>
      <p:font typeface="Roboto" panose="020B0604020202020204" charset="0"/>
      <p:regular r:id="rId53"/>
      <p:bold r:id="rId54"/>
      <p:italic r:id="rId55"/>
      <p:boldItalic r:id="rId56"/>
    </p:embeddedFont>
    <p:embeddedFont>
      <p:font typeface="Wingdings 3" panose="05040102010807070707" pitchFamily="18" charset="2"/>
      <p:regular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4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A595B8-C8F4-4A82-90B3-CBE4DEE94AC8}">
  <a:tblStyle styleId="{0AA595B8-C8F4-4A82-90B3-CBE4DEE94A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335" autoAdjust="0"/>
  </p:normalViewPr>
  <p:slideViewPr>
    <p:cSldViewPr snapToGrid="0">
      <p:cViewPr varScale="1">
        <p:scale>
          <a:sx n="105" d="100"/>
          <a:sy n="105" d="100"/>
        </p:scale>
        <p:origin x="893" y="77"/>
      </p:cViewPr>
      <p:guideLst>
        <p:guide orient="horz" pos="1620"/>
        <p:guide pos="49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61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52" Type="http://schemas.openxmlformats.org/officeDocument/2006/relationships/font" Target="fonts/font8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08D8F-0355-4D7A-9211-DA302703C2A0}" type="datetimeFigureOut">
              <a:rPr lang="en-US" smtClean="0"/>
              <a:t>30/11/2019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181DE-496D-402F-A155-EE55047A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017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33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141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6886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592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65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3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688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575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724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941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858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2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29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72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2365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6612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8855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790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9999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4616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6093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18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6554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1429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9111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6093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6552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7314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1392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5505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6418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4517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69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7758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828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531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379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280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503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046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chemeClr val="accen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bg>
      <p:bgPr>
        <a:solidFill>
          <a:schemeClr val="accen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089714"/>
            <a:ext cx="9143998" cy="14878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500" b="1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ỨNG </a:t>
            </a:r>
            <a:r>
              <a:rPr lang="en-US" sz="35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 CÂY TÌM KIẾM NHỊ PHÂN</a:t>
            </a:r>
          </a:p>
          <a:p>
            <a:pPr algn="ctr"/>
            <a:r>
              <a:rPr lang="en-US" sz="35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TỪ ĐIỂN ANH </a:t>
            </a:r>
            <a:r>
              <a:rPr lang="en-US" sz="3500" b="1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VIỆT</a:t>
            </a:r>
            <a:endParaRPr lang="en-US" sz="35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78917" y="227847"/>
            <a:ext cx="8865084" cy="100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vi-VN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ƯỜNG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ĐẠI HỌC S</a:t>
            </a:r>
            <a:r>
              <a:rPr lang="vi-VN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PHẠM KỸ THUẬT </a:t>
            </a:r>
          </a:p>
          <a:p>
            <a:pPr algn="ctr">
              <a:spcBef>
                <a:spcPts val="0"/>
              </a:spcBef>
            </a:pP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THÀNH PHỐ HỒ CHÍ MINH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236145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Thuyết</a:t>
            </a:r>
            <a:r>
              <a:rPr lang="en-US" sz="2200" b="1" i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i="1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2200" b="1" i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i="1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sz="2200" b="1" i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i="1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r>
              <a:rPr lang="en-US" sz="2200" b="1" i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i="1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môn</a:t>
            </a:r>
            <a:r>
              <a:rPr lang="en-US" sz="2200" b="1" i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i="1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endParaRPr lang="en-US" sz="2200" b="1" i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176077" y="1125962"/>
            <a:ext cx="5070764" cy="5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5177" y="180725"/>
            <a:ext cx="987769" cy="1041069"/>
            <a:chOff x="-1138121" y="1611666"/>
            <a:chExt cx="987769" cy="1041069"/>
          </a:xfrm>
        </p:grpSpPr>
        <p:sp>
          <p:nvSpPr>
            <p:cNvPr id="12" name="Rectangle 11"/>
            <p:cNvSpPr/>
            <p:nvPr/>
          </p:nvSpPr>
          <p:spPr>
            <a:xfrm>
              <a:off x="-855519" y="1875996"/>
              <a:ext cx="422564" cy="3840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-1138121" y="1611666"/>
              <a:ext cx="987769" cy="1041069"/>
              <a:chOff x="1700833" y="264873"/>
              <a:chExt cx="1365160" cy="143882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220" b="79268" l="9451" r="8963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0833" y="264873"/>
                <a:ext cx="1365160" cy="136516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76829" b="100000" l="3963" r="96341">
                            <a14:foregroundMark x1="55793" y1="85976" x2="55793" y2="85976"/>
                            <a14:foregroundMark x1="70427" y1="86890" x2="70427" y2="86890"/>
                            <a14:foregroundMark x1="80183" y1="86280" x2="80183" y2="86280"/>
                            <a14:foregroundMark x1="20427" y1="86280" x2="20427" y2="86280"/>
                            <a14:foregroundMark x1="27744" y1="87805" x2="27744" y2="8780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0833" y="338537"/>
                <a:ext cx="1365160" cy="1365160"/>
              </a:xfrm>
              <a:prstGeom prst="rect">
                <a:avLst/>
              </a:prstGeom>
            </p:spPr>
          </p:pic>
        </p:grpSp>
      </p:grpSp>
      <p:sp>
        <p:nvSpPr>
          <p:cNvPr id="16" name="Subtitle 2"/>
          <p:cNvSpPr txBox="1">
            <a:spLocks/>
          </p:cNvSpPr>
          <p:nvPr/>
        </p:nvSpPr>
        <p:spPr>
          <a:xfrm>
            <a:off x="47708" y="1627696"/>
            <a:ext cx="9143999" cy="6144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25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trúc</a:t>
            </a:r>
            <a:r>
              <a:rPr lang="en-US" sz="25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5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5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5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sz="25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endParaRPr lang="en-US" sz="2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47709" y="2011679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2200" b="1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i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sz="2200" b="1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200" b="1" i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Google Shape;66;p14"/>
          <p:cNvSpPr txBox="1">
            <a:spLocks/>
          </p:cNvSpPr>
          <p:nvPr/>
        </p:nvSpPr>
        <p:spPr>
          <a:xfrm>
            <a:off x="2440730" y="3905745"/>
            <a:ext cx="2511938" cy="1043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vi-VN" sz="1600" b="1" dirty="0" smtClean="0"/>
              <a:t>HỌ VÀ TÊN</a:t>
            </a:r>
            <a:endParaRPr lang="vi-VN" sz="1600" dirty="0" smtClean="0"/>
          </a:p>
          <a:p>
            <a:r>
              <a:rPr lang="vi-VN" sz="1600" dirty="0" smtClean="0"/>
              <a:t>1. Lê Nhật Tường</a:t>
            </a:r>
          </a:p>
          <a:p>
            <a:r>
              <a:rPr lang="vi-VN" sz="1600" dirty="0" smtClean="0"/>
              <a:t>2. Đinh Bách Thông</a:t>
            </a:r>
            <a:endParaRPr lang="vi-VN" sz="1600" dirty="0"/>
          </a:p>
        </p:txBody>
      </p:sp>
      <p:sp>
        <p:nvSpPr>
          <p:cNvPr id="21" name="Google Shape;67;p14"/>
          <p:cNvSpPr txBox="1">
            <a:spLocks/>
          </p:cNvSpPr>
          <p:nvPr/>
        </p:nvSpPr>
        <p:spPr>
          <a:xfrm>
            <a:off x="5544457" y="3905745"/>
            <a:ext cx="2629322" cy="1043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b="1" dirty="0" smtClean="0"/>
              <a:t>MSSV</a:t>
            </a:r>
            <a:endParaRPr lang="en-US" sz="1600" dirty="0" smtClean="0"/>
          </a:p>
          <a:p>
            <a:r>
              <a:rPr lang="en-US" sz="1600" dirty="0" smtClean="0"/>
              <a:t>18110234</a:t>
            </a:r>
          </a:p>
          <a:p>
            <a:r>
              <a:rPr lang="en-US" sz="1600" dirty="0" smtClean="0"/>
              <a:t>18110207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22" name="Google Shape;76;p15"/>
          <p:cNvSpPr txBox="1">
            <a:spLocks/>
          </p:cNvSpPr>
          <p:nvPr/>
        </p:nvSpPr>
        <p:spPr>
          <a:xfrm>
            <a:off x="653143" y="3490685"/>
            <a:ext cx="5387128" cy="728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2000" b="1" i="1" dirty="0" err="1" smtClean="0"/>
              <a:t>Danh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sách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thành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viên</a:t>
            </a:r>
            <a:r>
              <a:rPr lang="en-US" sz="2000" b="1" i="1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9179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6" grpId="0"/>
      <p:bldP spid="17" grpId="0"/>
      <p:bldP spid="20" grpId="0"/>
      <p:bldP spid="2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/>
              <a:t>Thiết kế giao diện</a:t>
            </a:r>
            <a:endParaRPr lang="en-US" sz="2300" dirty="0" err="1"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</a:t>
            </a:r>
            <a:endParaRPr dirty="0"/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02267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Form </a:t>
            </a:r>
            <a:r>
              <a:rPr lang="en-US" sz="2400" b="1" dirty="0" err="1" smtClean="0"/>
              <a:t>thêm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từ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mới</a:t>
            </a:r>
            <a:endParaRPr lang="en-US" sz="2400" b="1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FDCEAB-3B51-41C9-9670-038AF878F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9073" y="3657600"/>
            <a:ext cx="6590608" cy="1294690"/>
          </a:xfrm>
        </p:spPr>
        <p:txBody>
          <a:bodyPr/>
          <a:lstStyle/>
          <a:p>
            <a:pPr marL="38100" indent="0">
              <a:buNone/>
            </a:pPr>
            <a:r>
              <a:rPr lang="en-US" sz="2200" dirty="0" err="1"/>
              <a:t>Giao</a:t>
            </a:r>
            <a:r>
              <a:rPr lang="en-US" sz="2200" dirty="0"/>
              <a:t> </a:t>
            </a:r>
            <a:r>
              <a:rPr lang="en-US" sz="2200" dirty="0" err="1"/>
              <a:t>diện</a:t>
            </a:r>
            <a:r>
              <a:rPr lang="en-US" sz="2200" dirty="0"/>
              <a:t> </a:t>
            </a:r>
            <a:r>
              <a:rPr lang="en-US" sz="2200" dirty="0" err="1"/>
              <a:t>thêm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mới</a:t>
            </a:r>
            <a:r>
              <a:rPr lang="en-US" sz="2200" dirty="0"/>
              <a:t> </a:t>
            </a:r>
            <a:r>
              <a:rPr lang="en-US" sz="2200" dirty="0" err="1"/>
              <a:t>giúp</a:t>
            </a:r>
            <a:r>
              <a:rPr lang="en-US" sz="2200" dirty="0"/>
              <a:t> </a:t>
            </a:r>
            <a:r>
              <a:rPr lang="en-US" sz="2200" dirty="0" err="1"/>
              <a:t>người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thêm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mà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điển</a:t>
            </a:r>
            <a:r>
              <a:rPr lang="en-US" sz="2200" dirty="0"/>
              <a:t> </a:t>
            </a:r>
            <a:r>
              <a:rPr lang="en-US" sz="2200" dirty="0" err="1"/>
              <a:t>chưa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0A08BF-0DD0-4D22-ACEC-11274A8A3A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127" y="1246909"/>
            <a:ext cx="4000500" cy="21672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75048" y="4754880"/>
            <a:ext cx="532517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F370146F-5C1D-4EA6-94DD-BB29631CB303}" type="slidenum">
              <a:rPr lang="en-US" smtClean="0"/>
              <a:pPr algn="r"/>
              <a:t>9</a:t>
            </a:fld>
            <a:r>
              <a:rPr lang="en-US" dirty="0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29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/>
              <a:t>Thiết kế giao diện</a:t>
            </a:r>
            <a:endParaRPr lang="en-US" sz="2300" dirty="0" err="1"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</a:t>
            </a:r>
            <a:endParaRPr dirty="0"/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02267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Form </a:t>
            </a:r>
            <a:r>
              <a:rPr lang="en-US" sz="2400" b="1" dirty="0" err="1" smtClean="0"/>
              <a:t>xóa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từ</a:t>
            </a:r>
            <a:endParaRPr lang="en-US" sz="24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DCEAB-3B51-41C9-9670-038AF878F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9073" y="3657600"/>
            <a:ext cx="6590608" cy="1294690"/>
          </a:xfrm>
        </p:spPr>
        <p:txBody>
          <a:bodyPr/>
          <a:lstStyle/>
          <a:p>
            <a:pPr marL="38100" indent="0">
              <a:buNone/>
            </a:pPr>
            <a:r>
              <a:rPr lang="en-US" sz="2200" dirty="0" err="1"/>
              <a:t>Giao</a:t>
            </a:r>
            <a:r>
              <a:rPr lang="en-US" sz="2200" dirty="0"/>
              <a:t> </a:t>
            </a:r>
            <a:r>
              <a:rPr lang="en-US" sz="2200" dirty="0" err="1"/>
              <a:t>diện</a:t>
            </a:r>
            <a:r>
              <a:rPr lang="en-US" sz="2200" dirty="0"/>
              <a:t> </a:t>
            </a:r>
            <a:r>
              <a:rPr lang="en-US" sz="2200" dirty="0" err="1"/>
              <a:t>thêm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mới</a:t>
            </a:r>
            <a:r>
              <a:rPr lang="en-US" sz="2200" dirty="0"/>
              <a:t> </a:t>
            </a:r>
            <a:r>
              <a:rPr lang="en-US" sz="2200" dirty="0" err="1"/>
              <a:t>giúp</a:t>
            </a:r>
            <a:r>
              <a:rPr lang="en-US" sz="2200" dirty="0"/>
              <a:t> </a:t>
            </a:r>
            <a:r>
              <a:rPr lang="en-US" sz="2200" dirty="0" err="1"/>
              <a:t>người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xóa</a:t>
            </a:r>
            <a:r>
              <a:rPr lang="en-US" sz="2200" dirty="0"/>
              <a:t> </a:t>
            </a:r>
            <a:r>
              <a:rPr lang="en-US" sz="2200" dirty="0" err="1"/>
              <a:t>bỏ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khỏi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điển</a:t>
            </a:r>
            <a:r>
              <a:rPr lang="en-US" sz="22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93358F-CA75-4524-B56B-189CFEA5CF0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537" y="1398824"/>
            <a:ext cx="2773680" cy="17983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83D8B679-0446-4F41-BB0E-F49E499DF65B}" type="slidenum">
              <a:rPr lang="en-US" smtClean="0"/>
              <a:pPr algn="r"/>
              <a:t>10</a:t>
            </a:fld>
            <a:r>
              <a:rPr lang="en-US" dirty="0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83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 dirty="0" err="1" smtClean="0"/>
              <a:t>Cấu</a:t>
            </a:r>
            <a:r>
              <a:rPr lang="en-US" sz="2300" dirty="0" smtClean="0"/>
              <a:t>  </a:t>
            </a:r>
            <a:r>
              <a:rPr lang="en-US" sz="2300" dirty="0" err="1" smtClean="0"/>
              <a:t>trúc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err="1" smtClean="0"/>
              <a:t>dữ</a:t>
            </a:r>
            <a:r>
              <a:rPr lang="en-US" sz="2300" dirty="0" smtClean="0"/>
              <a:t> </a:t>
            </a:r>
            <a:r>
              <a:rPr lang="en-US" sz="2300" dirty="0" err="1" smtClean="0"/>
              <a:t>liệu</a:t>
            </a:r>
            <a:r>
              <a:rPr lang="en-US" sz="2300" dirty="0"/>
              <a:t> </a:t>
            </a:r>
            <a:r>
              <a:rPr lang="en-US" sz="2300" dirty="0" err="1" smtClean="0"/>
              <a:t>và</a:t>
            </a:r>
            <a:r>
              <a:rPr lang="en-US" sz="2300" dirty="0" smtClean="0"/>
              <a:t> </a:t>
            </a:r>
            <a:r>
              <a:rPr lang="en-US" sz="2300" dirty="0" err="1" smtClean="0"/>
              <a:t>giải</a:t>
            </a:r>
            <a:r>
              <a:rPr lang="en-US" sz="2300" dirty="0" smtClean="0"/>
              <a:t> </a:t>
            </a:r>
            <a:r>
              <a:rPr lang="en-US" sz="2300" dirty="0" err="1" smtClean="0"/>
              <a:t>thuật</a:t>
            </a:r>
            <a:endParaRPr sz="2300"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531525" y="616527"/>
            <a:ext cx="6082063" cy="659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chemeClr val="accent3"/>
              </a:buClr>
              <a:buNone/>
            </a:pPr>
            <a:r>
              <a:rPr lang="en-US" sz="2200" b="1" i="1" dirty="0" err="1" smtClean="0">
                <a:solidFill>
                  <a:srgbClr val="00B050"/>
                </a:solidFill>
              </a:rPr>
              <a:t>Cây</a:t>
            </a:r>
            <a:r>
              <a:rPr lang="en-US" sz="2200" b="1" i="1" dirty="0" smtClean="0">
                <a:solidFill>
                  <a:srgbClr val="00B050"/>
                </a:solidFill>
              </a:rPr>
              <a:t> </a:t>
            </a:r>
            <a:r>
              <a:rPr lang="en-US" sz="2200" b="1" i="1" dirty="0" err="1" smtClean="0">
                <a:solidFill>
                  <a:srgbClr val="00B050"/>
                </a:solidFill>
              </a:rPr>
              <a:t>nhị</a:t>
            </a:r>
            <a:r>
              <a:rPr lang="en-US" sz="2200" b="1" i="1" dirty="0" smtClean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phân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tìm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 smtClean="0">
                <a:solidFill>
                  <a:srgbClr val="00B050"/>
                </a:solidFill>
              </a:rPr>
              <a:t>kiếm</a:t>
            </a:r>
            <a:endParaRPr lang="en-US" sz="500" b="1" dirty="0" smtClean="0">
              <a:solidFill>
                <a:srgbClr val="00B050"/>
              </a:solidFill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999424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2.2</a:t>
            </a:r>
            <a:endParaRPr dirty="0"/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02267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sz="2400" b="1" dirty="0" err="1"/>
              <a:t>Cây</a:t>
            </a:r>
            <a:r>
              <a:rPr lang="en-US" sz="2400" b="1" dirty="0"/>
              <a:t> </a:t>
            </a:r>
            <a:r>
              <a:rPr lang="en-US" sz="2400" b="1" dirty="0" err="1"/>
              <a:t>nhị</a:t>
            </a:r>
            <a:r>
              <a:rPr lang="en-US" sz="2400" b="1" dirty="0"/>
              <a:t> </a:t>
            </a:r>
            <a:r>
              <a:rPr lang="en-US" sz="2400" b="1" dirty="0" err="1"/>
              <a:t>phân</a:t>
            </a:r>
            <a:r>
              <a:rPr lang="en-US" sz="2400" b="1" dirty="0"/>
              <a:t> </a:t>
            </a:r>
            <a:r>
              <a:rPr lang="en-US" sz="2400" b="1" dirty="0" err="1"/>
              <a:t>tìm</a:t>
            </a:r>
            <a:r>
              <a:rPr lang="en-US" sz="2400" b="1" dirty="0"/>
              <a:t> </a:t>
            </a:r>
            <a:r>
              <a:rPr lang="en-US" sz="2400" b="1" dirty="0" err="1"/>
              <a:t>kiếm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ứng</a:t>
            </a:r>
            <a:r>
              <a:rPr lang="en-US" sz="2400" b="1" dirty="0"/>
              <a:t> </a:t>
            </a:r>
            <a:r>
              <a:rPr lang="en-US" sz="2400" b="1" dirty="0" err="1"/>
              <a:t>dụng</a:t>
            </a:r>
            <a:r>
              <a:rPr lang="en-US" sz="2400" b="1" dirty="0"/>
              <a:t> </a:t>
            </a:r>
            <a:r>
              <a:rPr lang="en-US" sz="2400" b="1" dirty="0" err="1"/>
              <a:t>làm</a:t>
            </a:r>
            <a:r>
              <a:rPr lang="en-US" sz="2400" b="1" dirty="0"/>
              <a:t> </a:t>
            </a:r>
            <a:r>
              <a:rPr lang="en-US" sz="2400" b="1" dirty="0" err="1"/>
              <a:t>từ</a:t>
            </a:r>
            <a:r>
              <a:rPr lang="en-US" sz="2400" b="1" dirty="0"/>
              <a:t> </a:t>
            </a:r>
            <a:r>
              <a:rPr lang="en-US" sz="2400" b="1" dirty="0" err="1"/>
              <a:t>điển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91" y="1449290"/>
            <a:ext cx="3239332" cy="3084690"/>
          </a:xfrm>
          <a:prstGeom prst="rect">
            <a:avLst/>
          </a:prstGeom>
        </p:spPr>
      </p:pic>
      <p:sp>
        <p:nvSpPr>
          <p:cNvPr id="10" name="Google Shape;97;p18"/>
          <p:cNvSpPr txBox="1">
            <a:spLocks/>
          </p:cNvSpPr>
          <p:nvPr/>
        </p:nvSpPr>
        <p:spPr>
          <a:xfrm>
            <a:off x="3952891" y="4533980"/>
            <a:ext cx="3239332" cy="59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 algn="ctr">
              <a:buClr>
                <a:schemeClr val="accent3"/>
              </a:buClr>
              <a:buFont typeface="Roboto"/>
              <a:buNone/>
            </a:pPr>
            <a:r>
              <a:rPr lang="en-US" sz="1800" i="1" dirty="0" err="1" smtClean="0">
                <a:solidFill>
                  <a:schemeClr val="bg2"/>
                </a:solidFill>
              </a:rPr>
              <a:t>Cây</a:t>
            </a:r>
            <a:r>
              <a:rPr lang="en-US" sz="1800" i="1" dirty="0" smtClean="0">
                <a:solidFill>
                  <a:schemeClr val="bg2"/>
                </a:solidFill>
              </a:rPr>
              <a:t> </a:t>
            </a:r>
            <a:r>
              <a:rPr lang="en-US" sz="1800" i="1" dirty="0" err="1" smtClean="0">
                <a:solidFill>
                  <a:schemeClr val="bg2"/>
                </a:solidFill>
              </a:rPr>
              <a:t>nhị</a:t>
            </a:r>
            <a:r>
              <a:rPr lang="en-US" sz="1800" i="1" dirty="0" smtClean="0">
                <a:solidFill>
                  <a:schemeClr val="bg2"/>
                </a:solidFill>
              </a:rPr>
              <a:t> </a:t>
            </a:r>
            <a:r>
              <a:rPr lang="en-US" sz="1800" i="1" dirty="0" err="1" smtClean="0">
                <a:solidFill>
                  <a:schemeClr val="bg2"/>
                </a:solidFill>
              </a:rPr>
              <a:t>phân</a:t>
            </a:r>
            <a:r>
              <a:rPr lang="en-US" sz="1800" i="1" dirty="0" smtClean="0">
                <a:solidFill>
                  <a:schemeClr val="bg2"/>
                </a:solidFill>
              </a:rPr>
              <a:t> </a:t>
            </a:r>
            <a:r>
              <a:rPr lang="en-US" sz="1800" i="1" dirty="0" err="1" smtClean="0">
                <a:solidFill>
                  <a:schemeClr val="bg2"/>
                </a:solidFill>
              </a:rPr>
              <a:t>tìm</a:t>
            </a:r>
            <a:r>
              <a:rPr lang="en-US" sz="1800" i="1" dirty="0" smtClean="0">
                <a:solidFill>
                  <a:schemeClr val="bg2"/>
                </a:solidFill>
              </a:rPr>
              <a:t> </a:t>
            </a:r>
            <a:r>
              <a:rPr lang="en-US" sz="1800" i="1" dirty="0" err="1" smtClean="0">
                <a:solidFill>
                  <a:schemeClr val="bg2"/>
                </a:solidFill>
              </a:rPr>
              <a:t>kiếm</a:t>
            </a:r>
            <a:endParaRPr lang="en-US" sz="1800" dirty="0" smtClean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B33B56BD-0530-4ED8-BBDF-DEBA95CD436F}" type="slidenum">
              <a:rPr lang="en-US" smtClean="0"/>
              <a:pPr algn="r"/>
              <a:t>11</a:t>
            </a:fld>
            <a:r>
              <a:rPr lang="en-US" dirty="0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83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 dirty="0" err="1" smtClean="0"/>
              <a:t>Cấu</a:t>
            </a:r>
            <a:r>
              <a:rPr lang="en-US" sz="2300" dirty="0" smtClean="0"/>
              <a:t>  </a:t>
            </a:r>
            <a:r>
              <a:rPr lang="en-US" sz="2300" dirty="0" err="1" smtClean="0"/>
              <a:t>trúc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err="1" smtClean="0"/>
              <a:t>dữ</a:t>
            </a:r>
            <a:r>
              <a:rPr lang="en-US" sz="2300" dirty="0" smtClean="0"/>
              <a:t> </a:t>
            </a:r>
            <a:r>
              <a:rPr lang="en-US" sz="2300" dirty="0" err="1" smtClean="0"/>
              <a:t>liệu</a:t>
            </a:r>
            <a:r>
              <a:rPr lang="en-US" sz="2300" dirty="0"/>
              <a:t> </a:t>
            </a:r>
            <a:r>
              <a:rPr lang="en-US" sz="2300" dirty="0" err="1" smtClean="0"/>
              <a:t>và</a:t>
            </a:r>
            <a:r>
              <a:rPr lang="en-US" sz="2300" dirty="0" smtClean="0"/>
              <a:t> </a:t>
            </a:r>
            <a:r>
              <a:rPr lang="en-US" sz="2300" dirty="0" err="1" smtClean="0"/>
              <a:t>giải</a:t>
            </a:r>
            <a:r>
              <a:rPr lang="en-US" sz="2300" dirty="0" smtClean="0"/>
              <a:t> </a:t>
            </a:r>
            <a:r>
              <a:rPr lang="en-US" sz="2300" dirty="0" err="1" smtClean="0"/>
              <a:t>thuật</a:t>
            </a:r>
            <a:endParaRPr sz="2300"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531525" y="616527"/>
            <a:ext cx="6082063" cy="659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chemeClr val="accent3"/>
              </a:buClr>
              <a:buNone/>
            </a:pPr>
            <a:r>
              <a:rPr lang="en-US" sz="2200" b="1" i="1" dirty="0" err="1" smtClean="0">
                <a:solidFill>
                  <a:srgbClr val="00B050"/>
                </a:solidFill>
              </a:rPr>
              <a:t>Ứng</a:t>
            </a:r>
            <a:r>
              <a:rPr lang="en-US" sz="2200" b="1" i="1" dirty="0" smtClean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dụng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làm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từ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điển</a:t>
            </a:r>
            <a:endParaRPr lang="en-US" sz="500" b="1" dirty="0">
              <a:solidFill>
                <a:srgbClr val="00B050"/>
              </a:solidFill>
            </a:endParaRPr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02267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sz="2400" b="1" dirty="0" err="1"/>
              <a:t>Cây</a:t>
            </a:r>
            <a:r>
              <a:rPr lang="en-US" sz="2400" b="1" dirty="0"/>
              <a:t> </a:t>
            </a:r>
            <a:r>
              <a:rPr lang="en-US" sz="2400" b="1" dirty="0" err="1"/>
              <a:t>nhị</a:t>
            </a:r>
            <a:r>
              <a:rPr lang="en-US" sz="2400" b="1" dirty="0"/>
              <a:t> </a:t>
            </a:r>
            <a:r>
              <a:rPr lang="en-US" sz="2400" b="1" dirty="0" err="1"/>
              <a:t>phân</a:t>
            </a:r>
            <a:r>
              <a:rPr lang="en-US" sz="2400" b="1" dirty="0"/>
              <a:t> </a:t>
            </a:r>
            <a:r>
              <a:rPr lang="en-US" sz="2400" b="1" dirty="0" err="1"/>
              <a:t>tìm</a:t>
            </a:r>
            <a:r>
              <a:rPr lang="en-US" sz="2400" b="1" dirty="0"/>
              <a:t> </a:t>
            </a:r>
            <a:r>
              <a:rPr lang="en-US" sz="2400" b="1" dirty="0" err="1"/>
              <a:t>kiếm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ứng</a:t>
            </a:r>
            <a:r>
              <a:rPr lang="en-US" sz="2400" b="1" dirty="0"/>
              <a:t> </a:t>
            </a:r>
            <a:r>
              <a:rPr lang="en-US" sz="2400" b="1" dirty="0" err="1"/>
              <a:t>dụng</a:t>
            </a:r>
            <a:r>
              <a:rPr lang="en-US" sz="2400" b="1" dirty="0"/>
              <a:t> </a:t>
            </a:r>
            <a:r>
              <a:rPr lang="en-US" sz="2400" b="1" dirty="0" err="1"/>
              <a:t>làm</a:t>
            </a:r>
            <a:r>
              <a:rPr lang="en-US" sz="2400" b="1" dirty="0"/>
              <a:t> </a:t>
            </a:r>
            <a:r>
              <a:rPr lang="en-US" sz="2400" b="1" dirty="0" err="1"/>
              <a:t>từ</a:t>
            </a:r>
            <a:r>
              <a:rPr lang="en-US" sz="2400" b="1" dirty="0"/>
              <a:t> </a:t>
            </a:r>
            <a:r>
              <a:rPr lang="en-US" sz="2400" b="1" dirty="0" err="1"/>
              <a:t>điển</a:t>
            </a:r>
            <a:endParaRPr lang="en-US" sz="2400" b="1" dirty="0"/>
          </a:p>
        </p:txBody>
      </p:sp>
      <p:sp>
        <p:nvSpPr>
          <p:cNvPr id="8" name="Google Shape;97;p18"/>
          <p:cNvSpPr txBox="1">
            <a:spLocks/>
          </p:cNvSpPr>
          <p:nvPr/>
        </p:nvSpPr>
        <p:spPr>
          <a:xfrm>
            <a:off x="2796988" y="1574800"/>
            <a:ext cx="5938221" cy="298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 algn="just">
              <a:buClr>
                <a:schemeClr val="accent3"/>
              </a:buClr>
              <a:buNone/>
            </a:pPr>
            <a:r>
              <a:rPr lang="en-US" sz="2300" dirty="0" smtClean="0"/>
              <a:t>	</a:t>
            </a:r>
            <a:r>
              <a:rPr lang="en-US" sz="2300" dirty="0" err="1" smtClean="0"/>
              <a:t>Công</a:t>
            </a:r>
            <a:r>
              <a:rPr lang="en-US" sz="2300" dirty="0" smtClean="0"/>
              <a:t> </a:t>
            </a:r>
            <a:r>
              <a:rPr lang="en-US" sz="2300" dirty="0" err="1"/>
              <a:t>dụng</a:t>
            </a:r>
            <a:r>
              <a:rPr lang="en-US" sz="2300" dirty="0"/>
              <a:t> </a:t>
            </a:r>
            <a:r>
              <a:rPr lang="en-US" sz="2300" dirty="0" err="1"/>
              <a:t>chính</a:t>
            </a:r>
            <a:r>
              <a:rPr lang="en-US" sz="2300" dirty="0"/>
              <a:t> </a:t>
            </a:r>
            <a:r>
              <a:rPr lang="en-US" sz="2300" dirty="0" err="1"/>
              <a:t>của</a:t>
            </a:r>
            <a:r>
              <a:rPr lang="en-US" sz="2300" dirty="0"/>
              <a:t> </a:t>
            </a:r>
            <a:r>
              <a:rPr lang="en-US" sz="2300" dirty="0" err="1"/>
              <a:t>cây</a:t>
            </a:r>
            <a:r>
              <a:rPr lang="en-US" sz="2300" dirty="0"/>
              <a:t> </a:t>
            </a:r>
            <a:r>
              <a:rPr lang="en-US" sz="2300" dirty="0" err="1"/>
              <a:t>nhị</a:t>
            </a:r>
            <a:r>
              <a:rPr lang="en-US" sz="2300" dirty="0"/>
              <a:t> </a:t>
            </a:r>
            <a:r>
              <a:rPr lang="en-US" sz="2300" dirty="0" err="1"/>
              <a:t>phân</a:t>
            </a:r>
            <a:r>
              <a:rPr lang="en-US" sz="2300" dirty="0"/>
              <a:t> </a:t>
            </a:r>
            <a:r>
              <a:rPr lang="en-US" sz="2300" dirty="0" err="1"/>
              <a:t>tìm</a:t>
            </a:r>
            <a:r>
              <a:rPr lang="en-US" sz="2300" dirty="0"/>
              <a:t> </a:t>
            </a:r>
            <a:r>
              <a:rPr lang="en-US" sz="2300" dirty="0" err="1"/>
              <a:t>kiếm</a:t>
            </a:r>
            <a:r>
              <a:rPr lang="en-US" sz="2300" dirty="0"/>
              <a:t> </a:t>
            </a:r>
            <a:r>
              <a:rPr lang="en-US" sz="2300" dirty="0" err="1"/>
              <a:t>là</a:t>
            </a:r>
            <a:r>
              <a:rPr lang="en-US" sz="2300" dirty="0"/>
              <a:t> </a:t>
            </a:r>
            <a:r>
              <a:rPr lang="en-US" sz="2300" dirty="0" err="1"/>
              <a:t>việc</a:t>
            </a:r>
            <a:r>
              <a:rPr lang="en-US" sz="2300" dirty="0"/>
              <a:t> </a:t>
            </a:r>
            <a:r>
              <a:rPr lang="en-US" sz="2300" dirty="0" err="1"/>
              <a:t>tìm</a:t>
            </a:r>
            <a:r>
              <a:rPr lang="en-US" sz="2300" dirty="0"/>
              <a:t> </a:t>
            </a:r>
            <a:r>
              <a:rPr lang="en-US" sz="2300" dirty="0" err="1"/>
              <a:t>kiếm</a:t>
            </a:r>
            <a:r>
              <a:rPr lang="en-US" sz="2300" dirty="0"/>
              <a:t> </a:t>
            </a:r>
            <a:r>
              <a:rPr lang="en-US" sz="2300" dirty="0" err="1"/>
              <a:t>các</a:t>
            </a:r>
            <a:r>
              <a:rPr lang="en-US" sz="2300" dirty="0"/>
              <a:t> Node </a:t>
            </a:r>
            <a:r>
              <a:rPr lang="en-US" sz="2300" dirty="0" err="1"/>
              <a:t>trên</a:t>
            </a:r>
            <a:r>
              <a:rPr lang="en-US" sz="2300" dirty="0"/>
              <a:t> </a:t>
            </a:r>
            <a:r>
              <a:rPr lang="en-US" sz="2300" dirty="0" err="1"/>
              <a:t>cây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cách</a:t>
            </a:r>
            <a:r>
              <a:rPr lang="en-US" sz="2300" dirty="0"/>
              <a:t> </a:t>
            </a:r>
            <a:r>
              <a:rPr lang="en-US" sz="2300" dirty="0" err="1"/>
              <a:t>dễ</a:t>
            </a:r>
            <a:r>
              <a:rPr lang="en-US" sz="2300" dirty="0"/>
              <a:t> </a:t>
            </a:r>
            <a:r>
              <a:rPr lang="en-US" sz="2300" dirty="0" err="1"/>
              <a:t>dàng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tiết</a:t>
            </a:r>
            <a:r>
              <a:rPr lang="en-US" sz="2300" dirty="0"/>
              <a:t> </a:t>
            </a:r>
            <a:r>
              <a:rPr lang="en-US" sz="2300" dirty="0" err="1"/>
              <a:t>kiệm</a:t>
            </a:r>
            <a:r>
              <a:rPr lang="en-US" sz="2300" dirty="0"/>
              <a:t> </a:t>
            </a:r>
            <a:r>
              <a:rPr lang="en-US" sz="2300" dirty="0" err="1"/>
              <a:t>thời</a:t>
            </a:r>
            <a:r>
              <a:rPr lang="en-US" sz="2300" dirty="0"/>
              <a:t> </a:t>
            </a:r>
            <a:r>
              <a:rPr lang="en-US" sz="2300" dirty="0" err="1"/>
              <a:t>gian</a:t>
            </a:r>
            <a:r>
              <a:rPr lang="en-US" sz="2300" dirty="0"/>
              <a:t>. </a:t>
            </a:r>
            <a:endParaRPr lang="en-US" sz="2300" dirty="0" smtClean="0"/>
          </a:p>
          <a:p>
            <a:pPr marL="38100" indent="0" algn="just">
              <a:buClr>
                <a:schemeClr val="accent3"/>
              </a:buClr>
              <a:buNone/>
            </a:pPr>
            <a:endParaRPr lang="en-US" sz="2300" dirty="0" smtClean="0"/>
          </a:p>
          <a:p>
            <a:pPr marL="38100" indent="0" algn="just">
              <a:buClr>
                <a:schemeClr val="accent3"/>
              </a:buClr>
              <a:buNone/>
            </a:pPr>
            <a:r>
              <a:rPr lang="en-US" sz="2300" dirty="0" smtClean="0"/>
              <a:t>	</a:t>
            </a:r>
            <a:r>
              <a:rPr lang="en-US" sz="2300" dirty="0" err="1" smtClean="0"/>
              <a:t>Kèm</a:t>
            </a:r>
            <a:r>
              <a:rPr lang="en-US" sz="2300" dirty="0" smtClean="0"/>
              <a:t> </a:t>
            </a:r>
            <a:r>
              <a:rPr lang="en-US" sz="2300" dirty="0" err="1"/>
              <a:t>theo</a:t>
            </a:r>
            <a:r>
              <a:rPr lang="en-US" sz="2300" dirty="0"/>
              <a:t> </a:t>
            </a:r>
            <a:r>
              <a:rPr lang="en-US" sz="2300" dirty="0" err="1"/>
              <a:t>các</a:t>
            </a:r>
            <a:r>
              <a:rPr lang="en-US" sz="2300" dirty="0"/>
              <a:t> </a:t>
            </a:r>
            <a:r>
              <a:rPr lang="en-US" sz="2300" dirty="0" err="1"/>
              <a:t>thao</a:t>
            </a:r>
            <a:r>
              <a:rPr lang="en-US" sz="2300" dirty="0"/>
              <a:t> </a:t>
            </a:r>
            <a:r>
              <a:rPr lang="en-US" sz="2300" dirty="0" err="1"/>
              <a:t>tác</a:t>
            </a:r>
            <a:r>
              <a:rPr lang="en-US" sz="2300" dirty="0"/>
              <a:t> </a:t>
            </a:r>
            <a:r>
              <a:rPr lang="en-US" sz="2300" dirty="0" err="1"/>
              <a:t>trên</a:t>
            </a:r>
            <a:r>
              <a:rPr lang="en-US" sz="2300" dirty="0"/>
              <a:t> </a:t>
            </a:r>
            <a:r>
              <a:rPr lang="en-US" sz="2300" dirty="0" err="1"/>
              <a:t>cây</a:t>
            </a:r>
            <a:r>
              <a:rPr lang="en-US" sz="2300" dirty="0"/>
              <a:t> </a:t>
            </a:r>
            <a:r>
              <a:rPr lang="en-US" sz="2300" dirty="0" err="1"/>
              <a:t>nhị</a:t>
            </a:r>
            <a:r>
              <a:rPr lang="en-US" sz="2300" dirty="0"/>
              <a:t> </a:t>
            </a:r>
            <a:r>
              <a:rPr lang="en-US" sz="2300" dirty="0" err="1"/>
              <a:t>phân</a:t>
            </a:r>
            <a:r>
              <a:rPr lang="en-US" sz="2300" dirty="0"/>
              <a:t> </a:t>
            </a:r>
            <a:r>
              <a:rPr lang="en-US" sz="2300" dirty="0" err="1"/>
              <a:t>tìm</a:t>
            </a:r>
            <a:r>
              <a:rPr lang="en-US" sz="2300" dirty="0"/>
              <a:t> </a:t>
            </a:r>
            <a:r>
              <a:rPr lang="en-US" sz="2300" dirty="0" err="1"/>
              <a:t>kiếm</a:t>
            </a:r>
            <a:r>
              <a:rPr lang="en-US" sz="2300" dirty="0"/>
              <a:t>: </a:t>
            </a:r>
            <a:r>
              <a:rPr lang="en-US" sz="2300" dirty="0" err="1"/>
              <a:t>như</a:t>
            </a:r>
            <a:r>
              <a:rPr lang="en-US" sz="2300" dirty="0"/>
              <a:t> </a:t>
            </a:r>
            <a:r>
              <a:rPr lang="en-US" sz="2300" dirty="0" err="1"/>
              <a:t>thêm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nút</a:t>
            </a:r>
            <a:r>
              <a:rPr lang="en-US" sz="2300" dirty="0"/>
              <a:t> </a:t>
            </a:r>
            <a:r>
              <a:rPr lang="en-US" sz="2300" dirty="0" err="1"/>
              <a:t>vào</a:t>
            </a:r>
            <a:r>
              <a:rPr lang="en-US" sz="2300" dirty="0"/>
              <a:t> </a:t>
            </a:r>
            <a:r>
              <a:rPr lang="en-US" sz="2300" dirty="0" err="1"/>
              <a:t>cây</a:t>
            </a:r>
            <a:r>
              <a:rPr lang="en-US" sz="2300" dirty="0"/>
              <a:t>, </a:t>
            </a:r>
            <a:r>
              <a:rPr lang="en-US" sz="2300" dirty="0" err="1"/>
              <a:t>xóa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nút</a:t>
            </a:r>
            <a:r>
              <a:rPr lang="en-US" sz="2300" dirty="0"/>
              <a:t> </a:t>
            </a:r>
            <a:r>
              <a:rPr lang="en-US" sz="2300" dirty="0" err="1"/>
              <a:t>trên</a:t>
            </a:r>
            <a:r>
              <a:rPr lang="en-US" sz="2300" dirty="0"/>
              <a:t> </a:t>
            </a:r>
            <a:r>
              <a:rPr lang="en-US" sz="2300" dirty="0" err="1" smtClean="0"/>
              <a:t>cây</a:t>
            </a:r>
            <a:r>
              <a:rPr lang="en-US" sz="2300" dirty="0" smtClean="0"/>
              <a:t>.</a:t>
            </a:r>
            <a:endParaRPr lang="vi-VN" sz="2300" i="1" dirty="0"/>
          </a:p>
        </p:txBody>
      </p:sp>
      <p:sp>
        <p:nvSpPr>
          <p:cNvPr id="9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999424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2.2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0654F0A7-BC17-4D19-9837-56D6D62DC29E}" type="slidenum">
              <a:rPr lang="en-US" smtClean="0"/>
              <a:pPr algn="r"/>
              <a:t>12</a:t>
            </a:fld>
            <a:r>
              <a:rPr lang="en-US" dirty="0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94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 dirty="0" err="1" smtClean="0"/>
              <a:t>Cấu</a:t>
            </a:r>
            <a:r>
              <a:rPr lang="en-US" sz="2300" dirty="0" smtClean="0"/>
              <a:t>  </a:t>
            </a:r>
            <a:r>
              <a:rPr lang="en-US" sz="2300" dirty="0" err="1" smtClean="0"/>
              <a:t>trúc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err="1" smtClean="0"/>
              <a:t>dữ</a:t>
            </a:r>
            <a:r>
              <a:rPr lang="en-US" sz="2300" dirty="0" smtClean="0"/>
              <a:t> </a:t>
            </a:r>
            <a:r>
              <a:rPr lang="en-US" sz="2300" dirty="0" err="1" smtClean="0"/>
              <a:t>liệu</a:t>
            </a:r>
            <a:r>
              <a:rPr lang="en-US" sz="2300" dirty="0"/>
              <a:t> </a:t>
            </a:r>
            <a:r>
              <a:rPr lang="en-US" sz="2300" dirty="0" err="1" smtClean="0"/>
              <a:t>và</a:t>
            </a:r>
            <a:r>
              <a:rPr lang="en-US" sz="2300" dirty="0" smtClean="0"/>
              <a:t> </a:t>
            </a:r>
            <a:r>
              <a:rPr lang="en-US" sz="2300" dirty="0" err="1" smtClean="0"/>
              <a:t>giải</a:t>
            </a:r>
            <a:r>
              <a:rPr lang="en-US" sz="2300" dirty="0" smtClean="0"/>
              <a:t> </a:t>
            </a:r>
            <a:r>
              <a:rPr lang="en-US" sz="2300" dirty="0" err="1" smtClean="0"/>
              <a:t>thuật</a:t>
            </a:r>
            <a:endParaRPr sz="2300"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531525" y="616527"/>
            <a:ext cx="6082063" cy="659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chemeClr val="accent3"/>
              </a:buClr>
              <a:buNone/>
            </a:pPr>
            <a:r>
              <a:rPr lang="en-US" sz="2200" b="1" i="1" dirty="0" err="1" smtClean="0">
                <a:solidFill>
                  <a:srgbClr val="00B050"/>
                </a:solidFill>
              </a:rPr>
              <a:t>Ứng</a:t>
            </a:r>
            <a:r>
              <a:rPr lang="en-US" sz="2200" b="1" i="1" dirty="0" smtClean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dụng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làm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từ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điển</a:t>
            </a:r>
            <a:endParaRPr lang="en-US" sz="500" b="1" dirty="0">
              <a:solidFill>
                <a:srgbClr val="00B050"/>
              </a:solidFill>
            </a:endParaRPr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02267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sz="2400" b="1" dirty="0" err="1"/>
              <a:t>Cây</a:t>
            </a:r>
            <a:r>
              <a:rPr lang="en-US" sz="2400" b="1" dirty="0"/>
              <a:t> </a:t>
            </a:r>
            <a:r>
              <a:rPr lang="en-US" sz="2400" b="1" dirty="0" err="1"/>
              <a:t>nhị</a:t>
            </a:r>
            <a:r>
              <a:rPr lang="en-US" sz="2400" b="1" dirty="0"/>
              <a:t> </a:t>
            </a:r>
            <a:r>
              <a:rPr lang="en-US" sz="2400" b="1" dirty="0" err="1"/>
              <a:t>phân</a:t>
            </a:r>
            <a:r>
              <a:rPr lang="en-US" sz="2400" b="1" dirty="0"/>
              <a:t> </a:t>
            </a:r>
            <a:r>
              <a:rPr lang="en-US" sz="2400" b="1" dirty="0" err="1"/>
              <a:t>tìm</a:t>
            </a:r>
            <a:r>
              <a:rPr lang="en-US" sz="2400" b="1" dirty="0"/>
              <a:t> </a:t>
            </a:r>
            <a:r>
              <a:rPr lang="en-US" sz="2400" b="1" dirty="0" err="1"/>
              <a:t>kiếm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ứng</a:t>
            </a:r>
            <a:r>
              <a:rPr lang="en-US" sz="2400" b="1" dirty="0"/>
              <a:t> </a:t>
            </a:r>
            <a:r>
              <a:rPr lang="en-US" sz="2400" b="1" dirty="0" err="1"/>
              <a:t>dụng</a:t>
            </a:r>
            <a:r>
              <a:rPr lang="en-US" sz="2400" b="1" dirty="0"/>
              <a:t> </a:t>
            </a:r>
            <a:r>
              <a:rPr lang="en-US" sz="2400" b="1" dirty="0" err="1"/>
              <a:t>làm</a:t>
            </a:r>
            <a:r>
              <a:rPr lang="en-US" sz="2400" b="1" dirty="0"/>
              <a:t> </a:t>
            </a:r>
            <a:r>
              <a:rPr lang="en-US" sz="2400" b="1" dirty="0" err="1"/>
              <a:t>từ</a:t>
            </a:r>
            <a:r>
              <a:rPr lang="en-US" sz="2400" b="1" dirty="0"/>
              <a:t> </a:t>
            </a:r>
            <a:r>
              <a:rPr lang="en-US" sz="2400" b="1" dirty="0" err="1"/>
              <a:t>điển</a:t>
            </a:r>
            <a:endParaRPr lang="en-US" sz="2400" b="1" dirty="0"/>
          </a:p>
        </p:txBody>
      </p:sp>
      <p:sp>
        <p:nvSpPr>
          <p:cNvPr id="9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999424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2.2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0654F0A7-BC17-4D19-9837-56D6D62DC29E}" type="slidenum">
              <a:rPr lang="en-US" smtClean="0"/>
              <a:pPr algn="r"/>
              <a:t>13</a:t>
            </a:fld>
            <a:r>
              <a:rPr lang="en-US" dirty="0" smtClean="0"/>
              <a:t>/40</a:t>
            </a:r>
            <a:endParaRPr lang="en-US" dirty="0"/>
          </a:p>
        </p:txBody>
      </p:sp>
      <p:pic>
        <p:nvPicPr>
          <p:cNvPr id="2" name="Picture 1" descr="duLieuTuDien.txt - Notepad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843"/>
          <a:stretch/>
        </p:blipFill>
        <p:spPr>
          <a:xfrm>
            <a:off x="2531525" y="1790454"/>
            <a:ext cx="6102255" cy="217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94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 dirty="0" err="1" smtClean="0"/>
              <a:t>Cấu</a:t>
            </a:r>
            <a:r>
              <a:rPr lang="en-US" sz="2300" dirty="0" smtClean="0"/>
              <a:t>  </a:t>
            </a:r>
            <a:r>
              <a:rPr lang="en-US" sz="2300" dirty="0" err="1" smtClean="0"/>
              <a:t>trúc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err="1" smtClean="0"/>
              <a:t>dữ</a:t>
            </a:r>
            <a:r>
              <a:rPr lang="en-US" sz="2300" dirty="0" smtClean="0"/>
              <a:t> </a:t>
            </a:r>
            <a:r>
              <a:rPr lang="en-US" sz="2300" dirty="0" err="1" smtClean="0"/>
              <a:t>liệu</a:t>
            </a:r>
            <a:r>
              <a:rPr lang="en-US" sz="2300" dirty="0"/>
              <a:t> </a:t>
            </a:r>
            <a:r>
              <a:rPr lang="en-US" sz="2300" dirty="0" err="1" smtClean="0"/>
              <a:t>và</a:t>
            </a:r>
            <a:r>
              <a:rPr lang="en-US" sz="2300" dirty="0" smtClean="0"/>
              <a:t> </a:t>
            </a:r>
            <a:r>
              <a:rPr lang="en-US" sz="2300" dirty="0" err="1" smtClean="0"/>
              <a:t>giải</a:t>
            </a:r>
            <a:r>
              <a:rPr lang="en-US" sz="2300" dirty="0" smtClean="0"/>
              <a:t> </a:t>
            </a:r>
            <a:r>
              <a:rPr lang="en-US" sz="2300" dirty="0" err="1" smtClean="0"/>
              <a:t>thuật</a:t>
            </a:r>
            <a:endParaRPr sz="2300"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531525" y="616527"/>
            <a:ext cx="6082063" cy="659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chemeClr val="accent3"/>
              </a:buClr>
              <a:buNone/>
            </a:pPr>
            <a:r>
              <a:rPr lang="en-US" sz="2200" b="1" i="1" dirty="0" err="1" smtClean="0">
                <a:solidFill>
                  <a:srgbClr val="00B050"/>
                </a:solidFill>
              </a:rPr>
              <a:t>Ứng</a:t>
            </a:r>
            <a:r>
              <a:rPr lang="en-US" sz="2200" b="1" i="1" dirty="0" smtClean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dụng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làm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từ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điển</a:t>
            </a:r>
            <a:endParaRPr lang="en-US" sz="500" b="1" dirty="0">
              <a:solidFill>
                <a:srgbClr val="00B050"/>
              </a:solidFill>
            </a:endParaRPr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02267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sz="2400" b="1" dirty="0" err="1"/>
              <a:t>Cây</a:t>
            </a:r>
            <a:r>
              <a:rPr lang="en-US" sz="2400" b="1" dirty="0"/>
              <a:t> </a:t>
            </a:r>
            <a:r>
              <a:rPr lang="en-US" sz="2400" b="1" dirty="0" err="1"/>
              <a:t>nhị</a:t>
            </a:r>
            <a:r>
              <a:rPr lang="en-US" sz="2400" b="1" dirty="0"/>
              <a:t> </a:t>
            </a:r>
            <a:r>
              <a:rPr lang="en-US" sz="2400" b="1" dirty="0" err="1"/>
              <a:t>phân</a:t>
            </a:r>
            <a:r>
              <a:rPr lang="en-US" sz="2400" b="1" dirty="0"/>
              <a:t> </a:t>
            </a:r>
            <a:r>
              <a:rPr lang="en-US" sz="2400" b="1" dirty="0" err="1"/>
              <a:t>tìm</a:t>
            </a:r>
            <a:r>
              <a:rPr lang="en-US" sz="2400" b="1" dirty="0"/>
              <a:t> </a:t>
            </a:r>
            <a:r>
              <a:rPr lang="en-US" sz="2400" b="1" dirty="0" err="1"/>
              <a:t>kiếm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ứng</a:t>
            </a:r>
            <a:r>
              <a:rPr lang="en-US" sz="2400" b="1" dirty="0"/>
              <a:t> </a:t>
            </a:r>
            <a:r>
              <a:rPr lang="en-US" sz="2400" b="1" dirty="0" err="1"/>
              <a:t>dụng</a:t>
            </a:r>
            <a:r>
              <a:rPr lang="en-US" sz="2400" b="1" dirty="0"/>
              <a:t> </a:t>
            </a:r>
            <a:r>
              <a:rPr lang="en-US" sz="2400" b="1" dirty="0" err="1"/>
              <a:t>làm</a:t>
            </a:r>
            <a:r>
              <a:rPr lang="en-US" sz="2400" b="1" dirty="0"/>
              <a:t> </a:t>
            </a:r>
            <a:r>
              <a:rPr lang="en-US" sz="2400" b="1" dirty="0" err="1"/>
              <a:t>từ</a:t>
            </a:r>
            <a:r>
              <a:rPr lang="en-US" sz="2400" b="1" dirty="0"/>
              <a:t> </a:t>
            </a:r>
            <a:r>
              <a:rPr lang="en-US" sz="2400" b="1" dirty="0" err="1"/>
              <a:t>điển</a:t>
            </a:r>
            <a:endParaRPr lang="en-US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468" y="3132887"/>
            <a:ext cx="3392143" cy="18943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478" y="3132887"/>
            <a:ext cx="3001519" cy="1651724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917406"/>
              </p:ext>
            </p:extLst>
          </p:nvPr>
        </p:nvGraphicFramePr>
        <p:xfrm>
          <a:off x="3011366" y="1815056"/>
          <a:ext cx="5260491" cy="441960"/>
        </p:xfrm>
        <a:graphic>
          <a:graphicData uri="http://schemas.openxmlformats.org/drawingml/2006/table">
            <a:tbl>
              <a:tblPr firstRow="1" bandRow="1">
                <a:tableStyleId>{0AA595B8-C8F4-4A82-90B3-CBE4DEE94AC8}</a:tableStyleId>
              </a:tblPr>
              <a:tblGrid>
                <a:gridCol w="1753497">
                  <a:extLst>
                    <a:ext uri="{9D8B030D-6E8A-4147-A177-3AD203B41FA5}">
                      <a16:colId xmlns:a16="http://schemas.microsoft.com/office/drawing/2014/main" val="1230444007"/>
                    </a:ext>
                  </a:extLst>
                </a:gridCol>
                <a:gridCol w="1753497">
                  <a:extLst>
                    <a:ext uri="{9D8B030D-6E8A-4147-A177-3AD203B41FA5}">
                      <a16:colId xmlns:a16="http://schemas.microsoft.com/office/drawing/2014/main" val="2154473684"/>
                    </a:ext>
                  </a:extLst>
                </a:gridCol>
                <a:gridCol w="1753497">
                  <a:extLst>
                    <a:ext uri="{9D8B030D-6E8A-4147-A177-3AD203B41FA5}">
                      <a16:colId xmlns:a16="http://schemas.microsoft.com/office/drawing/2014/main" val="403327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pLeft</a:t>
                      </a:r>
                      <a:endParaRPr lang="en-US" sz="23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aboutWord</a:t>
                      </a:r>
                      <a:endParaRPr lang="en-US" sz="23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pRight</a:t>
                      </a:r>
                      <a:endParaRPr lang="en-US" sz="23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966250"/>
                  </a:ext>
                </a:extLst>
              </a:tr>
            </a:tbl>
          </a:graphicData>
        </a:graphic>
      </p:graphicFrame>
      <p:sp>
        <p:nvSpPr>
          <p:cNvPr id="9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999424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2.2</a:t>
            </a: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0A26733D-BF78-4435-B9EE-C449249E81F1}" type="slidenum">
              <a:rPr lang="en-US" smtClean="0"/>
              <a:pPr algn="r"/>
              <a:t>14</a:t>
            </a:fld>
            <a:r>
              <a:rPr lang="en-US" dirty="0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23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 dirty="0" err="1" smtClean="0"/>
              <a:t>Cấu</a:t>
            </a:r>
            <a:r>
              <a:rPr lang="en-US" sz="2300" dirty="0" smtClean="0"/>
              <a:t>  </a:t>
            </a:r>
            <a:r>
              <a:rPr lang="en-US" sz="2300" dirty="0" err="1" smtClean="0"/>
              <a:t>trúc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err="1" smtClean="0"/>
              <a:t>dữ</a:t>
            </a:r>
            <a:r>
              <a:rPr lang="en-US" sz="2300" dirty="0" smtClean="0"/>
              <a:t> </a:t>
            </a:r>
            <a:r>
              <a:rPr lang="en-US" sz="2300" dirty="0" err="1" smtClean="0"/>
              <a:t>liệu</a:t>
            </a:r>
            <a:r>
              <a:rPr lang="en-US" sz="2300" dirty="0"/>
              <a:t> </a:t>
            </a:r>
            <a:r>
              <a:rPr lang="en-US" sz="2300" dirty="0" err="1" smtClean="0"/>
              <a:t>và</a:t>
            </a:r>
            <a:r>
              <a:rPr lang="en-US" sz="2300" dirty="0" smtClean="0"/>
              <a:t> </a:t>
            </a:r>
            <a:r>
              <a:rPr lang="en-US" sz="2300" dirty="0" err="1" smtClean="0"/>
              <a:t>giải</a:t>
            </a:r>
            <a:r>
              <a:rPr lang="en-US" sz="2300" dirty="0" smtClean="0"/>
              <a:t> </a:t>
            </a:r>
            <a:r>
              <a:rPr lang="en-US" sz="2300" dirty="0" err="1" smtClean="0"/>
              <a:t>thuật</a:t>
            </a:r>
            <a:endParaRPr sz="2300"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531525" y="616527"/>
            <a:ext cx="6082063" cy="659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chemeClr val="accent3"/>
              </a:buClr>
              <a:buNone/>
            </a:pPr>
            <a:r>
              <a:rPr lang="en-US" sz="2200" b="1" i="1" dirty="0" err="1" smtClean="0">
                <a:solidFill>
                  <a:srgbClr val="00B050"/>
                </a:solidFill>
              </a:rPr>
              <a:t>Ứng</a:t>
            </a:r>
            <a:r>
              <a:rPr lang="en-US" sz="2200" b="1" i="1" dirty="0" smtClean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dụng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làm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từ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điển</a:t>
            </a:r>
            <a:endParaRPr lang="en-US" sz="500" b="1" dirty="0">
              <a:solidFill>
                <a:srgbClr val="00B050"/>
              </a:solidFill>
            </a:endParaRPr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02267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sz="2400" b="1" dirty="0" err="1"/>
              <a:t>Cây</a:t>
            </a:r>
            <a:r>
              <a:rPr lang="en-US" sz="2400" b="1" dirty="0"/>
              <a:t> </a:t>
            </a:r>
            <a:r>
              <a:rPr lang="en-US" sz="2400" b="1" dirty="0" err="1"/>
              <a:t>nhị</a:t>
            </a:r>
            <a:r>
              <a:rPr lang="en-US" sz="2400" b="1" dirty="0"/>
              <a:t> </a:t>
            </a:r>
            <a:r>
              <a:rPr lang="en-US" sz="2400" b="1" dirty="0" err="1"/>
              <a:t>phân</a:t>
            </a:r>
            <a:r>
              <a:rPr lang="en-US" sz="2400" b="1" dirty="0"/>
              <a:t> </a:t>
            </a:r>
            <a:r>
              <a:rPr lang="en-US" sz="2400" b="1" dirty="0" err="1"/>
              <a:t>tìm</a:t>
            </a:r>
            <a:r>
              <a:rPr lang="en-US" sz="2400" b="1" dirty="0"/>
              <a:t> </a:t>
            </a:r>
            <a:r>
              <a:rPr lang="en-US" sz="2400" b="1" dirty="0" err="1"/>
              <a:t>kiếm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ứng</a:t>
            </a:r>
            <a:r>
              <a:rPr lang="en-US" sz="2400" b="1" dirty="0"/>
              <a:t> </a:t>
            </a:r>
            <a:r>
              <a:rPr lang="en-US" sz="2400" b="1" dirty="0" err="1"/>
              <a:t>dụng</a:t>
            </a:r>
            <a:r>
              <a:rPr lang="en-US" sz="2400" b="1" dirty="0"/>
              <a:t> </a:t>
            </a:r>
            <a:r>
              <a:rPr lang="en-US" sz="2400" b="1" dirty="0" err="1"/>
              <a:t>làm</a:t>
            </a:r>
            <a:r>
              <a:rPr lang="en-US" sz="2400" b="1" dirty="0"/>
              <a:t> </a:t>
            </a:r>
            <a:r>
              <a:rPr lang="en-US" sz="2400" b="1" dirty="0" err="1"/>
              <a:t>từ</a:t>
            </a:r>
            <a:r>
              <a:rPr lang="en-US" sz="2400" b="1" dirty="0"/>
              <a:t> </a:t>
            </a:r>
            <a:r>
              <a:rPr lang="en-US" sz="2400" b="1" dirty="0" err="1"/>
              <a:t>điển</a:t>
            </a:r>
            <a:endParaRPr lang="en-US" sz="2400" b="1" dirty="0"/>
          </a:p>
        </p:txBody>
      </p:sp>
      <p:sp>
        <p:nvSpPr>
          <p:cNvPr id="9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999424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2.2</a:t>
            </a: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0A26733D-BF78-4435-B9EE-C449249E81F1}" type="slidenum">
              <a:rPr lang="en-US" smtClean="0"/>
              <a:pPr algn="r"/>
              <a:t>15</a:t>
            </a:fld>
            <a:r>
              <a:rPr lang="en-US" dirty="0" smtClean="0"/>
              <a:t>/40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883" y="1398824"/>
            <a:ext cx="6439458" cy="29491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4805" y="4533630"/>
            <a:ext cx="703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Code load </a:t>
            </a:r>
            <a:r>
              <a:rPr lang="en-US" sz="18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cây</a:t>
            </a:r>
            <a:r>
              <a:rPr lang="en-US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nhị</a:t>
            </a:r>
            <a:r>
              <a:rPr lang="en-US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tìm</a:t>
            </a:r>
            <a:r>
              <a:rPr lang="en-US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kiếm</a:t>
            </a:r>
            <a:endParaRPr lang="en-US"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704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 dirty="0" err="1" smtClean="0"/>
              <a:t>Cấu</a:t>
            </a:r>
            <a:r>
              <a:rPr lang="en-US" sz="2300" dirty="0" smtClean="0"/>
              <a:t>  </a:t>
            </a:r>
            <a:r>
              <a:rPr lang="en-US" sz="2300" dirty="0" err="1" smtClean="0"/>
              <a:t>trúc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err="1" smtClean="0"/>
              <a:t>dữ</a:t>
            </a:r>
            <a:r>
              <a:rPr lang="en-US" sz="2300" dirty="0" smtClean="0"/>
              <a:t> </a:t>
            </a:r>
            <a:r>
              <a:rPr lang="en-US" sz="2300" dirty="0" err="1" smtClean="0"/>
              <a:t>liệu</a:t>
            </a:r>
            <a:r>
              <a:rPr lang="en-US" sz="2300" dirty="0"/>
              <a:t> </a:t>
            </a:r>
            <a:r>
              <a:rPr lang="en-US" sz="2300" dirty="0" err="1" smtClean="0"/>
              <a:t>và</a:t>
            </a:r>
            <a:r>
              <a:rPr lang="en-US" sz="2300" dirty="0" smtClean="0"/>
              <a:t> </a:t>
            </a:r>
            <a:r>
              <a:rPr lang="en-US" sz="2300" dirty="0" err="1" smtClean="0"/>
              <a:t>giải</a:t>
            </a:r>
            <a:r>
              <a:rPr lang="en-US" sz="2300" dirty="0" smtClean="0"/>
              <a:t> </a:t>
            </a:r>
            <a:r>
              <a:rPr lang="en-US" sz="2300" dirty="0" err="1" smtClean="0"/>
              <a:t>thuật</a:t>
            </a:r>
            <a:endParaRPr sz="2300"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531525" y="616527"/>
            <a:ext cx="6082063" cy="659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chemeClr val="accent3"/>
              </a:buClr>
              <a:buNone/>
            </a:pPr>
            <a:r>
              <a:rPr lang="en-US" sz="2200" b="1" i="1" dirty="0" err="1" smtClean="0">
                <a:solidFill>
                  <a:srgbClr val="00B050"/>
                </a:solidFill>
              </a:rPr>
              <a:t>Khai</a:t>
            </a:r>
            <a:r>
              <a:rPr lang="en-US" sz="2200" b="1" i="1" dirty="0" smtClean="0">
                <a:solidFill>
                  <a:srgbClr val="00B050"/>
                </a:solidFill>
              </a:rPr>
              <a:t> </a:t>
            </a:r>
            <a:r>
              <a:rPr lang="en-US" sz="2200" b="1" i="1" dirty="0" err="1" smtClean="0">
                <a:solidFill>
                  <a:srgbClr val="00B050"/>
                </a:solidFill>
              </a:rPr>
              <a:t>báo</a:t>
            </a:r>
            <a:r>
              <a:rPr lang="en-US" sz="2200" b="1" i="1" dirty="0" smtClean="0">
                <a:solidFill>
                  <a:srgbClr val="00B050"/>
                </a:solidFill>
              </a:rPr>
              <a:t> Node</a:t>
            </a:r>
            <a:endParaRPr lang="en-US" sz="500" b="1" dirty="0">
              <a:solidFill>
                <a:srgbClr val="00B050"/>
              </a:solidFill>
            </a:endParaRPr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02267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vi-VN" sz="2400" b="1" dirty="0"/>
              <a:t>Các phương thức hỗ trợ trên cây </a:t>
            </a:r>
            <a:endParaRPr lang="en-US" sz="2400" b="1" dirty="0"/>
          </a:p>
        </p:txBody>
      </p:sp>
      <p:sp>
        <p:nvSpPr>
          <p:cNvPr id="7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999424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2.2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8FBA1916-447A-40D1-874C-BE05DD2C3D31}" type="slidenum">
              <a:rPr lang="en-US" smtClean="0"/>
              <a:pPr algn="r"/>
              <a:t>16</a:t>
            </a:fld>
            <a:r>
              <a:rPr lang="en-US" dirty="0" smtClean="0"/>
              <a:t>/40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61" y="1178348"/>
            <a:ext cx="4902902" cy="395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16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 dirty="0" err="1" smtClean="0"/>
              <a:t>Cấu</a:t>
            </a:r>
            <a:r>
              <a:rPr lang="en-US" sz="2300" dirty="0" smtClean="0"/>
              <a:t>  </a:t>
            </a:r>
            <a:r>
              <a:rPr lang="en-US" sz="2300" dirty="0" err="1" smtClean="0"/>
              <a:t>trúc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err="1" smtClean="0"/>
              <a:t>dữ</a:t>
            </a:r>
            <a:r>
              <a:rPr lang="en-US" sz="2300" dirty="0" smtClean="0"/>
              <a:t> </a:t>
            </a:r>
            <a:r>
              <a:rPr lang="en-US" sz="2300" dirty="0" err="1" smtClean="0"/>
              <a:t>liệu</a:t>
            </a:r>
            <a:r>
              <a:rPr lang="en-US" sz="2300" dirty="0"/>
              <a:t> </a:t>
            </a:r>
            <a:r>
              <a:rPr lang="en-US" sz="2300" dirty="0" err="1" smtClean="0"/>
              <a:t>và</a:t>
            </a:r>
            <a:r>
              <a:rPr lang="en-US" sz="2300" dirty="0" smtClean="0"/>
              <a:t> </a:t>
            </a:r>
            <a:r>
              <a:rPr lang="en-US" sz="2300" dirty="0" err="1" smtClean="0"/>
              <a:t>giải</a:t>
            </a:r>
            <a:r>
              <a:rPr lang="en-US" sz="2300" dirty="0" smtClean="0"/>
              <a:t> </a:t>
            </a:r>
            <a:r>
              <a:rPr lang="en-US" sz="2300" dirty="0" err="1" smtClean="0"/>
              <a:t>thuật</a:t>
            </a:r>
            <a:endParaRPr sz="2300"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531525" y="616527"/>
            <a:ext cx="6082063" cy="659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chemeClr val="accent3"/>
              </a:buClr>
              <a:buNone/>
            </a:pPr>
            <a:r>
              <a:rPr lang="en-US" sz="2200" b="1" i="1" dirty="0" err="1" smtClean="0">
                <a:solidFill>
                  <a:srgbClr val="00B050"/>
                </a:solidFill>
              </a:rPr>
              <a:t>Khởi</a:t>
            </a:r>
            <a:r>
              <a:rPr lang="en-US" sz="2200" b="1" i="1" dirty="0" smtClean="0">
                <a:solidFill>
                  <a:srgbClr val="00B050"/>
                </a:solidFill>
              </a:rPr>
              <a:t> </a:t>
            </a:r>
            <a:r>
              <a:rPr lang="en-US" sz="2200" b="1" i="1" dirty="0" err="1" smtClean="0">
                <a:solidFill>
                  <a:srgbClr val="00B050"/>
                </a:solidFill>
              </a:rPr>
              <a:t>tạo</a:t>
            </a:r>
            <a:r>
              <a:rPr lang="en-US" sz="2200" b="1" i="1" dirty="0" smtClean="0">
                <a:solidFill>
                  <a:srgbClr val="00B050"/>
                </a:solidFill>
              </a:rPr>
              <a:t> </a:t>
            </a:r>
            <a:r>
              <a:rPr lang="en-US" sz="2200" b="1" i="1" dirty="0" err="1" smtClean="0">
                <a:solidFill>
                  <a:srgbClr val="00B050"/>
                </a:solidFill>
              </a:rPr>
              <a:t>cây</a:t>
            </a:r>
            <a:r>
              <a:rPr lang="en-US" sz="2200" b="1" i="1" dirty="0" smtClean="0">
                <a:solidFill>
                  <a:srgbClr val="00B050"/>
                </a:solidFill>
              </a:rPr>
              <a:t> </a:t>
            </a:r>
            <a:r>
              <a:rPr lang="en-US" sz="2200" b="1" i="1" dirty="0" err="1" smtClean="0">
                <a:solidFill>
                  <a:srgbClr val="00B050"/>
                </a:solidFill>
              </a:rPr>
              <a:t>rỗng</a:t>
            </a:r>
            <a:endParaRPr lang="en-US" sz="500" b="1" dirty="0">
              <a:solidFill>
                <a:srgbClr val="00B050"/>
              </a:solidFill>
            </a:endParaRPr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02267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vi-VN" sz="2400" b="1" dirty="0"/>
              <a:t>Các phương thức hỗ trợ trên cây 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858" y="1626750"/>
            <a:ext cx="2621507" cy="2918713"/>
          </a:xfrm>
          <a:prstGeom prst="rect">
            <a:avLst/>
          </a:prstGeom>
        </p:spPr>
      </p:pic>
      <p:sp>
        <p:nvSpPr>
          <p:cNvPr id="7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999424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2.2</a:t>
            </a: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EA0CC580-1174-4288-A9B9-F9A722152CAE}" type="slidenum">
              <a:rPr lang="en-US" smtClean="0"/>
              <a:pPr algn="r"/>
              <a:t>17</a:t>
            </a:fld>
            <a:r>
              <a:rPr lang="en-US" dirty="0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86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 dirty="0" err="1" smtClean="0"/>
              <a:t>Cấu</a:t>
            </a:r>
            <a:r>
              <a:rPr lang="en-US" sz="2300" dirty="0" smtClean="0"/>
              <a:t>  </a:t>
            </a:r>
            <a:r>
              <a:rPr lang="en-US" sz="2300" dirty="0" err="1" smtClean="0"/>
              <a:t>trúc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err="1" smtClean="0"/>
              <a:t>dữ</a:t>
            </a:r>
            <a:r>
              <a:rPr lang="en-US" sz="2300" dirty="0" smtClean="0"/>
              <a:t> </a:t>
            </a:r>
            <a:r>
              <a:rPr lang="en-US" sz="2300" dirty="0" err="1" smtClean="0"/>
              <a:t>liệu</a:t>
            </a:r>
            <a:r>
              <a:rPr lang="en-US" sz="2300" dirty="0"/>
              <a:t> </a:t>
            </a:r>
            <a:r>
              <a:rPr lang="en-US" sz="2300" dirty="0" err="1" smtClean="0"/>
              <a:t>và</a:t>
            </a:r>
            <a:r>
              <a:rPr lang="en-US" sz="2300" dirty="0" smtClean="0"/>
              <a:t> </a:t>
            </a:r>
            <a:r>
              <a:rPr lang="en-US" sz="2300" dirty="0" err="1" smtClean="0"/>
              <a:t>giải</a:t>
            </a:r>
            <a:r>
              <a:rPr lang="en-US" sz="2300" dirty="0" smtClean="0"/>
              <a:t> </a:t>
            </a:r>
            <a:r>
              <a:rPr lang="en-US" sz="2300" dirty="0" err="1" smtClean="0"/>
              <a:t>thuật</a:t>
            </a:r>
            <a:endParaRPr sz="2300"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531525" y="616527"/>
            <a:ext cx="6082063" cy="659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chemeClr val="accent3"/>
              </a:buClr>
              <a:buNone/>
            </a:pPr>
            <a:r>
              <a:rPr lang="en-US" sz="2200" b="1" i="1" dirty="0" err="1" smtClean="0">
                <a:solidFill>
                  <a:srgbClr val="00B050"/>
                </a:solidFill>
              </a:rPr>
              <a:t>Thủ</a:t>
            </a:r>
            <a:r>
              <a:rPr lang="en-US" sz="2200" b="1" i="1" dirty="0" smtClean="0">
                <a:solidFill>
                  <a:srgbClr val="00B050"/>
                </a:solidFill>
              </a:rPr>
              <a:t> </a:t>
            </a:r>
            <a:r>
              <a:rPr lang="en-US" sz="2200" b="1" i="1" dirty="0" err="1" smtClean="0">
                <a:solidFill>
                  <a:srgbClr val="00B050"/>
                </a:solidFill>
              </a:rPr>
              <a:t>tục</a:t>
            </a:r>
            <a:r>
              <a:rPr lang="en-US" sz="2200" b="1" i="1" dirty="0" smtClean="0">
                <a:solidFill>
                  <a:srgbClr val="00B050"/>
                </a:solidFill>
              </a:rPr>
              <a:t> </a:t>
            </a:r>
            <a:r>
              <a:rPr lang="en-US" sz="2200" b="1" i="1" dirty="0" err="1" smtClean="0">
                <a:solidFill>
                  <a:srgbClr val="00B050"/>
                </a:solidFill>
              </a:rPr>
              <a:t>duyệt</a:t>
            </a:r>
            <a:r>
              <a:rPr lang="en-US" sz="2200" b="1" i="1" dirty="0" smtClean="0">
                <a:solidFill>
                  <a:srgbClr val="00B050"/>
                </a:solidFill>
              </a:rPr>
              <a:t> </a:t>
            </a:r>
            <a:r>
              <a:rPr lang="en-US" sz="2200" b="1" i="1" dirty="0" err="1" smtClean="0">
                <a:solidFill>
                  <a:srgbClr val="00B050"/>
                </a:solidFill>
              </a:rPr>
              <a:t>cây</a:t>
            </a:r>
            <a:r>
              <a:rPr lang="en-US" sz="2200" b="1" i="1" dirty="0" smtClean="0">
                <a:solidFill>
                  <a:srgbClr val="00B050"/>
                </a:solidFill>
              </a:rPr>
              <a:t> NLR</a:t>
            </a:r>
            <a:endParaRPr lang="en-US" sz="500" b="1" dirty="0">
              <a:solidFill>
                <a:srgbClr val="00B050"/>
              </a:solidFill>
            </a:endParaRPr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02267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vi-VN" sz="2400" b="1" dirty="0"/>
              <a:t>Các phương thức hỗ trợ trên cây 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062" y="1163782"/>
            <a:ext cx="5221099" cy="3979718"/>
          </a:xfrm>
          <a:prstGeom prst="rect">
            <a:avLst/>
          </a:prstGeom>
        </p:spPr>
      </p:pic>
      <p:sp>
        <p:nvSpPr>
          <p:cNvPr id="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999424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2.2</a:t>
            </a: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504CD90D-65D4-4A42-9E2C-E7C31B0685CC}" type="slidenum">
              <a:rPr lang="en-US" smtClean="0"/>
              <a:pPr algn="r"/>
              <a:t>18</a:t>
            </a:fld>
            <a:r>
              <a:rPr lang="en-US" dirty="0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54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38512" y="1578260"/>
            <a:ext cx="1882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Giới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thiệu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endParaRPr dirty="0"/>
          </a:p>
        </p:txBody>
      </p:sp>
      <p:sp>
        <p:nvSpPr>
          <p:cNvPr id="9" name="Google Shape;76;p15"/>
          <p:cNvSpPr txBox="1">
            <a:spLocks/>
          </p:cNvSpPr>
          <p:nvPr/>
        </p:nvSpPr>
        <p:spPr>
          <a:xfrm>
            <a:off x="2313709" y="191210"/>
            <a:ext cx="5712863" cy="105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2400" b="1" dirty="0" err="1"/>
              <a:t>Nội</a:t>
            </a:r>
            <a:r>
              <a:rPr lang="en-US" sz="2400" b="1" dirty="0"/>
              <a:t> dung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DECC86-AF79-4771-B66D-A95379FB653B}"/>
              </a:ext>
            </a:extLst>
          </p:cNvPr>
          <p:cNvSpPr txBox="1"/>
          <p:nvPr/>
        </p:nvSpPr>
        <p:spPr>
          <a:xfrm>
            <a:off x="2673751" y="967143"/>
            <a:ext cx="61282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1.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Giới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thiệu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đề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tài</a:t>
            </a:r>
            <a:endParaRPr lang="en-US" sz="1800" dirty="0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</a:endParaRP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2.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Quá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trình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thực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hiện</a:t>
            </a:r>
            <a:endParaRPr lang="en-US" sz="1800" dirty="0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</a:endParaRPr>
          </a:p>
          <a:p>
            <a:pPr>
              <a:lnSpc>
                <a:spcPct val="200000"/>
              </a:lnSpc>
              <a:tabLst>
                <a:tab pos="460375" algn="l"/>
              </a:tabLst>
            </a:pP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	2.1.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Thiết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kế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giao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diện</a:t>
            </a:r>
            <a:endParaRPr lang="en-US" sz="1800" dirty="0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</a:endParaRPr>
          </a:p>
          <a:p>
            <a:pPr>
              <a:lnSpc>
                <a:spcPct val="200000"/>
              </a:lnSpc>
              <a:tabLst>
                <a:tab pos="460375" algn="l"/>
              </a:tabLst>
            </a:pP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	2.2.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Cấu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trúc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dữ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liệu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và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giải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thuật</a:t>
            </a:r>
            <a:endParaRPr lang="en-US" sz="1800" dirty="0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defTabSz="573088">
              <a:lnSpc>
                <a:spcPct val="200000"/>
              </a:lnSpc>
              <a:tabLst>
                <a:tab pos="460375" algn="l"/>
              </a:tabLst>
            </a:pP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	2.3. </a:t>
            </a:r>
            <a:r>
              <a:rPr lang="en-US" sz="1800" dirty="0" smtClean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Demo </a:t>
            </a:r>
            <a:r>
              <a:rPr lang="en-US" sz="1800" dirty="0" err="1" smtClean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sản</a:t>
            </a:r>
            <a:r>
              <a:rPr lang="en-US" sz="1800" dirty="0" smtClean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phẩm</a:t>
            </a:r>
            <a:endParaRPr lang="en-US" sz="1800" dirty="0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</a:endParaRP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3.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Kết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luận</a:t>
            </a:r>
            <a:endParaRPr lang="en-US" sz="1800" dirty="0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75048" y="4754880"/>
            <a:ext cx="532517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2EE7EA2C-B91C-4362-A908-5163B25DE4BC}" type="slidenum">
              <a:rPr lang="en-US" smtClean="0"/>
              <a:pPr algn="r"/>
              <a:t>1</a:t>
            </a:fld>
            <a:r>
              <a:rPr lang="en-US" dirty="0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9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 dirty="0" err="1" smtClean="0"/>
              <a:t>Cấu</a:t>
            </a:r>
            <a:r>
              <a:rPr lang="en-US" sz="2300" dirty="0" smtClean="0"/>
              <a:t>  </a:t>
            </a:r>
            <a:r>
              <a:rPr lang="en-US" sz="2300" dirty="0" err="1" smtClean="0"/>
              <a:t>trúc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err="1" smtClean="0"/>
              <a:t>dữ</a:t>
            </a:r>
            <a:r>
              <a:rPr lang="en-US" sz="2300" dirty="0" smtClean="0"/>
              <a:t> </a:t>
            </a:r>
            <a:r>
              <a:rPr lang="en-US" sz="2300" dirty="0" err="1" smtClean="0"/>
              <a:t>liệu</a:t>
            </a:r>
            <a:r>
              <a:rPr lang="en-US" sz="2300" dirty="0"/>
              <a:t> </a:t>
            </a:r>
            <a:r>
              <a:rPr lang="en-US" sz="2300" dirty="0" err="1" smtClean="0"/>
              <a:t>và</a:t>
            </a:r>
            <a:r>
              <a:rPr lang="en-US" sz="2300" dirty="0" smtClean="0"/>
              <a:t> </a:t>
            </a:r>
            <a:r>
              <a:rPr lang="en-US" sz="2300" dirty="0" err="1" smtClean="0"/>
              <a:t>giải</a:t>
            </a:r>
            <a:r>
              <a:rPr lang="en-US" sz="2300" dirty="0" smtClean="0"/>
              <a:t> </a:t>
            </a:r>
            <a:r>
              <a:rPr lang="en-US" sz="2300" dirty="0" err="1" smtClean="0"/>
              <a:t>thuật</a:t>
            </a:r>
            <a:endParaRPr sz="2300"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531525" y="616527"/>
            <a:ext cx="6082063" cy="659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chemeClr val="accent3"/>
              </a:buClr>
              <a:buNone/>
            </a:pPr>
            <a:r>
              <a:rPr lang="en-US" sz="2200" b="1" i="1">
                <a:solidFill>
                  <a:srgbClr val="00B050"/>
                </a:solidFill>
              </a:rPr>
              <a:t>Chèn 1 nút vào cây nhị phân tìm kiếm</a:t>
            </a:r>
            <a:endParaRPr lang="en-US" sz="500" b="1" dirty="0">
              <a:solidFill>
                <a:srgbClr val="00B050"/>
              </a:solidFill>
            </a:endParaRPr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02267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vi-VN" sz="2400" b="1"/>
              <a:t>Các giải thuật chính được sử dụng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27" y="1398824"/>
            <a:ext cx="3972658" cy="3310548"/>
          </a:xfrm>
          <a:prstGeom prst="rect">
            <a:avLst/>
          </a:prstGeom>
        </p:spPr>
      </p:pic>
      <p:sp>
        <p:nvSpPr>
          <p:cNvPr id="7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999424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2.2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7F5EEA12-6AFE-4389-8E33-C0C9B4E5D6E3}" type="slidenum">
              <a:rPr lang="en-US" smtClean="0"/>
              <a:pPr algn="r"/>
              <a:t>19</a:t>
            </a:fld>
            <a:r>
              <a:rPr lang="en-US" dirty="0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03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 dirty="0" err="1" smtClean="0"/>
              <a:t>Cấu</a:t>
            </a:r>
            <a:r>
              <a:rPr lang="en-US" sz="2300" dirty="0" smtClean="0"/>
              <a:t>  </a:t>
            </a:r>
            <a:r>
              <a:rPr lang="en-US" sz="2300" dirty="0" err="1" smtClean="0"/>
              <a:t>trúc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err="1" smtClean="0"/>
              <a:t>dữ</a:t>
            </a:r>
            <a:r>
              <a:rPr lang="en-US" sz="2300" dirty="0" smtClean="0"/>
              <a:t> </a:t>
            </a:r>
            <a:r>
              <a:rPr lang="en-US" sz="2300" dirty="0" err="1" smtClean="0"/>
              <a:t>liệu</a:t>
            </a:r>
            <a:r>
              <a:rPr lang="en-US" sz="2300" dirty="0"/>
              <a:t> </a:t>
            </a:r>
            <a:r>
              <a:rPr lang="en-US" sz="2300" dirty="0" err="1" smtClean="0"/>
              <a:t>và</a:t>
            </a:r>
            <a:r>
              <a:rPr lang="en-US" sz="2300" dirty="0" smtClean="0"/>
              <a:t> </a:t>
            </a:r>
            <a:r>
              <a:rPr lang="en-US" sz="2300" dirty="0" err="1" smtClean="0"/>
              <a:t>giải</a:t>
            </a:r>
            <a:r>
              <a:rPr lang="en-US" sz="2300" dirty="0" smtClean="0"/>
              <a:t> </a:t>
            </a:r>
            <a:r>
              <a:rPr lang="en-US" sz="2300" dirty="0" err="1" smtClean="0"/>
              <a:t>thuật</a:t>
            </a:r>
            <a:endParaRPr sz="2300"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531525" y="616527"/>
            <a:ext cx="6082063" cy="659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chemeClr val="accent3"/>
              </a:buClr>
              <a:buNone/>
            </a:pPr>
            <a:r>
              <a:rPr lang="en-US" sz="2200" b="1" i="1">
                <a:solidFill>
                  <a:srgbClr val="00B050"/>
                </a:solidFill>
              </a:rPr>
              <a:t>Chèn 1 nút vào cây nhị phân tìm kiếm</a:t>
            </a:r>
            <a:endParaRPr lang="en-US" sz="500" b="1" dirty="0">
              <a:solidFill>
                <a:srgbClr val="00B050"/>
              </a:solidFill>
            </a:endParaRPr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02267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vi-VN" sz="2400" b="1"/>
              <a:t>Các giải thuật chính được sử dụng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394" y="1199642"/>
            <a:ext cx="4872805" cy="3943858"/>
          </a:xfrm>
          <a:prstGeom prst="rect">
            <a:avLst/>
          </a:prstGeom>
        </p:spPr>
      </p:pic>
      <p:sp>
        <p:nvSpPr>
          <p:cNvPr id="7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999424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2.2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41A58F01-80D5-40AE-9F38-5F03EA69D514}" type="slidenum">
              <a:rPr lang="en-US" smtClean="0"/>
              <a:pPr algn="r"/>
              <a:t>20</a:t>
            </a:fld>
            <a:r>
              <a:rPr lang="en-US" dirty="0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601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532" y="1511907"/>
            <a:ext cx="6146160" cy="3396861"/>
          </a:xfrm>
          <a:prstGeom prst="rect">
            <a:avLst/>
          </a:prstGeom>
        </p:spPr>
      </p:pic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 dirty="0" err="1" smtClean="0"/>
              <a:t>Cấu</a:t>
            </a:r>
            <a:r>
              <a:rPr lang="en-US" sz="2300" dirty="0" smtClean="0"/>
              <a:t>  </a:t>
            </a:r>
            <a:r>
              <a:rPr lang="en-US" sz="2300" dirty="0" err="1" smtClean="0"/>
              <a:t>trúc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err="1" smtClean="0"/>
              <a:t>dữ</a:t>
            </a:r>
            <a:r>
              <a:rPr lang="en-US" sz="2300" dirty="0" smtClean="0"/>
              <a:t> </a:t>
            </a:r>
            <a:r>
              <a:rPr lang="en-US" sz="2300" dirty="0" err="1" smtClean="0"/>
              <a:t>liệu</a:t>
            </a:r>
            <a:r>
              <a:rPr lang="en-US" sz="2300" dirty="0"/>
              <a:t> </a:t>
            </a:r>
            <a:r>
              <a:rPr lang="en-US" sz="2300" dirty="0" err="1" smtClean="0"/>
              <a:t>và</a:t>
            </a:r>
            <a:r>
              <a:rPr lang="en-US" sz="2300" dirty="0" smtClean="0"/>
              <a:t> </a:t>
            </a:r>
            <a:r>
              <a:rPr lang="en-US" sz="2300" dirty="0" err="1" smtClean="0"/>
              <a:t>giải</a:t>
            </a:r>
            <a:r>
              <a:rPr lang="en-US" sz="2300" dirty="0" smtClean="0"/>
              <a:t> </a:t>
            </a:r>
            <a:r>
              <a:rPr lang="en-US" sz="2300" dirty="0" err="1" smtClean="0"/>
              <a:t>thuật</a:t>
            </a:r>
            <a:endParaRPr sz="2300"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531525" y="616527"/>
            <a:ext cx="6082063" cy="659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chemeClr val="accent3"/>
              </a:buClr>
              <a:buNone/>
            </a:pPr>
            <a:r>
              <a:rPr lang="en-US" sz="2200" b="1" i="1" dirty="0" err="1">
                <a:solidFill>
                  <a:srgbClr val="00B050"/>
                </a:solidFill>
              </a:rPr>
              <a:t>Chèn</a:t>
            </a:r>
            <a:r>
              <a:rPr lang="en-US" sz="2200" b="1" i="1" dirty="0">
                <a:solidFill>
                  <a:srgbClr val="00B050"/>
                </a:solidFill>
              </a:rPr>
              <a:t> 1 </a:t>
            </a:r>
            <a:r>
              <a:rPr lang="en-US" sz="2200" b="1" i="1" dirty="0" err="1">
                <a:solidFill>
                  <a:srgbClr val="00B050"/>
                </a:solidFill>
              </a:rPr>
              <a:t>nút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 smtClean="0">
                <a:solidFill>
                  <a:srgbClr val="00B050"/>
                </a:solidFill>
              </a:rPr>
              <a:t>bằng</a:t>
            </a:r>
            <a:r>
              <a:rPr lang="en-US" sz="2200" b="1" i="1" dirty="0" smtClean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cây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smtClean="0">
                <a:solidFill>
                  <a:srgbClr val="00B050"/>
                </a:solidFill>
              </a:rPr>
              <a:t>AVL – </a:t>
            </a:r>
            <a:r>
              <a:rPr lang="en-US" sz="2200" b="1" i="1" dirty="0" err="1" smtClean="0">
                <a:solidFill>
                  <a:srgbClr val="00B050"/>
                </a:solidFill>
              </a:rPr>
              <a:t>Lệch</a:t>
            </a:r>
            <a:r>
              <a:rPr lang="en-US" sz="2200" b="1" i="1" dirty="0" smtClean="0">
                <a:solidFill>
                  <a:srgbClr val="00B050"/>
                </a:solidFill>
              </a:rPr>
              <a:t> </a:t>
            </a:r>
            <a:r>
              <a:rPr lang="en-US" sz="2200" b="1" i="1" dirty="0" err="1" smtClean="0">
                <a:solidFill>
                  <a:srgbClr val="00B050"/>
                </a:solidFill>
              </a:rPr>
              <a:t>trái</a:t>
            </a:r>
            <a:r>
              <a:rPr lang="en-US" sz="2200" b="1" i="1" dirty="0" smtClean="0">
                <a:solidFill>
                  <a:srgbClr val="00B050"/>
                </a:solidFill>
              </a:rPr>
              <a:t> </a:t>
            </a:r>
            <a:r>
              <a:rPr lang="en-US" sz="2200" b="1" i="1" dirty="0" err="1" smtClean="0">
                <a:solidFill>
                  <a:srgbClr val="00B050"/>
                </a:solidFill>
              </a:rPr>
              <a:t>trái</a:t>
            </a:r>
            <a:endParaRPr lang="en-US" sz="500" b="1" dirty="0">
              <a:solidFill>
                <a:srgbClr val="00B050"/>
              </a:solidFill>
            </a:endParaRPr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02267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vi-VN" sz="2400" b="1"/>
              <a:t>Các giải thuật chính được sử dụng</a:t>
            </a:r>
            <a:endParaRPr lang="en-US" sz="2400" b="1" dirty="0"/>
          </a:p>
        </p:txBody>
      </p:sp>
      <p:sp>
        <p:nvSpPr>
          <p:cNvPr id="7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999424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2.2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41A58F01-80D5-40AE-9F38-5F03EA69D514}" type="slidenum">
              <a:rPr lang="en-US" smtClean="0"/>
              <a:pPr algn="r"/>
              <a:t>21</a:t>
            </a:fld>
            <a:r>
              <a:rPr lang="en-US" dirty="0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202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 dirty="0" err="1" smtClean="0"/>
              <a:t>Cấu</a:t>
            </a:r>
            <a:r>
              <a:rPr lang="en-US" sz="2300" dirty="0" smtClean="0"/>
              <a:t>  </a:t>
            </a:r>
            <a:r>
              <a:rPr lang="en-US" sz="2300" dirty="0" err="1" smtClean="0"/>
              <a:t>trúc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err="1" smtClean="0"/>
              <a:t>dữ</a:t>
            </a:r>
            <a:r>
              <a:rPr lang="en-US" sz="2300" dirty="0" smtClean="0"/>
              <a:t> </a:t>
            </a:r>
            <a:r>
              <a:rPr lang="en-US" sz="2300" dirty="0" err="1" smtClean="0"/>
              <a:t>liệu</a:t>
            </a:r>
            <a:r>
              <a:rPr lang="en-US" sz="2300" dirty="0"/>
              <a:t> </a:t>
            </a:r>
            <a:r>
              <a:rPr lang="en-US" sz="2300" dirty="0" err="1" smtClean="0"/>
              <a:t>và</a:t>
            </a:r>
            <a:r>
              <a:rPr lang="en-US" sz="2300" dirty="0" smtClean="0"/>
              <a:t> </a:t>
            </a:r>
            <a:r>
              <a:rPr lang="en-US" sz="2300" dirty="0" err="1" smtClean="0"/>
              <a:t>giải</a:t>
            </a:r>
            <a:r>
              <a:rPr lang="en-US" sz="2300" dirty="0" smtClean="0"/>
              <a:t> </a:t>
            </a:r>
            <a:r>
              <a:rPr lang="en-US" sz="2300" dirty="0" err="1" smtClean="0"/>
              <a:t>thuật</a:t>
            </a:r>
            <a:endParaRPr sz="2300"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531525" y="616527"/>
            <a:ext cx="6082063" cy="659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chemeClr val="accent3"/>
              </a:buClr>
              <a:buNone/>
            </a:pPr>
            <a:r>
              <a:rPr lang="en-US" sz="2200" b="1" i="1" dirty="0" err="1">
                <a:solidFill>
                  <a:srgbClr val="00B050"/>
                </a:solidFill>
              </a:rPr>
              <a:t>Chèn</a:t>
            </a:r>
            <a:r>
              <a:rPr lang="en-US" sz="2200" b="1" i="1" dirty="0">
                <a:solidFill>
                  <a:srgbClr val="00B050"/>
                </a:solidFill>
              </a:rPr>
              <a:t> 1 </a:t>
            </a:r>
            <a:r>
              <a:rPr lang="en-US" sz="2200" b="1" i="1" dirty="0" err="1">
                <a:solidFill>
                  <a:srgbClr val="00B050"/>
                </a:solidFill>
              </a:rPr>
              <a:t>nút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 smtClean="0">
                <a:solidFill>
                  <a:srgbClr val="00B050"/>
                </a:solidFill>
              </a:rPr>
              <a:t>bằng</a:t>
            </a:r>
            <a:r>
              <a:rPr lang="en-US" sz="2200" b="1" i="1" dirty="0" smtClean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cây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smtClean="0">
                <a:solidFill>
                  <a:srgbClr val="00B050"/>
                </a:solidFill>
              </a:rPr>
              <a:t>AVL – </a:t>
            </a:r>
            <a:r>
              <a:rPr lang="en-US" sz="2200" b="1" i="1" dirty="0" err="1" smtClean="0">
                <a:solidFill>
                  <a:srgbClr val="00B050"/>
                </a:solidFill>
              </a:rPr>
              <a:t>Lệch</a:t>
            </a:r>
            <a:r>
              <a:rPr lang="en-US" sz="2200" b="1" i="1" dirty="0" smtClean="0">
                <a:solidFill>
                  <a:srgbClr val="00B050"/>
                </a:solidFill>
              </a:rPr>
              <a:t> </a:t>
            </a:r>
            <a:r>
              <a:rPr lang="en-US" sz="2200" b="1" i="1" dirty="0" err="1" smtClean="0">
                <a:solidFill>
                  <a:srgbClr val="00B050"/>
                </a:solidFill>
              </a:rPr>
              <a:t>phải</a:t>
            </a:r>
            <a:r>
              <a:rPr lang="en-US" sz="2200" b="1" i="1" dirty="0" smtClean="0">
                <a:solidFill>
                  <a:srgbClr val="00B050"/>
                </a:solidFill>
              </a:rPr>
              <a:t> </a:t>
            </a:r>
            <a:r>
              <a:rPr lang="en-US" sz="2200" b="1" i="1" dirty="0" err="1" smtClean="0">
                <a:solidFill>
                  <a:srgbClr val="00B050"/>
                </a:solidFill>
              </a:rPr>
              <a:t>phải</a:t>
            </a:r>
            <a:endParaRPr lang="en-US" sz="500" b="1" dirty="0">
              <a:solidFill>
                <a:srgbClr val="00B050"/>
              </a:solidFill>
            </a:endParaRPr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02267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vi-VN" sz="2400" b="1"/>
              <a:t>Các giải thuật chính được sử dụng</a:t>
            </a:r>
            <a:endParaRPr lang="en-US" sz="2400" b="1" dirty="0"/>
          </a:p>
        </p:txBody>
      </p:sp>
      <p:sp>
        <p:nvSpPr>
          <p:cNvPr id="7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999424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2.2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41A58F01-80D5-40AE-9F38-5F03EA69D514}" type="slidenum">
              <a:rPr lang="en-US" smtClean="0"/>
              <a:pPr algn="r"/>
              <a:t>22</a:t>
            </a:fld>
            <a:r>
              <a:rPr lang="en-US" dirty="0" smtClean="0"/>
              <a:t>/40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886" y="1162850"/>
            <a:ext cx="5199743" cy="389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78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 dirty="0" err="1" smtClean="0"/>
              <a:t>Cấu</a:t>
            </a:r>
            <a:r>
              <a:rPr lang="en-US" sz="2300" dirty="0" smtClean="0"/>
              <a:t>  </a:t>
            </a:r>
            <a:r>
              <a:rPr lang="en-US" sz="2300" dirty="0" err="1" smtClean="0"/>
              <a:t>trúc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err="1" smtClean="0"/>
              <a:t>dữ</a:t>
            </a:r>
            <a:r>
              <a:rPr lang="en-US" sz="2300" dirty="0" smtClean="0"/>
              <a:t> </a:t>
            </a:r>
            <a:r>
              <a:rPr lang="en-US" sz="2300" dirty="0" err="1" smtClean="0"/>
              <a:t>liệu</a:t>
            </a:r>
            <a:r>
              <a:rPr lang="en-US" sz="2300" dirty="0"/>
              <a:t> </a:t>
            </a:r>
            <a:r>
              <a:rPr lang="en-US" sz="2300" dirty="0" err="1" smtClean="0"/>
              <a:t>và</a:t>
            </a:r>
            <a:r>
              <a:rPr lang="en-US" sz="2300" dirty="0" smtClean="0"/>
              <a:t> </a:t>
            </a:r>
            <a:r>
              <a:rPr lang="en-US" sz="2300" dirty="0" err="1" smtClean="0"/>
              <a:t>giải</a:t>
            </a:r>
            <a:r>
              <a:rPr lang="en-US" sz="2300" dirty="0" smtClean="0"/>
              <a:t> </a:t>
            </a:r>
            <a:r>
              <a:rPr lang="en-US" sz="2300" dirty="0" err="1" smtClean="0"/>
              <a:t>thuật</a:t>
            </a:r>
            <a:endParaRPr sz="2300"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531525" y="616527"/>
            <a:ext cx="6082063" cy="659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chemeClr val="accent3"/>
              </a:buClr>
              <a:buNone/>
            </a:pPr>
            <a:r>
              <a:rPr lang="en-US" sz="2200" b="1" i="1" dirty="0" err="1">
                <a:solidFill>
                  <a:srgbClr val="00B050"/>
                </a:solidFill>
              </a:rPr>
              <a:t>Chèn</a:t>
            </a:r>
            <a:r>
              <a:rPr lang="en-US" sz="2200" b="1" i="1" dirty="0">
                <a:solidFill>
                  <a:srgbClr val="00B050"/>
                </a:solidFill>
              </a:rPr>
              <a:t> 1 </a:t>
            </a:r>
            <a:r>
              <a:rPr lang="en-US" sz="2200" b="1" i="1" dirty="0" err="1">
                <a:solidFill>
                  <a:srgbClr val="00B050"/>
                </a:solidFill>
              </a:rPr>
              <a:t>nút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 smtClean="0">
                <a:solidFill>
                  <a:srgbClr val="00B050"/>
                </a:solidFill>
              </a:rPr>
              <a:t>bằng</a:t>
            </a:r>
            <a:r>
              <a:rPr lang="en-US" sz="2200" b="1" i="1" dirty="0" smtClean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cây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smtClean="0">
                <a:solidFill>
                  <a:srgbClr val="00B050"/>
                </a:solidFill>
              </a:rPr>
              <a:t>AVL – </a:t>
            </a:r>
            <a:r>
              <a:rPr lang="en-US" sz="2200" b="1" i="1" dirty="0" err="1" smtClean="0">
                <a:solidFill>
                  <a:srgbClr val="00B050"/>
                </a:solidFill>
              </a:rPr>
              <a:t>Lệch</a:t>
            </a:r>
            <a:r>
              <a:rPr lang="en-US" sz="2200" b="1" i="1" dirty="0" smtClean="0">
                <a:solidFill>
                  <a:srgbClr val="00B050"/>
                </a:solidFill>
              </a:rPr>
              <a:t> </a:t>
            </a:r>
            <a:r>
              <a:rPr lang="en-US" sz="2200" b="1" i="1" dirty="0" err="1" smtClean="0">
                <a:solidFill>
                  <a:srgbClr val="00B050"/>
                </a:solidFill>
              </a:rPr>
              <a:t>trái</a:t>
            </a:r>
            <a:r>
              <a:rPr lang="en-US" sz="2200" b="1" i="1" dirty="0" smtClean="0">
                <a:solidFill>
                  <a:srgbClr val="00B050"/>
                </a:solidFill>
              </a:rPr>
              <a:t> </a:t>
            </a:r>
            <a:r>
              <a:rPr lang="en-US" sz="2200" b="1" i="1" dirty="0" err="1" smtClean="0">
                <a:solidFill>
                  <a:srgbClr val="00B050"/>
                </a:solidFill>
              </a:rPr>
              <a:t>phải</a:t>
            </a:r>
            <a:endParaRPr lang="en-US" sz="500" b="1" dirty="0">
              <a:solidFill>
                <a:srgbClr val="00B050"/>
              </a:solidFill>
            </a:endParaRPr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02267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vi-VN" sz="2400" b="1"/>
              <a:t>Các giải thuật chính được sử dụng</a:t>
            </a:r>
            <a:endParaRPr lang="en-US" sz="2400" b="1" dirty="0"/>
          </a:p>
        </p:txBody>
      </p:sp>
      <p:sp>
        <p:nvSpPr>
          <p:cNvPr id="7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999424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2.2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41A58F01-80D5-40AE-9F38-5F03EA69D514}" type="slidenum">
              <a:rPr lang="en-US" smtClean="0"/>
              <a:pPr algn="r"/>
              <a:t>23</a:t>
            </a:fld>
            <a:r>
              <a:rPr lang="en-US" dirty="0" smtClean="0"/>
              <a:t>/40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090" y="1341185"/>
            <a:ext cx="4809139" cy="360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86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 dirty="0" err="1" smtClean="0"/>
              <a:t>Cấu</a:t>
            </a:r>
            <a:r>
              <a:rPr lang="en-US" sz="2300" dirty="0" smtClean="0"/>
              <a:t>  </a:t>
            </a:r>
            <a:r>
              <a:rPr lang="en-US" sz="2300" dirty="0" err="1" smtClean="0"/>
              <a:t>trúc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err="1" smtClean="0"/>
              <a:t>dữ</a:t>
            </a:r>
            <a:r>
              <a:rPr lang="en-US" sz="2300" dirty="0" smtClean="0"/>
              <a:t> </a:t>
            </a:r>
            <a:r>
              <a:rPr lang="en-US" sz="2300" dirty="0" err="1" smtClean="0"/>
              <a:t>liệu</a:t>
            </a:r>
            <a:r>
              <a:rPr lang="en-US" sz="2300" dirty="0"/>
              <a:t> </a:t>
            </a:r>
            <a:r>
              <a:rPr lang="en-US" sz="2300" dirty="0" err="1" smtClean="0"/>
              <a:t>và</a:t>
            </a:r>
            <a:r>
              <a:rPr lang="en-US" sz="2300" dirty="0" smtClean="0"/>
              <a:t> </a:t>
            </a:r>
            <a:r>
              <a:rPr lang="en-US" sz="2300" dirty="0" err="1" smtClean="0"/>
              <a:t>giải</a:t>
            </a:r>
            <a:r>
              <a:rPr lang="en-US" sz="2300" dirty="0" smtClean="0"/>
              <a:t> </a:t>
            </a:r>
            <a:r>
              <a:rPr lang="en-US" sz="2300" dirty="0" err="1" smtClean="0"/>
              <a:t>thuật</a:t>
            </a:r>
            <a:endParaRPr sz="2300"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531525" y="616527"/>
            <a:ext cx="6082063" cy="659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chemeClr val="accent3"/>
              </a:buClr>
              <a:buNone/>
            </a:pPr>
            <a:r>
              <a:rPr lang="en-US" sz="2200" b="1" i="1" dirty="0" err="1">
                <a:solidFill>
                  <a:srgbClr val="00B050"/>
                </a:solidFill>
              </a:rPr>
              <a:t>Chèn</a:t>
            </a:r>
            <a:r>
              <a:rPr lang="en-US" sz="2200" b="1" i="1" dirty="0">
                <a:solidFill>
                  <a:srgbClr val="00B050"/>
                </a:solidFill>
              </a:rPr>
              <a:t> 1 </a:t>
            </a:r>
            <a:r>
              <a:rPr lang="en-US" sz="2200" b="1" i="1" dirty="0" err="1">
                <a:solidFill>
                  <a:srgbClr val="00B050"/>
                </a:solidFill>
              </a:rPr>
              <a:t>nút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 smtClean="0">
                <a:solidFill>
                  <a:srgbClr val="00B050"/>
                </a:solidFill>
              </a:rPr>
              <a:t>bằng</a:t>
            </a:r>
            <a:r>
              <a:rPr lang="en-US" sz="2200" b="1" i="1" dirty="0" smtClean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cây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smtClean="0">
                <a:solidFill>
                  <a:srgbClr val="00B050"/>
                </a:solidFill>
              </a:rPr>
              <a:t>AVL – </a:t>
            </a:r>
            <a:r>
              <a:rPr lang="en-US" sz="2200" b="1" i="1" dirty="0" err="1" smtClean="0">
                <a:solidFill>
                  <a:srgbClr val="00B050"/>
                </a:solidFill>
              </a:rPr>
              <a:t>Lệch</a:t>
            </a:r>
            <a:r>
              <a:rPr lang="en-US" sz="2200" b="1" i="1" dirty="0" smtClean="0">
                <a:solidFill>
                  <a:srgbClr val="00B050"/>
                </a:solidFill>
              </a:rPr>
              <a:t> </a:t>
            </a:r>
            <a:r>
              <a:rPr lang="en-US" sz="2200" b="1" i="1" dirty="0" err="1" smtClean="0">
                <a:solidFill>
                  <a:srgbClr val="00B050"/>
                </a:solidFill>
              </a:rPr>
              <a:t>phải</a:t>
            </a:r>
            <a:r>
              <a:rPr lang="en-US" sz="2200" b="1" i="1" dirty="0" smtClean="0">
                <a:solidFill>
                  <a:srgbClr val="00B050"/>
                </a:solidFill>
              </a:rPr>
              <a:t> </a:t>
            </a:r>
            <a:r>
              <a:rPr lang="en-US" sz="2200" b="1" i="1" dirty="0" err="1" smtClean="0">
                <a:solidFill>
                  <a:srgbClr val="00B050"/>
                </a:solidFill>
              </a:rPr>
              <a:t>trái</a:t>
            </a:r>
            <a:endParaRPr lang="en-US" sz="500" b="1" dirty="0">
              <a:solidFill>
                <a:srgbClr val="00B050"/>
              </a:solidFill>
            </a:endParaRPr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02267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vi-VN" sz="2400" b="1"/>
              <a:t>Các giải thuật chính được sử dụng</a:t>
            </a:r>
            <a:endParaRPr lang="en-US" sz="2400" b="1" dirty="0"/>
          </a:p>
        </p:txBody>
      </p:sp>
      <p:sp>
        <p:nvSpPr>
          <p:cNvPr id="7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999424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2.2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41A58F01-80D5-40AE-9F38-5F03EA69D514}" type="slidenum">
              <a:rPr lang="en-US" smtClean="0"/>
              <a:pPr algn="r"/>
              <a:t>24</a:t>
            </a:fld>
            <a:r>
              <a:rPr lang="en-US" dirty="0" smtClean="0"/>
              <a:t>/40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584" y="1219201"/>
            <a:ext cx="52324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07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042" y="1276193"/>
            <a:ext cx="5986218" cy="3786463"/>
          </a:xfrm>
          <a:prstGeom prst="rect">
            <a:avLst/>
          </a:prstGeom>
        </p:spPr>
      </p:pic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 dirty="0" err="1" smtClean="0"/>
              <a:t>Cấu</a:t>
            </a:r>
            <a:r>
              <a:rPr lang="en-US" sz="2300" dirty="0" smtClean="0"/>
              <a:t>  </a:t>
            </a:r>
            <a:r>
              <a:rPr lang="en-US" sz="2300" dirty="0" err="1" smtClean="0"/>
              <a:t>trúc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err="1" smtClean="0"/>
              <a:t>dữ</a:t>
            </a:r>
            <a:r>
              <a:rPr lang="en-US" sz="2300" dirty="0" smtClean="0"/>
              <a:t> </a:t>
            </a:r>
            <a:r>
              <a:rPr lang="en-US" sz="2300" dirty="0" err="1" smtClean="0"/>
              <a:t>liệu</a:t>
            </a:r>
            <a:r>
              <a:rPr lang="en-US" sz="2300" dirty="0"/>
              <a:t> </a:t>
            </a:r>
            <a:r>
              <a:rPr lang="en-US" sz="2300" dirty="0" err="1" smtClean="0"/>
              <a:t>và</a:t>
            </a:r>
            <a:r>
              <a:rPr lang="en-US" sz="2300" dirty="0" smtClean="0"/>
              <a:t> </a:t>
            </a:r>
            <a:r>
              <a:rPr lang="en-US" sz="2300" dirty="0" err="1" smtClean="0"/>
              <a:t>giải</a:t>
            </a:r>
            <a:r>
              <a:rPr lang="en-US" sz="2300" dirty="0" smtClean="0"/>
              <a:t> </a:t>
            </a:r>
            <a:r>
              <a:rPr lang="en-US" sz="2300" dirty="0" err="1" smtClean="0"/>
              <a:t>thuật</a:t>
            </a:r>
            <a:endParaRPr sz="2300"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531525" y="616527"/>
            <a:ext cx="6082063" cy="659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chemeClr val="accent3"/>
              </a:buClr>
              <a:buNone/>
            </a:pPr>
            <a:r>
              <a:rPr lang="en-US" sz="2200" b="1" i="1" dirty="0" err="1">
                <a:solidFill>
                  <a:srgbClr val="00B050"/>
                </a:solidFill>
              </a:rPr>
              <a:t>Chèn</a:t>
            </a:r>
            <a:r>
              <a:rPr lang="en-US" sz="2200" b="1" i="1" dirty="0">
                <a:solidFill>
                  <a:srgbClr val="00B050"/>
                </a:solidFill>
              </a:rPr>
              <a:t> 1 </a:t>
            </a:r>
            <a:r>
              <a:rPr lang="en-US" sz="2200" b="1" i="1" dirty="0" err="1">
                <a:solidFill>
                  <a:srgbClr val="00B050"/>
                </a:solidFill>
              </a:rPr>
              <a:t>nút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 smtClean="0">
                <a:solidFill>
                  <a:srgbClr val="00B050"/>
                </a:solidFill>
              </a:rPr>
              <a:t>bằng</a:t>
            </a:r>
            <a:r>
              <a:rPr lang="en-US" sz="2200" b="1" i="1" dirty="0" smtClean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cây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smtClean="0">
                <a:solidFill>
                  <a:srgbClr val="00B050"/>
                </a:solidFill>
              </a:rPr>
              <a:t>AVL</a:t>
            </a:r>
            <a:endParaRPr lang="en-US" sz="500" b="1" dirty="0">
              <a:solidFill>
                <a:srgbClr val="00B050"/>
              </a:solidFill>
            </a:endParaRPr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02267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vi-VN" sz="2400" b="1"/>
              <a:t>Các giải thuật chính được sử dụng</a:t>
            </a:r>
            <a:endParaRPr lang="en-US" sz="2400" b="1" dirty="0"/>
          </a:p>
        </p:txBody>
      </p:sp>
      <p:sp>
        <p:nvSpPr>
          <p:cNvPr id="7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999424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2.2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41A58F01-80D5-40AE-9F38-5F03EA69D514}" type="slidenum">
              <a:rPr lang="en-US" smtClean="0"/>
              <a:pPr algn="r"/>
              <a:t>25</a:t>
            </a:fld>
            <a:r>
              <a:rPr lang="en-US" dirty="0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73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 dirty="0" err="1" smtClean="0"/>
              <a:t>Cấu</a:t>
            </a:r>
            <a:r>
              <a:rPr lang="en-US" sz="2300" dirty="0" smtClean="0"/>
              <a:t>  </a:t>
            </a:r>
            <a:r>
              <a:rPr lang="en-US" sz="2300" dirty="0" err="1" smtClean="0"/>
              <a:t>trúc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err="1" smtClean="0"/>
              <a:t>dữ</a:t>
            </a:r>
            <a:r>
              <a:rPr lang="en-US" sz="2300" dirty="0" smtClean="0"/>
              <a:t> </a:t>
            </a:r>
            <a:r>
              <a:rPr lang="en-US" sz="2300" dirty="0" err="1" smtClean="0"/>
              <a:t>liệu</a:t>
            </a:r>
            <a:r>
              <a:rPr lang="en-US" sz="2300" dirty="0"/>
              <a:t> </a:t>
            </a:r>
            <a:r>
              <a:rPr lang="en-US" sz="2300" dirty="0" err="1" smtClean="0"/>
              <a:t>và</a:t>
            </a:r>
            <a:r>
              <a:rPr lang="en-US" sz="2300" dirty="0" smtClean="0"/>
              <a:t> </a:t>
            </a:r>
            <a:r>
              <a:rPr lang="en-US" sz="2300" dirty="0" err="1" smtClean="0"/>
              <a:t>giải</a:t>
            </a:r>
            <a:r>
              <a:rPr lang="en-US" sz="2300" dirty="0" smtClean="0"/>
              <a:t> </a:t>
            </a:r>
            <a:r>
              <a:rPr lang="en-US" sz="2300" dirty="0" err="1" smtClean="0"/>
              <a:t>thuật</a:t>
            </a:r>
            <a:endParaRPr sz="2300"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531525" y="616527"/>
            <a:ext cx="6082063" cy="659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chemeClr val="accent3"/>
              </a:buClr>
              <a:buNone/>
            </a:pPr>
            <a:r>
              <a:rPr lang="en-US" sz="2200" b="1" i="1" dirty="0" err="1">
                <a:solidFill>
                  <a:srgbClr val="00B050"/>
                </a:solidFill>
              </a:rPr>
              <a:t>Chèn</a:t>
            </a:r>
            <a:r>
              <a:rPr lang="en-US" sz="2200" b="1" i="1" dirty="0">
                <a:solidFill>
                  <a:srgbClr val="00B050"/>
                </a:solidFill>
              </a:rPr>
              <a:t> 1 </a:t>
            </a:r>
            <a:r>
              <a:rPr lang="en-US" sz="2200" b="1" i="1" dirty="0" err="1">
                <a:solidFill>
                  <a:srgbClr val="00B050"/>
                </a:solidFill>
              </a:rPr>
              <a:t>nút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 smtClean="0">
                <a:solidFill>
                  <a:srgbClr val="00B050"/>
                </a:solidFill>
              </a:rPr>
              <a:t>bằng</a:t>
            </a:r>
            <a:r>
              <a:rPr lang="en-US" sz="2200" b="1" i="1" dirty="0" smtClean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cây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smtClean="0">
                <a:solidFill>
                  <a:srgbClr val="00B050"/>
                </a:solidFill>
              </a:rPr>
              <a:t>AVL</a:t>
            </a:r>
            <a:endParaRPr lang="en-US" sz="500" b="1" dirty="0">
              <a:solidFill>
                <a:srgbClr val="00B050"/>
              </a:solidFill>
            </a:endParaRPr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02267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vi-VN" sz="2400" b="1"/>
              <a:t>Các giải thuật chính được sử dụng</a:t>
            </a:r>
            <a:endParaRPr lang="en-US" sz="2400" b="1" dirty="0"/>
          </a:p>
        </p:txBody>
      </p:sp>
      <p:sp>
        <p:nvSpPr>
          <p:cNvPr id="7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999424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2.2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41A58F01-80D5-40AE-9F38-5F03EA69D514}" type="slidenum">
              <a:rPr lang="en-US" smtClean="0"/>
              <a:pPr algn="r"/>
              <a:t>26</a:t>
            </a:fld>
            <a:r>
              <a:rPr lang="en-US" dirty="0" smtClean="0"/>
              <a:t>/40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392" y="1225526"/>
            <a:ext cx="5132832" cy="387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63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 dirty="0" err="1" smtClean="0"/>
              <a:t>Cấu</a:t>
            </a:r>
            <a:r>
              <a:rPr lang="en-US" sz="2300" dirty="0" smtClean="0"/>
              <a:t>  </a:t>
            </a:r>
            <a:r>
              <a:rPr lang="en-US" sz="2300" dirty="0" err="1" smtClean="0"/>
              <a:t>trúc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err="1" smtClean="0"/>
              <a:t>dữ</a:t>
            </a:r>
            <a:r>
              <a:rPr lang="en-US" sz="2300" dirty="0" smtClean="0"/>
              <a:t> </a:t>
            </a:r>
            <a:r>
              <a:rPr lang="en-US" sz="2300" dirty="0" err="1" smtClean="0"/>
              <a:t>liệu</a:t>
            </a:r>
            <a:r>
              <a:rPr lang="en-US" sz="2300" dirty="0"/>
              <a:t> </a:t>
            </a:r>
            <a:r>
              <a:rPr lang="en-US" sz="2300" dirty="0" err="1" smtClean="0"/>
              <a:t>và</a:t>
            </a:r>
            <a:r>
              <a:rPr lang="en-US" sz="2300" dirty="0" smtClean="0"/>
              <a:t> </a:t>
            </a:r>
            <a:r>
              <a:rPr lang="en-US" sz="2300" dirty="0" err="1" smtClean="0"/>
              <a:t>giải</a:t>
            </a:r>
            <a:r>
              <a:rPr lang="en-US" sz="2300" dirty="0" smtClean="0"/>
              <a:t> </a:t>
            </a:r>
            <a:r>
              <a:rPr lang="en-US" sz="2300" dirty="0" err="1" smtClean="0"/>
              <a:t>thuật</a:t>
            </a:r>
            <a:endParaRPr sz="2300"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531525" y="616527"/>
            <a:ext cx="6082063" cy="659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chemeClr val="accent3"/>
              </a:buClr>
              <a:buNone/>
            </a:pPr>
            <a:r>
              <a:rPr lang="en-US" sz="2200" b="1" i="1">
                <a:solidFill>
                  <a:srgbClr val="00B050"/>
                </a:solidFill>
              </a:rPr>
              <a:t>Tìm kiếm trên cây nhị phân tìm kiếm</a:t>
            </a:r>
            <a:endParaRPr lang="en-US" sz="500" b="1" dirty="0">
              <a:solidFill>
                <a:srgbClr val="00B050"/>
              </a:solidFill>
            </a:endParaRPr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02267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vi-VN" sz="2400" b="1" dirty="0"/>
              <a:t>Các giải thuật chính được sử dụng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27" y="1398824"/>
            <a:ext cx="3972658" cy="3310548"/>
          </a:xfrm>
          <a:prstGeom prst="rect">
            <a:avLst/>
          </a:prstGeom>
        </p:spPr>
      </p:pic>
      <p:sp>
        <p:nvSpPr>
          <p:cNvPr id="7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999424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2.2</a:t>
            </a: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BC86D721-4D2F-418F-BE9E-5DAE067BD0FA}" type="slidenum">
              <a:rPr lang="en-US" smtClean="0"/>
              <a:pPr algn="r"/>
              <a:t>27</a:t>
            </a:fld>
            <a:r>
              <a:rPr lang="en-US" dirty="0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00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 dirty="0" err="1" smtClean="0"/>
              <a:t>Cấu</a:t>
            </a:r>
            <a:r>
              <a:rPr lang="en-US" sz="2300" dirty="0" smtClean="0"/>
              <a:t>  </a:t>
            </a:r>
            <a:r>
              <a:rPr lang="en-US" sz="2300" dirty="0" err="1" smtClean="0"/>
              <a:t>trúc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err="1" smtClean="0"/>
              <a:t>dữ</a:t>
            </a:r>
            <a:r>
              <a:rPr lang="en-US" sz="2300" dirty="0" smtClean="0"/>
              <a:t> </a:t>
            </a:r>
            <a:r>
              <a:rPr lang="en-US" sz="2300" dirty="0" err="1" smtClean="0"/>
              <a:t>liệu</a:t>
            </a:r>
            <a:r>
              <a:rPr lang="en-US" sz="2300" dirty="0"/>
              <a:t> </a:t>
            </a:r>
            <a:r>
              <a:rPr lang="en-US" sz="2300" dirty="0" err="1" smtClean="0"/>
              <a:t>và</a:t>
            </a:r>
            <a:r>
              <a:rPr lang="en-US" sz="2300" dirty="0" smtClean="0"/>
              <a:t> </a:t>
            </a:r>
            <a:r>
              <a:rPr lang="en-US" sz="2300" dirty="0" err="1" smtClean="0"/>
              <a:t>giải</a:t>
            </a:r>
            <a:r>
              <a:rPr lang="en-US" sz="2300" dirty="0" smtClean="0"/>
              <a:t> </a:t>
            </a:r>
            <a:r>
              <a:rPr lang="en-US" sz="2300" dirty="0" err="1" smtClean="0"/>
              <a:t>thuật</a:t>
            </a:r>
            <a:endParaRPr sz="2300"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531525" y="616527"/>
            <a:ext cx="6082063" cy="659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chemeClr val="accent3"/>
              </a:buClr>
              <a:buNone/>
            </a:pPr>
            <a:r>
              <a:rPr lang="en-US" sz="2200" b="1" i="1" dirty="0" err="1">
                <a:solidFill>
                  <a:srgbClr val="00B050"/>
                </a:solidFill>
              </a:rPr>
              <a:t>Tìm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kiếm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trên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cây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nhị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phân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tìm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kiếm</a:t>
            </a:r>
            <a:endParaRPr lang="en-US" sz="500" b="1" dirty="0">
              <a:solidFill>
                <a:srgbClr val="00B050"/>
              </a:solidFill>
            </a:endParaRPr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02267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vi-VN" sz="2400" b="1" dirty="0"/>
              <a:t>Các giải thuật chính được sử dụng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346" y="1186194"/>
            <a:ext cx="5262147" cy="3957306"/>
          </a:xfrm>
          <a:prstGeom prst="rect">
            <a:avLst/>
          </a:prstGeom>
        </p:spPr>
      </p:pic>
      <p:sp>
        <p:nvSpPr>
          <p:cNvPr id="7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999424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2.2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08DD329D-8801-4085-8658-64C4A7E0CA30}" type="slidenum">
              <a:rPr lang="en-US" smtClean="0"/>
              <a:pPr algn="r"/>
              <a:t>28</a:t>
            </a:fld>
            <a:r>
              <a:rPr lang="en-US" dirty="0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18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0" y="1626750"/>
            <a:ext cx="2096429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Giới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thiệu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tài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91210"/>
            <a:ext cx="5747499" cy="105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2400" b="1" dirty="0" err="1"/>
              <a:t>Lí</a:t>
            </a:r>
            <a:r>
              <a:rPr lang="en-US" sz="2400" b="1" dirty="0"/>
              <a:t> do </a:t>
            </a:r>
            <a:r>
              <a:rPr lang="en-US" sz="2400" b="1" dirty="0" err="1"/>
              <a:t>chọn</a:t>
            </a:r>
            <a:r>
              <a:rPr lang="en-US" sz="2400" b="1" dirty="0"/>
              <a:t> </a:t>
            </a:r>
            <a:r>
              <a:rPr lang="en-US" sz="2400" b="1" dirty="0" err="1"/>
              <a:t>đề</a:t>
            </a:r>
            <a:r>
              <a:rPr lang="en-US" sz="2400" b="1" dirty="0"/>
              <a:t> </a:t>
            </a:r>
            <a:r>
              <a:rPr lang="en-US" sz="2400" b="1" dirty="0" err="1"/>
              <a:t>tài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65DA9A-68EA-444F-8312-7CD493DD6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313" y="967242"/>
            <a:ext cx="5229167" cy="28172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25EEEB-AC76-4CBB-B01A-5DA587B989E1}"/>
              </a:ext>
            </a:extLst>
          </p:cNvPr>
          <p:cNvSpPr txBox="1"/>
          <p:nvPr/>
        </p:nvSpPr>
        <p:spPr>
          <a:xfrm>
            <a:off x="2522075" y="4176258"/>
            <a:ext cx="60436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Hội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nhập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và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toàn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cầu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hóa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đang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là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xu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thế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chung</a:t>
            </a:r>
            <a:endParaRPr lang="en-US" sz="2200" dirty="0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75048" y="4754880"/>
            <a:ext cx="532517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1EEFF7ED-9432-40F9-8799-F06643469666}" type="slidenum">
              <a:rPr lang="en-US" smtClean="0"/>
              <a:pPr algn="r"/>
              <a:t>2</a:t>
            </a:fld>
            <a:r>
              <a:rPr lang="en-US" dirty="0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594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 dirty="0" err="1" smtClean="0"/>
              <a:t>Cấu</a:t>
            </a:r>
            <a:r>
              <a:rPr lang="en-US" sz="2300" dirty="0" smtClean="0"/>
              <a:t>  </a:t>
            </a:r>
            <a:r>
              <a:rPr lang="en-US" sz="2300" dirty="0" err="1" smtClean="0"/>
              <a:t>trúc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err="1" smtClean="0"/>
              <a:t>dữ</a:t>
            </a:r>
            <a:r>
              <a:rPr lang="en-US" sz="2300" dirty="0" smtClean="0"/>
              <a:t> </a:t>
            </a:r>
            <a:r>
              <a:rPr lang="en-US" sz="2300" dirty="0" err="1" smtClean="0"/>
              <a:t>liệu</a:t>
            </a:r>
            <a:r>
              <a:rPr lang="en-US" sz="2300" dirty="0"/>
              <a:t> </a:t>
            </a:r>
            <a:r>
              <a:rPr lang="en-US" sz="2300" dirty="0" err="1" smtClean="0"/>
              <a:t>và</a:t>
            </a:r>
            <a:r>
              <a:rPr lang="en-US" sz="2300" dirty="0" smtClean="0"/>
              <a:t> </a:t>
            </a:r>
            <a:r>
              <a:rPr lang="en-US" sz="2300" dirty="0" err="1" smtClean="0"/>
              <a:t>giải</a:t>
            </a:r>
            <a:r>
              <a:rPr lang="en-US" sz="2300" dirty="0" smtClean="0"/>
              <a:t> </a:t>
            </a:r>
            <a:r>
              <a:rPr lang="en-US" sz="2300" dirty="0" err="1" smtClean="0"/>
              <a:t>thuật</a:t>
            </a:r>
            <a:endParaRPr sz="2300"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531525" y="616527"/>
            <a:ext cx="6082063" cy="659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chemeClr val="accent3"/>
              </a:buClr>
              <a:buNone/>
            </a:pPr>
            <a:r>
              <a:rPr lang="en-US" sz="2200" b="1" i="1" dirty="0" err="1">
                <a:solidFill>
                  <a:srgbClr val="00B050"/>
                </a:solidFill>
              </a:rPr>
              <a:t>Hủy</a:t>
            </a:r>
            <a:r>
              <a:rPr lang="en-US" sz="2200" b="1" i="1" dirty="0">
                <a:solidFill>
                  <a:srgbClr val="00B050"/>
                </a:solidFill>
              </a:rPr>
              <a:t> 1 </a:t>
            </a:r>
            <a:r>
              <a:rPr lang="en-US" sz="2200" b="1" i="1" dirty="0" err="1">
                <a:solidFill>
                  <a:srgbClr val="00B050"/>
                </a:solidFill>
              </a:rPr>
              <a:t>nút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trên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cây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 smtClean="0">
                <a:solidFill>
                  <a:srgbClr val="00B050"/>
                </a:solidFill>
              </a:rPr>
              <a:t>nhị</a:t>
            </a:r>
            <a:r>
              <a:rPr lang="en-US" sz="2200" b="1" i="1" dirty="0" smtClean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phân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tìm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kiếm</a:t>
            </a:r>
            <a:endParaRPr lang="en-US" sz="500" b="1" dirty="0">
              <a:solidFill>
                <a:srgbClr val="00B050"/>
              </a:solidFill>
            </a:endParaRPr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02267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vi-VN" sz="2400" b="1"/>
              <a:t>Các giải thuật chính được sử dụng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556" y="1913017"/>
            <a:ext cx="3482582" cy="2902151"/>
          </a:xfrm>
          <a:prstGeom prst="rect">
            <a:avLst/>
          </a:prstGeom>
        </p:spPr>
      </p:pic>
      <p:sp>
        <p:nvSpPr>
          <p:cNvPr id="9" name="Google Shape;97;p18"/>
          <p:cNvSpPr txBox="1">
            <a:spLocks/>
          </p:cNvSpPr>
          <p:nvPr/>
        </p:nvSpPr>
        <p:spPr>
          <a:xfrm>
            <a:off x="2391508" y="1398824"/>
            <a:ext cx="3910234" cy="196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 algn="just">
              <a:buClr>
                <a:schemeClr val="accent3"/>
              </a:buClr>
              <a:buNone/>
            </a:pPr>
            <a:r>
              <a:rPr lang="en-US" sz="2300" i="1" dirty="0" smtClean="0"/>
              <a:t>- </a:t>
            </a:r>
            <a:r>
              <a:rPr lang="vi-VN" sz="2300" i="1" dirty="0" smtClean="0"/>
              <a:t>Trường </a:t>
            </a:r>
            <a:r>
              <a:rPr lang="vi-VN" sz="2300" i="1" dirty="0"/>
              <a:t>hợp x là nút </a:t>
            </a:r>
            <a:r>
              <a:rPr lang="vi-VN" sz="2300" i="1" dirty="0" smtClean="0"/>
              <a:t>lá</a:t>
            </a:r>
            <a:endParaRPr lang="en-US" sz="2300" i="1" dirty="0" smtClean="0"/>
          </a:p>
          <a:p>
            <a:pPr marL="38100" indent="0" algn="just">
              <a:buClr>
                <a:schemeClr val="accent3"/>
              </a:buClr>
              <a:buNone/>
            </a:pPr>
            <a:r>
              <a:rPr lang="en-US" sz="2300" i="1" dirty="0" smtClean="0"/>
              <a:t>- </a:t>
            </a:r>
            <a:r>
              <a:rPr lang="vi-VN" sz="2300" i="1" dirty="0" smtClean="0"/>
              <a:t>Trường </a:t>
            </a:r>
            <a:r>
              <a:rPr lang="vi-VN" sz="2300" i="1" dirty="0"/>
              <a:t>hợp x có 1 nút </a:t>
            </a:r>
            <a:r>
              <a:rPr lang="vi-VN" sz="2300" i="1" dirty="0" smtClean="0"/>
              <a:t>con</a:t>
            </a:r>
            <a:endParaRPr lang="en-US" sz="2300" i="1" dirty="0" smtClean="0"/>
          </a:p>
          <a:p>
            <a:pPr marL="38100" indent="0" algn="just">
              <a:buClr>
                <a:schemeClr val="accent3"/>
              </a:buClr>
              <a:buNone/>
            </a:pPr>
            <a:r>
              <a:rPr lang="en-US" sz="2300" i="1" dirty="0" smtClean="0"/>
              <a:t>- </a:t>
            </a:r>
            <a:r>
              <a:rPr lang="vi-VN" sz="2300" i="1" dirty="0" smtClean="0"/>
              <a:t>Trường </a:t>
            </a:r>
            <a:r>
              <a:rPr lang="vi-VN" sz="2300" i="1" dirty="0"/>
              <a:t>hợp x có 2 nút </a:t>
            </a:r>
            <a:r>
              <a:rPr lang="vi-VN" sz="2300" i="1" dirty="0" smtClean="0"/>
              <a:t>con </a:t>
            </a:r>
            <a:endParaRPr lang="vi-VN" sz="2300" i="1" dirty="0"/>
          </a:p>
        </p:txBody>
      </p:sp>
      <p:sp>
        <p:nvSpPr>
          <p:cNvPr id="10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999424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2.2</a:t>
            </a:r>
            <a:endParaRPr dirty="0"/>
          </a:p>
        </p:txBody>
      </p:sp>
      <p:sp>
        <p:nvSpPr>
          <p:cNvPr id="11" name="TextBox 10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21941CA7-55B8-43E2-8047-94A7330A25CF}" type="slidenum">
              <a:rPr lang="en-US" smtClean="0"/>
              <a:pPr algn="r"/>
              <a:t>29</a:t>
            </a:fld>
            <a:r>
              <a:rPr lang="en-US" dirty="0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16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 dirty="0" err="1" smtClean="0"/>
              <a:t>Cấu</a:t>
            </a:r>
            <a:r>
              <a:rPr lang="en-US" sz="2300" dirty="0" smtClean="0"/>
              <a:t>  </a:t>
            </a:r>
            <a:r>
              <a:rPr lang="en-US" sz="2300" dirty="0" err="1" smtClean="0"/>
              <a:t>trúc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err="1" smtClean="0"/>
              <a:t>dữ</a:t>
            </a:r>
            <a:r>
              <a:rPr lang="en-US" sz="2300" dirty="0" smtClean="0"/>
              <a:t> </a:t>
            </a:r>
            <a:r>
              <a:rPr lang="en-US" sz="2300" dirty="0" err="1" smtClean="0"/>
              <a:t>liệu</a:t>
            </a:r>
            <a:r>
              <a:rPr lang="en-US" sz="2300" dirty="0"/>
              <a:t> </a:t>
            </a:r>
            <a:r>
              <a:rPr lang="en-US" sz="2300" dirty="0" err="1" smtClean="0"/>
              <a:t>và</a:t>
            </a:r>
            <a:r>
              <a:rPr lang="en-US" sz="2300" dirty="0" smtClean="0"/>
              <a:t> </a:t>
            </a:r>
            <a:r>
              <a:rPr lang="en-US" sz="2300" dirty="0" err="1" smtClean="0"/>
              <a:t>giải</a:t>
            </a:r>
            <a:r>
              <a:rPr lang="en-US" sz="2300" dirty="0" smtClean="0"/>
              <a:t> </a:t>
            </a:r>
            <a:r>
              <a:rPr lang="en-US" sz="2300" dirty="0" err="1" smtClean="0"/>
              <a:t>thuật</a:t>
            </a:r>
            <a:endParaRPr sz="2300"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531525" y="616527"/>
            <a:ext cx="6082063" cy="659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chemeClr val="accent3"/>
              </a:buClr>
              <a:buNone/>
            </a:pPr>
            <a:r>
              <a:rPr lang="en-US" sz="2200" b="1" i="1" dirty="0" err="1">
                <a:solidFill>
                  <a:srgbClr val="00B050"/>
                </a:solidFill>
              </a:rPr>
              <a:t>Hủy</a:t>
            </a:r>
            <a:r>
              <a:rPr lang="en-US" sz="2200" b="1" i="1" dirty="0">
                <a:solidFill>
                  <a:srgbClr val="00B050"/>
                </a:solidFill>
              </a:rPr>
              <a:t> 1 </a:t>
            </a:r>
            <a:r>
              <a:rPr lang="en-US" sz="2200" b="1" i="1" dirty="0" err="1">
                <a:solidFill>
                  <a:srgbClr val="00B050"/>
                </a:solidFill>
              </a:rPr>
              <a:t>nút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trên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cây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 smtClean="0">
                <a:solidFill>
                  <a:srgbClr val="00B050"/>
                </a:solidFill>
              </a:rPr>
              <a:t>nhị</a:t>
            </a:r>
            <a:r>
              <a:rPr lang="en-US" sz="2200" b="1" i="1" dirty="0" smtClean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phân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tìm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kiếm</a:t>
            </a:r>
            <a:endParaRPr lang="en-US" sz="500" b="1" dirty="0">
              <a:solidFill>
                <a:srgbClr val="00B050"/>
              </a:solidFill>
            </a:endParaRPr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02267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vi-VN" sz="2400" b="1" dirty="0"/>
              <a:t>Các giải thuật chính được sử dụng</a:t>
            </a:r>
            <a:endParaRPr lang="en-US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184" y="1167397"/>
            <a:ext cx="4701059" cy="3976103"/>
          </a:xfrm>
          <a:prstGeom prst="rect">
            <a:avLst/>
          </a:prstGeom>
        </p:spPr>
      </p:pic>
      <p:sp>
        <p:nvSpPr>
          <p:cNvPr id="7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999424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2.2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23F508C4-9F6B-4233-9D5A-C612EA3C4A07}" type="slidenum">
              <a:rPr lang="en-US" smtClean="0"/>
              <a:pPr algn="r"/>
              <a:t>30</a:t>
            </a:fld>
            <a:r>
              <a:rPr lang="en-US" dirty="0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25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 dirty="0" err="1" smtClean="0"/>
              <a:t>Cấu</a:t>
            </a:r>
            <a:r>
              <a:rPr lang="en-US" sz="2300" dirty="0" smtClean="0"/>
              <a:t>  </a:t>
            </a:r>
            <a:r>
              <a:rPr lang="en-US" sz="2300" dirty="0" err="1" smtClean="0"/>
              <a:t>trúc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err="1" smtClean="0"/>
              <a:t>dữ</a:t>
            </a:r>
            <a:r>
              <a:rPr lang="en-US" sz="2300" dirty="0" smtClean="0"/>
              <a:t> </a:t>
            </a:r>
            <a:r>
              <a:rPr lang="en-US" sz="2300" dirty="0" err="1" smtClean="0"/>
              <a:t>liệu</a:t>
            </a:r>
            <a:r>
              <a:rPr lang="en-US" sz="2300" dirty="0"/>
              <a:t> </a:t>
            </a:r>
            <a:r>
              <a:rPr lang="en-US" sz="2300" dirty="0" err="1" smtClean="0"/>
              <a:t>và</a:t>
            </a:r>
            <a:r>
              <a:rPr lang="en-US" sz="2300" dirty="0" smtClean="0"/>
              <a:t> </a:t>
            </a:r>
            <a:r>
              <a:rPr lang="en-US" sz="2300" dirty="0" err="1" smtClean="0"/>
              <a:t>giải</a:t>
            </a:r>
            <a:r>
              <a:rPr lang="en-US" sz="2300" dirty="0" smtClean="0"/>
              <a:t> </a:t>
            </a:r>
            <a:r>
              <a:rPr lang="en-US" sz="2300" dirty="0" err="1" smtClean="0"/>
              <a:t>thuật</a:t>
            </a:r>
            <a:endParaRPr sz="2300"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531525" y="616527"/>
            <a:ext cx="6082063" cy="659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chemeClr val="accent3"/>
              </a:buClr>
              <a:buNone/>
            </a:pPr>
            <a:r>
              <a:rPr lang="en-US" sz="2200" b="1" i="1" dirty="0" err="1">
                <a:solidFill>
                  <a:srgbClr val="00B050"/>
                </a:solidFill>
              </a:rPr>
              <a:t>Hủy</a:t>
            </a:r>
            <a:r>
              <a:rPr lang="en-US" sz="2200" b="1" i="1" dirty="0">
                <a:solidFill>
                  <a:srgbClr val="00B050"/>
                </a:solidFill>
              </a:rPr>
              <a:t> 1 </a:t>
            </a:r>
            <a:r>
              <a:rPr lang="en-US" sz="2200" b="1" i="1" dirty="0" err="1">
                <a:solidFill>
                  <a:srgbClr val="00B050"/>
                </a:solidFill>
              </a:rPr>
              <a:t>nút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trên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cây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 smtClean="0">
                <a:solidFill>
                  <a:srgbClr val="00B050"/>
                </a:solidFill>
              </a:rPr>
              <a:t>nhị</a:t>
            </a:r>
            <a:r>
              <a:rPr lang="en-US" sz="2200" b="1" i="1" dirty="0" smtClean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phân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tìm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kiếm</a:t>
            </a:r>
            <a:endParaRPr lang="en-US" sz="500" b="1" dirty="0">
              <a:solidFill>
                <a:srgbClr val="00B050"/>
              </a:solidFill>
            </a:endParaRPr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02267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vi-VN" sz="2400" b="1"/>
              <a:t>Các giải thuật chính được sử dụng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396" y="1276194"/>
            <a:ext cx="5574432" cy="3884963"/>
          </a:xfrm>
          <a:prstGeom prst="rect">
            <a:avLst/>
          </a:prstGeom>
        </p:spPr>
      </p:pic>
      <p:sp>
        <p:nvSpPr>
          <p:cNvPr id="7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999424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2.2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BE716107-A051-4029-ADEC-1151AA9B892A}" type="slidenum">
              <a:rPr lang="en-US" smtClean="0"/>
              <a:pPr algn="r"/>
              <a:t>31</a:t>
            </a:fld>
            <a:r>
              <a:rPr lang="en-US" dirty="0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382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 dirty="0"/>
              <a:t>Demo 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err="1" smtClean="0"/>
              <a:t>sản</a:t>
            </a:r>
            <a:r>
              <a:rPr lang="en-US" sz="2300" dirty="0" smtClean="0"/>
              <a:t> </a:t>
            </a:r>
            <a:r>
              <a:rPr lang="en-US" sz="2300" dirty="0" err="1"/>
              <a:t>phẩm</a:t>
            </a:r>
            <a:endParaRPr lang="en-US" sz="2300"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999424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2.3</a:t>
            </a:r>
            <a:endParaRPr dirty="0"/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02267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Form </a:t>
            </a:r>
            <a:r>
              <a:rPr lang="en-US" sz="2400" b="1" dirty="0" err="1"/>
              <a:t>tìm</a:t>
            </a:r>
            <a:r>
              <a:rPr lang="en-US" sz="2400" b="1" dirty="0"/>
              <a:t> </a:t>
            </a:r>
            <a:r>
              <a:rPr lang="en-US" sz="2400" b="1" dirty="0" err="1"/>
              <a:t>kiếm</a:t>
            </a:r>
            <a:endParaRPr lang="en-US" sz="2400" b="1" dirty="0"/>
          </a:p>
        </p:txBody>
      </p:sp>
      <p:pic>
        <p:nvPicPr>
          <p:cNvPr id="7" name="Picture 6" descr="T&amp;T Dictionary">
            <a:extLst>
              <a:ext uri="{FF2B5EF4-FFF2-40B4-BE49-F238E27FC236}">
                <a16:creationId xmlns:a16="http://schemas.microsoft.com/office/drawing/2014/main" id="{629EDF54-874A-4766-8FDB-2A787611942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096" y="1338035"/>
            <a:ext cx="5987031" cy="30597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D76FA56E-298D-45C5-8A0D-8F08F97EB3DF}" type="slidenum">
              <a:rPr lang="en-US" smtClean="0"/>
              <a:pPr algn="r"/>
              <a:t>32</a:t>
            </a:fld>
            <a:r>
              <a:rPr lang="en-US" dirty="0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34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 dirty="0"/>
              <a:t>Demo 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err="1" smtClean="0"/>
              <a:t>sản</a:t>
            </a:r>
            <a:r>
              <a:rPr lang="en-US" sz="2300" dirty="0" smtClean="0"/>
              <a:t> </a:t>
            </a:r>
            <a:r>
              <a:rPr lang="en-US" sz="2300" dirty="0" err="1"/>
              <a:t>phẩm</a:t>
            </a:r>
            <a:endParaRPr lang="en-US" sz="2300"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999424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2.3</a:t>
            </a:r>
            <a:endParaRPr dirty="0"/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02267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sz="2400" b="1"/>
              <a:t>Form cập nhật từ</a:t>
            </a:r>
            <a:endParaRPr lang="en-US" sz="2400" b="1" dirty="0" err="1"/>
          </a:p>
        </p:txBody>
      </p:sp>
      <p:pic>
        <p:nvPicPr>
          <p:cNvPr id="7" name="Picture 6" descr="Update">
            <a:extLst>
              <a:ext uri="{FF2B5EF4-FFF2-40B4-BE49-F238E27FC236}">
                <a16:creationId xmlns:a16="http://schemas.microsoft.com/office/drawing/2014/main" id="{5A40803F-F47C-451A-8DF0-02EB84D6627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829" y="985383"/>
            <a:ext cx="5310346" cy="37027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CD7CC9FC-A151-4773-9CEE-F0830FB4DE8A}" type="slidenum">
              <a:rPr lang="en-US" smtClean="0"/>
              <a:pPr algn="r"/>
              <a:t>33</a:t>
            </a:fld>
            <a:r>
              <a:rPr lang="en-US" dirty="0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582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 dirty="0"/>
              <a:t>Demo 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err="1" smtClean="0"/>
              <a:t>sản</a:t>
            </a:r>
            <a:r>
              <a:rPr lang="en-US" sz="2300" dirty="0" smtClean="0"/>
              <a:t> </a:t>
            </a:r>
            <a:r>
              <a:rPr lang="en-US" sz="2300" dirty="0" err="1"/>
              <a:t>phẩm</a:t>
            </a:r>
            <a:endParaRPr lang="en-US" sz="2300"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999424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2.3</a:t>
            </a:r>
            <a:endParaRPr dirty="0"/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02267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sz="2400" b="1"/>
              <a:t>Form thêm từ mới</a:t>
            </a:r>
            <a:endParaRPr lang="en-US" sz="2400" b="1" dirty="0" err="1"/>
          </a:p>
        </p:txBody>
      </p:sp>
      <p:pic>
        <p:nvPicPr>
          <p:cNvPr id="7" name="Picture 6" descr="Form3">
            <a:extLst>
              <a:ext uri="{FF2B5EF4-FFF2-40B4-BE49-F238E27FC236}">
                <a16:creationId xmlns:a16="http://schemas.microsoft.com/office/drawing/2014/main" id="{E55938D0-C9A2-4759-8974-C6A7281B419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685" y="1099820"/>
            <a:ext cx="5263628" cy="36100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A8C3F071-F3CE-422D-A8E2-85905AEAACC1}" type="slidenum">
              <a:rPr lang="en-US" smtClean="0"/>
              <a:pPr algn="r"/>
              <a:t>34</a:t>
            </a:fld>
            <a:r>
              <a:rPr lang="en-US" dirty="0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53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 dirty="0" smtClean="0"/>
              <a:t>Demo</a:t>
            </a:r>
            <a:br>
              <a:rPr lang="en-US" sz="2300" dirty="0" smtClean="0"/>
            </a:br>
            <a:r>
              <a:rPr lang="en-US" sz="2300" dirty="0" err="1" smtClean="0"/>
              <a:t>sản</a:t>
            </a:r>
            <a:r>
              <a:rPr lang="en-US" sz="2300" dirty="0" smtClean="0"/>
              <a:t> </a:t>
            </a:r>
            <a:r>
              <a:rPr lang="en-US" sz="2300" dirty="0" err="1"/>
              <a:t>phẩm</a:t>
            </a:r>
            <a:endParaRPr lang="en-US" sz="2300"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999424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2.3</a:t>
            </a:r>
            <a:endParaRPr dirty="0"/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02267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Form </a:t>
            </a:r>
            <a:r>
              <a:rPr lang="en-US" sz="2400" b="1" dirty="0" err="1"/>
              <a:t>xóa</a:t>
            </a:r>
            <a:r>
              <a:rPr lang="en-US" sz="2400" b="1" dirty="0"/>
              <a:t> </a:t>
            </a:r>
            <a:r>
              <a:rPr lang="en-US" sz="2400" b="1" dirty="0" err="1"/>
              <a:t>từ</a:t>
            </a:r>
            <a:endParaRPr lang="en-US" sz="2400" b="1" dirty="0"/>
          </a:p>
        </p:txBody>
      </p:sp>
      <p:pic>
        <p:nvPicPr>
          <p:cNvPr id="7" name="Picture 6" descr="Form4">
            <a:extLst>
              <a:ext uri="{FF2B5EF4-FFF2-40B4-BE49-F238E27FC236}">
                <a16:creationId xmlns:a16="http://schemas.microsoft.com/office/drawing/2014/main" id="{8BF214EE-2504-462D-BFFB-4A78770BB20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370" y="1428750"/>
            <a:ext cx="3657600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9798FBAF-C8DF-4AB2-8121-796BC85067F9}" type="slidenum">
              <a:rPr lang="en-US" smtClean="0"/>
              <a:pPr algn="r"/>
              <a:t>35</a:t>
            </a:fld>
            <a:r>
              <a:rPr lang="en-US" dirty="0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74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ctrTitle" idx="4294967295"/>
          </p:nvPr>
        </p:nvSpPr>
        <p:spPr>
          <a:xfrm>
            <a:off x="1223461" y="1894547"/>
            <a:ext cx="6498139" cy="13544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KẾT LUẬN</a:t>
            </a:r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B5394"/>
                </a:solidFill>
              </a:rPr>
              <a:t>3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FEDC86BC-E49D-4E79-ADF8-7C93B8FCF935}" type="slidenum">
              <a:rPr lang="en-US" smtClean="0"/>
              <a:pPr algn="r"/>
              <a:t>36</a:t>
            </a:fld>
            <a:r>
              <a:rPr lang="en-US" dirty="0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65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4" y="1626750"/>
            <a:ext cx="1913689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luận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91210"/>
            <a:ext cx="5747499" cy="105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2400" b="1" dirty="0" err="1"/>
              <a:t>Mức</a:t>
            </a:r>
            <a:r>
              <a:rPr lang="en-US" sz="2400" b="1" dirty="0"/>
              <a:t> </a:t>
            </a:r>
            <a:r>
              <a:rPr lang="en-US" sz="2400" b="1" dirty="0" err="1"/>
              <a:t>độ</a:t>
            </a:r>
            <a:r>
              <a:rPr lang="en-US" sz="2400" b="1" dirty="0"/>
              <a:t> </a:t>
            </a:r>
            <a:r>
              <a:rPr lang="en-US" sz="2400" b="1" dirty="0" err="1"/>
              <a:t>hoàn</a:t>
            </a:r>
            <a:r>
              <a:rPr lang="en-US" sz="2400" b="1" dirty="0"/>
              <a:t> </a:t>
            </a:r>
            <a:r>
              <a:rPr lang="en-US" sz="2400" b="1" dirty="0" err="1"/>
              <a:t>thành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8D9FB6-CE48-4B07-AF53-E5FC9441FC79}"/>
              </a:ext>
            </a:extLst>
          </p:cNvPr>
          <p:cNvSpPr txBox="1"/>
          <p:nvPr/>
        </p:nvSpPr>
        <p:spPr>
          <a:xfrm>
            <a:off x="2581383" y="1246909"/>
            <a:ext cx="6107762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C</a:t>
            </a:r>
            <a:r>
              <a:rPr lang="vi-VN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ơ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bản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hoàn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thành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các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yêu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cầu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trong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đồ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án</a:t>
            </a:r>
            <a:endParaRPr lang="en-US" sz="2200" dirty="0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Hiểu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đ</a:t>
            </a:r>
            <a:r>
              <a:rPr lang="vi-VN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ư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ợc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lý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thuyết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về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cây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nhị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phân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tìm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kiếm</a:t>
            </a:r>
            <a:endParaRPr lang="en-US" sz="2200" dirty="0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Áp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dụng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vào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ứng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dụng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từ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điển</a:t>
            </a:r>
            <a:endParaRPr lang="en-US" sz="2200" dirty="0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</a:endParaRPr>
          </a:p>
          <a:p>
            <a:endParaRPr lang="en-US" sz="2200" dirty="0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93B6C7B0-AA08-49CF-A624-DA5487519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325073" y="2936406"/>
            <a:ext cx="1630449" cy="16304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3C9B85-9E7D-4DFD-97D5-94EA11388F08}"/>
              </a:ext>
            </a:extLst>
          </p:cNvPr>
          <p:cNvSpPr txBox="1"/>
          <p:nvPr/>
        </p:nvSpPr>
        <p:spPr>
          <a:xfrm>
            <a:off x="3955522" y="3366909"/>
            <a:ext cx="5188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Tuy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nhiên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sản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phẩm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vẫn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chỉ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là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ứng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dụng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mô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phỏng</a:t>
            </a:r>
            <a:endParaRPr lang="en-US" sz="2200" b="1" dirty="0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62008E5A-45E2-42BB-9249-E661FC523963}" type="slidenum">
              <a:rPr lang="en-US" smtClean="0"/>
              <a:pPr algn="r"/>
              <a:t>37</a:t>
            </a:fld>
            <a:r>
              <a:rPr lang="en-US" dirty="0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8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4" y="1626750"/>
            <a:ext cx="1913689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luận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91210"/>
            <a:ext cx="5747499" cy="105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khó</a:t>
            </a:r>
            <a:r>
              <a:rPr lang="en-US" sz="2400" b="1" dirty="0"/>
              <a:t> </a:t>
            </a:r>
            <a:r>
              <a:rPr lang="en-US" sz="2400" b="1" dirty="0" err="1"/>
              <a:t>khăn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8D9FB6-CE48-4B07-AF53-E5FC9441FC79}"/>
              </a:ext>
            </a:extLst>
          </p:cNvPr>
          <p:cNvSpPr txBox="1"/>
          <p:nvPr/>
        </p:nvSpPr>
        <p:spPr>
          <a:xfrm>
            <a:off x="2581383" y="1246909"/>
            <a:ext cx="6369577" cy="2067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Lần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đầu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tiên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lập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trình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một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ứng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dụng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,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phải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tự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tìm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hiểu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từ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con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số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0</a:t>
            </a:r>
          </a:p>
          <a:p>
            <a:pPr marL="342900" indent="-3429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Áp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dụng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trên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một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ngôn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ngữ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lập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trình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mới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là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C#</a:t>
            </a:r>
          </a:p>
          <a:p>
            <a:pPr marL="342900" indent="-3429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Áp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lực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về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thời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gian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và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lượng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công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việc</a:t>
            </a:r>
            <a:endParaRPr lang="en-US" sz="2200" dirty="0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C9B85-9E7D-4DFD-97D5-94EA11388F08}"/>
              </a:ext>
            </a:extLst>
          </p:cNvPr>
          <p:cNvSpPr txBox="1"/>
          <p:nvPr/>
        </p:nvSpPr>
        <p:spPr>
          <a:xfrm>
            <a:off x="3846448" y="3600400"/>
            <a:ext cx="5188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Nhóm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đã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vượt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qua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các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khó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khăn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để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hoàn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thành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sản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phẩm</a:t>
            </a:r>
            <a:endParaRPr lang="en-US" sz="2200" b="1" dirty="0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4" name="Graphic 3" descr="Lightbulb and gear">
            <a:extLst>
              <a:ext uri="{FF2B5EF4-FFF2-40B4-BE49-F238E27FC236}">
                <a16:creationId xmlns:a16="http://schemas.microsoft.com/office/drawing/2014/main" id="{6D913B0A-6586-4C22-968C-E0F650D06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824480" y="3439391"/>
            <a:ext cx="914400" cy="914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811CAD83-4326-415A-AFA4-107CBA4B7961}" type="slidenum">
              <a:rPr lang="en-US" smtClean="0"/>
              <a:pPr algn="r"/>
              <a:t>38</a:t>
            </a:fld>
            <a:r>
              <a:rPr lang="en-US" dirty="0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57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0" y="1626750"/>
            <a:ext cx="2096429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Giới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thiệu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tài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653146" y="621941"/>
            <a:ext cx="5838898" cy="3674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lnSpc>
                <a:spcPct val="150000"/>
              </a:lnSpc>
              <a:buClr>
                <a:schemeClr val="accent3"/>
              </a:buClr>
              <a:buNone/>
            </a:pPr>
            <a:r>
              <a:rPr lang="en-US" sz="2200" i="1" dirty="0"/>
              <a:t> </a:t>
            </a:r>
            <a:endParaRPr lang="en-US" sz="500" dirty="0"/>
          </a:p>
          <a:p>
            <a:pPr algn="just">
              <a:buClr>
                <a:schemeClr val="accent3"/>
              </a:buClr>
            </a:pPr>
            <a:r>
              <a:rPr lang="en-US" sz="2200" dirty="0" err="1"/>
              <a:t>Ngoại</a:t>
            </a:r>
            <a:r>
              <a:rPr lang="en-US" sz="2200" dirty="0"/>
              <a:t> </a:t>
            </a:r>
            <a:r>
              <a:rPr lang="en-US" sz="2200" dirty="0" err="1"/>
              <a:t>ngữ</a:t>
            </a:r>
            <a:r>
              <a:rPr lang="en-US" sz="2200" dirty="0"/>
              <a:t> </a:t>
            </a:r>
            <a:r>
              <a:rPr lang="en-US" sz="2200" dirty="0" err="1"/>
              <a:t>ngày</a:t>
            </a:r>
            <a:r>
              <a:rPr lang="en-US" sz="2200" dirty="0"/>
              <a:t> </a:t>
            </a:r>
            <a:r>
              <a:rPr lang="en-US" sz="2200" dirty="0" err="1"/>
              <a:t>càng</a:t>
            </a:r>
            <a:r>
              <a:rPr lang="en-US" sz="2200" dirty="0"/>
              <a:t> </a:t>
            </a:r>
            <a:r>
              <a:rPr lang="en-US" sz="2200" dirty="0" err="1"/>
              <a:t>trở</a:t>
            </a:r>
            <a:r>
              <a:rPr lang="en-US" sz="2200" dirty="0"/>
              <a:t> </a:t>
            </a:r>
            <a:r>
              <a:rPr lang="en-US" sz="2200" dirty="0" err="1"/>
              <a:t>nên</a:t>
            </a:r>
            <a:r>
              <a:rPr lang="en-US" sz="2200" dirty="0"/>
              <a:t> </a:t>
            </a:r>
            <a:r>
              <a:rPr lang="en-US" sz="2200" dirty="0" err="1"/>
              <a:t>quan</a:t>
            </a:r>
            <a:r>
              <a:rPr lang="en-US" sz="2200" dirty="0"/>
              <a:t> </a:t>
            </a:r>
            <a:r>
              <a:rPr lang="en-US" sz="2200" dirty="0" err="1"/>
              <a:t>trọng</a:t>
            </a:r>
            <a:r>
              <a:rPr lang="en-US" sz="2200" dirty="0"/>
              <a:t>.</a:t>
            </a:r>
          </a:p>
          <a:p>
            <a:pPr algn="just">
              <a:buClr>
                <a:schemeClr val="accent3"/>
              </a:buClr>
            </a:pP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điển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cụ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thiếu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học</a:t>
            </a:r>
            <a:r>
              <a:rPr lang="en-US" sz="2200" dirty="0"/>
              <a:t> </a:t>
            </a:r>
            <a:r>
              <a:rPr lang="en-US" sz="2200" dirty="0" err="1"/>
              <a:t>ngoại</a:t>
            </a:r>
            <a:r>
              <a:rPr lang="en-US" sz="2200" dirty="0"/>
              <a:t> </a:t>
            </a:r>
            <a:r>
              <a:rPr lang="en-US" sz="2200" dirty="0" err="1"/>
              <a:t>ngữ</a:t>
            </a:r>
            <a:r>
              <a:rPr lang="en-US" sz="2200" dirty="0"/>
              <a:t>. </a:t>
            </a:r>
          </a:p>
          <a:p>
            <a:pPr lvl="0" algn="just">
              <a:buClr>
                <a:schemeClr val="accent3"/>
              </a:buClr>
            </a:pPr>
            <a:r>
              <a:rPr lang="en-US" sz="2200" dirty="0" err="1"/>
              <a:t>Cấu</a:t>
            </a:r>
            <a:r>
              <a:rPr lang="en-US" sz="2200" dirty="0"/>
              <a:t> </a:t>
            </a:r>
            <a:r>
              <a:rPr lang="en-US" sz="2200" dirty="0" err="1"/>
              <a:t>trúc</a:t>
            </a:r>
            <a:r>
              <a:rPr lang="en-US" sz="2200" dirty="0"/>
              <a:t> </a:t>
            </a:r>
            <a:r>
              <a:rPr lang="en-US" sz="2200" dirty="0" err="1"/>
              <a:t>cây</a:t>
            </a:r>
            <a:r>
              <a:rPr lang="en-US" sz="2200" dirty="0"/>
              <a:t> </a:t>
            </a:r>
            <a:r>
              <a:rPr lang="en-US" sz="2200" dirty="0" err="1"/>
              <a:t>nhị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tìm</a:t>
            </a:r>
            <a:r>
              <a:rPr lang="en-US" sz="2200" dirty="0"/>
              <a:t> </a:t>
            </a:r>
            <a:r>
              <a:rPr lang="en-US" sz="2200" dirty="0" err="1"/>
              <a:t>kiếm</a:t>
            </a:r>
            <a:r>
              <a:rPr lang="en-US" sz="2200" dirty="0"/>
              <a:t> </a:t>
            </a:r>
            <a:r>
              <a:rPr lang="en-US" sz="2200" dirty="0" err="1"/>
              <a:t>hỗ</a:t>
            </a:r>
            <a:r>
              <a:rPr lang="en-US" sz="2200" dirty="0"/>
              <a:t> </a:t>
            </a:r>
            <a:r>
              <a:rPr lang="en-US" sz="2200" dirty="0" err="1"/>
              <a:t>trợ</a:t>
            </a:r>
            <a:r>
              <a:rPr lang="en-US" sz="2200" dirty="0"/>
              <a:t> </a:t>
            </a:r>
            <a:r>
              <a:rPr lang="en-US" sz="2200" dirty="0" err="1"/>
              <a:t>tốt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thao</a:t>
            </a:r>
            <a:r>
              <a:rPr lang="en-US" sz="2200" dirty="0"/>
              <a:t> </a:t>
            </a:r>
            <a:r>
              <a:rPr lang="en-US" sz="2200" dirty="0" err="1"/>
              <a:t>tác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.</a:t>
            </a:r>
          </a:p>
          <a:p>
            <a:pPr marL="38100" lvl="0" indent="0">
              <a:buClr>
                <a:schemeClr val="accent3"/>
              </a:buClr>
              <a:buNone/>
            </a:pPr>
            <a:endParaRPr lang="en-US" sz="2200" dirty="0"/>
          </a:p>
          <a:p>
            <a:pPr marL="741363" indent="-703263" algn="just">
              <a:buClr>
                <a:schemeClr val="accent3"/>
              </a:buClr>
              <a:buNone/>
            </a:pPr>
            <a:r>
              <a:rPr lang="en-US" sz="2200" dirty="0"/>
              <a:t>          </a:t>
            </a:r>
            <a:r>
              <a:rPr lang="en-US" sz="2200" dirty="0" err="1"/>
              <a:t>Chọn</a:t>
            </a:r>
            <a:r>
              <a:rPr lang="en-US" sz="2200" dirty="0"/>
              <a:t> </a:t>
            </a:r>
            <a:r>
              <a:rPr lang="en-US" sz="2200" dirty="0" err="1"/>
              <a:t>cây</a:t>
            </a:r>
            <a:r>
              <a:rPr lang="en-US" sz="2200" dirty="0"/>
              <a:t> </a:t>
            </a:r>
            <a:r>
              <a:rPr lang="en-US" sz="2200" dirty="0" err="1"/>
              <a:t>nhị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tìm</a:t>
            </a:r>
            <a:r>
              <a:rPr lang="en-US" sz="2200" dirty="0"/>
              <a:t> </a:t>
            </a:r>
            <a:r>
              <a:rPr lang="en-US" sz="2200" dirty="0" err="1"/>
              <a:t>kiếm</a:t>
            </a:r>
            <a:r>
              <a:rPr lang="en-US" sz="2200" dirty="0"/>
              <a:t> </a:t>
            </a:r>
            <a:r>
              <a:rPr lang="en-US" sz="2200" dirty="0" err="1"/>
              <a:t>xây</a:t>
            </a:r>
            <a:r>
              <a:rPr lang="en-US" sz="2200" dirty="0"/>
              <a:t> </a:t>
            </a:r>
            <a:r>
              <a:rPr lang="en-US" sz="2200" dirty="0" err="1"/>
              <a:t>dựng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mềm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điển</a:t>
            </a:r>
            <a:endParaRPr sz="2200"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91210"/>
            <a:ext cx="5747499" cy="105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2400" b="1" dirty="0" err="1"/>
              <a:t>Lí</a:t>
            </a:r>
            <a:r>
              <a:rPr lang="en-US" sz="2400" b="1" dirty="0"/>
              <a:t> do </a:t>
            </a:r>
            <a:r>
              <a:rPr lang="en-US" sz="2400" b="1" dirty="0" err="1"/>
              <a:t>chọn</a:t>
            </a:r>
            <a:r>
              <a:rPr lang="en-US" sz="2400" b="1" dirty="0"/>
              <a:t> </a:t>
            </a:r>
            <a:r>
              <a:rPr lang="en-US" sz="2400" b="1" dirty="0" err="1"/>
              <a:t>đề</a:t>
            </a:r>
            <a:r>
              <a:rPr lang="en-US" sz="2400" b="1" dirty="0"/>
              <a:t> </a:t>
            </a:r>
            <a:r>
              <a:rPr lang="en-US" sz="2400" b="1" dirty="0" err="1"/>
              <a:t>tài</a:t>
            </a:r>
            <a:endParaRPr lang="en-US" sz="2400" dirty="0"/>
          </a:p>
        </p:txBody>
      </p:sp>
      <p:sp>
        <p:nvSpPr>
          <p:cNvPr id="2" name="Right Arrow 1"/>
          <p:cNvSpPr/>
          <p:nvPr/>
        </p:nvSpPr>
        <p:spPr>
          <a:xfrm>
            <a:off x="2903450" y="3739571"/>
            <a:ext cx="394855" cy="235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75048" y="4754880"/>
            <a:ext cx="532517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4437E72B-A162-41F9-9E8E-99E80567CA34}" type="slidenum">
              <a:rPr lang="en-US" smtClean="0"/>
              <a:pPr algn="r"/>
              <a:t>3</a:t>
            </a:fld>
            <a:r>
              <a:rPr lang="en-US" dirty="0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27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uiExpand="1" build="p"/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4" y="1626750"/>
            <a:ext cx="1913689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luận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91210"/>
            <a:ext cx="5747499" cy="105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2400" b="1" dirty="0"/>
              <a:t>H</a:t>
            </a:r>
            <a:r>
              <a:rPr lang="vi-VN" sz="2400" b="1" dirty="0"/>
              <a:t>ư</a:t>
            </a:r>
            <a:r>
              <a:rPr lang="en-US" sz="2400" b="1" dirty="0" err="1"/>
              <a:t>ớng</a:t>
            </a:r>
            <a:r>
              <a:rPr lang="en-US" sz="2400" b="1" dirty="0"/>
              <a:t> </a:t>
            </a:r>
            <a:r>
              <a:rPr lang="en-US" sz="2400" b="1" dirty="0" err="1"/>
              <a:t>phát</a:t>
            </a:r>
            <a:r>
              <a:rPr lang="en-US" sz="2400" b="1" dirty="0"/>
              <a:t> </a:t>
            </a:r>
            <a:r>
              <a:rPr lang="en-US" sz="2400" b="1" dirty="0" err="1"/>
              <a:t>triển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8D9FB6-CE48-4B07-AF53-E5FC9441FC79}"/>
              </a:ext>
            </a:extLst>
          </p:cNvPr>
          <p:cNvSpPr txBox="1"/>
          <p:nvPr/>
        </p:nvSpPr>
        <p:spPr>
          <a:xfrm>
            <a:off x="2774423" y="2774950"/>
            <a:ext cx="588189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 err="1" smtClean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Sử</a:t>
            </a:r>
            <a:r>
              <a:rPr lang="en-US" sz="2200" dirty="0" smtClean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dụng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nguồn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dữ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liệu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từ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bên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ngoài</a:t>
            </a:r>
            <a:endParaRPr lang="en-US" sz="2200" dirty="0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Phát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triển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tính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năng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từ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điển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nói</a:t>
            </a:r>
            <a:endParaRPr lang="en-US" sz="2200" dirty="0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Thêm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từ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điển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Việt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-Anh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833D3D-A448-4CDC-8DDB-7F636987B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591" y="935990"/>
            <a:ext cx="2934336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D08785C3-B2C2-4E3A-AEFF-566CDF85037A}" type="slidenum">
              <a:rPr lang="en-US" smtClean="0"/>
              <a:pPr algn="r"/>
              <a:t>39</a:t>
            </a:fld>
            <a:r>
              <a:rPr lang="en-US" dirty="0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13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/>
          <p:cNvSpPr txBox="1">
            <a:spLocks noGrp="1"/>
          </p:cNvSpPr>
          <p:nvPr>
            <p:ph type="ctrTitle" idx="4294967295"/>
          </p:nvPr>
        </p:nvSpPr>
        <p:spPr>
          <a:xfrm>
            <a:off x="3019894" y="440350"/>
            <a:ext cx="5571300" cy="1763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 smtClean="0">
                <a:solidFill>
                  <a:schemeClr val="accent3">
                    <a:lumMod val="75000"/>
                  </a:schemeClr>
                </a:solidFill>
              </a:rPr>
              <a:t>CẢM ƠN THẦY VÀ CÁC BẠN ĐÃ LẮNG NGHE!</a:t>
            </a:r>
            <a:endParaRPr sz="5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31" name="Google Shape;331;p37"/>
          <p:cNvSpPr txBox="1">
            <a:spLocks noGrp="1"/>
          </p:cNvSpPr>
          <p:nvPr>
            <p:ph type="subTitle" idx="4294967295"/>
          </p:nvPr>
        </p:nvSpPr>
        <p:spPr>
          <a:xfrm>
            <a:off x="3019894" y="3207435"/>
            <a:ext cx="5571300" cy="820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 smtClean="0"/>
              <a:t>Mời thầy và các bạn đặt câu hỏi?</a:t>
            </a:r>
            <a:endParaRPr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90092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75661" y="4754880"/>
            <a:ext cx="631904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CC887097-359D-45A5-BAF4-EA42E46634CF}" type="slidenum">
              <a:rPr lang="en-US" smtClean="0"/>
              <a:t>40</a:t>
            </a:fld>
            <a:r>
              <a:rPr lang="en-US" dirty="0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3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" grpId="0"/>
      <p:bldP spid="33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0" y="1626750"/>
            <a:ext cx="2096429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Giới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thiệu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tài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653146" y="621941"/>
            <a:ext cx="5838898" cy="3674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lnSpc>
                <a:spcPct val="150000"/>
              </a:lnSpc>
              <a:buClr>
                <a:schemeClr val="accent3"/>
              </a:buClr>
              <a:buNone/>
            </a:pPr>
            <a:r>
              <a:rPr lang="en-US" sz="2200" i="1" dirty="0"/>
              <a:t> </a:t>
            </a:r>
            <a:endParaRPr lang="en-US" sz="500" dirty="0"/>
          </a:p>
          <a:p>
            <a:pPr algn="just">
              <a:buClr>
                <a:schemeClr val="accent3"/>
              </a:buClr>
            </a:pP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mềm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điển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khoảng</a:t>
            </a:r>
            <a:r>
              <a:rPr lang="en-US" sz="2200" dirty="0"/>
              <a:t> 10.000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.</a:t>
            </a:r>
          </a:p>
          <a:p>
            <a:pPr algn="just">
              <a:buClr>
                <a:schemeClr val="accent3"/>
              </a:buClr>
            </a:pPr>
            <a:r>
              <a:rPr lang="en-US" sz="2200" dirty="0" err="1"/>
              <a:t>Giao</a:t>
            </a:r>
            <a:r>
              <a:rPr lang="en-US" sz="2200" dirty="0"/>
              <a:t> </a:t>
            </a:r>
            <a:r>
              <a:rPr lang="en-US" sz="2200" dirty="0" err="1"/>
              <a:t>diện</a:t>
            </a:r>
            <a:r>
              <a:rPr lang="en-US" sz="2200" dirty="0"/>
              <a:t> </a:t>
            </a:r>
            <a:r>
              <a:rPr lang="en-US" sz="2200" dirty="0" err="1"/>
              <a:t>đơn</a:t>
            </a:r>
            <a:r>
              <a:rPr lang="en-US" sz="2200" dirty="0"/>
              <a:t> </a:t>
            </a:r>
            <a:r>
              <a:rPr lang="en-US" sz="2200" dirty="0" err="1"/>
              <a:t>giản</a:t>
            </a:r>
            <a:r>
              <a:rPr lang="en-US" sz="2200" dirty="0"/>
              <a:t>, </a:t>
            </a:r>
            <a:r>
              <a:rPr lang="en-US" sz="2200" dirty="0" err="1"/>
              <a:t>dễ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. </a:t>
            </a:r>
          </a:p>
          <a:p>
            <a:pPr lvl="0" algn="just">
              <a:buClr>
                <a:schemeClr val="accent3"/>
              </a:buClr>
            </a:pPr>
            <a:r>
              <a:rPr lang="en-US" sz="2200" dirty="0" err="1"/>
              <a:t>Bổ</a:t>
            </a:r>
            <a:r>
              <a:rPr lang="en-US" sz="2200" dirty="0"/>
              <a:t> sung </a:t>
            </a:r>
            <a:r>
              <a:rPr lang="en-US" sz="2200" dirty="0" err="1"/>
              <a:t>thêm</a:t>
            </a:r>
            <a:r>
              <a:rPr lang="en-US" sz="2200" dirty="0"/>
              <a:t> </a:t>
            </a:r>
            <a:r>
              <a:rPr lang="en-US" sz="2200" dirty="0" err="1"/>
              <a:t>chức</a:t>
            </a:r>
            <a:r>
              <a:rPr lang="en-US" sz="2200" dirty="0"/>
              <a:t> </a:t>
            </a:r>
            <a:r>
              <a:rPr lang="en-US" sz="2200" dirty="0" err="1"/>
              <a:t>năng</a:t>
            </a:r>
            <a:r>
              <a:rPr lang="en-US" sz="2200" dirty="0"/>
              <a:t>: </a:t>
            </a:r>
            <a:r>
              <a:rPr lang="en-US" sz="2200" dirty="0" err="1"/>
              <a:t>cập</a:t>
            </a:r>
            <a:r>
              <a:rPr lang="en-US" sz="2200" dirty="0"/>
              <a:t> </a:t>
            </a:r>
            <a:r>
              <a:rPr lang="en-US" sz="2200" dirty="0" err="1"/>
              <a:t>nhật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, </a:t>
            </a:r>
            <a:r>
              <a:rPr lang="en-US" sz="2200" dirty="0" err="1"/>
              <a:t>thêm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mới</a:t>
            </a:r>
            <a:r>
              <a:rPr lang="en-US" sz="2200" dirty="0"/>
              <a:t>, </a:t>
            </a:r>
            <a:r>
              <a:rPr lang="en-US" sz="2200" dirty="0" err="1"/>
              <a:t>xóa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.</a:t>
            </a:r>
          </a:p>
          <a:p>
            <a:pPr marL="38100" lvl="0" indent="0">
              <a:buClr>
                <a:schemeClr val="accent3"/>
              </a:buClr>
              <a:buNone/>
            </a:pPr>
            <a:endParaRPr lang="en-US" sz="2200"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91210"/>
            <a:ext cx="5747499" cy="105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2400" b="1" dirty="0" err="1"/>
              <a:t>Mục</a:t>
            </a:r>
            <a:r>
              <a:rPr lang="en-US" sz="2400" b="1" dirty="0"/>
              <a:t> </a:t>
            </a:r>
            <a:r>
              <a:rPr lang="en-US" sz="2400" b="1" dirty="0" err="1"/>
              <a:t>tiêu</a:t>
            </a:r>
            <a:r>
              <a:rPr lang="en-US" sz="2400" b="1" dirty="0"/>
              <a:t> </a:t>
            </a:r>
            <a:r>
              <a:rPr lang="en-US" sz="2400" b="1" dirty="0" err="1"/>
              <a:t>đề</a:t>
            </a:r>
            <a:r>
              <a:rPr lang="en-US" sz="2400" b="1" dirty="0"/>
              <a:t> </a:t>
            </a:r>
            <a:r>
              <a:rPr lang="en-US" sz="2400" b="1" dirty="0" err="1"/>
              <a:t>tài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475048" y="4754880"/>
            <a:ext cx="532517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8C5C0290-ED1B-4A26-AA5C-D5F6DB376B82}" type="slidenum">
              <a:rPr lang="en-US" smtClean="0"/>
              <a:pPr algn="r"/>
              <a:t>4</a:t>
            </a:fld>
            <a:r>
              <a:rPr lang="en-US" dirty="0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99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0" y="1626750"/>
            <a:ext cx="2096429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Giới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thiệu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tài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653146" y="621941"/>
            <a:ext cx="5838898" cy="3674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lnSpc>
                <a:spcPct val="150000"/>
              </a:lnSpc>
              <a:buClr>
                <a:schemeClr val="accent3"/>
              </a:buClr>
              <a:buNone/>
            </a:pPr>
            <a:r>
              <a:rPr lang="en-US" sz="2200" i="1" dirty="0"/>
              <a:t> </a:t>
            </a:r>
            <a:endParaRPr lang="en-US" sz="500" dirty="0"/>
          </a:p>
          <a:p>
            <a:pPr algn="just">
              <a:buClr>
                <a:schemeClr val="accent3"/>
              </a:buClr>
            </a:pP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cây</a:t>
            </a:r>
            <a:r>
              <a:rPr lang="en-US" sz="2200" dirty="0"/>
              <a:t> </a:t>
            </a:r>
            <a:r>
              <a:rPr lang="en-US" sz="2200" dirty="0" err="1"/>
              <a:t>nhị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tìm</a:t>
            </a:r>
            <a:r>
              <a:rPr lang="en-US" sz="2200" dirty="0"/>
              <a:t> </a:t>
            </a:r>
            <a:r>
              <a:rPr lang="en-US" sz="2200" dirty="0" err="1"/>
              <a:t>kiếm</a:t>
            </a:r>
            <a:r>
              <a:rPr lang="en-US" sz="2200" dirty="0"/>
              <a:t>.</a:t>
            </a:r>
          </a:p>
          <a:p>
            <a:pPr algn="just">
              <a:buClr>
                <a:schemeClr val="accent3"/>
              </a:buClr>
            </a:pP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lấy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file </a:t>
            </a:r>
            <a:r>
              <a:rPr lang="en-US" sz="2200" i="1" dirty="0"/>
              <a:t>“dulieuTuDien.txt”</a:t>
            </a:r>
            <a:r>
              <a:rPr lang="en-US" sz="2200" dirty="0"/>
              <a:t>. </a:t>
            </a:r>
          </a:p>
          <a:p>
            <a:pPr lvl="0" algn="just">
              <a:buClr>
                <a:schemeClr val="accent3"/>
              </a:buClr>
            </a:pP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giao</a:t>
            </a:r>
            <a:r>
              <a:rPr lang="en-US" sz="2200" dirty="0"/>
              <a:t> </a:t>
            </a:r>
            <a:r>
              <a:rPr lang="en-US" sz="2200" dirty="0" err="1"/>
              <a:t>diện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Winform</a:t>
            </a:r>
            <a:r>
              <a:rPr lang="en-US" sz="2200" dirty="0"/>
              <a:t>,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cần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nhập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bàn</a:t>
            </a:r>
            <a:r>
              <a:rPr lang="en-US" sz="2200" dirty="0"/>
              <a:t> </a:t>
            </a:r>
            <a:r>
              <a:rPr lang="en-US" sz="2200" dirty="0" err="1"/>
              <a:t>phím</a:t>
            </a:r>
            <a:r>
              <a:rPr lang="en-US" sz="2200" dirty="0"/>
              <a:t>.</a:t>
            </a:r>
          </a:p>
          <a:p>
            <a:pPr marL="38100" lvl="0" indent="0">
              <a:buClr>
                <a:schemeClr val="accent3"/>
              </a:buClr>
              <a:buNone/>
            </a:pPr>
            <a:endParaRPr lang="en-US" sz="2200"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91210"/>
            <a:ext cx="5747499" cy="105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2400" b="1" dirty="0" err="1"/>
              <a:t>Cấu</a:t>
            </a:r>
            <a:r>
              <a:rPr lang="en-US" sz="2400" b="1" dirty="0"/>
              <a:t> </a:t>
            </a:r>
            <a:r>
              <a:rPr lang="en-US" sz="2400" b="1" dirty="0" err="1"/>
              <a:t>trúc</a:t>
            </a:r>
            <a:r>
              <a:rPr lang="en-US" sz="2400" b="1" dirty="0"/>
              <a:t> </a:t>
            </a:r>
            <a:r>
              <a:rPr lang="en-US" sz="2400" b="1" dirty="0" err="1"/>
              <a:t>dữ</a:t>
            </a:r>
            <a:r>
              <a:rPr lang="en-US" sz="2400" b="1" dirty="0"/>
              <a:t> </a:t>
            </a:r>
            <a:r>
              <a:rPr lang="en-US" sz="2400" b="1" dirty="0" err="1"/>
              <a:t>liệu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giải</a:t>
            </a:r>
            <a:r>
              <a:rPr lang="en-US" sz="2400" b="1" dirty="0"/>
              <a:t> </a:t>
            </a:r>
            <a:r>
              <a:rPr lang="en-US" sz="2400" b="1" dirty="0" err="1"/>
              <a:t>thuật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475048" y="4754880"/>
            <a:ext cx="532517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5CEEC75E-E92A-471F-9B12-0BC88ED2BBF6}" type="slidenum">
              <a:rPr lang="en-US" smtClean="0"/>
              <a:pPr algn="r"/>
              <a:t>5</a:t>
            </a:fld>
            <a:r>
              <a:rPr lang="en-US" dirty="0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27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ctrTitle" idx="4294967295"/>
          </p:nvPr>
        </p:nvSpPr>
        <p:spPr>
          <a:xfrm>
            <a:off x="0" y="2345167"/>
            <a:ext cx="9036500" cy="1319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4500" dirty="0" smtClean="0"/>
              <a:t>QUÁ TRÌNH THỰC HIỆN</a:t>
            </a:r>
            <a:endParaRPr lang="en-US" sz="4500"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B5394"/>
                </a:solidFill>
              </a:rPr>
              <a:t>2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75048" y="4754880"/>
            <a:ext cx="532517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AABA183A-884D-49E4-9004-5C05169AB20D}" type="slidenum">
              <a:rPr lang="en-US" smtClean="0"/>
              <a:pPr algn="r"/>
              <a:t>6</a:t>
            </a:fld>
            <a:r>
              <a:rPr lang="en-US" dirty="0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33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/>
              <a:t>Thiết kế giao diện</a:t>
            </a:r>
            <a:endParaRPr lang="en-US" sz="2300" dirty="0" err="1"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</a:t>
            </a:r>
            <a:endParaRPr dirty="0"/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02267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Form </a:t>
            </a:r>
            <a:r>
              <a:rPr lang="en-US" sz="2400" b="1" dirty="0" err="1" smtClean="0"/>
              <a:t>tìm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kiếm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từ</a:t>
            </a:r>
            <a:endParaRPr lang="en-US" sz="2400" b="1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FDCEAB-3B51-41C9-9670-038AF878F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9073" y="3657600"/>
            <a:ext cx="6590608" cy="1294690"/>
          </a:xfrm>
        </p:spPr>
        <p:txBody>
          <a:bodyPr/>
          <a:lstStyle/>
          <a:p>
            <a:pPr marL="38100" indent="0">
              <a:buNone/>
            </a:pPr>
            <a:r>
              <a:rPr lang="en-US" sz="2200" dirty="0" err="1"/>
              <a:t>Giao</a:t>
            </a:r>
            <a:r>
              <a:rPr lang="en-US" sz="2200" dirty="0"/>
              <a:t> </a:t>
            </a:r>
            <a:r>
              <a:rPr lang="en-US" sz="2200" dirty="0" err="1"/>
              <a:t>diện</a:t>
            </a:r>
            <a:r>
              <a:rPr lang="en-US" sz="2200" dirty="0"/>
              <a:t> </a:t>
            </a:r>
            <a:r>
              <a:rPr lang="en-US" sz="2200" dirty="0" err="1"/>
              <a:t>tìm</a:t>
            </a:r>
            <a:r>
              <a:rPr lang="en-US" sz="2200" dirty="0"/>
              <a:t> </a:t>
            </a:r>
            <a:r>
              <a:rPr lang="en-US" sz="2200" dirty="0" err="1"/>
              <a:t>kiếm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giao</a:t>
            </a:r>
            <a:r>
              <a:rPr lang="en-US" sz="2200" dirty="0"/>
              <a:t> </a:t>
            </a:r>
            <a:r>
              <a:rPr lang="en-US" sz="2200" dirty="0" err="1"/>
              <a:t>diện</a:t>
            </a:r>
            <a:r>
              <a:rPr lang="en-US" sz="2200" dirty="0"/>
              <a:t> </a:t>
            </a:r>
            <a:r>
              <a:rPr lang="en-US" sz="2200" dirty="0" err="1"/>
              <a:t>chính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điển</a:t>
            </a:r>
            <a:r>
              <a:rPr lang="en-US" sz="2200" dirty="0"/>
              <a:t>,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nhập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cần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chuyển</a:t>
            </a:r>
            <a:r>
              <a:rPr lang="en-US" sz="2200" dirty="0"/>
              <a:t> sang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giao</a:t>
            </a:r>
            <a:r>
              <a:rPr lang="en-US" sz="2200" dirty="0"/>
              <a:t> </a:t>
            </a:r>
            <a:r>
              <a:rPr lang="en-US" sz="2200" dirty="0" err="1"/>
              <a:t>diện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4607DF-FF9F-40F4-B2F5-20ED639F26A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565" y="1246909"/>
            <a:ext cx="4008120" cy="2171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75048" y="4754880"/>
            <a:ext cx="532517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D1B6B89B-A685-4D8B-83DE-A312E720F03F}" type="slidenum">
              <a:rPr lang="en-US" smtClean="0"/>
              <a:pPr algn="r"/>
              <a:t>7</a:t>
            </a:fld>
            <a:r>
              <a:rPr lang="en-US" dirty="0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1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/>
              <a:t>Thiết kế giao diện</a:t>
            </a:r>
            <a:endParaRPr lang="en-US" sz="2300" dirty="0" err="1"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</a:t>
            </a:r>
            <a:endParaRPr dirty="0"/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02267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Form </a:t>
            </a:r>
            <a:r>
              <a:rPr lang="en-US" sz="2400" b="1" dirty="0" err="1" smtClean="0"/>
              <a:t>cập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nhật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từ</a:t>
            </a:r>
            <a:endParaRPr lang="en-US" sz="2400" b="1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AFDCEAB-3B51-41C9-9670-038AF878F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9073" y="3657600"/>
            <a:ext cx="6590608" cy="1294690"/>
          </a:xfrm>
        </p:spPr>
        <p:txBody>
          <a:bodyPr/>
          <a:lstStyle/>
          <a:p>
            <a:pPr marL="38100" indent="0">
              <a:buNone/>
            </a:pPr>
            <a:r>
              <a:rPr lang="en-US" sz="2200" dirty="0" err="1"/>
              <a:t>Giao</a:t>
            </a:r>
            <a:r>
              <a:rPr lang="en-US" sz="2200" dirty="0"/>
              <a:t> </a:t>
            </a:r>
            <a:r>
              <a:rPr lang="en-US" sz="2200" dirty="0" err="1"/>
              <a:t>diện</a:t>
            </a:r>
            <a:r>
              <a:rPr lang="en-US" sz="2200" dirty="0"/>
              <a:t> </a:t>
            </a:r>
            <a:r>
              <a:rPr lang="en-US" sz="2200" dirty="0" err="1"/>
              <a:t>cập</a:t>
            </a:r>
            <a:r>
              <a:rPr lang="en-US" sz="2200" dirty="0"/>
              <a:t> </a:t>
            </a:r>
            <a:r>
              <a:rPr lang="en-US" sz="2200" dirty="0" err="1"/>
              <a:t>nhật</a:t>
            </a:r>
            <a:r>
              <a:rPr lang="en-US" sz="2200" dirty="0"/>
              <a:t> </a:t>
            </a:r>
            <a:r>
              <a:rPr lang="en-US" sz="2200" dirty="0" err="1"/>
              <a:t>giúp</a:t>
            </a:r>
            <a:r>
              <a:rPr lang="en-US" sz="2200" dirty="0"/>
              <a:t> </a:t>
            </a:r>
            <a:r>
              <a:rPr lang="en-US" sz="2200" dirty="0" err="1"/>
              <a:t>người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chỉnh</a:t>
            </a:r>
            <a:r>
              <a:rPr lang="en-US" sz="2200" dirty="0"/>
              <a:t> </a:t>
            </a:r>
            <a:r>
              <a:rPr lang="en-US" sz="2200" dirty="0" err="1"/>
              <a:t>sửa</a:t>
            </a:r>
            <a:r>
              <a:rPr lang="en-US" sz="2200" dirty="0"/>
              <a:t> </a:t>
            </a:r>
            <a:r>
              <a:rPr lang="en-US" sz="2200" dirty="0" err="1"/>
              <a:t>lỗi</a:t>
            </a:r>
            <a:r>
              <a:rPr lang="en-US" sz="2200" dirty="0"/>
              <a:t> </a:t>
            </a:r>
            <a:r>
              <a:rPr lang="en-US" sz="2200" dirty="0" err="1"/>
              <a:t>sai</a:t>
            </a:r>
            <a:r>
              <a:rPr lang="en-US" sz="2200" dirty="0"/>
              <a:t> hay </a:t>
            </a:r>
            <a:r>
              <a:rPr lang="en-US" sz="2200" dirty="0" err="1"/>
              <a:t>thiếu</a:t>
            </a:r>
            <a:r>
              <a:rPr lang="en-US" sz="2200" dirty="0"/>
              <a:t> </a:t>
            </a:r>
            <a:r>
              <a:rPr lang="en-US" sz="2200" dirty="0" err="1"/>
              <a:t>sót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53A8EB-CB68-49D9-9D0E-4442904114A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127" y="1246909"/>
            <a:ext cx="4000500" cy="21672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75048" y="4754880"/>
            <a:ext cx="532517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0D2B7516-C7AE-433B-B471-C0CE1F1682BB}" type="slidenum">
              <a:rPr lang="en-US" smtClean="0"/>
              <a:pPr algn="r"/>
              <a:t>8</a:t>
            </a:fld>
            <a:r>
              <a:rPr lang="en-US" dirty="0" smtClean="0"/>
              <a:t>/40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13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73763"/>
      </a:dk1>
      <a:lt1>
        <a:srgbClr val="FFFFFF"/>
      </a:lt1>
      <a:dk2>
        <a:srgbClr val="3F4247"/>
      </a:dk2>
      <a:lt2>
        <a:srgbClr val="CFD9E1"/>
      </a:lt2>
      <a:accent1>
        <a:srgbClr val="6FA8DC"/>
      </a:accent1>
      <a:accent2>
        <a:srgbClr val="0B5394"/>
      </a:accent2>
      <a:accent3>
        <a:srgbClr val="9FC5E8"/>
      </a:accent3>
      <a:accent4>
        <a:srgbClr val="CFD9E1"/>
      </a:accent4>
      <a:accent5>
        <a:srgbClr val="A1EFFF"/>
      </a:accent5>
      <a:accent6>
        <a:srgbClr val="5AB1C9"/>
      </a:accent6>
      <a:hlink>
        <a:srgbClr val="0B53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1012</Words>
  <Application>Microsoft Office PowerPoint</Application>
  <PresentationFormat>On-screen Show (16:9)</PresentationFormat>
  <Paragraphs>240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Calibri</vt:lpstr>
      <vt:lpstr>Wingdings</vt:lpstr>
      <vt:lpstr>Montserrat</vt:lpstr>
      <vt:lpstr>Roboto</vt:lpstr>
      <vt:lpstr>Wingdings 3</vt:lpstr>
      <vt:lpstr>Arial</vt:lpstr>
      <vt:lpstr>Aemelia template</vt:lpstr>
      <vt:lpstr>PowerPoint Presentation</vt:lpstr>
      <vt:lpstr>Giới thiệu</vt:lpstr>
      <vt:lpstr>Giới thiệu đề tài</vt:lpstr>
      <vt:lpstr>Giới thiệu đề tài</vt:lpstr>
      <vt:lpstr>Giới thiệu đề tài</vt:lpstr>
      <vt:lpstr>Giới thiệu đề tài</vt:lpstr>
      <vt:lpstr>QUÁ TRÌNH THỰC HIỆN</vt:lpstr>
      <vt:lpstr>Thiết kế giao diện</vt:lpstr>
      <vt:lpstr>Thiết kế giao diện</vt:lpstr>
      <vt:lpstr>Thiết kế giao diện</vt:lpstr>
      <vt:lpstr>Thiết kế giao diện</vt:lpstr>
      <vt:lpstr>Cấu  trúc dữ liệu và giải thuật</vt:lpstr>
      <vt:lpstr>Cấu  trúc dữ liệu và giải thuật</vt:lpstr>
      <vt:lpstr>Cấu  trúc dữ liệu và giải thuật</vt:lpstr>
      <vt:lpstr>Cấu  trúc dữ liệu và giải thuật</vt:lpstr>
      <vt:lpstr>Cấu  trúc dữ liệu và giải thuật</vt:lpstr>
      <vt:lpstr>Cấu  trúc dữ liệu và giải thuật</vt:lpstr>
      <vt:lpstr>Cấu  trúc dữ liệu và giải thuật</vt:lpstr>
      <vt:lpstr>Cấu  trúc dữ liệu và giải thuật</vt:lpstr>
      <vt:lpstr>Cấu  trúc dữ liệu và giải thuật</vt:lpstr>
      <vt:lpstr>Cấu  trúc dữ liệu và giải thuật</vt:lpstr>
      <vt:lpstr>Cấu  trúc dữ liệu và giải thuật</vt:lpstr>
      <vt:lpstr>Cấu  trúc dữ liệu và giải thuật</vt:lpstr>
      <vt:lpstr>Cấu  trúc dữ liệu và giải thuật</vt:lpstr>
      <vt:lpstr>Cấu  trúc dữ liệu và giải thuật</vt:lpstr>
      <vt:lpstr>Cấu  trúc dữ liệu và giải thuật</vt:lpstr>
      <vt:lpstr>Cấu  trúc dữ liệu và giải thuật</vt:lpstr>
      <vt:lpstr>Cấu  trúc dữ liệu và giải thuật</vt:lpstr>
      <vt:lpstr>Cấu  trúc dữ liệu và giải thuật</vt:lpstr>
      <vt:lpstr>Cấu  trúc dữ liệu và giải thuật</vt:lpstr>
      <vt:lpstr>Cấu  trúc dữ liệu và giải thuật</vt:lpstr>
      <vt:lpstr>Cấu  trúc dữ liệu và giải thuật</vt:lpstr>
      <vt:lpstr>Demo  sản phẩm</vt:lpstr>
      <vt:lpstr>Demo  sản phẩm</vt:lpstr>
      <vt:lpstr>Demo  sản phẩm</vt:lpstr>
      <vt:lpstr>Demo sản phẩm</vt:lpstr>
      <vt:lpstr>KẾT LUẬN</vt:lpstr>
      <vt:lpstr>Kết luận</vt:lpstr>
      <vt:lpstr>Kết luận</vt:lpstr>
      <vt:lpstr>Kết luận</vt:lpstr>
      <vt:lpstr>CẢM ƠN THẦY VÀ CÁC BẠN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Tuong Le</dc:creator>
  <cp:lastModifiedBy>Tuong Le</cp:lastModifiedBy>
  <cp:revision>71</cp:revision>
  <dcterms:modified xsi:type="dcterms:W3CDTF">2019-11-30T03:02:53Z</dcterms:modified>
</cp:coreProperties>
</file>