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EC919-D244-4F50-ACB9-51DDE55B4CB5}" v="51" dt="2019-02-25T22:11:53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Kosenkov" userId="b5ea88966e922d2a" providerId="LiveId" clId="{84DEC919-D244-4F50-ACB9-51DDE55B4CB5}"/>
    <pc:docChg chg="undo custSel addSld modSld">
      <pc:chgData name="Ilia Kosenkov" userId="b5ea88966e922d2a" providerId="LiveId" clId="{84DEC919-D244-4F50-ACB9-51DDE55B4CB5}" dt="2019-02-25T22:11:55.944" v="1782" actId="113"/>
      <pc:docMkLst>
        <pc:docMk/>
      </pc:docMkLst>
      <pc:sldChg chg="modSp">
        <pc:chgData name="Ilia Kosenkov" userId="b5ea88966e922d2a" providerId="LiveId" clId="{84DEC919-D244-4F50-ACB9-51DDE55B4CB5}" dt="2019-02-25T21:49:14.954" v="322" actId="207"/>
        <pc:sldMkLst>
          <pc:docMk/>
          <pc:sldMk cId="416259812" sldId="258"/>
        </pc:sldMkLst>
        <pc:spChg chg="mod">
          <ac:chgData name="Ilia Kosenkov" userId="b5ea88966e922d2a" providerId="LiveId" clId="{84DEC919-D244-4F50-ACB9-51DDE55B4CB5}" dt="2019-02-25T21:49:14.954" v="322" actId="207"/>
          <ac:spMkLst>
            <pc:docMk/>
            <pc:sldMk cId="416259812" sldId="258"/>
            <ac:spMk id="3" creationId="{84774119-3952-4917-8FDC-6B2F9DBF176A}"/>
          </ac:spMkLst>
        </pc:spChg>
      </pc:sldChg>
      <pc:sldChg chg="modSp add">
        <pc:chgData name="Ilia Kosenkov" userId="b5ea88966e922d2a" providerId="LiveId" clId="{84DEC919-D244-4F50-ACB9-51DDE55B4CB5}" dt="2019-02-25T22:01:12.669" v="810" actId="6549"/>
        <pc:sldMkLst>
          <pc:docMk/>
          <pc:sldMk cId="1837427161" sldId="259"/>
        </pc:sldMkLst>
        <pc:spChg chg="mod">
          <ac:chgData name="Ilia Kosenkov" userId="b5ea88966e922d2a" providerId="LiveId" clId="{84DEC919-D244-4F50-ACB9-51DDE55B4CB5}" dt="2019-02-25T21:50:03.121" v="343" actId="20577"/>
          <ac:spMkLst>
            <pc:docMk/>
            <pc:sldMk cId="1837427161" sldId="259"/>
            <ac:spMk id="2" creationId="{9F8CE882-399D-4555-B5B2-CDAF05432602}"/>
          </ac:spMkLst>
        </pc:spChg>
        <pc:spChg chg="mod">
          <ac:chgData name="Ilia Kosenkov" userId="b5ea88966e922d2a" providerId="LiveId" clId="{84DEC919-D244-4F50-ACB9-51DDE55B4CB5}" dt="2019-02-25T22:01:12.669" v="810" actId="6549"/>
          <ac:spMkLst>
            <pc:docMk/>
            <pc:sldMk cId="1837427161" sldId="259"/>
            <ac:spMk id="3" creationId="{C98A297D-089D-45E3-BC85-59568907B520}"/>
          </ac:spMkLst>
        </pc:spChg>
      </pc:sldChg>
      <pc:sldChg chg="addSp delSp modSp add">
        <pc:chgData name="Ilia Kosenkov" userId="b5ea88966e922d2a" providerId="LiveId" clId="{84DEC919-D244-4F50-ACB9-51DDE55B4CB5}" dt="2019-02-25T21:56:21.386" v="547" actId="1076"/>
        <pc:sldMkLst>
          <pc:docMk/>
          <pc:sldMk cId="2804931084" sldId="260"/>
        </pc:sldMkLst>
        <pc:spChg chg="del">
          <ac:chgData name="Ilia Kosenkov" userId="b5ea88966e922d2a" providerId="LiveId" clId="{84DEC919-D244-4F50-ACB9-51DDE55B4CB5}" dt="2019-02-25T21:55:42.505" v="537"/>
          <ac:spMkLst>
            <pc:docMk/>
            <pc:sldMk cId="2804931084" sldId="260"/>
            <ac:spMk id="3" creationId="{ED26C537-81C7-4432-944E-F9652A502338}"/>
          </ac:spMkLst>
        </pc:spChg>
        <pc:spChg chg="add mod">
          <ac:chgData name="Ilia Kosenkov" userId="b5ea88966e922d2a" providerId="LiveId" clId="{84DEC919-D244-4F50-ACB9-51DDE55B4CB5}" dt="2019-02-25T21:56:21.386" v="547" actId="1076"/>
          <ac:spMkLst>
            <pc:docMk/>
            <pc:sldMk cId="2804931084" sldId="260"/>
            <ac:spMk id="6" creationId="{7110D3F3-4DF9-4F46-9734-B19826E2C146}"/>
          </ac:spMkLst>
        </pc:spChg>
        <pc:picChg chg="add mod">
          <ac:chgData name="Ilia Kosenkov" userId="b5ea88966e922d2a" providerId="LiveId" clId="{84DEC919-D244-4F50-ACB9-51DDE55B4CB5}" dt="2019-02-25T21:55:52.707" v="543" actId="14100"/>
          <ac:picMkLst>
            <pc:docMk/>
            <pc:sldMk cId="2804931084" sldId="260"/>
            <ac:picMk id="5" creationId="{95F959CB-7606-44CC-8BD3-E8C7BB3FFEEC}"/>
          </ac:picMkLst>
        </pc:picChg>
      </pc:sldChg>
      <pc:sldChg chg="modSp add">
        <pc:chgData name="Ilia Kosenkov" userId="b5ea88966e922d2a" providerId="LiveId" clId="{84DEC919-D244-4F50-ACB9-51DDE55B4CB5}" dt="2019-02-25T22:06:36.956" v="1171" actId="6549"/>
        <pc:sldMkLst>
          <pc:docMk/>
          <pc:sldMk cId="1722224322" sldId="261"/>
        </pc:sldMkLst>
        <pc:spChg chg="mod">
          <ac:chgData name="Ilia Kosenkov" userId="b5ea88966e922d2a" providerId="LiveId" clId="{84DEC919-D244-4F50-ACB9-51DDE55B4CB5}" dt="2019-02-25T22:01:46.611" v="852" actId="2711"/>
          <ac:spMkLst>
            <pc:docMk/>
            <pc:sldMk cId="1722224322" sldId="261"/>
            <ac:spMk id="2" creationId="{1755812A-5FD6-4669-96D2-3003E48C867E}"/>
          </ac:spMkLst>
        </pc:spChg>
        <pc:spChg chg="mod">
          <ac:chgData name="Ilia Kosenkov" userId="b5ea88966e922d2a" providerId="LiveId" clId="{84DEC919-D244-4F50-ACB9-51DDE55B4CB5}" dt="2019-02-25T22:06:36.956" v="1171" actId="6549"/>
          <ac:spMkLst>
            <pc:docMk/>
            <pc:sldMk cId="1722224322" sldId="261"/>
            <ac:spMk id="3" creationId="{7A854EB4-5C78-4FA8-A041-8B164F4A5F00}"/>
          </ac:spMkLst>
        </pc:spChg>
      </pc:sldChg>
      <pc:sldChg chg="modSp add">
        <pc:chgData name="Ilia Kosenkov" userId="b5ea88966e922d2a" providerId="LiveId" clId="{84DEC919-D244-4F50-ACB9-51DDE55B4CB5}" dt="2019-02-25T22:11:55.944" v="1782" actId="113"/>
        <pc:sldMkLst>
          <pc:docMk/>
          <pc:sldMk cId="4283893916" sldId="262"/>
        </pc:sldMkLst>
        <pc:spChg chg="mod">
          <ac:chgData name="Ilia Kosenkov" userId="b5ea88966e922d2a" providerId="LiveId" clId="{84DEC919-D244-4F50-ACB9-51DDE55B4CB5}" dt="2019-02-25T22:08:09.195" v="1194" actId="20577"/>
          <ac:spMkLst>
            <pc:docMk/>
            <pc:sldMk cId="4283893916" sldId="262"/>
            <ac:spMk id="2" creationId="{8EF3FE16-0388-465F-BBDA-8528BC03177B}"/>
          </ac:spMkLst>
        </pc:spChg>
        <pc:spChg chg="mod">
          <ac:chgData name="Ilia Kosenkov" userId="b5ea88966e922d2a" providerId="LiveId" clId="{84DEC919-D244-4F50-ACB9-51DDE55B4CB5}" dt="2019-02-25T22:11:55.944" v="1782" actId="113"/>
          <ac:spMkLst>
            <pc:docMk/>
            <pc:sldMk cId="4283893916" sldId="262"/>
            <ac:spMk id="3" creationId="{B2383CAA-465E-4E4C-A806-B602410EE3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81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0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4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6776-3123-4B86-A938-D39B45D86DFD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D1D7-69F2-4D40-9908-410C3777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9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AAD3-B4D2-4AAA-92AE-6962B9B12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ova Cond" panose="020B0506020202020204" pitchFamily="34" charset="0"/>
              </a:rPr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E0D7B-4AD5-463D-9E8A-E1A988C16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83CC-E38C-41F0-842D-448F1BFF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Arial Nova Cond" panose="020B0506020202020204" pitchFamily="34" charset="0"/>
              </a:rPr>
              <a:t>What is a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04E0-6EA3-4292-A01D-7C1A4737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 Cond" panose="020B0506020202020204" pitchFamily="34" charset="0"/>
              </a:rPr>
              <a:t>Regular expression (</a:t>
            </a:r>
            <a:r>
              <a:rPr lang="en-US" dirty="0" err="1">
                <a:latin typeface="Arial Nova Cond" panose="020B0506020202020204" pitchFamily="34" charset="0"/>
              </a:rPr>
              <a:t>RegEx</a:t>
            </a:r>
            <a:r>
              <a:rPr lang="en-US" dirty="0">
                <a:latin typeface="Arial Nova Cond" panose="020B0506020202020204" pitchFamily="34" charset="0"/>
              </a:rPr>
              <a:t>, </a:t>
            </a:r>
            <a:r>
              <a:rPr lang="en-US" dirty="0" err="1">
                <a:latin typeface="Arial Nova Cond" panose="020B0506020202020204" pitchFamily="34" charset="0"/>
              </a:rPr>
              <a:t>RegExp</a:t>
            </a:r>
            <a:r>
              <a:rPr lang="en-US" dirty="0">
                <a:latin typeface="Arial Nova Cond" panose="020B0506020202020204" pitchFamily="34" charset="0"/>
              </a:rPr>
              <a:t>) is a sequence of symbols that denotes a </a:t>
            </a:r>
            <a:r>
              <a:rPr lang="en-US" i="1" dirty="0">
                <a:latin typeface="Arial Nova Cond" panose="020B0506020202020204" pitchFamily="34" charset="0"/>
              </a:rPr>
              <a:t>search pattern</a:t>
            </a:r>
          </a:p>
          <a:p>
            <a:r>
              <a:rPr lang="en-US" dirty="0" err="1">
                <a:latin typeface="Arial Nova Cond" panose="020B0506020202020204" pitchFamily="34" charset="0"/>
              </a:rPr>
              <a:t>RegEx</a:t>
            </a:r>
            <a:r>
              <a:rPr lang="en-US" dirty="0">
                <a:latin typeface="Arial Nova Cond" panose="020B0506020202020204" pitchFamily="34" charset="0"/>
              </a:rPr>
              <a:t> can be used in text editors or when processing textual data</a:t>
            </a:r>
          </a:p>
          <a:p>
            <a:r>
              <a:rPr lang="en-US" dirty="0" err="1">
                <a:latin typeface="Arial Nova Cond" panose="020B0506020202020204" pitchFamily="34" charset="0"/>
              </a:rPr>
              <a:t>RegEx</a:t>
            </a:r>
            <a:r>
              <a:rPr lang="en-US" dirty="0">
                <a:latin typeface="Arial Nova Cond" panose="020B0506020202020204" pitchFamily="34" charset="0"/>
              </a:rPr>
              <a:t> are extremely useful when replacing patterns in the text</a:t>
            </a:r>
          </a:p>
          <a:p>
            <a:r>
              <a:rPr lang="en-US" dirty="0" err="1">
                <a:latin typeface="Arial Nova Cond" panose="020B0506020202020204" pitchFamily="34" charset="0"/>
              </a:rPr>
              <a:t>RegEx</a:t>
            </a:r>
            <a:r>
              <a:rPr lang="en-US" dirty="0">
                <a:latin typeface="Arial Nova Cond" panose="020B0506020202020204" pitchFamily="34" charset="0"/>
              </a:rPr>
              <a:t> consist of either </a:t>
            </a:r>
            <a:r>
              <a:rPr lang="en-US" i="1" dirty="0">
                <a:latin typeface="Arial Nova Cond" panose="020B0506020202020204" pitchFamily="34" charset="0"/>
              </a:rPr>
              <a:t>literals</a:t>
            </a:r>
            <a:r>
              <a:rPr lang="en-US" dirty="0">
                <a:latin typeface="Arial Nova Cond" panose="020B0506020202020204" pitchFamily="34" charset="0"/>
              </a:rPr>
              <a:t> or </a:t>
            </a:r>
            <a:r>
              <a:rPr lang="en-US" i="1" dirty="0">
                <a:latin typeface="Arial Nova Cond" panose="020B0506020202020204" pitchFamily="34" charset="0"/>
              </a:rPr>
              <a:t>metacharacters</a:t>
            </a:r>
            <a:endParaRPr lang="en-US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8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5CB6-4549-4C30-ACE2-D17CB749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Cond" panose="020B0506020202020204" pitchFamily="34" charset="0"/>
              </a:rPr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4119-3952-4917-8FDC-6B2F9DBF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5831"/>
            <a:ext cx="9905999" cy="45036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 Nova Cond" panose="020B0604020202020204" pitchFamily="34" charset="0"/>
              </a:rPr>
              <a:t>OR</a:t>
            </a:r>
            <a:r>
              <a:rPr lang="en-US" dirty="0">
                <a:latin typeface="Arial Nova Cond" panose="020B0604020202020204" pitchFamily="34" charset="0"/>
              </a:rPr>
              <a:t> operation</a:t>
            </a:r>
          </a:p>
          <a:p>
            <a:pPr lvl="1"/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grey|gray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Arial Nova Cond" panose="020B0506020202020204" pitchFamily="34" charset="0"/>
              </a:rPr>
              <a:t>match either English or American version</a:t>
            </a:r>
          </a:p>
          <a:p>
            <a:r>
              <a:rPr lang="en-US" dirty="0">
                <a:latin typeface="Arial Nova Cond" panose="020B0506020202020204" pitchFamily="34" charset="0"/>
              </a:rPr>
              <a:t>Grouping parentheses </a:t>
            </a:r>
            <a:r>
              <a:rPr lang="en-US" b="1" dirty="0">
                <a:latin typeface="Arial Nova Cond" panose="020B0506020202020204" pitchFamily="34" charset="0"/>
              </a:rPr>
              <a:t>()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gr(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a|e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)y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Arial Nova Cond" panose="020B0506020202020204" pitchFamily="34" charset="0"/>
              </a:rPr>
              <a:t>matches the same thing</a:t>
            </a:r>
          </a:p>
          <a:p>
            <a:r>
              <a:rPr lang="en-US" dirty="0">
                <a:latin typeface="Arial Nova Cond" panose="020B0506020202020204" pitchFamily="34" charset="0"/>
              </a:rPr>
              <a:t>Quantifier (matches same character multiple times)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Arial Nova Cond" panose="020B0506020202020204" pitchFamily="34" charset="0"/>
              </a:rPr>
              <a:t> is 0 or 1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Arial Nova Cond" panose="020B0506020202020204" pitchFamily="34" charset="0"/>
              </a:rPr>
              <a:t> is any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Arial Nova Cond" panose="020B0506020202020204" pitchFamily="34" charset="0"/>
              </a:rPr>
              <a:t> is more than 0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{min, max}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Arial Nova Cond" panose="020B0506020202020204" pitchFamily="34" charset="0"/>
              </a:rPr>
              <a:t>is between min and max</a:t>
            </a:r>
          </a:p>
          <a:p>
            <a:r>
              <a:rPr lang="en-US" dirty="0">
                <a:latin typeface="Arial Nova Cond" panose="020B0506020202020204" pitchFamily="34" charset="0"/>
              </a:rPr>
              <a:t>Wildcard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. </a:t>
            </a:r>
            <a:r>
              <a:rPr lang="en-US" dirty="0">
                <a:latin typeface="Arial Nova Cond" panose="020B0506020202020204" pitchFamily="34" charset="0"/>
              </a:rPr>
              <a:t>matches anything other than the end of line</a:t>
            </a:r>
            <a:endParaRPr lang="en-US" b="1" dirty="0">
              <a:latin typeface="Arial Nova Cond" panose="020B0506020202020204" pitchFamily="34" charset="0"/>
            </a:endParaRPr>
          </a:p>
          <a:p>
            <a:r>
              <a:rPr lang="en-US" dirty="0">
                <a:latin typeface="Arial Nova Cond" panose="020B0506020202020204" pitchFamily="34" charset="0"/>
              </a:rPr>
              <a:t>Metacharacters can be escaped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\</a:t>
            </a:r>
            <a:r>
              <a:rPr lang="en-US" dirty="0">
                <a:latin typeface="Arial Nova Cond" panose="020B0506020202020204" pitchFamily="34" charset="0"/>
              </a:rPr>
              <a:t> and transformed into literals</a:t>
            </a:r>
          </a:p>
        </p:txBody>
      </p:sp>
    </p:spTree>
    <p:extLst>
      <p:ext uri="{BB962C8B-B14F-4D97-AF65-F5344CB8AC3E}">
        <p14:creationId xmlns:p14="http://schemas.microsoft.com/office/powerpoint/2010/main" val="4162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882-399D-4555-B5B2-CDAF0543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Cond" panose="020B0506020202020204" pitchFamily="34" charset="0"/>
              </a:rPr>
              <a:t>Extra metacharacters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297D-089D-45E3-BC85-59568907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[…]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Arial Nova Cond" panose="020B0506020202020204" pitchFamily="34" charset="0"/>
              </a:rPr>
              <a:t>matches any symbol inside the brackets once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[^…] </a:t>
            </a:r>
            <a:r>
              <a:rPr lang="en-US" dirty="0">
                <a:latin typeface="Arial Nova Cond" panose="020B0506020202020204" pitchFamily="34" charset="0"/>
              </a:rPr>
              <a:t>matches anything but the listed symbols</a:t>
            </a:r>
          </a:p>
          <a:p>
            <a:pPr lvl="2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][^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latin typeface="Arial Nova Cond" panose="020B0506020202020204" pitchFamily="34" charset="0"/>
              </a:rPr>
              <a:t>matches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Arial Nova Cond" panose="020B0506020202020204" pitchFamily="34" charset="0"/>
              </a:rPr>
              <a:t>c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at</a:t>
            </a:r>
            <a:r>
              <a:rPr lang="en-US" b="1" dirty="0">
                <a:latin typeface="Arial Nova Cond" panose="020B0506020202020204" pitchFamily="34" charset="0"/>
              </a:rPr>
              <a:t>s</a:t>
            </a: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^</a:t>
            </a:r>
            <a:r>
              <a:rPr lang="en-US" b="1" dirty="0">
                <a:latin typeface="Arial Nova Cond" panose="020B0506020202020204" pitchFamily="34" charset="0"/>
              </a:rPr>
              <a:t> </a:t>
            </a:r>
            <a:r>
              <a:rPr lang="en-US" dirty="0">
                <a:latin typeface="Arial Nova Cond" panose="020B0506020202020204" pitchFamily="34" charset="0"/>
              </a:rPr>
              <a:t>and</a:t>
            </a:r>
            <a:r>
              <a:rPr lang="en-US" b="1" dirty="0">
                <a:latin typeface="Arial Nova Cond" panose="020B0506020202020204" pitchFamily="34" charset="0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 </a:t>
            </a:r>
            <a:r>
              <a:rPr lang="en-US" dirty="0">
                <a:latin typeface="Arial Nova Cond" panose="020B0506020202020204" pitchFamily="34" charset="0"/>
              </a:rPr>
              <a:t>match beginning and the end of the line</a:t>
            </a:r>
          </a:p>
          <a:p>
            <a:r>
              <a:rPr lang="en-US" dirty="0">
                <a:latin typeface="Arial Nova Cond" panose="020B0506020202020204" pitchFamily="34" charset="0"/>
              </a:rPr>
              <a:t>Any quantifier followed by a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? </a:t>
            </a:r>
            <a:r>
              <a:rPr lang="en-US" dirty="0">
                <a:latin typeface="Arial Nova Cond" panose="020B0506020202020204" pitchFamily="34" charset="0"/>
              </a:rPr>
              <a:t>is </a:t>
            </a:r>
            <a:r>
              <a:rPr lang="en-US" i="1" dirty="0">
                <a:latin typeface="Arial Nova Cond" panose="020B0506020202020204" pitchFamily="34" charset="0"/>
              </a:rPr>
              <a:t>lazy</a:t>
            </a:r>
            <a:r>
              <a:rPr lang="en-US" dirty="0">
                <a:latin typeface="Arial Nova Cond" panose="020B0506020202020204" pitchFamily="34" charset="0"/>
              </a:rPr>
              <a:t> and matches as few symbols as possible</a:t>
            </a:r>
          </a:p>
          <a:p>
            <a:pPr lvl="1"/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c.+t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Arial Nova Cond" panose="020B0506020202020204" pitchFamily="34" charset="0"/>
              </a:rPr>
              <a:t>matches whole string ”</a:t>
            </a:r>
            <a:r>
              <a:rPr lang="en-US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cat and another cat</a:t>
            </a:r>
            <a:r>
              <a:rPr lang="en-US" dirty="0">
                <a:latin typeface="Arial Nova Cond" panose="020B0506020202020204" pitchFamily="34" charset="0"/>
              </a:rPr>
              <a:t>”</a:t>
            </a:r>
            <a:endParaRPr lang="en-US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c.+?t </a:t>
            </a:r>
            <a:r>
              <a:rPr lang="en-US" dirty="0">
                <a:latin typeface="Arial Nova Cond" panose="020B0506020202020204" pitchFamily="34" charset="0"/>
              </a:rPr>
              <a:t>matches only “</a:t>
            </a:r>
            <a:r>
              <a:rPr lang="en-US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cat </a:t>
            </a:r>
            <a:r>
              <a:rPr lang="en-US" dirty="0">
                <a:latin typeface="Arial Nova Cond" panose="020B0506020202020204" pitchFamily="34" charset="0"/>
              </a:rPr>
              <a:t>and another </a:t>
            </a:r>
            <a:r>
              <a:rPr lang="en-US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latin typeface="Arial Nova Cond" panose="020B0506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42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4635-52EB-4F99-9767-B2544BE4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95F959CB-7606-44CC-8BD3-E8C7BB3F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0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0D3F3-4DF9-4F46-9734-B19826E2C146}"/>
              </a:ext>
            </a:extLst>
          </p:cNvPr>
          <p:cNvSpPr txBox="1"/>
          <p:nvPr/>
        </p:nvSpPr>
        <p:spPr>
          <a:xfrm>
            <a:off x="7203233" y="6239482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https://en.wikipedia.org/wiki/Regular_expression</a:t>
            </a:r>
          </a:p>
        </p:txBody>
      </p:sp>
    </p:spTree>
    <p:extLst>
      <p:ext uri="{BB962C8B-B14F-4D97-AF65-F5344CB8AC3E}">
        <p14:creationId xmlns:p14="http://schemas.microsoft.com/office/powerpoint/2010/main" val="280493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812A-5FD6-4669-96D2-3003E48C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Cond" panose="020B0506020202020204" pitchFamily="34" charset="0"/>
              </a:rPr>
              <a:t>Capturing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4EB4-5C78-4FA8-A041-8B164F4A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 Cond" panose="020B0506020202020204" pitchFamily="34" charset="0"/>
              </a:rPr>
              <a:t>Every group in parentheses is captured and can be referred to in replacement like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$n</a:t>
            </a:r>
            <a:r>
              <a:rPr lang="en-US" dirty="0"/>
              <a:t> </a:t>
            </a:r>
            <a:r>
              <a:rPr lang="en-US" dirty="0">
                <a:latin typeface="Arial Nova Cond" panose="020B0506020202020204" pitchFamily="34" charset="0"/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\n</a:t>
            </a:r>
            <a:endParaRPr lang="en-US" dirty="0">
              <a:latin typeface="Arial Nova Cond" panose="020B0506020202020204" pitchFamily="34" charset="0"/>
            </a:endParaRP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(?:) </a:t>
            </a:r>
            <a:r>
              <a:rPr lang="en-US" dirty="0">
                <a:latin typeface="Arial Nova Cond" panose="020B0506020202020204" pitchFamily="34" charset="0"/>
              </a:rPr>
              <a:t>is a non-capturing group</a:t>
            </a: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(?:&lt;name&gt;) </a:t>
            </a:r>
            <a:r>
              <a:rPr lang="en-US" dirty="0">
                <a:latin typeface="Arial Nova Cond" panose="020B0506020202020204" pitchFamily="34" charset="0"/>
              </a:rPr>
              <a:t>is a named capture group</a:t>
            </a: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(cat).*(dog) </a:t>
            </a:r>
            <a:r>
              <a:rPr lang="en-US" dirty="0">
                <a:latin typeface="Arial Nova Cond" panose="020B0506020202020204" pitchFamily="34" charset="0"/>
              </a:rPr>
              <a:t>matches “</a:t>
            </a:r>
            <a:r>
              <a:rPr lang="en-US" b="1" i="1" dirty="0">
                <a:latin typeface="Arial Nova Cond" panose="020B0506020202020204" pitchFamily="34" charset="0"/>
              </a:rPr>
              <a:t>a</a:t>
            </a:r>
            <a:r>
              <a:rPr lang="en-US" dirty="0">
                <a:solidFill>
                  <a:schemeClr val="accent5"/>
                </a:solidFill>
                <a:latin typeface="Arial Nova Cond" panose="020B0506020202020204" pitchFamily="34" charset="0"/>
              </a:rPr>
              <a:t> </a:t>
            </a:r>
            <a:r>
              <a:rPr lang="en-US" b="1" i="1" dirty="0">
                <a:solidFill>
                  <a:schemeClr val="accent5"/>
                </a:solidFill>
                <a:latin typeface="Arial Nova Cond" panose="020B0506020202020204" pitchFamily="34" charset="0"/>
              </a:rPr>
              <a:t>cat and a dog</a:t>
            </a:r>
            <a:r>
              <a:rPr lang="en-US" dirty="0">
                <a:latin typeface="Arial Nova Cond" panose="020B0506020202020204" pitchFamily="34" charset="0"/>
              </a:rPr>
              <a:t>“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$2, a $1 </a:t>
            </a:r>
            <a:r>
              <a:rPr lang="en-US" dirty="0">
                <a:latin typeface="Arial Nova Cond" panose="020B0506020202020204" pitchFamily="34" charset="0"/>
              </a:rPr>
              <a:t>replaces above match with “</a:t>
            </a:r>
            <a:r>
              <a:rPr lang="en-US" b="1" i="1" dirty="0">
                <a:latin typeface="Arial Nova Cond" panose="020B0506020202020204" pitchFamily="34" charset="0"/>
              </a:rPr>
              <a:t>a</a:t>
            </a:r>
            <a:r>
              <a:rPr lang="en-US" dirty="0">
                <a:solidFill>
                  <a:schemeClr val="accent5"/>
                </a:solidFill>
                <a:latin typeface="Arial Nova Cond" panose="020B0506020202020204" pitchFamily="34" charset="0"/>
              </a:rPr>
              <a:t> </a:t>
            </a:r>
            <a:r>
              <a:rPr lang="en-US" b="1" i="1" dirty="0">
                <a:solidFill>
                  <a:schemeClr val="accent5"/>
                </a:solidFill>
                <a:latin typeface="Arial Nova Cond" panose="020B0506020202020204" pitchFamily="34" charset="0"/>
              </a:rPr>
              <a:t>dog, a cat</a:t>
            </a:r>
            <a:r>
              <a:rPr lang="en-US" dirty="0">
                <a:latin typeface="Arial Nova Cond" panose="020B0506020202020204" pitchFamily="34" charset="0"/>
              </a:rPr>
              <a:t>“</a:t>
            </a:r>
          </a:p>
          <a:p>
            <a:pPr lvl="1"/>
            <a:endParaRPr lang="en-US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2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FE16-0388-465F-BBDA-8528BC03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Lookahead/lookbehind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3CAA-465E-4E4C-A806-B602410E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(?=)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Arial Nova Cond" panose="020B0506020202020204" pitchFamily="34" charset="0"/>
              </a:rPr>
              <a:t>is positive lookahead; matches expression only if succeeded by the pattern in the parentheses, without capturing what is in parentheses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(?!) </a:t>
            </a:r>
            <a:r>
              <a:rPr lang="en-US" dirty="0">
                <a:latin typeface="Arial Nova Cond" panose="020B0506020202020204" pitchFamily="34" charset="0"/>
              </a:rPr>
              <a:t>similar, but works if next expression does not match</a:t>
            </a:r>
            <a:endParaRPr lang="en-US" b="1" dirty="0">
              <a:latin typeface="Arial Nova Cond" panose="020B0506020202020204" pitchFamily="34" charset="0"/>
            </a:endParaRP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(?&lt;=) </a:t>
            </a:r>
            <a:r>
              <a:rPr lang="en-US" dirty="0">
                <a:latin typeface="Arial Nova Cond" panose="020B0506020202020204" pitchFamily="34" charset="0"/>
              </a:rPr>
              <a:t>same, but tests preceding expression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(?&lt;!) </a:t>
            </a:r>
            <a:r>
              <a:rPr lang="en-US" dirty="0">
                <a:latin typeface="Arial Nova Cond" panose="020B0506020202020204" pitchFamily="34" charset="0"/>
              </a:rPr>
              <a:t>works if preceding part of the string does not match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428389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</TotalTime>
  <Words>337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 Cond</vt:lpstr>
      <vt:lpstr>Consolas</vt:lpstr>
      <vt:lpstr>Tw Cen MT</vt:lpstr>
      <vt:lpstr>Circuit</vt:lpstr>
      <vt:lpstr>Regular Expressions</vt:lpstr>
      <vt:lpstr>What is a regular expression</vt:lpstr>
      <vt:lpstr>Basic concepts</vt:lpstr>
      <vt:lpstr>Extra metacharacters</vt:lpstr>
      <vt:lpstr>PowerPoint Presentation</vt:lpstr>
      <vt:lpstr>Capturing groups</vt:lpstr>
      <vt:lpstr>Lookahead/lookbehind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Ilia Kosenkov</dc:creator>
  <cp:lastModifiedBy>Ilia Kosenkov</cp:lastModifiedBy>
  <cp:revision>3</cp:revision>
  <dcterms:created xsi:type="dcterms:W3CDTF">2019-02-25T21:26:20Z</dcterms:created>
  <dcterms:modified xsi:type="dcterms:W3CDTF">2019-02-25T22:12:04Z</dcterms:modified>
</cp:coreProperties>
</file>