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7" r:id="rId11"/>
    <p:sldId id="268" r:id="rId12"/>
    <p:sldId id="270" r:id="rId13"/>
    <p:sldId id="271" r:id="rId14"/>
    <p:sldId id="27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86F9D-AE96-34AA-7B29-30576B5B97BA}" v="358" dt="2024-11-25T10:32:06.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Swetha" userId="S::swetha.tupakula@rampgroup.com::efb1cb0a-ca65-4159-8fd1-798eb5a37477" providerId="AD" clId="Web-{2C686F9D-AE96-34AA-7B29-30576B5B97BA}"/>
    <pc:docChg chg="addSld delSld modSld">
      <pc:chgData name="T Swetha" userId="S::swetha.tupakula@rampgroup.com::efb1cb0a-ca65-4159-8fd1-798eb5a37477" providerId="AD" clId="Web-{2C686F9D-AE96-34AA-7B29-30576B5B97BA}" dt="2024-11-25T10:32:06.340" v="369"/>
      <pc:docMkLst>
        <pc:docMk/>
      </pc:docMkLst>
      <pc:sldChg chg="delSp modSp del">
        <pc:chgData name="T Swetha" userId="S::swetha.tupakula@rampgroup.com::efb1cb0a-ca65-4159-8fd1-798eb5a37477" providerId="AD" clId="Web-{2C686F9D-AE96-34AA-7B29-30576B5B97BA}" dt="2024-11-25T09:40:47.940" v="6"/>
        <pc:sldMkLst>
          <pc:docMk/>
          <pc:sldMk cId="109857222" sldId="256"/>
        </pc:sldMkLst>
        <pc:spChg chg="del mod">
          <ac:chgData name="T Swetha" userId="S::swetha.tupakula@rampgroup.com::efb1cb0a-ca65-4159-8fd1-798eb5a37477" providerId="AD" clId="Web-{2C686F9D-AE96-34AA-7B29-30576B5B97BA}" dt="2024-11-25T09:40:23.956" v="4"/>
          <ac:spMkLst>
            <pc:docMk/>
            <pc:sldMk cId="109857222" sldId="256"/>
            <ac:spMk id="2" creationId="{00000000-0000-0000-0000-000000000000}"/>
          </ac:spMkLst>
        </pc:spChg>
        <pc:spChg chg="del">
          <ac:chgData name="T Swetha" userId="S::swetha.tupakula@rampgroup.com::efb1cb0a-ca65-4159-8fd1-798eb5a37477" providerId="AD" clId="Web-{2C686F9D-AE96-34AA-7B29-30576B5B97BA}" dt="2024-11-25T09:40:30.971" v="5"/>
          <ac:spMkLst>
            <pc:docMk/>
            <pc:sldMk cId="109857222" sldId="256"/>
            <ac:spMk id="3" creationId="{00000000-0000-0000-0000-000000000000}"/>
          </ac:spMkLst>
        </pc:spChg>
      </pc:sldChg>
      <pc:sldChg chg="delSp modSp new">
        <pc:chgData name="T Swetha" userId="S::swetha.tupakula@rampgroup.com::efb1cb0a-ca65-4159-8fd1-798eb5a37477" providerId="AD" clId="Web-{2C686F9D-AE96-34AA-7B29-30576B5B97BA}" dt="2024-11-25T09:42:06.582" v="30" actId="20577"/>
        <pc:sldMkLst>
          <pc:docMk/>
          <pc:sldMk cId="1240009082" sldId="256"/>
        </pc:sldMkLst>
        <pc:spChg chg="mod">
          <ac:chgData name="T Swetha" userId="S::swetha.tupakula@rampgroup.com::efb1cb0a-ca65-4159-8fd1-798eb5a37477" providerId="AD" clId="Web-{2C686F9D-AE96-34AA-7B29-30576B5B97BA}" dt="2024-11-25T09:42:06.582" v="30" actId="20577"/>
          <ac:spMkLst>
            <pc:docMk/>
            <pc:sldMk cId="1240009082" sldId="256"/>
            <ac:spMk id="2" creationId="{846CAA44-A1F5-A032-E3B1-416F4B96A49A}"/>
          </ac:spMkLst>
        </pc:spChg>
        <pc:spChg chg="del">
          <ac:chgData name="T Swetha" userId="S::swetha.tupakula@rampgroup.com::efb1cb0a-ca65-4159-8fd1-798eb5a37477" providerId="AD" clId="Web-{2C686F9D-AE96-34AA-7B29-30576B5B97BA}" dt="2024-11-25T09:41:53.972" v="26"/>
          <ac:spMkLst>
            <pc:docMk/>
            <pc:sldMk cId="1240009082" sldId="256"/>
            <ac:spMk id="3" creationId="{2C98BEFA-01C6-6FC5-C2F6-A7B20A984319}"/>
          </ac:spMkLst>
        </pc:spChg>
      </pc:sldChg>
      <pc:sldChg chg="modSp new">
        <pc:chgData name="T Swetha" userId="S::swetha.tupakula@rampgroup.com::efb1cb0a-ca65-4159-8fd1-798eb5a37477" providerId="AD" clId="Web-{2C686F9D-AE96-34AA-7B29-30576B5B97BA}" dt="2024-11-25T09:44:56.225" v="45" actId="20577"/>
        <pc:sldMkLst>
          <pc:docMk/>
          <pc:sldMk cId="228776695" sldId="257"/>
        </pc:sldMkLst>
        <pc:spChg chg="mod">
          <ac:chgData name="T Swetha" userId="S::swetha.tupakula@rampgroup.com::efb1cb0a-ca65-4159-8fd1-798eb5a37477" providerId="AD" clId="Web-{2C686F9D-AE96-34AA-7B29-30576B5B97BA}" dt="2024-11-25T09:43:23.052" v="37" actId="14100"/>
          <ac:spMkLst>
            <pc:docMk/>
            <pc:sldMk cId="228776695" sldId="257"/>
            <ac:spMk id="2" creationId="{355B1762-B184-30E4-139E-837F5471B9FB}"/>
          </ac:spMkLst>
        </pc:spChg>
        <pc:spChg chg="mod">
          <ac:chgData name="T Swetha" userId="S::swetha.tupakula@rampgroup.com::efb1cb0a-ca65-4159-8fd1-798eb5a37477" providerId="AD" clId="Web-{2C686F9D-AE96-34AA-7B29-30576B5B97BA}" dt="2024-11-25T09:44:56.225" v="45" actId="20577"/>
          <ac:spMkLst>
            <pc:docMk/>
            <pc:sldMk cId="228776695" sldId="257"/>
            <ac:spMk id="3" creationId="{CB9CD9A4-108C-09D4-746D-E7211E7E051F}"/>
          </ac:spMkLst>
        </pc:spChg>
      </pc:sldChg>
      <pc:sldChg chg="modSp new">
        <pc:chgData name="T Swetha" userId="S::swetha.tupakula@rampgroup.com::efb1cb0a-ca65-4159-8fd1-798eb5a37477" providerId="AD" clId="Web-{2C686F9D-AE96-34AA-7B29-30576B5B97BA}" dt="2024-11-25T09:48:39.022" v="87" actId="14100"/>
        <pc:sldMkLst>
          <pc:docMk/>
          <pc:sldMk cId="1215592651" sldId="258"/>
        </pc:sldMkLst>
        <pc:spChg chg="mod">
          <ac:chgData name="T Swetha" userId="S::swetha.tupakula@rampgroup.com::efb1cb0a-ca65-4159-8fd1-798eb5a37477" providerId="AD" clId="Web-{2C686F9D-AE96-34AA-7B29-30576B5B97BA}" dt="2024-11-25T09:47:00.461" v="54" actId="14100"/>
          <ac:spMkLst>
            <pc:docMk/>
            <pc:sldMk cId="1215592651" sldId="258"/>
            <ac:spMk id="2" creationId="{CFA993F9-A8DC-D646-35DF-CDF14AED2B6A}"/>
          </ac:spMkLst>
        </pc:spChg>
        <pc:spChg chg="mod">
          <ac:chgData name="T Swetha" userId="S::swetha.tupakula@rampgroup.com::efb1cb0a-ca65-4159-8fd1-798eb5a37477" providerId="AD" clId="Web-{2C686F9D-AE96-34AA-7B29-30576B5B97BA}" dt="2024-11-25T09:48:39.022" v="87" actId="14100"/>
          <ac:spMkLst>
            <pc:docMk/>
            <pc:sldMk cId="1215592651" sldId="258"/>
            <ac:spMk id="3" creationId="{67D4AF53-E731-4888-CDF2-6CC9D0BFD790}"/>
          </ac:spMkLst>
        </pc:spChg>
      </pc:sldChg>
      <pc:sldChg chg="addSp delSp modSp new">
        <pc:chgData name="T Swetha" userId="S::swetha.tupakula@rampgroup.com::efb1cb0a-ca65-4159-8fd1-798eb5a37477" providerId="AD" clId="Web-{2C686F9D-AE96-34AA-7B29-30576B5B97BA}" dt="2024-11-25T09:58:17.671" v="134" actId="14100"/>
        <pc:sldMkLst>
          <pc:docMk/>
          <pc:sldMk cId="77580264" sldId="259"/>
        </pc:sldMkLst>
        <pc:spChg chg="mod">
          <ac:chgData name="T Swetha" userId="S::swetha.tupakula@rampgroup.com::efb1cb0a-ca65-4159-8fd1-798eb5a37477" providerId="AD" clId="Web-{2C686F9D-AE96-34AA-7B29-30576B5B97BA}" dt="2024-11-25T09:58:13.405" v="133" actId="14100"/>
          <ac:spMkLst>
            <pc:docMk/>
            <pc:sldMk cId="77580264" sldId="259"/>
            <ac:spMk id="2" creationId="{AAF362A0-4E45-CC56-3050-9F1983B7B85B}"/>
          </ac:spMkLst>
        </pc:spChg>
        <pc:spChg chg="del">
          <ac:chgData name="T Swetha" userId="S::swetha.tupakula@rampgroup.com::efb1cb0a-ca65-4159-8fd1-798eb5a37477" providerId="AD" clId="Web-{2C686F9D-AE96-34AA-7B29-30576B5B97BA}" dt="2024-11-25T09:53:42.198" v="118"/>
          <ac:spMkLst>
            <pc:docMk/>
            <pc:sldMk cId="77580264" sldId="259"/>
            <ac:spMk id="3" creationId="{6AFB4643-4E39-784F-77EF-ACC50A692CE9}"/>
          </ac:spMkLst>
        </pc:spChg>
        <pc:spChg chg="add mod">
          <ac:chgData name="T Swetha" userId="S::swetha.tupakula@rampgroup.com::efb1cb0a-ca65-4159-8fd1-798eb5a37477" providerId="AD" clId="Web-{2C686F9D-AE96-34AA-7B29-30576B5B97BA}" dt="2024-11-25T09:58:17.671" v="134" actId="14100"/>
          <ac:spMkLst>
            <pc:docMk/>
            <pc:sldMk cId="77580264" sldId="259"/>
            <ac:spMk id="6" creationId="{B0B00010-DF00-0937-CF73-DD02C1E36BF5}"/>
          </ac:spMkLst>
        </pc:spChg>
        <pc:picChg chg="add del mod ord">
          <ac:chgData name="T Swetha" userId="S::swetha.tupakula@rampgroup.com::efb1cb0a-ca65-4159-8fd1-798eb5a37477" providerId="AD" clId="Web-{2C686F9D-AE96-34AA-7B29-30576B5B97BA}" dt="2024-11-25T09:57:13.404" v="123"/>
          <ac:picMkLst>
            <pc:docMk/>
            <pc:sldMk cId="77580264" sldId="259"/>
            <ac:picMk id="4" creationId="{D62663AD-BAE5-627D-58BD-5D4B3003CDC1}"/>
          </ac:picMkLst>
        </pc:picChg>
      </pc:sldChg>
      <pc:sldChg chg="addSp delSp modSp new">
        <pc:chgData name="T Swetha" userId="S::swetha.tupakula@rampgroup.com::efb1cb0a-ca65-4159-8fd1-798eb5a37477" providerId="AD" clId="Web-{2C686F9D-AE96-34AA-7B29-30576B5B97BA}" dt="2024-11-25T09:57:06.264" v="122"/>
        <pc:sldMkLst>
          <pc:docMk/>
          <pc:sldMk cId="2936081689" sldId="260"/>
        </pc:sldMkLst>
        <pc:spChg chg="del">
          <ac:chgData name="T Swetha" userId="S::swetha.tupakula@rampgroup.com::efb1cb0a-ca65-4159-8fd1-798eb5a37477" providerId="AD" clId="Web-{2C686F9D-AE96-34AA-7B29-30576B5B97BA}" dt="2024-11-25T09:56:53.685" v="120"/>
          <ac:spMkLst>
            <pc:docMk/>
            <pc:sldMk cId="2936081689" sldId="260"/>
            <ac:spMk id="2" creationId="{C0647C0A-B383-533A-B0E8-9D404E115900}"/>
          </ac:spMkLst>
        </pc:spChg>
        <pc:spChg chg="del">
          <ac:chgData name="T Swetha" userId="S::swetha.tupakula@rampgroup.com::efb1cb0a-ca65-4159-8fd1-798eb5a37477" providerId="AD" clId="Web-{2C686F9D-AE96-34AA-7B29-30576B5B97BA}" dt="2024-11-25T09:57:06.264" v="122"/>
          <ac:spMkLst>
            <pc:docMk/>
            <pc:sldMk cId="2936081689" sldId="260"/>
            <ac:spMk id="3" creationId="{2C20D7DE-53E9-3422-7B9A-AF261C337CBF}"/>
          </ac:spMkLst>
        </pc:spChg>
        <pc:picChg chg="add mod">
          <ac:chgData name="T Swetha" userId="S::swetha.tupakula@rampgroup.com::efb1cb0a-ca65-4159-8fd1-798eb5a37477" providerId="AD" clId="Web-{2C686F9D-AE96-34AA-7B29-30576B5B97BA}" dt="2024-11-25T09:57:00.014" v="121" actId="14100"/>
          <ac:picMkLst>
            <pc:docMk/>
            <pc:sldMk cId="2936081689" sldId="260"/>
            <ac:picMk id="5" creationId="{D3416980-58CE-3855-396D-8E2CA22AC254}"/>
          </ac:picMkLst>
        </pc:picChg>
      </pc:sldChg>
      <pc:sldChg chg="delSp modSp new">
        <pc:chgData name="T Swetha" userId="S::swetha.tupakula@rampgroup.com::efb1cb0a-ca65-4159-8fd1-798eb5a37477" providerId="AD" clId="Web-{2C686F9D-AE96-34AA-7B29-30576B5B97BA}" dt="2024-11-25T10:01:57.362" v="164" actId="14100"/>
        <pc:sldMkLst>
          <pc:docMk/>
          <pc:sldMk cId="1146340379" sldId="261"/>
        </pc:sldMkLst>
        <pc:spChg chg="del">
          <ac:chgData name="T Swetha" userId="S::swetha.tupakula@rampgroup.com::efb1cb0a-ca65-4159-8fd1-798eb5a37477" providerId="AD" clId="Web-{2C686F9D-AE96-34AA-7B29-30576B5B97BA}" dt="2024-11-25T09:58:56.437" v="135"/>
          <ac:spMkLst>
            <pc:docMk/>
            <pc:sldMk cId="1146340379" sldId="261"/>
            <ac:spMk id="2" creationId="{B1F83440-5944-A626-C0F4-EAE97FCECEE4}"/>
          </ac:spMkLst>
        </pc:spChg>
        <pc:spChg chg="mod">
          <ac:chgData name="T Swetha" userId="S::swetha.tupakula@rampgroup.com::efb1cb0a-ca65-4159-8fd1-798eb5a37477" providerId="AD" clId="Web-{2C686F9D-AE96-34AA-7B29-30576B5B97BA}" dt="2024-11-25T10:01:57.362" v="164" actId="14100"/>
          <ac:spMkLst>
            <pc:docMk/>
            <pc:sldMk cId="1146340379" sldId="261"/>
            <ac:spMk id="3" creationId="{BAC37BC1-634D-FFC9-FF3B-AA13C985E5DC}"/>
          </ac:spMkLst>
        </pc:spChg>
      </pc:sldChg>
      <pc:sldChg chg="delSp modSp new">
        <pc:chgData name="T Swetha" userId="S::swetha.tupakula@rampgroup.com::efb1cb0a-ca65-4159-8fd1-798eb5a37477" providerId="AD" clId="Web-{2C686F9D-AE96-34AA-7B29-30576B5B97BA}" dt="2024-11-25T10:03:41.879" v="182" actId="14100"/>
        <pc:sldMkLst>
          <pc:docMk/>
          <pc:sldMk cId="1401246800" sldId="262"/>
        </pc:sldMkLst>
        <pc:spChg chg="del">
          <ac:chgData name="T Swetha" userId="S::swetha.tupakula@rampgroup.com::efb1cb0a-ca65-4159-8fd1-798eb5a37477" providerId="AD" clId="Web-{2C686F9D-AE96-34AA-7B29-30576B5B97BA}" dt="2024-11-25T10:02:09.534" v="165"/>
          <ac:spMkLst>
            <pc:docMk/>
            <pc:sldMk cId="1401246800" sldId="262"/>
            <ac:spMk id="2" creationId="{304C227D-C2D6-BE86-BDC2-E4AA20436C4C}"/>
          </ac:spMkLst>
        </pc:spChg>
        <pc:spChg chg="mod">
          <ac:chgData name="T Swetha" userId="S::swetha.tupakula@rampgroup.com::efb1cb0a-ca65-4159-8fd1-798eb5a37477" providerId="AD" clId="Web-{2C686F9D-AE96-34AA-7B29-30576B5B97BA}" dt="2024-11-25T10:03:41.879" v="182" actId="14100"/>
          <ac:spMkLst>
            <pc:docMk/>
            <pc:sldMk cId="1401246800" sldId="262"/>
            <ac:spMk id="3" creationId="{F45DBBC2-F2CB-133C-2577-17C7304DA9D9}"/>
          </ac:spMkLst>
        </pc:spChg>
      </pc:sldChg>
      <pc:sldChg chg="delSp modSp new">
        <pc:chgData name="T Swetha" userId="S::swetha.tupakula@rampgroup.com::efb1cb0a-ca65-4159-8fd1-798eb5a37477" providerId="AD" clId="Web-{2C686F9D-AE96-34AA-7B29-30576B5B97BA}" dt="2024-11-25T10:05:47.552" v="204" actId="14100"/>
        <pc:sldMkLst>
          <pc:docMk/>
          <pc:sldMk cId="1349397012" sldId="263"/>
        </pc:sldMkLst>
        <pc:spChg chg="del">
          <ac:chgData name="T Swetha" userId="S::swetha.tupakula@rampgroup.com::efb1cb0a-ca65-4159-8fd1-798eb5a37477" providerId="AD" clId="Web-{2C686F9D-AE96-34AA-7B29-30576B5B97BA}" dt="2024-11-25T10:04:14.363" v="183"/>
          <ac:spMkLst>
            <pc:docMk/>
            <pc:sldMk cId="1349397012" sldId="263"/>
            <ac:spMk id="2" creationId="{170A5C57-3D0B-E4A3-6583-F0B6DBFF1305}"/>
          </ac:spMkLst>
        </pc:spChg>
        <pc:spChg chg="mod">
          <ac:chgData name="T Swetha" userId="S::swetha.tupakula@rampgroup.com::efb1cb0a-ca65-4159-8fd1-798eb5a37477" providerId="AD" clId="Web-{2C686F9D-AE96-34AA-7B29-30576B5B97BA}" dt="2024-11-25T10:05:47.552" v="204" actId="14100"/>
          <ac:spMkLst>
            <pc:docMk/>
            <pc:sldMk cId="1349397012" sldId="263"/>
            <ac:spMk id="3" creationId="{C06334A6-AD20-C74F-507B-61802755B277}"/>
          </ac:spMkLst>
        </pc:spChg>
      </pc:sldChg>
      <pc:sldChg chg="addSp delSp modSp new">
        <pc:chgData name="T Swetha" userId="S::swetha.tupakula@rampgroup.com::efb1cb0a-ca65-4159-8fd1-798eb5a37477" providerId="AD" clId="Web-{2C686F9D-AE96-34AA-7B29-30576B5B97BA}" dt="2024-11-25T09:51:10.743" v="109" actId="20577"/>
        <pc:sldMkLst>
          <pc:docMk/>
          <pc:sldMk cId="1494167772" sldId="264"/>
        </pc:sldMkLst>
        <pc:spChg chg="mod">
          <ac:chgData name="T Swetha" userId="S::swetha.tupakula@rampgroup.com::efb1cb0a-ca65-4159-8fd1-798eb5a37477" providerId="AD" clId="Web-{2C686F9D-AE96-34AA-7B29-30576B5B97BA}" dt="2024-11-25T09:51:10.743" v="109" actId="20577"/>
          <ac:spMkLst>
            <pc:docMk/>
            <pc:sldMk cId="1494167772" sldId="264"/>
            <ac:spMk id="2" creationId="{8613CD65-728B-5BC7-89A6-72F1D395D244}"/>
          </ac:spMkLst>
        </pc:spChg>
        <pc:spChg chg="del">
          <ac:chgData name="T Swetha" userId="S::swetha.tupakula@rampgroup.com::efb1cb0a-ca65-4159-8fd1-798eb5a37477" providerId="AD" clId="Web-{2C686F9D-AE96-34AA-7B29-30576B5B97BA}" dt="2024-11-25T09:50:27.727" v="94"/>
          <ac:spMkLst>
            <pc:docMk/>
            <pc:sldMk cId="1494167772" sldId="264"/>
            <ac:spMk id="3" creationId="{59A5AE42-F4EA-48F3-798F-8049766B6F26}"/>
          </ac:spMkLst>
        </pc:spChg>
        <pc:picChg chg="add mod ord">
          <ac:chgData name="T Swetha" userId="S::swetha.tupakula@rampgroup.com::efb1cb0a-ca65-4159-8fd1-798eb5a37477" providerId="AD" clId="Web-{2C686F9D-AE96-34AA-7B29-30576B5B97BA}" dt="2024-11-25T09:50:27.727" v="94"/>
          <ac:picMkLst>
            <pc:docMk/>
            <pc:sldMk cId="1494167772" sldId="264"/>
            <ac:picMk id="4" creationId="{0FE04269-B78B-3EF1-8822-368FFA7D73DF}"/>
          </ac:picMkLst>
        </pc:picChg>
      </pc:sldChg>
      <pc:sldChg chg="modSp new">
        <pc:chgData name="T Swetha" userId="S::swetha.tupakula@rampgroup.com::efb1cb0a-ca65-4159-8fd1-798eb5a37477" providerId="AD" clId="Web-{2C686F9D-AE96-34AA-7B29-30576B5B97BA}" dt="2024-11-25T10:09:20.524" v="225" actId="14100"/>
        <pc:sldMkLst>
          <pc:docMk/>
          <pc:sldMk cId="3444635725" sldId="265"/>
        </pc:sldMkLst>
        <pc:spChg chg="mod">
          <ac:chgData name="T Swetha" userId="S::swetha.tupakula@rampgroup.com::efb1cb0a-ca65-4159-8fd1-798eb5a37477" providerId="AD" clId="Web-{2C686F9D-AE96-34AA-7B29-30576B5B97BA}" dt="2024-11-25T10:09:20.524" v="225" actId="14100"/>
          <ac:spMkLst>
            <pc:docMk/>
            <pc:sldMk cId="3444635725" sldId="265"/>
            <ac:spMk id="2" creationId="{AF0E4077-4804-64B5-F811-E70ADFB952E2}"/>
          </ac:spMkLst>
        </pc:spChg>
        <pc:spChg chg="mod">
          <ac:chgData name="T Swetha" userId="S::swetha.tupakula@rampgroup.com::efb1cb0a-ca65-4159-8fd1-798eb5a37477" providerId="AD" clId="Web-{2C686F9D-AE96-34AA-7B29-30576B5B97BA}" dt="2024-11-25T10:09:15.243" v="224" actId="14100"/>
          <ac:spMkLst>
            <pc:docMk/>
            <pc:sldMk cId="3444635725" sldId="265"/>
            <ac:spMk id="3" creationId="{851C811F-9BB6-3947-F79E-DB7311246B0E}"/>
          </ac:spMkLst>
        </pc:spChg>
      </pc:sldChg>
      <pc:sldChg chg="delSp modSp new add del">
        <pc:chgData name="T Swetha" userId="S::swetha.tupakula@rampgroup.com::efb1cb0a-ca65-4159-8fd1-798eb5a37477" providerId="AD" clId="Web-{2C686F9D-AE96-34AA-7B29-30576B5B97BA}" dt="2024-11-25T10:13:59.387" v="244"/>
        <pc:sldMkLst>
          <pc:docMk/>
          <pc:sldMk cId="1106619704" sldId="266"/>
        </pc:sldMkLst>
        <pc:spChg chg="del">
          <ac:chgData name="T Swetha" userId="S::swetha.tupakula@rampgroup.com::efb1cb0a-ca65-4159-8fd1-798eb5a37477" providerId="AD" clId="Web-{2C686F9D-AE96-34AA-7B29-30576B5B97BA}" dt="2024-11-25T10:09:43.181" v="226"/>
          <ac:spMkLst>
            <pc:docMk/>
            <pc:sldMk cId="1106619704" sldId="266"/>
            <ac:spMk id="2" creationId="{1E4CF8CA-BDCE-AC23-BBD0-68C241A6F7A4}"/>
          </ac:spMkLst>
        </pc:spChg>
        <pc:spChg chg="mod">
          <ac:chgData name="T Swetha" userId="S::swetha.tupakula@rampgroup.com::efb1cb0a-ca65-4159-8fd1-798eb5a37477" providerId="AD" clId="Web-{2C686F9D-AE96-34AA-7B29-30576B5B97BA}" dt="2024-11-25T10:13:09.840" v="235" actId="20577"/>
          <ac:spMkLst>
            <pc:docMk/>
            <pc:sldMk cId="1106619704" sldId="266"/>
            <ac:spMk id="3" creationId="{1CF76F27-51DC-0EC3-9609-4D10151079B9}"/>
          </ac:spMkLst>
        </pc:spChg>
      </pc:sldChg>
      <pc:sldChg chg="addSp delSp modSp new mod setBg">
        <pc:chgData name="T Swetha" userId="S::swetha.tupakula@rampgroup.com::efb1cb0a-ca65-4159-8fd1-798eb5a37477" providerId="AD" clId="Web-{2C686F9D-AE96-34AA-7B29-30576B5B97BA}" dt="2024-11-25T10:17:40.640" v="268" actId="20577"/>
        <pc:sldMkLst>
          <pc:docMk/>
          <pc:sldMk cId="216501049" sldId="267"/>
        </pc:sldMkLst>
        <pc:spChg chg="mod">
          <ac:chgData name="T Swetha" userId="S::swetha.tupakula@rampgroup.com::efb1cb0a-ca65-4159-8fd1-798eb5a37477" providerId="AD" clId="Web-{2C686F9D-AE96-34AA-7B29-30576B5B97BA}" dt="2024-11-25T10:17:40.640" v="268" actId="20577"/>
          <ac:spMkLst>
            <pc:docMk/>
            <pc:sldMk cId="216501049" sldId="267"/>
            <ac:spMk id="2" creationId="{AFB99F93-6CBC-1964-BD44-1B83F6CBF505}"/>
          </ac:spMkLst>
        </pc:spChg>
        <pc:spChg chg="del mod">
          <ac:chgData name="T Swetha" userId="S::swetha.tupakula@rampgroup.com::efb1cb0a-ca65-4159-8fd1-798eb5a37477" providerId="AD" clId="Web-{2C686F9D-AE96-34AA-7B29-30576B5B97BA}" dt="2024-11-25T10:15:45.264" v="245"/>
          <ac:spMkLst>
            <pc:docMk/>
            <pc:sldMk cId="216501049" sldId="267"/>
            <ac:spMk id="3" creationId="{89BADA0C-C592-373A-3DE6-164A9D18340B}"/>
          </ac:spMkLst>
        </pc:spChg>
        <pc:spChg chg="add del">
          <ac:chgData name="T Swetha" userId="S::swetha.tupakula@rampgroup.com::efb1cb0a-ca65-4159-8fd1-798eb5a37477" providerId="AD" clId="Web-{2C686F9D-AE96-34AA-7B29-30576B5B97BA}" dt="2024-11-25T10:16:06.327" v="249"/>
          <ac:spMkLst>
            <pc:docMk/>
            <pc:sldMk cId="216501049" sldId="267"/>
            <ac:spMk id="9" creationId="{D4771268-CB57-404A-9271-370EB28F6090}"/>
          </ac:spMkLst>
        </pc:spChg>
        <pc:spChg chg="add mod">
          <ac:chgData name="T Swetha" userId="S::swetha.tupakula@rampgroup.com::efb1cb0a-ca65-4159-8fd1-798eb5a37477" providerId="AD" clId="Web-{2C686F9D-AE96-34AA-7B29-30576B5B97BA}" dt="2024-11-25T10:17:30.953" v="265" actId="20577"/>
          <ac:spMkLst>
            <pc:docMk/>
            <pc:sldMk cId="216501049" sldId="267"/>
            <ac:spMk id="13" creationId="{4609F209-AEC0-D5CF-7BF8-5DA4A5EC1C53}"/>
          </ac:spMkLst>
        </pc:spChg>
        <pc:spChg chg="add">
          <ac:chgData name="T Swetha" userId="S::swetha.tupakula@rampgroup.com::efb1cb0a-ca65-4159-8fd1-798eb5a37477" providerId="AD" clId="Web-{2C686F9D-AE96-34AA-7B29-30576B5B97BA}" dt="2024-11-25T10:16:06.327" v="249"/>
          <ac:spMkLst>
            <pc:docMk/>
            <pc:sldMk cId="216501049" sldId="267"/>
            <ac:spMk id="16" creationId="{04812C46-200A-4DEB-A05E-3ED6C68C2387}"/>
          </ac:spMkLst>
        </pc:spChg>
        <pc:picChg chg="add mod ord">
          <ac:chgData name="T Swetha" userId="S::swetha.tupakula@rampgroup.com::efb1cb0a-ca65-4159-8fd1-798eb5a37477" providerId="AD" clId="Web-{2C686F9D-AE96-34AA-7B29-30576B5B97BA}" dt="2024-11-25T10:16:11.139" v="250" actId="1076"/>
          <ac:picMkLst>
            <pc:docMk/>
            <pc:sldMk cId="216501049" sldId="267"/>
            <ac:picMk id="4" creationId="{A66C0E75-F27C-E730-2203-06CBE5798E65}"/>
          </ac:picMkLst>
        </pc:picChg>
      </pc:sldChg>
      <pc:sldChg chg="delSp modSp new">
        <pc:chgData name="T Swetha" userId="S::swetha.tupakula@rampgroup.com::efb1cb0a-ca65-4159-8fd1-798eb5a37477" providerId="AD" clId="Web-{2C686F9D-AE96-34AA-7B29-30576B5B97BA}" dt="2024-11-25T10:25:39.710" v="296" actId="20577"/>
        <pc:sldMkLst>
          <pc:docMk/>
          <pc:sldMk cId="1871260672" sldId="268"/>
        </pc:sldMkLst>
        <pc:spChg chg="del">
          <ac:chgData name="T Swetha" userId="S::swetha.tupakula@rampgroup.com::efb1cb0a-ca65-4159-8fd1-798eb5a37477" providerId="AD" clId="Web-{2C686F9D-AE96-34AA-7B29-30576B5B97BA}" dt="2024-11-25T10:23:33.145" v="274"/>
          <ac:spMkLst>
            <pc:docMk/>
            <pc:sldMk cId="1871260672" sldId="268"/>
            <ac:spMk id="2" creationId="{A6267FF9-D0E7-FD87-559F-0F89A1822F70}"/>
          </ac:spMkLst>
        </pc:spChg>
        <pc:spChg chg="mod">
          <ac:chgData name="T Swetha" userId="S::swetha.tupakula@rampgroup.com::efb1cb0a-ca65-4159-8fd1-798eb5a37477" providerId="AD" clId="Web-{2C686F9D-AE96-34AA-7B29-30576B5B97BA}" dt="2024-11-25T10:25:39.710" v="296" actId="20577"/>
          <ac:spMkLst>
            <pc:docMk/>
            <pc:sldMk cId="1871260672" sldId="268"/>
            <ac:spMk id="3" creationId="{13F977E9-6B04-4F6F-3131-A5C07E05F2D9}"/>
          </ac:spMkLst>
        </pc:spChg>
      </pc:sldChg>
      <pc:sldChg chg="modSp new del">
        <pc:chgData name="T Swetha" userId="S::swetha.tupakula@rampgroup.com::efb1cb0a-ca65-4159-8fd1-798eb5a37477" providerId="AD" clId="Web-{2C686F9D-AE96-34AA-7B29-30576B5B97BA}" dt="2024-11-25T10:25:49.210" v="301"/>
        <pc:sldMkLst>
          <pc:docMk/>
          <pc:sldMk cId="993684525" sldId="269"/>
        </pc:sldMkLst>
        <pc:spChg chg="mod">
          <ac:chgData name="T Swetha" userId="S::swetha.tupakula@rampgroup.com::efb1cb0a-ca65-4159-8fd1-798eb5a37477" providerId="AD" clId="Web-{2C686F9D-AE96-34AA-7B29-30576B5B97BA}" dt="2024-11-25T10:25:47.663" v="300" actId="20577"/>
          <ac:spMkLst>
            <pc:docMk/>
            <pc:sldMk cId="993684525" sldId="269"/>
            <ac:spMk id="2" creationId="{01B6C066-CB09-2877-86AB-49C55B5BC7A2}"/>
          </ac:spMkLst>
        </pc:spChg>
      </pc:sldChg>
      <pc:sldChg chg="new del">
        <pc:chgData name="T Swetha" userId="S::swetha.tupakula@rampgroup.com::efb1cb0a-ca65-4159-8fd1-798eb5a37477" providerId="AD" clId="Web-{2C686F9D-AE96-34AA-7B29-30576B5B97BA}" dt="2024-11-25T10:32:06.340" v="369"/>
        <pc:sldMkLst>
          <pc:docMk/>
          <pc:sldMk cId="2375268005" sldId="269"/>
        </pc:sldMkLst>
      </pc:sldChg>
      <pc:sldChg chg="delSp modSp new">
        <pc:chgData name="T Swetha" userId="S::swetha.tupakula@rampgroup.com::efb1cb0a-ca65-4159-8fd1-798eb5a37477" providerId="AD" clId="Web-{2C686F9D-AE96-34AA-7B29-30576B5B97BA}" dt="2024-11-25T10:29:43.338" v="341" actId="14100"/>
        <pc:sldMkLst>
          <pc:docMk/>
          <pc:sldMk cId="851522590" sldId="270"/>
        </pc:sldMkLst>
        <pc:spChg chg="del">
          <ac:chgData name="T Swetha" userId="S::swetha.tupakula@rampgroup.com::efb1cb0a-ca65-4159-8fd1-798eb5a37477" providerId="AD" clId="Web-{2C686F9D-AE96-34AA-7B29-30576B5B97BA}" dt="2024-11-25T10:25:59.757" v="304"/>
          <ac:spMkLst>
            <pc:docMk/>
            <pc:sldMk cId="851522590" sldId="270"/>
            <ac:spMk id="2" creationId="{DB6DBF7E-87D1-F84F-6FE5-AF977B940222}"/>
          </ac:spMkLst>
        </pc:spChg>
        <pc:spChg chg="mod">
          <ac:chgData name="T Swetha" userId="S::swetha.tupakula@rampgroup.com::efb1cb0a-ca65-4159-8fd1-798eb5a37477" providerId="AD" clId="Web-{2C686F9D-AE96-34AA-7B29-30576B5B97BA}" dt="2024-11-25T10:29:43.338" v="341" actId="14100"/>
          <ac:spMkLst>
            <pc:docMk/>
            <pc:sldMk cId="851522590" sldId="270"/>
            <ac:spMk id="3" creationId="{A11E1414-F5EB-3B16-968E-C05D0E2141E8}"/>
          </ac:spMkLst>
        </pc:spChg>
      </pc:sldChg>
      <pc:sldChg chg="delSp modSp new">
        <pc:chgData name="T Swetha" userId="S::swetha.tupakula@rampgroup.com::efb1cb0a-ca65-4159-8fd1-798eb5a37477" providerId="AD" clId="Web-{2C686F9D-AE96-34AA-7B29-30576B5B97BA}" dt="2024-11-25T10:31:06.386" v="359" actId="14100"/>
        <pc:sldMkLst>
          <pc:docMk/>
          <pc:sldMk cId="2838604719" sldId="271"/>
        </pc:sldMkLst>
        <pc:spChg chg="del">
          <ac:chgData name="T Swetha" userId="S::swetha.tupakula@rampgroup.com::efb1cb0a-ca65-4159-8fd1-798eb5a37477" providerId="AD" clId="Web-{2C686F9D-AE96-34AA-7B29-30576B5B97BA}" dt="2024-11-25T10:26:56.804" v="312"/>
          <ac:spMkLst>
            <pc:docMk/>
            <pc:sldMk cId="2838604719" sldId="271"/>
            <ac:spMk id="2" creationId="{9C0222B5-795F-E729-C478-CCE7B269B6E5}"/>
          </ac:spMkLst>
        </pc:spChg>
        <pc:spChg chg="mod">
          <ac:chgData name="T Swetha" userId="S::swetha.tupakula@rampgroup.com::efb1cb0a-ca65-4159-8fd1-798eb5a37477" providerId="AD" clId="Web-{2C686F9D-AE96-34AA-7B29-30576B5B97BA}" dt="2024-11-25T10:31:06.386" v="359" actId="14100"/>
          <ac:spMkLst>
            <pc:docMk/>
            <pc:sldMk cId="2838604719" sldId="271"/>
            <ac:spMk id="3" creationId="{678BEDFB-C0E2-11FA-7F84-ADC6CB5E6FE5}"/>
          </ac:spMkLst>
        </pc:spChg>
      </pc:sldChg>
      <pc:sldChg chg="delSp modSp new">
        <pc:chgData name="T Swetha" userId="S::swetha.tupakula@rampgroup.com::efb1cb0a-ca65-4159-8fd1-798eb5a37477" providerId="AD" clId="Web-{2C686F9D-AE96-34AA-7B29-30576B5B97BA}" dt="2024-11-25T10:31:56.527" v="368" actId="20577"/>
        <pc:sldMkLst>
          <pc:docMk/>
          <pc:sldMk cId="634956912" sldId="272"/>
        </pc:sldMkLst>
        <pc:spChg chg="del">
          <ac:chgData name="T Swetha" userId="S::swetha.tupakula@rampgroup.com::efb1cb0a-ca65-4159-8fd1-798eb5a37477" providerId="AD" clId="Web-{2C686F9D-AE96-34AA-7B29-30576B5B97BA}" dt="2024-11-25T10:31:37.965" v="364"/>
          <ac:spMkLst>
            <pc:docMk/>
            <pc:sldMk cId="634956912" sldId="272"/>
            <ac:spMk id="2" creationId="{EFF673CA-7ABA-3EA3-969D-3BAB418BDFA7}"/>
          </ac:spMkLst>
        </pc:spChg>
        <pc:spChg chg="mod">
          <ac:chgData name="T Swetha" userId="S::swetha.tupakula@rampgroup.com::efb1cb0a-ca65-4159-8fd1-798eb5a37477" providerId="AD" clId="Web-{2C686F9D-AE96-34AA-7B29-30576B5B97BA}" dt="2024-11-25T10:31:56.527" v="368" actId="20577"/>
          <ac:spMkLst>
            <pc:docMk/>
            <pc:sldMk cId="634956912" sldId="272"/>
            <ac:spMk id="3" creationId="{6595ED91-9C3B-762B-FE15-870CB6EFF2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AA44-A1F5-A032-E3B1-416F4B96A49A}"/>
              </a:ext>
            </a:extLst>
          </p:cNvPr>
          <p:cNvSpPr>
            <a:spLocks noGrp="1"/>
          </p:cNvSpPr>
          <p:nvPr>
            <p:ph type="ctrTitle"/>
          </p:nvPr>
        </p:nvSpPr>
        <p:spPr>
          <a:xfrm>
            <a:off x="1524000" y="1122363"/>
            <a:ext cx="9144000" cy="2850242"/>
          </a:xfrm>
        </p:spPr>
        <p:txBody>
          <a:bodyPr/>
          <a:lstStyle/>
          <a:p>
            <a:r>
              <a:rPr lang="en-US" dirty="0"/>
              <a:t>Agile and Waterfall Methodology</a:t>
            </a:r>
          </a:p>
        </p:txBody>
      </p:sp>
    </p:spTree>
    <p:extLst>
      <p:ext uri="{BB962C8B-B14F-4D97-AF65-F5344CB8AC3E}">
        <p14:creationId xmlns:p14="http://schemas.microsoft.com/office/powerpoint/2010/main" val="124000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99F93-6CBC-1964-BD44-1B83F6CBF505}"/>
              </a:ext>
            </a:extLst>
          </p:cNvPr>
          <p:cNvSpPr>
            <a:spLocks noGrp="1"/>
          </p:cNvSpPr>
          <p:nvPr>
            <p:ph type="title"/>
          </p:nvPr>
        </p:nvSpPr>
        <p:spPr>
          <a:xfrm>
            <a:off x="6107396" y="365125"/>
            <a:ext cx="5246403" cy="1899912"/>
          </a:xfrm>
        </p:spPr>
        <p:txBody>
          <a:bodyPr vert="horz" lIns="91440" tIns="45720" rIns="91440" bIns="45720" rtlCol="0">
            <a:normAutofit/>
          </a:bodyPr>
          <a:lstStyle/>
          <a:p>
            <a:r>
              <a:rPr lang="en-US" sz="3200" b="1" dirty="0">
                <a:ea typeface="+mj-lt"/>
                <a:cs typeface="+mj-lt"/>
              </a:rPr>
              <a:t>Agile process</a:t>
            </a:r>
            <a:endParaRPr lang="en-US" sz="3200" dirty="0">
              <a:ea typeface="+mj-lt"/>
              <a:cs typeface="+mj-lt"/>
            </a:endParaRPr>
          </a:p>
          <a:p>
            <a:endParaRPr lang="en-US" sz="4000" kern="1200" dirty="0">
              <a:latin typeface="+mj-lt"/>
            </a:endParaRPr>
          </a:p>
        </p:txBody>
      </p:sp>
      <p:pic>
        <p:nvPicPr>
          <p:cNvPr id="4" name="Content Placeholder 3" descr="Agile lifecycle methodology infographic is a processes to create and ...">
            <a:extLst>
              <a:ext uri="{FF2B5EF4-FFF2-40B4-BE49-F238E27FC236}">
                <a16:creationId xmlns:a16="http://schemas.microsoft.com/office/drawing/2014/main" id="{A66C0E75-F27C-E730-2203-06CBE5798E65}"/>
              </a:ext>
            </a:extLst>
          </p:cNvPr>
          <p:cNvPicPr>
            <a:picLocks noChangeAspect="1"/>
          </p:cNvPicPr>
          <p:nvPr/>
        </p:nvPicPr>
        <p:blipFill>
          <a:blip r:embed="rId2"/>
          <a:srcRect t="537" b="594"/>
          <a:stretch/>
        </p:blipFill>
        <p:spPr>
          <a:xfrm>
            <a:off x="-1061356" y="72581"/>
            <a:ext cx="6936390" cy="6857990"/>
          </a:xfrm>
          <a:prstGeom prst="rect">
            <a:avLst/>
          </a:prstGeom>
        </p:spPr>
      </p:pic>
      <p:sp>
        <p:nvSpPr>
          <p:cNvPr id="13" name="Content Placeholder 12">
            <a:extLst>
              <a:ext uri="{FF2B5EF4-FFF2-40B4-BE49-F238E27FC236}">
                <a16:creationId xmlns:a16="http://schemas.microsoft.com/office/drawing/2014/main" id="{4609F209-AEC0-D5CF-7BF8-5DA4A5EC1C53}"/>
              </a:ext>
            </a:extLst>
          </p:cNvPr>
          <p:cNvSpPr>
            <a:spLocks noGrp="1"/>
          </p:cNvSpPr>
          <p:nvPr>
            <p:ph idx="1"/>
          </p:nvPr>
        </p:nvSpPr>
        <p:spPr>
          <a:xfrm>
            <a:off x="6098325" y="1717559"/>
            <a:ext cx="5255474" cy="4459404"/>
          </a:xfrm>
        </p:spPr>
        <p:txBody>
          <a:bodyPr vert="horz" lIns="91440" tIns="45720" rIns="91440" bIns="45720" rtlCol="0" anchor="t">
            <a:noAutofit/>
          </a:bodyPr>
          <a:lstStyle/>
          <a:p>
            <a:r>
              <a:rPr lang="en-US" sz="2000" dirty="0">
                <a:latin typeface="Arial"/>
                <a:cs typeface="Arial"/>
              </a:rPr>
              <a:t>Agile methodologies emphasize short, repetitive cycles known as sprints or iterations, which usually last between 1-4 weeks.</a:t>
            </a:r>
          </a:p>
          <a:p>
            <a:r>
              <a:rPr lang="en-US" sz="2000">
                <a:latin typeface="Arial"/>
                <a:cs typeface="Arial"/>
              </a:rPr>
              <a:t>The main Agile frameworks include Scrum, Kanban, and Extreme Programming (XP), but they all share a common focus on delivering value through iterative development, continuous feedback, and collaboration.</a:t>
            </a:r>
            <a:endParaRPr lang="en-US" sz="2000" dirty="0">
              <a:latin typeface="Arial"/>
              <a:cs typeface="Arial"/>
            </a:endParaRPr>
          </a:p>
          <a:p>
            <a:endParaRPr lang="en-US" sz="2400" dirty="0">
              <a:latin typeface="Arial"/>
              <a:cs typeface="Arial"/>
            </a:endParaRPr>
          </a:p>
          <a:p>
            <a:endParaRPr lang="en-US" sz="2400" dirty="0">
              <a:latin typeface="Arial"/>
              <a:cs typeface="Arial"/>
            </a:endParaRPr>
          </a:p>
          <a:p>
            <a:endParaRPr lang="en-US" sz="2000" dirty="0"/>
          </a:p>
        </p:txBody>
      </p:sp>
    </p:spTree>
    <p:extLst>
      <p:ext uri="{BB962C8B-B14F-4D97-AF65-F5344CB8AC3E}">
        <p14:creationId xmlns:p14="http://schemas.microsoft.com/office/powerpoint/2010/main" val="21650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977E9-6B04-4F6F-3131-A5C07E05F2D9}"/>
              </a:ext>
            </a:extLst>
          </p:cNvPr>
          <p:cNvSpPr>
            <a:spLocks noGrp="1"/>
          </p:cNvSpPr>
          <p:nvPr>
            <p:ph idx="1"/>
          </p:nvPr>
        </p:nvSpPr>
        <p:spPr>
          <a:xfrm>
            <a:off x="838200" y="292554"/>
            <a:ext cx="10515600" cy="5884409"/>
          </a:xfrm>
        </p:spPr>
        <p:txBody>
          <a:bodyPr vert="horz" lIns="91440" tIns="45720" rIns="91440" bIns="45720" rtlCol="0" anchor="t">
            <a:normAutofit/>
          </a:bodyPr>
          <a:lstStyle/>
          <a:p>
            <a:pPr marL="0" indent="0">
              <a:buNone/>
            </a:pPr>
            <a:r>
              <a:rPr lang="en-US" sz="2400" b="1" dirty="0"/>
              <a:t>1.Plan</a:t>
            </a:r>
            <a:endParaRPr lang="en-US" sz="2400" dirty="0"/>
          </a:p>
          <a:p>
            <a:r>
              <a:rPr lang="en-US" sz="2000" b="1" dirty="0">
                <a:ea typeface="+mn-lt"/>
                <a:cs typeface="+mn-lt"/>
              </a:rPr>
              <a:t>What Happens: </a:t>
            </a:r>
            <a:r>
              <a:rPr lang="en-US" sz="2000" dirty="0">
                <a:ea typeface="+mn-lt"/>
                <a:cs typeface="+mn-lt"/>
              </a:rPr>
              <a:t>In Agile, planning occurs at multiple levels. Initially, high-level planning happens in the form of Release Planning, where broad goals and features (epics) are defined. The team will create a Product Backlog, which is a prioritized list of features, user stories, and tasks needed for the product.</a:t>
            </a:r>
            <a:endParaRPr lang="en-US" sz="2000"/>
          </a:p>
          <a:p>
            <a:r>
              <a:rPr lang="en-US" sz="2000" b="1" dirty="0">
                <a:ea typeface="+mn-lt"/>
                <a:cs typeface="+mn-lt"/>
              </a:rPr>
              <a:t>During Each Sprint:</a:t>
            </a:r>
            <a:r>
              <a:rPr lang="en-US" sz="2000" dirty="0">
                <a:ea typeface="+mn-lt"/>
                <a:cs typeface="+mn-lt"/>
              </a:rPr>
              <a:t> A more detailed plan is created during the Sprint Planning meeting, where the team decides which items from the Product Backlog will be worked on during the upcoming sprint. The team sets a goal for the sprint and breaks down user stories into smaller tasks.</a:t>
            </a:r>
            <a:endParaRPr lang="en-US" sz="2000" dirty="0"/>
          </a:p>
          <a:p>
            <a:pPr marL="0" indent="0">
              <a:buNone/>
            </a:pPr>
            <a:r>
              <a:rPr lang="en-US" sz="2400" b="1" dirty="0"/>
              <a:t>2.Design</a:t>
            </a:r>
            <a:endParaRPr lang="en-US" sz="2400" dirty="0">
              <a:ea typeface="+mn-lt"/>
              <a:cs typeface="+mn-lt"/>
            </a:endParaRPr>
          </a:p>
          <a:p>
            <a:r>
              <a:rPr lang="en-US" sz="2000" b="1" dirty="0">
                <a:ea typeface="+mn-lt"/>
                <a:cs typeface="+mn-lt"/>
              </a:rPr>
              <a:t>What Happens</a:t>
            </a:r>
            <a:r>
              <a:rPr lang="en-US" sz="2000" dirty="0">
                <a:ea typeface="+mn-lt"/>
                <a:cs typeface="+mn-lt"/>
              </a:rPr>
              <a:t>: While Agile emphasizes iterative and incremental development, design still plays a key role but is done just-in-time (JIT) and continuously throughout the process. Instead of a big upfront design, teams design and refine features as they go.</a:t>
            </a:r>
          </a:p>
          <a:p>
            <a:r>
              <a:rPr lang="en-US" sz="2000" b="1" dirty="0">
                <a:ea typeface="+mn-lt"/>
                <a:cs typeface="+mn-lt"/>
              </a:rPr>
              <a:t>During Each Sprint</a:t>
            </a:r>
            <a:r>
              <a:rPr lang="en-US" sz="2000" dirty="0">
                <a:ea typeface="+mn-lt"/>
                <a:cs typeface="+mn-lt"/>
              </a:rPr>
              <a:t>: Design happens on a smaller scale within each sprint. Teams might design the UI, system architecture, or database models for specific features. User stories should have enough detail for the team to understand how the feature should behave, often supported by wireframes or mockups.</a:t>
            </a:r>
            <a:endParaRPr lang="en-US" dirty="0">
              <a:ea typeface="+mn-lt"/>
              <a:cs typeface="+mn-lt"/>
            </a:endParaRPr>
          </a:p>
          <a:p>
            <a:endParaRPr lang="en-US" sz="2000" dirty="0"/>
          </a:p>
          <a:p>
            <a:endParaRPr lang="en-US" sz="2000" dirty="0"/>
          </a:p>
          <a:p>
            <a:endParaRPr lang="en-US" dirty="0"/>
          </a:p>
        </p:txBody>
      </p:sp>
    </p:spTree>
    <p:extLst>
      <p:ext uri="{BB962C8B-B14F-4D97-AF65-F5344CB8AC3E}">
        <p14:creationId xmlns:p14="http://schemas.microsoft.com/office/powerpoint/2010/main" val="187126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E1414-F5EB-3B16-968E-C05D0E2141E8}"/>
              </a:ext>
            </a:extLst>
          </p:cNvPr>
          <p:cNvSpPr>
            <a:spLocks noGrp="1"/>
          </p:cNvSpPr>
          <p:nvPr>
            <p:ph idx="1"/>
          </p:nvPr>
        </p:nvSpPr>
        <p:spPr>
          <a:xfrm>
            <a:off x="838200" y="564696"/>
            <a:ext cx="10515600" cy="5167768"/>
          </a:xfrm>
        </p:spPr>
        <p:txBody>
          <a:bodyPr vert="horz" lIns="91440" tIns="45720" rIns="91440" bIns="45720" rtlCol="0" anchor="t">
            <a:normAutofit lnSpcReduction="10000"/>
          </a:bodyPr>
          <a:lstStyle/>
          <a:p>
            <a:pPr marL="0" indent="0">
              <a:buNone/>
            </a:pPr>
            <a:r>
              <a:rPr lang="en-US" sz="2400" b="1" dirty="0"/>
              <a:t>3.Develop</a:t>
            </a:r>
            <a:endParaRPr lang="en-US" sz="2400" dirty="0"/>
          </a:p>
          <a:p>
            <a:r>
              <a:rPr lang="en-US" sz="2000" b="1" dirty="0">
                <a:ea typeface="+mn-lt"/>
                <a:cs typeface="+mn-lt"/>
              </a:rPr>
              <a:t>What Happens</a:t>
            </a:r>
            <a:r>
              <a:rPr lang="en-US" sz="2000" dirty="0">
                <a:ea typeface="+mn-lt"/>
                <a:cs typeface="+mn-lt"/>
              </a:rPr>
              <a:t>: In Agile, development is carried out in iterative cycles (sprints), where each iteration delivers a working product increment.</a:t>
            </a:r>
            <a:endParaRPr lang="en-US" sz="2000"/>
          </a:p>
          <a:p>
            <a:r>
              <a:rPr lang="en-US" sz="2000" b="1" dirty="0">
                <a:ea typeface="+mn-lt"/>
                <a:cs typeface="+mn-lt"/>
              </a:rPr>
              <a:t>During Each Sprint</a:t>
            </a:r>
            <a:r>
              <a:rPr lang="en-US" sz="2000" dirty="0">
                <a:ea typeface="+mn-lt"/>
                <a:cs typeface="+mn-lt"/>
              </a:rPr>
              <a:t>: Developers write code, implement features, and integrate the code with the existing product. The development is driven by the Sprint Backlog—a list of tasks for the sprint. Each sprint should result in a potentially shippable product increment, meaning the code is functional and ready to be tested.</a:t>
            </a:r>
            <a:endParaRPr lang="en-US" sz="2000"/>
          </a:p>
          <a:p>
            <a:pPr marL="0" indent="0">
              <a:buNone/>
            </a:pPr>
            <a:r>
              <a:rPr lang="en-US" sz="2400" b="1" dirty="0"/>
              <a:t>4.Test</a:t>
            </a:r>
            <a:endParaRPr lang="en-US" sz="2400" dirty="0"/>
          </a:p>
          <a:p>
            <a:r>
              <a:rPr lang="en-US" sz="2000" b="1" dirty="0">
                <a:ea typeface="+mn-lt"/>
                <a:cs typeface="+mn-lt"/>
              </a:rPr>
              <a:t>What Happens</a:t>
            </a:r>
            <a:r>
              <a:rPr lang="en-US" sz="2000" dirty="0">
                <a:ea typeface="+mn-lt"/>
                <a:cs typeface="+mn-lt"/>
              </a:rPr>
              <a:t>: Testing is integrated throughout the Agile process. In traditional approaches, testing often happens after development is complete. In Agile, testing is done continuously, from unit testing to system testing, and automated tests are encouraged.</a:t>
            </a:r>
            <a:endParaRPr lang="en-US" sz="2000"/>
          </a:p>
          <a:p>
            <a:r>
              <a:rPr lang="en-US" sz="2000" b="1" dirty="0">
                <a:ea typeface="+mn-lt"/>
                <a:cs typeface="+mn-lt"/>
              </a:rPr>
              <a:t>During Each Sprint</a:t>
            </a:r>
            <a:r>
              <a:rPr lang="en-US" sz="2000" dirty="0">
                <a:ea typeface="+mn-lt"/>
                <a:cs typeface="+mn-lt"/>
              </a:rPr>
              <a:t>: Testing starts as soon as development begins. Testers and developers collaborate closely to ensure features meet acceptance criteria. Automated testing is frequently used for unit tests, regression tests, and integration tests. Acceptance testing happens at the end of the sprint to ensure that the product increment meets the user story's requirements.</a:t>
            </a:r>
            <a:endParaRPr lang="en-US" sz="2000"/>
          </a:p>
          <a:p>
            <a:endParaRPr lang="en-US" sz="2400" dirty="0"/>
          </a:p>
        </p:txBody>
      </p:sp>
    </p:spTree>
    <p:extLst>
      <p:ext uri="{BB962C8B-B14F-4D97-AF65-F5344CB8AC3E}">
        <p14:creationId xmlns:p14="http://schemas.microsoft.com/office/powerpoint/2010/main" val="85152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BEDFB-C0E2-11FA-7F84-ADC6CB5E6FE5}"/>
              </a:ext>
            </a:extLst>
          </p:cNvPr>
          <p:cNvSpPr>
            <a:spLocks noGrp="1"/>
          </p:cNvSpPr>
          <p:nvPr>
            <p:ph idx="1"/>
          </p:nvPr>
        </p:nvSpPr>
        <p:spPr>
          <a:xfrm>
            <a:off x="838200" y="682625"/>
            <a:ext cx="10515600" cy="5494338"/>
          </a:xfrm>
        </p:spPr>
        <p:txBody>
          <a:bodyPr vert="horz" lIns="91440" tIns="45720" rIns="91440" bIns="45720" rtlCol="0" anchor="t">
            <a:normAutofit/>
          </a:bodyPr>
          <a:lstStyle/>
          <a:p>
            <a:pPr marL="0" indent="0">
              <a:buNone/>
            </a:pPr>
            <a:r>
              <a:rPr lang="en-US" sz="2400" b="1" dirty="0"/>
              <a:t>5.Deploy</a:t>
            </a:r>
            <a:endParaRPr lang="en-US" sz="2400" dirty="0"/>
          </a:p>
          <a:p>
            <a:r>
              <a:rPr lang="en-US" sz="2000" b="1" dirty="0">
                <a:ea typeface="+mn-lt"/>
                <a:cs typeface="+mn-lt"/>
              </a:rPr>
              <a:t>What Happens</a:t>
            </a:r>
            <a:r>
              <a:rPr lang="en-US" sz="2000" dirty="0">
                <a:ea typeface="+mn-lt"/>
                <a:cs typeface="+mn-lt"/>
              </a:rPr>
              <a:t>: Agile promotes continuous delivery where code is deployed as frequently as possible, often in small increments.</a:t>
            </a:r>
            <a:endParaRPr lang="en-US" sz="2000"/>
          </a:p>
          <a:p>
            <a:r>
              <a:rPr lang="en-US" sz="2000" b="1" dirty="0">
                <a:ea typeface="+mn-lt"/>
                <a:cs typeface="+mn-lt"/>
              </a:rPr>
              <a:t>During Each Sprint</a:t>
            </a:r>
            <a:r>
              <a:rPr lang="en-US" sz="2000" dirty="0">
                <a:ea typeface="+mn-lt"/>
                <a:cs typeface="+mn-lt"/>
              </a:rPr>
              <a:t>: At the end of the sprint, the potentially shippable product increment is deployed to a staging environment for final verification. The code is then pushed to production when it is deemed ready.</a:t>
            </a:r>
            <a:endParaRPr lang="en-US" sz="2000"/>
          </a:p>
          <a:p>
            <a:pPr marL="0" indent="0">
              <a:buNone/>
            </a:pPr>
            <a:r>
              <a:rPr lang="en-US" sz="2400" b="1" dirty="0"/>
              <a:t>6.Review</a:t>
            </a:r>
            <a:endParaRPr lang="en-US" sz="2400" dirty="0"/>
          </a:p>
          <a:p>
            <a:r>
              <a:rPr lang="en-US" sz="2000" b="1" dirty="0">
                <a:ea typeface="+mn-lt"/>
                <a:cs typeface="+mn-lt"/>
              </a:rPr>
              <a:t>What Happens</a:t>
            </a:r>
            <a:r>
              <a:rPr lang="en-US" sz="2000" dirty="0">
                <a:ea typeface="+mn-lt"/>
                <a:cs typeface="+mn-lt"/>
              </a:rPr>
              <a:t>: At the end of each sprint, a Sprint Review is held to review the work done during the sprint. This allows the team to present the completed features to stakeholders for feedback and validate the product increment.</a:t>
            </a:r>
            <a:endParaRPr lang="en-US" sz="2000"/>
          </a:p>
          <a:p>
            <a:r>
              <a:rPr lang="en-US" sz="2000" b="1" dirty="0">
                <a:ea typeface="+mn-lt"/>
                <a:cs typeface="+mn-lt"/>
              </a:rPr>
              <a:t>During Each Sprint</a:t>
            </a:r>
            <a:r>
              <a:rPr lang="en-US" sz="2000" dirty="0">
                <a:ea typeface="+mn-lt"/>
                <a:cs typeface="+mn-lt"/>
              </a:rPr>
              <a:t>: The team demonstrates the working product (or features) to stakeholders in a demo session. Feedback is gathered to assess whether the delivered product meets expectations and if any changes are required.</a:t>
            </a:r>
            <a:endParaRPr lang="en-US" sz="2000"/>
          </a:p>
          <a:p>
            <a:endParaRPr lang="en-US" dirty="0"/>
          </a:p>
        </p:txBody>
      </p:sp>
    </p:spTree>
    <p:extLst>
      <p:ext uri="{BB962C8B-B14F-4D97-AF65-F5344CB8AC3E}">
        <p14:creationId xmlns:p14="http://schemas.microsoft.com/office/powerpoint/2010/main" val="283860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5ED91-9C3B-762B-FE15-870CB6EFF204}"/>
              </a:ext>
            </a:extLst>
          </p:cNvPr>
          <p:cNvSpPr>
            <a:spLocks noGrp="1"/>
          </p:cNvSpPr>
          <p:nvPr>
            <p:ph idx="1"/>
          </p:nvPr>
        </p:nvSpPr>
        <p:spPr>
          <a:xfrm>
            <a:off x="838200" y="1199697"/>
            <a:ext cx="10515600" cy="4977266"/>
          </a:xfrm>
        </p:spPr>
        <p:txBody>
          <a:bodyPr vert="horz" lIns="91440" tIns="45720" rIns="91440" bIns="45720" rtlCol="0" anchor="t">
            <a:normAutofit/>
          </a:bodyPr>
          <a:lstStyle/>
          <a:p>
            <a:pPr marL="0" indent="0">
              <a:buNone/>
            </a:pPr>
            <a:r>
              <a:rPr lang="en-US" sz="2400" b="1" dirty="0"/>
              <a:t>7.Launch</a:t>
            </a:r>
            <a:endParaRPr lang="en-US" sz="2400" dirty="0"/>
          </a:p>
          <a:p>
            <a:r>
              <a:rPr lang="en-US" sz="2000" b="1" dirty="0">
                <a:ea typeface="+mn-lt"/>
                <a:cs typeface="+mn-lt"/>
              </a:rPr>
              <a:t>What Happens</a:t>
            </a:r>
            <a:r>
              <a:rPr lang="en-US" sz="2000" dirty="0">
                <a:ea typeface="+mn-lt"/>
                <a:cs typeface="+mn-lt"/>
              </a:rPr>
              <a:t>: Launch refers to the final release or delivery of the product to end users. While Agile allows for frequent releases, a larger product launch may happen at the end of the project or after several smaller releases.</a:t>
            </a:r>
            <a:endParaRPr lang="en-US" sz="2000"/>
          </a:p>
          <a:p>
            <a:r>
              <a:rPr lang="en-US" sz="2000" b="1" dirty="0">
                <a:ea typeface="+mn-lt"/>
                <a:cs typeface="+mn-lt"/>
              </a:rPr>
              <a:t>During Each Sprint</a:t>
            </a:r>
            <a:r>
              <a:rPr lang="en-US" sz="2000" dirty="0">
                <a:ea typeface="+mn-lt"/>
                <a:cs typeface="+mn-lt"/>
              </a:rPr>
              <a:t>: A soft launch or pilot release might occur before the final public launch, allowing the team to test the product with a smaller user base. Once the product is fully developed and tested, it is deployed to production.</a:t>
            </a:r>
            <a:endParaRPr lang="en-US" sz="2000"/>
          </a:p>
          <a:p>
            <a:endParaRPr lang="en-US" dirty="0"/>
          </a:p>
        </p:txBody>
      </p:sp>
    </p:spTree>
    <p:extLst>
      <p:ext uri="{BB962C8B-B14F-4D97-AF65-F5344CB8AC3E}">
        <p14:creationId xmlns:p14="http://schemas.microsoft.com/office/powerpoint/2010/main" val="63495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CD65-728B-5BC7-89A6-72F1D395D244}"/>
              </a:ext>
            </a:extLst>
          </p:cNvPr>
          <p:cNvSpPr>
            <a:spLocks noGrp="1"/>
          </p:cNvSpPr>
          <p:nvPr>
            <p:ph type="title"/>
          </p:nvPr>
        </p:nvSpPr>
        <p:spPr/>
        <p:txBody>
          <a:bodyPr>
            <a:normAutofit/>
          </a:bodyPr>
          <a:lstStyle/>
          <a:p>
            <a:r>
              <a:rPr lang="en-US" sz="3200" b="1" dirty="0"/>
              <a:t>Waterfall Model vs Agile</a:t>
            </a:r>
          </a:p>
        </p:txBody>
      </p:sp>
      <p:pic>
        <p:nvPicPr>
          <p:cNvPr id="4" name="Content Placeholder 3" descr="agile-vs-waterfall-methodology">
            <a:extLst>
              <a:ext uri="{FF2B5EF4-FFF2-40B4-BE49-F238E27FC236}">
                <a16:creationId xmlns:a16="http://schemas.microsoft.com/office/drawing/2014/main" id="{0FE04269-B78B-3EF1-8822-368FFA7D73DF}"/>
              </a:ext>
            </a:extLst>
          </p:cNvPr>
          <p:cNvPicPr>
            <a:picLocks noGrp="1" noChangeAspect="1"/>
          </p:cNvPicPr>
          <p:nvPr>
            <p:ph idx="1"/>
          </p:nvPr>
        </p:nvPicPr>
        <p:blipFill>
          <a:blip r:embed="rId2"/>
          <a:stretch>
            <a:fillRect/>
          </a:stretch>
        </p:blipFill>
        <p:spPr>
          <a:xfrm>
            <a:off x="2885996" y="1825625"/>
            <a:ext cx="6420007" cy="4351338"/>
          </a:xfrm>
        </p:spPr>
      </p:pic>
    </p:spTree>
    <p:extLst>
      <p:ext uri="{BB962C8B-B14F-4D97-AF65-F5344CB8AC3E}">
        <p14:creationId xmlns:p14="http://schemas.microsoft.com/office/powerpoint/2010/main" val="149416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1762-B184-30E4-139E-837F5471B9FB}"/>
              </a:ext>
            </a:extLst>
          </p:cNvPr>
          <p:cNvSpPr>
            <a:spLocks noGrp="1"/>
          </p:cNvSpPr>
          <p:nvPr>
            <p:ph type="title"/>
          </p:nvPr>
        </p:nvSpPr>
        <p:spPr>
          <a:xfrm>
            <a:off x="838200" y="1145267"/>
            <a:ext cx="10515600" cy="563563"/>
          </a:xfrm>
        </p:spPr>
        <p:txBody>
          <a:bodyPr/>
          <a:lstStyle/>
          <a:p>
            <a:r>
              <a:rPr lang="en-US" sz="3200" b="1" dirty="0">
                <a:solidFill>
                  <a:srgbClr val="273239"/>
                </a:solidFill>
              </a:rPr>
              <a:t>Agile vs Waterfall Project Management</a:t>
            </a:r>
            <a:endParaRPr lang="en-US" sz="3200" b="1"/>
          </a:p>
          <a:p>
            <a:endParaRPr lang="en-US" sz="6000" b="1" dirty="0"/>
          </a:p>
        </p:txBody>
      </p:sp>
      <p:sp>
        <p:nvSpPr>
          <p:cNvPr id="3" name="Content Placeholder 2">
            <a:extLst>
              <a:ext uri="{FF2B5EF4-FFF2-40B4-BE49-F238E27FC236}">
                <a16:creationId xmlns:a16="http://schemas.microsoft.com/office/drawing/2014/main" id="{CB9CD9A4-108C-09D4-746D-E7211E7E051F}"/>
              </a:ext>
            </a:extLst>
          </p:cNvPr>
          <p:cNvSpPr>
            <a:spLocks noGrp="1"/>
          </p:cNvSpPr>
          <p:nvPr>
            <p:ph idx="1"/>
          </p:nvPr>
        </p:nvSpPr>
        <p:spPr/>
        <p:txBody>
          <a:bodyPr vert="horz" lIns="91440" tIns="45720" rIns="91440" bIns="45720" rtlCol="0" anchor="t">
            <a:normAutofit/>
          </a:bodyPr>
          <a:lstStyle/>
          <a:p>
            <a:r>
              <a:rPr lang="en-US" sz="2000" dirty="0">
                <a:solidFill>
                  <a:srgbClr val="273239"/>
                </a:solidFill>
                <a:ea typeface="+mn-lt"/>
                <a:cs typeface="+mn-lt"/>
              </a:rPr>
              <a:t>In Project management, two methodologies that stand out for their distinct approaches are Agile and Waterfall. These methods represent contrasting approach in how projects are planned, executed, and delivered. </a:t>
            </a:r>
            <a:endParaRPr lang="en-US" sz="2000">
              <a:solidFill>
                <a:srgbClr val="000000"/>
              </a:solidFill>
              <a:ea typeface="+mn-lt"/>
              <a:cs typeface="+mn-lt"/>
            </a:endParaRPr>
          </a:p>
          <a:p>
            <a:r>
              <a:rPr lang="en-US" sz="2000" dirty="0">
                <a:solidFill>
                  <a:srgbClr val="273239"/>
                </a:solidFill>
                <a:ea typeface="+mn-lt"/>
                <a:cs typeface="+mn-lt"/>
              </a:rPr>
              <a:t>Waterfall is a traditional, linear approach, where each phase of the project is completed in a sequence before moving on to the next. </a:t>
            </a:r>
            <a:endParaRPr lang="en-US" sz="2000">
              <a:solidFill>
                <a:srgbClr val="000000"/>
              </a:solidFill>
              <a:ea typeface="+mn-lt"/>
              <a:cs typeface="+mn-lt"/>
            </a:endParaRPr>
          </a:p>
          <a:p>
            <a:r>
              <a:rPr lang="en-US" sz="2000" dirty="0">
                <a:solidFill>
                  <a:srgbClr val="273239"/>
                </a:solidFill>
                <a:ea typeface="+mn-lt"/>
                <a:cs typeface="+mn-lt"/>
              </a:rPr>
              <a:t>In contrast, Agile is iterative and flexible, allowing for continuous improvement and adaptation throughout the project lifecycle. </a:t>
            </a:r>
            <a:endParaRPr lang="en-US" sz="2000"/>
          </a:p>
        </p:txBody>
      </p:sp>
    </p:spTree>
    <p:extLst>
      <p:ext uri="{BB962C8B-B14F-4D97-AF65-F5344CB8AC3E}">
        <p14:creationId xmlns:p14="http://schemas.microsoft.com/office/powerpoint/2010/main" val="22877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93F9-A8DC-D646-35DF-CDF14AED2B6A}"/>
              </a:ext>
            </a:extLst>
          </p:cNvPr>
          <p:cNvSpPr>
            <a:spLocks noGrp="1"/>
          </p:cNvSpPr>
          <p:nvPr>
            <p:ph type="title"/>
          </p:nvPr>
        </p:nvSpPr>
        <p:spPr>
          <a:xfrm>
            <a:off x="838200" y="1118052"/>
            <a:ext cx="10515600" cy="599850"/>
          </a:xfrm>
        </p:spPr>
        <p:txBody>
          <a:bodyPr/>
          <a:lstStyle/>
          <a:p>
            <a:r>
              <a:rPr lang="en-US" sz="3200" b="1" dirty="0">
                <a:solidFill>
                  <a:srgbClr val="273239"/>
                </a:solidFill>
              </a:rPr>
              <a:t>Project Management</a:t>
            </a:r>
            <a:endParaRPr lang="en-US" sz="3200" b="1"/>
          </a:p>
          <a:p>
            <a:endParaRPr lang="en-US" dirty="0"/>
          </a:p>
        </p:txBody>
      </p:sp>
      <p:sp>
        <p:nvSpPr>
          <p:cNvPr id="3" name="Content Placeholder 2">
            <a:extLst>
              <a:ext uri="{FF2B5EF4-FFF2-40B4-BE49-F238E27FC236}">
                <a16:creationId xmlns:a16="http://schemas.microsoft.com/office/drawing/2014/main" id="{67D4AF53-E731-4888-CDF2-6CC9D0BFD790}"/>
              </a:ext>
            </a:extLst>
          </p:cNvPr>
          <p:cNvSpPr>
            <a:spLocks noGrp="1"/>
          </p:cNvSpPr>
          <p:nvPr>
            <p:ph idx="1"/>
          </p:nvPr>
        </p:nvSpPr>
        <p:spPr>
          <a:xfrm>
            <a:off x="838200" y="1907268"/>
            <a:ext cx="10515600" cy="4269695"/>
          </a:xfrm>
        </p:spPr>
        <p:txBody>
          <a:bodyPr vert="horz" lIns="91440" tIns="45720" rIns="91440" bIns="45720" rtlCol="0" anchor="t">
            <a:normAutofit/>
          </a:bodyPr>
          <a:lstStyle/>
          <a:p>
            <a:r>
              <a:rPr lang="en-US" sz="2000" dirty="0">
                <a:solidFill>
                  <a:srgbClr val="273239"/>
                </a:solidFill>
                <a:ea typeface="+mn-lt"/>
                <a:cs typeface="+mn-lt"/>
              </a:rPr>
              <a:t>Project management is the application of knowledge, skills, tools, and techniques to project activities to meet the project requirements.</a:t>
            </a:r>
            <a:endParaRPr lang="en-US" sz="2000" dirty="0">
              <a:solidFill>
                <a:srgbClr val="000000"/>
              </a:solidFill>
              <a:ea typeface="+mn-lt"/>
              <a:cs typeface="+mn-lt"/>
            </a:endParaRPr>
          </a:p>
          <a:p>
            <a:r>
              <a:rPr lang="en-US" sz="2000" dirty="0">
                <a:solidFill>
                  <a:srgbClr val="273239"/>
                </a:solidFill>
                <a:ea typeface="+mn-lt"/>
                <a:cs typeface="+mn-lt"/>
              </a:rPr>
              <a:t> Project management is a crucial discipline that ensures projects are planned, executed, and completed effectively.</a:t>
            </a:r>
            <a:endParaRPr lang="en-US" sz="2000" dirty="0">
              <a:solidFill>
                <a:srgbClr val="000000"/>
              </a:solidFill>
              <a:ea typeface="+mn-lt"/>
              <a:cs typeface="+mn-lt"/>
            </a:endParaRPr>
          </a:p>
          <a:p>
            <a:r>
              <a:rPr lang="en-US" sz="2000" dirty="0">
                <a:solidFill>
                  <a:srgbClr val="273239"/>
                </a:solidFill>
                <a:ea typeface="+mn-lt"/>
                <a:cs typeface="+mn-lt"/>
              </a:rPr>
              <a:t> It involves organizing resources, setting goals, and managing timelines to achieve specific objectives. </a:t>
            </a:r>
            <a:endParaRPr lang="en-US" sz="2000"/>
          </a:p>
        </p:txBody>
      </p:sp>
    </p:spTree>
    <p:extLst>
      <p:ext uri="{BB962C8B-B14F-4D97-AF65-F5344CB8AC3E}">
        <p14:creationId xmlns:p14="http://schemas.microsoft.com/office/powerpoint/2010/main" val="121559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62A0-4E45-CC56-3050-9F1983B7B85B}"/>
              </a:ext>
            </a:extLst>
          </p:cNvPr>
          <p:cNvSpPr>
            <a:spLocks noGrp="1"/>
          </p:cNvSpPr>
          <p:nvPr>
            <p:ph type="title"/>
          </p:nvPr>
        </p:nvSpPr>
        <p:spPr>
          <a:xfrm>
            <a:off x="838200" y="972910"/>
            <a:ext cx="10515600" cy="735920"/>
          </a:xfrm>
        </p:spPr>
        <p:txBody>
          <a:bodyPr>
            <a:normAutofit/>
          </a:bodyPr>
          <a:lstStyle/>
          <a:p>
            <a:r>
              <a:rPr lang="en-US" sz="3200" b="1" dirty="0"/>
              <a:t>Waterfall methodology</a:t>
            </a:r>
          </a:p>
        </p:txBody>
      </p:sp>
      <p:sp>
        <p:nvSpPr>
          <p:cNvPr id="6" name="Content Placeholder 5">
            <a:extLst>
              <a:ext uri="{FF2B5EF4-FFF2-40B4-BE49-F238E27FC236}">
                <a16:creationId xmlns:a16="http://schemas.microsoft.com/office/drawing/2014/main" id="{B0B00010-DF00-0937-CF73-DD02C1E36BF5}"/>
              </a:ext>
            </a:extLst>
          </p:cNvPr>
          <p:cNvSpPr>
            <a:spLocks noGrp="1"/>
          </p:cNvSpPr>
          <p:nvPr>
            <p:ph idx="1"/>
          </p:nvPr>
        </p:nvSpPr>
        <p:spPr>
          <a:xfrm>
            <a:off x="838200" y="2124982"/>
            <a:ext cx="10515600" cy="4051981"/>
          </a:xfrm>
        </p:spPr>
        <p:txBody>
          <a:bodyPr vert="horz" lIns="91440" tIns="45720" rIns="91440" bIns="45720" rtlCol="0" anchor="t">
            <a:normAutofit/>
          </a:bodyPr>
          <a:lstStyle/>
          <a:p>
            <a:r>
              <a:rPr lang="en-US" sz="2000" dirty="0">
                <a:ea typeface="+mn-lt"/>
                <a:cs typeface="+mn-lt"/>
              </a:rPr>
              <a:t>The Waterfall methodology is one of the earliest and most straightforward approaches to software development and project management.</a:t>
            </a:r>
          </a:p>
          <a:p>
            <a:r>
              <a:rPr lang="en-US" sz="2000" dirty="0">
                <a:ea typeface="+mn-lt"/>
                <a:cs typeface="+mn-lt"/>
              </a:rPr>
              <a:t> It is based on a linear and sequential design process where progress flows in one direction—like a waterfall. </a:t>
            </a:r>
            <a:endParaRPr lang="en-US" sz="2000">
              <a:ea typeface="+mn-lt"/>
              <a:cs typeface="+mn-lt"/>
            </a:endParaRPr>
          </a:p>
          <a:p>
            <a:r>
              <a:rPr lang="en-US" sz="2000" dirty="0">
                <a:ea typeface="+mn-lt"/>
                <a:cs typeface="+mn-lt"/>
              </a:rPr>
              <a:t>This model is widely used in software development, construction, and manufacturing, where each phase of the project must be completed before the next one begins.</a:t>
            </a:r>
            <a:endParaRPr lang="en-US" sz="2000"/>
          </a:p>
        </p:txBody>
      </p:sp>
    </p:spTree>
    <p:extLst>
      <p:ext uri="{BB962C8B-B14F-4D97-AF65-F5344CB8AC3E}">
        <p14:creationId xmlns:p14="http://schemas.microsoft.com/office/powerpoint/2010/main" val="7758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Most Suitable Software Development Methodology for 2022">
            <a:extLst>
              <a:ext uri="{FF2B5EF4-FFF2-40B4-BE49-F238E27FC236}">
                <a16:creationId xmlns:a16="http://schemas.microsoft.com/office/drawing/2014/main" id="{D3416980-58CE-3855-396D-8E2CA22AC254}"/>
              </a:ext>
            </a:extLst>
          </p:cNvPr>
          <p:cNvPicPr>
            <a:picLocks noChangeAspect="1"/>
          </p:cNvPicPr>
          <p:nvPr/>
        </p:nvPicPr>
        <p:blipFill>
          <a:blip r:embed="rId2"/>
          <a:stretch>
            <a:fillRect/>
          </a:stretch>
        </p:blipFill>
        <p:spPr>
          <a:xfrm>
            <a:off x="2519558" y="891268"/>
            <a:ext cx="7152884" cy="5285695"/>
          </a:xfrm>
          <a:prstGeom prst="rect">
            <a:avLst/>
          </a:prstGeom>
        </p:spPr>
      </p:pic>
    </p:spTree>
    <p:extLst>
      <p:ext uri="{BB962C8B-B14F-4D97-AF65-F5344CB8AC3E}">
        <p14:creationId xmlns:p14="http://schemas.microsoft.com/office/powerpoint/2010/main" val="293608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37BC1-634D-FFC9-FF3B-AA13C985E5DC}"/>
              </a:ext>
            </a:extLst>
          </p:cNvPr>
          <p:cNvSpPr>
            <a:spLocks noGrp="1"/>
          </p:cNvSpPr>
          <p:nvPr>
            <p:ph idx="1"/>
          </p:nvPr>
        </p:nvSpPr>
        <p:spPr>
          <a:xfrm>
            <a:off x="838200" y="800554"/>
            <a:ext cx="10515600" cy="5376409"/>
          </a:xfrm>
        </p:spPr>
        <p:txBody>
          <a:bodyPr vert="horz" lIns="91440" tIns="45720" rIns="91440" bIns="45720" rtlCol="0" anchor="t">
            <a:normAutofit/>
          </a:bodyPr>
          <a:lstStyle/>
          <a:p>
            <a:pPr marL="0" indent="0">
              <a:buNone/>
            </a:pPr>
            <a:r>
              <a:rPr lang="en-US" sz="2400" b="1" dirty="0"/>
              <a:t>1.Requirements Gathering and Analysis</a:t>
            </a:r>
            <a:endParaRPr lang="en-US" sz="2400" dirty="0"/>
          </a:p>
          <a:p>
            <a:r>
              <a:rPr lang="en-US" sz="2000" dirty="0">
                <a:ea typeface="+mn-lt"/>
                <a:cs typeface="+mn-lt"/>
              </a:rPr>
              <a:t>In this initial phase, all project requirements are gathered, defined, and documented in detail.</a:t>
            </a:r>
            <a:endParaRPr lang="en-US" sz="2000" dirty="0"/>
          </a:p>
          <a:p>
            <a:r>
              <a:rPr lang="en-US" sz="2000" dirty="0">
                <a:ea typeface="+mn-lt"/>
                <a:cs typeface="+mn-lt"/>
              </a:rPr>
              <a:t>Stakeholders, users, and developers collaborate to ensure a comprehensive understanding of the project needs.</a:t>
            </a:r>
            <a:endParaRPr lang="en-US" sz="2000" dirty="0"/>
          </a:p>
          <a:p>
            <a:r>
              <a:rPr lang="en-US" sz="2000" dirty="0">
                <a:ea typeface="+mn-lt"/>
                <a:cs typeface="+mn-lt"/>
              </a:rPr>
              <a:t>The goal is to gather all the information needed for the design phase.</a:t>
            </a:r>
            <a:endParaRPr lang="en-US" sz="2000" dirty="0"/>
          </a:p>
          <a:p>
            <a:endParaRPr lang="en-US" sz="2000" dirty="0"/>
          </a:p>
          <a:p>
            <a:pPr marL="0" indent="0">
              <a:buNone/>
            </a:pPr>
            <a:r>
              <a:rPr lang="en-US" sz="2400" b="1" dirty="0"/>
              <a:t>2.System and Software Design</a:t>
            </a:r>
            <a:endParaRPr lang="en-US" sz="2400" dirty="0"/>
          </a:p>
          <a:p>
            <a:r>
              <a:rPr lang="en-US" sz="2000" dirty="0">
                <a:ea typeface="+mn-lt"/>
                <a:cs typeface="+mn-lt"/>
              </a:rPr>
              <a:t>Based on the requirements gathered, the system's architecture and design are created.</a:t>
            </a:r>
            <a:endParaRPr lang="en-US" sz="2000"/>
          </a:p>
          <a:p>
            <a:r>
              <a:rPr lang="en-US" sz="2000" dirty="0">
                <a:ea typeface="+mn-lt"/>
                <a:cs typeface="+mn-lt"/>
              </a:rPr>
              <a:t>This includes both high-level system design (how the system will function) and low-level design (detailed specifications for each component or module).</a:t>
            </a:r>
            <a:endParaRPr lang="en-US" sz="2000"/>
          </a:p>
          <a:p>
            <a:r>
              <a:rPr lang="en-US" sz="2000" dirty="0">
                <a:ea typeface="+mn-lt"/>
                <a:cs typeface="+mn-lt"/>
              </a:rPr>
              <a:t>The design should be thorough to avoid changes later.</a:t>
            </a:r>
            <a:endParaRPr lang="en-US" sz="2000"/>
          </a:p>
          <a:p>
            <a:endParaRPr lang="en-US" dirty="0"/>
          </a:p>
        </p:txBody>
      </p:sp>
    </p:spTree>
    <p:extLst>
      <p:ext uri="{BB962C8B-B14F-4D97-AF65-F5344CB8AC3E}">
        <p14:creationId xmlns:p14="http://schemas.microsoft.com/office/powerpoint/2010/main" val="114634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DBBC2-F2CB-133C-2577-17C7304DA9D9}"/>
              </a:ext>
            </a:extLst>
          </p:cNvPr>
          <p:cNvSpPr>
            <a:spLocks noGrp="1"/>
          </p:cNvSpPr>
          <p:nvPr>
            <p:ph idx="1"/>
          </p:nvPr>
        </p:nvSpPr>
        <p:spPr>
          <a:xfrm>
            <a:off x="838200" y="1072696"/>
            <a:ext cx="10515600" cy="5104267"/>
          </a:xfrm>
        </p:spPr>
        <p:txBody>
          <a:bodyPr vert="horz" lIns="91440" tIns="45720" rIns="91440" bIns="45720" rtlCol="0" anchor="t">
            <a:normAutofit/>
          </a:bodyPr>
          <a:lstStyle/>
          <a:p>
            <a:pPr marL="0" indent="0">
              <a:buNone/>
            </a:pPr>
            <a:r>
              <a:rPr lang="en-US" sz="2400" b="1" dirty="0"/>
              <a:t>3.Implementation (Coding)</a:t>
            </a:r>
            <a:endParaRPr lang="en-US" sz="2400" dirty="0"/>
          </a:p>
          <a:p>
            <a:r>
              <a:rPr lang="en-US" sz="2000" dirty="0">
                <a:ea typeface="+mn-lt"/>
                <a:cs typeface="+mn-lt"/>
              </a:rPr>
              <a:t>In this phase, the actual code is written based on the previously defined design.</a:t>
            </a:r>
            <a:endParaRPr lang="en-US" sz="2000" dirty="0"/>
          </a:p>
          <a:p>
            <a:r>
              <a:rPr lang="en-US" sz="2000" dirty="0">
                <a:ea typeface="+mn-lt"/>
                <a:cs typeface="+mn-lt"/>
              </a:rPr>
              <a:t>Development teams build and integrate the various components of the system.</a:t>
            </a:r>
            <a:endParaRPr lang="en-US" sz="2000" dirty="0"/>
          </a:p>
          <a:p>
            <a:r>
              <a:rPr lang="en-US" sz="2000" dirty="0">
                <a:ea typeface="+mn-lt"/>
                <a:cs typeface="+mn-lt"/>
              </a:rPr>
              <a:t>This is typically the longest phase in the waterfall model.</a:t>
            </a:r>
            <a:endParaRPr lang="en-US" sz="2000" dirty="0"/>
          </a:p>
          <a:p>
            <a:pPr marL="0" indent="0">
              <a:buNone/>
            </a:pPr>
            <a:endParaRPr lang="en-US" sz="2000" dirty="0"/>
          </a:p>
          <a:p>
            <a:pPr>
              <a:buNone/>
            </a:pPr>
            <a:r>
              <a:rPr lang="en-US" sz="2400" b="1" dirty="0"/>
              <a:t>4.Testing</a:t>
            </a:r>
            <a:endParaRPr lang="en-US" sz="2400" dirty="0"/>
          </a:p>
          <a:p>
            <a:pPr>
              <a:buFont typeface="Arial"/>
              <a:buChar char="•"/>
            </a:pPr>
            <a:r>
              <a:rPr lang="en-US" sz="2000" dirty="0">
                <a:ea typeface="+mn-lt"/>
                <a:cs typeface="+mn-lt"/>
              </a:rPr>
              <a:t>After coding is complete, the system undergoes rigorous testing.</a:t>
            </a:r>
            <a:endParaRPr lang="en-US" sz="2000" dirty="0"/>
          </a:p>
          <a:p>
            <a:pPr>
              <a:buFont typeface="Arial"/>
              <a:buChar char="•"/>
            </a:pPr>
            <a:r>
              <a:rPr lang="en-US" sz="2000" dirty="0">
                <a:ea typeface="+mn-lt"/>
                <a:cs typeface="+mn-lt"/>
              </a:rPr>
              <a:t>The aim is to find defects or issues in the system and fix them.</a:t>
            </a:r>
            <a:endParaRPr lang="en-US" sz="2000" dirty="0"/>
          </a:p>
          <a:p>
            <a:pPr>
              <a:buFont typeface="Arial"/>
              <a:buChar char="•"/>
            </a:pPr>
            <a:r>
              <a:rPr lang="en-US" sz="2000" dirty="0">
                <a:ea typeface="+mn-lt"/>
                <a:cs typeface="+mn-lt"/>
              </a:rPr>
              <a:t>Testing is usually done in a controlled environment before the system is deployed.</a:t>
            </a: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140124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334A6-AD20-C74F-507B-61802755B277}"/>
              </a:ext>
            </a:extLst>
          </p:cNvPr>
          <p:cNvSpPr>
            <a:spLocks noGrp="1"/>
          </p:cNvSpPr>
          <p:nvPr>
            <p:ph idx="1"/>
          </p:nvPr>
        </p:nvSpPr>
        <p:spPr>
          <a:xfrm>
            <a:off x="838200" y="873125"/>
            <a:ext cx="10515600" cy="5303838"/>
          </a:xfrm>
        </p:spPr>
        <p:txBody>
          <a:bodyPr vert="horz" lIns="91440" tIns="45720" rIns="91440" bIns="45720" rtlCol="0" anchor="t">
            <a:normAutofit/>
          </a:bodyPr>
          <a:lstStyle/>
          <a:p>
            <a:pPr marL="0" indent="0">
              <a:buNone/>
            </a:pPr>
            <a:r>
              <a:rPr lang="en-US" sz="2400" b="1" dirty="0"/>
              <a:t>5.Deployment</a:t>
            </a:r>
            <a:endParaRPr lang="en-US" sz="2400" dirty="0"/>
          </a:p>
          <a:p>
            <a:r>
              <a:rPr lang="en-US" sz="2000" dirty="0">
                <a:ea typeface="+mn-lt"/>
                <a:cs typeface="+mn-lt"/>
              </a:rPr>
              <a:t>Once the system is tested and approved, it is deployed to a live environment.</a:t>
            </a:r>
            <a:endParaRPr lang="en-US" sz="2000" dirty="0"/>
          </a:p>
          <a:p>
            <a:r>
              <a:rPr lang="en-US" sz="2000" dirty="0">
                <a:ea typeface="+mn-lt"/>
                <a:cs typeface="+mn-lt"/>
              </a:rPr>
              <a:t>Users start interacting with the system.</a:t>
            </a:r>
            <a:endParaRPr lang="en-US" sz="2000" dirty="0"/>
          </a:p>
          <a:p>
            <a:r>
              <a:rPr lang="en-US" sz="2000" dirty="0">
                <a:ea typeface="+mn-lt"/>
                <a:cs typeface="+mn-lt"/>
              </a:rPr>
              <a:t>This phase also includes user training and documentation.</a:t>
            </a:r>
            <a:endParaRPr lang="en-US" sz="2000" dirty="0"/>
          </a:p>
          <a:p>
            <a:endParaRPr lang="en-US" sz="2000" dirty="0"/>
          </a:p>
          <a:p>
            <a:pPr>
              <a:buNone/>
            </a:pPr>
            <a:r>
              <a:rPr lang="en-US" sz="2400" b="1" dirty="0"/>
              <a:t>6.Maintenance</a:t>
            </a:r>
            <a:endParaRPr lang="en-US" sz="2400" dirty="0"/>
          </a:p>
          <a:p>
            <a:pPr>
              <a:buFont typeface="Arial"/>
              <a:buChar char="•"/>
            </a:pPr>
            <a:r>
              <a:rPr lang="en-US" sz="2000" dirty="0">
                <a:ea typeface="+mn-lt"/>
                <a:cs typeface="+mn-lt"/>
              </a:rPr>
              <a:t>After deployment, the system enters the maintenance phase.</a:t>
            </a:r>
            <a:endParaRPr lang="en-US" sz="2000" dirty="0"/>
          </a:p>
          <a:p>
            <a:pPr>
              <a:buFont typeface="Arial"/>
              <a:buChar char="•"/>
            </a:pPr>
            <a:r>
              <a:rPr lang="en-US" sz="2000" dirty="0">
                <a:ea typeface="+mn-lt"/>
                <a:cs typeface="+mn-lt"/>
              </a:rPr>
              <a:t>This phase involves fixing any issues that arise, applying patches, and updating the system as necessary.</a:t>
            </a:r>
            <a:endParaRPr lang="en-US" sz="2000" dirty="0"/>
          </a:p>
          <a:p>
            <a:pPr>
              <a:buFont typeface="Arial"/>
              <a:buChar char="•"/>
            </a:pPr>
            <a:r>
              <a:rPr lang="en-US" sz="2000" dirty="0">
                <a:ea typeface="+mn-lt"/>
                <a:cs typeface="+mn-lt"/>
              </a:rPr>
              <a:t>It ensures the system continues to meet user needs over time.</a:t>
            </a: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134939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4077-4804-64B5-F811-E70ADFB952E2}"/>
              </a:ext>
            </a:extLst>
          </p:cNvPr>
          <p:cNvSpPr>
            <a:spLocks noGrp="1"/>
          </p:cNvSpPr>
          <p:nvPr>
            <p:ph type="title"/>
          </p:nvPr>
        </p:nvSpPr>
        <p:spPr>
          <a:xfrm>
            <a:off x="838200" y="528410"/>
            <a:ext cx="10515600" cy="1180420"/>
          </a:xfrm>
        </p:spPr>
        <p:txBody>
          <a:bodyPr>
            <a:normAutofit/>
          </a:bodyPr>
          <a:lstStyle/>
          <a:p>
            <a:r>
              <a:rPr lang="en-US" sz="3200" b="1" dirty="0"/>
              <a:t>Agile process</a:t>
            </a:r>
          </a:p>
        </p:txBody>
      </p:sp>
      <p:sp>
        <p:nvSpPr>
          <p:cNvPr id="3" name="Content Placeholder 2">
            <a:extLst>
              <a:ext uri="{FF2B5EF4-FFF2-40B4-BE49-F238E27FC236}">
                <a16:creationId xmlns:a16="http://schemas.microsoft.com/office/drawing/2014/main" id="{851C811F-9BB6-3947-F79E-DB7311246B0E}"/>
              </a:ext>
            </a:extLst>
          </p:cNvPr>
          <p:cNvSpPr>
            <a:spLocks noGrp="1"/>
          </p:cNvSpPr>
          <p:nvPr>
            <p:ph idx="1"/>
          </p:nvPr>
        </p:nvSpPr>
        <p:spPr>
          <a:xfrm>
            <a:off x="838200" y="1834697"/>
            <a:ext cx="10515600" cy="4342266"/>
          </a:xfrm>
        </p:spPr>
        <p:txBody>
          <a:bodyPr vert="horz" lIns="91440" tIns="45720" rIns="91440" bIns="45720" rtlCol="0" anchor="t">
            <a:normAutofit/>
          </a:bodyPr>
          <a:lstStyle/>
          <a:p>
            <a:r>
              <a:rPr lang="en-US" sz="2400" dirty="0">
                <a:ea typeface="+mn-lt"/>
                <a:cs typeface="+mn-lt"/>
              </a:rPr>
              <a:t>Agile methodologies emphasize short, repetitive cycles known as sprints or iterations, which usually last between 1-4 weeks.</a:t>
            </a:r>
          </a:p>
          <a:p>
            <a:r>
              <a:rPr lang="en-US" sz="2400" dirty="0">
                <a:ea typeface="+mn-lt"/>
                <a:cs typeface="+mn-lt"/>
              </a:rPr>
              <a:t> At the end of each sprint, a working product increment is delivered, providing tangible progress that can be reviewed and improved.</a:t>
            </a:r>
            <a:endParaRPr lang="en-US" sz="2400"/>
          </a:p>
          <a:p>
            <a:r>
              <a:rPr lang="en-US" sz="2400" dirty="0">
                <a:ea typeface="+mn-lt"/>
                <a:cs typeface="+mn-lt"/>
              </a:rPr>
              <a:t>The main Agile frameworks include Scrum, Kanban, and Extreme Programming (XP), but they all share a common focus on delivering value through iterative development, continuous feedback, and collaboration.</a:t>
            </a:r>
            <a:endParaRPr lang="en-US" sz="2400" dirty="0"/>
          </a:p>
          <a:p>
            <a:endParaRPr lang="en-US" dirty="0"/>
          </a:p>
        </p:txBody>
      </p:sp>
    </p:spTree>
    <p:extLst>
      <p:ext uri="{BB962C8B-B14F-4D97-AF65-F5344CB8AC3E}">
        <p14:creationId xmlns:p14="http://schemas.microsoft.com/office/powerpoint/2010/main" val="344463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Agile and Waterfall Methodology</vt:lpstr>
      <vt:lpstr>Agile vs Waterfall Project Management </vt:lpstr>
      <vt:lpstr>Project Management </vt:lpstr>
      <vt:lpstr>Waterfall methodology</vt:lpstr>
      <vt:lpstr>PowerPoint Presentation</vt:lpstr>
      <vt:lpstr>PowerPoint Presentation</vt:lpstr>
      <vt:lpstr>PowerPoint Presentation</vt:lpstr>
      <vt:lpstr>PowerPoint Presentation</vt:lpstr>
      <vt:lpstr>Agile process</vt:lpstr>
      <vt:lpstr>Agile process </vt:lpstr>
      <vt:lpstr>PowerPoint Presentation</vt:lpstr>
      <vt:lpstr>PowerPoint Presentation</vt:lpstr>
      <vt:lpstr>PowerPoint Presentation</vt:lpstr>
      <vt:lpstr>PowerPoint Presentation</vt:lpstr>
      <vt:lpstr>Waterfall Model vs Agile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208</cp:revision>
  <dcterms:created xsi:type="dcterms:W3CDTF">2024-11-25T09:39:55Z</dcterms:created>
  <dcterms:modified xsi:type="dcterms:W3CDTF">2024-11-25T10:32:09Z</dcterms:modified>
</cp:coreProperties>
</file>