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7"/>
  </p:notesMasterIdLst>
  <p:sldIdLst>
    <p:sldId id="1194" r:id="rId2"/>
    <p:sldId id="1061" r:id="rId3"/>
    <p:sldId id="317" r:id="rId4"/>
    <p:sldId id="992" r:id="rId5"/>
    <p:sldId id="1015" r:id="rId6"/>
  </p:sldIdLst>
  <p:sldSz cx="1828800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00" userDrawn="1">
          <p15:clr>
            <a:srgbClr val="A4A3A4"/>
          </p15:clr>
        </p15:guide>
        <p15:guide id="2" orient="horz" pos="8140" userDrawn="1">
          <p15:clr>
            <a:srgbClr val="A4A3A4"/>
          </p15:clr>
        </p15:guide>
        <p15:guide id="3" pos="10715" userDrawn="1">
          <p15:clr>
            <a:srgbClr val="A4A3A4"/>
          </p15:clr>
        </p15:guide>
        <p15:guide id="4" pos="798" userDrawn="1">
          <p15:clr>
            <a:srgbClr val="A4A3A4"/>
          </p15:clr>
        </p15:guide>
        <p15:guide id="5" pos="5758" userDrawn="1">
          <p15:clr>
            <a:srgbClr val="A4A3A4"/>
          </p15:clr>
        </p15:guide>
        <p15:guide id="6" orient="horz" pos="8639">
          <p15:clr>
            <a:srgbClr val="A4A3A4"/>
          </p15:clr>
        </p15:guide>
        <p15:guide id="7" pos="115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50B"/>
    <a:srgbClr val="081128"/>
    <a:srgbClr val="2D2C4A"/>
    <a:srgbClr val="445469"/>
    <a:srgbClr val="666666"/>
    <a:srgbClr val="B78B02"/>
    <a:srgbClr val="F10F21"/>
    <a:srgbClr val="DEA902"/>
    <a:srgbClr val="D09E02"/>
    <a:srgbClr val="1E273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333" autoAdjust="0"/>
    <p:restoredTop sz="85475" autoAdjust="0"/>
  </p:normalViewPr>
  <p:slideViewPr>
    <p:cSldViewPr snapToGrid="0" snapToObjects="1">
      <p:cViewPr>
        <p:scale>
          <a:sx n="30" d="100"/>
          <a:sy n="30" d="100"/>
        </p:scale>
        <p:origin x="420" y="132"/>
      </p:cViewPr>
      <p:guideLst>
        <p:guide orient="horz" pos="500"/>
        <p:guide orient="horz" pos="8140"/>
        <p:guide pos="10715"/>
        <p:guide pos="798"/>
        <p:guide pos="5758"/>
        <p:guide orient="horz" pos="8639"/>
        <p:guide pos="11519"/>
      </p:guideLst>
    </p:cSldViewPr>
  </p:slideViewPr>
  <p:notesTextViewPr>
    <p:cViewPr>
      <p:scale>
        <a:sx n="100" d="100"/>
        <a:sy n="100" d="100"/>
      </p:scale>
      <p:origin x="0" y="0"/>
    </p:cViewPr>
  </p:notesTextViewPr>
  <p:sorterViewPr>
    <p:cViewPr>
      <p:scale>
        <a:sx n="20" d="100"/>
        <a:sy n="20"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Feuil1!$B$1</c:f>
              <c:strCache>
                <c:ptCount val="1"/>
                <c:pt idx="0">
                  <c:v>Investissement</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1AC-4C2D-835E-53CEADB2B906}"/>
              </c:ext>
            </c:extLst>
          </c:dPt>
          <c:dPt>
            <c:idx val="1"/>
            <c:bubble3D val="0"/>
            <c:spPr>
              <a:solidFill>
                <a:schemeClr val="accent4"/>
              </a:solidFill>
              <a:ln w="19050">
                <a:solidFill>
                  <a:schemeClr val="lt1"/>
                </a:solidFill>
              </a:ln>
              <a:effectLst/>
            </c:spPr>
          </c:dPt>
          <c:dPt>
            <c:idx val="2"/>
            <c:bubble3D val="0"/>
            <c:spPr>
              <a:solidFill>
                <a:schemeClr val="accent6"/>
              </a:solidFill>
              <a:ln w="19050">
                <a:solidFill>
                  <a:schemeClr val="lt1"/>
                </a:solidFill>
              </a:ln>
              <a:effectLst/>
            </c:spPr>
          </c:dPt>
          <c:dPt>
            <c:idx val="3"/>
            <c:bubble3D val="0"/>
            <c:spPr>
              <a:solidFill>
                <a:schemeClr val="accent2">
                  <a:lumMod val="60000"/>
                </a:schemeClr>
              </a:solidFill>
              <a:ln w="19050">
                <a:solidFill>
                  <a:schemeClr val="lt1"/>
                </a:solidFill>
              </a:ln>
              <a:effectLst/>
            </c:spPr>
          </c:dPt>
          <c:cat>
            <c:strRef>
              <c:f>Feuil1!$A$2:$A$5</c:f>
              <c:strCache>
                <c:ptCount val="3"/>
                <c:pt idx="0">
                  <c:v>Sofiane</c:v>
                </c:pt>
                <c:pt idx="1">
                  <c:v>Théo</c:v>
                </c:pt>
                <c:pt idx="2">
                  <c:v>Jérémie</c:v>
                </c:pt>
              </c:strCache>
            </c:strRef>
          </c:cat>
          <c:val>
            <c:numRef>
              <c:f>Feuil1!$B$2:$B$5</c:f>
              <c:numCache>
                <c:formatCode>General</c:formatCode>
                <c:ptCount val="4"/>
                <c:pt idx="0">
                  <c:v>65</c:v>
                </c:pt>
                <c:pt idx="1">
                  <c:v>20</c:v>
                </c:pt>
                <c:pt idx="2">
                  <c:v>15</c:v>
                </c:pt>
              </c:numCache>
            </c:numRef>
          </c:val>
          <c:extLst>
            <c:ext xmlns:c16="http://schemas.microsoft.com/office/drawing/2014/chart" uri="{C3380CC4-5D6E-409C-BE32-E72D297353CC}">
              <c16:uniqueId val="{00000000-B1AC-4C2D-835E-53CEADB2B906}"/>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3"/>
        <c:delete val="1"/>
      </c:legendEntry>
      <c:layout>
        <c:manualLayout>
          <c:xMode val="edge"/>
          <c:yMode val="edge"/>
          <c:x val="0.20035886369616057"/>
          <c:y val="0.90449472005544862"/>
          <c:w val="0.59928227260767886"/>
          <c:h val="9.5505279944551394E-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bg1"/>
              </a:solidFill>
              <a:latin typeface="Lato"/>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ontserrat Light" panose="00000400000000000000" pitchFamily="50"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ontserrat Light" panose="00000400000000000000" pitchFamily="50" charset="0"/>
              </a:defRPr>
            </a:lvl1pPr>
          </a:lstStyle>
          <a:p>
            <a:fld id="{EFC10EE1-B198-C942-8235-326C972CBB30}" type="datetimeFigureOut">
              <a:rPr lang="en-US" smtClean="0"/>
              <a:pPr/>
              <a:t>6/18/2018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ontserrat Light" panose="00000400000000000000" pitchFamily="50"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ontserrat Light" panose="00000400000000000000" pitchFamily="50" charset="0"/>
              </a:defRPr>
            </a:lvl1pPr>
          </a:lstStyle>
          <a:p>
            <a:fld id="{006BE02D-20C0-F840-AFAC-BEA99C74FDC2}" type="slidenum">
              <a:rPr lang="en-US" smtClean="0"/>
              <a:pPr/>
              <a:t>‹N°›</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Montserrat Light" panose="00000400000000000000" pitchFamily="50" charset="0"/>
        <a:ea typeface="+mn-ea"/>
        <a:cs typeface="+mn-cs"/>
      </a:defRPr>
    </a:lvl1pPr>
    <a:lvl2pPr marL="914217" algn="l" defTabSz="914217" rtl="0" eaLnBrk="1" latinLnBrk="0" hangingPunct="1">
      <a:defRPr sz="2400" kern="1200">
        <a:solidFill>
          <a:schemeClr val="tx1"/>
        </a:solidFill>
        <a:latin typeface="Montserrat Light" panose="00000400000000000000" pitchFamily="50" charset="0"/>
        <a:ea typeface="+mn-ea"/>
        <a:cs typeface="+mn-cs"/>
      </a:defRPr>
    </a:lvl2pPr>
    <a:lvl3pPr marL="1828434" algn="l" defTabSz="914217" rtl="0" eaLnBrk="1" latinLnBrk="0" hangingPunct="1">
      <a:defRPr sz="2400" kern="1200">
        <a:solidFill>
          <a:schemeClr val="tx1"/>
        </a:solidFill>
        <a:latin typeface="Montserrat Light" panose="00000400000000000000" pitchFamily="50" charset="0"/>
        <a:ea typeface="+mn-ea"/>
        <a:cs typeface="+mn-cs"/>
      </a:defRPr>
    </a:lvl3pPr>
    <a:lvl4pPr marL="2742651" algn="l" defTabSz="914217" rtl="0" eaLnBrk="1" latinLnBrk="0" hangingPunct="1">
      <a:defRPr sz="2400" kern="1200">
        <a:solidFill>
          <a:schemeClr val="tx1"/>
        </a:solidFill>
        <a:latin typeface="Montserrat Light" panose="00000400000000000000" pitchFamily="50" charset="0"/>
        <a:ea typeface="+mn-ea"/>
        <a:cs typeface="+mn-cs"/>
      </a:defRPr>
    </a:lvl4pPr>
    <a:lvl5pPr marL="3656868" algn="l" defTabSz="914217" rtl="0" eaLnBrk="1" latinLnBrk="0" hangingPunct="1">
      <a:defRPr sz="2400" kern="1200">
        <a:solidFill>
          <a:schemeClr val="tx1"/>
        </a:solidFill>
        <a:latin typeface="Montserrat Light" panose="00000400000000000000" pitchFamily="50"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2107654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2" name="Oval 11"/>
          <p:cNvSpPr/>
          <p:nvPr userDrawn="1"/>
        </p:nvSpPr>
        <p:spPr>
          <a:xfrm>
            <a:off x="17291599" y="517931"/>
            <a:ext cx="719445" cy="722376"/>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68584" tIns="34292" rIns="68584" bIns="34292" rtlCol="0" anchor="ctr"/>
          <a:lstStyle/>
          <a:p>
            <a:pPr algn="ctr"/>
            <a:endParaRPr lang="en-US" sz="2701" dirty="0">
              <a:latin typeface="Montserrat Light" panose="00000400000000000000" pitchFamily="50" charset="0"/>
            </a:endParaRPr>
          </a:p>
        </p:txBody>
      </p:sp>
      <p:sp>
        <p:nvSpPr>
          <p:cNvPr id="13" name="TextBox 12"/>
          <p:cNvSpPr txBox="1"/>
          <p:nvPr userDrawn="1"/>
        </p:nvSpPr>
        <p:spPr>
          <a:xfrm>
            <a:off x="17337131" y="607070"/>
            <a:ext cx="605577" cy="461775"/>
          </a:xfrm>
          <a:prstGeom prst="rect">
            <a:avLst/>
          </a:prstGeom>
          <a:noFill/>
        </p:spPr>
        <p:txBody>
          <a:bodyPr wrap="none" lIns="137141" tIns="68571" rIns="137141" bIns="68571" rtlCol="0">
            <a:spAutoFit/>
          </a:bodyPr>
          <a:lstStyle/>
          <a:p>
            <a:pPr algn="ctr"/>
            <a:fld id="{260E2A6B-A809-4840-BF14-8648BC0BDF87}" type="slidenum">
              <a:rPr lang="id-ID" sz="2101" b="1" smtClean="0">
                <a:solidFill>
                  <a:schemeClr val="bg1"/>
                </a:solidFill>
                <a:latin typeface="Raleway Light"/>
                <a:cs typeface="Raleway Light"/>
              </a:rPr>
              <a:pPr algn="ctr"/>
              <a:t>‹N°›</a:t>
            </a:fld>
            <a:endParaRPr lang="id-ID" sz="2101" dirty="0">
              <a:solidFill>
                <a:schemeClr val="bg1"/>
              </a:solidFill>
              <a:latin typeface="Raleway Light"/>
              <a:cs typeface="Raleway Light"/>
            </a:endParaRPr>
          </a:p>
        </p:txBody>
      </p:sp>
      <p:sp>
        <p:nvSpPr>
          <p:cNvPr id="6" name="Rectangle 5">
            <a:extLst>
              <a:ext uri="{FF2B5EF4-FFF2-40B4-BE49-F238E27FC236}">
                <a16:creationId xmlns:a16="http://schemas.microsoft.com/office/drawing/2014/main" id="{FF5C5FFF-FC77-4365-B635-08BD6356FF10}"/>
              </a:ext>
            </a:extLst>
          </p:cNvPr>
          <p:cNvSpPr/>
          <p:nvPr userDrawn="1"/>
        </p:nvSpPr>
        <p:spPr>
          <a:xfrm>
            <a:off x="5845121" y="12512740"/>
            <a:ext cx="6607355" cy="815590"/>
          </a:xfrm>
          <a:prstGeom prst="rect">
            <a:avLst/>
          </a:prstGeom>
        </p:spPr>
        <p:txBody>
          <a:bodyPr wrap="square" lIns="137141" tIns="68571" rIns="137141" bIns="68571">
            <a:spAutoFit/>
          </a:bodyPr>
          <a:lstStyle/>
          <a:p>
            <a:pPr algn="ctr"/>
            <a:r>
              <a:rPr lang="fr-FR" sz="2400" noProof="0">
                <a:solidFill>
                  <a:schemeClr val="accent1"/>
                </a:solidFill>
                <a:latin typeface="Lato" panose="020F0502020204030203" pitchFamily="34" charset="0"/>
                <a:ea typeface="Lato" panose="020F0502020204030203" pitchFamily="34" charset="0"/>
                <a:cs typeface="Lato" panose="020F0502020204030203" pitchFamily="34" charset="0"/>
              </a:rPr>
              <a:t>www.themepowerpoint.fr</a:t>
            </a:r>
          </a:p>
          <a:p>
            <a:pPr algn="ctr"/>
            <a:r>
              <a:rPr lang="fr-FR" sz="2000" noProof="0">
                <a:solidFill>
                  <a:schemeClr val="tx2"/>
                </a:solidFill>
                <a:latin typeface="Lato" panose="020F0502020204030203" pitchFamily="34" charset="0"/>
                <a:ea typeface="Lato" panose="020F0502020204030203" pitchFamily="34" charset="0"/>
                <a:cs typeface="Lato" panose="020F0502020204030203" pitchFamily="34" charset="0"/>
              </a:rPr>
              <a:t>© 2018 Ultime</a:t>
            </a:r>
            <a:r>
              <a:rPr lang="fr-FR" sz="2000" baseline="0" noProof="0">
                <a:solidFill>
                  <a:schemeClr val="tx2"/>
                </a:solidFill>
                <a:latin typeface="Lato" panose="020F0502020204030203" pitchFamily="34" charset="0"/>
                <a:ea typeface="Lato" panose="020F0502020204030203" pitchFamily="34" charset="0"/>
                <a:cs typeface="Lato" panose="020F0502020204030203" pitchFamily="34" charset="0"/>
              </a:rPr>
              <a:t> Pow</a:t>
            </a:r>
            <a:r>
              <a:rPr lang="fr-FR" sz="2000" noProof="0">
                <a:solidFill>
                  <a:schemeClr val="tx2"/>
                </a:solidFill>
                <a:latin typeface="Lato" panose="020F0502020204030203" pitchFamily="34" charset="0"/>
                <a:ea typeface="Lato" panose="020F0502020204030203" pitchFamily="34" charset="0"/>
                <a:cs typeface="Lato" panose="020F0502020204030203" pitchFamily="34" charset="0"/>
              </a:rPr>
              <a:t>erPoint. Tous</a:t>
            </a:r>
            <a:r>
              <a:rPr lang="fr-FR" sz="2000" baseline="0" noProof="0">
                <a:solidFill>
                  <a:schemeClr val="tx2"/>
                </a:solidFill>
                <a:latin typeface="Lato" panose="020F0502020204030203" pitchFamily="34" charset="0"/>
                <a:ea typeface="Lato" panose="020F0502020204030203" pitchFamily="34" charset="0"/>
                <a:cs typeface="Lato" panose="020F0502020204030203" pitchFamily="34" charset="0"/>
              </a:rPr>
              <a:t> droits réservés</a:t>
            </a:r>
            <a:r>
              <a:rPr lang="fr-FR" sz="2000" noProof="0">
                <a:solidFill>
                  <a:schemeClr val="tx2"/>
                </a:solidFill>
                <a:latin typeface="Lato" panose="020F0502020204030203" pitchFamily="34" charset="0"/>
                <a:ea typeface="Lato" panose="020F0502020204030203" pitchFamily="34" charset="0"/>
                <a:cs typeface="Lato" panose="020F0502020204030203" pitchFamily="34" charset="0"/>
              </a:rPr>
              <a:t>. </a:t>
            </a:r>
          </a:p>
        </p:txBody>
      </p:sp>
    </p:spTree>
    <p:extLst>
      <p:ext uri="{BB962C8B-B14F-4D97-AF65-F5344CB8AC3E}">
        <p14:creationId xmlns:p14="http://schemas.microsoft.com/office/powerpoint/2010/main" val="193683434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ig Image Placeholder">
    <p:spTree>
      <p:nvGrpSpPr>
        <p:cNvPr id="1" name=""/>
        <p:cNvGrpSpPr/>
        <p:nvPr/>
      </p:nvGrpSpPr>
      <p:grpSpPr>
        <a:xfrm>
          <a:off x="0" y="0"/>
          <a:ext cx="0" cy="0"/>
          <a:chOff x="0" y="0"/>
          <a:chExt cx="0" cy="0"/>
        </a:xfrm>
      </p:grpSpPr>
      <p:sp>
        <p:nvSpPr>
          <p:cNvPr id="17" name="Picture Placeholder 13"/>
          <p:cNvSpPr>
            <a:spLocks noGrp="1" noChangeAspect="1"/>
          </p:cNvSpPr>
          <p:nvPr>
            <p:ph type="pic" sz="quarter" idx="13"/>
          </p:nvPr>
        </p:nvSpPr>
        <p:spPr>
          <a:xfrm>
            <a:off x="-2382" y="0"/>
            <a:ext cx="18288001" cy="13716000"/>
          </a:xfrm>
          <a:effectLst/>
        </p:spPr>
        <p:txBody>
          <a:bodyPr>
            <a:normAutofit/>
          </a:bodyPr>
          <a:lstStyle>
            <a:lvl1pPr marL="0" indent="0">
              <a:buNone/>
              <a:defRPr sz="3151">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809378033"/>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23" name="Picture Placeholder 22"/>
          <p:cNvSpPr>
            <a:spLocks noGrp="1"/>
          </p:cNvSpPr>
          <p:nvPr>
            <p:ph type="pic" sz="quarter" idx="15"/>
          </p:nvPr>
        </p:nvSpPr>
        <p:spPr>
          <a:xfrm>
            <a:off x="1664142" y="3606802"/>
            <a:ext cx="3200399" cy="3200400"/>
          </a:xfrm>
          <a:prstGeom prst="ellipse">
            <a:avLst/>
          </a:prstGeom>
        </p:spPr>
        <p:txBody>
          <a:bodyPr>
            <a:normAutofit/>
          </a:bodyPr>
          <a:lstStyle>
            <a:lvl1pPr>
              <a:defRPr sz="2401"/>
            </a:lvl1pPr>
          </a:lstStyle>
          <a:p>
            <a:endParaRPr lang="en-US" dirty="0"/>
          </a:p>
        </p:txBody>
      </p:sp>
      <p:sp>
        <p:nvSpPr>
          <p:cNvPr id="18" name="Picture Placeholder 22"/>
          <p:cNvSpPr>
            <a:spLocks noGrp="1"/>
          </p:cNvSpPr>
          <p:nvPr>
            <p:ph type="pic" sz="quarter" idx="16"/>
          </p:nvPr>
        </p:nvSpPr>
        <p:spPr>
          <a:xfrm>
            <a:off x="5486400" y="3606802"/>
            <a:ext cx="3200399" cy="3200400"/>
          </a:xfrm>
          <a:prstGeom prst="ellipse">
            <a:avLst/>
          </a:prstGeom>
        </p:spPr>
        <p:txBody>
          <a:bodyPr>
            <a:normAutofit/>
          </a:bodyPr>
          <a:lstStyle>
            <a:lvl1pPr>
              <a:defRPr sz="2401"/>
            </a:lvl1pPr>
          </a:lstStyle>
          <a:p>
            <a:endParaRPr lang="en-US" dirty="0"/>
          </a:p>
        </p:txBody>
      </p:sp>
      <p:sp>
        <p:nvSpPr>
          <p:cNvPr id="19" name="Picture Placeholder 22"/>
          <p:cNvSpPr>
            <a:spLocks noGrp="1"/>
          </p:cNvSpPr>
          <p:nvPr>
            <p:ph type="pic" sz="quarter" idx="17"/>
          </p:nvPr>
        </p:nvSpPr>
        <p:spPr>
          <a:xfrm>
            <a:off x="9144000" y="3606802"/>
            <a:ext cx="3200399" cy="3200400"/>
          </a:xfrm>
          <a:prstGeom prst="ellipse">
            <a:avLst/>
          </a:prstGeom>
        </p:spPr>
        <p:txBody>
          <a:bodyPr>
            <a:normAutofit/>
          </a:bodyPr>
          <a:lstStyle>
            <a:lvl1pPr>
              <a:defRPr sz="2401"/>
            </a:lvl1pPr>
          </a:lstStyle>
          <a:p>
            <a:endParaRPr lang="en-US" dirty="0"/>
          </a:p>
        </p:txBody>
      </p:sp>
      <p:sp>
        <p:nvSpPr>
          <p:cNvPr id="20" name="Picture Placeholder 22"/>
          <p:cNvSpPr>
            <a:spLocks noGrp="1"/>
          </p:cNvSpPr>
          <p:nvPr>
            <p:ph type="pic" sz="quarter" idx="18"/>
          </p:nvPr>
        </p:nvSpPr>
        <p:spPr>
          <a:xfrm>
            <a:off x="12801600" y="3606802"/>
            <a:ext cx="3200399" cy="3200400"/>
          </a:xfrm>
          <a:prstGeom prst="ellipse">
            <a:avLst/>
          </a:prstGeom>
        </p:spPr>
        <p:txBody>
          <a:bodyPr>
            <a:normAutofit/>
          </a:bodyPr>
          <a:lstStyle>
            <a:lvl1pPr>
              <a:defRPr sz="2401"/>
            </a:lvl1pPr>
          </a:lstStyle>
          <a:p>
            <a:endParaRPr lang="en-US" dirty="0"/>
          </a:p>
        </p:txBody>
      </p:sp>
      <p:sp>
        <p:nvSpPr>
          <p:cNvPr id="12" name="Oval 11"/>
          <p:cNvSpPr/>
          <p:nvPr userDrawn="1"/>
        </p:nvSpPr>
        <p:spPr>
          <a:xfrm>
            <a:off x="17291599" y="517931"/>
            <a:ext cx="719445" cy="722376"/>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68584" tIns="34292" rIns="68584" bIns="34292" rtlCol="0" anchor="ctr"/>
          <a:lstStyle/>
          <a:p>
            <a:pPr algn="ctr"/>
            <a:endParaRPr lang="en-US" sz="2701" dirty="0">
              <a:latin typeface="Montserrat Light" panose="00000400000000000000" pitchFamily="50" charset="0"/>
            </a:endParaRPr>
          </a:p>
        </p:txBody>
      </p:sp>
      <p:sp>
        <p:nvSpPr>
          <p:cNvPr id="13" name="TextBox 12"/>
          <p:cNvSpPr txBox="1"/>
          <p:nvPr userDrawn="1"/>
        </p:nvSpPr>
        <p:spPr>
          <a:xfrm>
            <a:off x="17337131" y="607070"/>
            <a:ext cx="605577" cy="461775"/>
          </a:xfrm>
          <a:prstGeom prst="rect">
            <a:avLst/>
          </a:prstGeom>
          <a:noFill/>
        </p:spPr>
        <p:txBody>
          <a:bodyPr wrap="none" lIns="137141" tIns="68571" rIns="137141" bIns="68571" rtlCol="0">
            <a:spAutoFit/>
          </a:bodyPr>
          <a:lstStyle/>
          <a:p>
            <a:pPr algn="ctr"/>
            <a:fld id="{260E2A6B-A809-4840-BF14-8648BC0BDF87}" type="slidenum">
              <a:rPr lang="id-ID" sz="2101" b="1" smtClean="0">
                <a:solidFill>
                  <a:schemeClr val="bg1"/>
                </a:solidFill>
                <a:latin typeface="Raleway Light"/>
                <a:cs typeface="Raleway Light"/>
              </a:rPr>
              <a:pPr algn="ctr"/>
              <a:t>‹N°›</a:t>
            </a:fld>
            <a:endParaRPr lang="id-ID" sz="2101" dirty="0">
              <a:solidFill>
                <a:schemeClr val="bg1"/>
              </a:solidFill>
              <a:latin typeface="Raleway Light"/>
              <a:cs typeface="Raleway Light"/>
            </a:endParaRPr>
          </a:p>
        </p:txBody>
      </p:sp>
      <p:sp>
        <p:nvSpPr>
          <p:cNvPr id="10" name="Rectangle 9">
            <a:extLst>
              <a:ext uri="{FF2B5EF4-FFF2-40B4-BE49-F238E27FC236}">
                <a16:creationId xmlns:a16="http://schemas.microsoft.com/office/drawing/2014/main" id="{BA71144D-7CA9-4479-BCCB-CCECDC2EB29D}"/>
              </a:ext>
            </a:extLst>
          </p:cNvPr>
          <p:cNvSpPr/>
          <p:nvPr userDrawn="1"/>
        </p:nvSpPr>
        <p:spPr>
          <a:xfrm>
            <a:off x="5845121" y="12512740"/>
            <a:ext cx="6607355" cy="815590"/>
          </a:xfrm>
          <a:prstGeom prst="rect">
            <a:avLst/>
          </a:prstGeom>
        </p:spPr>
        <p:txBody>
          <a:bodyPr wrap="square" lIns="137141" tIns="68571" rIns="137141" bIns="68571">
            <a:spAutoFit/>
          </a:bodyPr>
          <a:lstStyle/>
          <a:p>
            <a:pPr algn="ctr"/>
            <a:r>
              <a:rPr lang="fr-FR" sz="2400" noProof="0">
                <a:solidFill>
                  <a:schemeClr val="accent1"/>
                </a:solidFill>
                <a:latin typeface="Lato" panose="020F0502020204030203" pitchFamily="34" charset="0"/>
                <a:ea typeface="Lato" panose="020F0502020204030203" pitchFamily="34" charset="0"/>
                <a:cs typeface="Lato" panose="020F0502020204030203" pitchFamily="34" charset="0"/>
              </a:rPr>
              <a:t>www.themepowerpoint.fr</a:t>
            </a:r>
          </a:p>
          <a:p>
            <a:pPr algn="ctr"/>
            <a:r>
              <a:rPr lang="fr-FR" sz="2000" noProof="0">
                <a:solidFill>
                  <a:schemeClr val="tx2"/>
                </a:solidFill>
                <a:latin typeface="Lato" panose="020F0502020204030203" pitchFamily="34" charset="0"/>
                <a:ea typeface="Lato" panose="020F0502020204030203" pitchFamily="34" charset="0"/>
                <a:cs typeface="Lato" panose="020F0502020204030203" pitchFamily="34" charset="0"/>
              </a:rPr>
              <a:t>© 2018 Ultime</a:t>
            </a:r>
            <a:r>
              <a:rPr lang="fr-FR" sz="2000" baseline="0" noProof="0">
                <a:solidFill>
                  <a:schemeClr val="tx2"/>
                </a:solidFill>
                <a:latin typeface="Lato" panose="020F0502020204030203" pitchFamily="34" charset="0"/>
                <a:ea typeface="Lato" panose="020F0502020204030203" pitchFamily="34" charset="0"/>
                <a:cs typeface="Lato" panose="020F0502020204030203" pitchFamily="34" charset="0"/>
              </a:rPr>
              <a:t> Pow</a:t>
            </a:r>
            <a:r>
              <a:rPr lang="fr-FR" sz="2000" noProof="0">
                <a:solidFill>
                  <a:schemeClr val="tx2"/>
                </a:solidFill>
                <a:latin typeface="Lato" panose="020F0502020204030203" pitchFamily="34" charset="0"/>
                <a:ea typeface="Lato" panose="020F0502020204030203" pitchFamily="34" charset="0"/>
                <a:cs typeface="Lato" panose="020F0502020204030203" pitchFamily="34" charset="0"/>
              </a:rPr>
              <a:t>erPoint. Tous</a:t>
            </a:r>
            <a:r>
              <a:rPr lang="fr-FR" sz="2000" baseline="0" noProof="0">
                <a:solidFill>
                  <a:schemeClr val="tx2"/>
                </a:solidFill>
                <a:latin typeface="Lato" panose="020F0502020204030203" pitchFamily="34" charset="0"/>
                <a:ea typeface="Lato" panose="020F0502020204030203" pitchFamily="34" charset="0"/>
                <a:cs typeface="Lato" panose="020F0502020204030203" pitchFamily="34" charset="0"/>
              </a:rPr>
              <a:t> droits réservés</a:t>
            </a:r>
            <a:r>
              <a:rPr lang="fr-FR" sz="2000" noProof="0">
                <a:solidFill>
                  <a:schemeClr val="tx2"/>
                </a:solidFill>
                <a:latin typeface="Lato" panose="020F0502020204030203" pitchFamily="34" charset="0"/>
                <a:ea typeface="Lato" panose="020F0502020204030203" pitchFamily="34" charset="0"/>
                <a:cs typeface="Lato" panose="020F0502020204030203" pitchFamily="34" charset="0"/>
              </a:rPr>
              <a:t>. </a:t>
            </a:r>
          </a:p>
        </p:txBody>
      </p:sp>
    </p:spTree>
    <p:extLst>
      <p:ext uri="{BB962C8B-B14F-4D97-AF65-F5344CB8AC3E}">
        <p14:creationId xmlns:p14="http://schemas.microsoft.com/office/powerpoint/2010/main" val="32365620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Contact Us-Boost">
    <p:spTree>
      <p:nvGrpSpPr>
        <p:cNvPr id="1" name=""/>
        <p:cNvGrpSpPr/>
        <p:nvPr/>
      </p:nvGrpSpPr>
      <p:grpSpPr>
        <a:xfrm>
          <a:off x="0" y="0"/>
          <a:ext cx="0" cy="0"/>
          <a:chOff x="0" y="0"/>
          <a:chExt cx="0" cy="0"/>
        </a:xfrm>
      </p:grpSpPr>
      <p:sp>
        <p:nvSpPr>
          <p:cNvPr id="19" name="Picture Placeholder 18"/>
          <p:cNvSpPr>
            <a:spLocks noGrp="1"/>
          </p:cNvSpPr>
          <p:nvPr>
            <p:ph type="pic" sz="quarter" idx="11"/>
          </p:nvPr>
        </p:nvSpPr>
        <p:spPr>
          <a:xfrm>
            <a:off x="1074218" y="153886"/>
            <a:ext cx="8795991" cy="13428667"/>
          </a:xfrm>
          <a:custGeom>
            <a:avLst/>
            <a:gdLst>
              <a:gd name="connsiteX0" fmla="*/ 8955694 w 11724934"/>
              <a:gd name="connsiteY0" fmla="*/ 2976334 h 13428667"/>
              <a:gd name="connsiteX1" fmla="*/ 3330999 w 11724934"/>
              <a:gd name="connsiteY1" fmla="*/ 12125956 h 13428667"/>
              <a:gd name="connsiteX2" fmla="*/ 3074428 w 11724934"/>
              <a:gd name="connsiteY2" fmla="*/ 11690634 h 13428667"/>
              <a:gd name="connsiteX3" fmla="*/ 8133670 w 11724934"/>
              <a:gd name="connsiteY3" fmla="*/ 3460824 h 13428667"/>
              <a:gd name="connsiteX4" fmla="*/ 6613112 w 11724934"/>
              <a:gd name="connsiteY4" fmla="*/ 2045671 h 13428667"/>
              <a:gd name="connsiteX5" fmla="*/ 988418 w 11724934"/>
              <a:gd name="connsiteY5" fmla="*/ 11195294 h 13428667"/>
              <a:gd name="connsiteX6" fmla="*/ 731845 w 11724934"/>
              <a:gd name="connsiteY6" fmla="*/ 10759973 h 13428667"/>
              <a:gd name="connsiteX7" fmla="*/ 5791089 w 11724934"/>
              <a:gd name="connsiteY7" fmla="*/ 2530161 h 13428667"/>
              <a:gd name="connsiteX8" fmla="*/ 10347090 w 11724934"/>
              <a:gd name="connsiteY8" fmla="*/ 1955479 h 13428667"/>
              <a:gd name="connsiteX9" fmla="*/ 3290281 w 11724934"/>
              <a:gd name="connsiteY9" fmla="*/ 13428667 h 13428667"/>
              <a:gd name="connsiteX10" fmla="*/ 2991235 w 11724934"/>
              <a:gd name="connsiteY10" fmla="*/ 12921283 h 13428667"/>
              <a:gd name="connsiteX11" fmla="*/ 9388443 w 11724934"/>
              <a:gd name="connsiteY11" fmla="*/ 2520493 h 13428667"/>
              <a:gd name="connsiteX12" fmla="*/ 9016568 w 11724934"/>
              <a:gd name="connsiteY12" fmla="*/ 1717422 h 13428667"/>
              <a:gd name="connsiteX13" fmla="*/ 3391873 w 11724934"/>
              <a:gd name="connsiteY13" fmla="*/ 10867044 h 13428667"/>
              <a:gd name="connsiteX14" fmla="*/ 3135302 w 11724934"/>
              <a:gd name="connsiteY14" fmla="*/ 10431723 h 13428667"/>
              <a:gd name="connsiteX15" fmla="*/ 8194543 w 11724934"/>
              <a:gd name="connsiteY15" fmla="*/ 2201912 h 13428667"/>
              <a:gd name="connsiteX16" fmla="*/ 8004509 w 11724934"/>
              <a:gd name="connsiteY16" fmla="*/ 1024816 h 13428667"/>
              <a:gd name="connsiteX17" fmla="*/ 947699 w 11724934"/>
              <a:gd name="connsiteY17" fmla="*/ 12498007 h 13428667"/>
              <a:gd name="connsiteX18" fmla="*/ 648653 w 11724934"/>
              <a:gd name="connsiteY18" fmla="*/ 11990622 h 13428667"/>
              <a:gd name="connsiteX19" fmla="*/ 7045862 w 11724934"/>
              <a:gd name="connsiteY19" fmla="*/ 1589830 h 13428667"/>
              <a:gd name="connsiteX20" fmla="*/ 11724934 w 11724934"/>
              <a:gd name="connsiteY20" fmla="*/ 930662 h 13428667"/>
              <a:gd name="connsiteX21" fmla="*/ 4668125 w 11724934"/>
              <a:gd name="connsiteY21" fmla="*/ 12403851 h 13428667"/>
              <a:gd name="connsiteX22" fmla="*/ 4369080 w 11724934"/>
              <a:gd name="connsiteY22" fmla="*/ 11896466 h 13428667"/>
              <a:gd name="connsiteX23" fmla="*/ 10766288 w 11724934"/>
              <a:gd name="connsiteY23" fmla="*/ 1495676 h 13428667"/>
              <a:gd name="connsiteX24" fmla="*/ 6673985 w 11724934"/>
              <a:gd name="connsiteY24" fmla="*/ 786761 h 13428667"/>
              <a:gd name="connsiteX25" fmla="*/ 1049293 w 11724934"/>
              <a:gd name="connsiteY25" fmla="*/ 9936384 h 13428667"/>
              <a:gd name="connsiteX26" fmla="*/ 792719 w 11724934"/>
              <a:gd name="connsiteY26" fmla="*/ 9501062 h 13428667"/>
              <a:gd name="connsiteX27" fmla="*/ 5851961 w 11724934"/>
              <a:gd name="connsiteY27" fmla="*/ 1271251 h 13428667"/>
              <a:gd name="connsiteX28" fmla="*/ 6440843 w 11724934"/>
              <a:gd name="connsiteY28" fmla="*/ 94156 h 13428667"/>
              <a:gd name="connsiteX29" fmla="*/ 278218 w 11724934"/>
              <a:gd name="connsiteY29" fmla="*/ 10053030 h 13428667"/>
              <a:gd name="connsiteX30" fmla="*/ 0 w 11724934"/>
              <a:gd name="connsiteY30" fmla="*/ 9580984 h 13428667"/>
              <a:gd name="connsiteX31" fmla="*/ 5543097 w 11724934"/>
              <a:gd name="connsiteY31" fmla="*/ 623276 h 13428667"/>
              <a:gd name="connsiteX32" fmla="*/ 9382354 w 11724934"/>
              <a:gd name="connsiteY32" fmla="*/ 0 h 13428667"/>
              <a:gd name="connsiteX33" fmla="*/ 2325545 w 11724934"/>
              <a:gd name="connsiteY33" fmla="*/ 11473190 h 13428667"/>
              <a:gd name="connsiteX34" fmla="*/ 2026498 w 11724934"/>
              <a:gd name="connsiteY34" fmla="*/ 10965805 h 13428667"/>
              <a:gd name="connsiteX35" fmla="*/ 8423706 w 11724934"/>
              <a:gd name="connsiteY35" fmla="*/ 565013 h 1342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724934" h="13428667">
                <a:moveTo>
                  <a:pt x="8955694" y="2976334"/>
                </a:moveTo>
                <a:lnTo>
                  <a:pt x="3330999" y="12125956"/>
                </a:lnTo>
                <a:lnTo>
                  <a:pt x="3074428" y="11690634"/>
                </a:lnTo>
                <a:lnTo>
                  <a:pt x="8133670" y="3460824"/>
                </a:lnTo>
                <a:close/>
                <a:moveTo>
                  <a:pt x="6613112" y="2045671"/>
                </a:moveTo>
                <a:lnTo>
                  <a:pt x="988418" y="11195294"/>
                </a:lnTo>
                <a:lnTo>
                  <a:pt x="731845" y="10759973"/>
                </a:lnTo>
                <a:lnTo>
                  <a:pt x="5791089" y="2530161"/>
                </a:lnTo>
                <a:close/>
                <a:moveTo>
                  <a:pt x="10347090" y="1955479"/>
                </a:moveTo>
                <a:lnTo>
                  <a:pt x="3290281" y="13428667"/>
                </a:lnTo>
                <a:lnTo>
                  <a:pt x="2991235" y="12921283"/>
                </a:lnTo>
                <a:lnTo>
                  <a:pt x="9388443" y="2520493"/>
                </a:lnTo>
                <a:close/>
                <a:moveTo>
                  <a:pt x="9016568" y="1717422"/>
                </a:moveTo>
                <a:lnTo>
                  <a:pt x="3391873" y="10867044"/>
                </a:lnTo>
                <a:lnTo>
                  <a:pt x="3135302" y="10431723"/>
                </a:lnTo>
                <a:lnTo>
                  <a:pt x="8194543" y="2201912"/>
                </a:lnTo>
                <a:close/>
                <a:moveTo>
                  <a:pt x="8004509" y="1024816"/>
                </a:moveTo>
                <a:lnTo>
                  <a:pt x="947699" y="12498007"/>
                </a:lnTo>
                <a:lnTo>
                  <a:pt x="648653" y="11990622"/>
                </a:lnTo>
                <a:lnTo>
                  <a:pt x="7045862" y="1589830"/>
                </a:lnTo>
                <a:close/>
                <a:moveTo>
                  <a:pt x="11724934" y="930662"/>
                </a:moveTo>
                <a:lnTo>
                  <a:pt x="4668125" y="12403851"/>
                </a:lnTo>
                <a:lnTo>
                  <a:pt x="4369080" y="11896466"/>
                </a:lnTo>
                <a:lnTo>
                  <a:pt x="10766288" y="1495676"/>
                </a:lnTo>
                <a:close/>
                <a:moveTo>
                  <a:pt x="6673985" y="786761"/>
                </a:moveTo>
                <a:lnTo>
                  <a:pt x="1049293" y="9936384"/>
                </a:lnTo>
                <a:lnTo>
                  <a:pt x="792719" y="9501062"/>
                </a:lnTo>
                <a:lnTo>
                  <a:pt x="5851961" y="1271251"/>
                </a:lnTo>
                <a:close/>
                <a:moveTo>
                  <a:pt x="6440843" y="94156"/>
                </a:moveTo>
                <a:lnTo>
                  <a:pt x="278218" y="10053030"/>
                </a:lnTo>
                <a:lnTo>
                  <a:pt x="0" y="9580984"/>
                </a:lnTo>
                <a:lnTo>
                  <a:pt x="5543097" y="623276"/>
                </a:lnTo>
                <a:close/>
                <a:moveTo>
                  <a:pt x="9382354" y="0"/>
                </a:moveTo>
                <a:lnTo>
                  <a:pt x="2325545" y="11473190"/>
                </a:lnTo>
                <a:lnTo>
                  <a:pt x="2026498" y="10965805"/>
                </a:lnTo>
                <a:lnTo>
                  <a:pt x="8423706" y="565013"/>
                </a:lnTo>
                <a:close/>
              </a:path>
            </a:pathLst>
          </a:custGeom>
        </p:spPr>
        <p:txBody>
          <a:bodyPr wrap="square">
            <a:noAutofit/>
          </a:bodyPr>
          <a:lstStyle>
            <a:lvl1pPr>
              <a:defRPr sz="2101"/>
            </a:lvl1pPr>
          </a:lstStyle>
          <a:p>
            <a:endParaRPr lang="en-US"/>
          </a:p>
        </p:txBody>
      </p:sp>
    </p:spTree>
    <p:extLst>
      <p:ext uri="{BB962C8B-B14F-4D97-AF65-F5344CB8AC3E}">
        <p14:creationId xmlns:p14="http://schemas.microsoft.com/office/powerpoint/2010/main" val="208627005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18288000" cy="13716000"/>
          </a:xfrm>
        </p:spPr>
        <p:txBody>
          <a:bodyPr>
            <a:normAutofit/>
          </a:bodyPr>
          <a:lstStyle>
            <a:lvl1pPr marL="0" indent="0">
              <a:buNone/>
              <a:defRPr sz="2401">
                <a:solidFill>
                  <a:schemeClr val="bg2"/>
                </a:solidFill>
              </a:defRPr>
            </a:lvl1pPr>
          </a:lstStyle>
          <a:p>
            <a:endParaRPr lang="en-US" dirty="0"/>
          </a:p>
        </p:txBody>
      </p:sp>
    </p:spTree>
    <p:extLst>
      <p:ext uri="{BB962C8B-B14F-4D97-AF65-F5344CB8AC3E}">
        <p14:creationId xmlns:p14="http://schemas.microsoft.com/office/powerpoint/2010/main" val="483762343"/>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730253"/>
            <a:ext cx="157734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57300" y="3651250"/>
            <a:ext cx="15773400"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257300" y="12712703"/>
            <a:ext cx="4114800" cy="730250"/>
          </a:xfrm>
          <a:prstGeom prst="rect">
            <a:avLst/>
          </a:prstGeom>
        </p:spPr>
        <p:txBody>
          <a:bodyPr vert="horz" lIns="91440" tIns="45720" rIns="91440" bIns="45720" rtlCol="0" anchor="ctr"/>
          <a:lstStyle>
            <a:lvl1pPr algn="l">
              <a:defRPr sz="2400">
                <a:solidFill>
                  <a:schemeClr val="tx1">
                    <a:tint val="75000"/>
                  </a:schemeClr>
                </a:solidFill>
                <a:latin typeface="Montserrat" panose="00000500000000000000" pitchFamily="50" charset="0"/>
                <a:cs typeface="Lato Regular"/>
              </a:defRPr>
            </a:lvl1pPr>
          </a:lstStyle>
          <a:p>
            <a:endParaRPr lang="en-US" dirty="0"/>
          </a:p>
        </p:txBody>
      </p:sp>
      <p:sp>
        <p:nvSpPr>
          <p:cNvPr id="5" name="Footer Placeholder 4"/>
          <p:cNvSpPr>
            <a:spLocks noGrp="1"/>
          </p:cNvSpPr>
          <p:nvPr>
            <p:ph type="ftr" sz="quarter" idx="3"/>
          </p:nvPr>
        </p:nvSpPr>
        <p:spPr>
          <a:xfrm>
            <a:off x="6057900" y="12712703"/>
            <a:ext cx="6172200" cy="730250"/>
          </a:xfrm>
          <a:prstGeom prst="rect">
            <a:avLst/>
          </a:prstGeom>
        </p:spPr>
        <p:txBody>
          <a:bodyPr vert="horz" lIns="91440" tIns="45720" rIns="91440" bIns="45720" rtlCol="0" anchor="ctr"/>
          <a:lstStyle>
            <a:lvl1pPr algn="ctr">
              <a:defRPr sz="2400">
                <a:solidFill>
                  <a:schemeClr val="tx1">
                    <a:tint val="75000"/>
                  </a:schemeClr>
                </a:solidFill>
                <a:latin typeface="Montserrat" panose="00000500000000000000" pitchFamily="50" charset="0"/>
                <a:cs typeface="Lato Regular"/>
              </a:defRPr>
            </a:lvl1pPr>
          </a:lstStyle>
          <a:p>
            <a:endParaRPr lang="en-US" dirty="0"/>
          </a:p>
        </p:txBody>
      </p:sp>
      <p:sp>
        <p:nvSpPr>
          <p:cNvPr id="6" name="Slide Number Placeholder 5"/>
          <p:cNvSpPr>
            <a:spLocks noGrp="1"/>
          </p:cNvSpPr>
          <p:nvPr>
            <p:ph type="sldNum" sz="quarter" idx="4"/>
          </p:nvPr>
        </p:nvSpPr>
        <p:spPr>
          <a:xfrm>
            <a:off x="12915900" y="12712703"/>
            <a:ext cx="4114800" cy="730250"/>
          </a:xfrm>
          <a:prstGeom prst="rect">
            <a:avLst/>
          </a:prstGeom>
        </p:spPr>
        <p:txBody>
          <a:bodyPr vert="horz" lIns="91440" tIns="45720" rIns="91440" bIns="45720" rtlCol="0" anchor="ctr"/>
          <a:lstStyle>
            <a:lvl1pPr algn="r">
              <a:defRPr sz="2400">
                <a:solidFill>
                  <a:schemeClr val="tx1">
                    <a:tint val="75000"/>
                  </a:schemeClr>
                </a:solidFill>
                <a:latin typeface="Montserrat" panose="00000500000000000000" pitchFamily="50" charset="0"/>
                <a:cs typeface="Lato Regular"/>
              </a:defRPr>
            </a:lvl1pPr>
          </a:lstStyle>
          <a:p>
            <a:fld id="{FCEE2C88-6C8F-484D-AF69-578F576B1F44}" type="slidenum">
              <a:rPr lang="en-US" smtClean="0"/>
              <a:pPr/>
              <a:t>‹N°›</a:t>
            </a:fld>
            <a:endParaRPr lang="en-US" dirty="0"/>
          </a:p>
        </p:txBody>
      </p:sp>
    </p:spTree>
    <p:extLst>
      <p:ext uri="{BB962C8B-B14F-4D97-AF65-F5344CB8AC3E}">
        <p14:creationId xmlns:p14="http://schemas.microsoft.com/office/powerpoint/2010/main" val="1500324542"/>
      </p:ext>
    </p:extLst>
  </p:cSld>
  <p:clrMap bg1="lt1" tx1="dk1" bg2="lt2" tx2="dk2" accent1="accent1" accent2="accent2" accent3="accent3" accent4="accent4" accent5="accent5" accent6="accent6" hlink="hlink" folHlink="folHlink"/>
  <p:sldLayoutIdLst>
    <p:sldLayoutId id="2147483805" r:id="rId1"/>
    <p:sldLayoutId id="2147483807" r:id="rId2"/>
    <p:sldLayoutId id="2147483818" r:id="rId3"/>
    <p:sldLayoutId id="2147483904" r:id="rId4"/>
    <p:sldLayoutId id="2147483914" r:id="rId5"/>
  </p:sldLayoutIdLst>
  <p:hf hdr="0" ftr="0" dt="0"/>
  <p:txStyles>
    <p:titleStyle>
      <a:lvl1pPr algn="l" defTabSz="1828800" rtl="0" eaLnBrk="1" latinLnBrk="0" hangingPunct="1">
        <a:lnSpc>
          <a:spcPct val="90000"/>
        </a:lnSpc>
        <a:spcBef>
          <a:spcPct val="0"/>
        </a:spcBef>
        <a:buNone/>
        <a:defRPr sz="8800" kern="1200">
          <a:solidFill>
            <a:schemeClr val="tx1"/>
          </a:solidFill>
          <a:latin typeface="Montserrat" panose="00000500000000000000" pitchFamily="50" charset="0"/>
          <a:ea typeface="+mj-ea"/>
          <a:cs typeface="Lato Regular"/>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ontserrat" panose="00000500000000000000" pitchFamily="50" charset="0"/>
          <a:ea typeface="+mn-ea"/>
          <a:cs typeface="Lato Regular"/>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ontserrat" panose="00000500000000000000" pitchFamily="50" charset="0"/>
          <a:ea typeface="+mn-ea"/>
          <a:cs typeface="Lato Regular"/>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ontserrat" panose="00000500000000000000" pitchFamily="50" charset="0"/>
          <a:ea typeface="+mn-ea"/>
          <a:cs typeface="Lato Regular"/>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ontserrat" panose="00000500000000000000" pitchFamily="50" charset="0"/>
          <a:ea typeface="+mn-ea"/>
          <a:cs typeface="Lato Regular"/>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ontserrat" panose="00000500000000000000" pitchFamily="50" charset="0"/>
          <a:ea typeface="+mn-ea"/>
          <a:cs typeface="Lato Regular"/>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pour une image  3">
            <a:extLst>
              <a:ext uri="{FF2B5EF4-FFF2-40B4-BE49-F238E27FC236}">
                <a16:creationId xmlns:a16="http://schemas.microsoft.com/office/drawing/2014/main" id="{9C462B67-43E1-4F9D-8125-BFF0F55065C3}"/>
              </a:ext>
            </a:extLst>
          </p:cNvP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556" r="5556"/>
          <a:stretch>
            <a:fillRect/>
          </a:stretch>
        </p:blipFill>
        <p:spPr>
          <a:xfrm>
            <a:off x="-11113" y="0"/>
            <a:ext cx="18288001" cy="13716000"/>
          </a:xfrm>
        </p:spPr>
      </p:pic>
      <p:sp>
        <p:nvSpPr>
          <p:cNvPr id="5" name="Rectangle 4"/>
          <p:cNvSpPr/>
          <p:nvPr/>
        </p:nvSpPr>
        <p:spPr>
          <a:xfrm rot="5400000">
            <a:off x="2285891" y="-2287804"/>
            <a:ext cx="13715999" cy="18287999"/>
          </a:xfrm>
          <a:prstGeom prst="rect">
            <a:avLst/>
          </a:prstGeom>
          <a:solidFill>
            <a:schemeClr val="accent6">
              <a:alpha val="70000"/>
            </a:schemeClr>
          </a:solidFill>
          <a:ln>
            <a:noFill/>
          </a:ln>
        </p:spPr>
        <p:style>
          <a:lnRef idx="1">
            <a:schemeClr val="accent1"/>
          </a:lnRef>
          <a:fillRef idx="3">
            <a:schemeClr val="accent1"/>
          </a:fillRef>
          <a:effectRef idx="2">
            <a:schemeClr val="accent1"/>
          </a:effectRef>
          <a:fontRef idx="minor">
            <a:schemeClr val="lt1"/>
          </a:fontRef>
        </p:style>
        <p:txBody>
          <a:bodyPr lIns="182846" tIns="91422" rIns="182846" bIns="91422" rtlCol="0" anchor="ctr"/>
          <a:lstStyle/>
          <a:p>
            <a:pPr algn="ctr"/>
            <a:endParaRPr lang="fr-FR" sz="2701">
              <a:latin typeface="Lato Bold" panose="020F0502020204030203" pitchFamily="34" charset="0"/>
              <a:ea typeface="Lato Bold" panose="020F0502020204030203" pitchFamily="34" charset="0"/>
              <a:cs typeface="Lato Bold" panose="020F0502020204030203" pitchFamily="34" charset="0"/>
            </a:endParaRPr>
          </a:p>
        </p:txBody>
      </p:sp>
      <p:grpSp>
        <p:nvGrpSpPr>
          <p:cNvPr id="17" name="Group 4688"/>
          <p:cNvGrpSpPr>
            <a:grpSpLocks/>
          </p:cNvGrpSpPr>
          <p:nvPr/>
        </p:nvGrpSpPr>
        <p:grpSpPr bwMode="auto">
          <a:xfrm>
            <a:off x="7631570" y="1499014"/>
            <a:ext cx="3068428" cy="2916402"/>
            <a:chOff x="1835150" y="2800349"/>
            <a:chExt cx="382588" cy="363538"/>
          </a:xfrm>
          <a:solidFill>
            <a:schemeClr val="bg1"/>
          </a:solidFill>
        </p:grpSpPr>
        <p:sp>
          <p:nvSpPr>
            <p:cNvPr id="18" name="Freeform 291"/>
            <p:cNvSpPr>
              <a:spLocks noChangeArrowheads="1"/>
            </p:cNvSpPr>
            <p:nvPr/>
          </p:nvSpPr>
          <p:spPr bwMode="auto">
            <a:xfrm>
              <a:off x="1868488" y="3140074"/>
              <a:ext cx="271462" cy="23813"/>
            </a:xfrm>
            <a:custGeom>
              <a:avLst/>
              <a:gdLst>
                <a:gd name="T0" fmla="*/ 41 w 753"/>
                <a:gd name="T1" fmla="*/ 42 h 68"/>
                <a:gd name="T2" fmla="*/ 192 w 753"/>
                <a:gd name="T3" fmla="*/ 42 h 68"/>
                <a:gd name="T4" fmla="*/ 217 w 753"/>
                <a:gd name="T5" fmla="*/ 67 h 68"/>
                <a:gd name="T6" fmla="*/ 543 w 753"/>
                <a:gd name="T7" fmla="*/ 67 h 68"/>
                <a:gd name="T8" fmla="*/ 568 w 753"/>
                <a:gd name="T9" fmla="*/ 42 h 68"/>
                <a:gd name="T10" fmla="*/ 710 w 753"/>
                <a:gd name="T11" fmla="*/ 42 h 68"/>
                <a:gd name="T12" fmla="*/ 752 w 753"/>
                <a:gd name="T13" fmla="*/ 0 h 68"/>
                <a:gd name="T14" fmla="*/ 0 w 753"/>
                <a:gd name="T15" fmla="*/ 0 h 68"/>
                <a:gd name="T16" fmla="*/ 41 w 753"/>
                <a:gd name="T17" fmla="*/ 42 h 68"/>
                <a:gd name="T18" fmla="*/ 41 w 753"/>
                <a:gd name="T19" fmla="*/ 42 h 68"/>
                <a:gd name="T20" fmla="*/ 41 w 753"/>
                <a:gd name="T21" fmla="*/ 4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68">
                  <a:moveTo>
                    <a:pt x="41" y="42"/>
                  </a:moveTo>
                  <a:cubicBezTo>
                    <a:pt x="192" y="42"/>
                    <a:pt x="192" y="42"/>
                    <a:pt x="192" y="42"/>
                  </a:cubicBezTo>
                  <a:cubicBezTo>
                    <a:pt x="192" y="50"/>
                    <a:pt x="200" y="67"/>
                    <a:pt x="217" y="67"/>
                  </a:cubicBezTo>
                  <a:cubicBezTo>
                    <a:pt x="543" y="67"/>
                    <a:pt x="543" y="67"/>
                    <a:pt x="543" y="67"/>
                  </a:cubicBezTo>
                  <a:cubicBezTo>
                    <a:pt x="552" y="67"/>
                    <a:pt x="568" y="50"/>
                    <a:pt x="568" y="42"/>
                  </a:cubicBezTo>
                  <a:cubicBezTo>
                    <a:pt x="710" y="42"/>
                    <a:pt x="710" y="42"/>
                    <a:pt x="710" y="42"/>
                  </a:cubicBezTo>
                  <a:cubicBezTo>
                    <a:pt x="735" y="42"/>
                    <a:pt x="752" y="17"/>
                    <a:pt x="752" y="0"/>
                  </a:cubicBezTo>
                  <a:cubicBezTo>
                    <a:pt x="0" y="0"/>
                    <a:pt x="0" y="0"/>
                    <a:pt x="0" y="0"/>
                  </a:cubicBezTo>
                  <a:cubicBezTo>
                    <a:pt x="0" y="17"/>
                    <a:pt x="16" y="42"/>
                    <a:pt x="41" y="42"/>
                  </a:cubicBezTo>
                  <a:close/>
                  <a:moveTo>
                    <a:pt x="41" y="42"/>
                  </a:moveTo>
                  <a:lnTo>
                    <a:pt x="41" y="42"/>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fr-FR" sz="2701">
                <a:latin typeface="Montserrat Light" panose="00000400000000000000" pitchFamily="50" charset="0"/>
                <a:ea typeface="SimSun" charset="0"/>
              </a:endParaRPr>
            </a:p>
          </p:txBody>
        </p:sp>
        <p:sp>
          <p:nvSpPr>
            <p:cNvPr id="19" name="Freeform 292"/>
            <p:cNvSpPr>
              <a:spLocks noChangeArrowheads="1"/>
            </p:cNvSpPr>
            <p:nvPr/>
          </p:nvSpPr>
          <p:spPr bwMode="auto">
            <a:xfrm>
              <a:off x="1835150" y="2955924"/>
              <a:ext cx="382588" cy="174625"/>
            </a:xfrm>
            <a:custGeom>
              <a:avLst/>
              <a:gdLst>
                <a:gd name="T0" fmla="*/ 1020 w 1062"/>
                <a:gd name="T1" fmla="*/ 100 h 486"/>
                <a:gd name="T2" fmla="*/ 894 w 1062"/>
                <a:gd name="T3" fmla="*/ 75 h 486"/>
                <a:gd name="T4" fmla="*/ 894 w 1062"/>
                <a:gd name="T5" fmla="*/ 0 h 486"/>
                <a:gd name="T6" fmla="*/ 0 w 1062"/>
                <a:gd name="T7" fmla="*/ 0 h 486"/>
                <a:gd name="T8" fmla="*/ 267 w 1062"/>
                <a:gd name="T9" fmla="*/ 485 h 486"/>
                <a:gd name="T10" fmla="*/ 627 w 1062"/>
                <a:gd name="T11" fmla="*/ 485 h 486"/>
                <a:gd name="T12" fmla="*/ 819 w 1062"/>
                <a:gd name="T13" fmla="*/ 351 h 486"/>
                <a:gd name="T14" fmla="*/ 1061 w 1062"/>
                <a:gd name="T15" fmla="*/ 192 h 486"/>
                <a:gd name="T16" fmla="*/ 1020 w 1062"/>
                <a:gd name="T17" fmla="*/ 100 h 486"/>
                <a:gd name="T18" fmla="*/ 861 w 1062"/>
                <a:gd name="T19" fmla="*/ 284 h 486"/>
                <a:gd name="T20" fmla="*/ 894 w 1062"/>
                <a:gd name="T21" fmla="*/ 142 h 486"/>
                <a:gd name="T22" fmla="*/ 978 w 1062"/>
                <a:gd name="T23" fmla="*/ 151 h 486"/>
                <a:gd name="T24" fmla="*/ 995 w 1062"/>
                <a:gd name="T25" fmla="*/ 192 h 486"/>
                <a:gd name="T26" fmla="*/ 861 w 1062"/>
                <a:gd name="T27" fmla="*/ 284 h 486"/>
                <a:gd name="T28" fmla="*/ 861 w 1062"/>
                <a:gd name="T29" fmla="*/ 284 h 486"/>
                <a:gd name="T30" fmla="*/ 861 w 1062"/>
                <a:gd name="T31" fmla="*/ 284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2" h="486">
                  <a:moveTo>
                    <a:pt x="1020" y="100"/>
                  </a:moveTo>
                  <a:cubicBezTo>
                    <a:pt x="986" y="67"/>
                    <a:pt x="928" y="67"/>
                    <a:pt x="894" y="75"/>
                  </a:cubicBezTo>
                  <a:cubicBezTo>
                    <a:pt x="894" y="50"/>
                    <a:pt x="894" y="25"/>
                    <a:pt x="894" y="0"/>
                  </a:cubicBezTo>
                  <a:cubicBezTo>
                    <a:pt x="0" y="0"/>
                    <a:pt x="0" y="0"/>
                    <a:pt x="0" y="0"/>
                  </a:cubicBezTo>
                  <a:cubicBezTo>
                    <a:pt x="0" y="243"/>
                    <a:pt x="42" y="418"/>
                    <a:pt x="267" y="485"/>
                  </a:cubicBezTo>
                  <a:cubicBezTo>
                    <a:pt x="627" y="485"/>
                    <a:pt x="627" y="485"/>
                    <a:pt x="627" y="485"/>
                  </a:cubicBezTo>
                  <a:cubicBezTo>
                    <a:pt x="719" y="452"/>
                    <a:pt x="786" y="410"/>
                    <a:pt x="819" y="351"/>
                  </a:cubicBezTo>
                  <a:cubicBezTo>
                    <a:pt x="911" y="351"/>
                    <a:pt x="1053" y="318"/>
                    <a:pt x="1061" y="192"/>
                  </a:cubicBezTo>
                  <a:cubicBezTo>
                    <a:pt x="1061" y="142"/>
                    <a:pt x="1036" y="117"/>
                    <a:pt x="1020" y="100"/>
                  </a:cubicBezTo>
                  <a:close/>
                  <a:moveTo>
                    <a:pt x="861" y="284"/>
                  </a:moveTo>
                  <a:cubicBezTo>
                    <a:pt x="878" y="243"/>
                    <a:pt x="886" y="192"/>
                    <a:pt x="894" y="142"/>
                  </a:cubicBezTo>
                  <a:cubicBezTo>
                    <a:pt x="919" y="134"/>
                    <a:pt x="961" y="134"/>
                    <a:pt x="978" y="151"/>
                  </a:cubicBezTo>
                  <a:cubicBezTo>
                    <a:pt x="978" y="151"/>
                    <a:pt x="995" y="159"/>
                    <a:pt x="995" y="192"/>
                  </a:cubicBezTo>
                  <a:cubicBezTo>
                    <a:pt x="986" y="259"/>
                    <a:pt x="911" y="276"/>
                    <a:pt x="861" y="284"/>
                  </a:cubicBezTo>
                  <a:close/>
                  <a:moveTo>
                    <a:pt x="861" y="284"/>
                  </a:moveTo>
                  <a:lnTo>
                    <a:pt x="861" y="284"/>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fr-FR" sz="2701">
                <a:latin typeface="Montserrat Light" panose="00000400000000000000" pitchFamily="50" charset="0"/>
                <a:ea typeface="SimSun" charset="0"/>
              </a:endParaRPr>
            </a:p>
          </p:txBody>
        </p:sp>
        <p:sp>
          <p:nvSpPr>
            <p:cNvPr id="20" name="Freeform 293"/>
            <p:cNvSpPr>
              <a:spLocks noChangeArrowheads="1"/>
            </p:cNvSpPr>
            <p:nvPr/>
          </p:nvSpPr>
          <p:spPr bwMode="auto">
            <a:xfrm>
              <a:off x="1916113" y="2800349"/>
              <a:ext cx="112712" cy="144463"/>
            </a:xfrm>
            <a:custGeom>
              <a:avLst/>
              <a:gdLst>
                <a:gd name="T0" fmla="*/ 142 w 311"/>
                <a:gd name="T1" fmla="*/ 401 h 402"/>
                <a:gd name="T2" fmla="*/ 234 w 311"/>
                <a:gd name="T3" fmla="*/ 243 h 402"/>
                <a:gd name="T4" fmla="*/ 268 w 311"/>
                <a:gd name="T5" fmla="*/ 0 h 402"/>
                <a:gd name="T6" fmla="*/ 159 w 311"/>
                <a:gd name="T7" fmla="*/ 276 h 402"/>
                <a:gd name="T8" fmla="*/ 142 w 311"/>
                <a:gd name="T9" fmla="*/ 401 h 402"/>
                <a:gd name="T10" fmla="*/ 142 w 311"/>
                <a:gd name="T11" fmla="*/ 401 h 402"/>
                <a:gd name="T12" fmla="*/ 142 w 311"/>
                <a:gd name="T13" fmla="*/ 401 h 402"/>
              </a:gdLst>
              <a:ahLst/>
              <a:cxnLst>
                <a:cxn ang="0">
                  <a:pos x="T0" y="T1"/>
                </a:cxn>
                <a:cxn ang="0">
                  <a:pos x="T2" y="T3"/>
                </a:cxn>
                <a:cxn ang="0">
                  <a:pos x="T4" y="T5"/>
                </a:cxn>
                <a:cxn ang="0">
                  <a:pos x="T6" y="T7"/>
                </a:cxn>
                <a:cxn ang="0">
                  <a:pos x="T8" y="T9"/>
                </a:cxn>
                <a:cxn ang="0">
                  <a:pos x="T10" y="T11"/>
                </a:cxn>
                <a:cxn ang="0">
                  <a:pos x="T12" y="T13"/>
                </a:cxn>
              </a:cxnLst>
              <a:rect l="0" t="0" r="r" b="b"/>
              <a:pathLst>
                <a:path w="311" h="402">
                  <a:moveTo>
                    <a:pt x="142" y="401"/>
                  </a:moveTo>
                  <a:cubicBezTo>
                    <a:pt x="142" y="401"/>
                    <a:pt x="310" y="385"/>
                    <a:pt x="234" y="243"/>
                  </a:cubicBezTo>
                  <a:cubicBezTo>
                    <a:pt x="168" y="126"/>
                    <a:pt x="184" y="59"/>
                    <a:pt x="268" y="0"/>
                  </a:cubicBezTo>
                  <a:cubicBezTo>
                    <a:pt x="268" y="0"/>
                    <a:pt x="0" y="67"/>
                    <a:pt x="159" y="276"/>
                  </a:cubicBezTo>
                  <a:cubicBezTo>
                    <a:pt x="209" y="360"/>
                    <a:pt x="142" y="401"/>
                    <a:pt x="142" y="401"/>
                  </a:cubicBezTo>
                  <a:close/>
                  <a:moveTo>
                    <a:pt x="142" y="401"/>
                  </a:moveTo>
                  <a:lnTo>
                    <a:pt x="142" y="401"/>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fr-FR" sz="2701">
                <a:latin typeface="Montserrat Light" panose="00000400000000000000" pitchFamily="50" charset="0"/>
                <a:ea typeface="SimSun" charset="0"/>
              </a:endParaRPr>
            </a:p>
          </p:txBody>
        </p:sp>
        <p:sp>
          <p:nvSpPr>
            <p:cNvPr id="21" name="Freeform 294"/>
            <p:cNvSpPr>
              <a:spLocks noChangeArrowheads="1"/>
            </p:cNvSpPr>
            <p:nvPr/>
          </p:nvSpPr>
          <p:spPr bwMode="auto">
            <a:xfrm>
              <a:off x="2003425" y="2867024"/>
              <a:ext cx="53975" cy="73025"/>
            </a:xfrm>
            <a:custGeom>
              <a:avLst/>
              <a:gdLst>
                <a:gd name="T0" fmla="*/ 17 w 151"/>
                <a:gd name="T1" fmla="*/ 201 h 202"/>
                <a:gd name="T2" fmla="*/ 75 w 151"/>
                <a:gd name="T3" fmla="*/ 67 h 202"/>
                <a:gd name="T4" fmla="*/ 84 w 151"/>
                <a:gd name="T5" fmla="*/ 0 h 202"/>
                <a:gd name="T6" fmla="*/ 33 w 151"/>
                <a:gd name="T7" fmla="*/ 75 h 202"/>
                <a:gd name="T8" fmla="*/ 17 w 151"/>
                <a:gd name="T9" fmla="*/ 201 h 202"/>
                <a:gd name="T10" fmla="*/ 17 w 151"/>
                <a:gd name="T11" fmla="*/ 201 h 202"/>
                <a:gd name="T12" fmla="*/ 17 w 151"/>
                <a:gd name="T13" fmla="*/ 201 h 202"/>
              </a:gdLst>
              <a:ahLst/>
              <a:cxnLst>
                <a:cxn ang="0">
                  <a:pos x="T0" y="T1"/>
                </a:cxn>
                <a:cxn ang="0">
                  <a:pos x="T2" y="T3"/>
                </a:cxn>
                <a:cxn ang="0">
                  <a:pos x="T4" y="T5"/>
                </a:cxn>
                <a:cxn ang="0">
                  <a:pos x="T6" y="T7"/>
                </a:cxn>
                <a:cxn ang="0">
                  <a:pos x="T8" y="T9"/>
                </a:cxn>
                <a:cxn ang="0">
                  <a:pos x="T10" y="T11"/>
                </a:cxn>
                <a:cxn ang="0">
                  <a:pos x="T12" y="T13"/>
                </a:cxn>
              </a:cxnLst>
              <a:rect l="0" t="0" r="r" b="b"/>
              <a:pathLst>
                <a:path w="151" h="202">
                  <a:moveTo>
                    <a:pt x="17" y="201"/>
                  </a:moveTo>
                  <a:cubicBezTo>
                    <a:pt x="17" y="201"/>
                    <a:pt x="150" y="176"/>
                    <a:pt x="75" y="67"/>
                  </a:cubicBezTo>
                  <a:cubicBezTo>
                    <a:pt x="50" y="17"/>
                    <a:pt x="84" y="0"/>
                    <a:pt x="84" y="0"/>
                  </a:cubicBezTo>
                  <a:cubicBezTo>
                    <a:pt x="84" y="0"/>
                    <a:pt x="0" y="0"/>
                    <a:pt x="33" y="75"/>
                  </a:cubicBezTo>
                  <a:cubicBezTo>
                    <a:pt x="67" y="142"/>
                    <a:pt x="58" y="176"/>
                    <a:pt x="17" y="201"/>
                  </a:cubicBezTo>
                  <a:close/>
                  <a:moveTo>
                    <a:pt x="17" y="201"/>
                  </a:moveTo>
                  <a:lnTo>
                    <a:pt x="17" y="201"/>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fr-FR" sz="2701">
                <a:latin typeface="Montserrat Light" panose="00000400000000000000" pitchFamily="50" charset="0"/>
                <a:ea typeface="SimSun" charset="0"/>
              </a:endParaRPr>
            </a:p>
          </p:txBody>
        </p:sp>
      </p:grpSp>
      <p:sp>
        <p:nvSpPr>
          <p:cNvPr id="23" name="AutoShape 5"/>
          <p:cNvSpPr>
            <a:spLocks/>
          </p:cNvSpPr>
          <p:nvPr/>
        </p:nvSpPr>
        <p:spPr bwMode="auto">
          <a:xfrm>
            <a:off x="5238094" y="3920685"/>
            <a:ext cx="7854332" cy="29916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2" tIns="38102" rIns="38102" bIns="38102" anchor="ctr"/>
          <a:lstStyle/>
          <a:p>
            <a:pPr algn="ctr">
              <a:defRPr/>
            </a:pPr>
            <a:r>
              <a:rPr lang="fr-FR" sz="6902" dirty="0">
                <a:solidFill>
                  <a:schemeClr val="bg1"/>
                </a:solidFill>
                <a:latin typeface="Lato" panose="020F0502020204030203" pitchFamily="34" charset="0"/>
                <a:ea typeface="Lato" panose="020F0502020204030203" pitchFamily="34" charset="0"/>
                <a:cs typeface="Lato" panose="020F0502020204030203" pitchFamily="34" charset="0"/>
              </a:rPr>
              <a:t>ZELDA PROJECT</a:t>
            </a:r>
          </a:p>
        </p:txBody>
      </p:sp>
      <p:sp>
        <p:nvSpPr>
          <p:cNvPr id="24" name="Line 4"/>
          <p:cNvSpPr>
            <a:spLocks noChangeShapeType="1"/>
          </p:cNvSpPr>
          <p:nvPr/>
        </p:nvSpPr>
        <p:spPr bwMode="auto">
          <a:xfrm flipV="1">
            <a:off x="7345329" y="6245278"/>
            <a:ext cx="3597342" cy="0"/>
          </a:xfrm>
          <a:prstGeom prst="line">
            <a:avLst/>
          </a:prstGeom>
          <a:ln>
            <a:solidFill>
              <a:schemeClr val="bg1"/>
            </a:solidFill>
            <a:headEnd/>
            <a:tailEnd/>
          </a:ln>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1">
            <a:schemeClr val="accent1"/>
          </a:lnRef>
          <a:fillRef idx="0">
            <a:schemeClr val="accent1"/>
          </a:fillRef>
          <a:effectRef idx="0">
            <a:schemeClr val="accent1"/>
          </a:effectRef>
          <a:fontRef idx="minor">
            <a:schemeClr val="tx1"/>
          </a:fontRef>
        </p:style>
        <p:txBody>
          <a:bodyPr lIns="0" tIns="0" rIns="0" bIns="0" anchor="ctr"/>
          <a:lstStyle/>
          <a:p>
            <a:pPr>
              <a:defRPr/>
            </a:pPr>
            <a:endParaRPr lang="fr-FR" sz="4201">
              <a:ln>
                <a:solidFill>
                  <a:schemeClr val="bg1"/>
                </a:solidFill>
              </a:ln>
              <a:effectLst>
                <a:outerShdw blurRad="38100" dist="38100" dir="2700000" algn="tl">
                  <a:srgbClr val="DDDDDD"/>
                </a:outerShdw>
              </a:effectLst>
              <a:latin typeface="Gill Sans" charset="0"/>
              <a:cs typeface="Gill Sans" charset="0"/>
              <a:sym typeface="Gill Sans" charset="0"/>
            </a:endParaRPr>
          </a:p>
        </p:txBody>
      </p:sp>
      <p:sp>
        <p:nvSpPr>
          <p:cNvPr id="25" name="AutoShape 3"/>
          <p:cNvSpPr>
            <a:spLocks/>
          </p:cNvSpPr>
          <p:nvPr/>
        </p:nvSpPr>
        <p:spPr bwMode="auto">
          <a:xfrm>
            <a:off x="3408218" y="6430174"/>
            <a:ext cx="11679382" cy="20067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lgn="just"/>
            <a:endParaRPr lang="fr-FR" sz="3400" b="1"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a:p>
            <a:pPr algn="just"/>
            <a:r>
              <a:rPr lang="fr-FR" sz="3400" b="1" dirty="0">
                <a:solidFill>
                  <a:schemeClr val="bg1"/>
                </a:solidFill>
                <a:latin typeface="Lato Light" panose="020F0502020204030203" pitchFamily="34" charset="0"/>
                <a:ea typeface="Lato Light" panose="020F0502020204030203" pitchFamily="34" charset="0"/>
                <a:cs typeface="Lato Light" panose="020F0502020204030203" pitchFamily="34" charset="0"/>
              </a:rPr>
              <a:t>Cette année, nous avons dû inventé et programmé un Zelda à l’ancienne : en 2D avec vue du dessus, dans l’optique d’un jeu sur Game Boy par exemple. Ce jeu est avant tout notre propre univers, malgré qu’il est inspiré des Zelda existants.</a:t>
            </a:r>
          </a:p>
          <a:p>
            <a:pPr algn="just"/>
            <a:endParaRPr lang="fr-FR" sz="32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a:p>
            <a:pPr algn="just"/>
            <a:r>
              <a:rPr lang="fr-FR" sz="3200" dirty="0">
                <a:solidFill>
                  <a:schemeClr val="bg1"/>
                </a:solidFill>
                <a:latin typeface="Lato Light" panose="020F0502020204030203" pitchFamily="34" charset="0"/>
                <a:ea typeface="Lato Light" panose="020F0502020204030203" pitchFamily="34" charset="0"/>
                <a:cs typeface="Lato Light" panose="020F0502020204030203" pitchFamily="34" charset="0"/>
              </a:rPr>
              <a:t>Ces diapositives vous permettront de vous faire une idée de l’étendue des fonctionnalités et de l’organisation de notre projet.</a:t>
            </a:r>
          </a:p>
        </p:txBody>
      </p:sp>
    </p:spTree>
    <p:extLst>
      <p:ext uri="{BB962C8B-B14F-4D97-AF65-F5344CB8AC3E}">
        <p14:creationId xmlns:p14="http://schemas.microsoft.com/office/powerpoint/2010/main" val="40836542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Espace réservé pour une image  6">
            <a:extLst>
              <a:ext uri="{FF2B5EF4-FFF2-40B4-BE49-F238E27FC236}">
                <a16:creationId xmlns:a16="http://schemas.microsoft.com/office/drawing/2014/main" id="{2BF52AB9-ECE9-4EBE-A82A-B97B0F07F119}"/>
              </a:ext>
            </a:extLst>
          </p:cNvPr>
          <p:cNvPicPr>
            <a:picLocks noChangeAspect="1"/>
          </p:cNvPicPr>
          <p:nvPr/>
        </p:nvPicPr>
        <p:blipFill>
          <a:blip r:embed="rId2">
            <a:extLst>
              <a:ext uri="{28A0092B-C50C-407E-A947-70E740481C1C}">
                <a14:useLocalDpi xmlns:a14="http://schemas.microsoft.com/office/drawing/2010/main" val="0"/>
              </a:ext>
            </a:extLst>
          </a:blip>
          <a:srcRect l="5556" r="5556"/>
          <a:stretch>
            <a:fillRect/>
          </a:stretch>
        </p:blipFill>
        <p:spPr>
          <a:xfrm>
            <a:off x="0" y="1"/>
            <a:ext cx="18288000" cy="13715999"/>
          </a:xfrm>
          <a:prstGeom prst="rect">
            <a:avLst/>
          </a:prstGeom>
        </p:spPr>
      </p:pic>
      <p:sp>
        <p:nvSpPr>
          <p:cNvPr id="75" name="Rectangle 74">
            <a:extLst>
              <a:ext uri="{FF2B5EF4-FFF2-40B4-BE49-F238E27FC236}">
                <a16:creationId xmlns:a16="http://schemas.microsoft.com/office/drawing/2014/main" id="{9D0E8A14-119D-4F50-BEDA-83E0E12091FB}"/>
              </a:ext>
            </a:extLst>
          </p:cNvPr>
          <p:cNvSpPr/>
          <p:nvPr/>
        </p:nvSpPr>
        <p:spPr>
          <a:xfrm>
            <a:off x="-7365" y="-1"/>
            <a:ext cx="18295365" cy="13716000"/>
          </a:xfrm>
          <a:prstGeom prst="rect">
            <a:avLst/>
          </a:prstGeom>
          <a:solidFill>
            <a:srgbClr val="2D2C4A">
              <a:alpha val="7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701" dirty="0">
              <a:solidFill>
                <a:schemeClr val="bg1"/>
              </a:solidFill>
            </a:endParaRPr>
          </a:p>
        </p:txBody>
      </p:sp>
      <p:sp>
        <p:nvSpPr>
          <p:cNvPr id="72" name="Subtitle 2"/>
          <p:cNvSpPr txBox="1">
            <a:spLocks/>
          </p:cNvSpPr>
          <p:nvPr/>
        </p:nvSpPr>
        <p:spPr>
          <a:xfrm>
            <a:off x="5499108" y="5018226"/>
            <a:ext cx="8280987" cy="834937"/>
          </a:xfrm>
          <a:prstGeom prst="rect">
            <a:avLst/>
          </a:prstGeom>
        </p:spPr>
        <p:txBody>
          <a:bodyPr vert="horz" wrap="square" lIns="163160" tIns="81580" rIns="163160" bIns="8158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fr-FR" sz="4000" b="1" dirty="0">
                <a:solidFill>
                  <a:schemeClr val="bg1"/>
                </a:solidFill>
                <a:latin typeface="Lato Light" panose="020F0502020204030203" pitchFamily="34" charset="0"/>
                <a:ea typeface="Lato Light" panose="020F0502020204030203" pitchFamily="34" charset="0"/>
                <a:cs typeface="Lato Light" panose="020F0502020204030203" pitchFamily="34" charset="0"/>
              </a:rPr>
              <a:t>Présentation de l’équipe  </a:t>
            </a:r>
          </a:p>
        </p:txBody>
      </p:sp>
      <p:grpSp>
        <p:nvGrpSpPr>
          <p:cNvPr id="79" name="Group 61">
            <a:extLst>
              <a:ext uri="{FF2B5EF4-FFF2-40B4-BE49-F238E27FC236}">
                <a16:creationId xmlns:a16="http://schemas.microsoft.com/office/drawing/2014/main" id="{E8F163D3-EB19-4032-B477-D50C0D0710EB}"/>
              </a:ext>
            </a:extLst>
          </p:cNvPr>
          <p:cNvGrpSpPr/>
          <p:nvPr/>
        </p:nvGrpSpPr>
        <p:grpSpPr>
          <a:xfrm>
            <a:off x="4507905" y="1348925"/>
            <a:ext cx="9272190" cy="2626523"/>
            <a:chOff x="5988388" y="483017"/>
            <a:chExt cx="12359700" cy="3501123"/>
          </a:xfrm>
        </p:grpSpPr>
        <p:sp>
          <p:nvSpPr>
            <p:cNvPr id="80" name="TextBox 62">
              <a:extLst>
                <a:ext uri="{FF2B5EF4-FFF2-40B4-BE49-F238E27FC236}">
                  <a16:creationId xmlns:a16="http://schemas.microsoft.com/office/drawing/2014/main" id="{A5BFA6BE-5B40-444C-A9DD-6E18044A11F3}"/>
                </a:ext>
              </a:extLst>
            </p:cNvPr>
            <p:cNvSpPr txBox="1"/>
            <p:nvPr/>
          </p:nvSpPr>
          <p:spPr>
            <a:xfrm>
              <a:off x="5988388" y="483017"/>
              <a:ext cx="12359700" cy="3046201"/>
            </a:xfrm>
            <a:prstGeom prst="rect">
              <a:avLst/>
            </a:prstGeom>
            <a:noFill/>
          </p:spPr>
          <p:txBody>
            <a:bodyPr wrap="square" lIns="68584" tIns="34292" rIns="68584" bIns="34292" rtlCol="0">
              <a:spAutoFit/>
            </a:bodyPr>
            <a:lstStyle/>
            <a:p>
              <a:pPr algn="ctr"/>
              <a:r>
                <a:rPr lang="fr-FR" sz="6900" b="1" dirty="0">
                  <a:solidFill>
                    <a:schemeClr val="bg1"/>
                  </a:solidFill>
                  <a:latin typeface="Lato" panose="020F0502020204030203"/>
                  <a:ea typeface="Lato" panose="020F0502020204030203" pitchFamily="34" charset="0"/>
                  <a:cs typeface="Lato" panose="020F0502020204030203" pitchFamily="34" charset="0"/>
                </a:rPr>
                <a:t>PR</a:t>
              </a:r>
              <a:r>
                <a:rPr lang="fr-FR" sz="7200" b="1" dirty="0">
                  <a:solidFill>
                    <a:schemeClr val="bg1"/>
                  </a:solidFill>
                  <a:latin typeface="Lato" panose="020F0502020204030203"/>
                </a:rPr>
                <a:t>ÉSENTATION DU</a:t>
              </a:r>
            </a:p>
            <a:p>
              <a:pPr algn="ctr"/>
              <a:r>
                <a:rPr lang="fr-FR" sz="7200" b="1" dirty="0">
                  <a:solidFill>
                    <a:schemeClr val="bg1"/>
                  </a:solidFill>
                  <a:latin typeface="Lato" panose="020F0502020204030203"/>
                  <a:ea typeface="Lato" panose="020F0502020204030203" pitchFamily="34" charset="0"/>
                  <a:cs typeface="Lato" panose="020F0502020204030203" pitchFamily="34" charset="0"/>
                </a:rPr>
                <a:t>SOMMAIRE</a:t>
              </a:r>
              <a:endParaRPr lang="id-ID" sz="6900" b="1" dirty="0">
                <a:solidFill>
                  <a:schemeClr val="bg1"/>
                </a:solidFill>
                <a:latin typeface="Lato" panose="020F0502020204030203"/>
                <a:ea typeface="Lato" panose="020F0502020204030203" pitchFamily="34" charset="0"/>
                <a:cs typeface="Lato" panose="020F0502020204030203" pitchFamily="34" charset="0"/>
              </a:endParaRPr>
            </a:p>
          </p:txBody>
        </p:sp>
        <p:sp>
          <p:nvSpPr>
            <p:cNvPr id="81" name="Rectangle 80">
              <a:extLst>
                <a:ext uri="{FF2B5EF4-FFF2-40B4-BE49-F238E27FC236}">
                  <a16:creationId xmlns:a16="http://schemas.microsoft.com/office/drawing/2014/main" id="{CE19C6DD-7FDD-4286-988A-95BEBA1CE034}"/>
                </a:ext>
              </a:extLst>
            </p:cNvPr>
            <p:cNvSpPr/>
            <p:nvPr/>
          </p:nvSpPr>
          <p:spPr>
            <a:xfrm>
              <a:off x="11412311" y="3892702"/>
              <a:ext cx="1553038" cy="9143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22" tIns="34263" rIns="68522" bIns="34263" rtlCol="0" anchor="ctr"/>
            <a:lstStyle/>
            <a:p>
              <a:pPr algn="ctr"/>
              <a:endParaRPr lang="en-US" sz="2701" dirty="0">
                <a:solidFill>
                  <a:schemeClr val="bg1"/>
                </a:solidFill>
                <a:latin typeface="Open Sans Light"/>
              </a:endParaRPr>
            </a:p>
          </p:txBody>
        </p:sp>
      </p:grpSp>
      <p:grpSp>
        <p:nvGrpSpPr>
          <p:cNvPr id="23" name="Groupe 22">
            <a:extLst>
              <a:ext uri="{FF2B5EF4-FFF2-40B4-BE49-F238E27FC236}">
                <a16:creationId xmlns:a16="http://schemas.microsoft.com/office/drawing/2014/main" id="{180C5858-91D4-49E0-95B7-4BE4E33CFBD1}"/>
              </a:ext>
            </a:extLst>
          </p:cNvPr>
          <p:cNvGrpSpPr/>
          <p:nvPr/>
        </p:nvGrpSpPr>
        <p:grpSpPr>
          <a:xfrm>
            <a:off x="3920173" y="4489756"/>
            <a:ext cx="1828800" cy="1758133"/>
            <a:chOff x="3866793" y="5043815"/>
            <a:chExt cx="1828800" cy="1758133"/>
          </a:xfrm>
        </p:grpSpPr>
        <p:sp>
          <p:nvSpPr>
            <p:cNvPr id="19" name="Ellipse 18">
              <a:extLst>
                <a:ext uri="{FF2B5EF4-FFF2-40B4-BE49-F238E27FC236}">
                  <a16:creationId xmlns:a16="http://schemas.microsoft.com/office/drawing/2014/main" id="{9AD122DA-E7E7-49DF-8D92-E9D9665380CF}"/>
                </a:ext>
              </a:extLst>
            </p:cNvPr>
            <p:cNvSpPr/>
            <p:nvPr/>
          </p:nvSpPr>
          <p:spPr>
            <a:xfrm>
              <a:off x="3866793" y="5043815"/>
              <a:ext cx="1828800" cy="1758133"/>
            </a:xfrm>
            <a:prstGeom prst="ellipse">
              <a:avLst/>
            </a:prstGeom>
            <a:noFill/>
            <a:ln w="38100">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20" name="ZoneTexte 19">
              <a:extLst>
                <a:ext uri="{FF2B5EF4-FFF2-40B4-BE49-F238E27FC236}">
                  <a16:creationId xmlns:a16="http://schemas.microsoft.com/office/drawing/2014/main" id="{12D8DEC6-B191-4547-A336-4FBB925A8EF5}"/>
                </a:ext>
              </a:extLst>
            </p:cNvPr>
            <p:cNvSpPr txBox="1"/>
            <p:nvPr/>
          </p:nvSpPr>
          <p:spPr>
            <a:xfrm>
              <a:off x="4022605" y="5368823"/>
              <a:ext cx="1517175" cy="1107996"/>
            </a:xfrm>
            <a:prstGeom prst="rect">
              <a:avLst/>
            </a:prstGeom>
            <a:noFill/>
          </p:spPr>
          <p:txBody>
            <a:bodyPr wrap="square" rtlCol="0">
              <a:spAutoFit/>
            </a:bodyPr>
            <a:lstStyle/>
            <a:p>
              <a:pPr algn="ctr"/>
              <a:r>
                <a:rPr lang="fr-FR" sz="6600" b="1" dirty="0">
                  <a:solidFill>
                    <a:schemeClr val="bg1"/>
                  </a:solidFill>
                  <a:latin typeface="Lato" panose="020F0502020204030203"/>
                </a:rPr>
                <a:t>1</a:t>
              </a:r>
            </a:p>
          </p:txBody>
        </p:sp>
      </p:grpSp>
      <p:grpSp>
        <p:nvGrpSpPr>
          <p:cNvPr id="83" name="Groupe 82">
            <a:extLst>
              <a:ext uri="{FF2B5EF4-FFF2-40B4-BE49-F238E27FC236}">
                <a16:creationId xmlns:a16="http://schemas.microsoft.com/office/drawing/2014/main" id="{EAD565AF-77A5-4847-BE6A-2738FBAACAEE}"/>
              </a:ext>
            </a:extLst>
          </p:cNvPr>
          <p:cNvGrpSpPr/>
          <p:nvPr/>
        </p:nvGrpSpPr>
        <p:grpSpPr>
          <a:xfrm>
            <a:off x="3920173" y="6747345"/>
            <a:ext cx="1828800" cy="1758133"/>
            <a:chOff x="3866793" y="5043815"/>
            <a:chExt cx="1828800" cy="1758133"/>
          </a:xfrm>
        </p:grpSpPr>
        <p:sp>
          <p:nvSpPr>
            <p:cNvPr id="84" name="Ellipse 83">
              <a:extLst>
                <a:ext uri="{FF2B5EF4-FFF2-40B4-BE49-F238E27FC236}">
                  <a16:creationId xmlns:a16="http://schemas.microsoft.com/office/drawing/2014/main" id="{8D265D70-C269-46C3-A266-ECC14654B486}"/>
                </a:ext>
              </a:extLst>
            </p:cNvPr>
            <p:cNvSpPr/>
            <p:nvPr/>
          </p:nvSpPr>
          <p:spPr>
            <a:xfrm>
              <a:off x="3866793" y="5043815"/>
              <a:ext cx="1828800" cy="1758133"/>
            </a:xfrm>
            <a:prstGeom prst="ellipse">
              <a:avLst/>
            </a:prstGeom>
            <a:noFill/>
            <a:ln w="38100">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85" name="ZoneTexte 84">
              <a:extLst>
                <a:ext uri="{FF2B5EF4-FFF2-40B4-BE49-F238E27FC236}">
                  <a16:creationId xmlns:a16="http://schemas.microsoft.com/office/drawing/2014/main" id="{0A585E0B-874F-4F63-8EA3-2C188563E075}"/>
                </a:ext>
              </a:extLst>
            </p:cNvPr>
            <p:cNvSpPr txBox="1"/>
            <p:nvPr/>
          </p:nvSpPr>
          <p:spPr>
            <a:xfrm>
              <a:off x="4022605" y="5368823"/>
              <a:ext cx="1517175" cy="1107996"/>
            </a:xfrm>
            <a:prstGeom prst="rect">
              <a:avLst/>
            </a:prstGeom>
            <a:noFill/>
          </p:spPr>
          <p:txBody>
            <a:bodyPr wrap="square" rtlCol="0">
              <a:spAutoFit/>
            </a:bodyPr>
            <a:lstStyle/>
            <a:p>
              <a:pPr algn="ctr"/>
              <a:r>
                <a:rPr lang="fr-FR" sz="6600" b="1" dirty="0">
                  <a:solidFill>
                    <a:schemeClr val="bg1"/>
                  </a:solidFill>
                  <a:latin typeface="Lato" panose="020F0502020204030203"/>
                </a:rPr>
                <a:t>2</a:t>
              </a:r>
            </a:p>
          </p:txBody>
        </p:sp>
      </p:grpSp>
      <p:grpSp>
        <p:nvGrpSpPr>
          <p:cNvPr id="86" name="Groupe 85">
            <a:extLst>
              <a:ext uri="{FF2B5EF4-FFF2-40B4-BE49-F238E27FC236}">
                <a16:creationId xmlns:a16="http://schemas.microsoft.com/office/drawing/2014/main" id="{4FFC4A71-DCE6-477F-A2E4-34BDAAD50BCA}"/>
              </a:ext>
            </a:extLst>
          </p:cNvPr>
          <p:cNvGrpSpPr/>
          <p:nvPr/>
        </p:nvGrpSpPr>
        <p:grpSpPr>
          <a:xfrm>
            <a:off x="3920173" y="11305456"/>
            <a:ext cx="1828800" cy="1758133"/>
            <a:chOff x="3866793" y="5043815"/>
            <a:chExt cx="1828800" cy="1758133"/>
          </a:xfrm>
        </p:grpSpPr>
        <p:sp>
          <p:nvSpPr>
            <p:cNvPr id="87" name="Ellipse 86">
              <a:extLst>
                <a:ext uri="{FF2B5EF4-FFF2-40B4-BE49-F238E27FC236}">
                  <a16:creationId xmlns:a16="http://schemas.microsoft.com/office/drawing/2014/main" id="{555F4E92-B397-48CA-84D4-E661587837DE}"/>
                </a:ext>
              </a:extLst>
            </p:cNvPr>
            <p:cNvSpPr/>
            <p:nvPr/>
          </p:nvSpPr>
          <p:spPr>
            <a:xfrm>
              <a:off x="3866793" y="5043815"/>
              <a:ext cx="1828800" cy="1758133"/>
            </a:xfrm>
            <a:prstGeom prst="ellipse">
              <a:avLst/>
            </a:prstGeom>
            <a:noFill/>
            <a:ln w="38100">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88" name="ZoneTexte 87">
              <a:extLst>
                <a:ext uri="{FF2B5EF4-FFF2-40B4-BE49-F238E27FC236}">
                  <a16:creationId xmlns:a16="http://schemas.microsoft.com/office/drawing/2014/main" id="{83A3D669-779D-4487-9CF3-B495619A42A2}"/>
                </a:ext>
              </a:extLst>
            </p:cNvPr>
            <p:cNvSpPr txBox="1"/>
            <p:nvPr/>
          </p:nvSpPr>
          <p:spPr>
            <a:xfrm>
              <a:off x="4022605" y="5368823"/>
              <a:ext cx="1517175" cy="1107996"/>
            </a:xfrm>
            <a:prstGeom prst="rect">
              <a:avLst/>
            </a:prstGeom>
            <a:noFill/>
          </p:spPr>
          <p:txBody>
            <a:bodyPr wrap="square" rtlCol="0">
              <a:spAutoFit/>
            </a:bodyPr>
            <a:lstStyle/>
            <a:p>
              <a:pPr algn="ctr"/>
              <a:r>
                <a:rPr lang="fr-FR" sz="6600" b="1" dirty="0">
                  <a:solidFill>
                    <a:schemeClr val="bg1"/>
                  </a:solidFill>
                  <a:latin typeface="Lato" panose="020F0502020204030203"/>
                </a:rPr>
                <a:t>4</a:t>
              </a:r>
            </a:p>
          </p:txBody>
        </p:sp>
      </p:grpSp>
      <p:grpSp>
        <p:nvGrpSpPr>
          <p:cNvPr id="89" name="Groupe 88">
            <a:extLst>
              <a:ext uri="{FF2B5EF4-FFF2-40B4-BE49-F238E27FC236}">
                <a16:creationId xmlns:a16="http://schemas.microsoft.com/office/drawing/2014/main" id="{B945EEE6-6F4F-4D37-BF2E-95989441C0ED}"/>
              </a:ext>
            </a:extLst>
          </p:cNvPr>
          <p:cNvGrpSpPr/>
          <p:nvPr/>
        </p:nvGrpSpPr>
        <p:grpSpPr>
          <a:xfrm>
            <a:off x="3920173" y="9075575"/>
            <a:ext cx="1828800" cy="1758133"/>
            <a:chOff x="3866793" y="5043815"/>
            <a:chExt cx="1828800" cy="1758133"/>
          </a:xfrm>
        </p:grpSpPr>
        <p:sp>
          <p:nvSpPr>
            <p:cNvPr id="90" name="Ellipse 89">
              <a:extLst>
                <a:ext uri="{FF2B5EF4-FFF2-40B4-BE49-F238E27FC236}">
                  <a16:creationId xmlns:a16="http://schemas.microsoft.com/office/drawing/2014/main" id="{EDB0E2BB-81BF-46AA-B805-E6353071F8F0}"/>
                </a:ext>
              </a:extLst>
            </p:cNvPr>
            <p:cNvSpPr/>
            <p:nvPr/>
          </p:nvSpPr>
          <p:spPr>
            <a:xfrm>
              <a:off x="3866793" y="5043815"/>
              <a:ext cx="1828800" cy="1758133"/>
            </a:xfrm>
            <a:prstGeom prst="ellipse">
              <a:avLst/>
            </a:prstGeom>
            <a:noFill/>
            <a:ln w="38100">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91" name="ZoneTexte 90">
              <a:extLst>
                <a:ext uri="{FF2B5EF4-FFF2-40B4-BE49-F238E27FC236}">
                  <a16:creationId xmlns:a16="http://schemas.microsoft.com/office/drawing/2014/main" id="{7EDAE319-208E-4503-9D17-EB8290853F39}"/>
                </a:ext>
              </a:extLst>
            </p:cNvPr>
            <p:cNvSpPr txBox="1"/>
            <p:nvPr/>
          </p:nvSpPr>
          <p:spPr>
            <a:xfrm>
              <a:off x="4022605" y="5368823"/>
              <a:ext cx="1517175" cy="1107996"/>
            </a:xfrm>
            <a:prstGeom prst="rect">
              <a:avLst/>
            </a:prstGeom>
            <a:noFill/>
          </p:spPr>
          <p:txBody>
            <a:bodyPr wrap="square" rtlCol="0">
              <a:spAutoFit/>
            </a:bodyPr>
            <a:lstStyle/>
            <a:p>
              <a:pPr algn="ctr"/>
              <a:r>
                <a:rPr lang="fr-FR" sz="6600" b="1" dirty="0">
                  <a:solidFill>
                    <a:schemeClr val="bg1"/>
                  </a:solidFill>
                  <a:latin typeface="Lato" panose="020F0502020204030203"/>
                </a:rPr>
                <a:t>3</a:t>
              </a:r>
            </a:p>
          </p:txBody>
        </p:sp>
      </p:grpSp>
      <p:sp>
        <p:nvSpPr>
          <p:cNvPr id="92" name="Subtitle 2">
            <a:extLst>
              <a:ext uri="{FF2B5EF4-FFF2-40B4-BE49-F238E27FC236}">
                <a16:creationId xmlns:a16="http://schemas.microsoft.com/office/drawing/2014/main" id="{CAB2624D-3AC8-4588-8AB7-47FB9042CE82}"/>
              </a:ext>
            </a:extLst>
          </p:cNvPr>
          <p:cNvSpPr txBox="1">
            <a:spLocks/>
          </p:cNvSpPr>
          <p:nvPr/>
        </p:nvSpPr>
        <p:spPr>
          <a:xfrm>
            <a:off x="5457017" y="7277669"/>
            <a:ext cx="6814813" cy="834937"/>
          </a:xfrm>
          <a:prstGeom prst="rect">
            <a:avLst/>
          </a:prstGeom>
        </p:spPr>
        <p:txBody>
          <a:bodyPr vert="horz" wrap="square" lIns="163160" tIns="81580" rIns="163160" bIns="8158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fr-FR" sz="4000" b="1" dirty="0">
                <a:solidFill>
                  <a:schemeClr val="bg1"/>
                </a:solidFill>
                <a:latin typeface="Lato Light" panose="020F0502020204030203" pitchFamily="34" charset="0"/>
                <a:ea typeface="Lato Light" panose="020F0502020204030203" pitchFamily="34" charset="0"/>
                <a:cs typeface="Lato Light" panose="020F0502020204030203" pitchFamily="34" charset="0"/>
              </a:rPr>
              <a:t>Description du jeu</a:t>
            </a:r>
          </a:p>
        </p:txBody>
      </p:sp>
      <p:sp>
        <p:nvSpPr>
          <p:cNvPr id="93" name="Subtitle 2">
            <a:extLst>
              <a:ext uri="{FF2B5EF4-FFF2-40B4-BE49-F238E27FC236}">
                <a16:creationId xmlns:a16="http://schemas.microsoft.com/office/drawing/2014/main" id="{EE830FD2-3E98-4B78-9EF0-62CC3E03EE10}"/>
              </a:ext>
            </a:extLst>
          </p:cNvPr>
          <p:cNvSpPr txBox="1">
            <a:spLocks/>
          </p:cNvSpPr>
          <p:nvPr/>
        </p:nvSpPr>
        <p:spPr>
          <a:xfrm>
            <a:off x="5285747" y="9537112"/>
            <a:ext cx="8280987" cy="834937"/>
          </a:xfrm>
          <a:prstGeom prst="rect">
            <a:avLst/>
          </a:prstGeom>
        </p:spPr>
        <p:txBody>
          <a:bodyPr vert="horz" wrap="square" lIns="163160" tIns="81580" rIns="163160" bIns="8158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fr-FR" sz="4000" b="1" dirty="0">
                <a:solidFill>
                  <a:schemeClr val="bg1"/>
                </a:solidFill>
                <a:latin typeface="Lato Light" panose="020F0502020204030203" pitchFamily="34" charset="0"/>
                <a:ea typeface="Lato Light" panose="020F0502020204030203" pitchFamily="34" charset="0"/>
                <a:cs typeface="Lato Light" panose="020F0502020204030203" pitchFamily="34" charset="0"/>
              </a:rPr>
              <a:t>Organisation du travail</a:t>
            </a:r>
          </a:p>
        </p:txBody>
      </p:sp>
      <p:sp>
        <p:nvSpPr>
          <p:cNvPr id="94" name="Subtitle 2">
            <a:extLst>
              <a:ext uri="{FF2B5EF4-FFF2-40B4-BE49-F238E27FC236}">
                <a16:creationId xmlns:a16="http://schemas.microsoft.com/office/drawing/2014/main" id="{28004E30-78FC-435A-9D93-57F89B1A6410}"/>
              </a:ext>
            </a:extLst>
          </p:cNvPr>
          <p:cNvSpPr txBox="1">
            <a:spLocks/>
          </p:cNvSpPr>
          <p:nvPr/>
        </p:nvSpPr>
        <p:spPr>
          <a:xfrm>
            <a:off x="5285747" y="11761558"/>
            <a:ext cx="5443214" cy="834937"/>
          </a:xfrm>
          <a:prstGeom prst="rect">
            <a:avLst/>
          </a:prstGeom>
        </p:spPr>
        <p:txBody>
          <a:bodyPr vert="horz" wrap="square" lIns="163160" tIns="81580" rIns="163160" bIns="8158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fr-FR" sz="4000" b="1" dirty="0">
                <a:solidFill>
                  <a:schemeClr val="bg1"/>
                </a:solidFill>
                <a:latin typeface="Lato Light" panose="020F0502020204030203" pitchFamily="34" charset="0"/>
                <a:ea typeface="Lato Light" panose="020F0502020204030203" pitchFamily="34" charset="0"/>
                <a:cs typeface="Lato Light" panose="020F0502020204030203" pitchFamily="34" charset="0"/>
              </a:rPr>
              <a:t>Conclusion</a:t>
            </a:r>
          </a:p>
        </p:txBody>
      </p:sp>
    </p:spTree>
    <p:extLst>
      <p:ext uri="{BB962C8B-B14F-4D97-AF65-F5344CB8AC3E}">
        <p14:creationId xmlns:p14="http://schemas.microsoft.com/office/powerpoint/2010/main" val="35515674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40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Espace réservé pour une image  5">
            <a:extLst>
              <a:ext uri="{FF2B5EF4-FFF2-40B4-BE49-F238E27FC236}">
                <a16:creationId xmlns:a16="http://schemas.microsoft.com/office/drawing/2014/main" id="{700CEFC6-BA93-4868-AE67-BE347995C746}"/>
              </a:ext>
            </a:extLst>
          </p:cNvPr>
          <p:cNvPicPr>
            <a:picLocks noChangeAspect="1"/>
          </p:cNvPicPr>
          <p:nvPr/>
        </p:nvPicPr>
        <p:blipFill>
          <a:blip r:embed="rId2" cstate="email">
            <a:extLst>
              <a:ext uri="{28A0092B-C50C-407E-A947-70E740481C1C}">
                <a14:useLocalDpi xmlns:a14="http://schemas.microsoft.com/office/drawing/2010/main" val="0"/>
              </a:ext>
            </a:extLst>
          </a:blip>
          <a:srcRect l="5507" r="5507"/>
          <a:stretch>
            <a:fillRect/>
          </a:stretch>
        </p:blipFill>
        <p:spPr>
          <a:xfrm>
            <a:off x="0" y="1"/>
            <a:ext cx="18288000" cy="13715999"/>
          </a:xfrm>
          <a:prstGeom prst="rect">
            <a:avLst/>
          </a:prstGeom>
        </p:spPr>
      </p:pic>
      <p:sp>
        <p:nvSpPr>
          <p:cNvPr id="51" name="Rectangle 50">
            <a:extLst>
              <a:ext uri="{FF2B5EF4-FFF2-40B4-BE49-F238E27FC236}">
                <a16:creationId xmlns:a16="http://schemas.microsoft.com/office/drawing/2014/main" id="{F6F63A59-C9BD-42D0-8A2D-3AB24794D0B1}"/>
              </a:ext>
            </a:extLst>
          </p:cNvPr>
          <p:cNvSpPr/>
          <p:nvPr/>
        </p:nvSpPr>
        <p:spPr>
          <a:xfrm>
            <a:off x="0" y="1"/>
            <a:ext cx="18295365" cy="13716000"/>
          </a:xfrm>
          <a:prstGeom prst="rect">
            <a:avLst/>
          </a:prstGeom>
          <a:solidFill>
            <a:srgbClr val="000820">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701" dirty="0">
              <a:solidFill>
                <a:schemeClr val="bg1"/>
              </a:solidFill>
            </a:endParaRPr>
          </a:p>
        </p:txBody>
      </p:sp>
      <p:grpSp>
        <p:nvGrpSpPr>
          <p:cNvPr id="62" name="Group 61"/>
          <p:cNvGrpSpPr/>
          <p:nvPr/>
        </p:nvGrpSpPr>
        <p:grpSpPr>
          <a:xfrm>
            <a:off x="4507905" y="1348925"/>
            <a:ext cx="9272190" cy="1559721"/>
            <a:chOff x="5988388" y="483017"/>
            <a:chExt cx="12359700" cy="2079087"/>
          </a:xfrm>
        </p:grpSpPr>
        <p:sp>
          <p:nvSpPr>
            <p:cNvPr id="63" name="TextBox 62"/>
            <p:cNvSpPr txBox="1"/>
            <p:nvPr/>
          </p:nvSpPr>
          <p:spPr>
            <a:xfrm>
              <a:off x="5988388" y="483017"/>
              <a:ext cx="12359700" cy="1507718"/>
            </a:xfrm>
            <a:prstGeom prst="rect">
              <a:avLst/>
            </a:prstGeom>
            <a:noFill/>
          </p:spPr>
          <p:txBody>
            <a:bodyPr wrap="square" lIns="68584" tIns="34292" rIns="68584" bIns="34292" rtlCol="0">
              <a:spAutoFit/>
            </a:bodyPr>
            <a:lstStyle/>
            <a:p>
              <a:pPr algn="ctr"/>
              <a:r>
                <a:rPr lang="fr-FR" sz="6900" b="1" dirty="0">
                  <a:solidFill>
                    <a:schemeClr val="bg1"/>
                  </a:solidFill>
                  <a:latin typeface="Lato" panose="020F0502020204030203" pitchFamily="34" charset="0"/>
                  <a:ea typeface="Lato" panose="020F0502020204030203" pitchFamily="34" charset="0"/>
                  <a:cs typeface="Lato" panose="020F0502020204030203" pitchFamily="34" charset="0"/>
                </a:rPr>
                <a:t>L’EQUIPE DU PROJET</a:t>
              </a:r>
              <a:endParaRPr lang="id-ID" sz="69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64" name="Rectangle 63"/>
            <p:cNvSpPr/>
            <p:nvPr/>
          </p:nvSpPr>
          <p:spPr>
            <a:xfrm>
              <a:off x="11412311" y="2470667"/>
              <a:ext cx="1553038" cy="914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22" tIns="34263" rIns="68522" bIns="34263" rtlCol="0" anchor="ctr"/>
            <a:lstStyle/>
            <a:p>
              <a:pPr algn="ctr"/>
              <a:endParaRPr lang="en-US" sz="2701" dirty="0">
                <a:solidFill>
                  <a:schemeClr val="bg1"/>
                </a:solidFill>
                <a:latin typeface="Open Sans Light"/>
              </a:endParaRPr>
            </a:p>
          </p:txBody>
        </p:sp>
      </p:grpSp>
      <p:grpSp>
        <p:nvGrpSpPr>
          <p:cNvPr id="8" name="Group 7"/>
          <p:cNvGrpSpPr/>
          <p:nvPr/>
        </p:nvGrpSpPr>
        <p:grpSpPr>
          <a:xfrm>
            <a:off x="4098915" y="7506245"/>
            <a:ext cx="2743200" cy="1323439"/>
            <a:chOff x="990600" y="3179506"/>
            <a:chExt cx="1371600" cy="661545"/>
          </a:xfrm>
        </p:grpSpPr>
        <p:sp>
          <p:nvSpPr>
            <p:cNvPr id="9" name="TextBox 8"/>
            <p:cNvSpPr txBox="1"/>
            <p:nvPr/>
          </p:nvSpPr>
          <p:spPr>
            <a:xfrm>
              <a:off x="1007042" y="3179506"/>
              <a:ext cx="1295400" cy="661545"/>
            </a:xfrm>
            <a:prstGeom prst="rect">
              <a:avLst/>
            </a:prstGeom>
            <a:noFill/>
          </p:spPr>
          <p:txBody>
            <a:bodyPr wrap="square" rtlCol="0">
              <a:spAutoFit/>
            </a:bodyPr>
            <a:lstStyle/>
            <a:p>
              <a:pPr algn="ctr"/>
              <a:r>
                <a:rPr lang="en-US" sz="4000" b="1" dirty="0">
                  <a:solidFill>
                    <a:schemeClr val="bg1"/>
                  </a:solidFill>
                  <a:latin typeface="Montserrat" panose="00000500000000000000" pitchFamily="50" charset="0"/>
                  <a:cs typeface="Lato Regular"/>
                </a:rPr>
                <a:t>Sofiane Tupenot</a:t>
              </a:r>
            </a:p>
          </p:txBody>
        </p:sp>
        <p:sp>
          <p:nvSpPr>
            <p:cNvPr id="10" name="TextBox 9"/>
            <p:cNvSpPr txBox="1"/>
            <p:nvPr/>
          </p:nvSpPr>
          <p:spPr>
            <a:xfrm>
              <a:off x="990600" y="3239929"/>
              <a:ext cx="1371600" cy="173079"/>
            </a:xfrm>
            <a:prstGeom prst="rect">
              <a:avLst/>
            </a:prstGeom>
            <a:noFill/>
          </p:spPr>
          <p:txBody>
            <a:bodyPr wrap="square" rtlCol="0">
              <a:spAutoFit/>
            </a:bodyPr>
            <a:lstStyle/>
            <a:p>
              <a:pPr algn="ctr"/>
              <a:endParaRPr lang="en-US" sz="1650" dirty="0">
                <a:solidFill>
                  <a:schemeClr val="bg1"/>
                </a:solidFill>
                <a:latin typeface="Montserrat" panose="00000500000000000000" pitchFamily="50" charset="0"/>
                <a:cs typeface="Lato Regular"/>
              </a:endParaRPr>
            </a:p>
          </p:txBody>
        </p:sp>
      </p:grpSp>
      <p:grpSp>
        <p:nvGrpSpPr>
          <p:cNvPr id="3" name="Group 2"/>
          <p:cNvGrpSpPr/>
          <p:nvPr/>
        </p:nvGrpSpPr>
        <p:grpSpPr>
          <a:xfrm>
            <a:off x="8665724" y="8965755"/>
            <a:ext cx="1168351" cy="315630"/>
            <a:chOff x="1767724" y="4634691"/>
            <a:chExt cx="778901" cy="210365"/>
          </a:xfrm>
        </p:grpSpPr>
        <p:sp>
          <p:nvSpPr>
            <p:cNvPr id="24" name="Freeform 16"/>
            <p:cNvSpPr>
              <a:spLocks/>
            </p:cNvSpPr>
            <p:nvPr/>
          </p:nvSpPr>
          <p:spPr bwMode="auto">
            <a:xfrm>
              <a:off x="1767724" y="4662986"/>
              <a:ext cx="224047" cy="18207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accent1"/>
            </a:solidFill>
            <a:ln>
              <a:noFill/>
            </a:ln>
          </p:spPr>
          <p:txBody>
            <a:bodyPr vert="horz" wrap="square" lIns="91462" tIns="45730" rIns="91462" bIns="45730" numCol="1" anchor="t" anchorCtr="0" compatLnSpc="1">
              <a:prstTxWarp prst="textNoShape">
                <a:avLst/>
              </a:prstTxWarp>
            </a:bodyPr>
            <a:lstStyle/>
            <a:p>
              <a:endParaRPr lang="en-US" sz="2701" dirty="0">
                <a:solidFill>
                  <a:schemeClr val="bg1"/>
                </a:solidFill>
                <a:latin typeface="Montserrat Light" panose="00000400000000000000" pitchFamily="50" charset="0"/>
              </a:endParaRPr>
            </a:p>
          </p:txBody>
        </p:sp>
        <p:sp>
          <p:nvSpPr>
            <p:cNvPr id="25" name="Freeform 11"/>
            <p:cNvSpPr>
              <a:spLocks/>
            </p:cNvSpPr>
            <p:nvPr/>
          </p:nvSpPr>
          <p:spPr bwMode="auto">
            <a:xfrm>
              <a:off x="2080731" y="4634691"/>
              <a:ext cx="116517" cy="209386"/>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accent2"/>
            </a:solidFill>
            <a:ln>
              <a:noFill/>
            </a:ln>
          </p:spPr>
          <p:txBody>
            <a:bodyPr vert="horz" wrap="square" lIns="91462" tIns="45730" rIns="91462" bIns="45730" numCol="1" anchor="t" anchorCtr="0" compatLnSpc="1">
              <a:prstTxWarp prst="textNoShape">
                <a:avLst/>
              </a:prstTxWarp>
            </a:bodyPr>
            <a:lstStyle/>
            <a:p>
              <a:endParaRPr lang="en-US" sz="2701" dirty="0">
                <a:solidFill>
                  <a:schemeClr val="bg1"/>
                </a:solidFill>
                <a:latin typeface="Montserrat Light" panose="00000400000000000000" pitchFamily="50" charset="0"/>
              </a:endParaRPr>
            </a:p>
          </p:txBody>
        </p:sp>
        <p:sp>
          <p:nvSpPr>
            <p:cNvPr id="26" name="Freeform 25"/>
            <p:cNvSpPr>
              <a:spLocks/>
            </p:cNvSpPr>
            <p:nvPr/>
          </p:nvSpPr>
          <p:spPr bwMode="auto">
            <a:xfrm>
              <a:off x="2301617" y="4643936"/>
              <a:ext cx="245008" cy="199968"/>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accent3"/>
            </a:solidFill>
            <a:ln>
              <a:noFill/>
            </a:ln>
          </p:spPr>
          <p:txBody>
            <a:bodyPr vert="horz" wrap="square" lIns="91462" tIns="45730" rIns="91462" bIns="45730" numCol="1" anchor="t" anchorCtr="0" compatLnSpc="1">
              <a:prstTxWarp prst="textNoShape">
                <a:avLst/>
              </a:prstTxWarp>
            </a:bodyPr>
            <a:lstStyle/>
            <a:p>
              <a:endParaRPr lang="en-US" sz="2701" dirty="0">
                <a:solidFill>
                  <a:schemeClr val="bg1"/>
                </a:solidFill>
                <a:latin typeface="Montserrat Light" panose="00000400000000000000" pitchFamily="50" charset="0"/>
              </a:endParaRPr>
            </a:p>
          </p:txBody>
        </p:sp>
      </p:grpSp>
      <p:pic>
        <p:nvPicPr>
          <p:cNvPr id="15" name="Espace réservé pour une image  14"/>
          <p:cNvPicPr>
            <a:picLocks noGrp="1" noChangeAspect="1"/>
          </p:cNvPicPr>
          <p:nvPr>
            <p:ph type="pic" sz="quarter" idx="16"/>
          </p:nvPr>
        </p:nvPicPr>
        <p:blipFill>
          <a:blip r:embed="rId3" cstate="email">
            <a:extLst>
              <a:ext uri="{28A0092B-C50C-407E-A947-70E740481C1C}">
                <a14:useLocalDpi xmlns:a14="http://schemas.microsoft.com/office/drawing/2010/main" val="0"/>
              </a:ext>
            </a:extLst>
          </a:blip>
          <a:stretch>
            <a:fillRect/>
          </a:stretch>
        </p:blipFill>
        <p:spPr>
          <a:xfrm>
            <a:off x="7693016" y="4112679"/>
            <a:ext cx="3200400" cy="3200400"/>
          </a:xfrm>
        </p:spPr>
      </p:pic>
      <p:pic>
        <p:nvPicPr>
          <p:cNvPr id="11" name="Espace réservé pour une image  10"/>
          <p:cNvPicPr>
            <a:picLocks noGrp="1" noChangeAspect="1"/>
          </p:cNvPicPr>
          <p:nvPr>
            <p:ph type="pic" sz="quarter" idx="17"/>
          </p:nvPr>
        </p:nvPicPr>
        <p:blipFill>
          <a:blip r:embed="rId4">
            <a:extLst>
              <a:ext uri="{28A0092B-C50C-407E-A947-70E740481C1C}">
                <a14:useLocalDpi xmlns:a14="http://schemas.microsoft.com/office/drawing/2010/main" val="0"/>
              </a:ext>
            </a:extLst>
          </a:blip>
          <a:stretch>
            <a:fillRect/>
          </a:stretch>
        </p:blipFill>
        <p:spPr>
          <a:xfrm>
            <a:off x="11433769" y="4045260"/>
            <a:ext cx="3200400" cy="3200400"/>
          </a:xfrm>
        </p:spPr>
      </p:pic>
      <p:grpSp>
        <p:nvGrpSpPr>
          <p:cNvPr id="52" name="Group 7">
            <a:extLst>
              <a:ext uri="{FF2B5EF4-FFF2-40B4-BE49-F238E27FC236}">
                <a16:creationId xmlns:a16="http://schemas.microsoft.com/office/drawing/2014/main" id="{7CC9210F-839E-40E1-82D4-FB37351B8186}"/>
              </a:ext>
            </a:extLst>
          </p:cNvPr>
          <p:cNvGrpSpPr/>
          <p:nvPr/>
        </p:nvGrpSpPr>
        <p:grpSpPr>
          <a:xfrm>
            <a:off x="7921616" y="7506250"/>
            <a:ext cx="2743200" cy="1323440"/>
            <a:chOff x="990600" y="3179506"/>
            <a:chExt cx="1371600" cy="661545"/>
          </a:xfrm>
        </p:grpSpPr>
        <p:sp>
          <p:nvSpPr>
            <p:cNvPr id="53" name="TextBox 8">
              <a:extLst>
                <a:ext uri="{FF2B5EF4-FFF2-40B4-BE49-F238E27FC236}">
                  <a16:creationId xmlns:a16="http://schemas.microsoft.com/office/drawing/2014/main" id="{0B839E73-4C83-419B-94AE-59413D223B36}"/>
                </a:ext>
              </a:extLst>
            </p:cNvPr>
            <p:cNvSpPr txBox="1"/>
            <p:nvPr/>
          </p:nvSpPr>
          <p:spPr>
            <a:xfrm>
              <a:off x="1007042" y="3179506"/>
              <a:ext cx="1295400" cy="661545"/>
            </a:xfrm>
            <a:prstGeom prst="rect">
              <a:avLst/>
            </a:prstGeom>
            <a:noFill/>
          </p:spPr>
          <p:txBody>
            <a:bodyPr wrap="square" rtlCol="0">
              <a:spAutoFit/>
            </a:bodyPr>
            <a:lstStyle/>
            <a:p>
              <a:pPr algn="ctr"/>
              <a:r>
                <a:rPr lang="en-US" sz="4000" b="1" dirty="0">
                  <a:solidFill>
                    <a:schemeClr val="bg1"/>
                  </a:solidFill>
                  <a:latin typeface="Montserrat" panose="00000500000000000000" pitchFamily="50" charset="0"/>
                  <a:cs typeface="Lato Regular"/>
                </a:rPr>
                <a:t>Théo</a:t>
              </a:r>
            </a:p>
            <a:p>
              <a:pPr algn="ctr"/>
              <a:r>
                <a:rPr lang="en-US" sz="4000" b="1" dirty="0">
                  <a:solidFill>
                    <a:schemeClr val="bg1"/>
                  </a:solidFill>
                  <a:latin typeface="Montserrat" panose="00000500000000000000" pitchFamily="50" charset="0"/>
                  <a:cs typeface="Lato Regular"/>
                </a:rPr>
                <a:t>Beaurain</a:t>
              </a:r>
            </a:p>
          </p:txBody>
        </p:sp>
        <p:sp>
          <p:nvSpPr>
            <p:cNvPr id="54" name="TextBox 9">
              <a:extLst>
                <a:ext uri="{FF2B5EF4-FFF2-40B4-BE49-F238E27FC236}">
                  <a16:creationId xmlns:a16="http://schemas.microsoft.com/office/drawing/2014/main" id="{0D61E23F-BB74-4FFC-829A-BB9155939C0D}"/>
                </a:ext>
              </a:extLst>
            </p:cNvPr>
            <p:cNvSpPr txBox="1"/>
            <p:nvPr/>
          </p:nvSpPr>
          <p:spPr>
            <a:xfrm>
              <a:off x="990600" y="3239929"/>
              <a:ext cx="1371600" cy="173079"/>
            </a:xfrm>
            <a:prstGeom prst="rect">
              <a:avLst/>
            </a:prstGeom>
            <a:noFill/>
          </p:spPr>
          <p:txBody>
            <a:bodyPr wrap="square" rtlCol="0">
              <a:spAutoFit/>
            </a:bodyPr>
            <a:lstStyle/>
            <a:p>
              <a:pPr algn="ctr"/>
              <a:endParaRPr lang="en-US" sz="1650" dirty="0">
                <a:solidFill>
                  <a:schemeClr val="bg1"/>
                </a:solidFill>
                <a:latin typeface="Montserrat" panose="00000500000000000000" pitchFamily="50" charset="0"/>
                <a:cs typeface="Lato Regular"/>
              </a:endParaRPr>
            </a:p>
          </p:txBody>
        </p:sp>
      </p:grpSp>
      <p:grpSp>
        <p:nvGrpSpPr>
          <p:cNvPr id="55" name="Group 2">
            <a:extLst>
              <a:ext uri="{FF2B5EF4-FFF2-40B4-BE49-F238E27FC236}">
                <a16:creationId xmlns:a16="http://schemas.microsoft.com/office/drawing/2014/main" id="{75E7800A-4A25-4FFE-96CD-BB9FFD1276C7}"/>
              </a:ext>
            </a:extLst>
          </p:cNvPr>
          <p:cNvGrpSpPr/>
          <p:nvPr/>
        </p:nvGrpSpPr>
        <p:grpSpPr>
          <a:xfrm>
            <a:off x="4843023" y="9081116"/>
            <a:ext cx="1168351" cy="315630"/>
            <a:chOff x="1767724" y="4634691"/>
            <a:chExt cx="778901" cy="210365"/>
          </a:xfrm>
        </p:grpSpPr>
        <p:sp>
          <p:nvSpPr>
            <p:cNvPr id="56" name="Freeform 16">
              <a:extLst>
                <a:ext uri="{FF2B5EF4-FFF2-40B4-BE49-F238E27FC236}">
                  <a16:creationId xmlns:a16="http://schemas.microsoft.com/office/drawing/2014/main" id="{882DE2FC-EFEF-49A0-A81A-A1C52FBBB2BD}"/>
                </a:ext>
              </a:extLst>
            </p:cNvPr>
            <p:cNvSpPr>
              <a:spLocks/>
            </p:cNvSpPr>
            <p:nvPr/>
          </p:nvSpPr>
          <p:spPr bwMode="auto">
            <a:xfrm>
              <a:off x="1767724" y="4662986"/>
              <a:ext cx="224047" cy="18207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accent1"/>
            </a:solidFill>
            <a:ln>
              <a:noFill/>
            </a:ln>
          </p:spPr>
          <p:txBody>
            <a:bodyPr vert="horz" wrap="square" lIns="91462" tIns="45730" rIns="91462" bIns="45730" numCol="1" anchor="t" anchorCtr="0" compatLnSpc="1">
              <a:prstTxWarp prst="textNoShape">
                <a:avLst/>
              </a:prstTxWarp>
            </a:bodyPr>
            <a:lstStyle/>
            <a:p>
              <a:endParaRPr lang="en-US" sz="2701" dirty="0">
                <a:solidFill>
                  <a:schemeClr val="bg1"/>
                </a:solidFill>
                <a:latin typeface="Montserrat Light" panose="00000400000000000000" pitchFamily="50" charset="0"/>
              </a:endParaRPr>
            </a:p>
          </p:txBody>
        </p:sp>
        <p:sp>
          <p:nvSpPr>
            <p:cNvPr id="57" name="Freeform 11">
              <a:extLst>
                <a:ext uri="{FF2B5EF4-FFF2-40B4-BE49-F238E27FC236}">
                  <a16:creationId xmlns:a16="http://schemas.microsoft.com/office/drawing/2014/main" id="{25AB2F24-486B-48FB-9FBE-6B7C6B23261F}"/>
                </a:ext>
              </a:extLst>
            </p:cNvPr>
            <p:cNvSpPr>
              <a:spLocks/>
            </p:cNvSpPr>
            <p:nvPr/>
          </p:nvSpPr>
          <p:spPr bwMode="auto">
            <a:xfrm>
              <a:off x="2080731" y="4634691"/>
              <a:ext cx="116517" cy="209386"/>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accent2"/>
            </a:solidFill>
            <a:ln>
              <a:noFill/>
            </a:ln>
          </p:spPr>
          <p:txBody>
            <a:bodyPr vert="horz" wrap="square" lIns="91462" tIns="45730" rIns="91462" bIns="45730" numCol="1" anchor="t" anchorCtr="0" compatLnSpc="1">
              <a:prstTxWarp prst="textNoShape">
                <a:avLst/>
              </a:prstTxWarp>
            </a:bodyPr>
            <a:lstStyle/>
            <a:p>
              <a:endParaRPr lang="en-US" sz="2701" dirty="0">
                <a:solidFill>
                  <a:schemeClr val="bg1"/>
                </a:solidFill>
                <a:latin typeface="Montserrat Light" panose="00000400000000000000" pitchFamily="50" charset="0"/>
              </a:endParaRPr>
            </a:p>
          </p:txBody>
        </p:sp>
        <p:sp>
          <p:nvSpPr>
            <p:cNvPr id="58" name="Freeform 25">
              <a:extLst>
                <a:ext uri="{FF2B5EF4-FFF2-40B4-BE49-F238E27FC236}">
                  <a16:creationId xmlns:a16="http://schemas.microsoft.com/office/drawing/2014/main" id="{A17A96DF-C9B3-4933-8DC9-A9B2C4788BC5}"/>
                </a:ext>
              </a:extLst>
            </p:cNvPr>
            <p:cNvSpPr>
              <a:spLocks/>
            </p:cNvSpPr>
            <p:nvPr/>
          </p:nvSpPr>
          <p:spPr bwMode="auto">
            <a:xfrm>
              <a:off x="2301617" y="4643936"/>
              <a:ext cx="245008" cy="199968"/>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accent3"/>
            </a:solidFill>
            <a:ln>
              <a:noFill/>
            </a:ln>
          </p:spPr>
          <p:txBody>
            <a:bodyPr vert="horz" wrap="square" lIns="91462" tIns="45730" rIns="91462" bIns="45730" numCol="1" anchor="t" anchorCtr="0" compatLnSpc="1">
              <a:prstTxWarp prst="textNoShape">
                <a:avLst/>
              </a:prstTxWarp>
            </a:bodyPr>
            <a:lstStyle/>
            <a:p>
              <a:endParaRPr lang="en-US" sz="2701" dirty="0">
                <a:solidFill>
                  <a:schemeClr val="bg1"/>
                </a:solidFill>
                <a:latin typeface="Montserrat Light" panose="00000400000000000000" pitchFamily="50" charset="0"/>
              </a:endParaRPr>
            </a:p>
          </p:txBody>
        </p:sp>
      </p:grpSp>
      <p:grpSp>
        <p:nvGrpSpPr>
          <p:cNvPr id="60" name="Group 7">
            <a:extLst>
              <a:ext uri="{FF2B5EF4-FFF2-40B4-BE49-F238E27FC236}">
                <a16:creationId xmlns:a16="http://schemas.microsoft.com/office/drawing/2014/main" id="{7A5D9D30-13BB-46A3-9724-52C9610B6DEC}"/>
              </a:ext>
            </a:extLst>
          </p:cNvPr>
          <p:cNvGrpSpPr/>
          <p:nvPr/>
        </p:nvGrpSpPr>
        <p:grpSpPr>
          <a:xfrm>
            <a:off x="11777201" y="7506733"/>
            <a:ext cx="2743200" cy="1323440"/>
            <a:chOff x="990600" y="3179506"/>
            <a:chExt cx="1371600" cy="661545"/>
          </a:xfrm>
        </p:grpSpPr>
        <p:sp>
          <p:nvSpPr>
            <p:cNvPr id="61" name="TextBox 8">
              <a:extLst>
                <a:ext uri="{FF2B5EF4-FFF2-40B4-BE49-F238E27FC236}">
                  <a16:creationId xmlns:a16="http://schemas.microsoft.com/office/drawing/2014/main" id="{C4B8338A-6466-4FE3-9457-7BDC8F773DCE}"/>
                </a:ext>
              </a:extLst>
            </p:cNvPr>
            <p:cNvSpPr txBox="1"/>
            <p:nvPr/>
          </p:nvSpPr>
          <p:spPr>
            <a:xfrm>
              <a:off x="1007042" y="3179506"/>
              <a:ext cx="1295400" cy="661545"/>
            </a:xfrm>
            <a:prstGeom prst="rect">
              <a:avLst/>
            </a:prstGeom>
            <a:noFill/>
          </p:spPr>
          <p:txBody>
            <a:bodyPr wrap="square" rtlCol="0">
              <a:spAutoFit/>
            </a:bodyPr>
            <a:lstStyle/>
            <a:p>
              <a:pPr algn="ctr"/>
              <a:r>
                <a:rPr lang="en-US" sz="4000" b="1" dirty="0">
                  <a:solidFill>
                    <a:schemeClr val="bg1"/>
                  </a:solidFill>
                  <a:latin typeface="Montserrat" panose="00000500000000000000" pitchFamily="50" charset="0"/>
                  <a:cs typeface="Lato Regular"/>
                </a:rPr>
                <a:t>Jérémie</a:t>
              </a:r>
            </a:p>
            <a:p>
              <a:pPr algn="ctr"/>
              <a:r>
                <a:rPr lang="en-US" sz="4000" b="1" dirty="0">
                  <a:solidFill>
                    <a:schemeClr val="bg1"/>
                  </a:solidFill>
                  <a:latin typeface="Montserrat" panose="00000500000000000000" pitchFamily="50" charset="0"/>
                  <a:cs typeface="Lato Regular"/>
                </a:rPr>
                <a:t>Mulundu</a:t>
              </a:r>
            </a:p>
          </p:txBody>
        </p:sp>
        <p:sp>
          <p:nvSpPr>
            <p:cNvPr id="66" name="TextBox 9">
              <a:extLst>
                <a:ext uri="{FF2B5EF4-FFF2-40B4-BE49-F238E27FC236}">
                  <a16:creationId xmlns:a16="http://schemas.microsoft.com/office/drawing/2014/main" id="{3154C38E-C2A6-4428-9318-E54FE46114CA}"/>
                </a:ext>
              </a:extLst>
            </p:cNvPr>
            <p:cNvSpPr txBox="1"/>
            <p:nvPr/>
          </p:nvSpPr>
          <p:spPr>
            <a:xfrm>
              <a:off x="990600" y="3239929"/>
              <a:ext cx="1371600" cy="173079"/>
            </a:xfrm>
            <a:prstGeom prst="rect">
              <a:avLst/>
            </a:prstGeom>
            <a:noFill/>
          </p:spPr>
          <p:txBody>
            <a:bodyPr wrap="square" rtlCol="0">
              <a:spAutoFit/>
            </a:bodyPr>
            <a:lstStyle/>
            <a:p>
              <a:pPr algn="ctr"/>
              <a:endParaRPr lang="en-US" sz="1650" dirty="0">
                <a:solidFill>
                  <a:schemeClr val="bg1"/>
                </a:solidFill>
                <a:latin typeface="Montserrat" panose="00000500000000000000" pitchFamily="50" charset="0"/>
                <a:cs typeface="Lato Regular"/>
              </a:endParaRPr>
            </a:p>
          </p:txBody>
        </p:sp>
      </p:grpSp>
      <p:grpSp>
        <p:nvGrpSpPr>
          <p:cNvPr id="67" name="Group 2">
            <a:extLst>
              <a:ext uri="{FF2B5EF4-FFF2-40B4-BE49-F238E27FC236}">
                <a16:creationId xmlns:a16="http://schemas.microsoft.com/office/drawing/2014/main" id="{94E7C37A-3657-41AC-A0F3-4F5DCEE357A9}"/>
              </a:ext>
            </a:extLst>
          </p:cNvPr>
          <p:cNvGrpSpPr/>
          <p:nvPr/>
        </p:nvGrpSpPr>
        <p:grpSpPr>
          <a:xfrm>
            <a:off x="12536039" y="8978262"/>
            <a:ext cx="1168351" cy="315630"/>
            <a:chOff x="1767724" y="4634691"/>
            <a:chExt cx="778901" cy="210365"/>
          </a:xfrm>
        </p:grpSpPr>
        <p:sp>
          <p:nvSpPr>
            <p:cNvPr id="68" name="Freeform 16">
              <a:extLst>
                <a:ext uri="{FF2B5EF4-FFF2-40B4-BE49-F238E27FC236}">
                  <a16:creationId xmlns:a16="http://schemas.microsoft.com/office/drawing/2014/main" id="{73DC6EFB-BF6E-43F5-9913-DA50A8D2DE35}"/>
                </a:ext>
              </a:extLst>
            </p:cNvPr>
            <p:cNvSpPr>
              <a:spLocks/>
            </p:cNvSpPr>
            <p:nvPr/>
          </p:nvSpPr>
          <p:spPr bwMode="auto">
            <a:xfrm>
              <a:off x="1767724" y="4662986"/>
              <a:ext cx="224047" cy="18207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accent1"/>
            </a:solidFill>
            <a:ln>
              <a:noFill/>
            </a:ln>
          </p:spPr>
          <p:txBody>
            <a:bodyPr vert="horz" wrap="square" lIns="91462" tIns="45730" rIns="91462" bIns="45730" numCol="1" anchor="t" anchorCtr="0" compatLnSpc="1">
              <a:prstTxWarp prst="textNoShape">
                <a:avLst/>
              </a:prstTxWarp>
            </a:bodyPr>
            <a:lstStyle/>
            <a:p>
              <a:endParaRPr lang="en-US" sz="2701" dirty="0">
                <a:solidFill>
                  <a:schemeClr val="bg1"/>
                </a:solidFill>
                <a:latin typeface="Montserrat Light" panose="00000400000000000000" pitchFamily="50" charset="0"/>
              </a:endParaRPr>
            </a:p>
          </p:txBody>
        </p:sp>
        <p:sp>
          <p:nvSpPr>
            <p:cNvPr id="69" name="Freeform 11">
              <a:extLst>
                <a:ext uri="{FF2B5EF4-FFF2-40B4-BE49-F238E27FC236}">
                  <a16:creationId xmlns:a16="http://schemas.microsoft.com/office/drawing/2014/main" id="{4D9EC6C7-27AD-4C0E-BC4A-5C34D0778700}"/>
                </a:ext>
              </a:extLst>
            </p:cNvPr>
            <p:cNvSpPr>
              <a:spLocks/>
            </p:cNvSpPr>
            <p:nvPr/>
          </p:nvSpPr>
          <p:spPr bwMode="auto">
            <a:xfrm>
              <a:off x="2080731" y="4634691"/>
              <a:ext cx="116517" cy="209386"/>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accent2"/>
            </a:solidFill>
            <a:ln>
              <a:noFill/>
            </a:ln>
          </p:spPr>
          <p:txBody>
            <a:bodyPr vert="horz" wrap="square" lIns="91462" tIns="45730" rIns="91462" bIns="45730" numCol="1" anchor="t" anchorCtr="0" compatLnSpc="1">
              <a:prstTxWarp prst="textNoShape">
                <a:avLst/>
              </a:prstTxWarp>
            </a:bodyPr>
            <a:lstStyle/>
            <a:p>
              <a:endParaRPr lang="en-US" sz="2701" dirty="0">
                <a:solidFill>
                  <a:schemeClr val="bg1"/>
                </a:solidFill>
                <a:latin typeface="Montserrat Light" panose="00000400000000000000" pitchFamily="50" charset="0"/>
              </a:endParaRPr>
            </a:p>
          </p:txBody>
        </p:sp>
        <p:sp>
          <p:nvSpPr>
            <p:cNvPr id="70" name="Freeform 25">
              <a:extLst>
                <a:ext uri="{FF2B5EF4-FFF2-40B4-BE49-F238E27FC236}">
                  <a16:creationId xmlns:a16="http://schemas.microsoft.com/office/drawing/2014/main" id="{2770151F-5946-4F42-A799-D40EC6C1CCEF}"/>
                </a:ext>
              </a:extLst>
            </p:cNvPr>
            <p:cNvSpPr>
              <a:spLocks/>
            </p:cNvSpPr>
            <p:nvPr/>
          </p:nvSpPr>
          <p:spPr bwMode="auto">
            <a:xfrm>
              <a:off x="2301617" y="4643936"/>
              <a:ext cx="245008" cy="199968"/>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accent3"/>
            </a:solidFill>
            <a:ln>
              <a:noFill/>
            </a:ln>
          </p:spPr>
          <p:txBody>
            <a:bodyPr vert="horz" wrap="square" lIns="91462" tIns="45730" rIns="91462" bIns="45730" numCol="1" anchor="t" anchorCtr="0" compatLnSpc="1">
              <a:prstTxWarp prst="textNoShape">
                <a:avLst/>
              </a:prstTxWarp>
            </a:bodyPr>
            <a:lstStyle/>
            <a:p>
              <a:endParaRPr lang="en-US" sz="2701" dirty="0">
                <a:solidFill>
                  <a:schemeClr val="bg1"/>
                </a:solidFill>
                <a:latin typeface="Montserrat Light" panose="00000400000000000000" pitchFamily="50" charset="0"/>
              </a:endParaRPr>
            </a:p>
          </p:txBody>
        </p:sp>
      </p:grpSp>
      <p:pic>
        <p:nvPicPr>
          <p:cNvPr id="71" name="Espace réservé pour une image  10">
            <a:extLst>
              <a:ext uri="{FF2B5EF4-FFF2-40B4-BE49-F238E27FC236}">
                <a16:creationId xmlns:a16="http://schemas.microsoft.com/office/drawing/2014/main" id="{B9B1BCB7-59CD-49A7-AB11-DDFB4B318128}"/>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408350" y="3676247"/>
            <a:ext cx="4170277" cy="4073264"/>
          </a:xfrm>
          <a:prstGeom prst="ellipse">
            <a:avLst/>
          </a:prstGeom>
        </p:spPr>
      </p:pic>
    </p:spTree>
    <p:extLst>
      <p:ext uri="{BB962C8B-B14F-4D97-AF65-F5344CB8AC3E}">
        <p14:creationId xmlns:p14="http://schemas.microsoft.com/office/powerpoint/2010/main" val="853384350"/>
      </p:ext>
    </p:extLst>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81128"/>
        </a:solidFill>
        <a:effectLst/>
      </p:bgPr>
    </p:bg>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1F78B368-D8B4-465E-B175-936A6222140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18288000" cy="13715999"/>
          </a:xfrm>
          <a:prstGeom prst="rect">
            <a:avLst/>
          </a:prstGeom>
        </p:spPr>
      </p:pic>
      <p:sp>
        <p:nvSpPr>
          <p:cNvPr id="15" name="Rectangle 14">
            <a:extLst>
              <a:ext uri="{FF2B5EF4-FFF2-40B4-BE49-F238E27FC236}">
                <a16:creationId xmlns:a16="http://schemas.microsoft.com/office/drawing/2014/main" id="{39FB2B7E-111E-4BF3-979A-C1FA5E1BB1F1}"/>
              </a:ext>
            </a:extLst>
          </p:cNvPr>
          <p:cNvSpPr/>
          <p:nvPr/>
        </p:nvSpPr>
        <p:spPr>
          <a:xfrm>
            <a:off x="0" y="1"/>
            <a:ext cx="18295365" cy="13716000"/>
          </a:xfrm>
          <a:prstGeom prst="rect">
            <a:avLst/>
          </a:prstGeom>
          <a:solidFill>
            <a:srgbClr val="01350B">
              <a:alpha val="7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701" dirty="0">
              <a:solidFill>
                <a:schemeClr val="bg1"/>
              </a:solidFill>
            </a:endParaRPr>
          </a:p>
        </p:txBody>
      </p:sp>
      <p:grpSp>
        <p:nvGrpSpPr>
          <p:cNvPr id="7" name="Group 6"/>
          <p:cNvGrpSpPr/>
          <p:nvPr/>
        </p:nvGrpSpPr>
        <p:grpSpPr>
          <a:xfrm>
            <a:off x="504070" y="4459753"/>
            <a:ext cx="10909652" cy="8431732"/>
            <a:chOff x="-173884" y="1039484"/>
            <a:chExt cx="4099337" cy="12247139"/>
          </a:xfrm>
        </p:grpSpPr>
        <p:sp>
          <p:nvSpPr>
            <p:cNvPr id="8" name="TextBox 7"/>
            <p:cNvSpPr txBox="1"/>
            <p:nvPr/>
          </p:nvSpPr>
          <p:spPr>
            <a:xfrm>
              <a:off x="40839" y="3491920"/>
              <a:ext cx="3884614" cy="258465"/>
            </a:xfrm>
            <a:prstGeom prst="rect">
              <a:avLst/>
            </a:prstGeom>
            <a:noFill/>
          </p:spPr>
          <p:txBody>
            <a:bodyPr wrap="square" rtlCol="0">
              <a:spAutoFit/>
            </a:bodyPr>
            <a:lstStyle/>
            <a:p>
              <a:pPr>
                <a:lnSpc>
                  <a:spcPct val="130000"/>
                </a:lnSpc>
              </a:pPr>
              <a:endParaRPr lang="fr-FR" sz="165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0" name="TextBox 9"/>
            <p:cNvSpPr txBox="1"/>
            <p:nvPr/>
          </p:nvSpPr>
          <p:spPr>
            <a:xfrm>
              <a:off x="-173884" y="1039484"/>
              <a:ext cx="3884614" cy="12247139"/>
            </a:xfrm>
            <a:prstGeom prst="rect">
              <a:avLst/>
            </a:prstGeom>
            <a:noFill/>
          </p:spPr>
          <p:txBody>
            <a:bodyPr wrap="square" rtlCol="0">
              <a:spAutoFit/>
            </a:bodyPr>
            <a:lstStyle/>
            <a:p>
              <a:pPr>
                <a:lnSpc>
                  <a:spcPct val="130000"/>
                </a:lnSpc>
              </a:pPr>
              <a:r>
                <a:rPr lang="fr-FR" sz="3000" b="1" dirty="0">
                  <a:solidFill>
                    <a:schemeClr val="bg1"/>
                  </a:solidFill>
                  <a:latin typeface="Lato" panose="020F0502020204030203"/>
                </a:rPr>
                <a:t>Au tout début de l’Univers, un objet divin a été crée : la </a:t>
              </a:r>
              <a:r>
                <a:rPr lang="fr-FR" sz="3000" b="1" dirty="0" err="1">
                  <a:solidFill>
                    <a:schemeClr val="bg1"/>
                  </a:solidFill>
                  <a:latin typeface="Lato" panose="020F0502020204030203"/>
                </a:rPr>
                <a:t>Triforce</a:t>
              </a:r>
              <a:r>
                <a:rPr lang="fr-FR" sz="3000" b="1" dirty="0">
                  <a:solidFill>
                    <a:schemeClr val="bg1"/>
                  </a:solidFill>
                  <a:latin typeface="Lato" panose="020F0502020204030203"/>
                </a:rPr>
                <a:t>. Composée de 3 parties étant la Force, le Courage et la Sagesse, elles apportent paix et sérénité dans ce monde une fois réunis. Cependant, tout objet divin fait l’objet de convoitise. Un esprit maléfique du nom de </a:t>
              </a:r>
              <a:r>
                <a:rPr lang="fr-FR" sz="3000" b="1" dirty="0" err="1">
                  <a:solidFill>
                    <a:schemeClr val="bg1"/>
                  </a:solidFill>
                  <a:latin typeface="Lato" panose="020F0502020204030203"/>
                </a:rPr>
                <a:t>Ganondorf</a:t>
              </a:r>
              <a:r>
                <a:rPr lang="fr-FR" sz="3000" b="1" dirty="0">
                  <a:solidFill>
                    <a:schemeClr val="bg1"/>
                  </a:solidFill>
                  <a:latin typeface="Lato" panose="020F0502020204030203"/>
                </a:rPr>
                <a:t> attaqua le lieu ou se trouvait les différents morceaux de la </a:t>
              </a:r>
              <a:r>
                <a:rPr lang="fr-FR" sz="3000" b="1" dirty="0" err="1">
                  <a:solidFill>
                    <a:schemeClr val="bg1"/>
                  </a:solidFill>
                  <a:latin typeface="Lato" panose="020F0502020204030203"/>
                </a:rPr>
                <a:t>Triforce</a:t>
              </a:r>
              <a:r>
                <a:rPr lang="fr-FR" sz="3000" b="1" dirty="0">
                  <a:solidFill>
                    <a:schemeClr val="bg1"/>
                  </a:solidFill>
                  <a:latin typeface="Lato" panose="020F0502020204030203"/>
                </a:rPr>
                <a:t> avec son armée. Il réussit et prit le contrôle de cet objet légendaire. Mais un héros légendaire en tunique verte avec une épée légendaire nommée La Master </a:t>
              </a:r>
              <a:r>
                <a:rPr lang="fr-FR" sz="3000" b="1" dirty="0" err="1">
                  <a:solidFill>
                    <a:schemeClr val="bg1"/>
                  </a:solidFill>
                  <a:latin typeface="Lato" panose="020F0502020204030203"/>
                </a:rPr>
                <a:t>Sword</a:t>
              </a:r>
              <a:r>
                <a:rPr lang="fr-FR" sz="3000" b="1" dirty="0">
                  <a:solidFill>
                    <a:schemeClr val="bg1"/>
                  </a:solidFill>
                  <a:latin typeface="Lato" panose="020F0502020204030203"/>
                </a:rPr>
                <a:t> et forgée dans les minerais les plus résistants et rares défit les armées de </a:t>
              </a:r>
              <a:r>
                <a:rPr lang="fr-FR" sz="3000" b="1" dirty="0" err="1">
                  <a:solidFill>
                    <a:schemeClr val="bg1"/>
                  </a:solidFill>
                  <a:latin typeface="Lato" panose="020F0502020204030203"/>
                </a:rPr>
                <a:t>Ganondorf</a:t>
              </a:r>
              <a:r>
                <a:rPr lang="fr-FR" sz="3000" b="1" dirty="0">
                  <a:solidFill>
                    <a:schemeClr val="bg1"/>
                  </a:solidFill>
                  <a:latin typeface="Lato" panose="020F0502020204030203"/>
                </a:rPr>
                <a:t> et repris le contrôle de la </a:t>
              </a:r>
              <a:r>
                <a:rPr lang="fr-FR" sz="3000" b="1" dirty="0" err="1">
                  <a:solidFill>
                    <a:schemeClr val="bg1"/>
                  </a:solidFill>
                  <a:latin typeface="Lato" panose="020F0502020204030203"/>
                </a:rPr>
                <a:t>Triforce</a:t>
              </a:r>
              <a:r>
                <a:rPr lang="fr-FR" sz="3000" b="1" dirty="0">
                  <a:solidFill>
                    <a:schemeClr val="bg1"/>
                  </a:solidFill>
                  <a:latin typeface="Lato" panose="020F0502020204030203"/>
                </a:rPr>
                <a:t>. Il décida de séparer la </a:t>
              </a:r>
              <a:r>
                <a:rPr lang="fr-FR" sz="3000" b="1" dirty="0" err="1">
                  <a:solidFill>
                    <a:schemeClr val="bg1"/>
                  </a:solidFill>
                  <a:latin typeface="Lato" panose="020F0502020204030203"/>
                </a:rPr>
                <a:t>Triforce</a:t>
              </a:r>
              <a:r>
                <a:rPr lang="fr-FR" sz="3000" b="1" dirty="0">
                  <a:solidFill>
                    <a:schemeClr val="bg1"/>
                  </a:solidFill>
                  <a:latin typeface="Lato" panose="020F0502020204030203"/>
                </a:rPr>
                <a:t> en 3 parties et de les cacher à des endroits dont seul lui aurait la connaissance…</a:t>
              </a:r>
              <a:endParaRPr lang="fr-FR" sz="3000" b="1" dirty="0">
                <a:solidFill>
                  <a:schemeClr val="bg1"/>
                </a:solidFill>
                <a:latin typeface="Lato" panose="020F0502020204030203"/>
                <a:ea typeface="Lato" panose="020F0502020204030203" pitchFamily="34" charset="0"/>
                <a:cs typeface="Lato" panose="020F0502020204030203" pitchFamily="34" charset="0"/>
              </a:endParaRPr>
            </a:p>
          </p:txBody>
        </p:sp>
      </p:grpSp>
      <p:grpSp>
        <p:nvGrpSpPr>
          <p:cNvPr id="34" name="Group 33"/>
          <p:cNvGrpSpPr/>
          <p:nvPr/>
        </p:nvGrpSpPr>
        <p:grpSpPr>
          <a:xfrm>
            <a:off x="2618509" y="2075518"/>
            <a:ext cx="13050982" cy="1559721"/>
            <a:chOff x="3469850" y="483017"/>
            <a:chExt cx="17396777" cy="2079087"/>
          </a:xfrm>
        </p:grpSpPr>
        <p:sp>
          <p:nvSpPr>
            <p:cNvPr id="35" name="TextBox 34"/>
            <p:cNvSpPr txBox="1"/>
            <p:nvPr/>
          </p:nvSpPr>
          <p:spPr>
            <a:xfrm>
              <a:off x="3469850" y="483017"/>
              <a:ext cx="17396777" cy="1507718"/>
            </a:xfrm>
            <a:prstGeom prst="rect">
              <a:avLst/>
            </a:prstGeom>
            <a:noFill/>
          </p:spPr>
          <p:txBody>
            <a:bodyPr wrap="square" lIns="68584" tIns="34292" rIns="68584" bIns="34292" rtlCol="0">
              <a:spAutoFit/>
            </a:bodyPr>
            <a:lstStyle/>
            <a:p>
              <a:pPr algn="ctr"/>
              <a:r>
                <a:rPr lang="fr-FR" sz="6900" b="1" dirty="0">
                  <a:solidFill>
                    <a:schemeClr val="bg1"/>
                  </a:solidFill>
                  <a:latin typeface="Lato" panose="020F0502020204030203" pitchFamily="34" charset="0"/>
                  <a:ea typeface="Lato" panose="020F0502020204030203" pitchFamily="34" charset="0"/>
                  <a:cs typeface="Lato" panose="020F0502020204030203" pitchFamily="34" charset="0"/>
                </a:rPr>
                <a:t>DESCRIPTION DU JEU</a:t>
              </a:r>
            </a:p>
          </p:txBody>
        </p:sp>
        <p:sp>
          <p:nvSpPr>
            <p:cNvPr id="36" name="Rectangle 35"/>
            <p:cNvSpPr/>
            <p:nvPr/>
          </p:nvSpPr>
          <p:spPr>
            <a:xfrm>
              <a:off x="11412311" y="2470667"/>
              <a:ext cx="1553038" cy="914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22" tIns="34263" rIns="68522" bIns="34263" rtlCol="0" anchor="ctr"/>
            <a:lstStyle/>
            <a:p>
              <a:pPr algn="ctr"/>
              <a:endParaRPr lang="fr-FR" sz="2701" dirty="0">
                <a:solidFill>
                  <a:schemeClr val="bg1"/>
                </a:solidFill>
                <a:latin typeface="Open Sans Light"/>
              </a:endParaRPr>
            </a:p>
          </p:txBody>
        </p:sp>
      </p:grpSp>
      <p:pic>
        <p:nvPicPr>
          <p:cNvPr id="5" name="Image 4">
            <a:extLst>
              <a:ext uri="{FF2B5EF4-FFF2-40B4-BE49-F238E27FC236}">
                <a16:creationId xmlns:a16="http://schemas.microsoft.com/office/drawing/2014/main" id="{30B754EA-2AFB-4327-9F65-688050743DC7}"/>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1346345" y="6374272"/>
            <a:ext cx="6386588" cy="3825122"/>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354463235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pour une image  5">
            <a:extLst>
              <a:ext uri="{FF2B5EF4-FFF2-40B4-BE49-F238E27FC236}">
                <a16:creationId xmlns:a16="http://schemas.microsoft.com/office/drawing/2014/main" id="{396DEAC9-26C4-447D-BD3E-CF73000E0A2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5969" r="15969"/>
          <a:stretch>
            <a:fillRect/>
          </a:stretch>
        </p:blipFill>
        <p:spPr/>
      </p:pic>
      <p:sp>
        <p:nvSpPr>
          <p:cNvPr id="56" name="Rectangle 55"/>
          <p:cNvSpPr>
            <a:spLocks noChangeAspect="1"/>
          </p:cNvSpPr>
          <p:nvPr/>
        </p:nvSpPr>
        <p:spPr>
          <a:xfrm>
            <a:off x="0" y="0"/>
            <a:ext cx="18304714" cy="13716000"/>
          </a:xfrm>
          <a:prstGeom prst="rect">
            <a:avLst/>
          </a:prstGeom>
          <a:gradFill flip="none" rotWithShape="1">
            <a:gsLst>
              <a:gs pos="26000">
                <a:schemeClr val="accent1">
                  <a:alpha val="59000"/>
                </a:schemeClr>
              </a:gs>
              <a:gs pos="68000">
                <a:schemeClr val="accent1">
                  <a:lumMod val="50000"/>
                  <a:alpha val="60000"/>
                </a:schemeClr>
              </a:gs>
            </a:gsLst>
            <a:lin ang="336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371691">
              <a:defRPr/>
            </a:pPr>
            <a:endParaRPr lang="fr-FR" sz="2701" dirty="0">
              <a:latin typeface="Lato Light" panose="020F0502020204030203" pitchFamily="34" charset="0"/>
              <a:ea typeface="Lato Light" panose="020F0502020204030203" pitchFamily="34" charset="0"/>
              <a:cs typeface="Lato Light" panose="020F0502020204030203" pitchFamily="34" charset="0"/>
            </a:endParaRPr>
          </a:p>
        </p:txBody>
      </p:sp>
      <p:grpSp>
        <p:nvGrpSpPr>
          <p:cNvPr id="98" name="Group 97"/>
          <p:cNvGrpSpPr/>
          <p:nvPr/>
        </p:nvGrpSpPr>
        <p:grpSpPr>
          <a:xfrm flipH="1">
            <a:off x="3756382" y="5385268"/>
            <a:ext cx="3356802" cy="1171995"/>
            <a:chOff x="6997790" y="7110874"/>
            <a:chExt cx="3944654" cy="1408141"/>
          </a:xfrm>
          <a:solidFill>
            <a:schemeClr val="bg1"/>
          </a:solidFill>
        </p:grpSpPr>
        <p:sp>
          <p:nvSpPr>
            <p:cNvPr id="99" name="Oval 98"/>
            <p:cNvSpPr/>
            <p:nvPr/>
          </p:nvSpPr>
          <p:spPr bwMode="auto">
            <a:xfrm>
              <a:off x="10808370" y="8384906"/>
              <a:ext cx="134074" cy="134109"/>
            </a:xfrm>
            <a:prstGeom prst="ellipse">
              <a:avLst/>
            </a:prstGeom>
            <a:grpFill/>
            <a:ln w="25400" cap="flat" cmpd="sng" algn="ctr">
              <a:solidFill>
                <a:schemeClr val="bg1"/>
              </a:solidFill>
              <a:prstDash val="solid"/>
              <a:round/>
              <a:headEnd type="none" w="med" len="med"/>
              <a:tailEnd type="none" w="med" len="med"/>
            </a:ln>
            <a:effectLst/>
            <a:extLst/>
          </p:spPr>
          <p:txBody>
            <a:bodyPr vert="horz" wrap="square" lIns="182895" tIns="91448" rIns="182895" bIns="91448" numCol="1" rtlCol="0" anchor="t" anchorCtr="0" compatLnSpc="1">
              <a:prstTxWarp prst="textNoShape">
                <a:avLst/>
              </a:prstTxWarp>
            </a:bodyPr>
            <a:lstStyle/>
            <a:p>
              <a:pPr algn="ctr" defTabSz="1828967" fontAlgn="base">
                <a:spcBef>
                  <a:spcPct val="0"/>
                </a:spcBef>
                <a:spcAft>
                  <a:spcPct val="0"/>
                </a:spcAft>
              </a:pPr>
              <a:endParaRPr lang="fr-FR" sz="11178">
                <a:solidFill>
                  <a:schemeClr val="bg1"/>
                </a:solidFill>
                <a:latin typeface="Lato Light" panose="020F0502020204030203" pitchFamily="34" charset="0"/>
                <a:ea typeface="Lato Light" panose="020F0502020204030203" pitchFamily="34" charset="0"/>
                <a:cs typeface="Lato Light" panose="020F0502020204030203" pitchFamily="34" charset="0"/>
                <a:sym typeface="Gill Sans" charset="0"/>
              </a:endParaRPr>
            </a:p>
          </p:txBody>
        </p:sp>
        <p:cxnSp>
          <p:nvCxnSpPr>
            <p:cNvPr id="100" name="Elbow Connector 99"/>
            <p:cNvCxnSpPr>
              <a:stCxn id="99" idx="2"/>
            </p:cNvCxnSpPr>
            <p:nvPr/>
          </p:nvCxnSpPr>
          <p:spPr bwMode="auto">
            <a:xfrm flipH="1" flipV="1">
              <a:off x="7050947" y="7182127"/>
              <a:ext cx="3757423" cy="1269834"/>
            </a:xfrm>
            <a:prstGeom prst="bentConnector3">
              <a:avLst>
                <a:gd name="adj1" fmla="val 76138"/>
              </a:avLst>
            </a:prstGeom>
            <a:grp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01" name="Oval 100"/>
            <p:cNvSpPr/>
            <p:nvPr/>
          </p:nvSpPr>
          <p:spPr bwMode="auto">
            <a:xfrm>
              <a:off x="6997790" y="7110874"/>
              <a:ext cx="134074" cy="134109"/>
            </a:xfrm>
            <a:prstGeom prst="ellipse">
              <a:avLst/>
            </a:prstGeom>
            <a:grpFill/>
            <a:ln w="25400" cap="flat" cmpd="sng" algn="ctr">
              <a:solidFill>
                <a:schemeClr val="bg1"/>
              </a:solidFill>
              <a:prstDash val="solid"/>
              <a:round/>
              <a:headEnd type="none" w="med" len="med"/>
              <a:tailEnd type="none" w="med" len="med"/>
            </a:ln>
            <a:effectLst/>
            <a:extLst/>
          </p:spPr>
          <p:txBody>
            <a:bodyPr vert="horz" wrap="square" lIns="68598" tIns="34299" rIns="68598" bIns="34299" numCol="1" rtlCol="0" anchor="t" anchorCtr="0" compatLnSpc="1">
              <a:prstTxWarp prst="textNoShape">
                <a:avLst/>
              </a:prstTxWarp>
            </a:bodyPr>
            <a:lstStyle/>
            <a:p>
              <a:pPr algn="ctr" defTabSz="1828967" fontAlgn="base">
                <a:spcBef>
                  <a:spcPct val="0"/>
                </a:spcBef>
                <a:spcAft>
                  <a:spcPct val="0"/>
                </a:spcAft>
              </a:pPr>
              <a:endParaRPr lang="fr-FR" sz="11178">
                <a:solidFill>
                  <a:schemeClr val="bg1"/>
                </a:solidFill>
                <a:latin typeface="Lato Light" panose="020F0502020204030203" pitchFamily="34" charset="0"/>
                <a:ea typeface="Lato Light" panose="020F0502020204030203" pitchFamily="34" charset="0"/>
                <a:cs typeface="Lato Light" panose="020F0502020204030203" pitchFamily="34" charset="0"/>
                <a:sym typeface="Gill Sans" charset="0"/>
              </a:endParaRPr>
            </a:p>
          </p:txBody>
        </p:sp>
      </p:grpSp>
      <p:grpSp>
        <p:nvGrpSpPr>
          <p:cNvPr id="102" name="Group 101"/>
          <p:cNvGrpSpPr/>
          <p:nvPr/>
        </p:nvGrpSpPr>
        <p:grpSpPr>
          <a:xfrm flipH="1">
            <a:off x="2496415" y="8262505"/>
            <a:ext cx="3497421" cy="529495"/>
            <a:chOff x="6832548" y="8466356"/>
            <a:chExt cx="4109896" cy="636181"/>
          </a:xfrm>
          <a:solidFill>
            <a:schemeClr val="bg1"/>
          </a:solidFill>
        </p:grpSpPr>
        <p:sp>
          <p:nvSpPr>
            <p:cNvPr id="103" name="Oval 102"/>
            <p:cNvSpPr/>
            <p:nvPr/>
          </p:nvSpPr>
          <p:spPr bwMode="auto">
            <a:xfrm>
              <a:off x="10808370" y="8968428"/>
              <a:ext cx="134074" cy="134109"/>
            </a:xfrm>
            <a:prstGeom prst="ellipse">
              <a:avLst/>
            </a:prstGeom>
            <a:grpFill/>
            <a:ln w="25400" cap="flat" cmpd="sng" algn="ctr">
              <a:solidFill>
                <a:schemeClr val="bg1"/>
              </a:solidFill>
              <a:prstDash val="solid"/>
              <a:round/>
              <a:headEnd type="none" w="med" len="med"/>
              <a:tailEnd type="none" w="med" len="med"/>
            </a:ln>
            <a:effectLst/>
            <a:extLst/>
          </p:spPr>
          <p:txBody>
            <a:bodyPr vert="horz" wrap="square" lIns="182895" tIns="91448" rIns="182895" bIns="91448" numCol="1" rtlCol="0" anchor="t" anchorCtr="0" compatLnSpc="1">
              <a:prstTxWarp prst="textNoShape">
                <a:avLst/>
              </a:prstTxWarp>
            </a:bodyPr>
            <a:lstStyle/>
            <a:p>
              <a:pPr algn="ctr" defTabSz="1828967" fontAlgn="base">
                <a:spcBef>
                  <a:spcPct val="0"/>
                </a:spcBef>
                <a:spcAft>
                  <a:spcPct val="0"/>
                </a:spcAft>
              </a:pPr>
              <a:endParaRPr lang="fr-FR" sz="11178">
                <a:solidFill>
                  <a:schemeClr val="bg1"/>
                </a:solidFill>
                <a:latin typeface="Lato Light" panose="020F0502020204030203" pitchFamily="34" charset="0"/>
                <a:ea typeface="Lato Light" panose="020F0502020204030203" pitchFamily="34" charset="0"/>
                <a:cs typeface="Lato Light" panose="020F0502020204030203" pitchFamily="34" charset="0"/>
                <a:sym typeface="Gill Sans" charset="0"/>
              </a:endParaRPr>
            </a:p>
          </p:txBody>
        </p:sp>
        <p:cxnSp>
          <p:nvCxnSpPr>
            <p:cNvPr id="104" name="Elbow Connector 103"/>
            <p:cNvCxnSpPr>
              <a:stCxn id="103" idx="2"/>
            </p:cNvCxnSpPr>
            <p:nvPr/>
          </p:nvCxnSpPr>
          <p:spPr bwMode="auto">
            <a:xfrm flipH="1" flipV="1">
              <a:off x="6911112" y="8519024"/>
              <a:ext cx="3897258" cy="516459"/>
            </a:xfrm>
            <a:prstGeom prst="bentConnector3">
              <a:avLst>
                <a:gd name="adj1" fmla="val 87799"/>
              </a:avLst>
            </a:prstGeom>
            <a:grp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05" name="Oval 104"/>
            <p:cNvSpPr/>
            <p:nvPr/>
          </p:nvSpPr>
          <p:spPr bwMode="auto">
            <a:xfrm>
              <a:off x="6832548" y="8466356"/>
              <a:ext cx="134074" cy="134109"/>
            </a:xfrm>
            <a:prstGeom prst="ellipse">
              <a:avLst/>
            </a:prstGeom>
            <a:grpFill/>
            <a:ln w="25400" cap="flat" cmpd="sng" algn="ctr">
              <a:solidFill>
                <a:schemeClr val="bg1"/>
              </a:solidFill>
              <a:prstDash val="solid"/>
              <a:round/>
              <a:headEnd type="none" w="med" len="med"/>
              <a:tailEnd type="none" w="med" len="med"/>
            </a:ln>
            <a:effectLst/>
            <a:extLst/>
          </p:spPr>
          <p:txBody>
            <a:bodyPr vert="horz" wrap="square" lIns="68598" tIns="34299" rIns="68598" bIns="34299" numCol="1" rtlCol="0" anchor="t" anchorCtr="0" compatLnSpc="1">
              <a:prstTxWarp prst="textNoShape">
                <a:avLst/>
              </a:prstTxWarp>
            </a:bodyPr>
            <a:lstStyle/>
            <a:p>
              <a:pPr algn="ctr" defTabSz="1828967" fontAlgn="base">
                <a:spcBef>
                  <a:spcPct val="0"/>
                </a:spcBef>
                <a:spcAft>
                  <a:spcPct val="0"/>
                </a:spcAft>
              </a:pPr>
              <a:endParaRPr lang="fr-FR" sz="11178">
                <a:solidFill>
                  <a:schemeClr val="bg1"/>
                </a:solidFill>
                <a:latin typeface="Lato Light" panose="020F0502020204030203" pitchFamily="34" charset="0"/>
                <a:ea typeface="Lato Light" panose="020F0502020204030203" pitchFamily="34" charset="0"/>
                <a:cs typeface="Lato Light" panose="020F0502020204030203" pitchFamily="34" charset="0"/>
                <a:sym typeface="Gill Sans" charset="0"/>
              </a:endParaRPr>
            </a:p>
          </p:txBody>
        </p:sp>
      </p:grpSp>
      <p:sp>
        <p:nvSpPr>
          <p:cNvPr id="152" name="TextBox 151"/>
          <p:cNvSpPr txBox="1"/>
          <p:nvPr/>
        </p:nvSpPr>
        <p:spPr>
          <a:xfrm>
            <a:off x="904213" y="8361748"/>
            <a:ext cx="1357147" cy="692505"/>
          </a:xfrm>
          <a:prstGeom prst="rect">
            <a:avLst/>
          </a:prstGeom>
          <a:noFill/>
        </p:spPr>
        <p:txBody>
          <a:bodyPr wrap="square" lIns="137168" tIns="68584" rIns="137168" bIns="68584" rtlCol="0">
            <a:spAutoFit/>
          </a:bodyPr>
          <a:lstStyle/>
          <a:p>
            <a:pPr>
              <a:spcBef>
                <a:spcPct val="20000"/>
              </a:spcBef>
            </a:pPr>
            <a:r>
              <a:rPr lang="fr-FR" b="1" dirty="0">
                <a:solidFill>
                  <a:schemeClr val="bg1"/>
                </a:solidFill>
                <a:latin typeface="Lato Light" panose="020F0502020204030203" pitchFamily="34" charset="0"/>
                <a:ea typeface="Lato Light" panose="020F0502020204030203" pitchFamily="34" charset="0"/>
                <a:cs typeface="Lato Light" panose="020F0502020204030203" pitchFamily="34" charset="0"/>
              </a:rPr>
              <a:t>Théo</a:t>
            </a:r>
            <a:endParaRPr lang="fr-FR" sz="3200" b="1"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grpSp>
        <p:nvGrpSpPr>
          <p:cNvPr id="69" name="Group 68"/>
          <p:cNvGrpSpPr/>
          <p:nvPr/>
        </p:nvGrpSpPr>
        <p:grpSpPr>
          <a:xfrm>
            <a:off x="3054647" y="2075518"/>
            <a:ext cx="12178727" cy="1559721"/>
            <a:chOff x="4051213" y="483017"/>
            <a:chExt cx="16234073" cy="2079087"/>
          </a:xfrm>
        </p:grpSpPr>
        <p:sp>
          <p:nvSpPr>
            <p:cNvPr id="70" name="TextBox 69"/>
            <p:cNvSpPr txBox="1"/>
            <p:nvPr/>
          </p:nvSpPr>
          <p:spPr>
            <a:xfrm>
              <a:off x="4051213" y="483017"/>
              <a:ext cx="16234073" cy="1507718"/>
            </a:xfrm>
            <a:prstGeom prst="rect">
              <a:avLst/>
            </a:prstGeom>
            <a:noFill/>
          </p:spPr>
          <p:txBody>
            <a:bodyPr wrap="none" lIns="68584" tIns="34292" rIns="68584" bIns="34292" rtlCol="0">
              <a:spAutoFit/>
            </a:bodyPr>
            <a:lstStyle/>
            <a:p>
              <a:pPr algn="ctr"/>
              <a:r>
                <a:rPr lang="fr-FR" sz="6900" b="1" dirty="0">
                  <a:solidFill>
                    <a:schemeClr val="bg1"/>
                  </a:solidFill>
                  <a:latin typeface="Lato Light" panose="020F0502020204030203" pitchFamily="34" charset="0"/>
                  <a:ea typeface="Lato Light" panose="020F0502020204030203" pitchFamily="34" charset="0"/>
                  <a:cs typeface="Lato Light" panose="020F0502020204030203" pitchFamily="34" charset="0"/>
                </a:rPr>
                <a:t>ORGANISATION DU TRAVAIL</a:t>
              </a:r>
            </a:p>
          </p:txBody>
        </p:sp>
        <p:sp>
          <p:nvSpPr>
            <p:cNvPr id="71" name="Rectangle 70"/>
            <p:cNvSpPr/>
            <p:nvPr/>
          </p:nvSpPr>
          <p:spPr>
            <a:xfrm>
              <a:off x="11412311" y="2470667"/>
              <a:ext cx="1553038" cy="914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22" tIns="34263" rIns="68522" bIns="34263" rtlCol="0" anchor="ctr"/>
            <a:lstStyle/>
            <a:p>
              <a:pPr algn="ctr"/>
              <a:endParaRPr lang="fr-FR" sz="2701">
                <a:solidFill>
                  <a:schemeClr val="accent2"/>
                </a:solidFill>
                <a:latin typeface="Lato Light" panose="020F0502020204030203" pitchFamily="34" charset="0"/>
                <a:ea typeface="Lato Light" panose="020F0502020204030203" pitchFamily="34" charset="0"/>
                <a:cs typeface="Lato Light" panose="020F0502020204030203" pitchFamily="34" charset="0"/>
              </a:endParaRPr>
            </a:p>
          </p:txBody>
        </p:sp>
      </p:grpSp>
      <p:graphicFrame>
        <p:nvGraphicFramePr>
          <p:cNvPr id="4" name="Graphique 3">
            <a:extLst>
              <a:ext uri="{FF2B5EF4-FFF2-40B4-BE49-F238E27FC236}">
                <a16:creationId xmlns:a16="http://schemas.microsoft.com/office/drawing/2014/main" id="{5808D53E-CD31-4BE3-A1E4-E17F54B53540}"/>
              </a:ext>
            </a:extLst>
          </p:cNvPr>
          <p:cNvGraphicFramePr/>
          <p:nvPr>
            <p:extLst>
              <p:ext uri="{D42A27DB-BD31-4B8C-83A1-F6EECF244321}">
                <p14:modId xmlns:p14="http://schemas.microsoft.com/office/powerpoint/2010/main" val="1710262549"/>
              </p:ext>
            </p:extLst>
          </p:nvPr>
        </p:nvGraphicFramePr>
        <p:xfrm>
          <a:off x="4716135" y="4895857"/>
          <a:ext cx="8855730" cy="6498269"/>
        </p:xfrm>
        <a:graphic>
          <a:graphicData uri="http://schemas.openxmlformats.org/drawingml/2006/chart">
            <c:chart xmlns:c="http://schemas.openxmlformats.org/drawingml/2006/chart" xmlns:r="http://schemas.openxmlformats.org/officeDocument/2006/relationships" r:id="rId3"/>
          </a:graphicData>
        </a:graphic>
      </p:graphicFrame>
      <p:sp>
        <p:nvSpPr>
          <p:cNvPr id="52" name="TextBox 151">
            <a:extLst>
              <a:ext uri="{FF2B5EF4-FFF2-40B4-BE49-F238E27FC236}">
                <a16:creationId xmlns:a16="http://schemas.microsoft.com/office/drawing/2014/main" id="{32338DE8-1C1B-4419-8F36-FF6AC2615757}"/>
              </a:ext>
            </a:extLst>
          </p:cNvPr>
          <p:cNvSpPr txBox="1"/>
          <p:nvPr/>
        </p:nvSpPr>
        <p:spPr>
          <a:xfrm>
            <a:off x="1688724" y="6151171"/>
            <a:ext cx="2125750" cy="692505"/>
          </a:xfrm>
          <a:prstGeom prst="rect">
            <a:avLst/>
          </a:prstGeom>
          <a:noFill/>
        </p:spPr>
        <p:txBody>
          <a:bodyPr wrap="square" lIns="137168" tIns="68584" rIns="137168" bIns="68584" rtlCol="0">
            <a:spAutoFit/>
          </a:bodyPr>
          <a:lstStyle/>
          <a:p>
            <a:pPr>
              <a:spcBef>
                <a:spcPct val="20000"/>
              </a:spcBef>
            </a:pPr>
            <a:r>
              <a:rPr lang="fr-FR" b="1" dirty="0">
                <a:solidFill>
                  <a:schemeClr val="bg1"/>
                </a:solidFill>
                <a:latin typeface="Lato Light" panose="020F0502020204030203" pitchFamily="34" charset="0"/>
                <a:ea typeface="Lato Light" panose="020F0502020204030203" pitchFamily="34" charset="0"/>
                <a:cs typeface="Lato Light" panose="020F0502020204030203" pitchFamily="34" charset="0"/>
              </a:rPr>
              <a:t>Jérémie</a:t>
            </a:r>
            <a:endParaRPr lang="fr-FR" sz="3200" b="1"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grpSp>
        <p:nvGrpSpPr>
          <p:cNvPr id="53" name="Group 101">
            <a:extLst>
              <a:ext uri="{FF2B5EF4-FFF2-40B4-BE49-F238E27FC236}">
                <a16:creationId xmlns:a16="http://schemas.microsoft.com/office/drawing/2014/main" id="{F730DC00-3ADF-49EA-B0E0-A5C3DCBF012A}"/>
              </a:ext>
            </a:extLst>
          </p:cNvPr>
          <p:cNvGrpSpPr/>
          <p:nvPr/>
        </p:nvGrpSpPr>
        <p:grpSpPr>
          <a:xfrm flipH="1">
            <a:off x="12267757" y="7667058"/>
            <a:ext cx="3497421" cy="529495"/>
            <a:chOff x="6832548" y="8466356"/>
            <a:chExt cx="4109896" cy="636181"/>
          </a:xfrm>
          <a:solidFill>
            <a:schemeClr val="bg1"/>
          </a:solidFill>
        </p:grpSpPr>
        <p:sp>
          <p:nvSpPr>
            <p:cNvPr id="54" name="Oval 102">
              <a:extLst>
                <a:ext uri="{FF2B5EF4-FFF2-40B4-BE49-F238E27FC236}">
                  <a16:creationId xmlns:a16="http://schemas.microsoft.com/office/drawing/2014/main" id="{D22DBCA5-DC72-4651-B0D7-662BBD5DAC91}"/>
                </a:ext>
              </a:extLst>
            </p:cNvPr>
            <p:cNvSpPr/>
            <p:nvPr/>
          </p:nvSpPr>
          <p:spPr bwMode="auto">
            <a:xfrm>
              <a:off x="10808370" y="8968428"/>
              <a:ext cx="134074" cy="134109"/>
            </a:xfrm>
            <a:prstGeom prst="ellipse">
              <a:avLst/>
            </a:prstGeom>
            <a:grpFill/>
            <a:ln w="25400" cap="flat" cmpd="sng" algn="ctr">
              <a:solidFill>
                <a:schemeClr val="bg1"/>
              </a:solidFill>
              <a:prstDash val="solid"/>
              <a:round/>
              <a:headEnd type="none" w="med" len="med"/>
              <a:tailEnd type="none" w="med" len="med"/>
            </a:ln>
            <a:effectLst/>
            <a:extLst/>
          </p:spPr>
          <p:txBody>
            <a:bodyPr vert="horz" wrap="square" lIns="182895" tIns="91448" rIns="182895" bIns="91448" numCol="1" rtlCol="0" anchor="t" anchorCtr="0" compatLnSpc="1">
              <a:prstTxWarp prst="textNoShape">
                <a:avLst/>
              </a:prstTxWarp>
            </a:bodyPr>
            <a:lstStyle/>
            <a:p>
              <a:pPr algn="ctr" defTabSz="1828967" fontAlgn="base">
                <a:spcBef>
                  <a:spcPct val="0"/>
                </a:spcBef>
                <a:spcAft>
                  <a:spcPct val="0"/>
                </a:spcAft>
              </a:pPr>
              <a:endParaRPr lang="fr-FR" sz="11178">
                <a:solidFill>
                  <a:schemeClr val="bg1"/>
                </a:solidFill>
                <a:latin typeface="Lato Light" panose="020F0502020204030203" pitchFamily="34" charset="0"/>
                <a:ea typeface="Lato Light" panose="020F0502020204030203" pitchFamily="34" charset="0"/>
                <a:cs typeface="Lato Light" panose="020F0502020204030203" pitchFamily="34" charset="0"/>
                <a:sym typeface="Gill Sans" charset="0"/>
              </a:endParaRPr>
            </a:p>
          </p:txBody>
        </p:sp>
        <p:cxnSp>
          <p:nvCxnSpPr>
            <p:cNvPr id="55" name="Elbow Connector 103">
              <a:extLst>
                <a:ext uri="{FF2B5EF4-FFF2-40B4-BE49-F238E27FC236}">
                  <a16:creationId xmlns:a16="http://schemas.microsoft.com/office/drawing/2014/main" id="{F4472FBE-CE10-4E5C-8271-AE9BF91EBF17}"/>
                </a:ext>
              </a:extLst>
            </p:cNvPr>
            <p:cNvCxnSpPr>
              <a:stCxn id="54" idx="2"/>
            </p:cNvCxnSpPr>
            <p:nvPr/>
          </p:nvCxnSpPr>
          <p:spPr bwMode="auto">
            <a:xfrm flipH="1" flipV="1">
              <a:off x="6911112" y="8519024"/>
              <a:ext cx="3897258" cy="516459"/>
            </a:xfrm>
            <a:prstGeom prst="bentConnector3">
              <a:avLst>
                <a:gd name="adj1" fmla="val 87799"/>
              </a:avLst>
            </a:prstGeom>
            <a:grp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8" name="Oval 104">
              <a:extLst>
                <a:ext uri="{FF2B5EF4-FFF2-40B4-BE49-F238E27FC236}">
                  <a16:creationId xmlns:a16="http://schemas.microsoft.com/office/drawing/2014/main" id="{7E93C03C-5DB4-4888-9F24-0CB49C5900BD}"/>
                </a:ext>
              </a:extLst>
            </p:cNvPr>
            <p:cNvSpPr/>
            <p:nvPr/>
          </p:nvSpPr>
          <p:spPr bwMode="auto">
            <a:xfrm>
              <a:off x="6832548" y="8466356"/>
              <a:ext cx="134074" cy="134109"/>
            </a:xfrm>
            <a:prstGeom prst="ellipse">
              <a:avLst/>
            </a:prstGeom>
            <a:grpFill/>
            <a:ln w="25400" cap="flat" cmpd="sng" algn="ctr">
              <a:solidFill>
                <a:schemeClr val="bg1"/>
              </a:solidFill>
              <a:prstDash val="solid"/>
              <a:round/>
              <a:headEnd type="none" w="med" len="med"/>
              <a:tailEnd type="none" w="med" len="med"/>
            </a:ln>
            <a:effectLst/>
            <a:extLst/>
          </p:spPr>
          <p:txBody>
            <a:bodyPr vert="horz" wrap="square" lIns="68598" tIns="34299" rIns="68598" bIns="34299" numCol="1" rtlCol="0" anchor="t" anchorCtr="0" compatLnSpc="1">
              <a:prstTxWarp prst="textNoShape">
                <a:avLst/>
              </a:prstTxWarp>
            </a:bodyPr>
            <a:lstStyle/>
            <a:p>
              <a:pPr algn="ctr" defTabSz="1828967" fontAlgn="base">
                <a:spcBef>
                  <a:spcPct val="0"/>
                </a:spcBef>
                <a:spcAft>
                  <a:spcPct val="0"/>
                </a:spcAft>
              </a:pPr>
              <a:endParaRPr lang="fr-FR" sz="11178">
                <a:solidFill>
                  <a:schemeClr val="bg1"/>
                </a:solidFill>
                <a:latin typeface="Lato Light" panose="020F0502020204030203" pitchFamily="34" charset="0"/>
                <a:ea typeface="Lato Light" panose="020F0502020204030203" pitchFamily="34" charset="0"/>
                <a:cs typeface="Lato Light" panose="020F0502020204030203" pitchFamily="34" charset="0"/>
                <a:sym typeface="Gill Sans" charset="0"/>
              </a:endParaRPr>
            </a:p>
          </p:txBody>
        </p:sp>
      </p:grpSp>
      <p:sp>
        <p:nvSpPr>
          <p:cNvPr id="62" name="TextBox 151">
            <a:extLst>
              <a:ext uri="{FF2B5EF4-FFF2-40B4-BE49-F238E27FC236}">
                <a16:creationId xmlns:a16="http://schemas.microsoft.com/office/drawing/2014/main" id="{3BB7822D-4EC9-4D40-9E0A-69E2BE0FEA4D}"/>
              </a:ext>
            </a:extLst>
          </p:cNvPr>
          <p:cNvSpPr txBox="1"/>
          <p:nvPr/>
        </p:nvSpPr>
        <p:spPr>
          <a:xfrm>
            <a:off x="16026640" y="7399767"/>
            <a:ext cx="1919642" cy="692505"/>
          </a:xfrm>
          <a:prstGeom prst="rect">
            <a:avLst/>
          </a:prstGeom>
          <a:noFill/>
        </p:spPr>
        <p:txBody>
          <a:bodyPr wrap="square" lIns="137168" tIns="68584" rIns="137168" bIns="68584" rtlCol="0">
            <a:spAutoFit/>
          </a:bodyPr>
          <a:lstStyle/>
          <a:p>
            <a:pPr>
              <a:spcBef>
                <a:spcPct val="20000"/>
              </a:spcBef>
            </a:pPr>
            <a:r>
              <a:rPr lang="fr-FR" b="1" dirty="0">
                <a:solidFill>
                  <a:schemeClr val="bg1"/>
                </a:solidFill>
                <a:latin typeface="Lato Light" panose="020F0502020204030203" pitchFamily="34" charset="0"/>
                <a:ea typeface="Lato Light" panose="020F0502020204030203" pitchFamily="34" charset="0"/>
                <a:cs typeface="Lato Light" panose="020F0502020204030203" pitchFamily="34" charset="0"/>
              </a:rPr>
              <a:t>Sofiane</a:t>
            </a:r>
            <a:endParaRPr lang="fr-FR" sz="3200" b="1"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63" name="TextBox 151">
            <a:extLst>
              <a:ext uri="{FF2B5EF4-FFF2-40B4-BE49-F238E27FC236}">
                <a16:creationId xmlns:a16="http://schemas.microsoft.com/office/drawing/2014/main" id="{8F5E4DFF-5ACE-4BB2-B053-D7E76E62D7D7}"/>
              </a:ext>
            </a:extLst>
          </p:cNvPr>
          <p:cNvSpPr txBox="1"/>
          <p:nvPr/>
        </p:nvSpPr>
        <p:spPr>
          <a:xfrm>
            <a:off x="9485542" y="7798399"/>
            <a:ext cx="1304107" cy="692505"/>
          </a:xfrm>
          <a:prstGeom prst="rect">
            <a:avLst/>
          </a:prstGeom>
          <a:noFill/>
        </p:spPr>
        <p:txBody>
          <a:bodyPr wrap="square" lIns="137168" tIns="68584" rIns="137168" bIns="68584" rtlCol="0">
            <a:spAutoFit/>
          </a:bodyPr>
          <a:lstStyle/>
          <a:p>
            <a:pPr>
              <a:spcBef>
                <a:spcPct val="20000"/>
              </a:spcBef>
            </a:pPr>
            <a:r>
              <a:rPr lang="fr-FR" b="1" dirty="0">
                <a:solidFill>
                  <a:schemeClr val="bg1"/>
                </a:solidFill>
                <a:latin typeface="Lato Light" panose="020F0502020204030203" pitchFamily="34" charset="0"/>
                <a:ea typeface="Lato Light" panose="020F0502020204030203" pitchFamily="34" charset="0"/>
                <a:cs typeface="Lato Light" panose="020F0502020204030203" pitchFamily="34" charset="0"/>
              </a:rPr>
              <a:t>65%</a:t>
            </a:r>
            <a:endParaRPr lang="fr-FR" sz="3200" b="1"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64" name="TextBox 151">
            <a:extLst>
              <a:ext uri="{FF2B5EF4-FFF2-40B4-BE49-F238E27FC236}">
                <a16:creationId xmlns:a16="http://schemas.microsoft.com/office/drawing/2014/main" id="{8D072CE6-5F6E-49B8-98A7-715CD813ADF7}"/>
              </a:ext>
            </a:extLst>
          </p:cNvPr>
          <p:cNvSpPr txBox="1"/>
          <p:nvPr/>
        </p:nvSpPr>
        <p:spPr>
          <a:xfrm>
            <a:off x="6703327" y="7570000"/>
            <a:ext cx="1304107" cy="692505"/>
          </a:xfrm>
          <a:prstGeom prst="rect">
            <a:avLst/>
          </a:prstGeom>
          <a:noFill/>
        </p:spPr>
        <p:txBody>
          <a:bodyPr wrap="square" lIns="137168" tIns="68584" rIns="137168" bIns="68584" rtlCol="0">
            <a:spAutoFit/>
          </a:bodyPr>
          <a:lstStyle/>
          <a:p>
            <a:pPr>
              <a:spcBef>
                <a:spcPct val="20000"/>
              </a:spcBef>
            </a:pPr>
            <a:r>
              <a:rPr lang="fr-FR" b="1" dirty="0">
                <a:solidFill>
                  <a:schemeClr val="bg1"/>
                </a:solidFill>
                <a:latin typeface="Lato Light" panose="020F0502020204030203" pitchFamily="34" charset="0"/>
                <a:ea typeface="Lato Light" panose="020F0502020204030203" pitchFamily="34" charset="0"/>
                <a:cs typeface="Lato Light" panose="020F0502020204030203" pitchFamily="34" charset="0"/>
              </a:rPr>
              <a:t>20%</a:t>
            </a:r>
            <a:endParaRPr lang="fr-FR" sz="3200" b="1"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65" name="TextBox 151">
            <a:extLst>
              <a:ext uri="{FF2B5EF4-FFF2-40B4-BE49-F238E27FC236}">
                <a16:creationId xmlns:a16="http://schemas.microsoft.com/office/drawing/2014/main" id="{9255AC44-A9EC-401E-BB13-6E04D0C6FDD9}"/>
              </a:ext>
            </a:extLst>
          </p:cNvPr>
          <p:cNvSpPr txBox="1"/>
          <p:nvPr/>
        </p:nvSpPr>
        <p:spPr>
          <a:xfrm>
            <a:off x="7691442" y="6008170"/>
            <a:ext cx="1304107" cy="692505"/>
          </a:xfrm>
          <a:prstGeom prst="rect">
            <a:avLst/>
          </a:prstGeom>
          <a:noFill/>
        </p:spPr>
        <p:txBody>
          <a:bodyPr wrap="square" lIns="137168" tIns="68584" rIns="137168" bIns="68584" rtlCol="0">
            <a:spAutoFit/>
          </a:bodyPr>
          <a:lstStyle/>
          <a:p>
            <a:pPr>
              <a:spcBef>
                <a:spcPct val="20000"/>
              </a:spcBef>
            </a:pPr>
            <a:r>
              <a:rPr lang="fr-FR" b="1" dirty="0">
                <a:solidFill>
                  <a:schemeClr val="bg1"/>
                </a:solidFill>
                <a:latin typeface="Lato Light" panose="020F0502020204030203" pitchFamily="34" charset="0"/>
                <a:ea typeface="Lato Light" panose="020F0502020204030203" pitchFamily="34" charset="0"/>
                <a:cs typeface="Lato Light" panose="020F0502020204030203" pitchFamily="34" charset="0"/>
              </a:rPr>
              <a:t>15%</a:t>
            </a:r>
            <a:endParaRPr lang="fr-FR" sz="3200" b="1"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027913326"/>
      </p:ext>
    </p:extLst>
  </p:cSld>
  <p:clrMapOvr>
    <a:masterClrMapping/>
  </p:clrMapOvr>
  <mc:AlternateContent xmlns:mc="http://schemas.openxmlformats.org/markup-compatibility/2006" xmlns:p14="http://schemas.microsoft.com/office/powerpoint/2010/main">
    <mc:Choice Requires="p14">
      <p:transition spd="slow" p14:dur="1400" advClick="0">
        <p14:doors dir="vert"/>
      </p:transition>
    </mc:Choice>
    <mc:Fallback xmlns="">
      <p:transition spd="slow" advClick="0">
        <p:fade/>
      </p:transition>
    </mc:Fallback>
  </mc:AlternateContent>
</p:sld>
</file>

<file path=ppt/theme/theme1.xml><?xml version="1.0" encoding="utf-8"?>
<a:theme xmlns:a="http://schemas.openxmlformats.org/drawingml/2006/main" name="Default Theme">
  <a:themeElements>
    <a:clrScheme name="Ultime">
      <a:dk1>
        <a:srgbClr val="050708"/>
      </a:dk1>
      <a:lt1>
        <a:sysClr val="window" lastClr="FFFFFF"/>
      </a:lt1>
      <a:dk2>
        <a:srgbClr val="050708"/>
      </a:dk2>
      <a:lt2>
        <a:srgbClr val="FFFFFF"/>
      </a:lt2>
      <a:accent1>
        <a:srgbClr val="00B6D0"/>
      </a:accent1>
      <a:accent2>
        <a:srgbClr val="0070AE"/>
      </a:accent2>
      <a:accent3>
        <a:srgbClr val="572B78"/>
      </a:accent3>
      <a:accent4>
        <a:srgbClr val="A32365"/>
      </a:accent4>
      <a:accent5>
        <a:srgbClr val="050708"/>
      </a:accent5>
      <a:accent6>
        <a:srgbClr val="050708"/>
      </a:accent6>
      <a:hlink>
        <a:srgbClr val="EB6D77"/>
      </a:hlink>
      <a:folHlink>
        <a:srgbClr val="67204C"/>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8474</TotalTime>
  <Words>124</Words>
  <Application>Microsoft Office PowerPoint</Application>
  <PresentationFormat>Personnalisé</PresentationFormat>
  <Paragraphs>31</Paragraphs>
  <Slides>5</Slides>
  <Notes>1</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5</vt:i4>
      </vt:variant>
    </vt:vector>
  </HeadingPairs>
  <TitlesOfParts>
    <vt:vector size="17" baseType="lpstr">
      <vt:lpstr>SimSun</vt:lpstr>
      <vt:lpstr>Arial</vt:lpstr>
      <vt:lpstr>Gill Sans</vt:lpstr>
      <vt:lpstr>Lato</vt:lpstr>
      <vt:lpstr>Lato Bold</vt:lpstr>
      <vt:lpstr>Lato Light</vt:lpstr>
      <vt:lpstr>Lato Regular</vt:lpstr>
      <vt:lpstr>Montserrat</vt:lpstr>
      <vt:lpstr>Montserrat Light</vt:lpstr>
      <vt:lpstr>Open Sans Light</vt:lpstr>
      <vt:lpstr>Raleway Light</vt:lpstr>
      <vt:lpstr>Default Theme</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Sofiane</cp:lastModifiedBy>
  <cp:revision>2068</cp:revision>
  <dcterms:created xsi:type="dcterms:W3CDTF">2014-11-12T21:47:38Z</dcterms:created>
  <dcterms:modified xsi:type="dcterms:W3CDTF">2018-06-18T19:15:09Z</dcterms:modified>
</cp:coreProperties>
</file>