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  <p:sldId id="264" r:id="rId4"/>
    <p:sldId id="265" r:id="rId5"/>
    <p:sldId id="266" r:id="rId6"/>
    <p:sldId id="261" r:id="rId7"/>
    <p:sldId id="267" r:id="rId8"/>
    <p:sldId id="259" r:id="rId9"/>
    <p:sldId id="260" r:id="rId10"/>
    <p:sldId id="262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9" y="1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D40CB6-36A2-4DE6-BBCB-76A97253AE9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25301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0CB6-36A2-4DE6-BBCB-76A97253AE9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41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0CB6-36A2-4DE6-BBCB-76A97253AE9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23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0CB6-36A2-4DE6-BBCB-76A97253AE9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35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D40CB6-36A2-4DE6-BBCB-76A97253AE9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85596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0CB6-36A2-4DE6-BBCB-76A97253AE9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387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0CB6-36A2-4DE6-BBCB-76A97253AE9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543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0CB6-36A2-4DE6-BBCB-76A97253AE9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0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0CB6-36A2-4DE6-BBCB-76A97253AE9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76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D40CB6-36A2-4DE6-BBCB-76A97253AE9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91263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D40CB6-36A2-4DE6-BBCB-76A97253AE9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042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9D40CB6-36A2-4DE6-BBCB-76A97253AE9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606028D-24E7-482C-BC28-9B8E717A05C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659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DD735-7568-B707-2D04-BBBD3F1F0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742" y="33055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История развития социально-психологической адаптации и коммуникации.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F5A938-00B8-9DB2-F06E-C9FBC951F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454" y="5693197"/>
            <a:ext cx="6831673" cy="1086237"/>
          </a:xfrm>
        </p:spPr>
        <p:txBody>
          <a:bodyPr/>
          <a:lstStyle/>
          <a:p>
            <a:r>
              <a:rPr lang="ru-RU" dirty="0"/>
              <a:t>Презентацию подготовлена Лукьяновым Андреем Николаевичем. ВШКМиС</a:t>
            </a:r>
            <a:r>
              <a:rPr lang="en-US" dirty="0"/>
              <a:t>,</a:t>
            </a:r>
            <a:r>
              <a:rPr lang="ru-RU" dirty="0"/>
              <a:t> ИСиТ 4115.</a:t>
            </a:r>
          </a:p>
        </p:txBody>
      </p:sp>
    </p:spTree>
    <p:extLst>
      <p:ext uri="{BB962C8B-B14F-4D97-AF65-F5344CB8AC3E}">
        <p14:creationId xmlns:p14="http://schemas.microsoft.com/office/powerpoint/2010/main" val="198793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1BF0A5D-D5C8-A9DE-E3B5-244402381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6" y="-1"/>
            <a:ext cx="7531767" cy="6858001"/>
          </a:xfrm>
        </p:spPr>
        <p:txBody>
          <a:bodyPr>
            <a:normAutofit fontScale="92500"/>
          </a:bodyPr>
          <a:lstStyle/>
          <a:p>
            <a:r>
              <a:rPr lang="ru-RU" sz="3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В период новейшего времени один из наиболее больших вкладов в развитие теории социально-психологической адаптации сделал Элвин </a:t>
            </a:r>
            <a:r>
              <a:rPr lang="ru-RU" sz="36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Тоффлер</a:t>
            </a:r>
            <a:r>
              <a:rPr lang="ru-RU" sz="3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. Он утверждает, что люди столкнутся с проблемами адаптации к новым условиям существования. Общество будет переживать некий «</a:t>
            </a:r>
            <a:r>
              <a:rPr lang="ru-RU" sz="36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футурошок</a:t>
            </a:r>
            <a:r>
              <a:rPr lang="ru-RU" sz="3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». Главная задача перед обществом – это суметь адаптироваться не только к уже имеющимся изменениям, но и к тем, которые только планируются.</a:t>
            </a:r>
          </a:p>
        </p:txBody>
      </p:sp>
      <p:pic>
        <p:nvPicPr>
          <p:cNvPr id="8194" name="Picture 2" descr="Элвин Тоффлер: Третья волна – Гуманитарный портал">
            <a:extLst>
              <a:ext uri="{FF2B5EF4-FFF2-40B4-BE49-F238E27FC236}">
                <a16:creationId xmlns:a16="http://schemas.microsoft.com/office/drawing/2014/main" id="{BBB05A33-E065-7A0A-B518-BAD1534E9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663" y="721392"/>
            <a:ext cx="3938337" cy="541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97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0C41349-C06B-9340-92C0-C7A207A9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3" y="0"/>
            <a:ext cx="10262937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На последок хочется сказать</a:t>
            </a:r>
            <a:r>
              <a:rPr lang="en-US" sz="3600" dirty="0"/>
              <a:t>,</a:t>
            </a:r>
            <a:r>
              <a:rPr lang="ru-RU" sz="3600" dirty="0"/>
              <a:t> что исследования в сфере социально-психологической адаптации и коммуникации не только не потеряли своей актуальности</a:t>
            </a:r>
            <a:r>
              <a:rPr lang="en-US" sz="3600" dirty="0"/>
              <a:t>,</a:t>
            </a:r>
            <a:r>
              <a:rPr lang="ru-RU" sz="3600" dirty="0"/>
              <a:t> а наоборот</a:t>
            </a:r>
            <a:r>
              <a:rPr lang="en-US" sz="3600" dirty="0"/>
              <a:t>,</a:t>
            </a:r>
            <a:r>
              <a:rPr lang="ru-RU" sz="3600" dirty="0"/>
              <a:t> с развитием цифровых технологий стали как никогда значимы и важны. Ведь благодаря интернету</a:t>
            </a:r>
            <a:r>
              <a:rPr lang="en-US" sz="3600" dirty="0"/>
              <a:t>,</a:t>
            </a:r>
            <a:r>
              <a:rPr lang="ru-RU" sz="3600" dirty="0"/>
              <a:t> социальное поведение а также психологический  миллиардов человек теперь могут быть подвергнуты анализу.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На этом все 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91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Kill the Batman (The Joker meets the Mob) | The Dark Knight [4k, HDR, IMAX]  - YouTube">
            <a:extLst>
              <a:ext uri="{FF2B5EF4-FFF2-40B4-BE49-F238E27FC236}">
                <a16:creationId xmlns:a16="http://schemas.microsoft.com/office/drawing/2014/main" id="{031ECF85-219A-9F13-79EB-EA5FE5D9B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22" y="-12032"/>
            <a:ext cx="12276221" cy="687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EEEFA07-C432-FCD6-9730-3B9F4E9E0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4223" y="5137484"/>
            <a:ext cx="12276221" cy="1720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</a:rPr>
              <a:t>- </a:t>
            </a:r>
            <a:r>
              <a:rPr lang="ru-RU" sz="5400" dirty="0">
                <a:solidFill>
                  <a:schemeClr val="bg1"/>
                </a:solidFill>
              </a:rPr>
              <a:t>Пример человека</a:t>
            </a:r>
            <a:r>
              <a:rPr lang="en-US" sz="5400" dirty="0">
                <a:solidFill>
                  <a:schemeClr val="bg1"/>
                </a:solidFill>
              </a:rPr>
              <a:t>,</a:t>
            </a:r>
            <a:r>
              <a:rPr lang="ru-RU" sz="5400" dirty="0">
                <a:solidFill>
                  <a:schemeClr val="bg1"/>
                </a:solidFill>
              </a:rPr>
              <a:t> подвергшегося социальной дезадаптации</a:t>
            </a:r>
          </a:p>
        </p:txBody>
      </p:sp>
    </p:spTree>
    <p:extLst>
      <p:ext uri="{BB962C8B-B14F-4D97-AF65-F5344CB8AC3E}">
        <p14:creationId xmlns:p14="http://schemas.microsoft.com/office/powerpoint/2010/main" val="140050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925A9FF-311B-F5F2-A43D-1298ACA8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31" y="1638300"/>
            <a:ext cx="10262937" cy="35814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Началом научного социально-психологического знания можно считать анализ множества наблюдений за человеческим поведением, представленный в трудах философов Античности.</a:t>
            </a:r>
          </a:p>
        </p:txBody>
      </p:sp>
    </p:spTree>
    <p:extLst>
      <p:ext uri="{BB962C8B-B14F-4D97-AF65-F5344CB8AC3E}">
        <p14:creationId xmlns:p14="http://schemas.microsoft.com/office/powerpoint/2010/main" val="391954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93EFD46-175D-2115-C291-11240DD8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3" y="192506"/>
            <a:ext cx="9601200" cy="35814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Основоположниками античных взглядов в социально-психологической сфере науки являются Платон и Аристотель.</a:t>
            </a:r>
          </a:p>
          <a:p>
            <a:endParaRPr lang="ru-RU" sz="36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3074" name="Picture 2" descr="Платон — Википедия">
            <a:extLst>
              <a:ext uri="{FF2B5EF4-FFF2-40B4-BE49-F238E27FC236}">
                <a16:creationId xmlns:a16="http://schemas.microsoft.com/office/drawing/2014/main" id="{F42787CE-27EF-5BC4-F1F5-F3E370D5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63" y="2458954"/>
            <a:ext cx="4644191" cy="439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Философия Аристотеля | ГРЕЦИЯ - ΕΛΛΆΔΑ">
            <a:extLst>
              <a:ext uri="{FF2B5EF4-FFF2-40B4-BE49-F238E27FC236}">
                <a16:creationId xmlns:a16="http://schemas.microsoft.com/office/drawing/2014/main" id="{4ECE7C14-0E19-3C33-D7B6-9A433B505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949" y="2515352"/>
            <a:ext cx="5222706" cy="434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91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813ED78-1983-51AA-28A6-3E8598EC5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2" y="0"/>
            <a:ext cx="6448927" cy="6858000"/>
          </a:xfrm>
        </p:spPr>
        <p:txBody>
          <a:bodyPr>
            <a:noAutofit/>
          </a:bodyPr>
          <a:lstStyle/>
          <a:p>
            <a:r>
              <a:rPr lang="ru-RU" sz="3600" b="0" i="0" dirty="0">
                <a:solidFill>
                  <a:schemeClr val="tx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Платон исходил из его физиологической природы, объединяющей в себе три части: голову, сердце и живот. В зависимости от преобладания той или иной части различаются и индивидуальные характеры людей. Так, у философов преобладает ум, у воинов – мужество, у ремесленников – телесные вожделения</a:t>
            </a:r>
            <a:r>
              <a:rPr lang="ru-RU" sz="3600" b="0" i="0" dirty="0">
                <a:solidFill>
                  <a:srgbClr val="646464"/>
                </a:solidFill>
                <a:effectLst/>
                <a:latin typeface="Roboto" panose="02000000000000000000" pitchFamily="2" charset="0"/>
              </a:rPr>
              <a:t>.</a:t>
            </a:r>
            <a:endParaRPr lang="ru-RU" sz="3600" dirty="0"/>
          </a:p>
        </p:txBody>
      </p:sp>
      <p:pic>
        <p:nvPicPr>
          <p:cNvPr id="4098" name="Picture 2" descr="Платон | Воины и военная техника вики | Fandom">
            <a:extLst>
              <a:ext uri="{FF2B5EF4-FFF2-40B4-BE49-F238E27FC236}">
                <a16:creationId xmlns:a16="http://schemas.microsoft.com/office/drawing/2014/main" id="{05403C96-3401-3BFA-3317-D322C3419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898" y="0"/>
            <a:ext cx="51051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42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C2AB973-C397-FDDD-FDE1-F3E3FBF94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5" y="0"/>
            <a:ext cx="7964905" cy="6858000"/>
          </a:xfrm>
        </p:spPr>
        <p:txBody>
          <a:bodyPr>
            <a:noAutofit/>
          </a:bodyPr>
          <a:lstStyle/>
          <a:p>
            <a:r>
              <a:rPr lang="ru-RU" sz="3600" b="0" i="0" dirty="0">
                <a:solidFill>
                  <a:schemeClr val="tx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Философию Аристотеля в целом называют иногда "социологически ориентированной", поскольку он рассматривал человека как "социальное животное". Он разделял общество на лидеров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ru-RU" sz="3600" b="0" i="0" dirty="0">
                <a:solidFill>
                  <a:schemeClr val="tx1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и массы. При этом принадлежность к тому или иному социальному классу обусловлена врожденными свойствами человека. Когда он действует в роли, соответствующей его природному складу, то испытывает счастье. </a:t>
            </a:r>
            <a:endParaRPr lang="ru-RU" sz="3600" dirty="0">
              <a:solidFill>
                <a:schemeClr val="tx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5126" name="Picture 6" descr="Аристотель - биография, философия, факты">
            <a:extLst>
              <a:ext uri="{FF2B5EF4-FFF2-40B4-BE49-F238E27FC236}">
                <a16:creationId xmlns:a16="http://schemas.microsoft.com/office/drawing/2014/main" id="{481416DC-BB7D-88D5-6364-664F73210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516" y="854242"/>
            <a:ext cx="3613484" cy="514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83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3782572-4286-F594-6F10-D0D3AAA9D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32" y="481263"/>
            <a:ext cx="6472989" cy="5695700"/>
          </a:xfrm>
        </p:spPr>
        <p:txBody>
          <a:bodyPr>
            <a:normAutofit/>
          </a:bodyPr>
          <a:lstStyle/>
          <a:p>
            <a:r>
              <a:rPr lang="ru-RU" sz="3600" b="0" i="0" dirty="0"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Впервые термин «адаптация» был введен немецким физиологом Г. </a:t>
            </a:r>
            <a:r>
              <a:rPr lang="ru-RU" sz="3600" b="0" i="0" dirty="0" err="1"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Аубертом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в 1865 году, в переводе с латинского «</a:t>
            </a:r>
            <a:r>
              <a:rPr lang="ru-RU" sz="3600" b="0" i="0" dirty="0" err="1"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adaptatio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» - приспособляю.</a:t>
            </a:r>
          </a:p>
          <a:p>
            <a:endParaRPr lang="ru-RU" sz="3600" dirty="0">
              <a:solidFill>
                <a:srgbClr val="000000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endParaRPr lang="ru-RU" sz="3600" dirty="0">
              <a:solidFill>
                <a:srgbClr val="000000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E936A82-5BC5-3C0A-1361-B6CF3AAE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0"/>
            <a:ext cx="5272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46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E6330B9-6E16-FB03-7164-DA970F7D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778" y="-1"/>
            <a:ext cx="4093822" cy="6858000"/>
          </a:xfrm>
        </p:spPr>
        <p:txBody>
          <a:bodyPr>
            <a:normAutofit/>
          </a:bodyPr>
          <a:lstStyle/>
          <a:p>
            <a:r>
              <a:rPr lang="ru-RU" sz="3600" b="0" i="0" dirty="0"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В конце XIX века представители органической школы (Г. Спенсер, П. </a:t>
            </a:r>
            <a:r>
              <a:rPr lang="ru-RU" sz="3600" b="0" i="0" dirty="0" err="1"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Лилиенфельд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, А. </a:t>
            </a:r>
            <a:r>
              <a:rPr lang="ru-RU" sz="3600" b="0" i="0" dirty="0" err="1"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Шеффле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и др.) начали использовать понятие «адаптация» в социальных науках</a:t>
            </a:r>
            <a:endParaRPr lang="ru-RU" sz="3600" dirty="0"/>
          </a:p>
        </p:txBody>
      </p:sp>
      <p:pic>
        <p:nvPicPr>
          <p:cNvPr id="7170" name="Picture 2" descr="Лилиенфельд-Тоаль, Павел Фёдорович — Википедия">
            <a:extLst>
              <a:ext uri="{FF2B5EF4-FFF2-40B4-BE49-F238E27FC236}">
                <a16:creationId xmlns:a16="http://schemas.microsoft.com/office/drawing/2014/main" id="{5C5AA8D2-2FB8-E042-4A2A-CEF2BAC59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80" y="1162004"/>
            <a:ext cx="3694363" cy="453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eWiki &gt; Albert Schäffle">
            <a:extLst>
              <a:ext uri="{FF2B5EF4-FFF2-40B4-BE49-F238E27FC236}">
                <a16:creationId xmlns:a16="http://schemas.microsoft.com/office/drawing/2014/main" id="{0CA77E46-379E-D607-0594-93B7FB6A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343" y="1162004"/>
            <a:ext cx="3886278" cy="453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91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38C348C-840B-8779-673D-EA10C1D1E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32" y="192505"/>
            <a:ext cx="4094500" cy="5984458"/>
          </a:xfrm>
        </p:spPr>
        <p:txBody>
          <a:bodyPr/>
          <a:lstStyle/>
          <a:p>
            <a:r>
              <a:rPr lang="ru-RU" sz="3600" b="0" i="0" dirty="0">
                <a:solidFill>
                  <a:srgbClr val="000000"/>
                </a:solidFill>
                <a:effectLst/>
                <a:latin typeface="-apple-system"/>
              </a:rPr>
              <a:t>Понятие «социальная адаптация» было введено в научный оборот американскими социологами У. Томасом и Ф. </a:t>
            </a:r>
            <a:r>
              <a:rPr lang="ru-RU" sz="3600" b="0" i="0" dirty="0" err="1">
                <a:solidFill>
                  <a:srgbClr val="000000"/>
                </a:solidFill>
                <a:effectLst/>
                <a:latin typeface="-apple-system"/>
              </a:rPr>
              <a:t>Знанецким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-apple-system"/>
              </a:rPr>
              <a:t> в начале XX века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ru-RU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461BEB7-6690-F797-5162-CC0CF2E3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443" y="697832"/>
            <a:ext cx="3641557" cy="546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A534049-4829-1633-1295-752639F32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332" y="694925"/>
            <a:ext cx="3758111" cy="546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3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0B55EFB-397E-F8ED-B534-8DAED0E8C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32" y="336883"/>
            <a:ext cx="7014411" cy="6521117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3600" b="0" i="0" dirty="0">
                <a:solidFill>
                  <a:srgbClr val="000000"/>
                </a:solidFill>
                <a:effectLst/>
                <a:latin typeface="-apple-system"/>
              </a:rPr>
              <a:t>Большое влияние на исследование социальной адаптации оказали работы Э. Дюркгейма. Он определил понятие социальной адаптации как внутреннее соответствие индивида существующим в обществе моральным нормам, а также ввел понятие аномии как общего состояния дезорганизации, возникающей при резких общественных изменениях.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ДЮРКГЕЙМ • Большая российская энциклопедия - электронная версия">
            <a:extLst>
              <a:ext uri="{FF2B5EF4-FFF2-40B4-BE49-F238E27FC236}">
                <a16:creationId xmlns:a16="http://schemas.microsoft.com/office/drawing/2014/main" id="{3D400509-A745-ADAC-40A7-05EFA03E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243" y="-17278"/>
            <a:ext cx="4479758" cy="687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81228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113</TotalTime>
  <Words>404</Words>
  <Application>Microsoft Office PowerPoint</Application>
  <PresentationFormat>Широкоэкранный</PresentationFormat>
  <Paragraphs>16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Yu Gothic UI</vt:lpstr>
      <vt:lpstr>-apple-system</vt:lpstr>
      <vt:lpstr>Arial</vt:lpstr>
      <vt:lpstr>Franklin Gothic Book</vt:lpstr>
      <vt:lpstr>Roboto</vt:lpstr>
      <vt:lpstr>Уголки</vt:lpstr>
      <vt:lpstr>История развития социально-психологической адаптации и коммуникации.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социально-психологической адаптации и коммуникации.</dc:title>
  <dc:creator>andre</dc:creator>
  <cp:lastModifiedBy>andre</cp:lastModifiedBy>
  <cp:revision>2</cp:revision>
  <dcterms:created xsi:type="dcterms:W3CDTF">2022-10-27T15:13:56Z</dcterms:created>
  <dcterms:modified xsi:type="dcterms:W3CDTF">2022-10-27T17:07:10Z</dcterms:modified>
</cp:coreProperties>
</file>