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6" r:id="rId20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3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8289925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175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C978C2F-34FC-4965-9885-F981EFD3BE4F}" type="datetimeFigureOut">
              <a:rPr lang="ar-SA" smtClean="0"/>
              <a:t>06/06/46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8289925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175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A84500-6269-48CF-8083-7762F3CD8CB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54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16660" y="317498"/>
            <a:ext cx="13413740" cy="7896859"/>
          </a:xfrm>
          <a:custGeom>
            <a:avLst/>
            <a:gdLst/>
            <a:ahLst/>
            <a:cxnLst/>
            <a:rect l="l" t="t" r="r" b="b"/>
            <a:pathLst>
              <a:path w="13413740" h="7896859">
                <a:moveTo>
                  <a:pt x="13413740" y="0"/>
                </a:moveTo>
                <a:lnTo>
                  <a:pt x="0" y="0"/>
                </a:lnTo>
                <a:lnTo>
                  <a:pt x="0" y="7896859"/>
                </a:lnTo>
                <a:lnTo>
                  <a:pt x="13413740" y="7896859"/>
                </a:lnTo>
                <a:lnTo>
                  <a:pt x="1341374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3610" y="871156"/>
            <a:ext cx="4012565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396AF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2006-CFCA-4EF3-A381-110589641419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396AF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B586-D84C-4921-B9F6-F6E82BBE3215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C0CC-91EC-4202-98D2-7B7E26546294}" type="datetime1">
              <a:rPr lang="en-US" smtClean="0"/>
              <a:t>12/7/2024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E3ED-E91D-441A-9D93-18E6E1208D76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D96-E5EC-4C4A-9A2B-4FF75CDE859F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8250" y="1206817"/>
            <a:ext cx="961390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4720" y="1984057"/>
            <a:ext cx="7680325" cy="553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396AF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53FF-FC86-4D58-ADAD-014A16FEAB68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180" y="137160"/>
            <a:ext cx="13698219" cy="8092440"/>
            <a:chOff x="932180" y="137160"/>
            <a:chExt cx="13698219" cy="8092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600" y="365758"/>
              <a:ext cx="11633200" cy="78638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1140" y="137160"/>
              <a:ext cx="13129260" cy="8092440"/>
            </a:xfrm>
            <a:custGeom>
              <a:avLst/>
              <a:gdLst/>
              <a:ahLst/>
              <a:cxnLst/>
              <a:rect l="l" t="t" r="r" b="b"/>
              <a:pathLst>
                <a:path w="13129260" h="8092440">
                  <a:moveTo>
                    <a:pt x="13129260" y="0"/>
                  </a:moveTo>
                  <a:lnTo>
                    <a:pt x="0" y="0"/>
                  </a:lnTo>
                  <a:lnTo>
                    <a:pt x="0" y="8092440"/>
                  </a:lnTo>
                  <a:lnTo>
                    <a:pt x="13129260" y="8092440"/>
                  </a:lnTo>
                  <a:lnTo>
                    <a:pt x="13129260" y="0"/>
                  </a:lnTo>
                  <a:close/>
                </a:path>
              </a:pathLst>
            </a:custGeom>
            <a:solidFill>
              <a:srgbClr val="23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180" y="365758"/>
              <a:ext cx="12197080" cy="786383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4350" y="863282"/>
            <a:ext cx="9901555" cy="18192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6920"/>
              </a:lnSpc>
              <a:spcBef>
                <a:spcPts val="484"/>
              </a:spcBef>
            </a:pPr>
            <a:r>
              <a:rPr sz="6000" b="0" dirty="0">
                <a:solidFill>
                  <a:srgbClr val="FFFFFF"/>
                </a:solidFill>
                <a:latin typeface="Arial MT"/>
                <a:cs typeface="Arial MT"/>
              </a:rPr>
              <a:t>Blood</a:t>
            </a:r>
            <a:r>
              <a:rPr sz="60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0" b="0" dirty="0">
                <a:solidFill>
                  <a:srgbClr val="FFFFFF"/>
                </a:solidFill>
                <a:latin typeface="Arial MT"/>
                <a:cs typeface="Arial MT"/>
              </a:rPr>
              <a:t>Donation</a:t>
            </a:r>
            <a:r>
              <a:rPr sz="6000" b="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0" b="0" spc="-10" dirty="0">
                <a:solidFill>
                  <a:srgbClr val="FFFFFF"/>
                </a:solidFill>
                <a:latin typeface="Arial MT"/>
                <a:cs typeface="Arial MT"/>
              </a:rPr>
              <a:t>Management System</a:t>
            </a:r>
            <a:endParaRPr sz="6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97100" y="4417059"/>
            <a:ext cx="6278880" cy="2270760"/>
            <a:chOff x="2197100" y="4417059"/>
            <a:chExt cx="6278880" cy="2270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2360" y="4417059"/>
              <a:ext cx="187960" cy="1727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00910" y="513460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0" y="167639"/>
                  </a:moveTo>
                  <a:lnTo>
                    <a:pt x="5988" y="123075"/>
                  </a:lnTo>
                  <a:lnTo>
                    <a:pt x="22888" y="83029"/>
                  </a:lnTo>
                  <a:lnTo>
                    <a:pt x="49101" y="49101"/>
                  </a:lnTo>
                  <a:lnTo>
                    <a:pt x="83029" y="22888"/>
                  </a:lnTo>
                  <a:lnTo>
                    <a:pt x="123075" y="5988"/>
                  </a:lnTo>
                  <a:lnTo>
                    <a:pt x="167639" y="0"/>
                  </a:lnTo>
                  <a:lnTo>
                    <a:pt x="212204" y="5988"/>
                  </a:lnTo>
                  <a:lnTo>
                    <a:pt x="252250" y="22888"/>
                  </a:lnTo>
                  <a:lnTo>
                    <a:pt x="286178" y="49101"/>
                  </a:lnTo>
                  <a:lnTo>
                    <a:pt x="312391" y="83029"/>
                  </a:lnTo>
                  <a:lnTo>
                    <a:pt x="329291" y="123075"/>
                  </a:lnTo>
                  <a:lnTo>
                    <a:pt x="335279" y="167639"/>
                  </a:lnTo>
                  <a:lnTo>
                    <a:pt x="329291" y="212204"/>
                  </a:lnTo>
                  <a:lnTo>
                    <a:pt x="312391" y="252250"/>
                  </a:lnTo>
                  <a:lnTo>
                    <a:pt x="286178" y="286178"/>
                  </a:lnTo>
                  <a:lnTo>
                    <a:pt x="252250" y="312391"/>
                  </a:lnTo>
                  <a:lnTo>
                    <a:pt x="212204" y="329291"/>
                  </a:lnTo>
                  <a:lnTo>
                    <a:pt x="167639" y="335279"/>
                  </a:lnTo>
                  <a:lnTo>
                    <a:pt x="123075" y="329291"/>
                  </a:lnTo>
                  <a:lnTo>
                    <a:pt x="83029" y="312391"/>
                  </a:lnTo>
                  <a:lnTo>
                    <a:pt x="49101" y="286178"/>
                  </a:lnTo>
                  <a:lnTo>
                    <a:pt x="22888" y="252250"/>
                  </a:lnTo>
                  <a:lnTo>
                    <a:pt x="5988" y="212204"/>
                  </a:lnTo>
                  <a:lnTo>
                    <a:pt x="0" y="167639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1239" y="5582919"/>
              <a:ext cx="187960" cy="1727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8020" y="5595619"/>
              <a:ext cx="187959" cy="1727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2620" y="4516119"/>
              <a:ext cx="187959" cy="1727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4740" y="6517639"/>
              <a:ext cx="187960" cy="1701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091940" y="4338954"/>
            <a:ext cx="17697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Reham</a:t>
            </a:r>
            <a:r>
              <a:rPr sz="1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lbrahim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8253" y="4839017"/>
            <a:ext cx="13163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SID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 #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4451964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2276" y="4446015"/>
            <a:ext cx="1809114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Lana</a:t>
            </a:r>
            <a:r>
              <a:rPr sz="1900" b="1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30" dirty="0">
                <a:solidFill>
                  <a:srgbClr val="FFFFFF"/>
                </a:solidFill>
                <a:latin typeface="Arial"/>
                <a:cs typeface="Arial"/>
              </a:rPr>
              <a:t>Al-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Juhani</a:t>
            </a:r>
            <a:endParaRPr sz="19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66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SID</a:t>
            </a:r>
            <a:r>
              <a:rPr sz="19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#4450984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4843" y="5545391"/>
            <a:ext cx="179451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Abeer</a:t>
            </a: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30" dirty="0">
                <a:solidFill>
                  <a:srgbClr val="FFFFFF"/>
                </a:solidFill>
                <a:latin typeface="Arial"/>
                <a:cs typeface="Arial"/>
              </a:rPr>
              <a:t>Al-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Anazi.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34831" y="6046470"/>
            <a:ext cx="15728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SID</a:t>
            </a:r>
            <a:r>
              <a:rPr sz="1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#4453204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4309" y="6467855"/>
            <a:ext cx="1590040" cy="815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40" dirty="0">
                <a:solidFill>
                  <a:srgbClr val="FFFFFF"/>
                </a:solidFill>
                <a:latin typeface="Arial"/>
                <a:cs typeface="Arial"/>
              </a:rPr>
              <a:t>Tuqa</a:t>
            </a:r>
            <a:r>
              <a:rPr lang="ar-SA" sz="1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900" b="1" spc="-40" dirty="0" err="1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lang="en-US" sz="1900" b="1" spc="-1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b="1" spc="-10" dirty="0" err="1">
                <a:solidFill>
                  <a:srgbClr val="FFFFFF"/>
                </a:solidFill>
                <a:latin typeface="Arial"/>
                <a:cs typeface="Arial"/>
              </a:rPr>
              <a:t>akhli</a:t>
            </a:r>
            <a:endParaRPr sz="1900" dirty="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66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SID</a:t>
            </a:r>
            <a:r>
              <a:rPr sz="1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#4553366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0721" y="5485129"/>
            <a:ext cx="19253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Atheer</a:t>
            </a:r>
            <a:r>
              <a:rPr sz="19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Al-</a:t>
            </a:r>
            <a:r>
              <a:rPr sz="19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Harbi.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5021" y="5985192"/>
            <a:ext cx="157289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SID</a:t>
            </a:r>
            <a:r>
              <a:rPr sz="19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#4451855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0654" y="7552690"/>
            <a:ext cx="6080735" cy="45268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b="1" dirty="0">
                <a:solidFill>
                  <a:srgbClr val="FFFFFF"/>
                </a:solidFill>
                <a:latin typeface="Times New Roman"/>
                <a:cs typeface="Times New Roman"/>
              </a:rPr>
              <a:t>Supervisor:</a:t>
            </a:r>
            <a:r>
              <a:rPr sz="285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Dr.</a:t>
            </a:r>
            <a:r>
              <a:rPr lang="ar-EG" sz="2850" b="1" spc="-25" dirty="0" err="1">
                <a:solidFill>
                  <a:srgbClr val="FFFFFF"/>
                </a:solidFill>
                <a:latin typeface="Times New Roman"/>
                <a:cs typeface="Times New Roman"/>
              </a:rPr>
              <a:t>Rahma</a:t>
            </a:r>
            <a:r>
              <a:rPr lang="ar-EG" sz="28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ar-EG" sz="2850" b="1" spc="-25" dirty="0" err="1">
                <a:solidFill>
                  <a:srgbClr val="FFFFFF"/>
                </a:solidFill>
                <a:latin typeface="Times New Roman"/>
                <a:cs typeface="Times New Roman"/>
              </a:rPr>
              <a:t>Barnawi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1955" y="3463670"/>
            <a:ext cx="21513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b="1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285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عنصر نائب للتذييل 23">
            <a:extLst>
              <a:ext uri="{FF2B5EF4-FFF2-40B4-BE49-F238E27FC236}">
                <a16:creationId xmlns:a16="http://schemas.microsoft.com/office/drawing/2014/main" id="{30B35970-73A4-BF35-4283-222EC542F9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ar-SA"/>
              <a:t>1</a:t>
            </a:r>
          </a:p>
        </p:txBody>
      </p:sp>
      <p:sp>
        <p:nvSpPr>
          <p:cNvPr id="25" name="عنصر نائب لرقم الشريحة 24">
            <a:extLst>
              <a:ext uri="{FF2B5EF4-FFF2-40B4-BE49-F238E27FC236}">
                <a16:creationId xmlns:a16="http://schemas.microsoft.com/office/drawing/2014/main" id="{00B6D7E5-E47F-C43F-EF0A-3FD37D357C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</a:t>
            </a:fld>
            <a:endParaRPr lang="ar-S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2">
            <a:extLst>
              <a:ext uri="{FF2B5EF4-FFF2-40B4-BE49-F238E27FC236}">
                <a16:creationId xmlns:a16="http://schemas.microsoft.com/office/drawing/2014/main" id="{B623244B-5854-9296-0BDE-A99BF81404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20318"/>
            <a:ext cx="14622780" cy="8209278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EC6337E1-7A0C-9D45-18C9-2F9992AF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017" y="466566"/>
            <a:ext cx="9613900" cy="492443"/>
          </a:xfrm>
        </p:spPr>
        <p:txBody>
          <a:bodyPr/>
          <a:lstStyle/>
          <a:p>
            <a:r>
              <a:rPr lang="ar-EG" dirty="0" err="1"/>
              <a:t>User</a:t>
            </a:r>
            <a:r>
              <a:rPr lang="ar-EG" dirty="0"/>
              <a:t> </a:t>
            </a:r>
            <a:r>
              <a:rPr lang="ar-EG" dirty="0" err="1"/>
              <a:t>Interface</a:t>
            </a:r>
            <a:r>
              <a:rPr lang="ar-EG" dirty="0"/>
              <a:t> Design </a:t>
            </a:r>
          </a:p>
        </p:txBody>
      </p:sp>
      <p:pic>
        <p:nvPicPr>
          <p:cNvPr id="6" name="Picture 7833">
            <a:extLst>
              <a:ext uri="{FF2B5EF4-FFF2-40B4-BE49-F238E27FC236}">
                <a16:creationId xmlns:a16="http://schemas.microsoft.com/office/drawing/2014/main" id="{17A8D006-63FE-63C8-CFED-AB9EB071DC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7674" y="2218052"/>
            <a:ext cx="6338455" cy="5544981"/>
          </a:xfrm>
          <a:prstGeom prst="rect">
            <a:avLst/>
          </a:prstGeom>
        </p:spPr>
      </p:pic>
      <p:sp>
        <p:nvSpPr>
          <p:cNvPr id="8" name="عنوان 1">
            <a:extLst>
              <a:ext uri="{FF2B5EF4-FFF2-40B4-BE49-F238E27FC236}">
                <a16:creationId xmlns:a16="http://schemas.microsoft.com/office/drawing/2014/main" id="{2F422F1E-4143-0BA5-7C70-2A0617F7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950" y="1342310"/>
            <a:ext cx="6096816" cy="492443"/>
          </a:xfrm>
        </p:spPr>
        <p:txBody>
          <a:bodyPr/>
          <a:lstStyle/>
          <a:p>
            <a:r>
              <a:rPr lang="ar-EG" dirty="0" err="1"/>
              <a:t>Home</a:t>
            </a:r>
            <a:r>
              <a:rPr lang="ar-EG" dirty="0"/>
              <a:t> </a:t>
            </a:r>
            <a:r>
              <a:rPr lang="ar-EG" dirty="0" err="1"/>
              <a:t>page</a:t>
            </a:r>
            <a:r>
              <a:rPr lang="ar-EG" dirty="0"/>
              <a:t> </a:t>
            </a:r>
            <a:r>
              <a:rPr lang="ar-EG" dirty="0" err="1"/>
              <a:t>user</a:t>
            </a:r>
            <a:r>
              <a:rPr lang="ar-EG" dirty="0"/>
              <a:t> </a:t>
            </a:r>
            <a:r>
              <a:rPr lang="ar-EG" dirty="0" err="1"/>
              <a:t>interface</a:t>
            </a:r>
            <a:r>
              <a:rPr lang="ar-EG" dirty="0"/>
              <a:t> </a:t>
            </a:r>
            <a:r>
              <a:rPr lang="ar-EG" dirty="0" err="1"/>
              <a:t>design</a:t>
            </a:r>
            <a:r>
              <a:rPr lang="ar-EG" dirty="0"/>
              <a:t> </a:t>
            </a:r>
          </a:p>
        </p:txBody>
      </p:sp>
      <p:sp>
        <p:nvSpPr>
          <p:cNvPr id="10" name="عنوان 1">
            <a:extLst>
              <a:ext uri="{FF2B5EF4-FFF2-40B4-BE49-F238E27FC236}">
                <a16:creationId xmlns:a16="http://schemas.microsoft.com/office/drawing/2014/main" id="{156EE8D1-403E-82A1-F0BE-EC809517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694" y="1342310"/>
            <a:ext cx="6096816" cy="492443"/>
          </a:xfrm>
        </p:spPr>
        <p:txBody>
          <a:bodyPr/>
          <a:lstStyle/>
          <a:p>
            <a:r>
              <a:rPr lang="ar-EG" dirty="0" err="1"/>
              <a:t>User</a:t>
            </a:r>
            <a:r>
              <a:rPr lang="ar-EG" dirty="0"/>
              <a:t> </a:t>
            </a:r>
            <a:r>
              <a:rPr lang="ar-EG" dirty="0" err="1"/>
              <a:t>interface</a:t>
            </a:r>
            <a:r>
              <a:rPr lang="ar-EG" dirty="0"/>
              <a:t> </a:t>
            </a:r>
            <a:r>
              <a:rPr lang="ar-EG" dirty="0" err="1"/>
              <a:t>design</a:t>
            </a:r>
            <a:r>
              <a:rPr lang="ar-EG" dirty="0"/>
              <a:t> </a:t>
            </a:r>
            <a:r>
              <a:rPr lang="ar-EG" dirty="0" err="1"/>
              <a:t>of</a:t>
            </a:r>
            <a:r>
              <a:rPr lang="ar-EG" dirty="0"/>
              <a:t> LOGIN  </a:t>
            </a:r>
          </a:p>
        </p:txBody>
      </p:sp>
      <p:pic>
        <p:nvPicPr>
          <p:cNvPr id="13" name="Picture 7905">
            <a:extLst>
              <a:ext uri="{FF2B5EF4-FFF2-40B4-BE49-F238E27FC236}">
                <a16:creationId xmlns:a16="http://schemas.microsoft.com/office/drawing/2014/main" id="{2683C856-022C-7CAB-93C3-556E34ED6C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46644" y="2218052"/>
            <a:ext cx="6658915" cy="5085272"/>
          </a:xfrm>
          <a:prstGeom prst="rect">
            <a:avLst/>
          </a:prstGeom>
        </p:spPr>
      </p:pic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8ECC77E-78F8-41E5-AF22-0CD8A2D708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2F6420F-1351-4687-FECC-EFCD89DBB2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2986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9808F364-955E-61F5-F701-F42C397B42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20318"/>
            <a:ext cx="14622780" cy="8209278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81958936-49A3-FF6C-2424-4BDDDAFD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017" y="806025"/>
            <a:ext cx="9613900" cy="492443"/>
          </a:xfrm>
        </p:spPr>
        <p:txBody>
          <a:bodyPr/>
          <a:lstStyle/>
          <a:p>
            <a:r>
              <a:rPr lang="ar-EG" dirty="0" err="1"/>
              <a:t>User</a:t>
            </a:r>
            <a:r>
              <a:rPr lang="ar-EG" dirty="0"/>
              <a:t> </a:t>
            </a:r>
            <a:r>
              <a:rPr lang="ar-EG" dirty="0" err="1"/>
              <a:t>interface</a:t>
            </a:r>
            <a:r>
              <a:rPr lang="ar-EG" dirty="0"/>
              <a:t> </a:t>
            </a:r>
            <a:r>
              <a:rPr lang="ar-EG" dirty="0" err="1"/>
              <a:t>design</a:t>
            </a:r>
            <a:r>
              <a:rPr lang="ar-EG" dirty="0"/>
              <a:t> </a:t>
            </a:r>
            <a:r>
              <a:rPr lang="ar-EG" dirty="0" err="1"/>
              <a:t>of</a:t>
            </a:r>
            <a:r>
              <a:rPr lang="ar-EG" dirty="0"/>
              <a:t> CREATE AN ACCOUNT </a:t>
            </a:r>
          </a:p>
        </p:txBody>
      </p:sp>
      <p:pic>
        <p:nvPicPr>
          <p:cNvPr id="6" name="Picture 7983">
            <a:extLst>
              <a:ext uri="{FF2B5EF4-FFF2-40B4-BE49-F238E27FC236}">
                <a16:creationId xmlns:a16="http://schemas.microsoft.com/office/drawing/2014/main" id="{B066170D-6137-A40A-D357-BB1C037EC1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75064" y="1914896"/>
            <a:ext cx="9747085" cy="5744687"/>
          </a:xfrm>
          <a:prstGeom prst="rect">
            <a:avLst/>
          </a:prstGeom>
        </p:spPr>
      </p:pic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CB8DC37-6730-DDFD-1AE6-AB7B9FFBF8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B0733CF-BF9F-5440-F71C-A602B1BF24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39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04E3DEAB-45CD-2B07-2400-79A2CE073AF8}"/>
              </a:ext>
            </a:extLst>
          </p:cNvPr>
          <p:cNvSpPr/>
          <p:nvPr/>
        </p:nvSpPr>
        <p:spPr>
          <a:xfrm>
            <a:off x="1216660" y="401319"/>
            <a:ext cx="11630660" cy="7828280"/>
          </a:xfrm>
          <a:custGeom>
            <a:avLst/>
            <a:gdLst/>
            <a:ahLst/>
            <a:cxnLst/>
            <a:rect l="l" t="t" r="r" b="b"/>
            <a:pathLst>
              <a:path w="11630660" h="7828280">
                <a:moveTo>
                  <a:pt x="11630660" y="0"/>
                </a:moveTo>
                <a:lnTo>
                  <a:pt x="0" y="0"/>
                </a:lnTo>
                <a:lnTo>
                  <a:pt x="0" y="7828280"/>
                </a:lnTo>
                <a:lnTo>
                  <a:pt x="11630660" y="7828280"/>
                </a:lnTo>
                <a:lnTo>
                  <a:pt x="1163066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7C2003E5-9010-D977-9637-03B84A437A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1BE0EEA8-EC7F-8FFE-0898-871730AE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0" y="1206817"/>
            <a:ext cx="9613900" cy="492443"/>
          </a:xfrm>
        </p:spPr>
        <p:txBody>
          <a:bodyPr/>
          <a:lstStyle/>
          <a:p>
            <a:r>
              <a:rPr lang="ar-EG" dirty="0" err="1"/>
              <a:t>Tools</a:t>
            </a:r>
            <a:r>
              <a:rPr lang="ar-EG" dirty="0"/>
              <a:t> &amp; </a:t>
            </a:r>
            <a:r>
              <a:rPr lang="ar-EG" dirty="0" err="1"/>
              <a:t>Technologies</a:t>
            </a:r>
            <a:endParaRPr lang="ar-EG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341E8A6-9E35-53F1-A5BA-6CB89D57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83" y="2457409"/>
            <a:ext cx="9241798" cy="2177519"/>
          </a:xfrm>
        </p:spPr>
        <p:txBody>
          <a:bodyPr/>
          <a:lstStyle/>
          <a:p>
            <a:r>
              <a:rPr lang="ar-EG" sz="2400" dirty="0" err="1">
                <a:solidFill>
                  <a:schemeClr val="tx1"/>
                </a:solidFill>
              </a:rPr>
              <a:t>Languages</a:t>
            </a:r>
            <a:r>
              <a:rPr lang="ar-EG" sz="2400" dirty="0"/>
              <a:t>: HTML, CSS, PHP, </a:t>
            </a:r>
            <a:r>
              <a:rPr lang="ar-EG" sz="2400" dirty="0" err="1"/>
              <a:t>JavaScript</a:t>
            </a:r>
            <a:r>
              <a:rPr lang="ar-EG" sz="2400" dirty="0"/>
              <a:t>.
</a:t>
            </a:r>
            <a:r>
              <a:rPr lang="ar-EG" sz="2400" dirty="0" err="1">
                <a:solidFill>
                  <a:schemeClr val="tx1"/>
                </a:solidFill>
              </a:rPr>
              <a:t>Database</a:t>
            </a:r>
            <a:r>
              <a:rPr lang="ar-EG" sz="2400" dirty="0"/>
              <a:t>: </a:t>
            </a:r>
            <a:r>
              <a:rPr lang="ar-EG" sz="2400" dirty="0" err="1"/>
              <a:t>MySQL</a:t>
            </a:r>
            <a:r>
              <a:rPr lang="ar-EG" sz="2400" dirty="0"/>
              <a:t>.
</a:t>
            </a:r>
            <a:r>
              <a:rPr lang="ar-EG" sz="2400" dirty="0" err="1">
                <a:solidFill>
                  <a:schemeClr val="tx1"/>
                </a:solidFill>
              </a:rPr>
              <a:t>Testing</a:t>
            </a:r>
            <a:r>
              <a:rPr lang="ar-EG" sz="2400" dirty="0">
                <a:solidFill>
                  <a:schemeClr val="tx1"/>
                </a:solidFill>
              </a:rPr>
              <a:t> </a:t>
            </a:r>
            <a:r>
              <a:rPr lang="ar-EG" sz="2400" dirty="0" err="1">
                <a:solidFill>
                  <a:schemeClr val="tx1"/>
                </a:solidFill>
              </a:rPr>
              <a:t>Tools</a:t>
            </a:r>
            <a:r>
              <a:rPr lang="ar-EG" sz="2400" dirty="0">
                <a:solidFill>
                  <a:schemeClr val="tx1"/>
                </a:solidFill>
              </a:rPr>
              <a:t>: </a:t>
            </a:r>
            <a:r>
              <a:rPr lang="ar-EG" sz="2400" dirty="0" err="1"/>
              <a:t>Online</a:t>
            </a:r>
            <a:r>
              <a:rPr lang="ar-EG" sz="2400" dirty="0"/>
              <a:t> </a:t>
            </a:r>
            <a:r>
              <a:rPr lang="ar-EG" sz="2400" dirty="0" err="1"/>
              <a:t>Domin</a:t>
            </a:r>
            <a:r>
              <a:rPr lang="ar-EG" sz="2400" dirty="0"/>
              <a:t>.</a:t>
            </a:r>
          </a:p>
          <a:p>
            <a:endParaRPr lang="ar-EG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F2DF2BF-B65D-494B-3F99-06E3800D61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8ED1B2A-2C2E-E40E-E475-0977E71858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2866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6B674874-CAEA-E073-3336-2327665E90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86EBE454-F112-8D4E-A4D9-DC4A4135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0" y="1206817"/>
            <a:ext cx="9613900" cy="492443"/>
          </a:xfrm>
        </p:spPr>
        <p:txBody>
          <a:bodyPr/>
          <a:lstStyle/>
          <a:p>
            <a:r>
              <a:rPr lang="ar-EG" dirty="0" err="1"/>
              <a:t>Challenges</a:t>
            </a:r>
            <a:r>
              <a:rPr lang="ar-EG" dirty="0"/>
              <a:t> &amp; </a:t>
            </a:r>
            <a:r>
              <a:rPr lang="ar-EG" dirty="0" err="1"/>
              <a:t>Future</a:t>
            </a:r>
            <a:r>
              <a:rPr lang="ar-EG" dirty="0"/>
              <a:t> </a:t>
            </a:r>
            <a:r>
              <a:rPr lang="ar-EG" dirty="0" err="1"/>
              <a:t>Work</a:t>
            </a:r>
            <a:endParaRPr lang="ar-EG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DC3CB74-C70B-0A0B-9607-BF06BED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5037" y="2117655"/>
            <a:ext cx="7680325" cy="3639458"/>
          </a:xfrm>
        </p:spPr>
        <p:txBody>
          <a:bodyPr/>
          <a:lstStyle/>
          <a:p>
            <a:r>
              <a:rPr lang="ar-EG" dirty="0" err="1">
                <a:solidFill>
                  <a:schemeClr val="tx1"/>
                </a:solidFill>
              </a:rPr>
              <a:t>Challenges</a:t>
            </a:r>
            <a:r>
              <a:rPr lang="ar-EG" dirty="0"/>
              <a:t>: </a:t>
            </a:r>
            <a:r>
              <a:rPr lang="ar-EG" dirty="0" err="1"/>
              <a:t>Limited</a:t>
            </a:r>
            <a:r>
              <a:rPr lang="ar-EG" dirty="0"/>
              <a:t> </a:t>
            </a:r>
            <a:r>
              <a:rPr lang="ar-EG" dirty="0" err="1"/>
              <a:t>mobile</a:t>
            </a:r>
            <a:r>
              <a:rPr lang="ar-EG" dirty="0"/>
              <a:t> </a:t>
            </a:r>
            <a:r>
              <a:rPr lang="ar-EG" dirty="0" err="1"/>
              <a:t>access</a:t>
            </a:r>
            <a:r>
              <a:rPr lang="ar-EG" dirty="0"/>
              <a:t>, </a:t>
            </a:r>
            <a:r>
              <a:rPr lang="ar-EG" dirty="0" err="1"/>
              <a:t>no</a:t>
            </a:r>
            <a:r>
              <a:rPr lang="ar-EG" dirty="0"/>
              <a:t> </a:t>
            </a:r>
            <a:r>
              <a:rPr lang="ar-EG" dirty="0" err="1"/>
              <a:t>advanced</a:t>
            </a:r>
            <a:r>
              <a:rPr lang="ar-EG" dirty="0"/>
              <a:t> </a:t>
            </a:r>
            <a:r>
              <a:rPr lang="ar-EG" dirty="0" err="1"/>
              <a:t>analytics</a:t>
            </a:r>
            <a:r>
              <a:rPr lang="ar-EG" dirty="0"/>
              <a:t>.
</a:t>
            </a:r>
            <a:r>
              <a:rPr lang="ar-EG" dirty="0" err="1">
                <a:solidFill>
                  <a:schemeClr val="tx1"/>
                </a:solidFill>
              </a:rPr>
              <a:t>Future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Work</a:t>
            </a:r>
            <a:r>
              <a:rPr lang="ar-EG" dirty="0">
                <a:solidFill>
                  <a:schemeClr val="tx1"/>
                </a:solidFill>
              </a:rPr>
              <a:t>:</a:t>
            </a:r>
            <a:r>
              <a:rPr lang="ar-EG" dirty="0"/>
              <a:t>
</a:t>
            </a:r>
            <a:r>
              <a:rPr lang="ar-EG" dirty="0" err="1"/>
              <a:t>Develop</a:t>
            </a:r>
            <a:r>
              <a:rPr lang="ar-EG" dirty="0"/>
              <a:t> a </a:t>
            </a:r>
            <a:r>
              <a:rPr lang="ar-EG" dirty="0" err="1"/>
              <a:t>mobile</a:t>
            </a:r>
            <a:r>
              <a:rPr lang="ar-EG" dirty="0"/>
              <a:t> </a:t>
            </a:r>
            <a:r>
              <a:rPr lang="ar-EG" dirty="0" err="1"/>
              <a:t>app</a:t>
            </a:r>
            <a:r>
              <a:rPr lang="ar-EG" dirty="0"/>
              <a:t>.
</a:t>
            </a:r>
            <a:r>
              <a:rPr lang="ar-EG" dirty="0" err="1"/>
              <a:t>Add</a:t>
            </a:r>
            <a:r>
              <a:rPr lang="ar-EG" dirty="0"/>
              <a:t> </a:t>
            </a:r>
            <a:r>
              <a:rPr lang="ar-EG" dirty="0" err="1"/>
              <a:t>real-time</a:t>
            </a:r>
            <a:r>
              <a:rPr lang="ar-EG" dirty="0"/>
              <a:t> </a:t>
            </a:r>
            <a:r>
              <a:rPr lang="ar-EG" dirty="0" err="1"/>
              <a:t>hospital</a:t>
            </a:r>
            <a:r>
              <a:rPr lang="ar-EG" dirty="0"/>
              <a:t> </a:t>
            </a:r>
            <a:r>
              <a:rPr lang="ar-EG" dirty="0" err="1"/>
              <a:t>system</a:t>
            </a:r>
            <a:r>
              <a:rPr lang="ar-EG" dirty="0"/>
              <a:t> </a:t>
            </a:r>
            <a:r>
              <a:rPr lang="ar-EG" dirty="0" err="1"/>
              <a:t>integration</a:t>
            </a:r>
            <a:r>
              <a:rPr lang="ar-EG" dirty="0"/>
              <a:t>.
</a:t>
            </a:r>
            <a:r>
              <a:rPr lang="ar-EG" dirty="0" err="1"/>
              <a:t>Introduce</a:t>
            </a:r>
            <a:r>
              <a:rPr lang="ar-EG" dirty="0"/>
              <a:t> </a:t>
            </a:r>
            <a:r>
              <a:rPr lang="ar-EG" dirty="0" err="1"/>
              <a:t>analytics</a:t>
            </a:r>
            <a:r>
              <a:rPr lang="ar-EG" dirty="0"/>
              <a:t> </a:t>
            </a:r>
            <a:r>
              <a:rPr lang="ar-EG" dirty="0" err="1"/>
              <a:t>for</a:t>
            </a:r>
            <a:r>
              <a:rPr lang="ar-EG" dirty="0"/>
              <a:t> </a:t>
            </a:r>
            <a:r>
              <a:rPr lang="ar-EG" dirty="0" err="1"/>
              <a:t>better</a:t>
            </a:r>
            <a:r>
              <a:rPr lang="ar-EG" dirty="0"/>
              <a:t> </a:t>
            </a:r>
            <a:r>
              <a:rPr lang="ar-EG" dirty="0" err="1"/>
              <a:t>forecasting</a:t>
            </a:r>
            <a:r>
              <a:rPr lang="ar-EG" dirty="0"/>
              <a:t>.</a:t>
            </a:r>
          </a:p>
          <a:p>
            <a:endParaRPr lang="ar-EG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B2E506B-BC8C-BDCC-9DC5-0A07EF7206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8579E7D-F560-8075-605C-A7F837A1B7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5350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2">
            <a:extLst>
              <a:ext uri="{FF2B5EF4-FFF2-40B4-BE49-F238E27FC236}">
                <a16:creationId xmlns:a16="http://schemas.microsoft.com/office/drawing/2014/main" id="{B109C6C1-8345-75D5-6136-2A4CBCBDBB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20318"/>
            <a:ext cx="14622780" cy="8209278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E7C9519F-4BC4-152C-61E7-F34D4796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6" y="630511"/>
            <a:ext cx="5002893" cy="604170"/>
          </a:xfrm>
        </p:spPr>
        <p:txBody>
          <a:bodyPr/>
          <a:lstStyle/>
          <a:p>
            <a:r>
              <a:rPr lang="ar-EG" dirty="0" err="1"/>
              <a:t>Admin</a:t>
            </a:r>
            <a:r>
              <a:rPr lang="ar-EG" dirty="0"/>
              <a:t> </a:t>
            </a:r>
            <a:r>
              <a:rPr lang="ar-EG" dirty="0" err="1"/>
              <a:t>Log</a:t>
            </a:r>
            <a:r>
              <a:rPr lang="ar-EG" dirty="0"/>
              <a:t> </a:t>
            </a:r>
            <a:r>
              <a:rPr lang="ar-EG" dirty="0" err="1"/>
              <a:t>In</a:t>
            </a:r>
            <a:r>
              <a:rPr lang="ar-EG" dirty="0"/>
              <a:t> </a:t>
            </a:r>
          </a:p>
        </p:txBody>
      </p:sp>
      <p:pic>
        <p:nvPicPr>
          <p:cNvPr id="6" name="Picture 8192">
            <a:extLst>
              <a:ext uri="{FF2B5EF4-FFF2-40B4-BE49-F238E27FC236}">
                <a16:creationId xmlns:a16="http://schemas.microsoft.com/office/drawing/2014/main" id="{DB9D1A32-5B7E-5C3D-9AB7-187A5C1AB5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7986" y="1593849"/>
            <a:ext cx="6504895" cy="5041489"/>
          </a:xfrm>
          <a:prstGeom prst="rect">
            <a:avLst/>
          </a:prstGeom>
        </p:spPr>
      </p:pic>
      <p:sp>
        <p:nvSpPr>
          <p:cNvPr id="8" name="عنوان 1">
            <a:extLst>
              <a:ext uri="{FF2B5EF4-FFF2-40B4-BE49-F238E27FC236}">
                <a16:creationId xmlns:a16="http://schemas.microsoft.com/office/drawing/2014/main" id="{01E71E05-946B-BBCE-5DA8-B59F17F2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058" y="630511"/>
            <a:ext cx="5002893" cy="492443"/>
          </a:xfrm>
        </p:spPr>
        <p:txBody>
          <a:bodyPr/>
          <a:lstStyle/>
          <a:p>
            <a:r>
              <a:rPr lang="ar-EG" dirty="0" err="1"/>
              <a:t>Admin</a:t>
            </a:r>
            <a:r>
              <a:rPr lang="ar-EG" dirty="0"/>
              <a:t> </a:t>
            </a:r>
            <a:r>
              <a:rPr lang="ar-EG" dirty="0" err="1"/>
              <a:t>Dashboard</a:t>
            </a:r>
            <a:r>
              <a:rPr lang="ar-EG" dirty="0"/>
              <a:t> </a:t>
            </a:r>
          </a:p>
        </p:txBody>
      </p:sp>
      <p:pic>
        <p:nvPicPr>
          <p:cNvPr id="11" name="Picture 8194">
            <a:extLst>
              <a:ext uri="{FF2B5EF4-FFF2-40B4-BE49-F238E27FC236}">
                <a16:creationId xmlns:a16="http://schemas.microsoft.com/office/drawing/2014/main" id="{AF47E132-4D2B-6325-3819-6D4609A7FA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3435" y="1593849"/>
            <a:ext cx="6504896" cy="5041489"/>
          </a:xfrm>
          <a:prstGeom prst="rect">
            <a:avLst/>
          </a:prstGeom>
        </p:spPr>
      </p:pic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3D29276B-8775-8228-E04D-F768879E36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8A49F74-D125-8EDE-4713-23379C0563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366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2">
            <a:extLst>
              <a:ext uri="{FF2B5EF4-FFF2-40B4-BE49-F238E27FC236}">
                <a16:creationId xmlns:a16="http://schemas.microsoft.com/office/drawing/2014/main" id="{778C1899-17C9-B97C-8F04-3EA9659630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20318"/>
            <a:ext cx="14622780" cy="8209278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7680C272-3208-EA8E-0D10-602941CF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32" y="1177129"/>
            <a:ext cx="3506470" cy="604170"/>
          </a:xfrm>
        </p:spPr>
        <p:txBody>
          <a:bodyPr/>
          <a:lstStyle/>
          <a:p>
            <a:r>
              <a:rPr lang="ar-EG" dirty="0" err="1"/>
              <a:t>Admin</a:t>
            </a:r>
            <a:r>
              <a:rPr lang="ar-EG" dirty="0"/>
              <a:t> </a:t>
            </a:r>
            <a:r>
              <a:rPr lang="ar-EG" dirty="0" err="1"/>
              <a:t>Donor</a:t>
            </a:r>
            <a:r>
              <a:rPr lang="ar-EG" dirty="0"/>
              <a:t> </a:t>
            </a:r>
            <a:r>
              <a:rPr lang="ar-EG" dirty="0" err="1"/>
              <a:t>List</a:t>
            </a:r>
            <a:r>
              <a:rPr lang="ar-EG" dirty="0"/>
              <a:t> </a:t>
            </a:r>
          </a:p>
        </p:txBody>
      </p:sp>
      <p:pic>
        <p:nvPicPr>
          <p:cNvPr id="6" name="Picture 8249">
            <a:extLst>
              <a:ext uri="{FF2B5EF4-FFF2-40B4-BE49-F238E27FC236}">
                <a16:creationId xmlns:a16="http://schemas.microsoft.com/office/drawing/2014/main" id="{16D7BDEE-749B-8CB4-0B05-B185E3F3F0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104" y="2242819"/>
            <a:ext cx="6382987" cy="5014423"/>
          </a:xfrm>
          <a:prstGeom prst="rect">
            <a:avLst/>
          </a:prstGeom>
        </p:spPr>
      </p:pic>
      <p:sp>
        <p:nvSpPr>
          <p:cNvPr id="8" name="عنوان 1">
            <a:extLst>
              <a:ext uri="{FF2B5EF4-FFF2-40B4-BE49-F238E27FC236}">
                <a16:creationId xmlns:a16="http://schemas.microsoft.com/office/drawing/2014/main" id="{8FA32BD7-9AFE-3028-25A4-530FE1AD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908" y="1288856"/>
            <a:ext cx="3506470" cy="492443"/>
          </a:xfrm>
        </p:spPr>
        <p:txBody>
          <a:bodyPr/>
          <a:lstStyle/>
          <a:p>
            <a:r>
              <a:rPr lang="ar-EG" dirty="0" err="1"/>
              <a:t>Add</a:t>
            </a:r>
            <a:r>
              <a:rPr lang="ar-EG" dirty="0"/>
              <a:t> </a:t>
            </a:r>
            <a:r>
              <a:rPr lang="ar-EG" dirty="0" err="1"/>
              <a:t>Donor</a:t>
            </a:r>
            <a:r>
              <a:rPr lang="ar-EG" dirty="0"/>
              <a:t> </a:t>
            </a:r>
          </a:p>
        </p:txBody>
      </p:sp>
      <p:pic>
        <p:nvPicPr>
          <p:cNvPr id="11" name="Picture 8251">
            <a:extLst>
              <a:ext uri="{FF2B5EF4-FFF2-40B4-BE49-F238E27FC236}">
                <a16:creationId xmlns:a16="http://schemas.microsoft.com/office/drawing/2014/main" id="{6CB33373-F4E7-FD82-4831-0E0E1300B7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03426" y="2231389"/>
            <a:ext cx="6968833" cy="5025853"/>
          </a:xfrm>
          <a:prstGeom prst="rect">
            <a:avLst/>
          </a:prstGeom>
        </p:spPr>
      </p:pic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13F0209-DBFC-491E-7728-30D36C89BAE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70B85CC-25F6-8DD1-770F-D81817AC9A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893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2">
            <a:extLst>
              <a:ext uri="{FF2B5EF4-FFF2-40B4-BE49-F238E27FC236}">
                <a16:creationId xmlns:a16="http://schemas.microsoft.com/office/drawing/2014/main" id="{1D978C95-CB3C-A8D9-B826-F677BD45F7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20318"/>
            <a:ext cx="14622780" cy="8209278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F2EEE701-C71F-8A97-B4DA-C3101496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62" y="1073220"/>
            <a:ext cx="5091958" cy="589326"/>
          </a:xfrm>
        </p:spPr>
        <p:txBody>
          <a:bodyPr/>
          <a:lstStyle/>
          <a:p>
            <a:r>
              <a:rPr lang="ar-EG" dirty="0" err="1"/>
              <a:t>Admin</a:t>
            </a:r>
            <a:r>
              <a:rPr lang="ar-EG" dirty="0"/>
              <a:t> </a:t>
            </a:r>
            <a:r>
              <a:rPr lang="ar-EG" dirty="0" err="1"/>
              <a:t>Manage</a:t>
            </a:r>
            <a:r>
              <a:rPr lang="ar-EG" dirty="0"/>
              <a:t> </a:t>
            </a:r>
            <a:r>
              <a:rPr lang="ar-EG" dirty="0" err="1"/>
              <a:t>Page</a:t>
            </a:r>
            <a:r>
              <a:rPr lang="ar-EG" dirty="0"/>
              <a:t> </a:t>
            </a:r>
            <a:r>
              <a:rPr lang="ar-EG" dirty="0" err="1"/>
              <a:t>Data</a:t>
            </a:r>
            <a:r>
              <a:rPr lang="ar-EG" dirty="0"/>
              <a:t> </a:t>
            </a:r>
          </a:p>
        </p:txBody>
      </p:sp>
      <p:pic>
        <p:nvPicPr>
          <p:cNvPr id="6" name="Picture 8314">
            <a:extLst>
              <a:ext uri="{FF2B5EF4-FFF2-40B4-BE49-F238E27FC236}">
                <a16:creationId xmlns:a16="http://schemas.microsoft.com/office/drawing/2014/main" id="{C1FDA931-1669-01B0-9692-6EC371BA82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285" y="2257337"/>
            <a:ext cx="6229779" cy="4615505"/>
          </a:xfrm>
          <a:prstGeom prst="rect">
            <a:avLst/>
          </a:prstGeom>
        </p:spPr>
      </p:pic>
      <p:sp>
        <p:nvSpPr>
          <p:cNvPr id="8" name="عنوان 1">
            <a:extLst>
              <a:ext uri="{FF2B5EF4-FFF2-40B4-BE49-F238E27FC236}">
                <a16:creationId xmlns:a16="http://schemas.microsoft.com/office/drawing/2014/main" id="{92F32C9D-0AD3-C139-F000-D4A2B92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1073220"/>
            <a:ext cx="5091958" cy="492443"/>
          </a:xfrm>
        </p:spPr>
        <p:txBody>
          <a:bodyPr/>
          <a:lstStyle/>
          <a:p>
            <a:r>
              <a:rPr lang="af-ZA" dirty="0"/>
              <a:t>A</a:t>
            </a:r>
            <a:r>
              <a:rPr lang="ar-EG" dirty="0" err="1"/>
              <a:t>dmin</a:t>
            </a:r>
            <a:r>
              <a:rPr lang="ar-EG" dirty="0"/>
              <a:t> </a:t>
            </a:r>
            <a:r>
              <a:rPr lang="ar-EG" dirty="0" err="1"/>
              <a:t>Update</a:t>
            </a:r>
            <a:r>
              <a:rPr lang="ar-EG" dirty="0"/>
              <a:t> </a:t>
            </a:r>
            <a:r>
              <a:rPr lang="ar-EG" dirty="0" err="1"/>
              <a:t>Contact</a:t>
            </a:r>
            <a:r>
              <a:rPr lang="ar-EG" dirty="0"/>
              <a:t> </a:t>
            </a:r>
            <a:r>
              <a:rPr lang="ar-EG" dirty="0" err="1"/>
              <a:t>Info</a:t>
            </a:r>
            <a:r>
              <a:rPr lang="ar-EG" dirty="0"/>
              <a:t>  </a:t>
            </a:r>
          </a:p>
        </p:txBody>
      </p:sp>
      <p:pic>
        <p:nvPicPr>
          <p:cNvPr id="11" name="Picture 8316">
            <a:extLst>
              <a:ext uri="{FF2B5EF4-FFF2-40B4-BE49-F238E27FC236}">
                <a16:creationId xmlns:a16="http://schemas.microsoft.com/office/drawing/2014/main" id="{D7427E99-7856-D51D-7D15-A7DE5F542F1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15200" y="2257338"/>
            <a:ext cx="6979722" cy="4615506"/>
          </a:xfrm>
          <a:prstGeom prst="rect">
            <a:avLst/>
          </a:prstGeom>
        </p:spPr>
      </p:pic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03537A7-2B77-0E34-90A4-A5EECFC5BF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AE1E8A5-730B-7755-B448-6F2E350E79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087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2">
            <a:extLst>
              <a:ext uri="{FF2B5EF4-FFF2-40B4-BE49-F238E27FC236}">
                <a16:creationId xmlns:a16="http://schemas.microsoft.com/office/drawing/2014/main" id="{B72ED014-9E22-D0FA-E440-B90CCFC0A5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20318"/>
            <a:ext cx="14622780" cy="8209278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14A570FE-3350-F480-D413-5FDEB935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34" y="1102908"/>
            <a:ext cx="4542724" cy="604170"/>
          </a:xfrm>
        </p:spPr>
        <p:txBody>
          <a:bodyPr/>
          <a:lstStyle/>
          <a:p>
            <a:r>
              <a:rPr lang="ar-EG" dirty="0" err="1"/>
              <a:t>User</a:t>
            </a:r>
            <a:r>
              <a:rPr lang="ar-EG" dirty="0"/>
              <a:t> </a:t>
            </a:r>
            <a:r>
              <a:rPr lang="ar-EG" dirty="0" err="1"/>
              <a:t>Donate</a:t>
            </a:r>
            <a:r>
              <a:rPr lang="ar-EG" dirty="0"/>
              <a:t> </a:t>
            </a:r>
            <a:r>
              <a:rPr lang="ar-EG" dirty="0" err="1"/>
              <a:t>Blood</a:t>
            </a:r>
            <a:r>
              <a:rPr lang="ar-EG" dirty="0"/>
              <a:t> </a:t>
            </a:r>
          </a:p>
        </p:txBody>
      </p:sp>
      <p:pic>
        <p:nvPicPr>
          <p:cNvPr id="6" name="Picture 8380">
            <a:extLst>
              <a:ext uri="{FF2B5EF4-FFF2-40B4-BE49-F238E27FC236}">
                <a16:creationId xmlns:a16="http://schemas.microsoft.com/office/drawing/2014/main" id="{5516EC22-DC32-E58F-9F14-657AA95F02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431" y="2181567"/>
            <a:ext cx="7067769" cy="4631901"/>
          </a:xfrm>
          <a:prstGeom prst="rect">
            <a:avLst/>
          </a:prstGeom>
        </p:spPr>
      </p:pic>
      <p:sp>
        <p:nvSpPr>
          <p:cNvPr id="8" name="عنوان 1">
            <a:extLst>
              <a:ext uri="{FF2B5EF4-FFF2-40B4-BE49-F238E27FC236}">
                <a16:creationId xmlns:a16="http://schemas.microsoft.com/office/drawing/2014/main" id="{30599A79-5268-8F70-2054-89243477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664" y="1102908"/>
            <a:ext cx="4542724" cy="492443"/>
          </a:xfrm>
        </p:spPr>
        <p:txBody>
          <a:bodyPr/>
          <a:lstStyle/>
          <a:p>
            <a:r>
              <a:rPr lang="ar-EG" dirty="0" err="1"/>
              <a:t>User</a:t>
            </a:r>
            <a:r>
              <a:rPr lang="ar-EG" dirty="0"/>
              <a:t> </a:t>
            </a:r>
            <a:r>
              <a:rPr lang="ar-EG" dirty="0" err="1"/>
              <a:t>Need</a:t>
            </a:r>
            <a:r>
              <a:rPr lang="ar-EG" dirty="0"/>
              <a:t> </a:t>
            </a:r>
            <a:r>
              <a:rPr lang="ar-EG" dirty="0" err="1"/>
              <a:t>Blood</a:t>
            </a:r>
            <a:r>
              <a:rPr lang="ar-EG" dirty="0"/>
              <a:t> </a:t>
            </a:r>
          </a:p>
        </p:txBody>
      </p:sp>
      <p:pic>
        <p:nvPicPr>
          <p:cNvPr id="11" name="Picture 8382">
            <a:extLst>
              <a:ext uri="{FF2B5EF4-FFF2-40B4-BE49-F238E27FC236}">
                <a16:creationId xmlns:a16="http://schemas.microsoft.com/office/drawing/2014/main" id="{0D7D8856-B107-195B-ECE0-3DE6D9BE74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35910" y="2181567"/>
            <a:ext cx="6595725" cy="4631901"/>
          </a:xfrm>
          <a:prstGeom prst="rect">
            <a:avLst/>
          </a:prstGeom>
        </p:spPr>
      </p:pic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BB7B1796-220B-520D-9475-2E55435C32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24134A1-1D3E-623C-8D23-642175284A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0922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2">
            <a:extLst>
              <a:ext uri="{FF2B5EF4-FFF2-40B4-BE49-F238E27FC236}">
                <a16:creationId xmlns:a16="http://schemas.microsoft.com/office/drawing/2014/main" id="{23948292-8DA5-202B-5CD6-4CFE0B24DE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20318"/>
            <a:ext cx="14622780" cy="8209278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37E8BA6C-EDE2-C4E9-B16A-F8CE9A88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5" y="1191974"/>
            <a:ext cx="5715412" cy="411196"/>
          </a:xfrm>
        </p:spPr>
        <p:txBody>
          <a:bodyPr/>
          <a:lstStyle/>
          <a:p>
            <a:r>
              <a:rPr lang="ar-EG" dirty="0" err="1"/>
              <a:t>User</a:t>
            </a:r>
            <a:r>
              <a:rPr lang="ar-EG" dirty="0"/>
              <a:t> </a:t>
            </a:r>
            <a:r>
              <a:rPr lang="ar-EG" dirty="0" err="1"/>
              <a:t>Why</a:t>
            </a:r>
            <a:r>
              <a:rPr lang="ar-EG" dirty="0"/>
              <a:t> </a:t>
            </a:r>
            <a:r>
              <a:rPr lang="ar-EG" dirty="0" err="1"/>
              <a:t>Should</a:t>
            </a:r>
            <a:r>
              <a:rPr lang="ar-EG" dirty="0"/>
              <a:t> I </a:t>
            </a:r>
            <a:r>
              <a:rPr lang="ar-EG" dirty="0" err="1"/>
              <a:t>Donate</a:t>
            </a:r>
            <a:r>
              <a:rPr lang="ar-EG" dirty="0"/>
              <a:t> </a:t>
            </a:r>
            <a:r>
              <a:rPr lang="ar-EG" dirty="0" err="1"/>
              <a:t>Blood</a:t>
            </a:r>
            <a:r>
              <a:rPr lang="ar-EG" dirty="0"/>
              <a:t> </a:t>
            </a:r>
          </a:p>
        </p:txBody>
      </p:sp>
      <p:pic>
        <p:nvPicPr>
          <p:cNvPr id="6" name="Picture 8384">
            <a:extLst>
              <a:ext uri="{FF2B5EF4-FFF2-40B4-BE49-F238E27FC236}">
                <a16:creationId xmlns:a16="http://schemas.microsoft.com/office/drawing/2014/main" id="{1CA04912-2363-BF99-EDA7-A9A1E51B02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453" y="2232133"/>
            <a:ext cx="6468723" cy="4343828"/>
          </a:xfrm>
          <a:prstGeom prst="rect">
            <a:avLst/>
          </a:prstGeom>
        </p:spPr>
      </p:pic>
      <p:sp>
        <p:nvSpPr>
          <p:cNvPr id="8" name="عنوان 1">
            <a:extLst>
              <a:ext uri="{FF2B5EF4-FFF2-40B4-BE49-F238E27FC236}">
                <a16:creationId xmlns:a16="http://schemas.microsoft.com/office/drawing/2014/main" id="{763E7DE8-EE1C-6EF9-5031-84267405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503" y="1191974"/>
            <a:ext cx="5715412" cy="492443"/>
          </a:xfrm>
        </p:spPr>
        <p:txBody>
          <a:bodyPr/>
          <a:lstStyle/>
          <a:p>
            <a:r>
              <a:rPr lang="ar-EG" dirty="0" err="1"/>
              <a:t>User</a:t>
            </a:r>
            <a:r>
              <a:rPr lang="ar-EG" dirty="0"/>
              <a:t> </a:t>
            </a:r>
            <a:r>
              <a:rPr lang="ar-EG" dirty="0" err="1"/>
              <a:t>Contact</a:t>
            </a:r>
            <a:r>
              <a:rPr lang="ar-EG" dirty="0"/>
              <a:t> </a:t>
            </a:r>
            <a:r>
              <a:rPr lang="ar-EG" dirty="0" err="1"/>
              <a:t>Us</a:t>
            </a:r>
            <a:r>
              <a:rPr lang="ar-EG" dirty="0"/>
              <a:t>  </a:t>
            </a:r>
          </a:p>
        </p:txBody>
      </p:sp>
      <p:pic>
        <p:nvPicPr>
          <p:cNvPr id="11" name="Picture 8436">
            <a:extLst>
              <a:ext uri="{FF2B5EF4-FFF2-40B4-BE49-F238E27FC236}">
                <a16:creationId xmlns:a16="http://schemas.microsoft.com/office/drawing/2014/main" id="{277914E7-2DA3-FA02-9FD0-4457E13939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67492" y="2247407"/>
            <a:ext cx="6934455" cy="4328554"/>
          </a:xfrm>
          <a:prstGeom prst="rect">
            <a:avLst/>
          </a:prstGeom>
        </p:spPr>
      </p:pic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6D0796C-D745-AC55-4864-E3EEC67B13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9783910-55C8-CED4-0C7C-FE5F12059A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023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600" y="0"/>
            <a:ext cx="11638280" cy="8229600"/>
            <a:chOff x="1498600" y="0"/>
            <a:chExt cx="1163828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600" y="0"/>
              <a:ext cx="11633200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1140" y="0"/>
              <a:ext cx="11628120" cy="8229600"/>
            </a:xfrm>
            <a:custGeom>
              <a:avLst/>
              <a:gdLst/>
              <a:ahLst/>
              <a:cxnLst/>
              <a:rect l="l" t="t" r="r" b="b"/>
              <a:pathLst>
                <a:path w="11628119" h="8229600">
                  <a:moveTo>
                    <a:pt x="11628119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11628119" y="8229600"/>
                  </a:lnTo>
                  <a:lnTo>
                    <a:pt x="11628119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5700" y="0"/>
              <a:ext cx="4361180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6010" y="1334833"/>
            <a:ext cx="261874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0" spc="-10" dirty="0">
                <a:solidFill>
                  <a:srgbClr val="302E2B"/>
                </a:solidFill>
                <a:latin typeface="Arial MT"/>
                <a:cs typeface="Arial MT"/>
              </a:rPr>
              <a:t>Conclusion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6010" y="2294763"/>
            <a:ext cx="5528310" cy="491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220">
              <a:lnSpc>
                <a:spcPct val="131400"/>
              </a:lnSpc>
              <a:spcBef>
                <a:spcPts val="95"/>
              </a:spcBef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Donation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Management</a:t>
            </a:r>
            <a:r>
              <a:rPr sz="165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System</a:t>
            </a:r>
            <a:r>
              <a:rPr sz="1650" spc="-10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project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represents</a:t>
            </a:r>
            <a:r>
              <a:rPr sz="1650" spc="-1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comprehensive</a:t>
            </a:r>
            <a:r>
              <a:rPr sz="1650" spc="-1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strategic</a:t>
            </a:r>
            <a:r>
              <a:rPr sz="1650" spc="-1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approach</a:t>
            </a:r>
            <a:r>
              <a:rPr sz="1650" spc="-1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addressing</a:t>
            </a:r>
            <a:r>
              <a:rPr sz="1650" spc="-10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critical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issue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650" spc="-1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shortages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in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our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community.</a:t>
            </a:r>
            <a:r>
              <a:rPr sz="1650" spc="-2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272424"/>
                </a:solidFill>
                <a:latin typeface="Tahoma"/>
                <a:cs typeface="Tahoma"/>
              </a:rPr>
              <a:t>By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leveraging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technology,</a:t>
            </a:r>
            <a:r>
              <a:rPr sz="1650" spc="-2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streamlining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processes,</a:t>
            </a:r>
            <a:r>
              <a:rPr sz="1650" spc="-1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fostering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culture</a:t>
            </a:r>
            <a:r>
              <a:rPr sz="1650" spc="-1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donation,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this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platform aims</a:t>
            </a:r>
            <a:r>
              <a:rPr sz="1650" spc="-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save</a:t>
            </a:r>
            <a:r>
              <a:rPr sz="1650" spc="-1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lives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have</a:t>
            </a:r>
            <a:r>
              <a:rPr sz="1650" spc="-1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lasting</a:t>
            </a:r>
            <a:r>
              <a:rPr sz="1650" spc="-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positive</a:t>
            </a:r>
            <a:r>
              <a:rPr sz="1650" spc="-2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impact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on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public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health.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Through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implementation</a:t>
            </a:r>
            <a:r>
              <a:rPr sz="1650" spc="-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this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30" dirty="0">
                <a:solidFill>
                  <a:srgbClr val="272424"/>
                </a:solidFill>
                <a:latin typeface="Tahoma"/>
                <a:cs typeface="Tahoma"/>
              </a:rPr>
              <a:t>system,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we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envision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50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endParaRPr sz="1650">
              <a:latin typeface="Tahoma"/>
              <a:cs typeface="Tahoma"/>
            </a:endParaRPr>
          </a:p>
          <a:p>
            <a:pPr marL="12700" marR="248920">
              <a:lnSpc>
                <a:spcPct val="131300"/>
              </a:lnSpc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future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where</a:t>
            </a:r>
            <a:r>
              <a:rPr sz="1650" spc="-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donation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is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650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272424"/>
                </a:solidFill>
                <a:latin typeface="Tahoma"/>
                <a:cs typeface="Tahoma"/>
              </a:rPr>
              <a:t>seamless,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accessible,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widely-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embraced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practice,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ensuring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that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those</a:t>
            </a:r>
            <a:r>
              <a:rPr sz="1650" spc="-1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in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need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1400"/>
              </a:lnSpc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life-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saving</a:t>
            </a:r>
            <a:r>
              <a:rPr sz="1650" spc="-1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transfusions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can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receive</a:t>
            </a:r>
            <a:r>
              <a:rPr sz="165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support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they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require.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project's</a:t>
            </a:r>
            <a:r>
              <a:rPr sz="1650" spc="-1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success</a:t>
            </a:r>
            <a:r>
              <a:rPr sz="1650" spc="-1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will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be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measured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not</a:t>
            </a:r>
            <a:r>
              <a:rPr sz="1650" spc="-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only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by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its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technical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capabilities</a:t>
            </a:r>
            <a:r>
              <a:rPr sz="165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but</a:t>
            </a:r>
            <a:r>
              <a:rPr sz="165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also</a:t>
            </a:r>
            <a:r>
              <a:rPr sz="165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by</a:t>
            </a:r>
            <a:r>
              <a:rPr sz="165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its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ability</a:t>
            </a:r>
            <a:r>
              <a:rPr sz="1650" spc="-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inspire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empower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individuals</a:t>
            </a:r>
            <a:r>
              <a:rPr sz="1650" spc="-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65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become</a:t>
            </a:r>
            <a:r>
              <a:rPr sz="165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active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contributors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65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this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vital</a:t>
            </a:r>
            <a:r>
              <a:rPr sz="1650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cause.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A00C7C61-094A-7191-2C04-ED88AB3C35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59BF813E-71E9-370D-4A8C-9DA3E7F13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19</a:t>
            </a:fld>
            <a:endParaRPr lang="ar-S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EDEE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2177" y="695642"/>
            <a:ext cx="5732145" cy="285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500"/>
              </a:lnSpc>
            </a:pPr>
            <a:r>
              <a:rPr sz="6050" dirty="0">
                <a:solidFill>
                  <a:srgbClr val="396AF0"/>
                </a:solidFill>
                <a:latin typeface="Arial"/>
                <a:cs typeface="Arial"/>
              </a:rPr>
              <a:t>Blood</a:t>
            </a:r>
            <a:r>
              <a:rPr sz="6050" spc="-204" dirty="0">
                <a:solidFill>
                  <a:srgbClr val="396AF0"/>
                </a:solidFill>
                <a:latin typeface="Arial"/>
                <a:cs typeface="Arial"/>
              </a:rPr>
              <a:t> </a:t>
            </a:r>
            <a:r>
              <a:rPr sz="6050" spc="-10" dirty="0">
                <a:solidFill>
                  <a:srgbClr val="396AF0"/>
                </a:solidFill>
                <a:latin typeface="Arial"/>
                <a:cs typeface="Arial"/>
              </a:rPr>
              <a:t>Donation Management System</a:t>
            </a:r>
            <a:endParaRPr sz="6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809" y="3713482"/>
            <a:ext cx="7325359" cy="2835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 algn="just">
              <a:lnSpc>
                <a:spcPct val="133400"/>
              </a:lnSpc>
              <a:spcBef>
                <a:spcPts val="100"/>
              </a:spcBef>
            </a:pP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success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750" spc="-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this</a:t>
            </a:r>
            <a:r>
              <a:rPr sz="1750" spc="-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project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relies</a:t>
            </a:r>
            <a:r>
              <a:rPr sz="1750" spc="-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0" dirty="0">
                <a:solidFill>
                  <a:srgbClr val="272424"/>
                </a:solidFill>
                <a:latin typeface="Verdana"/>
                <a:cs typeface="Verdana"/>
              </a:rPr>
              <a:t>guidance</a:t>
            </a:r>
            <a:r>
              <a:rPr sz="1750" spc="-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support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of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many</a:t>
            </a:r>
            <a:r>
              <a:rPr sz="1750" spc="2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individuals.</a:t>
            </a:r>
            <a:r>
              <a:rPr sz="1750" spc="3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First</a:t>
            </a:r>
            <a:r>
              <a:rPr sz="1750" spc="3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spc="2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foremost,</a:t>
            </a:r>
            <a:r>
              <a:rPr sz="1750" spc="3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sz="1750" spc="2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are</a:t>
            </a:r>
            <a:r>
              <a:rPr sz="1750" spc="2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grateful</a:t>
            </a:r>
            <a:r>
              <a:rPr sz="1750" spc="2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spc="2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Allah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Almighty</a:t>
            </a:r>
            <a:r>
              <a:rPr sz="1750" spc="2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750" spc="2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granting</a:t>
            </a:r>
            <a:r>
              <a:rPr sz="1750" spc="2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us</a:t>
            </a:r>
            <a:r>
              <a:rPr sz="1750" spc="2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2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ability</a:t>
            </a:r>
            <a:r>
              <a:rPr sz="1750" spc="2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spc="2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complete</a:t>
            </a:r>
            <a:r>
              <a:rPr sz="1750" spc="2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this</a:t>
            </a:r>
            <a:r>
              <a:rPr sz="1750" spc="2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endeavor. </a:t>
            </a:r>
            <a:r>
              <a:rPr sz="1750" spc="120" dirty="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spc="50" dirty="0">
                <a:solidFill>
                  <a:srgbClr val="272424"/>
                </a:solidFill>
                <a:latin typeface="Verdana"/>
                <a:cs typeface="Verdana"/>
              </a:rPr>
              <a:t>would</a:t>
            </a:r>
            <a:r>
              <a:rPr sz="1750" spc="-15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also</a:t>
            </a:r>
            <a:r>
              <a:rPr sz="1750" spc="-30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like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express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sincere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gratitude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  our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supervisor,</a:t>
            </a:r>
            <a:r>
              <a:rPr sz="1750" spc="-55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b="1" dirty="0" err="1">
                <a:solidFill>
                  <a:srgbClr val="272424"/>
                </a:solidFill>
                <a:latin typeface="Verdana"/>
                <a:cs typeface="Verdana"/>
              </a:rPr>
              <a:t>Dr.</a:t>
            </a:r>
            <a:r>
              <a:rPr lang="en-US" sz="1750" b="1" dirty="0" err="1">
                <a:solidFill>
                  <a:srgbClr val="272424"/>
                </a:solidFill>
                <a:latin typeface="Verdana"/>
                <a:cs typeface="Verdana"/>
              </a:rPr>
              <a:t>Rahma</a:t>
            </a:r>
            <a:r>
              <a:rPr lang="en-US" sz="1750" b="1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lang="en-US" sz="1750" b="1" dirty="0" err="1">
                <a:solidFill>
                  <a:srgbClr val="272424"/>
                </a:solidFill>
                <a:latin typeface="Verdana"/>
                <a:cs typeface="Verdana"/>
              </a:rPr>
              <a:t>Barnawi</a:t>
            </a:r>
            <a:r>
              <a:rPr lang="en-US" sz="1750" b="1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,</a:t>
            </a:r>
            <a:r>
              <a:rPr sz="1750" spc="-55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spc="65" dirty="0">
                <a:solidFill>
                  <a:srgbClr val="272424"/>
                </a:solidFill>
                <a:latin typeface="Verdana"/>
                <a:cs typeface="Verdana"/>
              </a:rPr>
              <a:t>who</a:t>
            </a:r>
            <a:r>
              <a:rPr sz="1750" spc="4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has</a:t>
            </a:r>
            <a:r>
              <a:rPr sz="1750" spc="4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provided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invaluable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direction</a:t>
            </a:r>
            <a:r>
              <a:rPr sz="17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mentorship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throughout</a:t>
            </a:r>
            <a:r>
              <a:rPr sz="17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project's</a:t>
            </a:r>
            <a:r>
              <a:rPr sz="17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development.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Additionally,</a:t>
            </a:r>
            <a:r>
              <a:rPr sz="1750" spc="2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sz="1750" spc="229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extend</a:t>
            </a:r>
            <a:r>
              <a:rPr sz="1750" spc="2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sz="1750" spc="229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appreciation</a:t>
            </a:r>
            <a:r>
              <a:rPr sz="1750" spc="2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spc="2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sz="1750" spc="2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professors</a:t>
            </a:r>
            <a:r>
              <a:rPr sz="1750" spc="229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2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endParaRPr sz="1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809" y="6291579"/>
            <a:ext cx="509460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17320" algn="l"/>
                <a:tab pos="2108200" algn="l"/>
                <a:tab pos="2849880" algn="l"/>
                <a:tab pos="3627120" algn="l"/>
              </a:tabLst>
            </a:pP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colleagues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35" dirty="0">
                <a:solidFill>
                  <a:srgbClr val="272424"/>
                </a:solidFill>
                <a:latin typeface="Verdana"/>
                <a:cs typeface="Verdana"/>
              </a:rPr>
              <a:t>who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have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30" dirty="0">
                <a:solidFill>
                  <a:srgbClr val="272424"/>
                </a:solidFill>
                <a:latin typeface="Verdana"/>
                <a:cs typeface="Verdana"/>
              </a:rPr>
              <a:t>been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instrumental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809" y="6204203"/>
            <a:ext cx="7324725" cy="73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73675">
              <a:lnSpc>
                <a:spcPct val="133300"/>
              </a:lnSpc>
              <a:spcBef>
                <a:spcPts val="95"/>
              </a:spcBef>
              <a:tabLst>
                <a:tab pos="2072639" algn="l"/>
                <a:tab pos="2740660" algn="l"/>
                <a:tab pos="4130040" algn="l"/>
                <a:tab pos="5118735" algn="l"/>
                <a:tab pos="5705475" algn="l"/>
                <a:tab pos="5768975" algn="l"/>
                <a:tab pos="6784975" algn="l"/>
                <a:tab pos="6896734" algn="l"/>
              </a:tabLst>
            </a:pP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offering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their encouragement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assistance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during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this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journey.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	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809" y="6914708"/>
            <a:ext cx="7321550" cy="7378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587500" algn="l"/>
                <a:tab pos="2435860" algn="l"/>
                <a:tab pos="2788920" algn="l"/>
                <a:tab pos="3304540" algn="l"/>
                <a:tab pos="4102100" algn="l"/>
                <a:tab pos="4833620" algn="l"/>
                <a:tab pos="5509895" algn="l"/>
                <a:tab pos="6221095" algn="l"/>
                <a:tab pos="7099934" algn="l"/>
              </a:tabLst>
            </a:pP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collaborative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efforts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entire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team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have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30" dirty="0">
                <a:solidFill>
                  <a:srgbClr val="272424"/>
                </a:solidFill>
                <a:latin typeface="Verdana"/>
                <a:cs typeface="Verdana"/>
              </a:rPr>
              <a:t>been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crucial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750" spc="45" dirty="0">
                <a:solidFill>
                  <a:srgbClr val="272424"/>
                </a:solidFill>
                <a:latin typeface="Verdana"/>
                <a:cs typeface="Verdana"/>
              </a:rPr>
              <a:t>shaping</a:t>
            </a:r>
            <a:r>
              <a:rPr sz="1750" spc="-1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-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project</a:t>
            </a:r>
            <a:r>
              <a:rPr sz="1750" spc="-10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spc="-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ensuring</a:t>
            </a:r>
            <a:r>
              <a:rPr sz="1750" spc="-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its</a:t>
            </a:r>
            <a:r>
              <a:rPr sz="1750" spc="-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successful</a:t>
            </a:r>
            <a:r>
              <a:rPr sz="1750" spc="-1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implementation.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4389" y="714375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0" y="177800"/>
                </a:moveTo>
                <a:lnTo>
                  <a:pt x="6351" y="130533"/>
                </a:lnTo>
                <a:lnTo>
                  <a:pt x="24274" y="88060"/>
                </a:lnTo>
                <a:lnTo>
                  <a:pt x="52076" y="52076"/>
                </a:lnTo>
                <a:lnTo>
                  <a:pt x="88060" y="24274"/>
                </a:lnTo>
                <a:lnTo>
                  <a:pt x="130533" y="6351"/>
                </a:lnTo>
                <a:lnTo>
                  <a:pt x="177800" y="0"/>
                </a:lnTo>
                <a:lnTo>
                  <a:pt x="225066" y="6351"/>
                </a:lnTo>
                <a:lnTo>
                  <a:pt x="267539" y="24274"/>
                </a:lnTo>
                <a:lnTo>
                  <a:pt x="303523" y="52076"/>
                </a:lnTo>
                <a:lnTo>
                  <a:pt x="331325" y="88060"/>
                </a:lnTo>
                <a:lnTo>
                  <a:pt x="349248" y="130533"/>
                </a:lnTo>
                <a:lnTo>
                  <a:pt x="355600" y="177800"/>
                </a:lnTo>
                <a:lnTo>
                  <a:pt x="349248" y="225066"/>
                </a:lnTo>
                <a:lnTo>
                  <a:pt x="331325" y="267539"/>
                </a:lnTo>
                <a:lnTo>
                  <a:pt x="303523" y="303523"/>
                </a:lnTo>
                <a:lnTo>
                  <a:pt x="267539" y="331325"/>
                </a:lnTo>
                <a:lnTo>
                  <a:pt x="225066" y="349248"/>
                </a:lnTo>
                <a:lnTo>
                  <a:pt x="177800" y="355600"/>
                </a:lnTo>
                <a:lnTo>
                  <a:pt x="130533" y="349248"/>
                </a:lnTo>
                <a:lnTo>
                  <a:pt x="88060" y="331325"/>
                </a:lnTo>
                <a:lnTo>
                  <a:pt x="52076" y="303523"/>
                </a:lnTo>
                <a:lnTo>
                  <a:pt x="24274" y="267539"/>
                </a:lnTo>
                <a:lnTo>
                  <a:pt x="6351" y="225066"/>
                </a:lnTo>
                <a:lnTo>
                  <a:pt x="0" y="177800"/>
                </a:lnTo>
                <a:close/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BBB536B-DB7A-4EA3-B4CC-6E8DC9C044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2A4E15E8-840D-5D48-5C38-306553F939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2</a:t>
            </a:fld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600" y="0"/>
            <a:ext cx="13131800" cy="8229600"/>
            <a:chOff x="1498600" y="0"/>
            <a:chExt cx="131318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600" y="0"/>
              <a:ext cx="13131800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1140" y="896619"/>
              <a:ext cx="12872720" cy="7332980"/>
            </a:xfrm>
            <a:custGeom>
              <a:avLst/>
              <a:gdLst/>
              <a:ahLst/>
              <a:cxnLst/>
              <a:rect l="l" t="t" r="r" b="b"/>
              <a:pathLst>
                <a:path w="12872719" h="7332980">
                  <a:moveTo>
                    <a:pt x="12872719" y="0"/>
                  </a:moveTo>
                  <a:lnTo>
                    <a:pt x="0" y="0"/>
                  </a:lnTo>
                  <a:lnTo>
                    <a:pt x="0" y="7332980"/>
                  </a:lnTo>
                  <a:lnTo>
                    <a:pt x="12872719" y="7332980"/>
                  </a:lnTo>
                  <a:lnTo>
                    <a:pt x="12872719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5250" y="2368930"/>
            <a:ext cx="35255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2E5496"/>
                </a:solidFill>
              </a:rPr>
              <a:t>Problem</a:t>
            </a:r>
            <a:r>
              <a:rPr sz="3500" spc="-135" dirty="0">
                <a:solidFill>
                  <a:srgbClr val="2E5496"/>
                </a:solidFill>
              </a:rPr>
              <a:t> </a:t>
            </a:r>
            <a:r>
              <a:rPr sz="3500" spc="-10" dirty="0">
                <a:solidFill>
                  <a:srgbClr val="2E5496"/>
                </a:solidFill>
              </a:rPr>
              <a:t>Definition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2739389" y="3189858"/>
            <a:ext cx="9899015" cy="328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95"/>
              </a:spcBef>
            </a:pPr>
            <a:r>
              <a:rPr sz="1900" b="1" dirty="0">
                <a:latin typeface="Calibri"/>
                <a:cs typeface="Calibri"/>
              </a:rPr>
              <a:t>Millions</a:t>
            </a:r>
            <a:r>
              <a:rPr sz="1900" b="1" spc="254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27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people</a:t>
            </a:r>
            <a:r>
              <a:rPr sz="1900" b="1" spc="26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require</a:t>
            </a:r>
            <a:r>
              <a:rPr sz="1900" b="1" spc="24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blood</a:t>
            </a:r>
            <a:r>
              <a:rPr sz="1900" b="1" spc="25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transfusions</a:t>
            </a:r>
            <a:r>
              <a:rPr sz="1900" b="1" spc="26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annually,</a:t>
            </a:r>
            <a:r>
              <a:rPr sz="1900" b="1" spc="24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whether</a:t>
            </a:r>
            <a:r>
              <a:rPr sz="1900" b="1" spc="27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due</a:t>
            </a:r>
            <a:r>
              <a:rPr sz="1900" b="1" spc="26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to</a:t>
            </a:r>
            <a:r>
              <a:rPr sz="1900" b="1" spc="254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serious</a:t>
            </a:r>
            <a:r>
              <a:rPr sz="1900" b="1" spc="254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injuries,</a:t>
            </a:r>
            <a:r>
              <a:rPr sz="1900" b="1" spc="25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major </a:t>
            </a:r>
            <a:r>
              <a:rPr sz="1900" b="1" dirty="0">
                <a:latin typeface="Calibri"/>
                <a:cs typeface="Calibri"/>
              </a:rPr>
              <a:t>surgeries,</a:t>
            </a:r>
            <a:r>
              <a:rPr sz="1900" b="1" spc="7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or</a:t>
            </a:r>
            <a:r>
              <a:rPr sz="1900" b="1" spc="6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medical</a:t>
            </a:r>
            <a:r>
              <a:rPr sz="1900" b="1" spc="6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conditions</a:t>
            </a:r>
            <a:r>
              <a:rPr sz="1900" b="1" spc="6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like</a:t>
            </a:r>
            <a:r>
              <a:rPr sz="1900" b="1" spc="6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anemia,</a:t>
            </a:r>
            <a:r>
              <a:rPr sz="1900" b="1" spc="8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hemophilia,</a:t>
            </a:r>
            <a:r>
              <a:rPr sz="1900" b="1" spc="6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and</a:t>
            </a:r>
            <a:r>
              <a:rPr sz="1900" b="1" spc="7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sickle</a:t>
            </a:r>
            <a:r>
              <a:rPr sz="1900" b="1" spc="7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cell</a:t>
            </a:r>
            <a:r>
              <a:rPr sz="1900" b="1" spc="5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disease.</a:t>
            </a:r>
            <a:r>
              <a:rPr sz="1900" b="1" spc="70" dirty="0">
                <a:latin typeface="Calibri"/>
                <a:cs typeface="Calibri"/>
              </a:rPr>
              <a:t>  </a:t>
            </a:r>
            <a:r>
              <a:rPr sz="1900" b="1" spc="-10" dirty="0">
                <a:latin typeface="Calibri"/>
                <a:cs typeface="Calibri"/>
              </a:rPr>
              <a:t>However, </a:t>
            </a:r>
            <a:r>
              <a:rPr sz="1900" b="1" dirty="0">
                <a:latin typeface="Calibri"/>
                <a:cs typeface="Calibri"/>
              </a:rPr>
              <a:t>hospitals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often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face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difficulties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in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finding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enough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blood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donors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to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meet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this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growing</a:t>
            </a:r>
            <a:r>
              <a:rPr sz="1900" b="1" spc="-5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demand.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Lack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18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awareness,</a:t>
            </a:r>
            <a:r>
              <a:rPr sz="1900" b="1" spc="2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challenges</a:t>
            </a:r>
            <a:r>
              <a:rPr sz="1900" b="1" spc="21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in</a:t>
            </a:r>
            <a:r>
              <a:rPr sz="1900" b="1" spc="2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connecting</a:t>
            </a:r>
            <a:r>
              <a:rPr sz="1900" b="1" spc="19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donors</a:t>
            </a:r>
            <a:r>
              <a:rPr sz="1900" b="1" spc="21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to</a:t>
            </a:r>
            <a:r>
              <a:rPr sz="1900" b="1" spc="2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recipients,</a:t>
            </a:r>
            <a:r>
              <a:rPr sz="1900" b="1" spc="2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and</a:t>
            </a:r>
            <a:r>
              <a:rPr sz="1900" b="1" spc="204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shortages</a:t>
            </a:r>
            <a:r>
              <a:rPr sz="1900" b="1" spc="18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2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rare</a:t>
            </a:r>
            <a:r>
              <a:rPr sz="1900" b="1" spc="19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blood</a:t>
            </a:r>
            <a:r>
              <a:rPr sz="1900" b="1" spc="204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types </a:t>
            </a:r>
            <a:r>
              <a:rPr sz="1900" b="1" dirty="0">
                <a:latin typeface="Calibri"/>
                <a:cs typeface="Calibri"/>
              </a:rPr>
              <a:t>contribute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to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this</a:t>
            </a:r>
            <a:r>
              <a:rPr sz="1900" b="1" spc="-6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problem.</a:t>
            </a:r>
            <a:endParaRPr sz="1900">
              <a:latin typeface="Calibri"/>
              <a:cs typeface="Calibri"/>
            </a:endParaRPr>
          </a:p>
          <a:p>
            <a:pPr marL="12700" marR="5080" algn="just">
              <a:lnSpc>
                <a:spcPct val="114100"/>
              </a:lnSpc>
              <a:spcBef>
                <a:spcPts val="2225"/>
              </a:spcBef>
            </a:pPr>
            <a:r>
              <a:rPr sz="1900" b="1" dirty="0">
                <a:latin typeface="Calibri"/>
                <a:cs typeface="Calibri"/>
              </a:rPr>
              <a:t>Blood</a:t>
            </a:r>
            <a:r>
              <a:rPr sz="1900" b="1" spc="7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donation</a:t>
            </a:r>
            <a:r>
              <a:rPr sz="1900" b="1" spc="8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is</a:t>
            </a:r>
            <a:r>
              <a:rPr sz="1900" b="1" spc="9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</a:t>
            </a:r>
            <a:r>
              <a:rPr sz="1900" b="1" spc="8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simple</a:t>
            </a:r>
            <a:r>
              <a:rPr sz="1900" b="1" spc="8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yet</a:t>
            </a:r>
            <a:r>
              <a:rPr sz="1900" b="1" spc="9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crucial</a:t>
            </a:r>
            <a:r>
              <a:rPr sz="1900" b="1" spc="1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medical</a:t>
            </a:r>
            <a:r>
              <a:rPr sz="1900" b="1" spc="7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procedure</a:t>
            </a:r>
            <a:r>
              <a:rPr sz="1900" b="1" spc="7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that</a:t>
            </a:r>
            <a:r>
              <a:rPr sz="1900" b="1" spc="9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can</a:t>
            </a:r>
            <a:r>
              <a:rPr sz="1900" b="1" spc="9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directly</a:t>
            </a:r>
            <a:r>
              <a:rPr sz="1900" b="1" spc="1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save</a:t>
            </a:r>
            <a:r>
              <a:rPr sz="1900" b="1" spc="8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lives.</a:t>
            </a:r>
            <a:r>
              <a:rPr sz="1900" b="1" spc="9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Each</a:t>
            </a:r>
            <a:r>
              <a:rPr sz="1900" b="1" spc="9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whole </a:t>
            </a:r>
            <a:r>
              <a:rPr sz="1900" b="1" dirty="0">
                <a:latin typeface="Calibri"/>
                <a:cs typeface="Calibri"/>
              </a:rPr>
              <a:t>blood</a:t>
            </a:r>
            <a:r>
              <a:rPr sz="1900" b="1" spc="4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donation</a:t>
            </a:r>
            <a:r>
              <a:rPr sz="1900" b="1" spc="5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has</a:t>
            </a:r>
            <a:r>
              <a:rPr sz="1900" b="1" spc="4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the</a:t>
            </a:r>
            <a:r>
              <a:rPr sz="1900" b="1" spc="5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potential</a:t>
            </a:r>
            <a:r>
              <a:rPr sz="1900" b="1" spc="49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to</a:t>
            </a:r>
            <a:r>
              <a:rPr sz="1900" b="1" spc="4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help</a:t>
            </a:r>
            <a:r>
              <a:rPr sz="1900" b="1" spc="4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up</a:t>
            </a:r>
            <a:r>
              <a:rPr sz="1900" b="1" spc="4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to</a:t>
            </a:r>
            <a:r>
              <a:rPr sz="1900" b="1" spc="3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three</a:t>
            </a:r>
            <a:r>
              <a:rPr sz="1900" b="1" spc="5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people</a:t>
            </a:r>
            <a:r>
              <a:rPr sz="1900" b="1" spc="4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in</a:t>
            </a:r>
            <a:r>
              <a:rPr sz="1900" b="1" spc="5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need.</a:t>
            </a:r>
            <a:r>
              <a:rPr sz="1900" b="1" spc="45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By</a:t>
            </a:r>
            <a:r>
              <a:rPr sz="1900" b="1" spc="50" dirty="0">
                <a:latin typeface="Calibri"/>
                <a:cs typeface="Calibri"/>
              </a:rPr>
              <a:t>  </a:t>
            </a:r>
            <a:r>
              <a:rPr sz="1900" b="1" dirty="0">
                <a:latin typeface="Calibri"/>
                <a:cs typeface="Calibri"/>
              </a:rPr>
              <a:t>donating</a:t>
            </a:r>
            <a:r>
              <a:rPr sz="1900" b="1" spc="40" dirty="0">
                <a:latin typeface="Calibri"/>
                <a:cs typeface="Calibri"/>
              </a:rPr>
              <a:t>  </a:t>
            </a:r>
            <a:r>
              <a:rPr sz="1900" b="1" spc="-10" dirty="0">
                <a:latin typeface="Calibri"/>
                <a:cs typeface="Calibri"/>
              </a:rPr>
              <a:t>blood, </a:t>
            </a:r>
            <a:r>
              <a:rPr sz="1900" b="1" dirty="0">
                <a:latin typeface="Calibri"/>
                <a:cs typeface="Calibri"/>
              </a:rPr>
              <a:t>individuals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can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not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only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support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critical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medical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treatments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but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also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reduce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their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own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risk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heart </a:t>
            </a:r>
            <a:r>
              <a:rPr sz="1900" b="1" dirty="0">
                <a:latin typeface="Calibri"/>
                <a:cs typeface="Calibri"/>
              </a:rPr>
              <a:t>disease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and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other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conditions.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عنصر نائب للتذييل 6">
            <a:extLst>
              <a:ext uri="{FF2B5EF4-FFF2-40B4-BE49-F238E27FC236}">
                <a16:creationId xmlns:a16="http://schemas.microsoft.com/office/drawing/2014/main" id="{2E3B1901-25F1-2347-94F1-7D556AF102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عنصر نائب لرقم الشريحة 7">
            <a:extLst>
              <a:ext uri="{FF2B5EF4-FFF2-40B4-BE49-F238E27FC236}">
                <a16:creationId xmlns:a16="http://schemas.microsoft.com/office/drawing/2014/main" id="{FB2A699E-0E66-45FF-48E8-38F2BB90C0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3</a:t>
            </a:fld>
            <a:endParaRPr lang="ar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976" y="1041399"/>
            <a:ext cx="5318760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dirty="0">
                <a:solidFill>
                  <a:srgbClr val="2E5496"/>
                </a:solidFill>
                <a:latin typeface="Arial"/>
                <a:cs typeface="Arial"/>
              </a:rPr>
              <a:t>Project</a:t>
            </a:r>
            <a:r>
              <a:rPr sz="4750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4750" spc="-10" dirty="0">
                <a:solidFill>
                  <a:srgbClr val="2E5496"/>
                </a:solidFill>
                <a:latin typeface="Arial"/>
                <a:cs typeface="Arial"/>
              </a:rPr>
              <a:t>Objectives</a:t>
            </a:r>
            <a:endParaRPr sz="47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78379" y="3007360"/>
            <a:ext cx="487680" cy="487680"/>
            <a:chOff x="2278379" y="3007360"/>
            <a:chExt cx="487680" cy="487680"/>
          </a:xfrm>
        </p:grpSpPr>
        <p:sp>
          <p:nvSpPr>
            <p:cNvPr id="4" name="object 4"/>
            <p:cNvSpPr/>
            <p:nvPr/>
          </p:nvSpPr>
          <p:spPr>
            <a:xfrm>
              <a:off x="2285999" y="301498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1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2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40"/>
                  </a:lnTo>
                  <a:lnTo>
                    <a:pt x="377951" y="472440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39" y="377952"/>
                  </a:lnTo>
                  <a:lnTo>
                    <a:pt x="472439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9" y="301498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1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39" y="94487"/>
                  </a:lnTo>
                  <a:lnTo>
                    <a:pt x="472439" y="377952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1" y="472440"/>
                  </a:lnTo>
                  <a:lnTo>
                    <a:pt x="94487" y="472440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2"/>
                  </a:lnTo>
                  <a:lnTo>
                    <a:pt x="0" y="94487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4176" y="3067685"/>
            <a:ext cx="2006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1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0" y="3108325"/>
            <a:ext cx="4062095" cy="1443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2E5496"/>
                </a:solidFill>
                <a:latin typeface="Arial"/>
                <a:cs typeface="Arial"/>
              </a:rPr>
              <a:t>Enhance</a:t>
            </a:r>
            <a:r>
              <a:rPr sz="2050" b="1" spc="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2E5496"/>
                </a:solidFill>
                <a:latin typeface="Arial"/>
                <a:cs typeface="Arial"/>
              </a:rPr>
              <a:t>Visibility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31300"/>
              </a:lnSpc>
              <a:spcBef>
                <a:spcPts val="890"/>
              </a:spcBef>
            </a:pP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Improve</a:t>
            </a:r>
            <a:r>
              <a:rPr sz="1650" spc="-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tracking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management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of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available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supplies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across</a:t>
            </a:r>
            <a:r>
              <a:rPr sz="1650" spc="-1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hospitals</a:t>
            </a:r>
            <a:r>
              <a:rPr sz="1650" spc="-1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banks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in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real-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time.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11719" y="3007360"/>
            <a:ext cx="487680" cy="487680"/>
            <a:chOff x="7411719" y="3007360"/>
            <a:chExt cx="487680" cy="487680"/>
          </a:xfrm>
        </p:grpSpPr>
        <p:sp>
          <p:nvSpPr>
            <p:cNvPr id="9" name="object 9"/>
            <p:cNvSpPr/>
            <p:nvPr/>
          </p:nvSpPr>
          <p:spPr>
            <a:xfrm>
              <a:off x="7419339" y="301498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377951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2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40"/>
                  </a:lnTo>
                  <a:lnTo>
                    <a:pt x="377951" y="472440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39" y="377952"/>
                  </a:lnTo>
                  <a:lnTo>
                    <a:pt x="472439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19339" y="301498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1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39" y="94487"/>
                  </a:lnTo>
                  <a:lnTo>
                    <a:pt x="472439" y="377952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1" y="472440"/>
                  </a:lnTo>
                  <a:lnTo>
                    <a:pt x="94487" y="472440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2"/>
                  </a:lnTo>
                  <a:lnTo>
                    <a:pt x="0" y="94487"/>
                  </a:lnTo>
                  <a:close/>
                </a:path>
              </a:pathLst>
            </a:custGeom>
            <a:ln w="15239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58151" y="3067685"/>
            <a:ext cx="2006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2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1975" y="3108325"/>
            <a:ext cx="3846195" cy="1443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2E5496"/>
                </a:solidFill>
                <a:latin typeface="Arial"/>
                <a:cs typeface="Arial"/>
              </a:rPr>
              <a:t>Increase</a:t>
            </a:r>
            <a:r>
              <a:rPr sz="2050" b="1" spc="1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2E5496"/>
                </a:solidFill>
                <a:latin typeface="Arial"/>
                <a:cs typeface="Arial"/>
              </a:rPr>
              <a:t>Donor</a:t>
            </a:r>
            <a:r>
              <a:rPr sz="2050" b="1" spc="1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2E5496"/>
                </a:solidFill>
                <a:latin typeface="Arial"/>
                <a:cs typeface="Arial"/>
              </a:rPr>
              <a:t>Engagement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31300"/>
              </a:lnSpc>
              <a:spcBef>
                <a:spcPts val="890"/>
              </a:spcBef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Simplify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donation</a:t>
            </a:r>
            <a:r>
              <a:rPr sz="1650" spc="-1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process</a:t>
            </a:r>
            <a:r>
              <a:rPr sz="1650" spc="-1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provide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notifications</a:t>
            </a:r>
            <a:r>
              <a:rPr sz="1650" spc="-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65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urgent</a:t>
            </a:r>
            <a:r>
              <a:rPr sz="165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0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needs</a:t>
            </a:r>
            <a:r>
              <a:rPr sz="165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encourage</a:t>
            </a:r>
            <a:r>
              <a:rPr sz="1650" spc="-1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regular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donations.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8379" y="4912359"/>
            <a:ext cx="487680" cy="487680"/>
            <a:chOff x="2278379" y="4912359"/>
            <a:chExt cx="487680" cy="487680"/>
          </a:xfrm>
        </p:grpSpPr>
        <p:sp>
          <p:nvSpPr>
            <p:cNvPr id="14" name="object 14"/>
            <p:cNvSpPr/>
            <p:nvPr/>
          </p:nvSpPr>
          <p:spPr>
            <a:xfrm>
              <a:off x="2285999" y="491997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1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8"/>
                  </a:lnTo>
                  <a:lnTo>
                    <a:pt x="0" y="377952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40"/>
                  </a:lnTo>
                  <a:lnTo>
                    <a:pt x="377951" y="472440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39" y="377952"/>
                  </a:lnTo>
                  <a:lnTo>
                    <a:pt x="472439" y="94488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5999" y="491997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8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1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39" y="94488"/>
                  </a:lnTo>
                  <a:lnTo>
                    <a:pt x="472439" y="377952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1" y="472440"/>
                  </a:lnTo>
                  <a:lnTo>
                    <a:pt x="94487" y="472440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2"/>
                  </a:lnTo>
                  <a:lnTo>
                    <a:pt x="0" y="94488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24176" y="4974844"/>
            <a:ext cx="2006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3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8000" y="5015229"/>
            <a:ext cx="3620135" cy="1443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2E5496"/>
                </a:solidFill>
                <a:latin typeface="Arial"/>
                <a:cs typeface="Arial"/>
              </a:rPr>
              <a:t>Facilitate</a:t>
            </a:r>
            <a:r>
              <a:rPr sz="2050" b="1" spc="1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2E5496"/>
                </a:solidFill>
                <a:latin typeface="Arial"/>
                <a:cs typeface="Arial"/>
              </a:rPr>
              <a:t>Efficient</a:t>
            </a:r>
            <a:r>
              <a:rPr sz="2050" b="1" spc="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2E5496"/>
                </a:solidFill>
                <a:latin typeface="Arial"/>
                <a:cs typeface="Arial"/>
              </a:rPr>
              <a:t>Matching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31400"/>
              </a:lnSpc>
              <a:spcBef>
                <a:spcPts val="890"/>
              </a:spcBef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Ensure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timely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accurate</a:t>
            </a:r>
            <a:r>
              <a:rPr sz="1650" spc="-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matching</a:t>
            </a:r>
            <a:r>
              <a:rPr sz="1650" spc="-1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of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donors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recipients</a:t>
            </a:r>
            <a:r>
              <a:rPr sz="1650" spc="-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in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need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blood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transfusions.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11719" y="4912359"/>
            <a:ext cx="487680" cy="487680"/>
            <a:chOff x="7411719" y="4912359"/>
            <a:chExt cx="487680" cy="487680"/>
          </a:xfrm>
        </p:grpSpPr>
        <p:sp>
          <p:nvSpPr>
            <p:cNvPr id="19" name="object 19"/>
            <p:cNvSpPr/>
            <p:nvPr/>
          </p:nvSpPr>
          <p:spPr>
            <a:xfrm>
              <a:off x="7419339" y="491997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377951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8"/>
                  </a:lnTo>
                  <a:lnTo>
                    <a:pt x="0" y="377952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40"/>
                  </a:lnTo>
                  <a:lnTo>
                    <a:pt x="377951" y="472440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39" y="377952"/>
                  </a:lnTo>
                  <a:lnTo>
                    <a:pt x="472439" y="94488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19339" y="491997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94488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1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39" y="94488"/>
                  </a:lnTo>
                  <a:lnTo>
                    <a:pt x="472439" y="377952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1" y="472440"/>
                  </a:lnTo>
                  <a:lnTo>
                    <a:pt x="94487" y="472440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2"/>
                  </a:lnTo>
                  <a:lnTo>
                    <a:pt x="0" y="94488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58405" y="4974844"/>
            <a:ext cx="2006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4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81975" y="5015229"/>
            <a:ext cx="3905885" cy="1443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2E5496"/>
                </a:solidFill>
                <a:latin typeface="Arial"/>
                <a:cs typeface="Arial"/>
              </a:rPr>
              <a:t>Raise</a:t>
            </a:r>
            <a:r>
              <a:rPr sz="2050" b="1" spc="-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2E5496"/>
                </a:solidFill>
                <a:latin typeface="Arial"/>
                <a:cs typeface="Arial"/>
              </a:rPr>
              <a:t>Awareness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31400"/>
              </a:lnSpc>
              <a:spcBef>
                <a:spcPts val="890"/>
              </a:spcBef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Educate</a:t>
            </a:r>
            <a:r>
              <a:rPr sz="1650" spc="-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community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on</a:t>
            </a:r>
            <a:r>
              <a:rPr sz="1650" spc="-1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importance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650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donation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foster</a:t>
            </a:r>
            <a:r>
              <a:rPr sz="1650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culture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of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regular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giving.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3" name="عنصر نائب للتذييل 22">
            <a:extLst>
              <a:ext uri="{FF2B5EF4-FFF2-40B4-BE49-F238E27FC236}">
                <a16:creationId xmlns:a16="http://schemas.microsoft.com/office/drawing/2014/main" id="{8FD694E1-9D09-21EF-CFD0-98AC80683B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4" name="عنصر نائب لرقم الشريحة 23">
            <a:extLst>
              <a:ext uri="{FF2B5EF4-FFF2-40B4-BE49-F238E27FC236}">
                <a16:creationId xmlns:a16="http://schemas.microsoft.com/office/drawing/2014/main" id="{8B7970DD-B7C2-2E7C-8023-96A94AA036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4</a:t>
            </a:fld>
            <a:endParaRPr 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630400" cy="82295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4630400" cy="8138159"/>
            </a:xfrm>
            <a:custGeom>
              <a:avLst/>
              <a:gdLst/>
              <a:ahLst/>
              <a:cxnLst/>
              <a:rect l="l" t="t" r="r" b="b"/>
              <a:pathLst>
                <a:path w="14630400" h="8138159">
                  <a:moveTo>
                    <a:pt x="0" y="8138158"/>
                  </a:moveTo>
                  <a:lnTo>
                    <a:pt x="14630400" y="8138158"/>
                  </a:lnTo>
                  <a:lnTo>
                    <a:pt x="14630400" y="0"/>
                  </a:lnTo>
                  <a:lnTo>
                    <a:pt x="0" y="0"/>
                  </a:lnTo>
                  <a:lnTo>
                    <a:pt x="0" y="8138158"/>
                  </a:lnTo>
                  <a:close/>
                </a:path>
              </a:pathLst>
            </a:custGeom>
            <a:solidFill>
              <a:srgbClr val="ED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1695" y="340995"/>
            <a:ext cx="919924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dirty="0">
                <a:solidFill>
                  <a:srgbClr val="396AF0"/>
                </a:solidFill>
                <a:latin typeface="Arial"/>
                <a:cs typeface="Arial"/>
              </a:rPr>
              <a:t>Existing</a:t>
            </a:r>
            <a:r>
              <a:rPr sz="4350" spc="-25" dirty="0">
                <a:solidFill>
                  <a:srgbClr val="396AF0"/>
                </a:solidFill>
                <a:latin typeface="Arial"/>
                <a:cs typeface="Arial"/>
              </a:rPr>
              <a:t> </a:t>
            </a:r>
            <a:r>
              <a:rPr sz="4350" dirty="0">
                <a:solidFill>
                  <a:srgbClr val="396AF0"/>
                </a:solidFill>
                <a:latin typeface="Arial"/>
                <a:cs typeface="Arial"/>
              </a:rPr>
              <a:t>Blood</a:t>
            </a:r>
            <a:r>
              <a:rPr sz="4350" spc="10" dirty="0">
                <a:solidFill>
                  <a:srgbClr val="396AF0"/>
                </a:solidFill>
                <a:latin typeface="Arial"/>
                <a:cs typeface="Arial"/>
              </a:rPr>
              <a:t> </a:t>
            </a:r>
            <a:r>
              <a:rPr sz="4350" dirty="0">
                <a:solidFill>
                  <a:srgbClr val="396AF0"/>
                </a:solidFill>
                <a:latin typeface="Arial"/>
                <a:cs typeface="Arial"/>
              </a:rPr>
              <a:t>Donation</a:t>
            </a:r>
            <a:r>
              <a:rPr sz="4350" spc="-25" dirty="0">
                <a:solidFill>
                  <a:srgbClr val="396AF0"/>
                </a:solidFill>
                <a:latin typeface="Arial"/>
                <a:cs typeface="Arial"/>
              </a:rPr>
              <a:t> </a:t>
            </a:r>
            <a:r>
              <a:rPr sz="4350" spc="-10" dirty="0">
                <a:solidFill>
                  <a:srgbClr val="396AF0"/>
                </a:solidFill>
                <a:latin typeface="Arial"/>
                <a:cs typeface="Arial"/>
              </a:rPr>
              <a:t>Platforms</a:t>
            </a:r>
            <a:endParaRPr sz="4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7000" y="1757679"/>
            <a:ext cx="9568180" cy="6271260"/>
            <a:chOff x="1397000" y="1757679"/>
            <a:chExt cx="9568180" cy="62712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8200" y="1757679"/>
              <a:ext cx="556260" cy="556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2879" y="2004059"/>
              <a:ext cx="556259" cy="5562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919" y="2141219"/>
              <a:ext cx="556259" cy="556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7000" y="6182359"/>
              <a:ext cx="2908300" cy="1821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8020" y="6144259"/>
              <a:ext cx="2748279" cy="18846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76375" y="2418461"/>
            <a:ext cx="2937510" cy="3650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130"/>
              </a:spcBef>
            </a:pPr>
            <a:r>
              <a:rPr sz="2150" b="1" spc="-10" dirty="0">
                <a:solidFill>
                  <a:srgbClr val="396AF0"/>
                </a:solidFill>
                <a:latin typeface="Arial"/>
                <a:cs typeface="Arial"/>
              </a:rPr>
              <a:t>Wateen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3400"/>
              </a:lnSpc>
              <a:spcBef>
                <a:spcPts val="720"/>
              </a:spcBef>
            </a:pP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-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official</a:t>
            </a:r>
            <a:r>
              <a:rPr sz="1750" spc="-1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30" dirty="0">
                <a:solidFill>
                  <a:srgbClr val="272424"/>
                </a:solidFill>
                <a:latin typeface="Verdana"/>
                <a:cs typeface="Verdana"/>
              </a:rPr>
              <a:t>blood</a:t>
            </a:r>
            <a:r>
              <a:rPr sz="1750" spc="5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donation</a:t>
            </a:r>
            <a:r>
              <a:rPr sz="175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60" dirty="0">
                <a:solidFill>
                  <a:srgbClr val="272424"/>
                </a:solidFill>
                <a:latin typeface="Verdana"/>
                <a:cs typeface="Verdana"/>
              </a:rPr>
              <a:t>app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in 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Saudi </a:t>
            </a:r>
            <a:r>
              <a:rPr sz="1750" spc="-35" dirty="0">
                <a:solidFill>
                  <a:srgbClr val="272424"/>
                </a:solidFill>
                <a:latin typeface="Verdana"/>
                <a:cs typeface="Verdana"/>
              </a:rPr>
              <a:t>Arabia,</a:t>
            </a:r>
            <a:r>
              <a:rPr sz="1750" spc="-1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aiming</a:t>
            </a:r>
            <a:r>
              <a:rPr sz="1750" spc="-1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spc="-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reduce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-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communication</a:t>
            </a:r>
            <a:r>
              <a:rPr sz="1750" spc="-1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40" dirty="0">
                <a:solidFill>
                  <a:srgbClr val="272424"/>
                </a:solidFill>
                <a:latin typeface="Verdana"/>
                <a:cs typeface="Verdana"/>
              </a:rPr>
              <a:t>gap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between</a:t>
            </a:r>
            <a:r>
              <a:rPr sz="1750" spc="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donors</a:t>
            </a:r>
            <a:r>
              <a:rPr sz="17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30" dirty="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sz="1750" spc="50" dirty="0">
                <a:solidFill>
                  <a:srgbClr val="272424"/>
                </a:solidFill>
                <a:latin typeface="Verdana"/>
                <a:cs typeface="Verdana"/>
              </a:rPr>
              <a:t>blood</a:t>
            </a:r>
            <a:r>
              <a:rPr sz="1750" spc="-1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30" dirty="0">
                <a:solidFill>
                  <a:srgbClr val="272424"/>
                </a:solidFill>
                <a:latin typeface="Verdana"/>
                <a:cs typeface="Verdana"/>
              </a:rPr>
              <a:t>banks,</a:t>
            </a:r>
            <a:r>
              <a:rPr sz="1750" spc="-1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spc="-1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increase awareness</a:t>
            </a:r>
            <a:r>
              <a:rPr sz="17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about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 the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importance</a:t>
            </a:r>
            <a:r>
              <a:rPr sz="17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7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voluntary </a:t>
            </a:r>
            <a:r>
              <a:rPr sz="1750" spc="50" dirty="0">
                <a:solidFill>
                  <a:srgbClr val="272424"/>
                </a:solidFill>
                <a:latin typeface="Verdana"/>
                <a:cs typeface="Verdana"/>
              </a:rPr>
              <a:t>blood</a:t>
            </a:r>
            <a:r>
              <a:rPr sz="1750" spc="-1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donation.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1376" y="2692399"/>
            <a:ext cx="7505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-10" dirty="0">
                <a:solidFill>
                  <a:srgbClr val="396AF0"/>
                </a:solidFill>
                <a:latin typeface="Arial"/>
                <a:cs typeface="Arial"/>
              </a:rPr>
              <a:t>Ihsan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9001" y="3215318"/>
            <a:ext cx="3241040" cy="2515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33400"/>
              </a:lnSpc>
              <a:spcBef>
                <a:spcPts val="90"/>
              </a:spcBef>
            </a:pPr>
            <a:r>
              <a:rPr sz="1750" spc="6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750" spc="-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Saudi</a:t>
            </a:r>
            <a:r>
              <a:rPr sz="1750" spc="-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national</a:t>
            </a:r>
            <a:r>
              <a:rPr sz="1750" spc="-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platform</a:t>
            </a:r>
            <a:r>
              <a:rPr sz="175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for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charitable</a:t>
            </a:r>
            <a:r>
              <a:rPr sz="1750" spc="-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45" dirty="0">
                <a:solidFill>
                  <a:srgbClr val="272424"/>
                </a:solidFill>
                <a:latin typeface="Verdana"/>
                <a:cs typeface="Verdana"/>
              </a:rPr>
              <a:t>work,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45" dirty="0">
                <a:solidFill>
                  <a:srgbClr val="272424"/>
                </a:solidFill>
                <a:latin typeface="Verdana"/>
                <a:cs typeface="Verdana"/>
              </a:rPr>
              <a:t>including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facilitating</a:t>
            </a:r>
            <a:r>
              <a:rPr sz="17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donation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process</a:t>
            </a:r>
            <a:r>
              <a:rPr sz="1750" spc="-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spc="-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informing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20" dirty="0">
                <a:solidFill>
                  <a:srgbClr val="272424"/>
                </a:solidFill>
                <a:latin typeface="Verdana"/>
                <a:cs typeface="Verdana"/>
              </a:rPr>
              <a:t>users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about</a:t>
            </a:r>
            <a:r>
              <a:rPr sz="17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various</a:t>
            </a:r>
            <a:r>
              <a:rPr sz="1750" spc="-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donation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opportunities</a:t>
            </a:r>
            <a:r>
              <a:rPr sz="17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within</a:t>
            </a:r>
            <a:r>
              <a:rPr sz="1750" spc="1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Kingdom.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0325" y="2850197"/>
            <a:ext cx="27768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396AF0"/>
                </a:solidFill>
                <a:latin typeface="Arial"/>
                <a:cs typeface="Arial"/>
              </a:rPr>
              <a:t>Blood</a:t>
            </a:r>
            <a:r>
              <a:rPr sz="2150" b="1" spc="80" dirty="0">
                <a:solidFill>
                  <a:srgbClr val="396AF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396AF0"/>
                </a:solidFill>
                <a:latin typeface="Arial"/>
                <a:cs typeface="Arial"/>
              </a:rPr>
              <a:t>Bank</a:t>
            </a:r>
            <a:r>
              <a:rPr sz="2150" b="1" spc="50" dirty="0">
                <a:solidFill>
                  <a:srgbClr val="396AF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396AF0"/>
                </a:solidFill>
                <a:latin typeface="Arial"/>
                <a:cs typeface="Arial"/>
              </a:rPr>
              <a:t>Systems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20325" y="3391153"/>
            <a:ext cx="3180080" cy="251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95"/>
              </a:spcBef>
            </a:pP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Specialized</a:t>
            </a:r>
            <a:r>
              <a:rPr sz="1750" spc="-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software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solutions</a:t>
            </a:r>
            <a:r>
              <a:rPr sz="1750" spc="-1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used</a:t>
            </a:r>
            <a:r>
              <a:rPr sz="1750" spc="-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sz="1750" spc="-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hospitals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spc="-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0" dirty="0">
                <a:solidFill>
                  <a:srgbClr val="272424"/>
                </a:solidFill>
                <a:latin typeface="Verdana"/>
                <a:cs typeface="Verdana"/>
              </a:rPr>
              <a:t>blood</a:t>
            </a:r>
            <a:r>
              <a:rPr sz="1750" spc="-1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banks</a:t>
            </a:r>
            <a:r>
              <a:rPr sz="1750" spc="-1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spc="-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45" dirty="0">
                <a:solidFill>
                  <a:srgbClr val="272424"/>
                </a:solidFill>
                <a:latin typeface="Verdana"/>
                <a:cs typeface="Verdana"/>
              </a:rPr>
              <a:t>manage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spc="-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entire</a:t>
            </a:r>
            <a:r>
              <a:rPr sz="1750" spc="-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0" dirty="0">
                <a:solidFill>
                  <a:srgbClr val="272424"/>
                </a:solidFill>
                <a:latin typeface="Verdana"/>
                <a:cs typeface="Verdana"/>
              </a:rPr>
              <a:t>blood</a:t>
            </a:r>
            <a:r>
              <a:rPr sz="175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donation </a:t>
            </a:r>
            <a:r>
              <a:rPr sz="1750" spc="-25" dirty="0">
                <a:solidFill>
                  <a:srgbClr val="272424"/>
                </a:solidFill>
                <a:latin typeface="Verdana"/>
                <a:cs typeface="Verdana"/>
              </a:rPr>
              <a:t>lifecycle,</a:t>
            </a:r>
            <a:r>
              <a:rPr sz="1750" spc="-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from</a:t>
            </a:r>
            <a:r>
              <a:rPr sz="1750" spc="-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donor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registration</a:t>
            </a:r>
            <a:r>
              <a:rPr sz="1750" spc="-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inventory </a:t>
            </a:r>
            <a:r>
              <a:rPr sz="1750" dirty="0">
                <a:solidFill>
                  <a:srgbClr val="272424"/>
                </a:solidFill>
                <a:latin typeface="Verdana"/>
                <a:cs typeface="Verdana"/>
              </a:rPr>
              <a:t>tracking</a:t>
            </a:r>
            <a:r>
              <a:rPr sz="1750" spc="-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spc="-10" dirty="0">
                <a:solidFill>
                  <a:srgbClr val="272424"/>
                </a:solidFill>
                <a:latin typeface="Verdana"/>
                <a:cs typeface="Verdana"/>
              </a:rPr>
              <a:t>distribution.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7" name="عنصر نائب للتذييل 16">
            <a:extLst>
              <a:ext uri="{FF2B5EF4-FFF2-40B4-BE49-F238E27FC236}">
                <a16:creationId xmlns:a16="http://schemas.microsoft.com/office/drawing/2014/main" id="{AC310AF1-9B1E-5B89-EE1E-A986DFE526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8" name="عنصر نائب لرقم الشريحة 17">
            <a:extLst>
              <a:ext uri="{FF2B5EF4-FFF2-40B4-BE49-F238E27FC236}">
                <a16:creationId xmlns:a16="http://schemas.microsoft.com/office/drawing/2014/main" id="{383D3379-312C-9A41-FF5E-36E7FD7220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5</a:t>
            </a:fld>
            <a:endParaRPr lang="ar-S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600" y="0"/>
            <a:ext cx="13131800" cy="8229600"/>
            <a:chOff x="1498600" y="0"/>
            <a:chExt cx="131318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600" y="0"/>
              <a:ext cx="11633200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1140" y="0"/>
              <a:ext cx="13129260" cy="8229600"/>
            </a:xfrm>
            <a:custGeom>
              <a:avLst/>
              <a:gdLst/>
              <a:ahLst/>
              <a:cxnLst/>
              <a:rect l="l" t="t" r="r" b="b"/>
              <a:pathLst>
                <a:path w="13129260" h="8229600">
                  <a:moveTo>
                    <a:pt x="13129260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13129260" y="8229600"/>
                  </a:lnTo>
                  <a:lnTo>
                    <a:pt x="1312926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8580" y="0"/>
              <a:ext cx="4401820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-40" dirty="0"/>
              <a:t> </a:t>
            </a:r>
            <a:r>
              <a:rPr spc="-10" dirty="0"/>
              <a:t>Requirements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357120" y="2072639"/>
            <a:ext cx="1214120" cy="5054600"/>
            <a:chOff x="2357120" y="2072639"/>
            <a:chExt cx="1214120" cy="5054600"/>
          </a:xfrm>
        </p:grpSpPr>
        <p:sp>
          <p:nvSpPr>
            <p:cNvPr id="8" name="object 8"/>
            <p:cNvSpPr/>
            <p:nvPr/>
          </p:nvSpPr>
          <p:spPr>
            <a:xfrm>
              <a:off x="2580640" y="2072639"/>
              <a:ext cx="990600" cy="5054600"/>
            </a:xfrm>
            <a:custGeom>
              <a:avLst/>
              <a:gdLst/>
              <a:ahLst/>
              <a:cxnLst/>
              <a:rect l="l" t="t" r="r" b="b"/>
              <a:pathLst>
                <a:path w="990600" h="5054600">
                  <a:moveTo>
                    <a:pt x="40640" y="20320"/>
                  </a:moveTo>
                  <a:lnTo>
                    <a:pt x="39027" y="12433"/>
                  </a:lnTo>
                  <a:lnTo>
                    <a:pt x="34671" y="5969"/>
                  </a:lnTo>
                  <a:lnTo>
                    <a:pt x="28206" y="1612"/>
                  </a:lnTo>
                  <a:lnTo>
                    <a:pt x="20320" y="0"/>
                  </a:lnTo>
                  <a:lnTo>
                    <a:pt x="12420" y="1612"/>
                  </a:lnTo>
                  <a:lnTo>
                    <a:pt x="5969" y="5969"/>
                  </a:lnTo>
                  <a:lnTo>
                    <a:pt x="1600" y="12433"/>
                  </a:lnTo>
                  <a:lnTo>
                    <a:pt x="0" y="20332"/>
                  </a:lnTo>
                  <a:lnTo>
                    <a:pt x="0" y="5034280"/>
                  </a:lnTo>
                  <a:lnTo>
                    <a:pt x="1600" y="5042192"/>
                  </a:lnTo>
                  <a:lnTo>
                    <a:pt x="5969" y="5048656"/>
                  </a:lnTo>
                  <a:lnTo>
                    <a:pt x="12420" y="5053012"/>
                  </a:lnTo>
                  <a:lnTo>
                    <a:pt x="20320" y="5054600"/>
                  </a:lnTo>
                  <a:lnTo>
                    <a:pt x="28206" y="5053012"/>
                  </a:lnTo>
                  <a:lnTo>
                    <a:pt x="34671" y="5048656"/>
                  </a:lnTo>
                  <a:lnTo>
                    <a:pt x="39027" y="5042192"/>
                  </a:lnTo>
                  <a:lnTo>
                    <a:pt x="40640" y="5034280"/>
                  </a:lnTo>
                  <a:lnTo>
                    <a:pt x="40640" y="20320"/>
                  </a:lnTo>
                  <a:close/>
                </a:path>
                <a:path w="990600" h="5054600">
                  <a:moveTo>
                    <a:pt x="990600" y="400050"/>
                  </a:moveTo>
                  <a:lnTo>
                    <a:pt x="988898" y="391642"/>
                  </a:lnTo>
                  <a:lnTo>
                    <a:pt x="984275" y="384784"/>
                  </a:lnTo>
                  <a:lnTo>
                    <a:pt x="977417" y="380161"/>
                  </a:lnTo>
                  <a:lnTo>
                    <a:pt x="969010" y="378460"/>
                  </a:lnTo>
                  <a:lnTo>
                    <a:pt x="278130" y="378460"/>
                  </a:lnTo>
                  <a:lnTo>
                    <a:pt x="269709" y="380161"/>
                  </a:lnTo>
                  <a:lnTo>
                    <a:pt x="262851" y="384784"/>
                  </a:lnTo>
                  <a:lnTo>
                    <a:pt x="258229" y="391642"/>
                  </a:lnTo>
                  <a:lnTo>
                    <a:pt x="256540" y="400050"/>
                  </a:lnTo>
                  <a:lnTo>
                    <a:pt x="258229" y="408470"/>
                  </a:lnTo>
                  <a:lnTo>
                    <a:pt x="262851" y="415328"/>
                  </a:lnTo>
                  <a:lnTo>
                    <a:pt x="269709" y="419950"/>
                  </a:lnTo>
                  <a:lnTo>
                    <a:pt x="278130" y="421640"/>
                  </a:lnTo>
                  <a:lnTo>
                    <a:pt x="969010" y="421640"/>
                  </a:lnTo>
                  <a:lnTo>
                    <a:pt x="977417" y="419950"/>
                  </a:lnTo>
                  <a:lnTo>
                    <a:pt x="984275" y="415328"/>
                  </a:lnTo>
                  <a:lnTo>
                    <a:pt x="988898" y="408470"/>
                  </a:lnTo>
                  <a:lnTo>
                    <a:pt x="990600" y="400050"/>
                  </a:lnTo>
                  <a:close/>
                </a:path>
              </a:pathLst>
            </a:custGeom>
            <a:solidFill>
              <a:srgbClr val="CEC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4740" y="223773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1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39"/>
                  </a:lnTo>
                  <a:lnTo>
                    <a:pt x="377952" y="472439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1"/>
                  </a:lnTo>
                  <a:lnTo>
                    <a:pt x="472440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4740" y="223773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2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40" y="94487"/>
                  </a:lnTo>
                  <a:lnTo>
                    <a:pt x="472440" y="377951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2" y="472439"/>
                  </a:lnTo>
                  <a:lnTo>
                    <a:pt x="94487" y="472439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1"/>
                  </a:lnTo>
                  <a:lnTo>
                    <a:pt x="0" y="94487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02916" y="2289810"/>
            <a:ext cx="2006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1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4765" y="2304033"/>
            <a:ext cx="4495800" cy="1113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1F3863"/>
                </a:solidFill>
                <a:latin typeface="Arial"/>
                <a:cs typeface="Arial"/>
              </a:rPr>
              <a:t>User </a:t>
            </a:r>
            <a:r>
              <a:rPr sz="2050" b="1" spc="-10" dirty="0">
                <a:solidFill>
                  <a:srgbClr val="1F3863"/>
                </a:solidFill>
                <a:latin typeface="Arial"/>
                <a:cs typeface="Arial"/>
              </a:rPr>
              <a:t>Registration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650" spc="55" dirty="0">
                <a:solidFill>
                  <a:srgbClr val="272424"/>
                </a:solidFill>
                <a:latin typeface="Tahoma"/>
                <a:cs typeface="Tahoma"/>
              </a:rPr>
              <a:t>Allow</a:t>
            </a:r>
            <a:r>
              <a:rPr sz="1650" spc="-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users</a:t>
            </a:r>
            <a:r>
              <a:rPr sz="1650" spc="-1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register</a:t>
            </a:r>
            <a:r>
              <a:rPr sz="1650" spc="-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30" dirty="0">
                <a:solidFill>
                  <a:srgbClr val="272424"/>
                </a:solidFill>
                <a:latin typeface="Tahoma"/>
                <a:cs typeface="Tahoma"/>
              </a:rPr>
              <a:t>as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donors,</a:t>
            </a:r>
            <a:r>
              <a:rPr sz="1650" spc="-1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recipients,</a:t>
            </a:r>
            <a:r>
              <a:rPr sz="1650" spc="-1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272424"/>
                </a:solidFill>
                <a:latin typeface="Tahoma"/>
                <a:cs typeface="Tahoma"/>
              </a:rPr>
              <a:t>or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administrators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secure</a:t>
            </a:r>
            <a:r>
              <a:rPr sz="1650" spc="-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accounts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profiles.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57120" y="3982720"/>
            <a:ext cx="1214120" cy="487680"/>
            <a:chOff x="2357120" y="3982720"/>
            <a:chExt cx="1214120" cy="487680"/>
          </a:xfrm>
        </p:grpSpPr>
        <p:sp>
          <p:nvSpPr>
            <p:cNvPr id="14" name="object 14"/>
            <p:cNvSpPr/>
            <p:nvPr/>
          </p:nvSpPr>
          <p:spPr>
            <a:xfrm>
              <a:off x="2837180" y="4206240"/>
              <a:ext cx="734060" cy="43180"/>
            </a:xfrm>
            <a:custGeom>
              <a:avLst/>
              <a:gdLst/>
              <a:ahLst/>
              <a:cxnLst/>
              <a:rect l="l" t="t" r="r" b="b"/>
              <a:pathLst>
                <a:path w="734060" h="43179">
                  <a:moveTo>
                    <a:pt x="712469" y="0"/>
                  </a:moveTo>
                  <a:lnTo>
                    <a:pt x="21589" y="0"/>
                  </a:lnTo>
                  <a:lnTo>
                    <a:pt x="13180" y="1694"/>
                  </a:lnTo>
                  <a:lnTo>
                    <a:pt x="6318" y="6318"/>
                  </a:lnTo>
                  <a:lnTo>
                    <a:pt x="1694" y="13180"/>
                  </a:lnTo>
                  <a:lnTo>
                    <a:pt x="0" y="21589"/>
                  </a:lnTo>
                  <a:lnTo>
                    <a:pt x="1694" y="29999"/>
                  </a:lnTo>
                  <a:lnTo>
                    <a:pt x="6318" y="36861"/>
                  </a:lnTo>
                  <a:lnTo>
                    <a:pt x="13180" y="41485"/>
                  </a:lnTo>
                  <a:lnTo>
                    <a:pt x="21589" y="43180"/>
                  </a:lnTo>
                  <a:lnTo>
                    <a:pt x="712469" y="43180"/>
                  </a:lnTo>
                  <a:lnTo>
                    <a:pt x="720879" y="41485"/>
                  </a:lnTo>
                  <a:lnTo>
                    <a:pt x="727741" y="36861"/>
                  </a:lnTo>
                  <a:lnTo>
                    <a:pt x="732365" y="29999"/>
                  </a:lnTo>
                  <a:lnTo>
                    <a:pt x="734059" y="21589"/>
                  </a:lnTo>
                  <a:lnTo>
                    <a:pt x="732365" y="13180"/>
                  </a:lnTo>
                  <a:lnTo>
                    <a:pt x="727741" y="6318"/>
                  </a:lnTo>
                  <a:lnTo>
                    <a:pt x="720879" y="1694"/>
                  </a:lnTo>
                  <a:lnTo>
                    <a:pt x="712469" y="0"/>
                  </a:lnTo>
                  <a:close/>
                </a:path>
              </a:pathLst>
            </a:custGeom>
            <a:solidFill>
              <a:srgbClr val="CEC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4740" y="399034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1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39"/>
                  </a:lnTo>
                  <a:lnTo>
                    <a:pt x="377952" y="472439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1"/>
                  </a:lnTo>
                  <a:lnTo>
                    <a:pt x="472440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4740" y="399034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2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40" y="94487"/>
                  </a:lnTo>
                  <a:lnTo>
                    <a:pt x="472440" y="377951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2" y="472439"/>
                  </a:lnTo>
                  <a:lnTo>
                    <a:pt x="94487" y="472439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1"/>
                  </a:lnTo>
                  <a:lnTo>
                    <a:pt x="0" y="94487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02916" y="4044251"/>
            <a:ext cx="20129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2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4765" y="4058602"/>
            <a:ext cx="5268595" cy="1113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272424"/>
                </a:solidFill>
                <a:latin typeface="Arial"/>
                <a:cs typeface="Arial"/>
              </a:rPr>
              <a:t>Donor</a:t>
            </a:r>
            <a:r>
              <a:rPr sz="2050" b="1" spc="15" dirty="0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272424"/>
                </a:solidFill>
                <a:latin typeface="Arial"/>
                <a:cs typeface="Arial"/>
              </a:rPr>
              <a:t>Search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Enable</a:t>
            </a:r>
            <a:r>
              <a:rPr sz="165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recipients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search</a:t>
            </a:r>
            <a:r>
              <a:rPr sz="165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650" spc="-1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compatible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donors</a:t>
            </a:r>
            <a:endParaRPr sz="16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based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on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criteria</a:t>
            </a:r>
            <a:r>
              <a:rPr sz="1650" spc="-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like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20" dirty="0">
                <a:solidFill>
                  <a:srgbClr val="272424"/>
                </a:solidFill>
                <a:latin typeface="Tahoma"/>
                <a:cs typeface="Tahoma"/>
              </a:rPr>
              <a:t>type,</a:t>
            </a:r>
            <a:r>
              <a:rPr sz="1650" spc="-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location,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availability.</a:t>
            </a:r>
            <a:endParaRPr sz="1650" dirty="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57120" y="5737859"/>
            <a:ext cx="1214120" cy="487680"/>
            <a:chOff x="2357120" y="5737859"/>
            <a:chExt cx="1214120" cy="487680"/>
          </a:xfrm>
        </p:grpSpPr>
        <p:sp>
          <p:nvSpPr>
            <p:cNvPr id="20" name="object 20"/>
            <p:cNvSpPr/>
            <p:nvPr/>
          </p:nvSpPr>
          <p:spPr>
            <a:xfrm>
              <a:off x="2837180" y="5961379"/>
              <a:ext cx="734060" cy="40640"/>
            </a:xfrm>
            <a:custGeom>
              <a:avLst/>
              <a:gdLst/>
              <a:ahLst/>
              <a:cxnLst/>
              <a:rect l="l" t="t" r="r" b="b"/>
              <a:pathLst>
                <a:path w="734060" h="40639">
                  <a:moveTo>
                    <a:pt x="713740" y="0"/>
                  </a:moveTo>
                  <a:lnTo>
                    <a:pt x="20319" y="0"/>
                  </a:lnTo>
                  <a:lnTo>
                    <a:pt x="12430" y="1603"/>
                  </a:lnTo>
                  <a:lnTo>
                    <a:pt x="5968" y="5969"/>
                  </a:lnTo>
                  <a:lnTo>
                    <a:pt x="1603" y="12430"/>
                  </a:lnTo>
                  <a:lnTo>
                    <a:pt x="0" y="20320"/>
                  </a:lnTo>
                  <a:lnTo>
                    <a:pt x="1603" y="28209"/>
                  </a:lnTo>
                  <a:lnTo>
                    <a:pt x="5968" y="34671"/>
                  </a:lnTo>
                  <a:lnTo>
                    <a:pt x="12430" y="39036"/>
                  </a:lnTo>
                  <a:lnTo>
                    <a:pt x="20319" y="40640"/>
                  </a:lnTo>
                  <a:lnTo>
                    <a:pt x="713740" y="40640"/>
                  </a:lnTo>
                  <a:lnTo>
                    <a:pt x="721629" y="39036"/>
                  </a:lnTo>
                  <a:lnTo>
                    <a:pt x="728091" y="34671"/>
                  </a:lnTo>
                  <a:lnTo>
                    <a:pt x="732456" y="28209"/>
                  </a:lnTo>
                  <a:lnTo>
                    <a:pt x="734059" y="20320"/>
                  </a:lnTo>
                  <a:lnTo>
                    <a:pt x="732456" y="12430"/>
                  </a:lnTo>
                  <a:lnTo>
                    <a:pt x="728090" y="5969"/>
                  </a:lnTo>
                  <a:lnTo>
                    <a:pt x="721629" y="1603"/>
                  </a:lnTo>
                  <a:lnTo>
                    <a:pt x="713740" y="0"/>
                  </a:lnTo>
                  <a:close/>
                </a:path>
              </a:pathLst>
            </a:custGeom>
            <a:solidFill>
              <a:srgbClr val="CEC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4740" y="574547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8"/>
                  </a:lnTo>
                  <a:lnTo>
                    <a:pt x="0" y="377952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40"/>
                  </a:lnTo>
                  <a:lnTo>
                    <a:pt x="377952" y="472440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2"/>
                  </a:lnTo>
                  <a:lnTo>
                    <a:pt x="472440" y="94488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4740" y="574547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8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2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40" y="94488"/>
                  </a:lnTo>
                  <a:lnTo>
                    <a:pt x="472440" y="377952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2" y="472440"/>
                  </a:lnTo>
                  <a:lnTo>
                    <a:pt x="94487" y="472440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2"/>
                  </a:lnTo>
                  <a:lnTo>
                    <a:pt x="0" y="94488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02916" y="5799835"/>
            <a:ext cx="2006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3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4765" y="5814059"/>
            <a:ext cx="4649470" cy="1113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272424"/>
                </a:solidFill>
                <a:latin typeface="Arial"/>
                <a:cs typeface="Arial"/>
              </a:rPr>
              <a:t>Appointment</a:t>
            </a:r>
            <a:r>
              <a:rPr sz="2050" b="1" spc="40" dirty="0">
                <a:solidFill>
                  <a:srgbClr val="272424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272424"/>
                </a:solidFill>
                <a:latin typeface="Arial"/>
                <a:cs typeface="Arial"/>
              </a:rPr>
              <a:t>Scheduling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31400"/>
              </a:lnSpc>
              <a:spcBef>
                <a:spcPts val="890"/>
              </a:spcBef>
            </a:pP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Facilitate</a:t>
            </a:r>
            <a:r>
              <a:rPr sz="165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650" spc="-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process</a:t>
            </a:r>
            <a:r>
              <a:rPr sz="1650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65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scheduling</a:t>
            </a:r>
            <a:r>
              <a:rPr sz="165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blood</a:t>
            </a:r>
            <a:r>
              <a:rPr sz="1650" spc="-1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donation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appointments</a:t>
            </a:r>
            <a:r>
              <a:rPr sz="1650" spc="-1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between</a:t>
            </a:r>
            <a:r>
              <a:rPr sz="1650" spc="-1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272424"/>
                </a:solidFill>
                <a:latin typeface="Tahoma"/>
                <a:cs typeface="Tahoma"/>
              </a:rPr>
              <a:t>donors</a:t>
            </a:r>
            <a:r>
              <a:rPr sz="1650" spc="-1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650" spc="-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272424"/>
                </a:solidFill>
                <a:latin typeface="Tahoma"/>
                <a:cs typeface="Tahoma"/>
              </a:rPr>
              <a:t>recipients.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5" name="عنصر نائب للتذييل 24">
            <a:extLst>
              <a:ext uri="{FF2B5EF4-FFF2-40B4-BE49-F238E27FC236}">
                <a16:creationId xmlns:a16="http://schemas.microsoft.com/office/drawing/2014/main" id="{C50D8B96-B4BB-62DB-B777-6B7FE12DAC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6" name="عنصر نائب لرقم الشريحة 25">
            <a:extLst>
              <a:ext uri="{FF2B5EF4-FFF2-40B4-BE49-F238E27FC236}">
                <a16:creationId xmlns:a16="http://schemas.microsoft.com/office/drawing/2014/main" id="{E993B7A0-CD13-1ED5-3017-FBA630E8F9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6</a:t>
            </a:fld>
            <a:endParaRPr lang="ar-S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0"/>
            <a:ext cx="13754100" cy="8229600"/>
            <a:chOff x="876300" y="0"/>
            <a:chExt cx="137541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300" y="0"/>
              <a:ext cx="12255500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34539" y="728980"/>
              <a:ext cx="12595860" cy="7500620"/>
            </a:xfrm>
            <a:custGeom>
              <a:avLst/>
              <a:gdLst/>
              <a:ahLst/>
              <a:cxnLst/>
              <a:rect l="l" t="t" r="r" b="b"/>
              <a:pathLst>
                <a:path w="12595860" h="7500620">
                  <a:moveTo>
                    <a:pt x="12595860" y="0"/>
                  </a:moveTo>
                  <a:lnTo>
                    <a:pt x="0" y="0"/>
                  </a:lnTo>
                  <a:lnTo>
                    <a:pt x="0" y="7500620"/>
                  </a:lnTo>
                  <a:lnTo>
                    <a:pt x="12595860" y="7500620"/>
                  </a:lnTo>
                  <a:lnTo>
                    <a:pt x="1259586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8580" y="0"/>
              <a:ext cx="4401820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Non-</a:t>
            </a:r>
            <a:r>
              <a:rPr dirty="0"/>
              <a:t>Functional</a:t>
            </a:r>
            <a:r>
              <a:rPr spc="30" dirty="0"/>
              <a:t> </a:t>
            </a:r>
            <a:r>
              <a:rPr spc="-10" dirty="0"/>
              <a:t>Requirements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357120" y="2072639"/>
            <a:ext cx="1214120" cy="5054600"/>
            <a:chOff x="2357120" y="2072639"/>
            <a:chExt cx="1214120" cy="5054600"/>
          </a:xfrm>
        </p:grpSpPr>
        <p:sp>
          <p:nvSpPr>
            <p:cNvPr id="8" name="object 8"/>
            <p:cNvSpPr/>
            <p:nvPr/>
          </p:nvSpPr>
          <p:spPr>
            <a:xfrm>
              <a:off x="2580640" y="2072639"/>
              <a:ext cx="990600" cy="5054600"/>
            </a:xfrm>
            <a:custGeom>
              <a:avLst/>
              <a:gdLst/>
              <a:ahLst/>
              <a:cxnLst/>
              <a:rect l="l" t="t" r="r" b="b"/>
              <a:pathLst>
                <a:path w="990600" h="5054600">
                  <a:moveTo>
                    <a:pt x="40640" y="20320"/>
                  </a:moveTo>
                  <a:lnTo>
                    <a:pt x="39027" y="12433"/>
                  </a:lnTo>
                  <a:lnTo>
                    <a:pt x="34671" y="5969"/>
                  </a:lnTo>
                  <a:lnTo>
                    <a:pt x="28206" y="1612"/>
                  </a:lnTo>
                  <a:lnTo>
                    <a:pt x="20320" y="0"/>
                  </a:lnTo>
                  <a:lnTo>
                    <a:pt x="12420" y="1612"/>
                  </a:lnTo>
                  <a:lnTo>
                    <a:pt x="5969" y="5969"/>
                  </a:lnTo>
                  <a:lnTo>
                    <a:pt x="1600" y="12433"/>
                  </a:lnTo>
                  <a:lnTo>
                    <a:pt x="0" y="20332"/>
                  </a:lnTo>
                  <a:lnTo>
                    <a:pt x="0" y="5034280"/>
                  </a:lnTo>
                  <a:lnTo>
                    <a:pt x="1600" y="5042192"/>
                  </a:lnTo>
                  <a:lnTo>
                    <a:pt x="5969" y="5048656"/>
                  </a:lnTo>
                  <a:lnTo>
                    <a:pt x="12420" y="5053012"/>
                  </a:lnTo>
                  <a:lnTo>
                    <a:pt x="20320" y="5054600"/>
                  </a:lnTo>
                  <a:lnTo>
                    <a:pt x="28206" y="5053012"/>
                  </a:lnTo>
                  <a:lnTo>
                    <a:pt x="34671" y="5048656"/>
                  </a:lnTo>
                  <a:lnTo>
                    <a:pt x="39027" y="5042192"/>
                  </a:lnTo>
                  <a:lnTo>
                    <a:pt x="40640" y="5034280"/>
                  </a:lnTo>
                  <a:lnTo>
                    <a:pt x="40640" y="20320"/>
                  </a:lnTo>
                  <a:close/>
                </a:path>
                <a:path w="990600" h="5054600">
                  <a:moveTo>
                    <a:pt x="990600" y="400050"/>
                  </a:moveTo>
                  <a:lnTo>
                    <a:pt x="988898" y="391642"/>
                  </a:lnTo>
                  <a:lnTo>
                    <a:pt x="984275" y="384784"/>
                  </a:lnTo>
                  <a:lnTo>
                    <a:pt x="977417" y="380161"/>
                  </a:lnTo>
                  <a:lnTo>
                    <a:pt x="969010" y="378460"/>
                  </a:lnTo>
                  <a:lnTo>
                    <a:pt x="278130" y="378460"/>
                  </a:lnTo>
                  <a:lnTo>
                    <a:pt x="269709" y="380161"/>
                  </a:lnTo>
                  <a:lnTo>
                    <a:pt x="262851" y="384784"/>
                  </a:lnTo>
                  <a:lnTo>
                    <a:pt x="258229" y="391642"/>
                  </a:lnTo>
                  <a:lnTo>
                    <a:pt x="256540" y="400050"/>
                  </a:lnTo>
                  <a:lnTo>
                    <a:pt x="258229" y="408470"/>
                  </a:lnTo>
                  <a:lnTo>
                    <a:pt x="262851" y="415328"/>
                  </a:lnTo>
                  <a:lnTo>
                    <a:pt x="269709" y="419950"/>
                  </a:lnTo>
                  <a:lnTo>
                    <a:pt x="278130" y="421640"/>
                  </a:lnTo>
                  <a:lnTo>
                    <a:pt x="969010" y="421640"/>
                  </a:lnTo>
                  <a:lnTo>
                    <a:pt x="977417" y="419950"/>
                  </a:lnTo>
                  <a:lnTo>
                    <a:pt x="984275" y="415328"/>
                  </a:lnTo>
                  <a:lnTo>
                    <a:pt x="988898" y="408470"/>
                  </a:lnTo>
                  <a:lnTo>
                    <a:pt x="990600" y="400050"/>
                  </a:lnTo>
                  <a:close/>
                </a:path>
              </a:pathLst>
            </a:custGeom>
            <a:solidFill>
              <a:srgbClr val="CEC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4740" y="223773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1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39"/>
                  </a:lnTo>
                  <a:lnTo>
                    <a:pt x="377952" y="472439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1"/>
                  </a:lnTo>
                  <a:lnTo>
                    <a:pt x="472440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4740" y="223773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2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40" y="94487"/>
                  </a:lnTo>
                  <a:lnTo>
                    <a:pt x="472440" y="377951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2" y="472439"/>
                  </a:lnTo>
                  <a:lnTo>
                    <a:pt x="94487" y="472439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1"/>
                  </a:lnTo>
                  <a:lnTo>
                    <a:pt x="0" y="94487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02916" y="2289810"/>
            <a:ext cx="2006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1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8301" y="2202924"/>
            <a:ext cx="6323965" cy="90995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60"/>
              </a:spcBef>
            </a:pPr>
            <a:r>
              <a:rPr sz="1800" b="1" dirty="0">
                <a:solidFill>
                  <a:srgbClr val="272424"/>
                </a:solidFill>
                <a:latin typeface="Trebuchet MS"/>
                <a:cs typeface="Trebuchet MS"/>
              </a:rPr>
              <a:t>1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Usability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Ensure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website is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user-</a:t>
            </a:r>
            <a:r>
              <a:rPr sz="1800" b="1" dirty="0">
                <a:latin typeface="Calibri"/>
                <a:cs typeface="Calibri"/>
              </a:rPr>
              <a:t>friendly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accessible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users,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including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those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disabilities.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8301" y="3643629"/>
            <a:ext cx="6323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1983739" algn="l"/>
                <a:tab pos="2814320" algn="l"/>
                <a:tab pos="3317240" algn="l"/>
                <a:tab pos="4165600" algn="l"/>
                <a:tab pos="4681855" algn="l"/>
                <a:tab pos="5520055" algn="l"/>
              </a:tabLst>
            </a:pPr>
            <a:r>
              <a:rPr sz="1800" b="1" spc="-25" dirty="0">
                <a:latin typeface="Calibri"/>
                <a:cs typeface="Calibri"/>
              </a:rPr>
              <a:t>2.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1F3863"/>
                </a:solidFill>
                <a:latin typeface="Calibri"/>
                <a:cs typeface="Calibri"/>
              </a:rPr>
              <a:t>Performance</a:t>
            </a:r>
            <a:r>
              <a:rPr sz="1800" b="1" spc="-10" dirty="0">
                <a:latin typeface="Calibri"/>
                <a:cs typeface="Calibri"/>
              </a:rPr>
              <a:t>: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Ensure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the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system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can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handle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multiple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8301" y="3956177"/>
            <a:ext cx="6323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concurrent</a:t>
            </a:r>
            <a:r>
              <a:rPr sz="1800" b="1" spc="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users</a:t>
            </a:r>
            <a:r>
              <a:rPr sz="1800" b="1" spc="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1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maintain</a:t>
            </a:r>
            <a:r>
              <a:rPr sz="1800" b="1" spc="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responsiveness</a:t>
            </a:r>
            <a:r>
              <a:rPr sz="1800" b="1" spc="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during</a:t>
            </a:r>
            <a:r>
              <a:rPr sz="1800" b="1" spc="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peak</a:t>
            </a:r>
            <a:r>
              <a:rPr sz="1800" b="1" spc="1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usage times.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8301" y="4762305"/>
            <a:ext cx="6325235" cy="9118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latin typeface="Calibri"/>
                <a:cs typeface="Calibri"/>
              </a:rPr>
              <a:t>3.</a:t>
            </a:r>
            <a:r>
              <a:rPr sz="1800" b="1" spc="1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3863"/>
                </a:solidFill>
                <a:latin typeface="Calibri"/>
                <a:cs typeface="Calibri"/>
              </a:rPr>
              <a:t>Security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Implement</a:t>
            </a:r>
            <a:r>
              <a:rPr sz="1800" b="1" spc="1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measures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1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protect</a:t>
            </a:r>
            <a:r>
              <a:rPr sz="1800" b="1" spc="1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1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data,</a:t>
            </a:r>
            <a:r>
              <a:rPr sz="1800" b="1" spc="1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including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b="1" dirty="0">
                <a:latin typeface="Calibri"/>
                <a:cs typeface="Calibri"/>
              </a:rPr>
              <a:t>encryption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sensitive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information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secure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login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mechanisms.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8301" y="5631814"/>
            <a:ext cx="6326505" cy="9112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225"/>
              </a:spcBef>
            </a:pPr>
            <a:r>
              <a:rPr sz="1800" b="1" dirty="0">
                <a:latin typeface="Calibri"/>
                <a:cs typeface="Calibri"/>
              </a:rPr>
              <a:t>4.</a:t>
            </a:r>
            <a:r>
              <a:rPr sz="1800" b="1" spc="26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3863"/>
                </a:solidFill>
                <a:latin typeface="Calibri"/>
                <a:cs typeface="Calibri"/>
              </a:rPr>
              <a:t>Reliability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Ensure</a:t>
            </a:r>
            <a:r>
              <a:rPr sz="1800" b="1" spc="2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system</a:t>
            </a:r>
            <a:r>
              <a:rPr sz="1800" b="1" spc="2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reliable</a:t>
            </a:r>
            <a:r>
              <a:rPr sz="1800" b="1" spc="2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available</a:t>
            </a:r>
            <a:r>
              <a:rPr sz="1800" b="1" spc="2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24/7, </a:t>
            </a:r>
            <a:r>
              <a:rPr sz="1800" b="1" dirty="0">
                <a:latin typeface="Calibri"/>
                <a:cs typeface="Calibri"/>
              </a:rPr>
              <a:t>with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minimal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downtime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maintenance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upgrades.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57120" y="3982720"/>
            <a:ext cx="1214120" cy="487680"/>
            <a:chOff x="2357120" y="3982720"/>
            <a:chExt cx="1214120" cy="487680"/>
          </a:xfrm>
        </p:grpSpPr>
        <p:sp>
          <p:nvSpPr>
            <p:cNvPr id="18" name="object 18"/>
            <p:cNvSpPr/>
            <p:nvPr/>
          </p:nvSpPr>
          <p:spPr>
            <a:xfrm>
              <a:off x="2837180" y="4206240"/>
              <a:ext cx="734060" cy="43180"/>
            </a:xfrm>
            <a:custGeom>
              <a:avLst/>
              <a:gdLst/>
              <a:ahLst/>
              <a:cxnLst/>
              <a:rect l="l" t="t" r="r" b="b"/>
              <a:pathLst>
                <a:path w="734060" h="43179">
                  <a:moveTo>
                    <a:pt x="712469" y="0"/>
                  </a:moveTo>
                  <a:lnTo>
                    <a:pt x="21589" y="0"/>
                  </a:lnTo>
                  <a:lnTo>
                    <a:pt x="13180" y="1694"/>
                  </a:lnTo>
                  <a:lnTo>
                    <a:pt x="6318" y="6318"/>
                  </a:lnTo>
                  <a:lnTo>
                    <a:pt x="1694" y="13180"/>
                  </a:lnTo>
                  <a:lnTo>
                    <a:pt x="0" y="21589"/>
                  </a:lnTo>
                  <a:lnTo>
                    <a:pt x="1694" y="29999"/>
                  </a:lnTo>
                  <a:lnTo>
                    <a:pt x="6318" y="36861"/>
                  </a:lnTo>
                  <a:lnTo>
                    <a:pt x="13180" y="41485"/>
                  </a:lnTo>
                  <a:lnTo>
                    <a:pt x="21589" y="43180"/>
                  </a:lnTo>
                  <a:lnTo>
                    <a:pt x="712469" y="43180"/>
                  </a:lnTo>
                  <a:lnTo>
                    <a:pt x="720879" y="41485"/>
                  </a:lnTo>
                  <a:lnTo>
                    <a:pt x="727741" y="36861"/>
                  </a:lnTo>
                  <a:lnTo>
                    <a:pt x="732365" y="29999"/>
                  </a:lnTo>
                  <a:lnTo>
                    <a:pt x="734059" y="21589"/>
                  </a:lnTo>
                  <a:lnTo>
                    <a:pt x="732365" y="13180"/>
                  </a:lnTo>
                  <a:lnTo>
                    <a:pt x="727741" y="6318"/>
                  </a:lnTo>
                  <a:lnTo>
                    <a:pt x="720879" y="1694"/>
                  </a:lnTo>
                  <a:lnTo>
                    <a:pt x="712469" y="0"/>
                  </a:lnTo>
                  <a:close/>
                </a:path>
              </a:pathLst>
            </a:custGeom>
            <a:solidFill>
              <a:srgbClr val="CEC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4740" y="399034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1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39"/>
                  </a:lnTo>
                  <a:lnTo>
                    <a:pt x="377952" y="472439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1"/>
                  </a:lnTo>
                  <a:lnTo>
                    <a:pt x="472440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4740" y="3990340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2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40" y="94487"/>
                  </a:lnTo>
                  <a:lnTo>
                    <a:pt x="472440" y="377951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2" y="472439"/>
                  </a:lnTo>
                  <a:lnTo>
                    <a:pt x="94487" y="472439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1"/>
                  </a:lnTo>
                  <a:lnTo>
                    <a:pt x="0" y="94487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02916" y="4044251"/>
            <a:ext cx="20129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2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57120" y="5737859"/>
            <a:ext cx="1214120" cy="487680"/>
            <a:chOff x="2357120" y="5737859"/>
            <a:chExt cx="1214120" cy="487680"/>
          </a:xfrm>
        </p:grpSpPr>
        <p:sp>
          <p:nvSpPr>
            <p:cNvPr id="23" name="object 23"/>
            <p:cNvSpPr/>
            <p:nvPr/>
          </p:nvSpPr>
          <p:spPr>
            <a:xfrm>
              <a:off x="2837180" y="5961379"/>
              <a:ext cx="734060" cy="40640"/>
            </a:xfrm>
            <a:custGeom>
              <a:avLst/>
              <a:gdLst/>
              <a:ahLst/>
              <a:cxnLst/>
              <a:rect l="l" t="t" r="r" b="b"/>
              <a:pathLst>
                <a:path w="734060" h="40639">
                  <a:moveTo>
                    <a:pt x="713740" y="0"/>
                  </a:moveTo>
                  <a:lnTo>
                    <a:pt x="20319" y="0"/>
                  </a:lnTo>
                  <a:lnTo>
                    <a:pt x="12430" y="1603"/>
                  </a:lnTo>
                  <a:lnTo>
                    <a:pt x="5968" y="5969"/>
                  </a:lnTo>
                  <a:lnTo>
                    <a:pt x="1603" y="12430"/>
                  </a:lnTo>
                  <a:lnTo>
                    <a:pt x="0" y="20320"/>
                  </a:lnTo>
                  <a:lnTo>
                    <a:pt x="1603" y="28209"/>
                  </a:lnTo>
                  <a:lnTo>
                    <a:pt x="5968" y="34671"/>
                  </a:lnTo>
                  <a:lnTo>
                    <a:pt x="12430" y="39036"/>
                  </a:lnTo>
                  <a:lnTo>
                    <a:pt x="20319" y="40640"/>
                  </a:lnTo>
                  <a:lnTo>
                    <a:pt x="713740" y="40640"/>
                  </a:lnTo>
                  <a:lnTo>
                    <a:pt x="721629" y="39036"/>
                  </a:lnTo>
                  <a:lnTo>
                    <a:pt x="728091" y="34671"/>
                  </a:lnTo>
                  <a:lnTo>
                    <a:pt x="732456" y="28209"/>
                  </a:lnTo>
                  <a:lnTo>
                    <a:pt x="734059" y="20320"/>
                  </a:lnTo>
                  <a:lnTo>
                    <a:pt x="732456" y="12430"/>
                  </a:lnTo>
                  <a:lnTo>
                    <a:pt x="728090" y="5969"/>
                  </a:lnTo>
                  <a:lnTo>
                    <a:pt x="721629" y="1603"/>
                  </a:lnTo>
                  <a:lnTo>
                    <a:pt x="713740" y="0"/>
                  </a:lnTo>
                  <a:close/>
                </a:path>
              </a:pathLst>
            </a:custGeom>
            <a:solidFill>
              <a:srgbClr val="CEC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4740" y="574547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8"/>
                  </a:lnTo>
                  <a:lnTo>
                    <a:pt x="0" y="377952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40"/>
                  </a:lnTo>
                  <a:lnTo>
                    <a:pt x="377952" y="472440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2"/>
                  </a:lnTo>
                  <a:lnTo>
                    <a:pt x="472440" y="94488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4740" y="574547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8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2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40" y="94488"/>
                  </a:lnTo>
                  <a:lnTo>
                    <a:pt x="472440" y="377952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2" y="472440"/>
                  </a:lnTo>
                  <a:lnTo>
                    <a:pt x="94487" y="472440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2"/>
                  </a:lnTo>
                  <a:lnTo>
                    <a:pt x="0" y="94488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02916" y="5799835"/>
            <a:ext cx="20066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50" dirty="0">
                <a:solidFill>
                  <a:srgbClr val="272424"/>
                </a:solidFill>
                <a:latin typeface="Arial MT"/>
                <a:cs typeface="Arial MT"/>
              </a:rPr>
              <a:t>3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27" name="عنصر نائب للتذييل 26">
            <a:extLst>
              <a:ext uri="{FF2B5EF4-FFF2-40B4-BE49-F238E27FC236}">
                <a16:creationId xmlns:a16="http://schemas.microsoft.com/office/drawing/2014/main" id="{46323781-F669-10DD-7726-5DC01583AD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8" name="عنصر نائب لرقم الشريحة 27">
            <a:extLst>
              <a:ext uri="{FF2B5EF4-FFF2-40B4-BE49-F238E27FC236}">
                <a16:creationId xmlns:a16="http://schemas.microsoft.com/office/drawing/2014/main" id="{9007C90A-6819-A017-A2C9-6F62AA3B62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7</a:t>
            </a:fld>
            <a:endParaRPr lang="ar-S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2">
            <a:extLst>
              <a:ext uri="{FF2B5EF4-FFF2-40B4-BE49-F238E27FC236}">
                <a16:creationId xmlns:a16="http://schemas.microsoft.com/office/drawing/2014/main" id="{BF66D9C4-DB47-9959-E0C1-144F6F280B68}"/>
              </a:ext>
            </a:extLst>
          </p:cNvPr>
          <p:cNvGrpSpPr/>
          <p:nvPr/>
        </p:nvGrpSpPr>
        <p:grpSpPr>
          <a:xfrm>
            <a:off x="1498600" y="0"/>
            <a:ext cx="13131800" cy="8229600"/>
            <a:chOff x="1498600" y="0"/>
            <a:chExt cx="13131800" cy="82296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7D0BB686-7D7B-C849-D21E-2674E737453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8600" y="0"/>
              <a:ext cx="11633200" cy="8229599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080BF2B-8C4C-A3C9-8BC0-944A3F18EB49}"/>
                </a:ext>
              </a:extLst>
            </p:cNvPr>
            <p:cNvSpPr/>
            <p:nvPr/>
          </p:nvSpPr>
          <p:spPr>
            <a:xfrm>
              <a:off x="1501140" y="0"/>
              <a:ext cx="13129260" cy="8229600"/>
            </a:xfrm>
            <a:custGeom>
              <a:avLst/>
              <a:gdLst/>
              <a:ahLst/>
              <a:cxnLst/>
              <a:rect l="l" t="t" r="r" b="b"/>
              <a:pathLst>
                <a:path w="13129260" h="8229600">
                  <a:moveTo>
                    <a:pt x="13129260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13129260" y="8229600"/>
                  </a:lnTo>
                  <a:lnTo>
                    <a:pt x="1312926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D25F512E-B2CC-FC9F-0A35-7CA5E73807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8580" y="0"/>
              <a:ext cx="4401820" cy="8229599"/>
            </a:xfrm>
            <a:prstGeom prst="rect">
              <a:avLst/>
            </a:prstGeom>
          </p:spPr>
        </p:pic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AAD588D6-4395-23A7-6753-8C7950B2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296" y="564675"/>
            <a:ext cx="9613900" cy="513714"/>
          </a:xfrm>
        </p:spPr>
        <p:txBody>
          <a:bodyPr/>
          <a:lstStyle/>
          <a:p>
            <a:r>
              <a:rPr lang="ar-EG" dirty="0" err="1"/>
              <a:t>Database</a:t>
            </a:r>
            <a:r>
              <a:rPr lang="ar-EG" dirty="0"/>
              <a:t> &amp; </a:t>
            </a:r>
            <a:r>
              <a:rPr lang="ar-EG" dirty="0" err="1"/>
              <a:t>Languages</a:t>
            </a:r>
            <a:r>
              <a:rPr lang="ar-EG" dirty="0"/>
              <a:t> Used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E193A4A-3768-4D8B-E4D8-B11AEED78D5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63296" y="1222434"/>
            <a:ext cx="7680325" cy="1654175"/>
          </a:xfrm>
        </p:spPr>
        <p:txBody>
          <a:bodyPr/>
          <a:lstStyle/>
          <a:p>
            <a:r>
              <a:rPr lang="ar-EG" dirty="0" err="1">
                <a:solidFill>
                  <a:schemeClr val="tx1"/>
                </a:solidFill>
              </a:rPr>
              <a:t>Database</a:t>
            </a:r>
            <a:r>
              <a:rPr lang="ar-EG" dirty="0">
                <a:solidFill>
                  <a:schemeClr val="tx1"/>
                </a:solidFill>
              </a:rPr>
              <a:t>: </a:t>
            </a:r>
            <a:r>
              <a:rPr lang="ar-EG" dirty="0" err="1">
                <a:solidFill>
                  <a:schemeClr val="tx1"/>
                </a:solidFill>
              </a:rPr>
              <a:t>MySQL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for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secure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data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storage</a:t>
            </a:r>
            <a:r>
              <a:rPr lang="ar-EG" dirty="0">
                <a:solidFill>
                  <a:schemeClr val="tx1"/>
                </a:solidFill>
              </a:rPr>
              <a:t>.
</a:t>
            </a:r>
            <a:r>
              <a:rPr lang="ar-EG" dirty="0" err="1">
                <a:solidFill>
                  <a:schemeClr val="tx1"/>
                </a:solidFill>
              </a:rPr>
              <a:t>Stores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donor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details</a:t>
            </a:r>
            <a:r>
              <a:rPr lang="ar-EG" dirty="0">
                <a:solidFill>
                  <a:schemeClr val="tx1"/>
                </a:solidFill>
              </a:rPr>
              <a:t>, </a:t>
            </a:r>
            <a:r>
              <a:rPr lang="ar-EG" dirty="0" err="1">
                <a:solidFill>
                  <a:schemeClr val="tx1"/>
                </a:solidFill>
              </a:rPr>
              <a:t>recipient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requests</a:t>
            </a:r>
            <a:r>
              <a:rPr lang="ar-EG" dirty="0">
                <a:solidFill>
                  <a:schemeClr val="tx1"/>
                </a:solidFill>
              </a:rPr>
              <a:t>, </a:t>
            </a:r>
            <a:r>
              <a:rPr lang="ar-EG" dirty="0" err="1">
                <a:solidFill>
                  <a:schemeClr val="tx1"/>
                </a:solidFill>
              </a:rPr>
              <a:t>appointment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schedules</a:t>
            </a:r>
            <a:r>
              <a:rPr lang="ar-EG" dirty="0">
                <a:solidFill>
                  <a:schemeClr val="tx1"/>
                </a:solidFill>
              </a:rPr>
              <a:t>, and </a:t>
            </a:r>
            <a:r>
              <a:rPr lang="ar-EG" dirty="0" err="1">
                <a:solidFill>
                  <a:schemeClr val="tx1"/>
                </a:solidFill>
              </a:rPr>
              <a:t>blood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inventory</a:t>
            </a:r>
            <a:r>
              <a:rPr lang="ar-EG" dirty="0">
                <a:solidFill>
                  <a:schemeClr val="tx1"/>
                </a:solidFill>
              </a:rPr>
              <a:t>.</a:t>
            </a:r>
          </a:p>
          <a:p>
            <a:endParaRPr lang="ar-EG" dirty="0"/>
          </a:p>
        </p:txBody>
      </p:sp>
      <p:sp>
        <p:nvSpPr>
          <p:cNvPr id="10" name="عنوان 1">
            <a:extLst>
              <a:ext uri="{FF2B5EF4-FFF2-40B4-BE49-F238E27FC236}">
                <a16:creationId xmlns:a16="http://schemas.microsoft.com/office/drawing/2014/main" id="{8C3CD430-AECA-DC2F-75CD-CCDE1FC2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296" y="3377153"/>
            <a:ext cx="9613900" cy="492443"/>
          </a:xfrm>
        </p:spPr>
        <p:txBody>
          <a:bodyPr/>
          <a:lstStyle/>
          <a:p>
            <a:r>
              <a:rPr lang="ar-EG" dirty="0" err="1"/>
              <a:t>Languages</a:t>
            </a:r>
            <a:r>
              <a:rPr lang="ar-EG" dirty="0"/>
              <a:t>:</a:t>
            </a:r>
          </a:p>
        </p:txBody>
      </p:sp>
      <p:sp>
        <p:nvSpPr>
          <p:cNvPr id="12" name="عنصر نائب للنص 2">
            <a:extLst>
              <a:ext uri="{FF2B5EF4-FFF2-40B4-BE49-F238E27FC236}">
                <a16:creationId xmlns:a16="http://schemas.microsoft.com/office/drawing/2014/main" id="{A618C81C-39D2-8028-2532-ACF2B032115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69748" y="4416262"/>
            <a:ext cx="7680325" cy="661720"/>
          </a:xfrm>
        </p:spPr>
        <p:txBody>
          <a:bodyPr/>
          <a:lstStyle/>
          <a:p>
            <a:r>
              <a:rPr lang="ar-EG" dirty="0">
                <a:solidFill>
                  <a:schemeClr val="tx1"/>
                </a:solidFill>
              </a:rPr>
              <a:t>HTML &amp; CSS: </a:t>
            </a:r>
            <a:r>
              <a:rPr lang="ar-EG" dirty="0" err="1">
                <a:solidFill>
                  <a:schemeClr val="tx1"/>
                </a:solidFill>
              </a:rPr>
              <a:t>For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designing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the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interface</a:t>
            </a:r>
            <a:r>
              <a:rPr lang="ar-EG" dirty="0">
                <a:solidFill>
                  <a:schemeClr val="tx1"/>
                </a:solidFill>
              </a:rPr>
              <a:t>.</a:t>
            </a:r>
          </a:p>
          <a:p>
            <a:endParaRPr lang="ar-EG" dirty="0">
              <a:solidFill>
                <a:schemeClr val="tx1"/>
              </a:solidFill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6C4A3525-4E9B-E274-057D-D8D31E5610DD}"/>
              </a:ext>
            </a:extLst>
          </p:cNvPr>
          <p:cNvGrpSpPr/>
          <p:nvPr/>
        </p:nvGrpSpPr>
        <p:grpSpPr>
          <a:xfrm>
            <a:off x="2478974" y="4337462"/>
            <a:ext cx="1290774" cy="3247902"/>
            <a:chOff x="2364740" y="2072639"/>
            <a:chExt cx="1206500" cy="5054600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4DF254F6-7E5B-C888-3CEC-D695E9386660}"/>
                </a:ext>
              </a:extLst>
            </p:cNvPr>
            <p:cNvSpPr/>
            <p:nvPr/>
          </p:nvSpPr>
          <p:spPr>
            <a:xfrm>
              <a:off x="2580640" y="2072639"/>
              <a:ext cx="990600" cy="5054600"/>
            </a:xfrm>
            <a:custGeom>
              <a:avLst/>
              <a:gdLst/>
              <a:ahLst/>
              <a:cxnLst/>
              <a:rect l="l" t="t" r="r" b="b"/>
              <a:pathLst>
                <a:path w="990600" h="5054600">
                  <a:moveTo>
                    <a:pt x="40640" y="20320"/>
                  </a:moveTo>
                  <a:lnTo>
                    <a:pt x="39027" y="12433"/>
                  </a:lnTo>
                  <a:lnTo>
                    <a:pt x="34671" y="5969"/>
                  </a:lnTo>
                  <a:lnTo>
                    <a:pt x="28206" y="1612"/>
                  </a:lnTo>
                  <a:lnTo>
                    <a:pt x="20320" y="0"/>
                  </a:lnTo>
                  <a:lnTo>
                    <a:pt x="12420" y="1612"/>
                  </a:lnTo>
                  <a:lnTo>
                    <a:pt x="5969" y="5969"/>
                  </a:lnTo>
                  <a:lnTo>
                    <a:pt x="1600" y="12433"/>
                  </a:lnTo>
                  <a:lnTo>
                    <a:pt x="0" y="20332"/>
                  </a:lnTo>
                  <a:lnTo>
                    <a:pt x="0" y="5034280"/>
                  </a:lnTo>
                  <a:lnTo>
                    <a:pt x="1600" y="5042192"/>
                  </a:lnTo>
                  <a:lnTo>
                    <a:pt x="5969" y="5048656"/>
                  </a:lnTo>
                  <a:lnTo>
                    <a:pt x="12420" y="5053012"/>
                  </a:lnTo>
                  <a:lnTo>
                    <a:pt x="20320" y="5054600"/>
                  </a:lnTo>
                  <a:lnTo>
                    <a:pt x="28206" y="5053012"/>
                  </a:lnTo>
                  <a:lnTo>
                    <a:pt x="34671" y="5048656"/>
                  </a:lnTo>
                  <a:lnTo>
                    <a:pt x="39027" y="5042192"/>
                  </a:lnTo>
                  <a:lnTo>
                    <a:pt x="40640" y="5034280"/>
                  </a:lnTo>
                  <a:lnTo>
                    <a:pt x="40640" y="20320"/>
                  </a:lnTo>
                  <a:close/>
                </a:path>
                <a:path w="990600" h="5054600">
                  <a:moveTo>
                    <a:pt x="990600" y="400050"/>
                  </a:moveTo>
                  <a:lnTo>
                    <a:pt x="988898" y="391642"/>
                  </a:lnTo>
                  <a:lnTo>
                    <a:pt x="984275" y="384784"/>
                  </a:lnTo>
                  <a:lnTo>
                    <a:pt x="977417" y="380161"/>
                  </a:lnTo>
                  <a:lnTo>
                    <a:pt x="969010" y="378460"/>
                  </a:lnTo>
                  <a:lnTo>
                    <a:pt x="278130" y="378460"/>
                  </a:lnTo>
                  <a:lnTo>
                    <a:pt x="269709" y="380161"/>
                  </a:lnTo>
                  <a:lnTo>
                    <a:pt x="262851" y="384784"/>
                  </a:lnTo>
                  <a:lnTo>
                    <a:pt x="258229" y="391642"/>
                  </a:lnTo>
                  <a:lnTo>
                    <a:pt x="256540" y="400050"/>
                  </a:lnTo>
                  <a:lnTo>
                    <a:pt x="258229" y="408470"/>
                  </a:lnTo>
                  <a:lnTo>
                    <a:pt x="262851" y="415328"/>
                  </a:lnTo>
                  <a:lnTo>
                    <a:pt x="269709" y="419950"/>
                  </a:lnTo>
                  <a:lnTo>
                    <a:pt x="278130" y="421640"/>
                  </a:lnTo>
                  <a:lnTo>
                    <a:pt x="969010" y="421640"/>
                  </a:lnTo>
                  <a:lnTo>
                    <a:pt x="977417" y="419950"/>
                  </a:lnTo>
                  <a:lnTo>
                    <a:pt x="984275" y="415328"/>
                  </a:lnTo>
                  <a:lnTo>
                    <a:pt x="988898" y="408470"/>
                  </a:lnTo>
                  <a:lnTo>
                    <a:pt x="990600" y="400050"/>
                  </a:lnTo>
                  <a:close/>
                </a:path>
              </a:pathLst>
            </a:custGeom>
            <a:solidFill>
              <a:srgbClr val="CECE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555725FC-0119-D3E7-DA29-6620D360AD48}"/>
                </a:ext>
              </a:extLst>
            </p:cNvPr>
            <p:cNvSpPr/>
            <p:nvPr/>
          </p:nvSpPr>
          <p:spPr>
            <a:xfrm>
              <a:off x="2364740" y="223773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1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39"/>
                  </a:lnTo>
                  <a:lnTo>
                    <a:pt x="377952" y="472439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1"/>
                  </a:lnTo>
                  <a:lnTo>
                    <a:pt x="472440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ar-EG" b="1" dirty="0"/>
                <a:t> 1</a:t>
              </a:r>
              <a:endParaRPr b="1" dirty="0"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D9D4382A-9ED7-1C11-C87F-D53D3C00BA37}"/>
                </a:ext>
              </a:extLst>
            </p:cNvPr>
            <p:cNvSpPr/>
            <p:nvPr/>
          </p:nvSpPr>
          <p:spPr>
            <a:xfrm>
              <a:off x="2364740" y="2237739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77952" y="0"/>
                  </a:lnTo>
                  <a:lnTo>
                    <a:pt x="414736" y="7423"/>
                  </a:lnTo>
                  <a:lnTo>
                    <a:pt x="444769" y="27670"/>
                  </a:lnTo>
                  <a:lnTo>
                    <a:pt x="465016" y="57703"/>
                  </a:lnTo>
                  <a:lnTo>
                    <a:pt x="472440" y="94487"/>
                  </a:lnTo>
                  <a:lnTo>
                    <a:pt x="472440" y="377951"/>
                  </a:lnTo>
                  <a:lnTo>
                    <a:pt x="465016" y="414736"/>
                  </a:lnTo>
                  <a:lnTo>
                    <a:pt x="444769" y="444769"/>
                  </a:lnTo>
                  <a:lnTo>
                    <a:pt x="414736" y="465016"/>
                  </a:lnTo>
                  <a:lnTo>
                    <a:pt x="377952" y="472439"/>
                  </a:lnTo>
                  <a:lnTo>
                    <a:pt x="94487" y="472439"/>
                  </a:lnTo>
                  <a:lnTo>
                    <a:pt x="57703" y="465016"/>
                  </a:lnTo>
                  <a:lnTo>
                    <a:pt x="27670" y="444769"/>
                  </a:lnTo>
                  <a:lnTo>
                    <a:pt x="7423" y="414736"/>
                  </a:lnTo>
                  <a:lnTo>
                    <a:pt x="0" y="377951"/>
                  </a:lnTo>
                  <a:lnTo>
                    <a:pt x="0" y="94487"/>
                  </a:lnTo>
                  <a:close/>
                </a:path>
              </a:pathLst>
            </a:custGeom>
            <a:ln w="15240">
              <a:solidFill>
                <a:srgbClr val="CECE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959150F9-F8FA-A007-5D8B-967C93DCF452}"/>
                </a:ext>
              </a:extLst>
            </p:cNvPr>
            <p:cNvSpPr/>
            <p:nvPr/>
          </p:nvSpPr>
          <p:spPr>
            <a:xfrm>
              <a:off x="2364741" y="3634733"/>
              <a:ext cx="527250" cy="468673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1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39"/>
                  </a:lnTo>
                  <a:lnTo>
                    <a:pt x="377952" y="472439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1"/>
                  </a:lnTo>
                  <a:lnTo>
                    <a:pt x="472440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ar-EG" b="1" dirty="0"/>
                <a:t> 2</a:t>
              </a:r>
              <a:endParaRPr b="1" dirty="0"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0602913E-5046-B0D9-003B-D44392F151B0}"/>
                </a:ext>
              </a:extLst>
            </p:cNvPr>
            <p:cNvSpPr/>
            <p:nvPr/>
          </p:nvSpPr>
          <p:spPr>
            <a:xfrm>
              <a:off x="2422745" y="4948231"/>
              <a:ext cx="469245" cy="550353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377952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377951"/>
                  </a:lnTo>
                  <a:lnTo>
                    <a:pt x="7423" y="414736"/>
                  </a:lnTo>
                  <a:lnTo>
                    <a:pt x="27670" y="444769"/>
                  </a:lnTo>
                  <a:lnTo>
                    <a:pt x="57703" y="465016"/>
                  </a:lnTo>
                  <a:lnTo>
                    <a:pt x="94487" y="472439"/>
                  </a:lnTo>
                  <a:lnTo>
                    <a:pt x="377952" y="472439"/>
                  </a:lnTo>
                  <a:lnTo>
                    <a:pt x="414736" y="465016"/>
                  </a:lnTo>
                  <a:lnTo>
                    <a:pt x="444769" y="444769"/>
                  </a:lnTo>
                  <a:lnTo>
                    <a:pt x="465016" y="414736"/>
                  </a:lnTo>
                  <a:lnTo>
                    <a:pt x="472440" y="377951"/>
                  </a:lnTo>
                  <a:lnTo>
                    <a:pt x="472440" y="94487"/>
                  </a:lnTo>
                  <a:lnTo>
                    <a:pt x="465016" y="57703"/>
                  </a:lnTo>
                  <a:lnTo>
                    <a:pt x="444769" y="27670"/>
                  </a:lnTo>
                  <a:lnTo>
                    <a:pt x="414736" y="7423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ar-EG" b="1" dirty="0"/>
                <a:t> 3</a:t>
              </a:r>
              <a:endParaRPr b="1" dirty="0"/>
            </a:p>
          </p:txBody>
        </p:sp>
      </p:grpSp>
      <p:sp>
        <p:nvSpPr>
          <p:cNvPr id="25" name="عنصر نائب للنص 2">
            <a:extLst>
              <a:ext uri="{FF2B5EF4-FFF2-40B4-BE49-F238E27FC236}">
                <a16:creationId xmlns:a16="http://schemas.microsoft.com/office/drawing/2014/main" id="{A05328E3-3C29-45E1-74D9-333D93C7C65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54707" y="5273194"/>
            <a:ext cx="7680325" cy="661720"/>
          </a:xfrm>
        </p:spPr>
        <p:txBody>
          <a:bodyPr/>
          <a:lstStyle/>
          <a:p>
            <a:r>
              <a:rPr lang="ar-EG" dirty="0">
                <a:solidFill>
                  <a:schemeClr val="tx1"/>
                </a:solidFill>
              </a:rPr>
              <a:t>PHP: </a:t>
            </a:r>
            <a:r>
              <a:rPr lang="ar-EG" dirty="0" err="1">
                <a:solidFill>
                  <a:schemeClr val="tx1"/>
                </a:solidFill>
              </a:rPr>
              <a:t>For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server-side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logic</a:t>
            </a:r>
            <a:endParaRPr lang="ar-EG" dirty="0">
              <a:solidFill>
                <a:schemeClr val="tx1"/>
              </a:solidFill>
            </a:endParaRPr>
          </a:p>
          <a:p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27" name="عنصر نائب للنص 2">
            <a:extLst>
              <a:ext uri="{FF2B5EF4-FFF2-40B4-BE49-F238E27FC236}">
                <a16:creationId xmlns:a16="http://schemas.microsoft.com/office/drawing/2014/main" id="{2503382C-FAAC-177A-8ABB-DAA673CD6B9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11707" y="6184874"/>
            <a:ext cx="7680325" cy="330860"/>
          </a:xfrm>
        </p:spPr>
        <p:txBody>
          <a:bodyPr/>
          <a:lstStyle/>
          <a:p>
            <a:r>
              <a:rPr lang="ar-EG" dirty="0" err="1">
                <a:solidFill>
                  <a:schemeClr val="tx1"/>
                </a:solidFill>
              </a:rPr>
              <a:t>JavaScript</a:t>
            </a:r>
            <a:r>
              <a:rPr lang="ar-EG" dirty="0">
                <a:solidFill>
                  <a:schemeClr val="tx1"/>
                </a:solidFill>
              </a:rPr>
              <a:t>: </a:t>
            </a:r>
            <a:r>
              <a:rPr lang="ar-EG" dirty="0" err="1">
                <a:solidFill>
                  <a:schemeClr val="tx1"/>
                </a:solidFill>
              </a:rPr>
              <a:t>For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interactive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ar-EG" dirty="0" err="1">
                <a:solidFill>
                  <a:schemeClr val="tx1"/>
                </a:solidFill>
              </a:rPr>
              <a:t>features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694E22B-03D1-3B79-0C63-FC3D6913F1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55F590AB-2082-7F90-8DD7-2F439E0A67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214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2814"/>
            <a:ext cx="14622780" cy="82092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146" y="-20637"/>
            <a:ext cx="491172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dirty="0">
                <a:solidFill>
                  <a:srgbClr val="396AF0"/>
                </a:solidFill>
                <a:latin typeface="Arial"/>
                <a:cs typeface="Arial"/>
              </a:rPr>
              <a:t>Use</a:t>
            </a:r>
            <a:r>
              <a:rPr sz="4350" spc="-10" dirty="0">
                <a:solidFill>
                  <a:srgbClr val="396AF0"/>
                </a:solidFill>
                <a:latin typeface="Arial"/>
                <a:cs typeface="Arial"/>
              </a:rPr>
              <a:t> </a:t>
            </a:r>
            <a:r>
              <a:rPr sz="4350" dirty="0">
                <a:solidFill>
                  <a:srgbClr val="396AF0"/>
                </a:solidFill>
                <a:latin typeface="Arial"/>
                <a:cs typeface="Arial"/>
              </a:rPr>
              <a:t>Case</a:t>
            </a:r>
            <a:r>
              <a:rPr sz="4350" spc="5" dirty="0">
                <a:solidFill>
                  <a:srgbClr val="396AF0"/>
                </a:solidFill>
                <a:latin typeface="Arial"/>
                <a:cs typeface="Arial"/>
              </a:rPr>
              <a:t> </a:t>
            </a:r>
            <a:r>
              <a:rPr sz="4350" spc="-10" dirty="0">
                <a:solidFill>
                  <a:srgbClr val="396AF0"/>
                </a:solidFill>
                <a:latin typeface="Arial"/>
                <a:cs typeface="Arial"/>
              </a:rPr>
              <a:t>Diagram</a:t>
            </a:r>
            <a:endParaRPr sz="4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4001" y="1235710"/>
            <a:ext cx="1109979" cy="57581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963980" y="1931306"/>
            <a:ext cx="8678491" cy="48072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dirty="0"/>
              <a:t>User</a:t>
            </a:r>
            <a:r>
              <a:rPr spc="45" dirty="0"/>
              <a:t> </a:t>
            </a:r>
            <a:r>
              <a:rPr spc="-10" dirty="0"/>
              <a:t>Interface</a:t>
            </a:r>
          </a:p>
          <a:p>
            <a:pPr marL="12700" marR="5080" algn="l">
              <a:lnSpc>
                <a:spcPct val="133400"/>
              </a:lnSpc>
              <a:spcBef>
                <a:spcPts val="985"/>
              </a:spcBef>
            </a:pP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b="0" spc="-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web-based</a:t>
            </a:r>
            <a:r>
              <a:rPr sz="1750" b="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user</a:t>
            </a:r>
            <a:r>
              <a:rPr sz="1750" b="0" spc="-1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interface</a:t>
            </a:r>
            <a:r>
              <a:rPr sz="1750" b="0" spc="-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provides</a:t>
            </a:r>
            <a:r>
              <a:rPr sz="1750" b="0" spc="-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3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750" b="0" spc="-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seamless</a:t>
            </a:r>
            <a:r>
              <a:rPr sz="1750" b="0" spc="-1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b="0" spc="-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intuitive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experience</a:t>
            </a:r>
            <a:r>
              <a:rPr sz="1750" b="0" spc="-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750" b="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25" dirty="0">
                <a:solidFill>
                  <a:srgbClr val="272424"/>
                </a:solidFill>
                <a:latin typeface="Verdana"/>
                <a:cs typeface="Verdana"/>
              </a:rPr>
              <a:t>donors,</a:t>
            </a:r>
            <a:r>
              <a:rPr sz="1750" b="0" spc="-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recipients,</a:t>
            </a:r>
            <a:r>
              <a:rPr sz="1750" b="0" spc="-1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b="0" spc="-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administrators</a:t>
            </a:r>
            <a:r>
              <a:rPr sz="1750" b="0" spc="-1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750" b="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interact</a:t>
            </a:r>
            <a:r>
              <a:rPr sz="1750" b="0" spc="-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20" dirty="0">
                <a:solidFill>
                  <a:srgbClr val="272424"/>
                </a:solidFill>
                <a:latin typeface="Verdana"/>
                <a:cs typeface="Verdana"/>
              </a:rPr>
              <a:t>with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b="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system.</a:t>
            </a:r>
            <a:endParaRPr sz="175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  <a:spcBef>
                <a:spcPts val="1585"/>
              </a:spcBef>
            </a:pPr>
            <a:endParaRPr sz="1750" dirty="0">
              <a:latin typeface="Verdana"/>
              <a:cs typeface="Verdana"/>
            </a:endParaRPr>
          </a:p>
          <a:p>
            <a:pPr marL="12700" algn="l">
              <a:lnSpc>
                <a:spcPct val="100000"/>
              </a:lnSpc>
            </a:pPr>
            <a:r>
              <a:rPr dirty="0"/>
              <a:t>Application</a:t>
            </a:r>
            <a:r>
              <a:rPr spc="130" dirty="0"/>
              <a:t> </a:t>
            </a:r>
            <a:r>
              <a:rPr spc="-20" dirty="0"/>
              <a:t>Logic</a:t>
            </a:r>
          </a:p>
          <a:p>
            <a:pPr marL="12700" marR="289560" algn="l">
              <a:lnSpc>
                <a:spcPct val="133400"/>
              </a:lnSpc>
              <a:spcBef>
                <a:spcPts val="985"/>
              </a:spcBef>
            </a:pP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b="0" spc="-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application</a:t>
            </a:r>
            <a:r>
              <a:rPr sz="1750" b="0" spc="-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30" dirty="0">
                <a:solidFill>
                  <a:srgbClr val="272424"/>
                </a:solidFill>
                <a:latin typeface="Verdana"/>
                <a:cs typeface="Verdana"/>
              </a:rPr>
              <a:t>layer</a:t>
            </a:r>
            <a:r>
              <a:rPr sz="1750" b="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handles</a:t>
            </a:r>
            <a:r>
              <a:rPr sz="1750" b="0" spc="-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b="0" spc="-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core</a:t>
            </a:r>
            <a:r>
              <a:rPr sz="1750" b="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functionalities,</a:t>
            </a:r>
            <a:r>
              <a:rPr sz="1750" b="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such</a:t>
            </a:r>
            <a:r>
              <a:rPr sz="1750" b="0" spc="-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45" dirty="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sz="1750" b="0" spc="-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20" dirty="0">
                <a:solidFill>
                  <a:srgbClr val="272424"/>
                </a:solidFill>
                <a:latin typeface="Verdana"/>
                <a:cs typeface="Verdana"/>
              </a:rPr>
              <a:t>user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management,</a:t>
            </a:r>
            <a:r>
              <a:rPr sz="1750" b="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50" dirty="0">
                <a:solidFill>
                  <a:srgbClr val="272424"/>
                </a:solidFill>
                <a:latin typeface="Verdana"/>
                <a:cs typeface="Verdana"/>
              </a:rPr>
              <a:t>appointment</a:t>
            </a:r>
            <a:r>
              <a:rPr sz="1750" b="0" spc="-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scheduling,</a:t>
            </a:r>
            <a:r>
              <a:rPr sz="1750" b="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b="0" spc="-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inventory</a:t>
            </a:r>
            <a:r>
              <a:rPr sz="1750" b="0" spc="-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tracking,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ensuring</a:t>
            </a:r>
            <a:r>
              <a:rPr sz="1750" b="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b="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30" dirty="0">
                <a:solidFill>
                  <a:srgbClr val="272424"/>
                </a:solidFill>
                <a:latin typeface="Verdana"/>
                <a:cs typeface="Verdana"/>
              </a:rPr>
              <a:t>system's</a:t>
            </a:r>
            <a:r>
              <a:rPr sz="1750" b="0" spc="-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20" dirty="0">
                <a:solidFill>
                  <a:srgbClr val="272424"/>
                </a:solidFill>
                <a:latin typeface="Verdana"/>
                <a:cs typeface="Verdana"/>
              </a:rPr>
              <a:t>overall</a:t>
            </a:r>
            <a:r>
              <a:rPr sz="1750" b="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functionality.</a:t>
            </a:r>
            <a:endParaRPr sz="175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  <a:spcBef>
                <a:spcPts val="1585"/>
              </a:spcBef>
            </a:pPr>
            <a:endParaRPr sz="1750" dirty="0">
              <a:latin typeface="Verdana"/>
              <a:cs typeface="Verdana"/>
            </a:endParaRPr>
          </a:p>
          <a:p>
            <a:pPr marL="12700" algn="l">
              <a:lnSpc>
                <a:spcPct val="100000"/>
              </a:lnSpc>
            </a:pPr>
            <a:r>
              <a:rPr spc="-10" dirty="0"/>
              <a:t>Database</a:t>
            </a:r>
          </a:p>
          <a:p>
            <a:pPr marL="12700" marR="728345" algn="l">
              <a:lnSpc>
                <a:spcPct val="133400"/>
              </a:lnSpc>
              <a:spcBef>
                <a:spcPts val="985"/>
              </a:spcBef>
            </a:pP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750" b="0" spc="-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database</a:t>
            </a:r>
            <a:r>
              <a:rPr sz="1750" b="0" spc="-1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65" dirty="0">
                <a:solidFill>
                  <a:srgbClr val="272424"/>
                </a:solidFill>
                <a:latin typeface="Verdana"/>
                <a:cs typeface="Verdana"/>
              </a:rPr>
              <a:t>component</a:t>
            </a:r>
            <a:r>
              <a:rPr sz="1750" b="0" spc="-1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securely</a:t>
            </a:r>
            <a:r>
              <a:rPr sz="1750" b="0" spc="-1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25" dirty="0">
                <a:solidFill>
                  <a:srgbClr val="272424"/>
                </a:solidFill>
                <a:latin typeface="Verdana"/>
                <a:cs typeface="Verdana"/>
              </a:rPr>
              <a:t>stores</a:t>
            </a:r>
            <a:r>
              <a:rPr sz="1750" b="0" spc="-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55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750" b="0" spc="-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manages</a:t>
            </a:r>
            <a:r>
              <a:rPr sz="1750" b="0" spc="-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all</a:t>
            </a:r>
            <a:r>
              <a:rPr sz="1750" b="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25" dirty="0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relevant</a:t>
            </a:r>
            <a:r>
              <a:rPr sz="1750" b="0" spc="-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40" dirty="0">
                <a:solidFill>
                  <a:srgbClr val="272424"/>
                </a:solidFill>
                <a:latin typeface="Verdana"/>
                <a:cs typeface="Verdana"/>
              </a:rPr>
              <a:t>data,</a:t>
            </a:r>
            <a:r>
              <a:rPr sz="1750" b="0" spc="-1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55" dirty="0">
                <a:solidFill>
                  <a:srgbClr val="272424"/>
                </a:solidFill>
                <a:latin typeface="Verdana"/>
                <a:cs typeface="Verdana"/>
              </a:rPr>
              <a:t>including</a:t>
            </a:r>
            <a:r>
              <a:rPr sz="1750" b="0" spc="-1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donor</a:t>
            </a:r>
            <a:r>
              <a:rPr sz="1750" b="0" spc="-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35" dirty="0">
                <a:solidFill>
                  <a:srgbClr val="272424"/>
                </a:solidFill>
                <a:latin typeface="Verdana"/>
                <a:cs typeface="Verdana"/>
              </a:rPr>
              <a:t>profiles,</a:t>
            </a:r>
            <a:r>
              <a:rPr sz="1750" b="0" spc="-1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50" dirty="0">
                <a:solidFill>
                  <a:srgbClr val="272424"/>
                </a:solidFill>
                <a:latin typeface="Verdana"/>
                <a:cs typeface="Verdana"/>
              </a:rPr>
              <a:t>blood</a:t>
            </a:r>
            <a:r>
              <a:rPr sz="1750" b="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35" dirty="0">
                <a:solidFill>
                  <a:srgbClr val="272424"/>
                </a:solidFill>
                <a:latin typeface="Verdana"/>
                <a:cs typeface="Verdana"/>
              </a:rPr>
              <a:t>inventory,</a:t>
            </a:r>
            <a:r>
              <a:rPr sz="1750" b="0" spc="-1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30" dirty="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sz="1750" b="0" dirty="0">
                <a:solidFill>
                  <a:srgbClr val="272424"/>
                </a:solidFill>
                <a:latin typeface="Verdana"/>
                <a:cs typeface="Verdana"/>
              </a:rPr>
              <a:t>donation</a:t>
            </a:r>
            <a:r>
              <a:rPr sz="1750" b="0" spc="1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750" b="0" spc="-10" dirty="0">
                <a:solidFill>
                  <a:srgbClr val="272424"/>
                </a:solidFill>
                <a:latin typeface="Verdana"/>
                <a:cs typeface="Verdana"/>
              </a:rPr>
              <a:t>records.</a:t>
            </a:r>
            <a:endParaRPr sz="1750" dirty="0">
              <a:latin typeface="Verdana"/>
              <a:cs typeface="Verdana"/>
            </a:endParaRPr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B0EA81D-B422-3A8F-A362-2F223CEBDD3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A8913FC-23C3-4D4F-D5A8-7DDBBEFD16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9</a:t>
            </a:fld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1035</Words>
  <Application>Microsoft Office PowerPoint</Application>
  <PresentationFormat>مخصص</PresentationFormat>
  <Paragraphs>126</Paragraphs>
  <Slides>19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8" baseType="lpstr">
      <vt:lpstr>Aptos</vt:lpstr>
      <vt:lpstr>Arial</vt:lpstr>
      <vt:lpstr>Arial MT</vt:lpstr>
      <vt:lpstr>Calibri</vt:lpstr>
      <vt:lpstr>Tahoma</vt:lpstr>
      <vt:lpstr>Times New Roman</vt:lpstr>
      <vt:lpstr>Trebuchet MS</vt:lpstr>
      <vt:lpstr>Verdana</vt:lpstr>
      <vt:lpstr>Office Theme</vt:lpstr>
      <vt:lpstr>Blood Donation Management System</vt:lpstr>
      <vt:lpstr>Blood Donation Management System</vt:lpstr>
      <vt:lpstr>Problem Definition</vt:lpstr>
      <vt:lpstr>Project Objectives</vt:lpstr>
      <vt:lpstr>Existing Blood Donation Platforms</vt:lpstr>
      <vt:lpstr>Functional Requirements</vt:lpstr>
      <vt:lpstr>Non-Functional Requirements</vt:lpstr>
      <vt:lpstr>Database &amp; Languages Used</vt:lpstr>
      <vt:lpstr>Use Case Diagram</vt:lpstr>
      <vt:lpstr>User Interface Design </vt:lpstr>
      <vt:lpstr>User interface design of CREATE AN ACCOUNT </vt:lpstr>
      <vt:lpstr>Tools &amp; Technologies</vt:lpstr>
      <vt:lpstr>Challenges &amp; Future Work</vt:lpstr>
      <vt:lpstr>Admin Log In </vt:lpstr>
      <vt:lpstr>Admin Donor List </vt:lpstr>
      <vt:lpstr>Admin Manage Page Data </vt:lpstr>
      <vt:lpstr>User Donate Blood </vt:lpstr>
      <vt:lpstr>User Why Should I Donate Blood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23453834 - Altaf Mousa J Alnakli</cp:lastModifiedBy>
  <cp:revision>3</cp:revision>
  <dcterms:created xsi:type="dcterms:W3CDTF">2024-12-07T14:32:25Z</dcterms:created>
  <dcterms:modified xsi:type="dcterms:W3CDTF">2024-12-07T19:55:55Z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2024-12-07T00:00:00Z</vt:filetime>
  </property>
  <property fmtid="{D5CDD505-2E9C-101B-9397-08002B2CF9AE}" pid="5" name="Producer">
    <vt:lpwstr>Microsoft® PowerPoint® 2013</vt:lpwstr>
  </property>
</Properties>
</file>