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22.jpeg" ContentType="image/jpeg"/>
  <Override PartName="/ppt/media/image11.png" ContentType="image/png"/>
  <Override PartName="/ppt/media/image19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23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6.png" ContentType="image/png"/>
  <Override PartName="/ppt/media/image3.png" ContentType="image/png"/>
  <Override PartName="/ppt/media/image25.jpeg" ContentType="image/jpe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4983918-1B51-404C-91D5-9EB942DC605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72DF08-1C1E-4802-94AA-C75C3B1338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2680" cy="25668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016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74238D-2741-4511-88FD-9A21594AAE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C5318-B51D-47C6-AC61-6856DC37BC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50C164-FB53-4248-8DB8-E2E5DA14CD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4844C5-DBE9-4053-8210-C8675962B7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1E2783-9C5B-4156-8638-9DDB54EE4C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E52553-9AA2-490D-9189-EEBF3CC76C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08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47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893880" y="1224000"/>
            <a:ext cx="11516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Обо мне: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900000" y="1800000"/>
            <a:ext cx="5757120" cy="21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Турунцев Константин Сергеевич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настоящее время, разработчик на проектах: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КСШ Администрации г.Перми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Т-плюс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Успел поработать также на многих других проектах компании в роли разработчика.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57FE73-FD5C-4F23-B9E9-C6AF094A1A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85B72B-FD9B-4AF4-A6D9-AF145E65AD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2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54D960-C225-48A6-A5C8-13F83C4B9D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33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F0980-9D59-4259-B980-0D374E40F7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0160" cy="23097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34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7469EE-3C26-4096-8FB5-E51DBB0555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0160" cy="26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5712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D48773-428C-4958-AA9F-8A2C1750CF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BA28C-64FE-40C5-A36A-904872A3E7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8BF3E-957E-428B-B16C-6928E5D02E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A0CE09-61CD-488E-9C15-EE55961AED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AB71A-709E-4562-9AEA-AEDEB0199D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8DDB82-1C78-487B-94C8-9FA1C924F0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A3BFE1-5063-45B2-896E-12DB1881FE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052188-6B46-4FF8-86CB-AB3A1DAA8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A98D23-830B-481A-AD3C-C468F2491F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74AB49-3447-4BFA-BC65-021CFEA638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C6A682-AA32-4E21-9CD3-77ED38DDDE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9759A2-8F5A-46D5-96F9-509C8FE72B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576B70-ABCF-4A07-8F2E-460EAA6CA9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CB5494-D57C-4761-9352-E375124D41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E3688E-F21C-4A8F-A563-D8B8F74061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761EBE-26E8-4A71-A90E-BA90CAD634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6DD384-B8F4-408A-9B98-059660E023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7773C0-3B29-48F6-BF43-6E93BA67D8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61978E-E65D-4927-A9B8-BB49DDAA9E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AA29ED-B94A-4C98-BE0C-28C4E66C00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623422-EB6E-44E4-B25B-8AD4FF394D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6CC2E3-B6B2-4315-B8E4-38F8C79F3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E90688-D735-48C5-858F-4E05DC9ED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D6D6D3-C82D-4EA6-A266-127627A990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B5AFED-B664-4FAA-8B98-33B445B1C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37FBC6-5DC6-4AE0-AE02-EECD255CB6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84BE4A-CB48-4096-A9B6-ADFAB234EC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2F400E-43D7-4C92-A0E8-D36C5C6C7D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7A1BF3-38E0-4F47-859B-3AF5651A5A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F7E239-2441-47CA-ABAB-785788A524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B6FB40-FC7C-45FB-B000-BBADF1251F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32C1A3-22BD-4C2E-9A5E-4A73F6986D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E01B17-4ECD-4765-ADC3-7C28F37E94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6E3953-05CB-4043-A880-5A02A54A23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912E6-5146-443B-8526-02C0D65654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74D4A4-CEFF-4EFF-8594-36BEFA84BA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B92269E-BCA1-440F-AA41-A6AED625DD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7FD48DD-FD57-43A5-943C-6761AB2775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F4972CA-4D23-4FDF-93FC-0FF291F7A9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4054E92-FA5E-43D0-AA3D-D0E588D6D7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2659D7-DEBF-45A1-94D1-0D3214CBE4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FDCC43-BCED-476E-A065-120DA1F09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B748D1B-FE9E-4C0D-ACA0-9ACBFA55BA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AA2C0D-4AC7-4CC5-9E82-BEA0307961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8A133B-57FA-4AE6-8E7D-B94B3B166D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6C89EC-643A-4595-ABFA-882597E9A2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CC7F97A-9CAA-4F08-9293-0FB6A4F041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CF40C92-AAD3-4702-B655-5830BC0EFD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5D45362-1928-44D8-8DC5-1B083A63C6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978AEA-E517-482F-BFE3-D4DC81A763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7824704-5821-489F-9FFF-AB14DBFD9F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F619A1-64AD-4F26-B9E9-83A95C43ED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888CAE-02BF-4423-B365-14D423BAC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F1302D-A1FD-4678-9EA2-1281E2DDC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1513CCF-0C64-4AD9-B8AD-D3D5B6C07D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609E945-B403-45B8-9015-1B9A675E51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D60999-1B08-4E37-A692-1FA2715BEA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4FDE20-1B16-4F3C-A0A2-B08973F973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CD31DB0-2C31-4DFF-9063-EA32B08663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0D5AAD8-3242-4674-B8A4-CCB4C9FFE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A602F8-8AC2-4160-87E6-EA6D830595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A4B4AC8-4022-4D06-B63F-D07C580D4B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FF85303-A4AA-484C-9D01-1D2E6C79A8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8FDC6A3-7E1E-40A9-B9B6-A58593595B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3F6DEE5-AA34-4695-911F-E425BF4E3E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C95C15E-B8B1-4145-886F-FB63C64EEB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A44130E-B122-43D0-91E1-329CAF70AC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1CBE76-CE4C-4472-99F0-BA14D83174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0A1A39B-7CE7-49BF-8BC5-A29964A60A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3C2BF89-E878-44AD-B927-4A52E9D4B6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A670CA3-497D-4F81-AF98-70F4C0737B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265714-44BE-4AC6-91B2-12A729069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0C3DD9-A176-46AD-A180-8660CC500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708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708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384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3840" cy="59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178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07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18B385-0F46-42F6-A3AE-AFAE8FF88EE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70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8708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8708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178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07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88488-4043-4991-9960-45913538E20C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70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8708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8708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178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07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104DFE-8543-4480-A6BA-77F486F15B7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70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8708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8708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2320" cy="416124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178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07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47D96C-EB66-4B94-8BFE-0BF2EA9CB1D3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70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8708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8708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178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07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30C80D-93FA-47AB-BE83-B5F5214C4269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70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6"/>
          <p:cNvSpPr/>
          <p:nvPr/>
        </p:nvSpPr>
        <p:spPr>
          <a:xfrm>
            <a:off x="0" y="6400800"/>
            <a:ext cx="12187080" cy="452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8"/>
          <p:cNvSpPr/>
          <p:nvPr/>
        </p:nvSpPr>
        <p:spPr>
          <a:xfrm>
            <a:off x="0" y="6334200"/>
            <a:ext cx="12187080" cy="60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1360" cy="801360"/>
          </a:xfrm>
          <a:prstGeom prst="rect">
            <a:avLst/>
          </a:prstGeom>
          <a:ln w="0">
            <a:noFill/>
          </a:ln>
        </p:spPr>
      </p:pic>
      <p:pic>
        <p:nvPicPr>
          <p:cNvPr id="234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4280" cy="407412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178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07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9AF2B-BEC7-4AF5-A498-19E479F2BE46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708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</a:t>
            </a:r>
            <a:r>
              <a:rPr b="0" lang="ru-RU" sz="4400" spc="-1" strike="noStrike">
                <a:latin typeface="Arial"/>
              </a:rPr>
              <a:t>заглавия 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5680" cy="266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18040" cy="144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1080000" y="1737000"/>
            <a:ext cx="10075320" cy="43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87080" cy="68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2680" cy="68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Основные понятия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260000" y="1823400"/>
            <a:ext cx="9897840" cy="37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336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3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28880" cy="54756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57200" cy="1052280"/>
          </a:xfrm>
          <a:prstGeom prst="rect">
            <a:avLst/>
          </a:prstGeom>
          <a:ln w="0">
            <a:noFill/>
          </a:ln>
        </p:spPr>
      </p:pic>
      <p:sp>
        <p:nvSpPr>
          <p:cNvPr id="315" name="Объект 2"/>
          <p:cNvSpPr/>
          <p:nvPr/>
        </p:nvSpPr>
        <p:spPr>
          <a:xfrm>
            <a:off x="1097280" y="3721680"/>
            <a:ext cx="10053360" cy="11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2720" cy="1271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8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57200" cy="1042560"/>
          </a:xfrm>
          <a:prstGeom prst="rect">
            <a:avLst/>
          </a:prstGeom>
          <a:ln w="0">
            <a:noFill/>
          </a:ln>
        </p:spPr>
      </p:pic>
      <p:sp>
        <p:nvSpPr>
          <p:cNvPr id="319" name="Прямоугольник 5"/>
          <p:cNvSpPr/>
          <p:nvPr/>
        </p:nvSpPr>
        <p:spPr>
          <a:xfrm>
            <a:off x="1097280" y="4326840"/>
            <a:ext cx="97927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3360" cy="1703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2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2160" cy="852120"/>
          </a:xfrm>
          <a:prstGeom prst="rect">
            <a:avLst/>
          </a:prstGeom>
          <a:ln w="0">
            <a:noFill/>
          </a:ln>
        </p:spPr>
      </p:pic>
      <p:sp>
        <p:nvSpPr>
          <p:cNvPr id="323" name="Объект 2"/>
          <p:cNvSpPr/>
          <p:nvPr/>
        </p:nvSpPr>
        <p:spPr>
          <a:xfrm>
            <a:off x="1097280" y="4989240"/>
            <a:ext cx="10053360" cy="9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336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0760" cy="1004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6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3440" cy="1623600"/>
          </a:xfrm>
          <a:prstGeom prst="rect">
            <a:avLst/>
          </a:prstGeom>
          <a:ln w="0">
            <a:noFill/>
          </a:ln>
        </p:spPr>
      </p:pic>
      <p:sp>
        <p:nvSpPr>
          <p:cNvPr id="327" name="Прямоугольник 4"/>
          <p:cNvSpPr/>
          <p:nvPr/>
        </p:nvSpPr>
        <p:spPr>
          <a:xfrm>
            <a:off x="1041480" y="4118400"/>
            <a:ext cx="59889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28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1160" cy="162360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/>
          <p:nvPr/>
        </p:nvSpPr>
        <p:spPr>
          <a:xfrm>
            <a:off x="1044000" y="5322960"/>
            <a:ext cx="8095680" cy="9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1014480" y="3060000"/>
            <a:ext cx="5789160" cy="9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900000" y="1800000"/>
            <a:ext cx="10800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Сам MQ основан на асинхронной обработке сообщений. Все отправители отправляют сообщения в RabbitMQ, не зная, была ли успешной или неудачной обработка у потребителя.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latin typeface="Arial"/>
              </a:rPr>
              <a:t>В реальном сценарии приложения может потребоваться некоторая обработка синхронизации.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33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1360" cy="19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260000" y="1260000"/>
            <a:ext cx="179784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Обо мне: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396080" y="1959120"/>
            <a:ext cx="7241760" cy="235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Турунцев Константин Сергеевич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настоящее время разработчик на проектах: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КСШ администрации г. Перми,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Т-плюс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успел поучаствовать во многих других проектах компании (ДИТ, ЕАИС, ЦЗН, Сокол, ММЦ, УЖО, ИСУЗ).</a:t>
            </a:r>
            <a:br>
              <a:rPr sz="2000"/>
            </a:br>
            <a:br>
              <a:rPr sz="2000"/>
            </a:b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3360" cy="40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Очереди могут быть длительными или временными: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latin typeface="Arial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отправитель помечает опубликованные сообщения как PERSISTENT (delivery-mode = 2)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3360" cy="4018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Постоянные (persistent) сообщения будут записываться на диск, как только они попадут в очередь.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Временные (transient) сообщения будут записываться на диск только для того, чтобы их можно было удалить из памяти при нехватке памяти. (при перезапуске RMQ они будут потеряны)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По умолчанию сообщения имеют тип transient, для того, чтобы изменить тип отправляемых в RMQ сообщений, необходимо, при отправке сообщения указать у него DeliveryMode = 2.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3360" cy="4018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сразу после его отправки (автоматическое подтверждение клиентом)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 </a:t>
            </a:r>
            <a:r>
              <a:rPr b="0" lang="ru-RU" sz="3200" spc="-1" strike="noStrike">
                <a:latin typeface="Arial"/>
              </a:rPr>
              <a:t>при получении явного ("ручного") подтверждения клиента (consumer ack).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 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basic.ack используется для положительных подтверждений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basic.nack используется для отрицательных подтверждений (сообщение помещается обратно в очередь)</a:t>
            </a:r>
            <a:endParaRPr b="0" lang="ru-RU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basic.reject используется для отрицательных подтверждений (сообщение отбрасывается и удаляется)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3360" cy="25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3360" cy="25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6440" cy="1805040"/>
          </a:xfrm>
          <a:prstGeom prst="rect">
            <a:avLst/>
          </a:prstGeom>
          <a:ln w="0">
            <a:noFill/>
          </a:ln>
        </p:spPr>
      </p:pic>
      <p:sp>
        <p:nvSpPr>
          <p:cNvPr id="343" name=""/>
          <p:cNvSpPr/>
          <p:nvPr/>
        </p:nvSpPr>
        <p:spPr>
          <a:xfrm>
            <a:off x="1080000" y="3960000"/>
            <a:ext cx="953604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68840" cy="114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3960000"/>
            <a:ext cx="953604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496960" cy="3100680"/>
          </a:xfrm>
          <a:prstGeom prst="rect">
            <a:avLst/>
          </a:prstGeom>
          <a:ln w="0">
            <a:noFill/>
          </a:ln>
        </p:spPr>
      </p:pic>
      <p:sp>
        <p:nvSpPr>
          <p:cNvPr id="347" name=""/>
          <p:cNvSpPr/>
          <p:nvPr/>
        </p:nvSpPr>
        <p:spPr>
          <a:xfrm>
            <a:off x="900000" y="5157360"/>
            <a:ext cx="1046808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solidFill>
                  <a:srgbClr val="000000"/>
                </a:solidFill>
                <a:latin typeface="Arial"/>
                <a:ea typeface="DejaVu Sans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5706000" y="3324960"/>
            <a:ext cx="8341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/>
          <p:nvPr/>
        </p:nvSpPr>
        <p:spPr>
          <a:xfrm>
            <a:off x="1260000" y="1273680"/>
            <a:ext cx="869436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Задачи, при решении которых пригодился бы брокер сообщений: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1023840" y="2001960"/>
            <a:ext cx="10315440" cy="40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необходимо реализовать сложную бизнес логику, в которой задействовано несколько компонентов информационной системы.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Интеграция различных информационных систем между собой.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нужно обеспечить асинхронный обмен между сервисами и обеспечить буферизацию сообщений.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рассылать сообщения нескольким получателям от одного отправителя.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сгладить пиковые нагрузки.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агрегировать и выполнять задачи по расписанию;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2160000" y="1783800"/>
            <a:ext cx="8098200" cy="397440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1199160" y="1080000"/>
            <a:ext cx="92394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асинхронное взаимодействие между сервисами: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15480" y="2700000"/>
            <a:ext cx="702720" cy="114084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1753560" y="2160000"/>
            <a:ext cx="15991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4140000" y="2118240"/>
            <a:ext cx="2698200" cy="219996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1188000" y="1080000"/>
            <a:ext cx="8171280" cy="6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Различные брокеры сообщений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7820280" y="2283480"/>
            <a:ext cx="3141000" cy="49320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8007840" y="4153680"/>
            <a:ext cx="1350360" cy="106452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7920000" y="3600000"/>
            <a:ext cx="22834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FlexberryServiceBus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252800" y="1800000"/>
            <a:ext cx="9725400" cy="362700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>
            <a:off x="850680" y="1080000"/>
            <a:ext cx="1066824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При использовании брокеров сообщений не требуется чтобы отправитель и получатель знали о существовании друг друга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1080000" y="2213640"/>
            <a:ext cx="10256760" cy="30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Advanced Message Queuing Protocol - открытый протокол прикладного уровня для передачи сообщений между компонентами системы.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Основная идея состоит в том, что отдельные подсистемы (или независимые приложения) могут обмениваться произвольным образом сообщениями через AMQP-брокер, который осуществляет маршрутизацию, гарантирует доставку, распределение потоков данных, подписку на нужные типы сообщений.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080000" y="1260000"/>
            <a:ext cx="467928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3600" spc="-1" strike="noStrike">
                <a:solidFill>
                  <a:srgbClr val="404040"/>
                </a:solidFill>
                <a:latin typeface="Calibri"/>
                <a:ea typeface="Noto Sans CJK SC"/>
              </a:rPr>
              <a:t>Протокол AMQP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36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080000" y="2385720"/>
            <a:ext cx="10053360" cy="2293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336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3360" cy="40183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6912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2023-04-27T15:37:54Z</dcterms:modified>
  <cp:revision>217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