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2.jpeg" ContentType="image/jpeg"/>
  <Override PartName="/ppt/media/image11.jpeg" ContentType="image/jpeg"/>
  <Override PartName="/ppt/media/image8.png" ContentType="image/png"/>
  <Override PartName="/ppt/media/image14.jpeg" ContentType="image/jpeg"/>
  <Override PartName="/ppt/media/image19.png" ContentType="image/png"/>
  <Override PartName="/ppt/media/image1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2689394-F214-45BB-BA82-532AAFF64571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Всем привет. Меня зовут Константин Турунцев, я разработчик на проектах по КСШ для администрации города Перми, Т-плюс.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9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8ECDB1-8A75-43CF-B5B8-008F1F2BB4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pc="-1" strike="noStrike">
                <a:latin typeface="Arial"/>
              </a:rPr>
              <a:t>Когда отправитель шлет сообщение в Exchange, он обычно указывает ключ маршрутизации (</a:t>
            </a:r>
            <a:r>
              <a:rPr b="0" lang="en-US" sz="1000" spc="-1" strike="noStrike">
                <a:latin typeface="Arial"/>
              </a:rPr>
              <a:t>Routing key</a:t>
            </a:r>
            <a:r>
              <a:rPr b="0" lang="ru-RU" sz="1000" spc="-1" strike="noStrike">
                <a:latin typeface="Arial"/>
              </a:rPr>
              <a:t>), чтобы указать правила маршрутизации сообщения.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Этот ключ маршрутизации должен использоваться вместе с типом Exchange и ключом привязки</a:t>
            </a:r>
            <a:r>
              <a:rPr b="0" lang="en-US" sz="1000" spc="-1" strike="noStrike">
                <a:latin typeface="Arial"/>
              </a:rPr>
              <a:t> (Binding key)</a:t>
            </a:r>
            <a:r>
              <a:rPr b="0" lang="ru-RU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То есть в зависимости от типа </a:t>
            </a:r>
            <a:r>
              <a:rPr b="0" lang="en-US" sz="1000" spc="-1" strike="noStrike">
                <a:latin typeface="Arial"/>
              </a:rPr>
              <a:t>Exchange </a:t>
            </a:r>
            <a:r>
              <a:rPr b="0" lang="ru-RU" sz="1000" spc="-1" strike="noStrike">
                <a:latin typeface="Arial"/>
              </a:rPr>
              <a:t>и ключа </a:t>
            </a:r>
            <a:r>
              <a:rPr b="0" lang="en-US" sz="1000" spc="-1" strike="noStrike">
                <a:latin typeface="Arial"/>
              </a:rPr>
              <a:t>Binding key</a:t>
            </a:r>
            <a:r>
              <a:rPr b="0" lang="ru-RU" sz="1000" spc="-1" strike="noStrike">
                <a:latin typeface="Arial"/>
              </a:rPr>
              <a:t>, указанного при создании привязки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ru-RU" sz="1000" spc="-1" strike="noStrike">
                <a:latin typeface="Arial"/>
              </a:rPr>
              <a:t>сообщение попадет в ту или иную очередь.</a:t>
            </a:r>
            <a:br>
              <a:rPr sz="1000"/>
            </a:br>
            <a:r>
              <a:rPr b="0" lang="ru-RU" sz="1000" spc="-1" strike="noStrike">
                <a:latin typeface="Arial"/>
              </a:rPr>
              <a:t>RabbitMQ устанавливает ограничение длины для ключа маршрутизации в 255 байт.</a:t>
            </a: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24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940138-2F21-476E-91A1-430E19C85D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 выше, если мы отправим в Exchange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orange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", оно будет перенаправлено в Q1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Q2; если мы отправим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black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сообщение будет направлено только в Q2. 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Topic: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Расширен в правилах сопоставления. Он аналогичен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direct-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типу Exchage. Он также направляет сообщения в очередь, которая соответствует ключу привязки и ключу маршрутизации. Однако правила сопоставления здесь несколько иные: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маршрутизации - это строка, разделенная точкой ".", например, "stock.usd.nyse" и "nyse." vmw "," quick.orange.rabbit 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привязки и ключ маршрутизации также являются символьными строками, разделенными точкой "."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ключе привязки может быть два специальных символа «*» и «#», которые используются для нечеткого сопоставления, где «*» используется для сопоставления одного слова, а «#» используется для сопоставления нескольких слов.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рисунке, 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"quick.orange.rabbit"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одновременно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"lazy.orange.fox"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Q1, routingKey = "lazy.brown.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"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"lazy.pink.rabbit"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доставляется только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раз, хотя этот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соответствует обоим ключам привязки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Q2); routingKey = "quick.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Сообщения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Brown.fox ", routingKey =" orange ", routingKey =" quick.orange.male.rabbit "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будут отправлены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если он был указан в настройках при создании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Exchange)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отброшены, поскольку они не соответствуют ни одному из связующих ключей.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Указывается набор пар ключ-значение при привязке очереди и Exchange; при отправке сообщения в Exchange RabbitMQ получит заголовок сообщения (также в форме пары ключ-значение), сравнит точно ли пара ключ-значение соответствует паре ключ-значение, указанной при привязке очереди и Exchange, если они точно совпадают, сообщение будет направлено в Очередь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иначе, оно будет отправлено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(если указан)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отброшено.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25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73CF65-B4BE-4B81-92F2-6C3033A972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Механизм реализации RPC в RabbitMQ: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Когда клиент отправляет запрос (сообщение), задает два значения в свойствах сообщения (MessageProperties, эти свойства будут отправляться вместе с сообщением) 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replyTo (имя очереди, используемое для сообщения серверу После завершения обработки сообщение, которое информирует меня, будет отправлено в эту очередь)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correlationId (идентификационный номер этого запроса, сервер должен вернуть этот атрибут после завершения обработки, и клиент будет знать, какой запрос был выполнен)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Сервер получает сообщение и обрабатывает его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После обработки сообщения сервер сгенерирует ответное сообщение в очередь, указанную в replyTo, и принесет атрибут correlationId.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Клиент подписался на очередь, указанную в replyTo. Получив ответное сообщение от сервера, он анализирует, какой запрос был выполнен в соответствии с атрибутом correlationId, и выполняет последующую бизнес-обработку на основе результата выполнения.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6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D24F8B-5905-4802-9607-9686727B3B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27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EDC01E-3E78-4665-9FC9-400D2FFC21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8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1D57E5-E501-4C81-9257-DF802AB02E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9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88A541-4388-45DB-81DF-9521AA020E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30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FACDF1-E8C1-4DBC-AAEE-D43C08A897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31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1A9CD6-E263-42DB-BCDF-9828131F4C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быстро запустить </a:t>
            </a:r>
            <a:r>
              <a:rPr b="0" lang="en-US" sz="2000" spc="-1" strike="noStrike">
                <a:latin typeface="Arial"/>
              </a:rPr>
              <a:t>RabbitMQ</a:t>
            </a:r>
            <a:r>
              <a:rPr b="0" lang="ru-RU" sz="2000" spc="-1" strike="noStrike">
                <a:latin typeface="Arial"/>
              </a:rPr>
              <a:t> в докере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для различных целей, в том числе для ознакомления или локальной отладки, нам понадобится </a:t>
            </a:r>
            <a:r>
              <a:rPr b="0" lang="en-US" sz="2000" spc="-1" strike="noStrike">
                <a:latin typeface="Arial"/>
              </a:rPr>
              <a:t>Docker Desktop </a:t>
            </a:r>
            <a:r>
              <a:rPr b="0" lang="ru-RU" sz="2000" spc="-1" strike="noStrike">
                <a:latin typeface="Arial"/>
              </a:rPr>
              <a:t>(приложение для </a:t>
            </a:r>
            <a:r>
              <a:rPr b="0" lang="en-US" sz="2000" spc="-1" strike="noStrike">
                <a:latin typeface="Arial"/>
              </a:rPr>
              <a:t>windows </a:t>
            </a:r>
            <a:r>
              <a:rPr b="0" lang="ru-RU" sz="2000" spc="-1" strike="noStrike">
                <a:latin typeface="Arial"/>
              </a:rPr>
              <a:t>для запуска докер-контейнеров/сервисов), или установленный </a:t>
            </a:r>
            <a:r>
              <a:rPr b="0" lang="en-US" sz="2000" spc="-1" strike="noStrike">
                <a:latin typeface="Arial"/>
              </a:rPr>
              <a:t>Docker </a:t>
            </a:r>
            <a:r>
              <a:rPr b="0" lang="ru-RU" sz="2000" spc="-1" strike="noStrike">
                <a:latin typeface="Arial"/>
              </a:rPr>
              <a:t>под линуксом.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ldNum" idx="20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A735F8-5A4B-45A6-8741-A424829B36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507960" y="520920"/>
            <a:ext cx="8126280" cy="257040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914400" y="3257280"/>
            <a:ext cx="7313760" cy="308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350" spc="-1" strike="noStrike">
                <a:latin typeface="Arial"/>
              </a:rPr>
              <a:t>Можно запустить также в виде docker-сервиса в стэке, тогда будет возможно управлять сервисом через портейнер </a:t>
            </a:r>
            <a:endParaRPr b="0" lang="ru-RU" sz="13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1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D59EB4-AEC0-4BF9-A96E-585ECC2F4F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2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965FBE-65B2-4EF1-8644-9C328A3E5C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760" cy="23133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76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3"/>
          </p:nvPr>
        </p:nvSpPr>
        <p:spPr>
          <a:xfrm>
            <a:off x="5179680" y="6513840"/>
            <a:ext cx="3960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296CC3-A185-4336-A33C-9777C36A26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A546BE-D93C-4DB5-AAC4-F88FC592C4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4FD5CA-14E2-4D6B-B7BB-6EB280172F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CC4BD3-5FF3-4550-B562-DCA3682200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277AF5-ED6E-45FA-B2BC-196BEFC3DD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CAC453-79FD-4EB2-8E06-B9BFE0D743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5E2215-599E-410E-858A-C8ACC9C28C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468EED-371A-45C9-8D42-50C16514B7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6A103D-0AAA-487A-9351-B85480AB66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7CD7F4-8312-467E-9C97-56130FD86A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7FAEC1-DC39-43A5-8A45-AAB8E1AD2E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EA52B3-4E1C-4067-AD62-ABE0436693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F7507A-4D9C-4626-A177-71E4221A9C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800ECB-4796-4A0E-A4D3-015C5C148B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AD0177-3FDE-423E-9112-3067BB7DAA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653F83-620D-46C8-AE42-73F420A2FD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13FF9E-709F-4278-B245-65295CCF5A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8D3132-4F24-4C69-A5D4-878BECB299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D88E8B-5EE4-4249-9016-C5D8CFE483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A0AD38-30C3-4FBB-A321-B88B832751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62CB87-43F4-4FAD-B6E4-1EB6132B2E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216D3C-6579-4A21-9D11-D11BAF3743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3A1FE7-FD55-48B4-AF51-120899E336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DE454-4079-4528-92D2-25246CE4A2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9C7F63-F568-48A7-96BE-4C0F500C9D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08E706-5E03-4288-954A-20E237EFB3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025681-930D-436E-9DA7-5E2E3B6D37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04FE4B-95E2-45BB-94AE-0E68DFDD60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90E373-BEBB-4C19-B6E5-47A158A5BE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DBF581-1658-4FE8-A24D-DEFC2C4039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D58CA3-4573-4EDA-8906-3B4241B64C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CC89E79-4CF2-4ADA-8FD6-840D39DE8D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D4551F3-FF4E-4A72-943F-F228074FCC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6DE681A-88BA-4B5B-9618-A4747BF3B4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141DBB-5089-475A-B792-AA07DCC2D3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80C0AF-E9DD-4D19-8412-E331DB1F50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6A6B8B-1B03-4ADF-BA00-37DF6E01CC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164355D-B033-4C5D-8FC5-8E6B75D7C7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47DE176-4ABF-4109-80FE-DCA2FCD995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A01A2B5-9999-47D4-B99B-8C1B267F17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76F5D3-1843-4B35-A7E3-E95C6065F6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C98263-894F-4904-9214-F56412D278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191999-31B9-4D4D-A470-AE10407AED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A3AE254-ACE5-4393-82FF-FFC9B1B596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41660EE-505B-451E-B737-A5F6BBB7D6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DE22CD-5939-4EE1-9C97-1D5E9BE378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A0C8441-8169-463A-B4FB-30A3EB9936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79A637B-3BA3-4AFC-A92A-EEC897432D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B330EFE-3FD6-4FDF-B558-D3C9F34250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976992E-8309-420D-BE30-3F1A0236E1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6730737-3FEC-4B23-92B2-BA70CC17AF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421837A-1290-4A47-82D3-914A4D8BCC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53B8950-7E52-41B7-AD41-E31FE7461C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2CB1E5C-83AA-4A67-9985-0957851732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A388C8A-FD91-4ED6-8907-1E75F5336D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BD3AB5B-0270-4D03-88A0-B0D507EB61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B2859E-89C6-4543-AA49-DF0ADBA8DA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C5725B7-1CA5-41AF-A63E-140BF8AFF6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C00656-EF18-4412-998A-C414BBDA51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B9334D-088D-4030-BC69-86286AF785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5ADB3E-A128-48CE-A710-728ACFB29E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4960" cy="80496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Рисунок 10" descr=""/>
          <p:cNvPicPr/>
          <p:nvPr/>
        </p:nvPicPr>
        <p:blipFill>
          <a:blip r:embed="rId3"/>
          <a:stretch/>
        </p:blipFill>
        <p:spPr>
          <a:xfrm>
            <a:off x="11212560" y="5495040"/>
            <a:ext cx="804960" cy="80496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CC2D4D-9DA3-4ACF-B567-0E2A5D91D37E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3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706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8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4960" cy="80496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3CEDEE-D9EA-456D-91A8-871CC1993C0C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706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8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4960" cy="80496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40E875-7EF8-47EB-838D-CF76A463B856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706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8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4960" cy="80496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333360" y="1993680"/>
            <a:ext cx="2185920" cy="416484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9DF0C7-BBA7-4CF2-8591-534AD3DF4298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706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8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4960" cy="80496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5" descr=""/>
          <p:cNvPicPr/>
          <p:nvPr/>
        </p:nvPicPr>
        <p:blipFill>
          <a:blip r:embed="rId3"/>
          <a:stretch/>
        </p:blipFill>
        <p:spPr>
          <a:xfrm>
            <a:off x="4917960" y="2125440"/>
            <a:ext cx="2297880" cy="407772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043468-5EF2-4C06-BB56-8BB4F08BD5F7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706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127.0.0.1:15672/api/index.html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s://www.rabbitmq.com/access-control.html#authorisation" TargetMode="External"/><Relationship Id="rId3" Type="http://schemas.openxmlformats.org/officeDocument/2006/relationships/hyperlink" Target="https://www.rabbitmq.com/access-control.html#authorisatio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127.0.0.1:15672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60000" y="1440000"/>
            <a:ext cx="9899280" cy="266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000"/>
          </a:bodyPr>
          <a:p>
            <a:pPr>
              <a:lnSpc>
                <a:spcPct val="85000"/>
              </a:lnSpc>
              <a:buNone/>
            </a:pPr>
            <a:r>
              <a:rPr b="1" lang="ru-RU" sz="8000" spc="-52" strike="noStrike">
                <a:solidFill>
                  <a:srgbClr val="262626"/>
                </a:solidFill>
                <a:latin typeface="Calibri Light"/>
              </a:rPr>
              <a:t>Брокер сообщений </a:t>
            </a:r>
            <a:r>
              <a:rPr b="1" lang="en-US" sz="8000" spc="-52" strike="noStrike">
                <a:solidFill>
                  <a:srgbClr val="262626"/>
                </a:solidFill>
                <a:latin typeface="Calibri Light"/>
              </a:rPr>
              <a:t>RabbitMQ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Routing key</a:t>
            </a: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,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Binding, Binding key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960" cy="17074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Routing key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ключ маршрутизации, указываемый в теле сообщения, отправленного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Exchange.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устанавливает ограничение длины для ключа маршрутизации в 255 байт.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Exchange связан с очередью (или другим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через привязку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(Binding)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поэтому RabbitMQ знает, как правильно направлять сообщения в указанную очередь.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58" name="Picture 2" descr="RabbitMQ "/>
          <p:cNvPicPr/>
          <p:nvPr/>
        </p:nvPicPr>
        <p:blipFill>
          <a:blip r:embed="rId1"/>
          <a:stretch/>
        </p:blipFill>
        <p:spPr>
          <a:xfrm>
            <a:off x="2873520" y="4003560"/>
            <a:ext cx="3065760" cy="855720"/>
          </a:xfrm>
          <a:prstGeom prst="rect">
            <a:avLst/>
          </a:prstGeom>
          <a:ln w="0">
            <a:noFill/>
          </a:ln>
        </p:spPr>
      </p:pic>
      <p:sp>
        <p:nvSpPr>
          <p:cNvPr id="259" name="Объект 2"/>
          <p:cNvSpPr/>
          <p:nvPr/>
        </p:nvSpPr>
        <p:spPr>
          <a:xfrm>
            <a:off x="1097280" y="4989240"/>
            <a:ext cx="10056960" cy="9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Binding key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ключ, указываемый при создании привязки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066680" y="840240"/>
            <a:ext cx="10056960" cy="75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Типы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025280" y="1871640"/>
            <a:ext cx="9954360" cy="10080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есть четыре типа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Exchange: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  <a:tab algn="l" pos="112680"/>
                <a:tab algn="l" pos="286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fanout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- направляет все сообщения, отправляемые в Exchange, во все связанные с ним очереди.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62" name="Picture 4" descr="https://www.rabbitmq.com/img/tutorials/python-five.png"/>
          <p:cNvPicPr/>
          <p:nvPr/>
        </p:nvPicPr>
        <p:blipFill>
          <a:blip r:embed="rId1"/>
          <a:stretch/>
        </p:blipFill>
        <p:spPr>
          <a:xfrm>
            <a:off x="7071480" y="4093560"/>
            <a:ext cx="4037040" cy="16272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4"/>
          <p:cNvSpPr/>
          <p:nvPr/>
        </p:nvSpPr>
        <p:spPr>
          <a:xfrm>
            <a:off x="1077480" y="4118400"/>
            <a:ext cx="59925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topic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аналогичен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direct,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однако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binding key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может быть задан при помощи шаблона для нечеткого сопоставления.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64" name="Прямоугольник 5"/>
          <p:cNvSpPr/>
          <p:nvPr/>
        </p:nvSpPr>
        <p:spPr>
          <a:xfrm>
            <a:off x="1045800" y="2921040"/>
            <a:ext cx="61005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направляет сообщение в очередь, ключ привязки которой точно соответствует ключу маршрутизации.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65" name="Рисунок 8" descr=""/>
          <p:cNvPicPr/>
          <p:nvPr/>
        </p:nvPicPr>
        <p:blipFill>
          <a:blip r:embed="rId2"/>
          <a:stretch/>
        </p:blipFill>
        <p:spPr>
          <a:xfrm>
            <a:off x="7110000" y="2614680"/>
            <a:ext cx="3884760" cy="1627200"/>
          </a:xfrm>
          <a:prstGeom prst="rect">
            <a:avLst/>
          </a:prstGeom>
          <a:ln w="0">
            <a:noFill/>
          </a:ln>
        </p:spPr>
      </p:pic>
      <p:sp>
        <p:nvSpPr>
          <p:cNvPr id="266" name=""/>
          <p:cNvSpPr/>
          <p:nvPr/>
        </p:nvSpPr>
        <p:spPr>
          <a:xfrm>
            <a:off x="1044000" y="5322960"/>
            <a:ext cx="8099280" cy="9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headers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точное сопоставление по заголовкам сообщения (пары ключ-значение), а не по ключам привязки и маршрутизации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Remote procedure call (RPC)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960" cy="1900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Сам MQ основан на асинхронной обработке сообщений. Все отправители (P) отправляют сообщения в RabbitMQ, не зная, была ли успешной или неудачной обработка у потребителя (C).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4f4f4f"/>
                </a:solidFill>
                <a:latin typeface="Calibri"/>
              </a:rPr>
              <a:t>Однако в реальном сценарии приложения, вероятно, потребуется некоторая обработка синхронизации.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69" name="Picture 2" descr="RabbitMQ "/>
          <p:cNvPicPr/>
          <p:nvPr/>
        </p:nvPicPr>
        <p:blipFill>
          <a:blip r:embed="rId1"/>
          <a:stretch/>
        </p:blipFill>
        <p:spPr>
          <a:xfrm>
            <a:off x="1121400" y="3837960"/>
            <a:ext cx="5484960" cy="190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Durable/transient queues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Очереди могут быть длительными или временными. Метаданные длительной очереди хранятся на диске, в то время как метаданные временной очереди, когда это возможно, хранятся в памяти.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средах и вариантах использования, где важна долговечность, приложения должны использовать длительные очереди и убедиться, что публикация помечает опубликованные сообщения как сохраненные.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очереди будут удалены при загрузке узла. Поэтому они по замыслу не переживут перезапуск узла. Сообщения в временных очередях также будут отброшены.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Persistent/transient (in memory) messages 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0360" indent="270000" algn="just">
              <a:lnSpc>
                <a:spcPct val="90000"/>
              </a:lnSpc>
              <a:spcBef>
                <a:spcPts val="14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persistent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будут записываться на диск, как только они попадут в очередь.</a:t>
            </a:r>
            <a:endParaRPr b="0" lang="ru-RU" sz="2000" spc="-1" strike="noStrike">
              <a:latin typeface="Arial"/>
            </a:endParaRPr>
          </a:p>
          <a:p>
            <a:pPr marL="90360" indent="270000">
              <a:lnSpc>
                <a:spcPct val="90000"/>
              </a:lnSpc>
              <a:spcBef>
                <a:spcPts val="907"/>
              </a:spcBef>
              <a:spcAft>
                <a:spcPts val="198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сообщения будут записываться на диск только для того, чтобы их можно было удалить из памяти при нехватке памяти. (при перезапуске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они будут потеряны)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сообщения также сохраняются в памяти, когда это возможно, и удаляются из памяти только при нехватке памяти.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умолчанию сообщения имеют тип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для того, чтобы изменить тип отправляемых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сообщений, необходимо, при отправке сообщения указать у него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DeliveryMode = 2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Подтверждение получения сообщения 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Message acknowledgment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88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зависимости от используемого режима подтверждения RabbitMQ может считать сообщение успешно доставленным в случаях: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сразу после его отправки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//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автоматическое подтверждение, определяется на стороне клиента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_channel.BasicConsume(queueName, autoAck, consumer);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получении явного ("ручного") подтверждения клиента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consumer ack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). 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Подтверждения, отправленные вручную, могут быть положительными или отрицательными и использовать один из следующих методов протокола:</a:t>
            </a:r>
            <a:endParaRPr b="0" lang="ru-RU" sz="20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basic.ack используется для положительных подтверждений</a:t>
            </a:r>
            <a:endParaRPr b="0" lang="ru-RU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basic.nack используется для отрицательных подтверждений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(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сообщение помещается обратно в очередь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basic.reject используется для отрицательных подтверждений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(сообщение отбрасывается и удаляется)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210680" y="2196000"/>
            <a:ext cx="10056960" cy="251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Демонстрация отправки и приема сообщений в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RabbitMQ на примере консольного приложения на .net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102680" y="360"/>
            <a:ext cx="10056960" cy="251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Также у RabbitMQ имеется http-api, документация на него доступна по ссылке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hlinkClick r:id="rId1"/>
              </a:rPr>
              <a:t>http://127.0.0.1:15672/api/index.html</a:t>
            </a: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 или по значку HTTP API в правом нижнем углу страницы админки</a:t>
            </a: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864000" y="1899000"/>
            <a:ext cx="7880040" cy="1808640"/>
          </a:xfrm>
          <a:prstGeom prst="rect">
            <a:avLst/>
          </a:prstGeom>
          <a:ln w="0">
            <a:noFill/>
          </a:ln>
        </p:spPr>
      </p:pic>
      <p:sp>
        <p:nvSpPr>
          <p:cNvPr id="279" name=""/>
          <p:cNvSpPr/>
          <p:nvPr/>
        </p:nvSpPr>
        <p:spPr>
          <a:xfrm>
            <a:off x="1080000" y="3960000"/>
            <a:ext cx="953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latin typeface="Arial"/>
              </a:rPr>
              <a:t>Например при помощи такого запроса можно получить список всех очередей  http://127.0.0.1:15672/api/queues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27560" y="18000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latin typeface="Arial"/>
              </a:rPr>
              <a:t>В RabbitMQ также есть возможность задать права пользователям на конфигурирование, чтение и запись. Права задаются регулярными выражениями в разделе Permissions настроек соответствующего пользователя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1080000" y="3960000"/>
            <a:ext cx="953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11500560" cy="310428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 txBox="1"/>
          <p:nvPr/>
        </p:nvSpPr>
        <p:spPr>
          <a:xfrm>
            <a:off x="900000" y="5157360"/>
            <a:ext cx="1047168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52" strike="noStrike">
                <a:latin typeface="Arial"/>
              </a:rPr>
              <a:t>подробнее можно прочитать в документации </a:t>
            </a:r>
            <a:r>
              <a:rPr b="0" lang="ru-RU" sz="1800" spc="-52" strike="noStrike">
                <a:latin typeface="Arial"/>
                <a:hlinkClick r:id="rId2"/>
              </a:rPr>
              <a:t>https://www.rabbitmq.com/access-control.html#authorisation</a:t>
            </a:r>
            <a:r>
              <a:rPr b="0" lang="ru-RU" sz="1800" spc="-52" strike="noStrike">
                <a:latin typeface="Arial"/>
                <a:hlinkClick r:id="rId3"/>
              </a:rPr>
              <a:t>https://www.rabbitmq.com/access-control.html#authorisation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Спасибо за внимание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5706000" y="3324960"/>
            <a:ext cx="837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00" spc="-1" strike="noStrike">
                <a:latin typeface="Arial"/>
              </a:rPr>
              <a:t>^(qwe123)$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Введение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0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AMQP, или Advanced Message Queuing Protocol, является открытым стандартом для протоколов прикладного уровня и ориентирован на сообщения.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Промежуточное программное обеспечение для сообщений в основном используется для разделения между компонентами, отправителю сообщения не нужно знать о существовании получателя сообщения, и наоборот.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Основными функциями AMQP являются ориентированность на сообщения, очередь, маршрутизацию, надежность и безопасность.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- это реализация AMQP с открытым исходным кодом. Сервер написан на Erlang и поддерживает несколько клиентов, таких как: Python, Ruby, .NET, Java, JMS, C, PHP, ActionScript, XMPP, STOMP и т. д. 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Он используется для хранения и пересылки сообщений в распределенной системе и хорошо работает с точки зрения простоты использования, масштабируемости и высокой доступности.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 desktop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Docker Desktop.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консоль.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Выполнить команду получения образа: 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pull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контейнер командой: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run -d --name disconf-rabbit -p 5672:5672 -p 15672:15672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админку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адресу </a:t>
            </a:r>
            <a:r>
              <a:rPr b="0" lang="ru-RU" sz="20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http://127.0.0.1:15672/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(логин/пароль по умолчанию: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guest/guest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421640" cy="144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docker-compose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1080000" y="1737000"/>
            <a:ext cx="10078920" cy="43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version: '3'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services: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RabbitMq: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image: rabbitmq:3-management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hostname: rabbit1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ports: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"15672:15672"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"5672:5672"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DisconfRmqStorage1:/var/lib/rabbitmq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DisconfRmqStorage1: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Рисунок 3" descr=""/>
          <p:cNvPicPr/>
          <p:nvPr/>
        </p:nvPicPr>
        <p:blipFill>
          <a:blip r:embed="rId1"/>
          <a:stretch/>
        </p:blipFill>
        <p:spPr>
          <a:xfrm>
            <a:off x="14400" y="14400"/>
            <a:ext cx="12176280" cy="684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Разберемся с терминами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Queue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960" cy="1119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 в RabbitMQ могут храниться только в очереди, отправитель (P на рисунке ниже) создает сообщение и доставляет его в очередь, а потребитель (C на рисунке ниже) может получить сообщение из очереди и использовать его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49" name="Picture 2" descr="RabbitMQ "/>
          <p:cNvPicPr/>
          <p:nvPr/>
        </p:nvPicPr>
        <p:blipFill>
          <a:blip r:embed="rId1"/>
          <a:stretch/>
        </p:blipFill>
        <p:spPr>
          <a:xfrm>
            <a:off x="1176840" y="2873520"/>
            <a:ext cx="3732480" cy="55116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4" descr="RabbitMQ "/>
          <p:cNvPicPr/>
          <p:nvPr/>
        </p:nvPicPr>
        <p:blipFill>
          <a:blip r:embed="rId2"/>
          <a:stretch/>
        </p:blipFill>
        <p:spPr>
          <a:xfrm>
            <a:off x="1176840" y="5138640"/>
            <a:ext cx="3160800" cy="1055880"/>
          </a:xfrm>
          <a:prstGeom prst="rect">
            <a:avLst/>
          </a:prstGeom>
          <a:ln w="0">
            <a:noFill/>
          </a:ln>
        </p:spPr>
      </p:pic>
      <p:sp>
        <p:nvSpPr>
          <p:cNvPr id="251" name="Объект 2"/>
          <p:cNvSpPr/>
          <p:nvPr/>
        </p:nvSpPr>
        <p:spPr>
          <a:xfrm>
            <a:off x="1097280" y="3721680"/>
            <a:ext cx="10056960" cy="11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Несколько потребителей могут подписаться на одну и ту же очередь. В это время сообщения в очереди будут равномерно распределены для обработки несколькими потребителями, а не каждый получатель получит все сообщения и обработает их.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796320" cy="12754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Отправитель шлет сообщение в Exchange (X на рисунке ниже), а Exchange направляет сообщение в одну или несколько очередей (или отбрасывает).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54" name="Рисунок 4" descr=""/>
          <p:cNvPicPr/>
          <p:nvPr/>
        </p:nvPicPr>
        <p:blipFill>
          <a:blip r:embed="rId1"/>
          <a:stretch/>
        </p:blipFill>
        <p:spPr>
          <a:xfrm>
            <a:off x="1097280" y="2839320"/>
            <a:ext cx="3160800" cy="1046160"/>
          </a:xfrm>
          <a:prstGeom prst="rect">
            <a:avLst/>
          </a:prstGeom>
          <a:ln w="0">
            <a:noFill/>
          </a:ln>
        </p:spPr>
      </p:pic>
      <p:sp>
        <p:nvSpPr>
          <p:cNvPr id="255" name="Прямоугольник 5"/>
          <p:cNvSpPr/>
          <p:nvPr/>
        </p:nvSpPr>
        <p:spPr>
          <a:xfrm>
            <a:off x="1097280" y="4326840"/>
            <a:ext cx="97963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f4f4f"/>
                </a:solidFill>
                <a:latin typeface="Calibri"/>
                <a:ea typeface="DejaVu Sans"/>
              </a:rPr>
              <a:t>В RabbitMQ есть четыре типа Exchange. Различные типы имеют разные стратегии маршрутизации, которые будут представлены в разделе «Типы Exchange»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6668</TotalTime>
  <Application>LibreOffice/7.3.7.2$Linux_X86_64 LibreOffice_project/30$Build-2</Application>
  <AppVersion>15.0000</AppVersion>
  <Words>1529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2018-06-05T10:19:19Z</dcterms:created>
  <dc:creator>Олег Матвиенко</dc:creator>
  <dc:description/>
  <dc:language>ru-RU</dc:language>
  <cp:lastModifiedBy/>
  <dcterms:modified xsi:type="dcterms:W3CDTF">2023-03-23T12:18:21Z</dcterms:modified>
  <cp:revision>163</cp:revision>
  <dc:subject/>
  <dc:title>Как написать многопоточное приложение в 2018 году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