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jpeg" ContentType="image/jpeg"/>
  <Override PartName="/ppt/media/image11.jpeg" ContentType="image/jpeg"/>
  <Override PartName="/ppt/media/image8.png" ContentType="image/png"/>
  <Override PartName="/ppt/media/image14.jpeg" ContentType="image/jpeg"/>
  <Override PartName="/ppt/media/image19.png" ContentType="image/png"/>
  <Override PartName="/ppt/media/image1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D0BA91F-7132-46A3-A4B8-A3458D17728B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Всем привет. Меня зовут Константин Турунцев, я разработчик на проектах по КСШ для администрации города Перми, Т-плюс.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9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DB4D2-4CF1-4815-86F9-D9A04EA8B7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66E2A-328B-4616-A4DB-F09735022D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3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56B992-A546-4902-A2AE-A8757C04E7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latin typeface="Arial"/>
              </a:rPr>
              <a:t>Когда отправитель шлет сообщение в Exchange, он обычно указывает ключ маршрутизации (</a:t>
            </a:r>
            <a:r>
              <a:rPr b="0" lang="en-US" sz="1000" spc="-1" strike="noStrike">
                <a:latin typeface="Arial"/>
              </a:rPr>
              <a:t>Routing key</a:t>
            </a:r>
            <a:r>
              <a:rPr b="0" lang="ru-RU" sz="1000" spc="-1" strike="noStrike">
                <a:latin typeface="Arial"/>
              </a:rPr>
              <a:t>), чтобы указать правила маршрутизации сообщения.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Этот ключ маршрутизации должен использоваться вместе с типом Exchange и ключом привязки</a:t>
            </a:r>
            <a:r>
              <a:rPr b="0" lang="en-US" sz="1000" spc="-1" strike="noStrike">
                <a:latin typeface="Arial"/>
              </a:rPr>
              <a:t> (Binding key)</a:t>
            </a:r>
            <a:r>
              <a:rPr b="0" lang="ru-RU" sz="1000" spc="-1" strike="noStrike">
                <a:latin typeface="Arial"/>
              </a:rPr>
              <a:t>.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ru-RU" sz="1000" spc="-1" strike="noStrike">
                <a:latin typeface="Arial"/>
              </a:rPr>
              <a:t>То есть в зависимости от типа </a:t>
            </a:r>
            <a:r>
              <a:rPr b="0" lang="en-US" sz="1000" spc="-1" strike="noStrike">
                <a:latin typeface="Arial"/>
              </a:rPr>
              <a:t>Exchange </a:t>
            </a:r>
            <a:r>
              <a:rPr b="0" lang="ru-RU" sz="1000" spc="-1" strike="noStrike">
                <a:latin typeface="Arial"/>
              </a:rPr>
              <a:t>и ключа </a:t>
            </a:r>
            <a:r>
              <a:rPr b="0" lang="en-US" sz="1000" spc="-1" strike="noStrike">
                <a:latin typeface="Arial"/>
              </a:rPr>
              <a:t>Binding key</a:t>
            </a:r>
            <a:r>
              <a:rPr b="0" lang="ru-RU" sz="1000" spc="-1" strike="noStrike">
                <a:latin typeface="Arial"/>
              </a:rPr>
              <a:t>, указанного при создании привязки</a:t>
            </a:r>
            <a:r>
              <a:rPr b="0" lang="en-US" sz="1000" spc="-1" strike="noStrike">
                <a:latin typeface="Arial"/>
              </a:rPr>
              <a:t>, </a:t>
            </a:r>
            <a:r>
              <a:rPr b="0" lang="ru-RU" sz="1000" spc="-1" strike="noStrike">
                <a:latin typeface="Arial"/>
              </a:rPr>
              <a:t>сообщение попадет в ту или иную очередь.</a:t>
            </a:r>
            <a:br>
              <a:rPr sz="1000"/>
            </a:br>
            <a:r>
              <a:rPr b="0" lang="ru-RU" sz="1000" spc="-1" strike="noStrike">
                <a:latin typeface="Arial"/>
              </a:rPr>
              <a:t>RabbitMQ устанавливает ограничение длины для ключа маршрутизации в 255 байт.</a:t>
            </a: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2B7FE7-CCEF-4E18-AFF8-6EE81FEDFE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: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 выше, если мы отправим в Exchange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orange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", оно будет перенаправлено в Q1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Q2; если мы отправим сообщение с routingKey = 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black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сообщение будет направлено только в Q2. 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Topic: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Расширен в правилах сопоставления. Он аналогичен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direct-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типу Exchage. Он также направляет сообщения в очередь, которая соответствует ключу привязки и ключу маршрутизации. Однако правила сопоставления здесь несколько иные: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маршрутизации - это строка, разделенная точкой ".", например, "stock.usd.nyse" и "nyse." vmw "," quick.orange.rabbit 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Ключ привязки и ключ маршрутизации также являются символьными строками, разделенными точкой "."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 ключе привязки может быть два специальных символа «*» и «#», которые используются для нечеткого сопоставления, где «*» используется для сопоставления одного слова, а «#» используется для сопоставления нескольких слов.</a:t>
            </a:r>
            <a:br>
              <a:rPr sz="1200"/>
            </a:b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Взяв в качестве примера конфигурацию, приведенную на рисунке, 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"quick.orange.rabbit"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одновременно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"lazy.orange.fox"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Q1, routingKey = "lazy.brown.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"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fox"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сообщение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= "lazy.pink.rabbit"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будет направлено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доставляется только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один раз, хотя этот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routingKey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соответствует обоим ключам привязки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Q2); routingKey = "quick.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Сообщения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Brown.fox ", routingKey =" orange ", routingKey =" quick.orange.male.rabbit "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будут отправлены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 (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если он был указан в настройках при создании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Exchange)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отброшены, поскольку они не соответствуют ни одному из связующих ключей.</a:t>
            </a: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Указывается набор пар ключ-значение при привязке очереди и Exchange; при отправке сообщения в Exchange RabbitMQ получит заголовок сообщения (также в форме пары ключ-значение), сравнит точно ли пара ключ-значение соответствует паре ключ-значение, указанной при привязке очереди и Exchange, если они точно совпадают, сообщение будет направлено в Очередь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иначе, оно будет отправлено в 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alternate-exchange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 (если указан)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или отброшено.</a:t>
            </a:r>
            <a:endParaRPr b="0" lang="ru-RU" sz="1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5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23494D-3B18-476E-A7AC-C399973F51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Механизм реализации RPC в RabbitMQ: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Когда клиент отправляет запрос (сообщение), задает два значения в свойствах сообщения (MessageProperties, эти свойства будут отправляться вместе с сообщением) 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replyTo (имя очереди, используемое для сообщения серверу После завершения обработки сообщение, которое информирует меня, будет отправлено в эту очередь)</a:t>
            </a:r>
            <a:endParaRPr b="0" lang="ru-RU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correlationId (идентификационный номер этого запроса, сервер должен вернуть этот атрибут после завершения обработки, и клиент будет знать, какой запрос был выполнен)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Сервер получает сообщение и обрабатывает его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После обработки сообщения сервер сгенерирует ответное сообщение в очередь, указанную в replyTo, и принесет атрибут correlationId.</a:t>
            </a:r>
            <a:endParaRPr b="0" lang="ru-RU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Клиент подписался на очередь, указанную в replyTo. Получив ответное сообщение от сервера, он анализирует, какой запрос был выполнен в соответствии с атрибутом correlationId, и выполняет последующую бизнес-обработку на основе результата выполнения.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6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E7E63-8372-4749-8445-543F6BB0E1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7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CDA419-CB0A-4336-B8AB-082A137E60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8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1F6AE7-FCE5-4D9D-80C5-89507F982F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9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063EA-F68D-4009-9031-352F102027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Будет продемонстрирована возможность отправки сообщений в </a:t>
            </a:r>
            <a:r>
              <a:rPr b="0" lang="en-US" sz="2000" spc="-1" strike="noStrike">
                <a:latin typeface="Arial"/>
              </a:rPr>
              <a:t>RMQ </a:t>
            </a:r>
            <a:r>
              <a:rPr b="0" lang="ru-RU" sz="2000" spc="-1" strike="noStrike">
                <a:latin typeface="Arial"/>
              </a:rPr>
              <a:t>на примере консольного приложения на .</a:t>
            </a:r>
            <a:r>
              <a:rPr b="0" lang="en-US" sz="2000" spc="-1" strike="noStrike">
                <a:latin typeface="Arial"/>
              </a:rPr>
              <a:t>Net</a:t>
            </a:r>
            <a:r>
              <a:rPr b="0" lang="ru-RU" sz="2000" spc="-1" strike="noStrike">
                <a:latin typeface="Arial"/>
              </a:rPr>
              <a:t>. Также будут показаны возможности маршрутизации сообщений в </a:t>
            </a:r>
            <a:r>
              <a:rPr b="0" lang="en-US" sz="2000" spc="-1" strike="noStrike">
                <a:latin typeface="Arial"/>
              </a:rPr>
              <a:t>exchange</a:t>
            </a:r>
            <a:r>
              <a:rPr b="0" lang="ru-RU" sz="2000" spc="-1" strike="noStrike">
                <a:latin typeface="Arial"/>
              </a:rPr>
              <a:t>, описанные выше.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30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E79BB-FD70-4F15-A19B-C1E869E25C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31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95DF34-75A7-42DF-B0E9-E13142F74C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Чтобы быстро запустить </a:t>
            </a:r>
            <a:r>
              <a:rPr b="0" lang="en-US" sz="2000" spc="-1" strike="noStrike">
                <a:latin typeface="Arial"/>
              </a:rPr>
              <a:t>RabbitMQ</a:t>
            </a:r>
            <a:r>
              <a:rPr b="0" lang="ru-RU" sz="2000" spc="-1" strike="noStrike">
                <a:latin typeface="Arial"/>
              </a:rPr>
              <a:t> в докере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ru-RU" sz="2000" spc="-1" strike="noStrike">
                <a:latin typeface="Arial"/>
              </a:rPr>
              <a:t>для различных целей, в том числе для ознакомления или локальной отладки, нам понадобится </a:t>
            </a:r>
            <a:r>
              <a:rPr b="0" lang="en-US" sz="2000" spc="-1" strike="noStrike">
                <a:latin typeface="Arial"/>
              </a:rPr>
              <a:t>Docker Desktop </a:t>
            </a:r>
            <a:r>
              <a:rPr b="0" lang="ru-RU" sz="2000" spc="-1" strike="noStrike">
                <a:latin typeface="Arial"/>
              </a:rPr>
              <a:t>(приложение для </a:t>
            </a:r>
            <a:r>
              <a:rPr b="0" lang="en-US" sz="2000" spc="-1" strike="noStrike">
                <a:latin typeface="Arial"/>
              </a:rPr>
              <a:t>windows </a:t>
            </a:r>
            <a:r>
              <a:rPr b="0" lang="ru-RU" sz="2000" spc="-1" strike="noStrike">
                <a:latin typeface="Arial"/>
              </a:rPr>
              <a:t>для запуска докер-контейнеров/сервисов), или установленный </a:t>
            </a:r>
            <a:r>
              <a:rPr b="0" lang="en-US" sz="2000" spc="-1" strike="noStrike">
                <a:latin typeface="Arial"/>
              </a:rPr>
              <a:t>Docker </a:t>
            </a:r>
            <a:r>
              <a:rPr b="0" lang="ru-RU" sz="2000" spc="-1" strike="noStrike">
                <a:latin typeface="Arial"/>
              </a:rPr>
              <a:t>под линуксом.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Num" idx="20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DCEA3-96C0-4505-8B8F-F9F2116506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507960" y="520920"/>
            <a:ext cx="8125920" cy="257004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914400" y="3257280"/>
            <a:ext cx="7313400" cy="30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350" spc="-1" strike="noStrike">
                <a:latin typeface="Arial"/>
              </a:rPr>
              <a:t>Можно запустить также в виде docker-сервиса в стэке, тогда будет возможно управлять сервисом через портейнер </a:t>
            </a:r>
            <a:endParaRPr b="0" lang="ru-RU" sz="135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35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14400" y="857160"/>
            <a:ext cx="7313400" cy="23130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3400" cy="26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1"/>
          </p:nvPr>
        </p:nvSpPr>
        <p:spPr>
          <a:xfrm>
            <a:off x="5179680" y="6513840"/>
            <a:ext cx="3960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E027EA-30C6-459F-BD39-C59344F482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08D943-82D4-493E-A7B7-AE9BCF0B71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8C885-F8A8-4650-8304-44F11B26D0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5EA4B6-BAA3-49E3-A798-B12B3FB7B0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DA889-F2C6-48E8-8E4C-3766DD4C863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3728ED-4881-46DE-BFE3-5026948D05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CD2811-DD5B-415D-A13F-AD5F9F1A8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C98DB-8D4D-4579-B07A-92447FAB59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0E464B-704D-431A-8CB4-E1D67BE505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A77ECE-9829-40C5-83B0-2842F16B21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ABCE64-B54F-4F76-910B-4D288E7449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F5F8F9-9FE0-45C4-B985-BD3614FE5B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B7008-CEC3-4AD0-A621-198D8BEDB9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4C3124-5765-49D3-9C8B-92335D359E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78CC72-4959-4DA3-9E4E-0212FAFEB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E45F41-130F-4AA9-BED4-2D0418A690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18E972-262E-4760-AA2A-A0FE4D6241B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75304-5EE6-4651-81BA-3D4AD13564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E33CB5-19E8-4D53-A237-D410682BAF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6C410B-D20A-428E-BE90-9DF1DFAFA7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A049A0-3CBD-46C1-9E2A-35DF420D77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A29CE9-1A0A-45CF-9F50-EE0C9F3E50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8098E9-73CF-4F7C-A86E-BF75E92B21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0030ED-CC17-44D0-BF2B-42E73C0F91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CEB0F9-E743-442C-B169-4292546349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803285-AE90-48B3-9542-F7CF17622D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9FD553-463D-4A68-8C71-8599708F4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9FDF55-CE5F-45FB-A733-F44025F9E4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5288B2-AD61-4619-A58A-1EE37CF523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9232D2-58C5-4103-8DC5-163D37A50C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04C6E0-D3D6-498E-956F-94B51F8BAD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F4C476-8B6B-4369-A0EB-30F0A06BF4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050C6A-7457-4D2D-A8AB-E4B06DC91A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E7D80FA-ED80-48AF-BD94-93FA635EE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FACE1A-EF35-40DC-83AA-0550A9DA01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FEE9EE-4A1E-40A6-9C72-C73886EFA5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24A1957-00C8-472A-BB87-9BF8F13882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C79257-0502-46A0-9716-1CCAD59333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FE6E166-547B-4DD1-9FF7-6474B1C1AF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5D5CDF-CF5E-40E7-B8E3-CEEF70F84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824908-C424-463F-8DF4-E571DA8261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82AC38-CC7E-490F-8059-6F5B754DE8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F13979-9A21-45D8-BDB5-84303B8931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2FE27DE-DF7A-4022-8582-D58C31ED37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A4E805-4510-42B3-9501-45BA0FE77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439B4-82A8-48D3-98E3-48985D1418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516947-26F2-496C-9693-487FB4C07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FEFE29-5D68-44FB-8557-7E3C35F4FD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72BBE04-1D79-47CB-8EAD-01A571D70F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6A641B-5449-43ED-A676-38ECD95C85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877A852-5B8E-4963-9620-2B7DF5EFF5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EE2DD1-F8D6-4DB1-86DD-D0D1A08EE0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72E565-4302-4831-AEC8-17A87A3E36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8A4482-584E-4071-BF70-6DEDA33DD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0A1DB81-1BAD-41B9-B617-021574E202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B7378DB-997C-441C-9980-00EB47A8D2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8D0730-3E0B-4092-9186-6142CA7A92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D61FDD3-F138-47BB-9A9B-3DB78D325F1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4DBFCB-09F9-4222-9945-6D8E8191D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23F94-7BFF-4734-B01D-7A3AB115C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F2E1FD-1264-48A6-A4CC-EBA27F4403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600" cy="80460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3240" y="6400800"/>
            <a:ext cx="1218708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7"/>
          <p:cNvSpPr/>
          <p:nvPr/>
        </p:nvSpPr>
        <p:spPr>
          <a:xfrm>
            <a:off x="0" y="633420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Straight Connector 8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Рисунок 10" descr=""/>
          <p:cNvPicPr/>
          <p:nvPr/>
        </p:nvPicPr>
        <p:blipFill>
          <a:blip r:embed="rId3"/>
          <a:stretch/>
        </p:blipFill>
        <p:spPr>
          <a:xfrm>
            <a:off x="11212560" y="5495040"/>
            <a:ext cx="804600" cy="8046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2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FF9F4E-FC95-4CF4-B1A3-757324BB9C93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21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3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600" cy="80460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ftr" idx="4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5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BCF7EF-C9DE-43FC-B7D6-4064D2C1402E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6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7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600" cy="804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7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8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6EFC42-1C98-41AC-B2CB-0323CA76A93F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9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2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600" cy="804600"/>
          </a:xfrm>
          <a:prstGeom prst="rect">
            <a:avLst/>
          </a:prstGeom>
          <a:ln w="0">
            <a:noFill/>
          </a:ln>
        </p:spPr>
      </p:pic>
      <p:pic>
        <p:nvPicPr>
          <p:cNvPr id="143" name="Рисунок 5" descr=""/>
          <p:cNvPicPr/>
          <p:nvPr/>
        </p:nvPicPr>
        <p:blipFill>
          <a:blip r:embed="rId3"/>
          <a:stretch/>
        </p:blipFill>
        <p:spPr>
          <a:xfrm>
            <a:off x="333360" y="1993680"/>
            <a:ext cx="2185560" cy="416448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10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1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90E291-5698-4406-851B-27DA86591345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2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>
            <a:off x="0" y="6400800"/>
            <a:ext cx="12190320" cy="45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8"/>
          <p:cNvSpPr/>
          <p:nvPr/>
        </p:nvSpPr>
        <p:spPr>
          <a:xfrm>
            <a:off x="0" y="6334200"/>
            <a:ext cx="12190320" cy="64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Straight Connector 9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Рисунок 11" descr=""/>
          <p:cNvPicPr/>
          <p:nvPr/>
        </p:nvPicPr>
        <p:blipFill>
          <a:blip r:embed="rId2"/>
          <a:stretch/>
        </p:blipFill>
        <p:spPr>
          <a:xfrm>
            <a:off x="11212560" y="5495040"/>
            <a:ext cx="804600" cy="80460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3"/>
          <a:stretch/>
        </p:blipFill>
        <p:spPr>
          <a:xfrm>
            <a:off x="4917960" y="2125440"/>
            <a:ext cx="2297520" cy="407736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ftr" idx="13"/>
          </p:nvPr>
        </p:nvSpPr>
        <p:spPr>
          <a:xfrm>
            <a:off x="3686040" y="6459840"/>
            <a:ext cx="48211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9900360" y="6459840"/>
            <a:ext cx="1310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B1191-7EF8-403F-BD1D-8BC07E3DF214}" type="slidenum">
              <a:rPr b="0" lang="ru-RU" sz="1050" spc="-1" strike="noStrike">
                <a:solidFill>
                  <a:srgbClr val="ffffff"/>
                </a:solidFill>
                <a:latin typeface="Calibri"/>
              </a:rPr>
              <a:t>&lt;номер&gt;</a:t>
            </a:fld>
            <a:endParaRPr b="0" lang="ru-RU" sz="1050" spc="-1" strike="noStrike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5"/>
          </p:nvPr>
        </p:nvSpPr>
        <p:spPr>
          <a:xfrm>
            <a:off x="1097280" y="6459840"/>
            <a:ext cx="247032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127.0.0.1:15672/api/index.html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www.rabbitmq.com/access-control.html#authorisation" TargetMode="External"/><Relationship Id="rId3" Type="http://schemas.openxmlformats.org/officeDocument/2006/relationships/hyperlink" Target="https://www.rabbitmq.com/access-control.html#authorisatio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127.0.0.1:15672/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60000" y="1440000"/>
            <a:ext cx="9898920" cy="266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000"/>
          </a:bodyPr>
          <a:p>
            <a:pPr>
              <a:lnSpc>
                <a:spcPct val="85000"/>
              </a:lnSpc>
              <a:buNone/>
            </a:pPr>
            <a:r>
              <a:rPr b="1" lang="ru-RU" sz="8000" spc="-52" strike="noStrike">
                <a:solidFill>
                  <a:srgbClr val="262626"/>
                </a:solidFill>
                <a:latin typeface="Calibri Light"/>
              </a:rPr>
              <a:t>Брокер сообщений </a:t>
            </a:r>
            <a:r>
              <a:rPr b="1" lang="en-US" sz="8000" spc="-52" strike="noStrike">
                <a:solidFill>
                  <a:srgbClr val="262626"/>
                </a:solidFill>
                <a:latin typeface="Calibri Light"/>
              </a:rPr>
              <a:t>RabbitMQ</a:t>
            </a:r>
            <a:endParaRPr b="0" lang="ru-RU" sz="8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Queue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11192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 в RabbitMQ могут храниться только в очереди, отправитель (P на рисунке ниже) создает сообщение и доставляет его в очередь, а потребитель (C на рисунке ниже) может получить сообщение из очереди и использовать его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52" name="Picture 2" descr="RabbitMQ "/>
          <p:cNvPicPr/>
          <p:nvPr/>
        </p:nvPicPr>
        <p:blipFill>
          <a:blip r:embed="rId1"/>
          <a:stretch/>
        </p:blipFill>
        <p:spPr>
          <a:xfrm>
            <a:off x="1176840" y="2873520"/>
            <a:ext cx="3732120" cy="550800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4" descr="RabbitMQ "/>
          <p:cNvPicPr/>
          <p:nvPr/>
        </p:nvPicPr>
        <p:blipFill>
          <a:blip r:embed="rId2"/>
          <a:stretch/>
        </p:blipFill>
        <p:spPr>
          <a:xfrm>
            <a:off x="1176840" y="5138640"/>
            <a:ext cx="3160440" cy="1055520"/>
          </a:xfrm>
          <a:prstGeom prst="rect">
            <a:avLst/>
          </a:prstGeom>
          <a:ln w="0">
            <a:noFill/>
          </a:ln>
        </p:spPr>
      </p:pic>
      <p:sp>
        <p:nvSpPr>
          <p:cNvPr id="254" name="Объект 2"/>
          <p:cNvSpPr/>
          <p:nvPr/>
        </p:nvSpPr>
        <p:spPr>
          <a:xfrm>
            <a:off x="1097280" y="3721680"/>
            <a:ext cx="10056600" cy="11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 fontScale="93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Несколько потребителей могут подписаться на одну и ту же очередь. В это время сообщения в очереди будут равномерно распределены для обработки несколькими потребителями, а не каждый получатель получит все сообщения и обработает их.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795960" cy="12751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шлет сообщение в Exchange (X на рисунке ниже), а Exchange направляет сообщение в одну или несколько очередей (или отбрасывает).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57" name="Рисунок 4" descr=""/>
          <p:cNvPicPr/>
          <p:nvPr/>
        </p:nvPicPr>
        <p:blipFill>
          <a:blip r:embed="rId1"/>
          <a:stretch/>
        </p:blipFill>
        <p:spPr>
          <a:xfrm>
            <a:off x="1097280" y="2839320"/>
            <a:ext cx="3160440" cy="1045800"/>
          </a:xfrm>
          <a:prstGeom prst="rect">
            <a:avLst/>
          </a:prstGeom>
          <a:ln w="0">
            <a:noFill/>
          </a:ln>
        </p:spPr>
      </p:pic>
      <p:sp>
        <p:nvSpPr>
          <p:cNvPr id="258" name="Прямоугольник 5"/>
          <p:cNvSpPr/>
          <p:nvPr/>
        </p:nvSpPr>
        <p:spPr>
          <a:xfrm>
            <a:off x="1097280" y="4326840"/>
            <a:ext cx="97959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4f4f4f"/>
                </a:solidFill>
                <a:latin typeface="Calibri"/>
                <a:ea typeface="DejaVu Sans"/>
              </a:rPr>
              <a:t>В RabbitMQ есть четыре типа Exchange. Различные типы имеют разные стратегии маршрутизации.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Маршрутизация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17071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Routing key 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ключ маршрутизации, указываемый в теле сообщения, отправленного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Exchange.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устанавливает ограничение длины для ключа маршрутизации в 255 байт.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Exchange связан с очередью (или другим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Exchange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через привязку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(Binding)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, поэтому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знает, как правильно направлять сообщения в указанную очередь.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1" name="Picture 2" descr="RabbitMQ "/>
          <p:cNvPicPr/>
          <p:nvPr/>
        </p:nvPicPr>
        <p:blipFill>
          <a:blip r:embed="rId1"/>
          <a:stretch/>
        </p:blipFill>
        <p:spPr>
          <a:xfrm>
            <a:off x="2873520" y="4003560"/>
            <a:ext cx="3065400" cy="855360"/>
          </a:xfrm>
          <a:prstGeom prst="rect">
            <a:avLst/>
          </a:prstGeom>
          <a:ln w="0">
            <a:noFill/>
          </a:ln>
        </p:spPr>
      </p:pic>
      <p:sp>
        <p:nvSpPr>
          <p:cNvPr id="262" name="Объект 2"/>
          <p:cNvSpPr/>
          <p:nvPr/>
        </p:nvSpPr>
        <p:spPr>
          <a:xfrm>
            <a:off x="1097280" y="4989240"/>
            <a:ext cx="1005660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Binding key</a:t>
            </a: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–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ключ, указываемый при создании привязки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066680" y="840240"/>
            <a:ext cx="10056600" cy="75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1" lang="ru-RU" sz="4800" spc="-52" strike="noStrike">
                <a:solidFill>
                  <a:srgbClr val="404040"/>
                </a:solidFill>
                <a:latin typeface="Calibri Light"/>
              </a:rPr>
              <a:t>Типы </a:t>
            </a:r>
            <a:r>
              <a:rPr b="1" lang="en-US" sz="4800" spc="-52" strike="noStrike">
                <a:solidFill>
                  <a:srgbClr val="404040"/>
                </a:solidFill>
                <a:latin typeface="Calibri Light"/>
              </a:rPr>
              <a:t>exchange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025280" y="1871640"/>
            <a:ext cx="9954000" cy="10076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93000"/>
          </a:bodyPr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есть четыре типа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Exchange:</a:t>
            </a:r>
            <a:endParaRPr b="0" lang="ru-RU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112680"/>
                <a:tab algn="l" pos="286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fanout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 - направляет все сообщения, отправляемые в Exchange, во все связанные с ним очереди.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65" name="Picture 4" descr="https://www.rabbitmq.com/img/tutorials/python-five.png"/>
          <p:cNvPicPr/>
          <p:nvPr/>
        </p:nvPicPr>
        <p:blipFill>
          <a:blip r:embed="rId1"/>
          <a:stretch/>
        </p:blipFill>
        <p:spPr>
          <a:xfrm>
            <a:off x="7071480" y="4093560"/>
            <a:ext cx="4036680" cy="1626840"/>
          </a:xfrm>
          <a:prstGeom prst="rect">
            <a:avLst/>
          </a:prstGeom>
          <a:ln w="0">
            <a:noFill/>
          </a:ln>
        </p:spPr>
      </p:pic>
      <p:sp>
        <p:nvSpPr>
          <p:cNvPr id="266" name="Прямоугольник 4"/>
          <p:cNvSpPr/>
          <p:nvPr/>
        </p:nvSpPr>
        <p:spPr>
          <a:xfrm>
            <a:off x="1077480" y="4118400"/>
            <a:ext cx="5992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topic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аналогичен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direct,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однако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binding key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может быть задан при помощи шаблона для нечеткого сопоставления. 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67" name="Прямоугольник 5"/>
          <p:cNvSpPr/>
          <p:nvPr/>
        </p:nvSpPr>
        <p:spPr>
          <a:xfrm>
            <a:off x="1045800" y="2921040"/>
            <a:ext cx="6100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direct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- направляет сообщение в очередь, ключ привязки которой точно соответствует ключу маршрутизации.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68" name="Рисунок 8" descr=""/>
          <p:cNvPicPr/>
          <p:nvPr/>
        </p:nvPicPr>
        <p:blipFill>
          <a:blip r:embed="rId2"/>
          <a:stretch/>
        </p:blipFill>
        <p:spPr>
          <a:xfrm>
            <a:off x="7110000" y="2614680"/>
            <a:ext cx="3884400" cy="162684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1044000" y="5322960"/>
            <a:ext cx="8098920" cy="97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headers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– точное сопоставление по заголовкам сообщения (пары ключ-значение), а не по ключам привязки и маршрутизации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Remote procedure call (RPC)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19000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Сам MQ основан на асинхронной обработке сообщений. Все отправители (P) отправляют сообщения в RabbitMQ, не зная, была ли успешной или неудачной обработка у потребителя (C).</a:t>
            </a:r>
            <a:br>
              <a:rPr sz="2000"/>
            </a:br>
            <a:br>
              <a:rPr sz="2000"/>
            </a:br>
            <a:r>
              <a:rPr b="0" lang="ru-RU" sz="2000" spc="-1" strike="noStrike">
                <a:solidFill>
                  <a:srgbClr val="4f4f4f"/>
                </a:solidFill>
                <a:latin typeface="Calibri"/>
              </a:rPr>
              <a:t>Однако в реальном сценарии приложения, вероятно, потребуется некоторая обработка синхронизации.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  <p:pic>
        <p:nvPicPr>
          <p:cNvPr id="272" name="Picture 2" descr="RabbitMQ "/>
          <p:cNvPicPr/>
          <p:nvPr/>
        </p:nvPicPr>
        <p:blipFill>
          <a:blip r:embed="rId1"/>
          <a:stretch/>
        </p:blipFill>
        <p:spPr>
          <a:xfrm>
            <a:off x="1121400" y="3837960"/>
            <a:ext cx="5484600" cy="190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Durable/transient queues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Очереди могут быть длительными или временными. Метаданные длительной очереди хранятся на диске, в то время как метаданные временной очереди, когда это возможно, хранятся в памяти.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средах и вариантах использования, где важна долговечность, приложения должны использовать длительные очереди и убедиться, что публикация помечает опубликованные сообщения как сохраненные ????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очереди будут удалены при загрузке узла. Поэтому они по замыслу не переживут перезапуск узла. Сообщения в временных очередях также будут отброшены.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Persistent/transient (in memory) messages 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0360" indent="270000" algn="just">
              <a:lnSpc>
                <a:spcPct val="90000"/>
              </a:lnSpc>
              <a:spcBef>
                <a:spcPts val="14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persistent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сообщения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будут записываться на диск, как только они попадут в очередь.</a:t>
            </a:r>
            <a:endParaRPr b="0" lang="ru-RU" sz="2000" spc="-1" strike="noStrike">
              <a:latin typeface="Arial"/>
            </a:endParaRPr>
          </a:p>
          <a:p>
            <a:pPr marL="90360" indent="270000">
              <a:lnSpc>
                <a:spcPct val="90000"/>
              </a:lnSpc>
              <a:spcBef>
                <a:spcPts val="907"/>
              </a:spcBef>
              <a:spcAft>
                <a:spcPts val="198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Временные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 сообщения будут записываться на диск только для того, чтобы их можно было удалить из памяти при нехватке памяти. (при перезапуске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они будут потеряны)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Постоянные сообщения также сохраняются в памяти, когда это возможно, и удаляются из памяти только при нехватке памяти.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умолчанию сообщения имеют тип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transient,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того, чтобы изменить тип отправляемых в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сообщений, необходимо, при отправке сообщения указать у него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DeliveryMode = 2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Подтверждение получения сообщения (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Message acknowledgment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)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 fontScale="88000"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 зависимости от используемого режима подтверждения RabbitMQ может считать сообщение успешно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доставленным в случаях: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сразу после его отправки</a:t>
            </a:r>
            <a:br>
              <a:rPr sz="2000"/>
            </a:b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//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автоматическое подтверждение, определяется на стороне клиента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_channel.BasicConsume(queueName, autoAck, consumer);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получении явного ("ручного") подтверждения клиента (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consumer ack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). </a:t>
            </a:r>
            <a:endParaRPr b="0" lang="ru-RU" sz="2000" spc="-1" strike="noStrike">
              <a:latin typeface="Arial"/>
            </a:endParaRPr>
          </a:p>
          <a:p>
            <a:pPr marL="91440" indent="27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Подтверждения, отправленные вручную, могут быть положительными или отрицательными и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использовать один из следующих методов протокола: </a:t>
            </a:r>
            <a:endParaRPr b="0" lang="ru-RU" sz="2000" spc="-1" strike="noStrike">
              <a:latin typeface="Arial"/>
            </a:endParaRPr>
          </a:p>
          <a:p>
            <a:pPr lvl="1" marL="57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basic.ack используется для положительных подтверждений</a:t>
            </a:r>
            <a:endParaRPr b="0" lang="ru-RU" sz="1800" spc="-1" strike="noStrike">
              <a:latin typeface="Arial"/>
            </a:endParaRPr>
          </a:p>
          <a:p>
            <a:pPr lvl="1" marL="57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basic.nack используется для отрицательных подтверждений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(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сообщение помещается обратно в очередь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1800" spc="-1" strike="noStrike">
              <a:latin typeface="Arial"/>
            </a:endParaRPr>
          </a:p>
          <a:p>
            <a:pPr lvl="1" marL="576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basic.reject используется для отрицательных подтверждений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404040"/>
                </a:solidFill>
                <a:latin typeface="Calibri"/>
              </a:rPr>
              <a:t>(сообщение отбрасывается и удаляется)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210680" y="2196000"/>
            <a:ext cx="10056600" cy="25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Демонстрация отправки и приема сообщений в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RabbitMQ на примере консольного приложения на .net</a:t>
            </a: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102680" y="360"/>
            <a:ext cx="10056600" cy="25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Также у RabbitMQ имеется http-api, документация на него доступна по ссылке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1"/>
              </a:rPr>
              <a:t>http://127.0.0.1:15672/api/index.html</a:t>
            </a:r>
            <a:r>
              <a:rPr b="0" lang="ru-RU" sz="1800" spc="-52" strike="noStrike">
                <a:solidFill>
                  <a:srgbClr val="404040"/>
                </a:solidFill>
                <a:latin typeface="Arial"/>
              </a:rPr>
              <a:t> или по значку HTTP API в правом нижнем углу страницы админки</a:t>
            </a: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864000" y="1899000"/>
            <a:ext cx="7879680" cy="180828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1080000" y="3960000"/>
            <a:ext cx="953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Например при помощи такого запроса можно получить список всех очередей  http://127.0.0.1:15672/api/queues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Введение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(воткнуть картинку, убрать  и озвучить текст )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Для решения задач интеграции различных программ между собой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зачастую используются разнообразные брокеры сообщений. Брокеров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сообщений существует достаточно много, например: Kafka, ActiveMQ,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«Корпоративная сервисная шина», RabbitMQ и другие. </a:t>
            </a:r>
            <a:br>
              <a:rPr sz="2000"/>
            </a:b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При использовании брокеров сообщений часто не требуется чтобы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отправитель и получатель не знали о существовании друг друга. 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Разные брокеры используют разные протоколы передачи сообщений, в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частности один из популярных протоколов: </a:t>
            </a:r>
            <a:br>
              <a:rPr sz="2000"/>
            </a:b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27560" y="18000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15000"/>
              </a:lnSpc>
              <a:buNone/>
            </a:pPr>
            <a:r>
              <a:rPr b="0" lang="ru-RU" sz="1800" spc="-52" strike="noStrike">
                <a:latin typeface="Arial"/>
              </a:rPr>
              <a:t>В RabbitMQ также есть возможность задать права пользователям на конфигурирование, чтение и запись. Права задаются регулярными выражениями в разделе Permissions настроек соответствующего пользователя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ru-RU" sz="18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1080000" y="3960000"/>
            <a:ext cx="953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540000" y="1800000"/>
            <a:ext cx="11500200" cy="3103920"/>
          </a:xfrm>
          <a:prstGeom prst="rect">
            <a:avLst/>
          </a:prstGeom>
          <a:ln w="0">
            <a:noFill/>
          </a:ln>
        </p:spPr>
      </p:pic>
      <p:sp>
        <p:nvSpPr>
          <p:cNvPr id="286" name=""/>
          <p:cNvSpPr/>
          <p:nvPr/>
        </p:nvSpPr>
        <p:spPr>
          <a:xfrm>
            <a:off x="900000" y="5157360"/>
            <a:ext cx="1047132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52" strike="noStrike">
                <a:latin typeface="Arial"/>
              </a:rPr>
              <a:t>подробнее можно прочитать в документации 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2"/>
              </a:rPr>
              <a:t>https://www.rabbitmq.com/access-control.html#authorisation</a:t>
            </a:r>
            <a:r>
              <a:rPr b="0" lang="ru-RU" sz="1800" spc="-52" strike="noStrike" u="sng">
                <a:solidFill>
                  <a:srgbClr val="2998e3"/>
                </a:solidFill>
                <a:uFillTx/>
                <a:latin typeface="Arial"/>
                <a:hlinkClick r:id="rId3"/>
              </a:rPr>
              <a:t>https://www.rabbitmq.com/access-control.html#authorisation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Спасибо за внимание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5706000" y="3324960"/>
            <a:ext cx="837360" cy="2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latin typeface="Arial"/>
              </a:rPr>
              <a:t>^(qwe123)$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 txBox="1"/>
          <p:nvPr/>
        </p:nvSpPr>
        <p:spPr>
          <a:xfrm>
            <a:off x="720000" y="2213640"/>
            <a:ext cx="10620000" cy="30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AMQP, или Advanced Message Queuing Protocol, является открытым стандартом для протоколов прикладного уровня и ориентирован на сообщения.</a:t>
            </a:r>
            <a:endParaRPr b="0" lang="ru-RU" sz="2000" spc="-1" strike="noStrike">
              <a:latin typeface="Arial"/>
            </a:endParaRPr>
          </a:p>
          <a:p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Промежуточное программное обеспечение для сообщений в основном используется для разделения между компонентами, отправителю сообщения не нужно знать о существовании получателя сообщения, и наоборот.</a:t>
            </a:r>
            <a:endParaRPr b="0" lang="ru-RU" sz="2000" spc="-1" strike="noStrike">
              <a:latin typeface="Arial"/>
            </a:endParaRPr>
          </a:p>
          <a:p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Основными функциями AMQP являются ориентированность на сообщения, очередь, маршрутизацию, надежность и безопасность.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RabbitMQ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RabbitMQ - это реализация AMQP с открытым исходным кодом. Сервер написан на Erlang и поддерживает  клиентов для большинства популярных языков, в том числе .net</a:t>
            </a:r>
            <a:endParaRPr b="0" lang="ru-RU" sz="2000" spc="-1" strike="noStrike">
              <a:latin typeface="Arial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Char char=" 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Он используется для хранения и пересылки сообщений в распределенной системе и хорошо работает с точки зрения простоты использования, масштабируемости и высокой доступности.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 desktop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6600" cy="40215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Docker Desktop.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консоль.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Выполнить команду получения образа: 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pull rabbitmq:3-management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Запустить контейнер командой:</a:t>
            </a:r>
            <a:br>
              <a:rPr sz="2000"/>
            </a:b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 docker run -d --name disconf-rabbit -p 5672:5672 -p 15672:15672 rabbitmq:3-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management</a:t>
            </a:r>
            <a:endParaRPr b="0" lang="ru-RU" sz="20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Открыть админку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RabbitMq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по адресу </a:t>
            </a:r>
            <a:r>
              <a:rPr b="0" lang="ru-RU" sz="2000" spc="-1" strike="noStrike" u="sng">
                <a:solidFill>
                  <a:srgbClr val="2998e3"/>
                </a:solidFill>
                <a:uFillTx/>
                <a:latin typeface="Calibri"/>
                <a:hlinkClick r:id="rId1"/>
              </a:rPr>
              <a:t>http://127.0.0.1:15672/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 (логин/пароль по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умолчанию: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guest/guest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42128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Быстрый старт с 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docker-compose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1080000" y="1737000"/>
            <a:ext cx="10078560" cy="43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version: '3'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services: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RabbitMq: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image: rabbitmq:3-management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hostname: rabbit1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ports: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"15672:15672"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"5672:5672"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- DisconfRmqStorage1:/var/lib/rabbitmq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volumes:</a:t>
            </a:r>
            <a:endParaRPr b="0" lang="ru-RU" sz="2000" spc="-1" strike="noStrike">
              <a:latin typeface="Arial"/>
            </a:endParaRPr>
          </a:p>
          <a:p>
            <a:pPr marL="18000">
              <a:lnSpc>
                <a:spcPct val="115000"/>
              </a:lnSpc>
              <a:buNone/>
            </a:pP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ru-RU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DisconfRmqStorage1: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Рисунок 3" descr=""/>
          <p:cNvPicPr/>
          <p:nvPr/>
        </p:nvPicPr>
        <p:blipFill>
          <a:blip r:embed="rId1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3" descr=""/>
          <p:cNvPicPr/>
          <p:nvPr/>
        </p:nvPicPr>
        <p:blipFill>
          <a:blip r:embed="rId1"/>
          <a:stretch/>
        </p:blipFill>
        <p:spPr>
          <a:xfrm>
            <a:off x="14400" y="14400"/>
            <a:ext cx="12175920" cy="684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6600" cy="14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</a:pPr>
            <a:r>
              <a:rPr b="0" lang="ru-RU" sz="4800" spc="-52" strike="noStrike">
                <a:solidFill>
                  <a:srgbClr val="404040"/>
                </a:solidFill>
                <a:latin typeface="Calibri Light"/>
              </a:rPr>
              <a:t>Разберемся с терминами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000000"/>
      </a:accent1>
      <a:accent2>
        <a:srgbClr val="ff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TM02900743[[fn=Природа]]</Template>
  <TotalTime>6764</TotalTime>
  <Application>LibreOffice/7.3.7.2$Linux_X86_64 LibreOffice_project/30$Build-2</Application>
  <AppVersion>15.0000</AppVersion>
  <Words>1529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2018-06-05T10:19:19Z</dcterms:created>
  <dc:creator>Олег Матвиенко</dc:creator>
  <dc:description/>
  <dc:language>ru-RU</dc:language>
  <cp:lastModifiedBy/>
  <dcterms:modified xsi:type="dcterms:W3CDTF">2023-04-03T13:33:54Z</dcterms:modified>
  <cp:revision>174</cp:revision>
  <dc:subject/>
  <dc:title>Как написать многопоточное приложение в 2018 году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17</vt:i4>
  </property>
</Properties>
</file>