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12.jpeg" ContentType="image/jpeg"/>
  <Override PartName="/ppt/media/image11.jpeg" ContentType="image/jpeg"/>
  <Override PartName="/ppt/media/image16.png" ContentType="image/png"/>
  <Override PartName="/ppt/media/image15.png" ContentType="image/png"/>
  <Override PartName="/ppt/media/image1.png" ContentType="image/png"/>
  <Override PartName="/ppt/media/image2.png" ContentType="image/png"/>
  <Override PartName="/ppt/media/image17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14.jpeg" ContentType="image/jpeg"/>
  <Override PartName="/ppt/media/image8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2192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dt" idx="16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ftr" idx="17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36" name="PlaceHolder 6"/>
          <p:cNvSpPr>
            <a:spLocks noGrp="1"/>
          </p:cNvSpPr>
          <p:nvPr>
            <p:ph type="sldNum" idx="18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85C5F54-046B-45A1-AF27-7138DB07A6FA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4480" cy="2314080"/>
          </a:xfrm>
          <a:prstGeom prst="rect">
            <a:avLst/>
          </a:prstGeom>
          <a:ln w="0">
            <a:noFill/>
          </a:ln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480" cy="26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Всем привет. Меня зовут Константин Турунцев, я разработчик на проектах по КСШ для администрации города Перми, Т-плюс.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ldNum" idx="19"/>
          </p:nvPr>
        </p:nvSpPr>
        <p:spPr>
          <a:xfrm>
            <a:off x="5179680" y="6513840"/>
            <a:ext cx="3961440" cy="34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8522C6-53AC-4234-BF6B-275BD6219ED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4480" cy="231408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480" cy="26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sldNum" idx="23"/>
          </p:nvPr>
        </p:nvSpPr>
        <p:spPr>
          <a:xfrm>
            <a:off x="5179680" y="6513840"/>
            <a:ext cx="3961440" cy="34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55627B-21B2-48AA-9B3A-3D1E947A9BF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4480" cy="231408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480" cy="26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000" spc="-1" strike="noStrike">
                <a:latin typeface="Arial"/>
              </a:rPr>
              <a:t>Когда отправитель шлет сообщение в Exchange, он обычно указывает ключ маршрутизации (</a:t>
            </a:r>
            <a:r>
              <a:rPr b="0" lang="en-US" sz="1000" spc="-1" strike="noStrike">
                <a:latin typeface="Arial"/>
              </a:rPr>
              <a:t>Routing key</a:t>
            </a:r>
            <a:r>
              <a:rPr b="0" lang="ru-RU" sz="1000" spc="-1" strike="noStrike">
                <a:latin typeface="Arial"/>
              </a:rPr>
              <a:t>), чтобы указать правила маршрутизации сообщения.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ru-RU" sz="1000" spc="-1" strike="noStrike">
                <a:latin typeface="Arial"/>
              </a:rPr>
              <a:t>Этот ключ маршрутизации должен использоваться вместе с типом Exchange и ключом привязки</a:t>
            </a:r>
            <a:r>
              <a:rPr b="0" lang="en-US" sz="1000" spc="-1" strike="noStrike">
                <a:latin typeface="Arial"/>
              </a:rPr>
              <a:t> (Binding key)</a:t>
            </a:r>
            <a:r>
              <a:rPr b="0" lang="ru-RU" sz="1000" spc="-1" strike="noStrike">
                <a:latin typeface="Arial"/>
              </a:rPr>
              <a:t>.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ru-RU" sz="1000" spc="-1" strike="noStrike">
                <a:latin typeface="Arial"/>
              </a:rPr>
              <a:t>То есть в зависимости от типа </a:t>
            </a:r>
            <a:r>
              <a:rPr b="0" lang="en-US" sz="1000" spc="-1" strike="noStrike">
                <a:latin typeface="Arial"/>
              </a:rPr>
              <a:t>Exchange </a:t>
            </a:r>
            <a:r>
              <a:rPr b="0" lang="ru-RU" sz="1000" spc="-1" strike="noStrike">
                <a:latin typeface="Arial"/>
              </a:rPr>
              <a:t>и ключа </a:t>
            </a:r>
            <a:r>
              <a:rPr b="0" lang="en-US" sz="1000" spc="-1" strike="noStrike">
                <a:latin typeface="Arial"/>
              </a:rPr>
              <a:t>Binding key</a:t>
            </a:r>
            <a:r>
              <a:rPr b="0" lang="ru-RU" sz="1000" spc="-1" strike="noStrike">
                <a:latin typeface="Arial"/>
              </a:rPr>
              <a:t>, указанного при создании привязки</a:t>
            </a:r>
            <a:r>
              <a:rPr b="0" lang="en-US" sz="1000" spc="-1" strike="noStrike">
                <a:latin typeface="Arial"/>
              </a:rPr>
              <a:t>, </a:t>
            </a:r>
            <a:r>
              <a:rPr b="0" lang="ru-RU" sz="1000" spc="-1" strike="noStrike">
                <a:latin typeface="Arial"/>
              </a:rPr>
              <a:t>сообщение попадет в ту или иную очередь.</a:t>
            </a:r>
            <a:br>
              <a:rPr sz="1000"/>
            </a:br>
            <a:r>
              <a:rPr b="0" lang="ru-RU" sz="1000" spc="-1" strike="noStrike">
                <a:latin typeface="Arial"/>
              </a:rPr>
              <a:t>RabbitMQ устанавливает ограничение длины для ключа маршрутизации в 255 байт.</a:t>
            </a:r>
            <a:endParaRPr b="0" lang="ru-RU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0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sldNum" idx="24"/>
          </p:nvPr>
        </p:nvSpPr>
        <p:spPr>
          <a:xfrm>
            <a:off x="5179680" y="6513840"/>
            <a:ext cx="3961440" cy="34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29F8CE-1A56-451C-885A-8DD3CE9D219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4480" cy="231408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480" cy="26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Direct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: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Взяв в качестве примера конфигурацию, приведенную на рисунке выше, если мы отправим в Exchange сообщение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 routingKey = “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orange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", оно будет перенаправлено в Q1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и Q2; если мы отправим сообщение с routingKey = “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black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“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,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сообщение будет направлено только в Q2. </a:t>
            </a:r>
            <a:br>
              <a:rPr sz="1200"/>
            </a:b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Topic: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Расширен в правилах сопоставления. Он аналогичен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direct-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типу Exchage. Он также направляет сообщения в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очередь, которая соответствует ключу привязки и ключу маршрутизации. Однако правила сопоставления здесь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несколько иные:</a:t>
            </a: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Ключ маршрутизации - это строка, разделенная точкой ".", например, "stock.usd.nyse" и "nyse." vmw "," quick.orange.rabbit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"</a:t>
            </a: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Ключ привязки и ключ маршрутизации также являются символьными строками, разделенными точкой "."</a:t>
            </a: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В ключе привязки может быть два специальных символа «*» и «#», которые используются для нечеткого сопоставления,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где «*» используется для сопоставления одного слова, а «#» используется для сопоставления нескольких слов.</a:t>
            </a:r>
            <a:br>
              <a:rPr sz="1200"/>
            </a:b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Взяв в качестве примера конфигурацию, приведенную на рисунке, сообщение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routingKey = "quick.orange.rabbit"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будет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одновременно направлено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Q1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и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Q2,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сообщение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routingKey = "lazy.orange.fox"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будет направлено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Q1, routingKey =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"lazy.brown.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сообщение "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fox"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будет направлено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Q2,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сообщение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routingKey = "lazy.pink.rabbit"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будет направлено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Q2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(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доставляется только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Q2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один раз, хотя этот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routingKey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соответствует обоим ключам привязки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Q2); routingKey =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"quick.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Сообщения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Brown.fox ", routingKey =" orange ", routingKey =" quick.orange.male.rabbit "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 будут отправлены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alternate-exchange (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если он был указан в настройках при создании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Exchange)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или отброшены, поскольку они не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соответствуют ни одному из связующих ключей.</a:t>
            </a: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Указывается набор пар ключ-значение при привязке очереди и Exchange; при отправке сообщения в Exchange RabbitMQ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получит заголовок сообщения (также в форме пары ключ-значение), сравнит точно ли пара ключ-значение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соответствует паре ключ-значение, указанной при привязке очереди и Exchange, если они точно совпадают,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сообщение будет направлено в Очередь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иначе, оно будет отправлено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alternate-exchange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 (если указан)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или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отброшено.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25"/>
          </p:nvPr>
        </p:nvSpPr>
        <p:spPr>
          <a:xfrm>
            <a:off x="5179680" y="6513840"/>
            <a:ext cx="3961440" cy="34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43B308-362C-4665-8C34-E248C8D1A10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4480" cy="231408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480" cy="26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Механизм реализации RPC в RabbitMQ:</a:t>
            </a:r>
            <a:endParaRPr b="0" lang="ru-RU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Когда клиент отправляет запрос (сообщение), задает два значения в свойствах сообщения (MessageProperties, эти свойства будут отправляться вместе с сообщением) </a:t>
            </a:r>
            <a:endParaRPr b="0" lang="ru-RU" sz="12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replyTo (имя очереди, используемое для сообщения серверу После завершения обработки сообщение, которое информирует меня, будет отправлено в эту очередь)</a:t>
            </a:r>
            <a:endParaRPr b="0" lang="ru-RU" sz="12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correlationId (идентификационный номер этого запроса, сервер должен вернуть этот атрибут после завершения обработки, и клиент будет знать, какой запрос был выполнен)</a:t>
            </a:r>
            <a:endParaRPr b="0" lang="ru-RU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Сервер получает сообщение и обрабатывает его</a:t>
            </a:r>
            <a:endParaRPr b="0" lang="ru-RU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После обработки сообщения сервер сгенерирует ответное сообщение в очередь, указанную в replyTo, и принесет атрибут correlationId.</a:t>
            </a:r>
            <a:endParaRPr b="0" lang="ru-RU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Клиент подписался на очередь, указанную в replyTo. Получив ответное сообщение от сервера, он анализирует, какой запрос был выполнен в соответствии с атрибутом correlationId, и выполняет последующую бизнес-обработку на основе результата выполнения.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sldNum" idx="26"/>
          </p:nvPr>
        </p:nvSpPr>
        <p:spPr>
          <a:xfrm>
            <a:off x="5179680" y="6513840"/>
            <a:ext cx="3961440" cy="34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F79FA6-CDE8-4C15-9105-351350BD944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4480" cy="231408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480" cy="26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sldNum" idx="27"/>
          </p:nvPr>
        </p:nvSpPr>
        <p:spPr>
          <a:xfrm>
            <a:off x="5179680" y="6513840"/>
            <a:ext cx="3961440" cy="34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74DC15-2888-4277-A246-2D79AAE8294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4480" cy="231408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480" cy="26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Будет продемонстрирована возможность отправки сообщений в </a:t>
            </a:r>
            <a:r>
              <a:rPr b="0" lang="en-US" sz="2000" spc="-1" strike="noStrike">
                <a:latin typeface="Arial"/>
              </a:rPr>
              <a:t>RMQ </a:t>
            </a:r>
            <a:r>
              <a:rPr b="0" lang="ru-RU" sz="2000" spc="-1" strike="noStrike">
                <a:latin typeface="Arial"/>
              </a:rPr>
              <a:t>на примере консольного приложения на .</a:t>
            </a:r>
            <a:r>
              <a:rPr b="0" lang="en-US" sz="2000" spc="-1" strike="noStrike">
                <a:latin typeface="Arial"/>
              </a:rPr>
              <a:t>Net</a:t>
            </a:r>
            <a:r>
              <a:rPr b="0" lang="ru-RU" sz="2000" spc="-1" strike="noStrike">
                <a:latin typeface="Arial"/>
              </a:rPr>
              <a:t>. Также будут показаны возможности маршрутизации сообщений в </a:t>
            </a:r>
            <a:r>
              <a:rPr b="0" lang="en-US" sz="2000" spc="-1" strike="noStrike">
                <a:latin typeface="Arial"/>
              </a:rPr>
              <a:t>exchange</a:t>
            </a:r>
            <a:r>
              <a:rPr b="0" lang="ru-RU" sz="2000" spc="-1" strike="noStrike">
                <a:latin typeface="Arial"/>
              </a:rPr>
              <a:t>, описанные выше.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28"/>
          </p:nvPr>
        </p:nvSpPr>
        <p:spPr>
          <a:xfrm>
            <a:off x="5179680" y="6513840"/>
            <a:ext cx="3961440" cy="34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1A40F9-B14C-467F-8BB5-6AAE23F0A84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4480" cy="2314080"/>
          </a:xfrm>
          <a:prstGeom prst="rect">
            <a:avLst/>
          </a:prstGeom>
          <a:ln w="0">
            <a:noFill/>
          </a:ln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480" cy="26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sldNum" idx="29"/>
          </p:nvPr>
        </p:nvSpPr>
        <p:spPr>
          <a:xfrm>
            <a:off x="5179680" y="6513840"/>
            <a:ext cx="3961440" cy="34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79C0B7-D451-4946-9019-6CF9680D8C2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480" cy="26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Чтобы быстро запустить </a:t>
            </a:r>
            <a:r>
              <a:rPr b="0" lang="en-US" sz="2000" spc="-1" strike="noStrike">
                <a:latin typeface="Arial"/>
              </a:rPr>
              <a:t>RabbitMQ</a:t>
            </a:r>
            <a:r>
              <a:rPr b="0" lang="ru-RU" sz="2000" spc="-1" strike="noStrike">
                <a:latin typeface="Arial"/>
              </a:rPr>
              <a:t> в докере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ru-RU" sz="2000" spc="-1" strike="noStrike">
                <a:latin typeface="Arial"/>
              </a:rPr>
              <a:t>для различных целей, в том числе для ознакомления или локальной отладки, нам понадобится </a:t>
            </a:r>
            <a:r>
              <a:rPr b="0" lang="en-US" sz="2000" spc="-1" strike="noStrike">
                <a:latin typeface="Arial"/>
              </a:rPr>
              <a:t>Docker Desktop </a:t>
            </a:r>
            <a:r>
              <a:rPr b="0" lang="ru-RU" sz="2000" spc="-1" strike="noStrike">
                <a:latin typeface="Arial"/>
              </a:rPr>
              <a:t>(приложение для </a:t>
            </a:r>
            <a:r>
              <a:rPr b="0" lang="en-US" sz="2000" spc="-1" strike="noStrike">
                <a:latin typeface="Arial"/>
              </a:rPr>
              <a:t>windows </a:t>
            </a:r>
            <a:r>
              <a:rPr b="0" lang="ru-RU" sz="2000" spc="-1" strike="noStrike">
                <a:latin typeface="Arial"/>
              </a:rPr>
              <a:t>для запуска докер-контейнеров/сервисов), или установленный </a:t>
            </a:r>
            <a:r>
              <a:rPr b="0" lang="en-US" sz="2000" spc="-1" strike="noStrike">
                <a:latin typeface="Arial"/>
              </a:rPr>
              <a:t>Docker </a:t>
            </a:r>
            <a:r>
              <a:rPr b="0" lang="ru-RU" sz="2000" spc="-1" strike="noStrike">
                <a:latin typeface="Arial"/>
              </a:rPr>
              <a:t>под линуксом.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sldNum" idx="20"/>
          </p:nvPr>
        </p:nvSpPr>
        <p:spPr>
          <a:xfrm>
            <a:off x="5179680" y="6513840"/>
            <a:ext cx="3961440" cy="34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36D326-9568-419A-8D2A-0E0C7368CAF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507960" y="520920"/>
            <a:ext cx="8127000" cy="2571120"/>
          </a:xfrm>
          <a:prstGeom prst="rect">
            <a:avLst/>
          </a:prstGeom>
          <a:ln w="0">
            <a:noFill/>
          </a:ln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914400" y="3257280"/>
            <a:ext cx="7314480" cy="308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ru-RU" sz="1350" spc="-1" strike="noStrike">
                <a:latin typeface="Arial"/>
              </a:rPr>
              <a:t>Можно запустить также в виде docker-сервиса в стэке, тогда будет возможно управлять сервисом через портейнер </a:t>
            </a:r>
            <a:endParaRPr b="0" lang="ru-RU" sz="135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ru-RU" sz="135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4480" cy="2314080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480" cy="26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sldNum" idx="21"/>
          </p:nvPr>
        </p:nvSpPr>
        <p:spPr>
          <a:xfrm>
            <a:off x="5179680" y="6513840"/>
            <a:ext cx="3961440" cy="34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4A3399-6190-415F-A36E-1EE6A8A43AF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4480" cy="231408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480" cy="26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sldNum" idx="22"/>
          </p:nvPr>
        </p:nvSpPr>
        <p:spPr>
          <a:xfrm>
            <a:off x="5179680" y="6513840"/>
            <a:ext cx="3961440" cy="34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63608C-5EA4-4F4A-A78D-4F9BB083552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DDF4B9-01DB-4308-A8BC-01843131AD6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3C460A-8C77-4A7D-B9BE-134035FD71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E284C0-DFC9-4BF3-8F35-070B35734FC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E56E39-E050-486D-86B5-3638A5EC820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7C219B-29D2-4167-AC40-F68560F5D16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DA40A3-B03B-4125-8563-5B9222D044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7D6DF3-E8F5-4AF9-919D-E813FB77FD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677B106-F202-4CD5-A7C5-E74BA9107BC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2F71D22-9D96-44C5-8C9E-62FD0177F0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562DF8-625F-43F9-89DE-4767556BF3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7DBC236-DA79-426F-B517-DE68E816A8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B26626-6926-43B8-8780-45BE8064512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CC75F2-2366-4C72-BA23-2DA9452E72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26266A-F0E8-479F-AD18-C8DC32EAB5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B96B09-9092-4FBC-94D5-F616365B84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6C7EC9-4753-4428-AB0D-2D8D63E5A20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E61E62-97FA-4447-A1CE-065AB7A769B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3D4DA45-E11C-445B-8BF2-F6B0147AB23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236186C-43AE-4F67-B1E9-52556194E3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7BEABE5-F485-486C-B0BD-8062D42BEB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757F4A8-4FBB-4EC5-AA96-3F60CC322E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6768C0C-1E6D-477C-8F13-C56394ED73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B5439C-FD1F-4D63-B4DB-834F0F5641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10D7D67-E0BE-483A-854B-154C47812F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922C174-F120-4209-802D-10BA784585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AFAB064-3BED-46F8-A7DB-0288F1E15E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E09AEA0-5D2E-41F4-ADC0-9C420EA5A7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A8A8C7C-176A-4462-BE58-09FAFDA876D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C841BC5-C77C-4445-9735-C8E00106EEE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B84FE1D-E6E8-4144-BCF6-7FC34A86164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68A1AD0-D6A7-4D04-AEC8-4152FD434ED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C3AFFBA-6871-45FC-9651-4CB85593F6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8D26273-AB64-4F34-A190-8EB74B9B91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4812A6-D2EC-4DF2-B0A8-4385DC23F2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E80B617-CCCA-49A6-B134-AF21509B04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0C1B7F4-A55C-4920-881A-92FFB6D41E4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1A4067F-C0DC-45D1-B819-2CE81673088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313C1A8-03CE-4123-8CEF-DE0F43294C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E970C71-D6B0-41DE-9174-9FDD9BCE72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3D893AD-74C1-4E24-9E85-917EEC51AD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E842616-6F67-43A4-8233-1E5F5A1876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3F08999-0E86-41F5-A935-F9538AAE6CC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F5C0095-0A92-45DF-A6C6-973CCCA0475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0EBD558-C77A-46D5-8C2D-F1E9A3CD529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7B4219-6CFA-45E1-9904-24AC635BCD5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692C60D-F769-4F4A-8569-50C94E1C60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4E61332-24B9-4F49-B0D5-D6CB1868ED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E784BEB-4AB7-4A71-A078-0B9D6F41564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F87A9D4-89A2-408A-B702-D6B2BA7A33B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399F187-4931-4B82-B94B-BB08A62524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AE81E75-77DD-48DE-8E00-94E4F99D24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BBAD912-2219-4AF9-89F3-B1D41ED39D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1B47FAC-B69E-4B7B-88DF-E5BABB21F8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95495D0-E97C-4B77-A7F3-FB5F1911976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4F6952D-6710-40A3-B529-1414E4B5E23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01E2FE-4A5A-4212-84BE-1A82C43876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DDB2958-5BC3-43DD-8067-84FE3BA069D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FFD8CB-2A6E-4096-83BC-30A38040F7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4F9AE1-6BF2-40FB-9598-4B5C36D56E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60BE7B-AFA4-4EEB-9C48-C32CA6AA94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8" hidden="1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805680" cy="805680"/>
          </a:xfrm>
          <a:prstGeom prst="rect">
            <a:avLst/>
          </a:prstGeom>
          <a:ln w="0">
            <a:noFill/>
          </a:ln>
        </p:spPr>
      </p:pic>
      <p:sp>
        <p:nvSpPr>
          <p:cNvPr id="4" name="Rectangle 6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ctangle 7"/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Straight Connector 8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Рисунок 10" descr=""/>
          <p:cNvPicPr/>
          <p:nvPr/>
        </p:nvPicPr>
        <p:blipFill>
          <a:blip r:embed="rId3"/>
          <a:stretch/>
        </p:blipFill>
        <p:spPr>
          <a:xfrm>
            <a:off x="11212560" y="5495040"/>
            <a:ext cx="805680" cy="80568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ftr" idx="1"/>
          </p:nvPr>
        </p:nvSpPr>
        <p:spPr>
          <a:xfrm>
            <a:off x="3686040" y="6459840"/>
            <a:ext cx="48222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sldNum" idx="2"/>
          </p:nvPr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B76686-2BDD-449E-BDD9-AD53549D6AFA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dt" idx="3"/>
          </p:nvPr>
        </p:nvSpPr>
        <p:spPr>
          <a:xfrm>
            <a:off x="1097280" y="6459840"/>
            <a:ext cx="24714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6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Rectangle 8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805680" cy="805680"/>
          </a:xfrm>
          <a:prstGeom prst="rect">
            <a:avLst/>
          </a:prstGeom>
          <a:ln w="0">
            <a:noFill/>
          </a:ln>
        </p:spPr>
      </p:pic>
      <p:sp>
        <p:nvSpPr>
          <p:cNvPr id="53" name="PlaceHolder 1"/>
          <p:cNvSpPr>
            <a:spLocks noGrp="1"/>
          </p:cNvSpPr>
          <p:nvPr>
            <p:ph type="ftr" idx="4"/>
          </p:nvPr>
        </p:nvSpPr>
        <p:spPr>
          <a:xfrm>
            <a:off x="3686040" y="6459840"/>
            <a:ext cx="48222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ldNum" idx="5"/>
          </p:nvPr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A4706A-1657-4D87-97FD-8AD76B921327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6"/>
          </p:nvPr>
        </p:nvSpPr>
        <p:spPr>
          <a:xfrm>
            <a:off x="1097280" y="6459840"/>
            <a:ext cx="24714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6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Rectangle 8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7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805680" cy="805680"/>
          </a:xfrm>
          <a:prstGeom prst="rect">
            <a:avLst/>
          </a:prstGeom>
          <a:ln w="0">
            <a:noFill/>
          </a:ln>
        </p:spPr>
      </p:pic>
      <p:sp>
        <p:nvSpPr>
          <p:cNvPr id="98" name="PlaceHolder 1"/>
          <p:cNvSpPr>
            <a:spLocks noGrp="1"/>
          </p:cNvSpPr>
          <p:nvPr>
            <p:ph type="ftr" idx="7"/>
          </p:nvPr>
        </p:nvSpPr>
        <p:spPr>
          <a:xfrm>
            <a:off x="3686040" y="6459840"/>
            <a:ext cx="48222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ldNum" idx="8"/>
          </p:nvPr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5600AC-FD0C-475D-AABF-A60C3EBFB3C4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dt" idx="9"/>
          </p:nvPr>
        </p:nvSpPr>
        <p:spPr>
          <a:xfrm>
            <a:off x="1097280" y="6459840"/>
            <a:ext cx="24714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6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Rectangle 8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2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805680" cy="805680"/>
          </a:xfrm>
          <a:prstGeom prst="rect">
            <a:avLst/>
          </a:prstGeom>
          <a:ln w="0">
            <a:noFill/>
          </a:ln>
        </p:spPr>
      </p:pic>
      <p:pic>
        <p:nvPicPr>
          <p:cNvPr id="143" name="Рисунок 5" descr=""/>
          <p:cNvPicPr/>
          <p:nvPr/>
        </p:nvPicPr>
        <p:blipFill>
          <a:blip r:embed="rId3"/>
          <a:stretch/>
        </p:blipFill>
        <p:spPr>
          <a:xfrm>
            <a:off x="333360" y="1993680"/>
            <a:ext cx="2186640" cy="4165560"/>
          </a:xfrm>
          <a:prstGeom prst="rect">
            <a:avLst/>
          </a:prstGeom>
          <a:ln w="0">
            <a:noFill/>
          </a:ln>
        </p:spPr>
      </p:pic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ftr" idx="10"/>
          </p:nvPr>
        </p:nvSpPr>
        <p:spPr>
          <a:xfrm>
            <a:off x="3686040" y="6459840"/>
            <a:ext cx="48222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sldNum" idx="11"/>
          </p:nvPr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8D1D8E-3FCD-4BE9-854C-D8937196CF36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dt" idx="12"/>
          </p:nvPr>
        </p:nvSpPr>
        <p:spPr>
          <a:xfrm>
            <a:off x="1097280" y="6459840"/>
            <a:ext cx="24714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6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Rectangle 8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8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805680" cy="805680"/>
          </a:xfrm>
          <a:prstGeom prst="rect">
            <a:avLst/>
          </a:prstGeom>
          <a:ln w="0">
            <a:noFill/>
          </a:ln>
        </p:spPr>
      </p:pic>
      <p:pic>
        <p:nvPicPr>
          <p:cNvPr id="189" name="Рисунок 5" descr=""/>
          <p:cNvPicPr/>
          <p:nvPr/>
        </p:nvPicPr>
        <p:blipFill>
          <a:blip r:embed="rId3"/>
          <a:stretch/>
        </p:blipFill>
        <p:spPr>
          <a:xfrm>
            <a:off x="4917960" y="2125440"/>
            <a:ext cx="2298600" cy="4078440"/>
          </a:xfrm>
          <a:prstGeom prst="rect">
            <a:avLst/>
          </a:prstGeom>
          <a:ln w="0">
            <a:noFill/>
          </a:ln>
        </p:spPr>
      </p:pic>
      <p:sp>
        <p:nvSpPr>
          <p:cNvPr id="190" name="PlaceHolder 1"/>
          <p:cNvSpPr>
            <a:spLocks noGrp="1"/>
          </p:cNvSpPr>
          <p:nvPr>
            <p:ph type="ftr" idx="13"/>
          </p:nvPr>
        </p:nvSpPr>
        <p:spPr>
          <a:xfrm>
            <a:off x="3686040" y="6459840"/>
            <a:ext cx="48222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ldNum" idx="14"/>
          </p:nvPr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23746A-701D-418F-A0CC-2AC54296E10D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dt" idx="15"/>
          </p:nvPr>
        </p:nvSpPr>
        <p:spPr>
          <a:xfrm>
            <a:off x="1097280" y="6459840"/>
            <a:ext cx="24714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localhost:15672/" TargetMode="External"/><Relationship Id="rId2" Type="http://schemas.openxmlformats.org/officeDocument/2006/relationships/hyperlink" Target="http://localhost:15672/" TargetMode="External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260000" y="1440000"/>
            <a:ext cx="9900000" cy="266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8000"/>
          </a:bodyPr>
          <a:p>
            <a:pPr>
              <a:lnSpc>
                <a:spcPct val="85000"/>
              </a:lnSpc>
              <a:buNone/>
            </a:pPr>
            <a:r>
              <a:rPr b="1" lang="ru-RU" sz="8000" spc="-52" strike="noStrike">
                <a:solidFill>
                  <a:srgbClr val="262626"/>
                </a:solidFill>
                <a:latin typeface="Calibri Light"/>
              </a:rPr>
              <a:t>Брокер сообщений </a:t>
            </a:r>
            <a:r>
              <a:rPr b="1" lang="en-US" sz="8000" spc="-52" strike="noStrike">
                <a:solidFill>
                  <a:srgbClr val="262626"/>
                </a:solidFill>
                <a:latin typeface="Calibri Light"/>
              </a:rPr>
              <a:t>RabbitMQ</a:t>
            </a:r>
            <a:endParaRPr b="0" lang="ru-RU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4800" spc="-52" strike="noStrike">
                <a:solidFill>
                  <a:srgbClr val="404040"/>
                </a:solidFill>
                <a:latin typeface="Calibri Light"/>
              </a:rPr>
              <a:t>Exchange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9797040" cy="127620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Отправитель шлет сообщение в Exchange (X на рисунке ниже), а Exchange направляет сообщение в одну или несколько очередей (или отбрасывает).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256" name="Рисунок 4" descr=""/>
          <p:cNvPicPr/>
          <p:nvPr/>
        </p:nvPicPr>
        <p:blipFill>
          <a:blip r:embed="rId1"/>
          <a:stretch/>
        </p:blipFill>
        <p:spPr>
          <a:xfrm>
            <a:off x="1097280" y="2839320"/>
            <a:ext cx="3161520" cy="1046880"/>
          </a:xfrm>
          <a:prstGeom prst="rect">
            <a:avLst/>
          </a:prstGeom>
          <a:ln w="0">
            <a:noFill/>
          </a:ln>
        </p:spPr>
      </p:pic>
      <p:sp>
        <p:nvSpPr>
          <p:cNvPr id="257" name="Прямоугольник 5"/>
          <p:cNvSpPr/>
          <p:nvPr/>
        </p:nvSpPr>
        <p:spPr>
          <a:xfrm>
            <a:off x="1097280" y="4326840"/>
            <a:ext cx="979704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4f4f4f"/>
                </a:solidFill>
                <a:latin typeface="Calibri"/>
                <a:ea typeface="DejaVu Sans"/>
              </a:rPr>
              <a:t>В RabbitMQ есть четыре типа Exchange. Различные типы имеют разные стратегии маршрутизации, которые будут представлены в разделе «Типы Exchange»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4800" spc="-52" strike="noStrike">
                <a:solidFill>
                  <a:srgbClr val="404040"/>
                </a:solidFill>
                <a:latin typeface="Calibri Light"/>
              </a:rPr>
              <a:t>Routing key</a:t>
            </a:r>
            <a:r>
              <a:rPr b="1" lang="ru-RU" sz="4800" spc="-52" strike="noStrike">
                <a:solidFill>
                  <a:srgbClr val="404040"/>
                </a:solidFill>
                <a:latin typeface="Calibri Light"/>
              </a:rPr>
              <a:t>, </a:t>
            </a:r>
            <a:r>
              <a:rPr b="1" lang="en-US" sz="4800" spc="-52" strike="noStrike">
                <a:solidFill>
                  <a:srgbClr val="404040"/>
                </a:solidFill>
                <a:latin typeface="Calibri Light"/>
              </a:rPr>
              <a:t>Binding, Binding key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7680" cy="170820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Routing key –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ключ маршрутизации, указываемый в теле сообщения, отправленного в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Exchange.</a:t>
            </a:r>
            <a:br>
              <a:rPr sz="2000"/>
            </a:b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RabbitMQ устанавливает ограничение длины для ключа маршрутизации в 255 байт.</a:t>
            </a:r>
            <a:endParaRPr b="0" lang="ru-RU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Exchange связан с очередью (или другим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Exchange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) через привязку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(Binding)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, поэтому RabbitMQ знает, как правильно направлять сообщения в указанную очередь.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  <p:pic>
        <p:nvPicPr>
          <p:cNvPr id="260" name="Picture 2" descr="RabbitMQ "/>
          <p:cNvPicPr/>
          <p:nvPr/>
        </p:nvPicPr>
        <p:blipFill>
          <a:blip r:embed="rId1"/>
          <a:stretch/>
        </p:blipFill>
        <p:spPr>
          <a:xfrm>
            <a:off x="2873520" y="4003560"/>
            <a:ext cx="3066480" cy="856440"/>
          </a:xfrm>
          <a:prstGeom prst="rect">
            <a:avLst/>
          </a:prstGeom>
          <a:ln w="0">
            <a:noFill/>
          </a:ln>
        </p:spPr>
      </p:pic>
      <p:sp>
        <p:nvSpPr>
          <p:cNvPr id="261" name="Объект 2"/>
          <p:cNvSpPr/>
          <p:nvPr/>
        </p:nvSpPr>
        <p:spPr>
          <a:xfrm>
            <a:off x="1097280" y="4989240"/>
            <a:ext cx="1005768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Binding key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–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ключ, указываемый при создании привязки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br>
              <a:rPr sz="2000"/>
            </a:b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066680" y="840240"/>
            <a:ext cx="10057680" cy="756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1" lang="ru-RU" sz="4800" spc="-52" strike="noStrike">
                <a:solidFill>
                  <a:srgbClr val="404040"/>
                </a:solidFill>
                <a:latin typeface="Calibri Light"/>
              </a:rPr>
              <a:t>Типы </a:t>
            </a:r>
            <a:r>
              <a:rPr b="1" lang="en-US" sz="4800" spc="-52" strike="noStrike">
                <a:solidFill>
                  <a:srgbClr val="404040"/>
                </a:solidFill>
                <a:latin typeface="Calibri Light"/>
              </a:rPr>
              <a:t>exchange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1061280" y="1871640"/>
            <a:ext cx="10057680" cy="120600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В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RabbitMQ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есть четыре типа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Exchange: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fanout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 - направляет все сообщения, отправляемые в Exchange, во все связанные с ним очереди.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  <p:pic>
        <p:nvPicPr>
          <p:cNvPr id="264" name="Picture 4" descr="https://www.rabbitmq.com/img/tutorials/python-five.png"/>
          <p:cNvPicPr/>
          <p:nvPr/>
        </p:nvPicPr>
        <p:blipFill>
          <a:blip r:embed="rId1"/>
          <a:stretch/>
        </p:blipFill>
        <p:spPr>
          <a:xfrm>
            <a:off x="7071480" y="4093560"/>
            <a:ext cx="4037760" cy="1627920"/>
          </a:xfrm>
          <a:prstGeom prst="rect">
            <a:avLst/>
          </a:prstGeom>
          <a:ln w="0">
            <a:noFill/>
          </a:ln>
        </p:spPr>
      </p:pic>
      <p:sp>
        <p:nvSpPr>
          <p:cNvPr id="265" name="Прямоугольник 4"/>
          <p:cNvSpPr/>
          <p:nvPr/>
        </p:nvSpPr>
        <p:spPr>
          <a:xfrm>
            <a:off x="1077480" y="4118400"/>
            <a:ext cx="5993280" cy="100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topic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– аналогичен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direct,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однако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binding key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может быть задан при помощи шаблона для нечеткого сопоставления. 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66" name="Прямоугольник 5"/>
          <p:cNvSpPr/>
          <p:nvPr/>
        </p:nvSpPr>
        <p:spPr>
          <a:xfrm>
            <a:off x="1045800" y="2921040"/>
            <a:ext cx="6101280" cy="100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direct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- направляет сообщение в очередь, ключ привязки которой точно соответствует ключу маршрутизации.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267" name="Рисунок 8" descr=""/>
          <p:cNvPicPr/>
          <p:nvPr/>
        </p:nvPicPr>
        <p:blipFill>
          <a:blip r:embed="rId2"/>
          <a:stretch/>
        </p:blipFill>
        <p:spPr>
          <a:xfrm>
            <a:off x="7110000" y="2614680"/>
            <a:ext cx="3885480" cy="1627920"/>
          </a:xfrm>
          <a:prstGeom prst="rect">
            <a:avLst/>
          </a:prstGeom>
          <a:ln w="0">
            <a:noFill/>
          </a:ln>
        </p:spPr>
      </p:pic>
      <p:sp>
        <p:nvSpPr>
          <p:cNvPr id="268" name=""/>
          <p:cNvSpPr txBox="1"/>
          <p:nvPr/>
        </p:nvSpPr>
        <p:spPr>
          <a:xfrm>
            <a:off x="1044000" y="5322960"/>
            <a:ext cx="8100000" cy="97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headers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– точное сопоставление по заголовкам сообщения (пары ключ-значение), а не по ключам привязки и маршрутизации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Remote procedure call (RPC)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7680" cy="190116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Сам MQ основан на асинхронной обработке сообщений. Все отправители (P) отправляют сообщения в RabbitMQ, не зная, была ли успешной или неудачной обработка у потребителя (C).</a:t>
            </a:r>
            <a:br>
              <a:rPr sz="2000"/>
            </a:br>
            <a:br>
              <a:rPr sz="2000"/>
            </a:br>
            <a:r>
              <a:rPr b="0" lang="ru-RU" sz="2000" spc="-1" strike="noStrike">
                <a:solidFill>
                  <a:srgbClr val="4f4f4f"/>
                </a:solidFill>
                <a:latin typeface="Calibri"/>
              </a:rPr>
              <a:t>Однако в реальном сценарии приложения, вероятно, потребуется некоторая обработка синхронизации.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</p:txBody>
      </p:sp>
      <p:pic>
        <p:nvPicPr>
          <p:cNvPr id="271" name="Picture 2" descr="RabbitMQ "/>
          <p:cNvPicPr/>
          <p:nvPr/>
        </p:nvPicPr>
        <p:blipFill>
          <a:blip r:embed="rId1"/>
          <a:stretch/>
        </p:blipFill>
        <p:spPr>
          <a:xfrm>
            <a:off x="1121400" y="3837960"/>
            <a:ext cx="5485680" cy="190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Durable/transient queues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Очереди могут быть длительными или временными. Метаданные длительной очереди хранятся на диске, в то время как метаданные временной очереди, когда это возможно, хранятся в памяти.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В средах и вариантах использования, где важна долговечность, приложения должны использовать длительные очереди и убедиться, что публикация помечает опубликованные сообщения как сохраненные.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Временные очереди будут удалены при загрузке узла. Поэтому они по замыслу не переживут перезапуск узла. Сообщения в временных очередях также будут отброшены.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Persistent/transient (in memory)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messages 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/>
          </a:bodyPr>
          <a:p>
            <a:pPr marL="90360" indent="270000" algn="just">
              <a:lnSpc>
                <a:spcPct val="90000"/>
              </a:lnSpc>
              <a:spcBef>
                <a:spcPts val="147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Постоянные (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persistent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)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сообщения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будут записываться на диск, как только они попадут в очередь.</a:t>
            </a:r>
            <a:endParaRPr b="0" lang="ru-RU" sz="2000" spc="-1" strike="noStrike">
              <a:latin typeface="Arial"/>
            </a:endParaRPr>
          </a:p>
          <a:p>
            <a:pPr marL="90360" indent="270000">
              <a:lnSpc>
                <a:spcPct val="90000"/>
              </a:lnSpc>
              <a:spcBef>
                <a:spcPts val="907"/>
              </a:spcBef>
              <a:spcAft>
                <a:spcPts val="198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Временные (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transient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) сообщения будут записываться на диск только для того, чтобы их можно было удалить из памяти при нехватке памяти. (при перезапуске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RMQ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они будут потеряны)</a:t>
            </a:r>
            <a:endParaRPr b="0" lang="ru-RU" sz="2000" spc="-1" strike="noStrike">
              <a:latin typeface="Arial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Постоянные сообщения также сохраняются в памяти, когда это возможно, и удаляются из памяти только при нехватке памяти.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По умолчанию сообщения имеют тип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transient,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для того, чтобы изменить тип отправляемых в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RMQ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сообщений, необходимо, при отправке сообщения указать у него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DeliveryMode = 2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81000"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Подтверждение получения сообщения (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Message acknowledgment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)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 fontScale="88000"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В зависимости от используемого режима подтверждения RabbitMQ может считать сообщение успешно доставленным в случаях:</a:t>
            </a:r>
            <a:endParaRPr b="0" lang="ru-RU" sz="2000" spc="-1" strike="noStrike">
              <a:latin typeface="Arial"/>
            </a:endParaRPr>
          </a:p>
          <a:p>
            <a:pPr marL="91440" indent="27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сразу после его отправки</a:t>
            </a:r>
            <a:br>
              <a:rPr sz="2000"/>
            </a:br>
            <a:br>
              <a:rPr sz="2000"/>
            </a:b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//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автоматическое подтверждение, определяется на стороне клиента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_channel.BasicConsume(queueName, autoAck, consumer);</a:t>
            </a:r>
            <a:endParaRPr b="0" lang="ru-RU" sz="2000" spc="-1" strike="noStrike">
              <a:latin typeface="Arial"/>
            </a:endParaRPr>
          </a:p>
          <a:p>
            <a:pPr marL="91440" indent="27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при получении явного ("ручного") подтверждения клиента (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consumer ack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). </a:t>
            </a:r>
            <a:endParaRPr b="0" lang="ru-RU" sz="2000" spc="-1" strike="noStrike">
              <a:latin typeface="Arial"/>
            </a:endParaRPr>
          </a:p>
          <a:p>
            <a:pPr marL="91440" indent="27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Подтверждения, отправленные вручную, могут быть положительными или отрицательными и использовать один из следующих методов протокола:</a:t>
            </a:r>
            <a:endParaRPr b="0" lang="ru-RU" sz="2000" spc="-1" strike="noStrike">
              <a:latin typeface="Arial"/>
            </a:endParaRPr>
          </a:p>
          <a:p>
            <a:pPr lvl="1"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basic.ack используется для положительных подтверждений</a:t>
            </a:r>
            <a:endParaRPr b="0" lang="ru-RU" sz="1800" spc="-1" strike="noStrike">
              <a:latin typeface="Arial"/>
            </a:endParaRPr>
          </a:p>
          <a:p>
            <a:pPr lvl="1"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basic.nack используется для отрицательных подтверждений 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(</a:t>
            </a: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сообщение помещается обратно в очередь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)</a:t>
            </a:r>
            <a:endParaRPr b="0" lang="ru-RU" sz="1800" spc="-1" strike="noStrike">
              <a:latin typeface="Arial"/>
            </a:endParaRPr>
          </a:p>
          <a:p>
            <a:pPr lvl="1"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basic.reject используется для отрицательных подтверждений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(сообщение отбрасывается и удаляется)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1260000" y="1800000"/>
            <a:ext cx="10057680" cy="21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Демонстрация отправки и приема сообщений в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RabbitMQ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.</a:t>
            </a:r>
            <a:endParaRPr b="0" lang="ru-RU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Спасибо за внимание</a:t>
            </a:r>
            <a:endParaRPr b="0" lang="ru-RU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Введение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 fontScale="90000"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AMQP, или Advanced Message Queuing Protocol, является открытым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стандартом для протоколов прикладного уровня и ориентирован на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сообщения.</a:t>
            </a:r>
            <a:endParaRPr b="0" lang="ru-RU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Промежуточное программное обеспечение для сообщений в основном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используется для разделения между компонентами, отправителю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сообщения не нужно знать о существовании получателя сообщения, и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наоборот.</a:t>
            </a:r>
            <a:endParaRPr b="0" lang="ru-RU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Основными функциями AMQP являются ориентированность на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сообщения, очередь, маршрутизацию, надежность и безопасность.</a:t>
            </a:r>
            <a:endParaRPr b="0" lang="ru-RU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RabbitMQ - это реализация AMQP с открытым исходным кодом. Сервер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написан на Erlang и поддерживает несколько клиентов, таких как: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Python, Ruby, .NET, Java, JMS, C, PHP, ActionScript, XMPP, STOMP и т. д. </a:t>
            </a:r>
            <a:endParaRPr b="0" lang="ru-RU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Он используется для хранения и пересылки сообщений в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распределенной системе и хорошо работает с точки зрения простоты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использования, масштабируемости и высокой доступности.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Добавить пару слайдов про внутрянку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RMQ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(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erlang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и особенности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работы с ним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)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Возможные проблемы (например при переполнении диска)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Быстрый старт с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docker desktop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 marL="285840" indent="-285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Запустить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Docker Desktop.</a:t>
            </a:r>
            <a:endParaRPr b="0" lang="ru-RU" sz="20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Открыть консоль.</a:t>
            </a:r>
            <a:endParaRPr b="0" lang="ru-RU" sz="20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Выполнить команду получения образа: </a:t>
            </a:r>
            <a:br>
              <a:rPr sz="2000"/>
            </a:b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 docker pull rabbitmq:3-management</a:t>
            </a:r>
            <a:endParaRPr b="0" lang="ru-RU" sz="20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Запустить контейнер командой:</a:t>
            </a:r>
            <a:br>
              <a:rPr sz="2000"/>
            </a:b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 docker run -d --name disconf-rabbit -p 5672:5672 -p 15672:15672 rabbitmq:3-management</a:t>
            </a:r>
            <a:endParaRPr b="0" lang="ru-RU" sz="20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Открыть админку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RabbitMq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по адресу </a:t>
            </a:r>
            <a:r>
              <a:rPr b="0" lang="en-US" sz="2000" spc="-1" strike="noStrike" u="sng">
                <a:solidFill>
                  <a:srgbClr val="2998e3"/>
                </a:solidFill>
                <a:uFillTx/>
                <a:latin typeface="Calibri"/>
                <a:hlinkClick r:id="rId1"/>
              </a:rPr>
              <a:t>http://localhost:15672</a:t>
            </a:r>
            <a:r>
              <a:rPr b="0" lang="en-US" sz="2000" spc="-1" strike="noStrike" u="sng">
                <a:solidFill>
                  <a:srgbClr val="2998e3"/>
                </a:solidFill>
                <a:uFillTx/>
                <a:latin typeface="Calibri"/>
                <a:hlinkClick r:id="rId2"/>
              </a:rPr>
              <a:t>/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 (логин/пароль по умолчанию: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guest/guest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)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422360" cy="145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Быстрый старт с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docker-compose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>
            <a:off x="1080000" y="1737000"/>
            <a:ext cx="10079640" cy="43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version: '3'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services: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RabbitMq: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image: rabbitmq:3-management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hostname: rabbit1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ports: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 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- "15672:15672"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 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- "5672:5672"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volumes: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 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- RmqStorage1:/var/lib/rabbitmq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volumes: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RmqStorage1: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Рисунок 3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Рисунок 3" descr=""/>
          <p:cNvPicPr/>
          <p:nvPr/>
        </p:nvPicPr>
        <p:blipFill>
          <a:blip r:embed="rId1"/>
          <a:stretch/>
        </p:blipFill>
        <p:spPr>
          <a:xfrm>
            <a:off x="14400" y="14400"/>
            <a:ext cx="12177000" cy="684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Разберемся с терминами</a:t>
            </a:r>
            <a:endParaRPr b="0" lang="ru-RU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4800" spc="-52" strike="noStrike">
                <a:solidFill>
                  <a:srgbClr val="404040"/>
                </a:solidFill>
                <a:latin typeface="Calibri Light"/>
              </a:rPr>
              <a:t>Queue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768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 fontScale="93000"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Сообщения в RabbitMQ могут храниться только в очереди, отправитель (P на рисунке ниже) создает сообщение и доставляет его в очередь, а потребитель (C на рисунке ниже) может получить сообщение из очереди и использовать его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.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251" name="Picture 2" descr="RabbitMQ "/>
          <p:cNvPicPr/>
          <p:nvPr/>
        </p:nvPicPr>
        <p:blipFill>
          <a:blip r:embed="rId1"/>
          <a:stretch/>
        </p:blipFill>
        <p:spPr>
          <a:xfrm>
            <a:off x="1176840" y="2873520"/>
            <a:ext cx="3733200" cy="551880"/>
          </a:xfrm>
          <a:prstGeom prst="rect">
            <a:avLst/>
          </a:prstGeom>
          <a:ln w="0">
            <a:noFill/>
          </a:ln>
        </p:spPr>
      </p:pic>
      <p:pic>
        <p:nvPicPr>
          <p:cNvPr id="252" name="Picture 4" descr="RabbitMQ "/>
          <p:cNvPicPr/>
          <p:nvPr/>
        </p:nvPicPr>
        <p:blipFill>
          <a:blip r:embed="rId2"/>
          <a:stretch/>
        </p:blipFill>
        <p:spPr>
          <a:xfrm>
            <a:off x="1176840" y="5138640"/>
            <a:ext cx="3161520" cy="1056600"/>
          </a:xfrm>
          <a:prstGeom prst="rect">
            <a:avLst/>
          </a:prstGeom>
          <a:ln w="0">
            <a:noFill/>
          </a:ln>
        </p:spPr>
      </p:pic>
      <p:sp>
        <p:nvSpPr>
          <p:cNvPr id="253" name="Объект 2"/>
          <p:cNvSpPr/>
          <p:nvPr/>
        </p:nvSpPr>
        <p:spPr>
          <a:xfrm>
            <a:off x="1097280" y="3721680"/>
            <a:ext cx="10057680" cy="11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rmAutofit fontScale="93000"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Несколько потребителей могут подписаться на одну и ту же очередь. В это время сообщения в очереди будут равномерно распределены для обработки несколькими потребителями, а не каждый получатель получит все сообщения и обработает их.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TM02900743[[fn=Природа]]</Template>
  <TotalTime>6549</TotalTime>
  <Application>LibreOffice/7.3.7.2$Linux_X86_64 LibreOffice_project/30$Build-2</Application>
  <AppVersion>15.0000</AppVersion>
  <Words>1529</Words>
  <Paragraphs>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2018-06-05T10:19:19Z</dcterms:created>
  <dc:creator>Олег Матвиенко</dc:creator>
  <dc:description/>
  <dc:language>ru-RU</dc:language>
  <cp:lastModifiedBy/>
  <dcterms:modified xsi:type="dcterms:W3CDTF">2023-03-22T17:41:23Z</dcterms:modified>
  <cp:revision>156</cp:revision>
  <dc:subject/>
  <dc:title>Как написать многопоточное приложение в 2018 году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17</vt:i4>
  </property>
</Properties>
</file>