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11.png" ContentType="image/png"/>
  <Override PartName="/ppt/media/image19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6.png" ContentType="image/png"/>
  <Override PartName="/ppt/media/image3.png" ContentType="image/png"/>
  <Override PartName="/ppt/media/image25.jpeg" ContentType="image/jpe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7CAD87F-4F1D-4B5C-B754-604A7FADB7E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B7500-2C20-4978-B93D-8CE360A924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4120" cy="25682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1600" cy="30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E00E5-EE0F-4B59-AC0B-C5C2DDA645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84C6B7-821F-4990-9C5B-ECB8B50748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BEB417-46E2-45C6-8320-FDFFCDE96E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7F27FA-4D42-4C8A-8D9D-476A0771B8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DA7907-822D-4566-BCFB-A47449B266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77F057-69DA-438E-B5AB-6EEA1E1224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5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93880" y="1224000"/>
            <a:ext cx="11530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900000" y="1800000"/>
            <a:ext cx="5758560" cy="21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900266-BB95-4714-9E2B-E6B9739DCC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BE58F-21EE-42E3-AAEB-BD6F876791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A3939A-0652-4878-A5BC-29347B997B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E97DE-1DBF-4370-830F-1A17C71CFF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1600" cy="23112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BA1A39-0A1B-4A2C-95A1-4D71429F6F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1600" cy="26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5856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F921A6-92EE-49E0-9CF1-FE9970BB69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D058B1-B706-4CA5-8ACA-8F113C5779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FD657-F2E2-45B5-8F6D-A5B2EC193A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93B3AB-B1FA-4923-B7F1-522531A655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17210-8BDF-43B8-9B77-6F986941D3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872E60-06E8-4A00-8703-5BA8AD1532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A9E374-F2B1-463D-94DD-ABD8049DF3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18EA15-A10F-4970-A5C9-FE650F9180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07A4BC-EC5D-4CF9-8106-640C94BE57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8B857D-01EC-49CB-8C55-D99C4D8F20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EC7D7B-DDAB-4225-9D19-A094F6E67A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12A91F-8725-4F61-B693-FF76D5BCE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00BA46-7339-475C-9A15-27CDB01138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C14E00-BF24-4261-B0CB-4254F5826C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6C7721-A147-4F77-8F6B-D7C54CF701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EECA03-4D30-452A-945F-67514D67B2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6777A5-6472-49D9-AC2C-DCD49B99F9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D2946F-76C9-4B2A-B872-2FD3522BB2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0622AA-DEAA-4188-892F-CBD5FBAD78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ACE2C6-2D4B-4789-BBCE-46B4144D9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9EA5D1-02B1-4039-B052-784F2446A3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EDCC15-17AA-4AB0-90C8-3422CB4AF2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990926-9C32-4F1E-B67D-B3CCF47EA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2317D-2968-450C-9505-0F58DBD9FB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43F406-64C0-4C54-B6E8-27A1270BCF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ACFE29-5179-4DE6-AD2B-31AA0243E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843EF9-4FCE-4EE6-B1D4-B8BC3DAFEE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18A95F-8A24-4CE9-A1B6-88E8FA581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21B75B-29AE-4CE4-9636-AFFB9194CD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E006CD-7C3D-4876-806D-E4F02901D6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40B2B7-1C58-4809-9835-ED7324D679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194256-C983-47AC-B821-1B72F15F2F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0F6729-C5DC-44E0-A031-7AA7FAA7A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245154-9C3E-4020-9625-D62128C240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21A08F-CCB3-47D8-9886-3CCA18865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A34E5A-94D5-4CA1-8DB2-24573320C8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5415B8-4F94-4E70-A36C-7CD074F1B4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C9B85C-A6A3-416F-9439-A42B2F2416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3210C5-41B3-420C-9CC7-B1C4F25E8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DD31B0-658F-4087-BBC8-C9EB22F97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B6D60E-5E87-43AC-AF9C-EF2943BA3C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1453EC-4D65-4396-B8CE-9329F87AB4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9D74E6E-5D3C-457D-9251-9FA6D1374F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831D1F-1186-4F04-A3C0-A33A034866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704572-4EC4-42E0-A9E2-1F8BAA0459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2F3EB-86BC-446E-BDCF-4A33EE8371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739742-0FE5-45C6-B7CF-F9EA1F68C6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6184CE-19D9-4218-9EA4-BFB6F8220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4AD3AD-87E9-4A0F-A501-9A85AB8261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E81BD6-2F64-45A1-8F08-6F7E91B368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BEA618-4693-485C-9D33-8665A82C9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A155DB-DD00-4D15-ADD2-C7056916F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465CEB-A55B-4A38-9DA3-CEBCEBE56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167051-FD7C-4EEE-BF5B-F2AC0BBD92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EA39CA-2743-4071-829E-342841734E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D6F821-4EC4-49DB-84ED-E8B82CB364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3F43E-A802-4173-8BBD-FA21044395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ADA6B2-F867-4AB5-AA60-60C359D909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2F3046-C6AD-414B-8681-64226F8455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790E3BC-A775-482E-8118-1E1A6A9DA3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FB0C9BD-EC95-4B0B-B0F3-3523B7DC4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85C8BC1-1753-417E-A659-422B625701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22248F-949E-41DB-9117-4103CC4B2A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721A3D-FFE0-4207-A27A-98EF26B176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1D8751D-2A86-4C2C-B5CD-BA1D3D8EA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C263E12-86C4-48F2-BDE8-6469FA178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A1F0CC-8228-4DF0-8DBF-D0EC154C2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B78E5-1805-4DB1-9FB3-7C69CE721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C26FD9B-C484-49B0-9A59-32391DB59F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CCB2850-87CC-4C73-B018-E2B4096AC6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D207D33-6038-4B0F-96AF-63F6EDFF9A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DC6BA-57BC-4D78-8296-0E4C05C57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3178D-129A-4703-B312-3AA933B6FA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528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5280" cy="6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EF8EC9-D623-4235-B0BE-68E846771D0A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B57B11-8E88-455D-BC9E-7F2D3053369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74D46-C701-410E-AC9F-D97E1914624B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3760" cy="416268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948B6-A41A-413E-B5D7-086AAF9EAD0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765909-10D6-4651-8640-B53640803943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6400800"/>
            <a:ext cx="12188520" cy="4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8"/>
          <p:cNvSpPr/>
          <p:nvPr/>
        </p:nvSpPr>
        <p:spPr>
          <a:xfrm>
            <a:off x="0" y="6334200"/>
            <a:ext cx="1218852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2800" cy="80280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5720" cy="407556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93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8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C99A5-9E41-4FD2-9063-1BC92E6BE45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85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7120" cy="26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9480" cy="144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1080000" y="1737000"/>
            <a:ext cx="10076760" cy="43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4120" cy="68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9280" cy="37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111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1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30320" cy="54900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8640" cy="1053720"/>
          </a:xfrm>
          <a:prstGeom prst="rect">
            <a:avLst/>
          </a:prstGeom>
          <a:ln w="0">
            <a:noFill/>
          </a:ln>
        </p:spPr>
      </p:pic>
      <p:sp>
        <p:nvSpPr>
          <p:cNvPr id="313" name="Объект 2"/>
          <p:cNvSpPr/>
          <p:nvPr/>
        </p:nvSpPr>
        <p:spPr>
          <a:xfrm>
            <a:off x="1097280" y="3721680"/>
            <a:ext cx="10054800" cy="11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4160" cy="1273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6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8640" cy="1044000"/>
          </a:xfrm>
          <a:prstGeom prst="rect">
            <a:avLst/>
          </a:prstGeom>
          <a:ln w="0">
            <a:noFill/>
          </a:ln>
        </p:spPr>
      </p:pic>
      <p:sp>
        <p:nvSpPr>
          <p:cNvPr id="317" name="Прямоугольник 5"/>
          <p:cNvSpPr/>
          <p:nvPr/>
        </p:nvSpPr>
        <p:spPr>
          <a:xfrm>
            <a:off x="1097280" y="4326840"/>
            <a:ext cx="9794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1705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0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3600" cy="853560"/>
          </a:xfrm>
          <a:prstGeom prst="rect">
            <a:avLst/>
          </a:prstGeom>
          <a:ln w="0">
            <a:noFill/>
          </a:ln>
        </p:spPr>
      </p:pic>
      <p:sp>
        <p:nvSpPr>
          <p:cNvPr id="321" name="Объект 2"/>
          <p:cNvSpPr/>
          <p:nvPr/>
        </p:nvSpPr>
        <p:spPr>
          <a:xfrm>
            <a:off x="1097280" y="4989240"/>
            <a:ext cx="10054800" cy="98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4800" cy="75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2200" cy="1005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4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4880" cy="1625040"/>
          </a:xfrm>
          <a:prstGeom prst="rect">
            <a:avLst/>
          </a:prstGeom>
          <a:ln w="0">
            <a:noFill/>
          </a:ln>
        </p:spPr>
      </p:pic>
      <p:sp>
        <p:nvSpPr>
          <p:cNvPr id="325" name="Прямоугольник 4"/>
          <p:cNvSpPr/>
          <p:nvPr/>
        </p:nvSpPr>
        <p:spPr>
          <a:xfrm>
            <a:off x="1077480" y="4118400"/>
            <a:ext cx="59904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6" name="Прямоугольник 5"/>
          <p:cNvSpPr/>
          <p:nvPr/>
        </p:nvSpPr>
        <p:spPr>
          <a:xfrm>
            <a:off x="1045800" y="2921040"/>
            <a:ext cx="60984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27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2600" cy="1625040"/>
          </a:xfrm>
          <a:prstGeom prst="rect">
            <a:avLst/>
          </a:prstGeom>
          <a:ln w="0">
            <a:noFill/>
          </a:ln>
        </p:spPr>
      </p:pic>
      <p:sp>
        <p:nvSpPr>
          <p:cNvPr id="328" name=""/>
          <p:cNvSpPr/>
          <p:nvPr/>
        </p:nvSpPr>
        <p:spPr>
          <a:xfrm>
            <a:off x="1044000" y="5322960"/>
            <a:ext cx="809712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1898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31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2800" cy="19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260000" y="1260000"/>
            <a:ext cx="179928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396080" y="1959120"/>
            <a:ext cx="7243200" cy="23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 Сергеевич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во многих других проектах компании.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 ????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20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576000" indent="-324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4800" cy="25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4800" cy="25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7880" cy="1806480"/>
          </a:xfrm>
          <a:prstGeom prst="rect">
            <a:avLst/>
          </a:prstGeom>
          <a:ln w="0">
            <a:noFill/>
          </a:ln>
        </p:spPr>
      </p:pic>
      <p:sp>
        <p:nvSpPr>
          <p:cNvPr id="341" name=""/>
          <p:cNvSpPr/>
          <p:nvPr/>
        </p:nvSpPr>
        <p:spPr>
          <a:xfrm>
            <a:off x="1080000" y="3960000"/>
            <a:ext cx="953748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7028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1080000" y="3960000"/>
            <a:ext cx="953748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8400" cy="3102120"/>
          </a:xfrm>
          <a:prstGeom prst="rect">
            <a:avLst/>
          </a:prstGeom>
          <a:ln w="0">
            <a:noFill/>
          </a:ln>
        </p:spPr>
      </p:pic>
      <p:sp>
        <p:nvSpPr>
          <p:cNvPr id="345" name=""/>
          <p:cNvSpPr/>
          <p:nvPr/>
        </p:nvSpPr>
        <p:spPr>
          <a:xfrm>
            <a:off x="900000" y="5157360"/>
            <a:ext cx="1046952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706000" y="3324960"/>
            <a:ext cx="8355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9640" cy="3975840"/>
          </a:xfrm>
          <a:prstGeom prst="rect">
            <a:avLst/>
          </a:prstGeom>
          <a:ln w="0">
            <a:noFill/>
          </a:ln>
        </p:spPr>
      </p:pic>
      <p:sp>
        <p:nvSpPr>
          <p:cNvPr id="286" name=""/>
          <p:cNvSpPr/>
          <p:nvPr/>
        </p:nvSpPr>
        <p:spPr>
          <a:xfrm>
            <a:off x="1199160" y="1080000"/>
            <a:ext cx="9240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Для организации асинхронного взаимодействия между сервисами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хорошо подходят брокеры сообщений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704160" cy="114228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1753560" y="2160000"/>
            <a:ext cx="1600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9640" cy="220140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1188000" y="1280880"/>
            <a:ext cx="3642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Различные брокеры сообщений: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42440" cy="4946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51800" cy="106596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7920000" y="3600000"/>
            <a:ext cx="22849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6840" cy="36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(воткнуть картинку, убрать  и озвучить текст )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решения задач интеграции различных программ между собой зачастую используются разнообразные брокеры сообщений. Брокеров сообщений существует достаточно много, например: Kafka, ActiveMQ, «Корпоративная сервисная шина», RabbitMQ и другие. </a:t>
            </a:r>
            <a:br>
              <a:rPr sz="2000"/>
            </a:b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использовании брокеров сообщений часто не требуется чтобы отправитель и получатель не знали о существовании друг друга. 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Разные брокеры используют разные протоколы передачи сообщений, в частности один из популярных протоколов: 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/>
          <p:nvPr/>
        </p:nvSpPr>
        <p:spPr>
          <a:xfrm>
            <a:off x="720000" y="2213640"/>
            <a:ext cx="10618200" cy="30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AMQP, или Advanced Message Queuing Protocol, является открытым стандартом для протоколов прикладного уровня и ориентирован на сообщения.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Промежуточное программное обеспечение для сообщений в основном используется для разделения между компонентами, отправителю сообщения не нужно знать о существовании получателя сообщения, и наоборот.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Основными функциями AMQP являются ориентированность на 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4800" cy="144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4800" cy="401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6829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2023-04-26T19:21:06Z</dcterms:modified>
  <cp:revision>188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