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8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12.jpeg" ContentType="image/jpeg"/>
  <Override PartName="/ppt/media/image11.jpeg" ContentType="image/jpeg"/>
  <Override PartName="/ppt/media/image18.png" ContentType="image/png"/>
  <Override PartName="/ppt/media/image16.png" ContentType="image/png"/>
  <Override PartName="/ppt/media/image15.png" ContentType="image/png"/>
  <Override PartName="/ppt/media/image1.png" ContentType="image/png"/>
  <Override PartName="/ppt/media/image2.png" ContentType="image/png"/>
  <Override PartName="/ppt/media/image8.png" ContentType="image/png"/>
  <Override PartName="/ppt/media/image14.jpeg" ContentType="image/jpeg"/>
  <Override PartName="/ppt/media/image17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2192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перемещения страницы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dt" idx="16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 type="ftr" idx="17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36" name="PlaceHolder 6"/>
          <p:cNvSpPr>
            <a:spLocks noGrp="1"/>
          </p:cNvSpPr>
          <p:nvPr>
            <p:ph type="sldNum" idx="18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C71E9EA-385D-494B-97D4-C3470DE31A7D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4120" cy="2313720"/>
          </a:xfrm>
          <a:prstGeom prst="rect">
            <a:avLst/>
          </a:prstGeom>
          <a:ln w="0">
            <a:noFill/>
          </a:ln>
        </p:spPr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120" cy="26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Всем привет. Меня зовут Константин Турунцев, я разработчик на проектах по </a:t>
            </a:r>
            <a:r>
              <a:rPr b="0" lang="ru-RU" sz="2000" spc="-1" strike="noStrike">
                <a:latin typeface="Arial"/>
              </a:rPr>
              <a:t>КСШ для администрации города Перми, Т-плюс.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sldNum" idx="19"/>
          </p:nvPr>
        </p:nvSpPr>
        <p:spPr>
          <a:xfrm>
            <a:off x="5179680" y="6513840"/>
            <a:ext cx="3961080" cy="34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1F7601-9572-40EF-B096-C65E56C7820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4120" cy="2313720"/>
          </a:xfrm>
          <a:prstGeom prst="rect">
            <a:avLst/>
          </a:prstGeom>
          <a:ln w="0">
            <a:noFill/>
          </a:ln>
        </p:spPr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120" cy="26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000" spc="-1" strike="noStrike">
                <a:latin typeface="Arial"/>
              </a:rPr>
              <a:t>Когда отправитель шлет сообщение в Exchange, он обычно указывает ключ маршрутизации (</a:t>
            </a:r>
            <a:r>
              <a:rPr b="0" lang="en-US" sz="1000" spc="-1" strike="noStrike">
                <a:latin typeface="Arial"/>
              </a:rPr>
              <a:t>Routing key</a:t>
            </a:r>
            <a:r>
              <a:rPr b="0" lang="ru-RU" sz="1000" spc="-1" strike="noStrike">
                <a:latin typeface="Arial"/>
              </a:rPr>
              <a:t>), чтобы указать правила маршрутизации сообщения.</a:t>
            </a:r>
            <a:r>
              <a:rPr b="0" lang="en-US" sz="1000" spc="-1" strike="noStrike">
                <a:latin typeface="Arial"/>
              </a:rPr>
              <a:t> </a:t>
            </a:r>
            <a:r>
              <a:rPr b="0" lang="ru-RU" sz="1000" spc="-1" strike="noStrike">
                <a:latin typeface="Arial"/>
              </a:rPr>
              <a:t>Этот ключ маршрутизации должен использоваться вместе с типом Exchange и ключом привязки</a:t>
            </a:r>
            <a:r>
              <a:rPr b="0" lang="en-US" sz="1000" spc="-1" strike="noStrike">
                <a:latin typeface="Arial"/>
              </a:rPr>
              <a:t> (Binding key)</a:t>
            </a:r>
            <a:r>
              <a:rPr b="0" lang="ru-RU" sz="1000" spc="-1" strike="noStrike">
                <a:latin typeface="Arial"/>
              </a:rPr>
              <a:t>.</a:t>
            </a:r>
            <a:r>
              <a:rPr b="0" lang="en-US" sz="1000" spc="-1" strike="noStrike">
                <a:latin typeface="Arial"/>
              </a:rPr>
              <a:t> </a:t>
            </a:r>
            <a:r>
              <a:rPr b="0" lang="ru-RU" sz="1000" spc="-1" strike="noStrike">
                <a:latin typeface="Arial"/>
              </a:rPr>
              <a:t>То есть в зависимости от типа </a:t>
            </a:r>
            <a:r>
              <a:rPr b="0" lang="en-US" sz="1000" spc="-1" strike="noStrike">
                <a:latin typeface="Arial"/>
              </a:rPr>
              <a:t>Exchange </a:t>
            </a:r>
            <a:r>
              <a:rPr b="0" lang="ru-RU" sz="1000" spc="-1" strike="noStrike">
                <a:latin typeface="Arial"/>
              </a:rPr>
              <a:t>и ключа </a:t>
            </a:r>
            <a:r>
              <a:rPr b="0" lang="en-US" sz="1000" spc="-1" strike="noStrike">
                <a:latin typeface="Arial"/>
              </a:rPr>
              <a:t>Binding key</a:t>
            </a:r>
            <a:r>
              <a:rPr b="0" lang="ru-RU" sz="1000" spc="-1" strike="noStrike">
                <a:latin typeface="Arial"/>
              </a:rPr>
              <a:t>, указанного при создании привязки</a:t>
            </a:r>
            <a:r>
              <a:rPr b="0" lang="en-US" sz="1000" spc="-1" strike="noStrike">
                <a:latin typeface="Arial"/>
              </a:rPr>
              <a:t>, </a:t>
            </a:r>
            <a:r>
              <a:rPr b="0" lang="ru-RU" sz="1000" spc="-1" strike="noStrike">
                <a:latin typeface="Arial"/>
              </a:rPr>
              <a:t>сообщение попадет в ту или иную очередь.</a:t>
            </a:r>
            <a:br>
              <a:rPr sz="1000"/>
            </a:br>
            <a:r>
              <a:rPr b="0" lang="ru-RU" sz="1000" spc="-1" strike="noStrike">
                <a:latin typeface="Arial"/>
              </a:rPr>
              <a:t>RabbitMQ устанавливает ограничение длины для ключа маршрутизации в 255 байт.</a:t>
            </a:r>
            <a:endParaRPr b="0" lang="ru-RU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000" spc="-1" strike="noStrike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sldNum" idx="24"/>
          </p:nvPr>
        </p:nvSpPr>
        <p:spPr>
          <a:xfrm>
            <a:off x="5179680" y="6513840"/>
            <a:ext cx="3961080" cy="34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B8F057D-7BE9-4EB3-91AD-B56BD969D61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4120" cy="2313720"/>
          </a:xfrm>
          <a:prstGeom prst="rect">
            <a:avLst/>
          </a:prstGeom>
          <a:ln w="0">
            <a:noFill/>
          </a:ln>
        </p:spPr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120" cy="26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Direct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: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Взяв в качестве примера конфигурацию, приведенную на рисунке выше, если мы отправим в Exchange сообщение с routingKey = “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orange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", оно будет перенаправлено в Q1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и Q2; если мы отправим сообщение с routingKey = “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black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“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,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 сообщение будет направлено только в Q2. </a:t>
            </a:r>
            <a:br>
              <a:rPr sz="1200"/>
            </a:b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Topic: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Расширен в правилах сопоставления. Он аналогичен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direct-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типу Exchage. Он также направляет сообщения в очередь, которая соответствует ключу привязки и ключу маршрутизации. Однако правила сопоставления здесь несколько иные:</a:t>
            </a: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Ключ маршрутизации - это строка, разделенная точкой ".", например, "stock.usd.nyse" и "nyse." vmw "," quick.orange.rabbit "</a:t>
            </a: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Ключ привязки и ключ маршрутизации также являются символьными строками, разделенными точкой "."</a:t>
            </a: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В ключе привязки может быть два специальных символа «*» и «#», которые используются для нечеткого сопоставления, где «*» используется для сопоставления одного слова, а «#» используется для сопоставления нескольких слов.</a:t>
            </a:r>
            <a:br>
              <a:rPr sz="1200"/>
            </a:b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Взяв в качестве примера конфигурацию, приведенную на рисунке, сообщение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routingKey = "quick.orange.rabbit"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будет одновременно направлено в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Q1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и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Q2,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сообщение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routingKey = "lazy.orange.fox"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будет направлено в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Q1, routingKey = "lazy.brown.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сообщение "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fox"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будет направлено в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Q2,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сообщение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routingKey = "lazy.pink.rabbit"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будет направлено в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Q2 (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доставляется только в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Q2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один раз, хотя этот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routingKey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соответствует обоим ключам привязки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Q2); routingKey = "quick.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Сообщения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Brown.fox ", routingKey =" orange ", routingKey =" quick.orange.male.rabbit "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 будут отправлены в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alternate-exchange (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если он был указан в настройках при создании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Exchange)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или отброшены, поскольку они не соответствуют ни одному из связующих ключей.</a:t>
            </a: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Указывается набор пар ключ-значение при привязке очереди и Exchange; при отправке сообщения в Exchange RabbitMQ получит заголовок сообщения (также в форме пары ключ-значение), сравнит точно ли пара ключ-значение соответствует паре ключ-значение, указанной при привязке очереди и Exchange, если они точно совпадают, сообщение будет направлено в Очередь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,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иначе, оно будет отправлено в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alternate-exchange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 (если указан)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или отброшено.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sldNum" idx="25"/>
          </p:nvPr>
        </p:nvSpPr>
        <p:spPr>
          <a:xfrm>
            <a:off x="5179680" y="6513840"/>
            <a:ext cx="3961080" cy="34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3E6781-3C42-4FDD-9D05-4E07E518AE3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4120" cy="2313720"/>
          </a:xfrm>
          <a:prstGeom prst="rect">
            <a:avLst/>
          </a:prstGeom>
          <a:ln w="0">
            <a:noFill/>
          </a:ln>
        </p:spPr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120" cy="26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Механизм реализации RPC в RabbitMQ:</a:t>
            </a:r>
            <a:endParaRPr b="0" lang="ru-RU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Когда клиент отправляет запрос (сообщение), задает два значения в свойствах сообщения (MessageProperties, эти свойства будут отправляться вместе с сообщением) </a:t>
            </a:r>
            <a:endParaRPr b="0" lang="ru-RU" sz="12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replyTo (имя очереди, используемое для сообщения серверу После завершения обработки сообщение, которое информирует меня, будет отправлено в эту очередь)</a:t>
            </a:r>
            <a:endParaRPr b="0" lang="ru-RU" sz="12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correlationId (идентификационный номер этого запроса, сервер должен вернуть этот атрибут после завершения обработки, и клиент будет знать, какой запрос был выполнен)</a:t>
            </a:r>
            <a:endParaRPr b="0" lang="ru-RU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Сервер получает сообщение и обрабатывает его</a:t>
            </a:r>
            <a:endParaRPr b="0" lang="ru-RU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После обработки сообщения сервер сгенерирует ответное сообщение в очередь, указанную в replyTo, и принесет атрибут correlationId.</a:t>
            </a:r>
            <a:endParaRPr b="0" lang="ru-RU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Клиент подписался на очередь, указанную в replyTo. Получив ответное сообщение от сервера, он анализирует, какой запрос был выполнен в соответствии с атрибутом correlationId, и выполняет последующую бизнес-обработку на основе результата выполнения.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sldNum" idx="26"/>
          </p:nvPr>
        </p:nvSpPr>
        <p:spPr>
          <a:xfrm>
            <a:off x="5179680" y="6513840"/>
            <a:ext cx="3961080" cy="34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66A349-84E7-49A7-8940-E9B79CA91B4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4120" cy="2313720"/>
          </a:xfrm>
          <a:prstGeom prst="rect">
            <a:avLst/>
          </a:prstGeom>
          <a:ln w="0">
            <a:noFill/>
          </a:ln>
        </p:spPr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120" cy="26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sldNum" idx="27"/>
          </p:nvPr>
        </p:nvSpPr>
        <p:spPr>
          <a:xfrm>
            <a:off x="5179680" y="6513840"/>
            <a:ext cx="3961080" cy="34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4135CBE-C9D8-4C78-A5AD-2A2460F3234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4120" cy="2313720"/>
          </a:xfrm>
          <a:prstGeom prst="rect">
            <a:avLst/>
          </a:prstGeom>
          <a:ln w="0">
            <a:noFill/>
          </a:ln>
        </p:spPr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120" cy="26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Будет продемонстрирована возможность отправки сообщений в </a:t>
            </a:r>
            <a:r>
              <a:rPr b="0" lang="en-US" sz="2000" spc="-1" strike="noStrike">
                <a:latin typeface="Arial"/>
              </a:rPr>
              <a:t>RMQ </a:t>
            </a:r>
            <a:r>
              <a:rPr b="0" lang="ru-RU" sz="2000" spc="-1" strike="noStrike">
                <a:latin typeface="Arial"/>
              </a:rPr>
              <a:t>на примере консольного приложения на .</a:t>
            </a:r>
            <a:r>
              <a:rPr b="0" lang="en-US" sz="2000" spc="-1" strike="noStrike">
                <a:latin typeface="Arial"/>
              </a:rPr>
              <a:t>Net</a:t>
            </a:r>
            <a:r>
              <a:rPr b="0" lang="ru-RU" sz="2000" spc="-1" strike="noStrike">
                <a:latin typeface="Arial"/>
              </a:rPr>
              <a:t>. Также будут показаны возможности маршрутизации сообщений в </a:t>
            </a:r>
            <a:r>
              <a:rPr b="0" lang="en-US" sz="2000" spc="-1" strike="noStrike">
                <a:latin typeface="Arial"/>
              </a:rPr>
              <a:t>exchange</a:t>
            </a:r>
            <a:r>
              <a:rPr b="0" lang="ru-RU" sz="2000" spc="-1" strike="noStrike">
                <a:latin typeface="Arial"/>
              </a:rPr>
              <a:t>, описанные выше.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sldNum" idx="28"/>
          </p:nvPr>
        </p:nvSpPr>
        <p:spPr>
          <a:xfrm>
            <a:off x="5179680" y="6513840"/>
            <a:ext cx="3961080" cy="34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514AA39-2945-4C4A-837B-8120218BE43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4120" cy="2313720"/>
          </a:xfrm>
          <a:prstGeom prst="rect">
            <a:avLst/>
          </a:prstGeom>
          <a:ln w="0">
            <a:noFill/>
          </a:ln>
        </p:spPr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120" cy="26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Будет продемонстрирована возможность отправки сообщений в </a:t>
            </a:r>
            <a:r>
              <a:rPr b="0" lang="en-US" sz="2000" spc="-1" strike="noStrike">
                <a:latin typeface="Arial"/>
              </a:rPr>
              <a:t>RMQ </a:t>
            </a:r>
            <a:r>
              <a:rPr b="0" lang="ru-RU" sz="2000" spc="-1" strike="noStrike">
                <a:latin typeface="Arial"/>
              </a:rPr>
              <a:t>на примере консольного приложения на .</a:t>
            </a:r>
            <a:r>
              <a:rPr b="0" lang="en-US" sz="2000" spc="-1" strike="noStrike">
                <a:latin typeface="Arial"/>
              </a:rPr>
              <a:t>Net</a:t>
            </a:r>
            <a:r>
              <a:rPr b="0" lang="ru-RU" sz="2000" spc="-1" strike="noStrike">
                <a:latin typeface="Arial"/>
              </a:rPr>
              <a:t>. Также будут показаны возможности маршрутизации сообщений в </a:t>
            </a:r>
            <a:r>
              <a:rPr b="0" lang="en-US" sz="2000" spc="-1" strike="noStrike">
                <a:latin typeface="Arial"/>
              </a:rPr>
              <a:t>exchange</a:t>
            </a:r>
            <a:r>
              <a:rPr b="0" lang="ru-RU" sz="2000" spc="-1" strike="noStrike">
                <a:latin typeface="Arial"/>
              </a:rPr>
              <a:t>, описанные выше.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sldNum" idx="29"/>
          </p:nvPr>
        </p:nvSpPr>
        <p:spPr>
          <a:xfrm>
            <a:off x="5179680" y="6513840"/>
            <a:ext cx="3961080" cy="34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F71D39C-4222-4A52-985D-CDCE979CBF9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4120" cy="2313720"/>
          </a:xfrm>
          <a:prstGeom prst="rect">
            <a:avLst/>
          </a:prstGeom>
          <a:ln w="0">
            <a:noFill/>
          </a:ln>
        </p:spPr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120" cy="26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sldNum" idx="30"/>
          </p:nvPr>
        </p:nvSpPr>
        <p:spPr>
          <a:xfrm>
            <a:off x="5179680" y="6513840"/>
            <a:ext cx="3961080" cy="34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096CC6-E9DB-4C8C-B94C-7221904C011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120" cy="26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Чтобы быстро запустить </a:t>
            </a:r>
            <a:r>
              <a:rPr b="0" lang="en-US" sz="2000" spc="-1" strike="noStrike">
                <a:latin typeface="Arial"/>
              </a:rPr>
              <a:t>RabbitMQ</a:t>
            </a:r>
            <a:r>
              <a:rPr b="0" lang="ru-RU" sz="2000" spc="-1" strike="noStrike">
                <a:latin typeface="Arial"/>
              </a:rPr>
              <a:t> в докере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ru-RU" sz="2000" spc="-1" strike="noStrike">
                <a:latin typeface="Arial"/>
              </a:rPr>
              <a:t>для различных целей, в том числе для ознакомления или локальной отладки, нам понадобится </a:t>
            </a:r>
            <a:r>
              <a:rPr b="0" lang="en-US" sz="2000" spc="-1" strike="noStrike">
                <a:latin typeface="Arial"/>
              </a:rPr>
              <a:t>Docker Desktop </a:t>
            </a:r>
            <a:r>
              <a:rPr b="0" lang="ru-RU" sz="2000" spc="-1" strike="noStrike">
                <a:latin typeface="Arial"/>
              </a:rPr>
              <a:t>(приложение для </a:t>
            </a:r>
            <a:r>
              <a:rPr b="0" lang="en-US" sz="2000" spc="-1" strike="noStrike">
                <a:latin typeface="Arial"/>
              </a:rPr>
              <a:t>windows </a:t>
            </a:r>
            <a:r>
              <a:rPr b="0" lang="ru-RU" sz="2000" spc="-1" strike="noStrike">
                <a:latin typeface="Arial"/>
              </a:rPr>
              <a:t>для запуска докер-контейнеров/сервисов), или установленный </a:t>
            </a:r>
            <a:r>
              <a:rPr b="0" lang="en-US" sz="2000" spc="-1" strike="noStrike">
                <a:latin typeface="Arial"/>
              </a:rPr>
              <a:t>Docker </a:t>
            </a:r>
            <a:r>
              <a:rPr b="0" lang="ru-RU" sz="2000" spc="-1" strike="noStrike">
                <a:latin typeface="Arial"/>
              </a:rPr>
              <a:t>под линуксом.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sldNum" idx="20"/>
          </p:nvPr>
        </p:nvSpPr>
        <p:spPr>
          <a:xfrm>
            <a:off x="5179680" y="6513840"/>
            <a:ext cx="3961080" cy="34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1DBABD4-15DC-4035-8249-1F6AA99A929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ldImg"/>
          </p:nvPr>
        </p:nvSpPr>
        <p:spPr>
          <a:xfrm>
            <a:off x="507960" y="520920"/>
            <a:ext cx="8126640" cy="2570760"/>
          </a:xfrm>
          <a:prstGeom prst="rect">
            <a:avLst/>
          </a:prstGeom>
          <a:ln w="0">
            <a:noFill/>
          </a:ln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914400" y="3257280"/>
            <a:ext cx="7314120" cy="308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350" spc="-1" strike="noStrike">
                <a:latin typeface="Arial"/>
              </a:rPr>
              <a:t>Можно запустить также в виде docker-сервиса в стэке, тогда будет возможно управлять сервисом через портейнер </a:t>
            </a:r>
            <a:endParaRPr b="0" lang="ru-RU" sz="135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35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4120" cy="2313720"/>
          </a:xfrm>
          <a:prstGeom prst="rect">
            <a:avLst/>
          </a:prstGeom>
          <a:ln w="0">
            <a:noFill/>
          </a:ln>
        </p:spPr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120" cy="26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sldNum" idx="21"/>
          </p:nvPr>
        </p:nvSpPr>
        <p:spPr>
          <a:xfrm>
            <a:off x="5179680" y="6513840"/>
            <a:ext cx="3961080" cy="34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03AF044-2E73-40B8-BAF6-0AFC68DD24D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4120" cy="2313720"/>
          </a:xfrm>
          <a:prstGeom prst="rect">
            <a:avLst/>
          </a:prstGeom>
          <a:ln w="0">
            <a:noFill/>
          </a:ln>
        </p:spPr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120" cy="26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sldNum" idx="22"/>
          </p:nvPr>
        </p:nvSpPr>
        <p:spPr>
          <a:xfrm>
            <a:off x="5179680" y="6513840"/>
            <a:ext cx="3961080" cy="34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31160D-CD94-41C0-B485-8446877E6E6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4120" cy="2313720"/>
          </a:xfrm>
          <a:prstGeom prst="rect">
            <a:avLst/>
          </a:prstGeom>
          <a:ln w="0">
            <a:noFill/>
          </a:ln>
        </p:spPr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120" cy="26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sldNum" idx="23"/>
          </p:nvPr>
        </p:nvSpPr>
        <p:spPr>
          <a:xfrm>
            <a:off x="5179680" y="6513840"/>
            <a:ext cx="3961080" cy="34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02C0DB-DE5F-44B8-AE29-689AFC6F8C1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768FD4-EFFA-4730-B3D7-F312E64857D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43EEB6-A3A8-47BC-89A9-66C4899C595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ABCAC63-30D5-4EC9-866E-ACD1E1F22C2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202E04-0DC0-4091-A96D-CAEE66C5923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D005A92-969F-4EEB-8737-F9040BC9E16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45E8941-C17D-46C9-B404-233F44DF4F4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5E93D51-1B20-4446-8F45-C0032EA49E6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58D0D69-3F7C-415F-A02F-757CC0A7762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3436A8C-9ED7-4D86-AB35-A02AC1CE45B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75313A3-5C87-46E4-8E50-18DFF44E00C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F1533D8-2E02-4FBB-A1D4-9B51E00E98F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77BC93-5484-400F-8F12-BE2FF475168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838465C-CABF-4365-9904-64F82D5C3C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FB63476-E941-481A-BEB5-2ED8D17243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555E537-DBAD-42FF-B376-C1B352E15C9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FA549E6-DF01-429E-9737-D421A2AD565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B65F7EF-6524-4BCC-B502-F67B7CAC0E4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59530D9-6CD0-445E-9347-2920A5B80C0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3A8DC6F-B3A3-4658-9632-D1F1E58F0F8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30B922B-A566-4CB2-ABFD-35A5A17075B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0B48771-A370-471B-8FA2-7AB5D2DA740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0821C5C-FC10-45B5-86B2-0ADDCABDBE2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5F81EC-90CE-45FE-8B94-859353EDD82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D1370CD-2515-4BEF-902A-0F2679A90BC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43C2780-C55A-40F3-98E5-A6471F1DD81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8ED1D4A-286F-4FB1-ACB5-8572EB074D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BAB1775-955D-4067-82EA-ADE8CE7779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323AC25-EDF3-4F9B-AF87-7F87580E4F6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D456E19-0CFD-4BB1-8B01-191448191A4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495919D-EB6F-447B-B9BF-F43B64D90DB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ED4DBE5-005C-4CA4-8AE9-8B9AC33187C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7B05A9B-4C71-4CAD-9CF0-BBB30E58067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089EDEB-BA50-4A0B-A223-3481C0CDFF0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337D73-7C62-4261-8410-BDF4D0ED666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63691FD-CD77-48A1-8A56-676ECA39D21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51584A3-77AE-4DDF-B663-E5F29EB92ED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978232D-84CE-4A40-A01A-35F1EF534A2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8C0A16B-A94C-4D2A-8A6D-D55DDB915C3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99AE05F-97F7-49DF-9FC5-23E1F52618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3D9E4AD-FE38-485A-B30B-5AD8FF810F8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EA468FF-1454-4708-AA20-D40C2C3BA53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A27FAD3-A33D-4972-ADDB-17FD72C9F63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DD16AA7-677A-4AB3-86C6-DA1C0163510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5FA58A0-690E-44DA-8D0D-6A5E120358F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A93BF3-4240-42FE-9277-CB71759628B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56B2507-89F3-4847-80F2-17775512BB1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1C03AE3-D73D-465D-A2F5-8919F04CD64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641A451-6AF7-41AA-8F0A-31F6BCC9244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B077BA2-4960-4E1C-970A-CA96BDE2D49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795C14A-754D-4DB9-B140-E788BDC1F7F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5BF07F5-5EB2-4D5F-BA35-27D0ED6B42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6FBD894-E7FC-4133-A9F1-442B7FEFA1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1C62157-2DCC-46A3-811E-5F6C731B5F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FD0D907-6301-4689-BDA1-099694C832B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644D4DB-70AA-429D-A5A3-09835394153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40A0AA-4780-4B54-AB9D-735ED29169A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B060CB4-463D-4E05-ACF7-120601C3C85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25B392-0D53-458C-8F4F-FF50321B97F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39F91E-5921-4771-8F3F-D77EE2247C4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3BE33F-0A52-45AA-B5A0-A76196AD5D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Rectangle 8" hidden="1"/>
          <p:cNvSpPr/>
          <p:nvPr/>
        </p:nvSpPr>
        <p:spPr>
          <a:xfrm>
            <a:off x="0" y="6334200"/>
            <a:ext cx="12191040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Рисунок 11" descr=""/>
          <p:cNvPicPr/>
          <p:nvPr/>
        </p:nvPicPr>
        <p:blipFill>
          <a:blip r:embed="rId2"/>
          <a:stretch/>
        </p:blipFill>
        <p:spPr>
          <a:xfrm>
            <a:off x="11212560" y="5495040"/>
            <a:ext cx="805320" cy="805320"/>
          </a:xfrm>
          <a:prstGeom prst="rect">
            <a:avLst/>
          </a:prstGeom>
          <a:ln w="0">
            <a:noFill/>
          </a:ln>
        </p:spPr>
      </p:pic>
      <p:sp>
        <p:nvSpPr>
          <p:cNvPr id="4" name="Rectangle 6"/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Rectangle 7"/>
          <p:cNvSpPr/>
          <p:nvPr/>
        </p:nvSpPr>
        <p:spPr>
          <a:xfrm>
            <a:off x="0" y="6334200"/>
            <a:ext cx="12187800" cy="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Straight Connector 8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" name="Рисунок 10" descr=""/>
          <p:cNvPicPr/>
          <p:nvPr/>
        </p:nvPicPr>
        <p:blipFill>
          <a:blip r:embed="rId3"/>
          <a:stretch/>
        </p:blipFill>
        <p:spPr>
          <a:xfrm>
            <a:off x="11212560" y="5495040"/>
            <a:ext cx="805320" cy="80532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0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ftr" idx="1"/>
          </p:nvPr>
        </p:nvSpPr>
        <p:spPr>
          <a:xfrm>
            <a:off x="3686040" y="6459840"/>
            <a:ext cx="48218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sldNum" idx="2"/>
          </p:nvPr>
        </p:nvSpPr>
        <p:spPr>
          <a:xfrm>
            <a:off x="9900360" y="6459840"/>
            <a:ext cx="1311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51BC10-5B0E-4154-A0AB-C2EEA50874CE}" type="slidenum">
              <a:rPr b="0" lang="ru-RU" sz="1050" spc="-1" strike="noStrike">
                <a:solidFill>
                  <a:srgbClr val="ffffff"/>
                </a:solidFill>
                <a:latin typeface="Calibri"/>
              </a:rPr>
              <a:t>&lt;номер&gt;</a:t>
            </a:fld>
            <a:endParaRPr b="0" lang="ru-RU" sz="1050" spc="-1" strike="noStrike">
              <a:latin typeface="Times New Roman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dt" idx="3"/>
          </p:nvPr>
        </p:nvSpPr>
        <p:spPr>
          <a:xfrm>
            <a:off x="1097280" y="6459840"/>
            <a:ext cx="24710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6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Rectangle 8"/>
          <p:cNvSpPr/>
          <p:nvPr/>
        </p:nvSpPr>
        <p:spPr>
          <a:xfrm>
            <a:off x="0" y="6334200"/>
            <a:ext cx="12191040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11" descr=""/>
          <p:cNvPicPr/>
          <p:nvPr/>
        </p:nvPicPr>
        <p:blipFill>
          <a:blip r:embed="rId2"/>
          <a:stretch/>
        </p:blipFill>
        <p:spPr>
          <a:xfrm>
            <a:off x="11212560" y="5495040"/>
            <a:ext cx="805320" cy="805320"/>
          </a:xfrm>
          <a:prstGeom prst="rect">
            <a:avLst/>
          </a:prstGeom>
          <a:ln w="0">
            <a:noFill/>
          </a:ln>
        </p:spPr>
      </p:pic>
      <p:sp>
        <p:nvSpPr>
          <p:cNvPr id="53" name="PlaceHolder 1"/>
          <p:cNvSpPr>
            <a:spLocks noGrp="1"/>
          </p:cNvSpPr>
          <p:nvPr>
            <p:ph type="ftr" idx="4"/>
          </p:nvPr>
        </p:nvSpPr>
        <p:spPr>
          <a:xfrm>
            <a:off x="3686040" y="6459840"/>
            <a:ext cx="48218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ldNum" idx="5"/>
          </p:nvPr>
        </p:nvSpPr>
        <p:spPr>
          <a:xfrm>
            <a:off x="9900360" y="6459840"/>
            <a:ext cx="1311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D6EE473-03E8-4EC0-97DF-E0B53EFFD0BA}" type="slidenum">
              <a:rPr b="0" lang="ru-RU" sz="1050" spc="-1" strike="noStrike">
                <a:solidFill>
                  <a:srgbClr val="ffffff"/>
                </a:solidFill>
                <a:latin typeface="Calibri"/>
              </a:rPr>
              <a:t>&lt;номер&gt;</a:t>
            </a:fld>
            <a:endParaRPr b="0" lang="ru-RU" sz="1050" spc="-1" strike="noStrike"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dt" idx="6"/>
          </p:nvPr>
        </p:nvSpPr>
        <p:spPr>
          <a:xfrm>
            <a:off x="1097280" y="6459840"/>
            <a:ext cx="24710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6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Rectangle 8"/>
          <p:cNvSpPr/>
          <p:nvPr/>
        </p:nvSpPr>
        <p:spPr>
          <a:xfrm>
            <a:off x="0" y="6334200"/>
            <a:ext cx="12191040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7" name="Рисунок 11" descr=""/>
          <p:cNvPicPr/>
          <p:nvPr/>
        </p:nvPicPr>
        <p:blipFill>
          <a:blip r:embed="rId2"/>
          <a:stretch/>
        </p:blipFill>
        <p:spPr>
          <a:xfrm>
            <a:off x="11212560" y="5495040"/>
            <a:ext cx="805320" cy="805320"/>
          </a:xfrm>
          <a:prstGeom prst="rect">
            <a:avLst/>
          </a:prstGeom>
          <a:ln w="0">
            <a:noFill/>
          </a:ln>
        </p:spPr>
      </p:pic>
      <p:sp>
        <p:nvSpPr>
          <p:cNvPr id="98" name="PlaceHolder 1"/>
          <p:cNvSpPr>
            <a:spLocks noGrp="1"/>
          </p:cNvSpPr>
          <p:nvPr>
            <p:ph type="ftr" idx="7"/>
          </p:nvPr>
        </p:nvSpPr>
        <p:spPr>
          <a:xfrm>
            <a:off x="3686040" y="6459840"/>
            <a:ext cx="48218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ldNum" idx="8"/>
          </p:nvPr>
        </p:nvSpPr>
        <p:spPr>
          <a:xfrm>
            <a:off x="9900360" y="6459840"/>
            <a:ext cx="1311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9C90326-1541-48D4-A77F-C7906EB147DE}" type="slidenum">
              <a:rPr b="0" lang="ru-RU" sz="1050" spc="-1" strike="noStrike">
                <a:solidFill>
                  <a:srgbClr val="ffffff"/>
                </a:solidFill>
                <a:latin typeface="Calibri"/>
              </a:rPr>
              <a:t>&lt;номер&gt;</a:t>
            </a:fld>
            <a:endParaRPr b="0" lang="ru-RU" sz="1050" spc="-1" strike="noStrike">
              <a:latin typeface="Times New Roman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dt" idx="9"/>
          </p:nvPr>
        </p:nvSpPr>
        <p:spPr>
          <a:xfrm>
            <a:off x="1097280" y="6459840"/>
            <a:ext cx="24710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6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Rectangle 8"/>
          <p:cNvSpPr/>
          <p:nvPr/>
        </p:nvSpPr>
        <p:spPr>
          <a:xfrm>
            <a:off x="0" y="6334200"/>
            <a:ext cx="12191040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2" name="Рисунок 11" descr=""/>
          <p:cNvPicPr/>
          <p:nvPr/>
        </p:nvPicPr>
        <p:blipFill>
          <a:blip r:embed="rId2"/>
          <a:stretch/>
        </p:blipFill>
        <p:spPr>
          <a:xfrm>
            <a:off x="11212560" y="5495040"/>
            <a:ext cx="805320" cy="805320"/>
          </a:xfrm>
          <a:prstGeom prst="rect">
            <a:avLst/>
          </a:prstGeom>
          <a:ln w="0">
            <a:noFill/>
          </a:ln>
        </p:spPr>
      </p:pic>
      <p:pic>
        <p:nvPicPr>
          <p:cNvPr id="143" name="Рисунок 5" descr=""/>
          <p:cNvPicPr/>
          <p:nvPr/>
        </p:nvPicPr>
        <p:blipFill>
          <a:blip r:embed="rId3"/>
          <a:stretch/>
        </p:blipFill>
        <p:spPr>
          <a:xfrm>
            <a:off x="333360" y="1993680"/>
            <a:ext cx="2186280" cy="4165200"/>
          </a:xfrm>
          <a:prstGeom prst="rect">
            <a:avLst/>
          </a:prstGeom>
          <a:ln w="0">
            <a:noFill/>
          </a:ln>
        </p:spPr>
      </p:pic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0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ftr" idx="10"/>
          </p:nvPr>
        </p:nvSpPr>
        <p:spPr>
          <a:xfrm>
            <a:off x="3686040" y="6459840"/>
            <a:ext cx="48218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sldNum" idx="11"/>
          </p:nvPr>
        </p:nvSpPr>
        <p:spPr>
          <a:xfrm>
            <a:off x="9900360" y="6459840"/>
            <a:ext cx="1311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2BA897-F4DF-4A61-A97A-4CF0A483B459}" type="slidenum">
              <a:rPr b="0" lang="ru-RU" sz="1050" spc="-1" strike="noStrike">
                <a:solidFill>
                  <a:srgbClr val="ffffff"/>
                </a:solidFill>
                <a:latin typeface="Calibri"/>
              </a:rPr>
              <a:t>&lt;номер&gt;</a:t>
            </a:fld>
            <a:endParaRPr b="0" lang="ru-RU" sz="1050" spc="-1" strike="noStrike">
              <a:latin typeface="Times New Roman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dt" idx="12"/>
          </p:nvPr>
        </p:nvSpPr>
        <p:spPr>
          <a:xfrm>
            <a:off x="1097280" y="6459840"/>
            <a:ext cx="24710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ctangle 6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Rectangle 8"/>
          <p:cNvSpPr/>
          <p:nvPr/>
        </p:nvSpPr>
        <p:spPr>
          <a:xfrm>
            <a:off x="0" y="6334200"/>
            <a:ext cx="12191040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8" name="Рисунок 11" descr=""/>
          <p:cNvPicPr/>
          <p:nvPr/>
        </p:nvPicPr>
        <p:blipFill>
          <a:blip r:embed="rId2"/>
          <a:stretch/>
        </p:blipFill>
        <p:spPr>
          <a:xfrm>
            <a:off x="11212560" y="5495040"/>
            <a:ext cx="805320" cy="805320"/>
          </a:xfrm>
          <a:prstGeom prst="rect">
            <a:avLst/>
          </a:prstGeom>
          <a:ln w="0">
            <a:noFill/>
          </a:ln>
        </p:spPr>
      </p:pic>
      <p:pic>
        <p:nvPicPr>
          <p:cNvPr id="189" name="Рисунок 5" descr=""/>
          <p:cNvPicPr/>
          <p:nvPr/>
        </p:nvPicPr>
        <p:blipFill>
          <a:blip r:embed="rId3"/>
          <a:stretch/>
        </p:blipFill>
        <p:spPr>
          <a:xfrm>
            <a:off x="4917960" y="2125440"/>
            <a:ext cx="2298240" cy="4078080"/>
          </a:xfrm>
          <a:prstGeom prst="rect">
            <a:avLst/>
          </a:prstGeom>
          <a:ln w="0">
            <a:noFill/>
          </a:ln>
        </p:spPr>
      </p:pic>
      <p:sp>
        <p:nvSpPr>
          <p:cNvPr id="190" name="PlaceHolder 1"/>
          <p:cNvSpPr>
            <a:spLocks noGrp="1"/>
          </p:cNvSpPr>
          <p:nvPr>
            <p:ph type="ftr" idx="13"/>
          </p:nvPr>
        </p:nvSpPr>
        <p:spPr>
          <a:xfrm>
            <a:off x="3686040" y="6459840"/>
            <a:ext cx="48218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sldNum" idx="14"/>
          </p:nvPr>
        </p:nvSpPr>
        <p:spPr>
          <a:xfrm>
            <a:off x="9900360" y="6459840"/>
            <a:ext cx="1311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A81CA6F-AA91-4B62-8EEF-0F3982D0C08E}" type="slidenum">
              <a:rPr b="0" lang="ru-RU" sz="1050" spc="-1" strike="noStrike">
                <a:solidFill>
                  <a:srgbClr val="ffffff"/>
                </a:solidFill>
                <a:latin typeface="Calibri"/>
              </a:rPr>
              <a:t>&lt;номер&gt;</a:t>
            </a:fld>
            <a:endParaRPr b="0" lang="ru-RU" sz="1050" spc="-1" strike="noStrike">
              <a:latin typeface="Times New Roman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dt" idx="15"/>
          </p:nvPr>
        </p:nvSpPr>
        <p:spPr>
          <a:xfrm>
            <a:off x="1097280" y="6459840"/>
            <a:ext cx="24710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://127.0.0.1:15672/api/index.html" TargetMode="External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127.0.0.1:15672/" TargetMode="External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1260000" y="1440000"/>
            <a:ext cx="9899640" cy="266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88000"/>
          </a:bodyPr>
          <a:p>
            <a:pPr>
              <a:lnSpc>
                <a:spcPct val="85000"/>
              </a:lnSpc>
              <a:buNone/>
            </a:pPr>
            <a:r>
              <a:rPr b="1" lang="ru-RU" sz="8000" spc="-52" strike="noStrike">
                <a:solidFill>
                  <a:srgbClr val="262626"/>
                </a:solidFill>
                <a:latin typeface="Calibri Light"/>
              </a:rPr>
              <a:t>Брокер сообщений </a:t>
            </a:r>
            <a:r>
              <a:rPr b="1" lang="en-US" sz="8000" spc="-52" strike="noStrike">
                <a:solidFill>
                  <a:srgbClr val="262626"/>
                </a:solidFill>
                <a:latin typeface="Calibri Light"/>
              </a:rPr>
              <a:t>RabbitMQ</a:t>
            </a:r>
            <a:endParaRPr b="0" lang="ru-RU" sz="8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1" lang="en-US" sz="4800" spc="-52" strike="noStrike">
                <a:solidFill>
                  <a:srgbClr val="404040"/>
                </a:solidFill>
                <a:latin typeface="Calibri Light"/>
              </a:rPr>
              <a:t>Routing key</a:t>
            </a:r>
            <a:r>
              <a:rPr b="1" lang="ru-RU" sz="4800" spc="-52" strike="noStrike">
                <a:solidFill>
                  <a:srgbClr val="404040"/>
                </a:solidFill>
                <a:latin typeface="Calibri Light"/>
              </a:rPr>
              <a:t>, </a:t>
            </a:r>
            <a:r>
              <a:rPr b="1" lang="en-US" sz="4800" spc="-52" strike="noStrike">
                <a:solidFill>
                  <a:srgbClr val="404040"/>
                </a:solidFill>
                <a:latin typeface="Calibri Light"/>
              </a:rPr>
              <a:t>Binding, Binding key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732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Routing key –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ключ маршрутизации, указываемый в теле сообщения, отправленного в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Exchange.</a:t>
            </a:r>
            <a:br>
              <a:rPr sz="2000"/>
            </a:b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RabbitMQ устанавливает ограничение длины для ключа маршрутизации в 255 байт.</a:t>
            </a:r>
            <a:endParaRPr b="0" lang="ru-RU" sz="20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Exchange связан с очередью (или другим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Exchange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) через привязку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(Binding)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, поэтому RabbitMQ знает, как правильно направлять сообщения в указанную очередь.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</p:txBody>
      </p:sp>
      <p:pic>
        <p:nvPicPr>
          <p:cNvPr id="258" name="Picture 2" descr="RabbitMQ "/>
          <p:cNvPicPr/>
          <p:nvPr/>
        </p:nvPicPr>
        <p:blipFill>
          <a:blip r:embed="rId1"/>
          <a:stretch/>
        </p:blipFill>
        <p:spPr>
          <a:xfrm>
            <a:off x="2873520" y="4003560"/>
            <a:ext cx="3066120" cy="856080"/>
          </a:xfrm>
          <a:prstGeom prst="rect">
            <a:avLst/>
          </a:prstGeom>
          <a:ln w="0">
            <a:noFill/>
          </a:ln>
        </p:spPr>
      </p:pic>
      <p:sp>
        <p:nvSpPr>
          <p:cNvPr id="259" name="Объект 2"/>
          <p:cNvSpPr/>
          <p:nvPr/>
        </p:nvSpPr>
        <p:spPr>
          <a:xfrm>
            <a:off x="1097280" y="4989240"/>
            <a:ext cx="10057320" cy="98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rm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Binding key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–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ключ, указываемый при создании привязки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br>
              <a:rPr sz="2000"/>
            </a:b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1066680" y="840240"/>
            <a:ext cx="10057320" cy="75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1" lang="ru-RU" sz="4800" spc="-52" strike="noStrike">
                <a:solidFill>
                  <a:srgbClr val="404040"/>
                </a:solidFill>
                <a:latin typeface="Calibri Light"/>
              </a:rPr>
              <a:t>Типы </a:t>
            </a:r>
            <a:r>
              <a:rPr b="1" lang="en-US" sz="4800" spc="-52" strike="noStrike">
                <a:solidFill>
                  <a:srgbClr val="404040"/>
                </a:solidFill>
                <a:latin typeface="Calibri Light"/>
              </a:rPr>
              <a:t>exchange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1025280" y="1871640"/>
            <a:ext cx="9954720" cy="100836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 fontScale="93000"/>
          </a:bodyPr>
          <a:p>
            <a:pPr>
              <a:lnSpc>
                <a:spcPct val="100000"/>
              </a:lnSpc>
              <a:spcBef>
                <a:spcPts val="567"/>
              </a:spcBef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В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RabbitMQ 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есть четыре типа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Exchange: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  <a:tab algn="l" pos="112680"/>
                <a:tab algn="l" pos="286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fanout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 - направляет все сообщения, отправляемые в Exchange, во все связанные с ним очереди.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</p:txBody>
      </p:sp>
      <p:pic>
        <p:nvPicPr>
          <p:cNvPr id="262" name="Picture 4" descr="https://www.rabbitmq.com/img/tutorials/python-five.png"/>
          <p:cNvPicPr/>
          <p:nvPr/>
        </p:nvPicPr>
        <p:blipFill>
          <a:blip r:embed="rId1"/>
          <a:stretch/>
        </p:blipFill>
        <p:spPr>
          <a:xfrm>
            <a:off x="7071480" y="4093560"/>
            <a:ext cx="4037400" cy="162756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4"/>
          <p:cNvSpPr/>
          <p:nvPr/>
        </p:nvSpPr>
        <p:spPr>
          <a:xfrm>
            <a:off x="1077480" y="4118400"/>
            <a:ext cx="599292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topic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– аналогичен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direct, 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однако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binding key 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может быть задан при помощи шаблона для нечеткого сопоставления. 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64" name="Прямоугольник 5"/>
          <p:cNvSpPr/>
          <p:nvPr/>
        </p:nvSpPr>
        <p:spPr>
          <a:xfrm>
            <a:off x="1045800" y="2921040"/>
            <a:ext cx="610092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direct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- направляет сообщение в очередь, ключ привязки которой точно соответствует ключу маршрутизации.</a:t>
            </a:r>
            <a:endParaRPr b="0" lang="ru-RU" sz="2000" spc="-1" strike="noStrike">
              <a:latin typeface="Arial"/>
            </a:endParaRPr>
          </a:p>
        </p:txBody>
      </p:sp>
      <p:pic>
        <p:nvPicPr>
          <p:cNvPr id="265" name="Рисунок 8" descr=""/>
          <p:cNvPicPr/>
          <p:nvPr/>
        </p:nvPicPr>
        <p:blipFill>
          <a:blip r:embed="rId2"/>
          <a:stretch/>
        </p:blipFill>
        <p:spPr>
          <a:xfrm>
            <a:off x="7110000" y="2614680"/>
            <a:ext cx="3885120" cy="1627560"/>
          </a:xfrm>
          <a:prstGeom prst="rect">
            <a:avLst/>
          </a:prstGeom>
          <a:ln w="0">
            <a:noFill/>
          </a:ln>
        </p:spPr>
      </p:pic>
      <p:sp>
        <p:nvSpPr>
          <p:cNvPr id="266" name=""/>
          <p:cNvSpPr/>
          <p:nvPr/>
        </p:nvSpPr>
        <p:spPr>
          <a:xfrm>
            <a:off x="1044000" y="5322960"/>
            <a:ext cx="8099640" cy="97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headers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– точное сопоставление по заголовкам сообщения (пары ключ-значение), а не по ключам привязки и маршрутизации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Remote procedure call (RPC)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7320" cy="190080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Сам MQ основан на асинхронной обработке сообщений. Все отправители (P) отправляют сообщения в RabbitMQ, не зная, была ли успешной или неудачной обработка у потребителя (C).</a:t>
            </a:r>
            <a:br>
              <a:rPr sz="2000"/>
            </a:br>
            <a:br>
              <a:rPr sz="2000"/>
            </a:br>
            <a:r>
              <a:rPr b="0" lang="ru-RU" sz="2000" spc="-1" strike="noStrike">
                <a:solidFill>
                  <a:srgbClr val="4f4f4f"/>
                </a:solidFill>
                <a:latin typeface="Calibri"/>
              </a:rPr>
              <a:t>Однако в реальном сценарии приложения, вероятно, потребуется некоторая обработка синхронизации.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ru-RU" sz="2000" spc="-1" strike="noStrike">
              <a:latin typeface="Arial"/>
            </a:endParaRPr>
          </a:p>
        </p:txBody>
      </p:sp>
      <p:pic>
        <p:nvPicPr>
          <p:cNvPr id="269" name="Picture 2" descr="RabbitMQ "/>
          <p:cNvPicPr/>
          <p:nvPr/>
        </p:nvPicPr>
        <p:blipFill>
          <a:blip r:embed="rId1"/>
          <a:stretch/>
        </p:blipFill>
        <p:spPr>
          <a:xfrm>
            <a:off x="1121400" y="3837960"/>
            <a:ext cx="5485320" cy="190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Durable/transient queues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Очереди могут быть длительными или временными. Метаданные длительной очереди хранятся на диске, в то время как метаданные временной очереди, когда это возможно, хранятся в памяти. 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ru-RU" sz="20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В средах и вариантах использования, где важна долговечность, приложения должны использовать длительные очереди и убедиться, что публикация помечает опубликованные сообщения как сохраненные.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ru-RU" sz="20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Временные очереди будут удалены при загрузке узла. Поэтому они по замыслу не переживут перезапуск узла. Сообщения в временных очередях также будут отброшены.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Persistent/transient (in memory) messages 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/>
          </a:bodyPr>
          <a:p>
            <a:pPr marL="90360" indent="270000" algn="just">
              <a:lnSpc>
                <a:spcPct val="90000"/>
              </a:lnSpc>
              <a:spcBef>
                <a:spcPts val="147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Постоянные (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persistent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)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сообщения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будут записываться на диск, как только они попадут в очередь.</a:t>
            </a:r>
            <a:endParaRPr b="0" lang="ru-RU" sz="2000" spc="-1" strike="noStrike">
              <a:latin typeface="Arial"/>
            </a:endParaRPr>
          </a:p>
          <a:p>
            <a:pPr marL="90360" indent="270000">
              <a:lnSpc>
                <a:spcPct val="90000"/>
              </a:lnSpc>
              <a:spcBef>
                <a:spcPts val="907"/>
              </a:spcBef>
              <a:spcAft>
                <a:spcPts val="198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Временные (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transient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) сообщения будут записываться на диск только для того, чтобы их можно было удалить из памяти при нехватке памяти. (при перезапуске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RMQ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они будут потеряны)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Постоянные сообщения также сохраняются в памяти, когда это возможно, и удаляются из памяти только при нехватке памяти.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По умолчанию сообщения имеют тип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transient,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для того, чтобы изменить тип отправляемых в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RMQ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сообщений, необходимо, при отправке сообщения указать у него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DeliveryMode = 2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 fontScale="81000"/>
          </a:bodyPr>
          <a:p>
            <a:pPr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Подтверждение получения сообщения (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Message acknowledgment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)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 fontScale="88000"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В зависимости от используемого режима подтверждения RabbitMQ может считать сообщение успешно доставленным в случаях:</a:t>
            </a:r>
            <a:endParaRPr b="0" lang="ru-RU" sz="2000" spc="-1" strike="noStrike">
              <a:latin typeface="Arial"/>
            </a:endParaRPr>
          </a:p>
          <a:p>
            <a:pPr marL="91440" indent="27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сразу после его отправки</a:t>
            </a:r>
            <a:br>
              <a:rPr sz="2000"/>
            </a:br>
            <a:br>
              <a:rPr sz="2000"/>
            </a:b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//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автоматическое подтверждение, определяется на стороне клиента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_channel.BasicConsume(queueName, autoAck, consumer);</a:t>
            </a:r>
            <a:endParaRPr b="0" lang="ru-RU" sz="2000" spc="-1" strike="noStrike">
              <a:latin typeface="Arial"/>
            </a:endParaRPr>
          </a:p>
          <a:p>
            <a:pPr marL="91440" indent="27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при получении явного ("ручного") подтверждения клиента (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consumer ack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). </a:t>
            </a:r>
            <a:endParaRPr b="0" lang="ru-RU" sz="2000" spc="-1" strike="noStrike">
              <a:latin typeface="Arial"/>
            </a:endParaRPr>
          </a:p>
          <a:p>
            <a:pPr marL="91440" indent="27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Подтверждения, отправленные вручную, могут быть положительными или отрицательными и использовать один из следующих методов протокола:</a:t>
            </a:r>
            <a:endParaRPr b="0" lang="ru-RU" sz="2000" spc="-1" strike="noStrike">
              <a:latin typeface="Arial"/>
            </a:endParaRPr>
          </a:p>
          <a:p>
            <a:pPr lvl="1" marL="38412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404040"/>
                </a:solidFill>
                <a:latin typeface="Calibri"/>
              </a:rPr>
              <a:t>basic.ack используется для положительных подтверждений</a:t>
            </a:r>
            <a:endParaRPr b="0" lang="ru-RU" sz="1800" spc="-1" strike="noStrike">
              <a:latin typeface="Arial"/>
            </a:endParaRPr>
          </a:p>
          <a:p>
            <a:pPr lvl="1" marL="38412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404040"/>
                </a:solidFill>
                <a:latin typeface="Calibri"/>
              </a:rPr>
              <a:t>basic.nack используется для отрицательных подтверждений </a:t>
            </a: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(</a:t>
            </a:r>
            <a:r>
              <a:rPr b="0" lang="ru-RU" sz="1800" spc="-1" strike="noStrike">
                <a:solidFill>
                  <a:srgbClr val="404040"/>
                </a:solidFill>
                <a:latin typeface="Calibri"/>
              </a:rPr>
              <a:t>сообщение помещается обратно в очередь</a:t>
            </a: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)</a:t>
            </a:r>
            <a:endParaRPr b="0" lang="ru-RU" sz="1800" spc="-1" strike="noStrike">
              <a:latin typeface="Arial"/>
            </a:endParaRPr>
          </a:p>
          <a:p>
            <a:pPr lvl="1" marL="38412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404040"/>
                </a:solidFill>
                <a:latin typeface="Calibri"/>
              </a:rPr>
              <a:t>basic.reject используется для отрицательных подтверждений</a:t>
            </a: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ru-RU" sz="1800" spc="-1" strike="noStrike">
                <a:solidFill>
                  <a:srgbClr val="404040"/>
                </a:solidFill>
                <a:latin typeface="Calibri"/>
              </a:rPr>
              <a:t>(сообщение отбрасывается и удаляется)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1210680" y="2196000"/>
            <a:ext cx="10057320" cy="251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Демонстрация отправки и приема сообщений в 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RabbitMQ на примере консольного приложения на .net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.</a:t>
            </a:r>
            <a:endParaRPr b="0" lang="ru-RU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1102680" y="360"/>
            <a:ext cx="10057320" cy="251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15000"/>
              </a:lnSpc>
              <a:buNone/>
            </a:pPr>
            <a:r>
              <a:rPr b="0" lang="ru-RU" sz="1800" spc="-52" strike="noStrike">
                <a:solidFill>
                  <a:srgbClr val="404040"/>
                </a:solidFill>
                <a:latin typeface="Arial"/>
              </a:rPr>
              <a:t>Также у RabbitMQ имеется http-api, документация на него доступна по ссылке </a:t>
            </a:r>
            <a:r>
              <a:rPr b="0" lang="ru-RU" sz="1800" spc="-52" strike="noStrike">
                <a:solidFill>
                  <a:srgbClr val="404040"/>
                </a:solidFill>
                <a:latin typeface="Arial"/>
                <a:hlinkClick r:id="rId1"/>
              </a:rPr>
              <a:t>http://127.0.0.1:15672/api/index.html</a:t>
            </a:r>
            <a:r>
              <a:rPr b="0" lang="ru-RU" sz="1800" spc="-52" strike="noStrike">
                <a:solidFill>
                  <a:srgbClr val="404040"/>
                </a:solidFill>
                <a:latin typeface="Arial"/>
              </a:rPr>
              <a:t> или по значку HTTP API в правом нижнем углу страницы </a:t>
            </a:r>
            <a:r>
              <a:rPr b="0" lang="ru-RU" sz="1800" spc="-52" strike="noStrike">
                <a:solidFill>
                  <a:srgbClr val="404040"/>
                </a:solidFill>
                <a:latin typeface="Arial"/>
              </a:rPr>
              <a:t>админки</a:t>
            </a:r>
            <a:br>
              <a:rPr sz="1800"/>
            </a:br>
            <a:br>
              <a:rPr sz="1800"/>
            </a:br>
            <a:br>
              <a:rPr sz="1800"/>
            </a:br>
            <a:endParaRPr b="0" lang="ru-RU" sz="1800" spc="-1" strike="noStrike">
              <a:latin typeface="Arial"/>
            </a:endParaRPr>
          </a:p>
        </p:txBody>
      </p:sp>
      <p:pic>
        <p:nvPicPr>
          <p:cNvPr id="278" name="" descr=""/>
          <p:cNvPicPr/>
          <p:nvPr/>
        </p:nvPicPr>
        <p:blipFill>
          <a:blip r:embed="rId2"/>
          <a:stretch/>
        </p:blipFill>
        <p:spPr>
          <a:xfrm>
            <a:off x="864000" y="1899000"/>
            <a:ext cx="7880400" cy="1809000"/>
          </a:xfrm>
          <a:prstGeom prst="rect">
            <a:avLst/>
          </a:prstGeom>
          <a:ln w="0">
            <a:noFill/>
          </a:ln>
        </p:spPr>
      </p:pic>
      <p:sp>
        <p:nvSpPr>
          <p:cNvPr id="279" name=""/>
          <p:cNvSpPr txBox="1"/>
          <p:nvPr/>
        </p:nvSpPr>
        <p:spPr>
          <a:xfrm>
            <a:off x="1080000" y="3960000"/>
            <a:ext cx="9540000" cy="11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  <a:buNone/>
            </a:pPr>
            <a:r>
              <a:rPr b="0" lang="ru-RU" sz="1800" spc="-1" strike="noStrike">
                <a:latin typeface="Arial"/>
              </a:rPr>
              <a:t>Например при помощи такого запроса можно получить список всех очередей  </a:t>
            </a:r>
            <a:r>
              <a:rPr b="0" lang="ru-RU" sz="1800" spc="-1" strike="noStrike">
                <a:latin typeface="Arial"/>
              </a:rPr>
              <a:t>http://127.0.0.1:15672/api/queues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Спасибо за внимание</a:t>
            </a:r>
            <a:endParaRPr b="0" lang="ru-RU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Введение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 fontScale="90000"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AMQP, или Advanced Message Queuing Protocol, является открытым стандартом для протоколов прикладного уровня и ориентирован на сообщения.</a:t>
            </a:r>
            <a:endParaRPr b="0" lang="ru-RU" sz="20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Промежуточное программное обеспечение для сообщений в основном используется для разделения между компонентами, отправителю сообщения не нужно знать о существовании получателя сообщения, и наоборот.</a:t>
            </a:r>
            <a:endParaRPr b="0" lang="ru-RU" sz="20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Основными функциями AMQP являются ориентированность на сообщения, очередь, маршрутизацию, надежность и безопасность.</a:t>
            </a:r>
            <a:endParaRPr b="0" lang="ru-RU" sz="20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RabbitMQ - это реализация AMQP с открытым исходным кодом. Сервер написан на Erlang и поддерживает несколько клиентов, таких как: Python, Ruby, .NET, Java, JMS, C, PHP, ActionScript, XMPP, STOMP и т. д. </a:t>
            </a:r>
            <a:endParaRPr b="0" lang="ru-RU" sz="20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Он используется для хранения и пересылки сообщений в распределенной системе и хорошо работает с точки зрения простоты использования, масштабируемости и высокой доступности.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Быстрый старт с 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docker desktop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 marL="285840" indent="-285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Запустить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Docker Desktop.</a:t>
            </a:r>
            <a:endParaRPr b="0" lang="ru-RU" sz="20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Открыть консоль.</a:t>
            </a:r>
            <a:endParaRPr b="0" lang="ru-RU" sz="20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Выполнить команду получения образа: </a:t>
            </a:r>
            <a:br>
              <a:rPr sz="2000"/>
            </a:b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 docker pull rabbitmq:3-management</a:t>
            </a:r>
            <a:endParaRPr b="0" lang="ru-RU" sz="20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Запустить контейнер командой:</a:t>
            </a:r>
            <a:br>
              <a:rPr sz="2000"/>
            </a:b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 docker run -d --name disconf-rabbit -p 5672:5672 -p 15672:15672 rabbitmq:3-management</a:t>
            </a:r>
            <a:endParaRPr b="0" lang="ru-RU" sz="20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Открыть админку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RabbitMq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по адресу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hlinkClick r:id="rId1"/>
              </a:rPr>
              <a:t>http://127.0.0.1:15672/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(логин/пароль по умолчанию: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guest/guest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)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422000" cy="144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Быстрый старт с 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docker-compose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243" name=""/>
          <p:cNvSpPr/>
          <p:nvPr/>
        </p:nvSpPr>
        <p:spPr>
          <a:xfrm>
            <a:off x="1080000" y="1737000"/>
            <a:ext cx="10079280" cy="43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version: '3'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services: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RabbitMq: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image: rabbitmq:3-management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hostname: rabbit1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ports: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  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- "15672:15672"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  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- "5672:5672"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volumes: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  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- DisconfRmqStorage1:/var/lib/rabbitmq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volumes: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DisconfRmqStorage1: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Рисунок 3" descr=""/>
          <p:cNvPicPr/>
          <p:nvPr/>
        </p:nvPicPr>
        <p:blipFill>
          <a:blip r:embed="rId1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Рисунок 3" descr=""/>
          <p:cNvPicPr/>
          <p:nvPr/>
        </p:nvPicPr>
        <p:blipFill>
          <a:blip r:embed="rId1"/>
          <a:stretch/>
        </p:blipFill>
        <p:spPr>
          <a:xfrm>
            <a:off x="14400" y="14400"/>
            <a:ext cx="12176640" cy="6842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Разберемся с терминами</a:t>
            </a:r>
            <a:endParaRPr b="0" lang="ru-RU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1" lang="en-US" sz="4800" spc="-52" strike="noStrike">
                <a:solidFill>
                  <a:srgbClr val="404040"/>
                </a:solidFill>
                <a:latin typeface="Calibri Light"/>
              </a:rPr>
              <a:t>Queue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7320" cy="111996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 fontScale="93000"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Сообщения в RabbitMQ могут храниться только в очереди, отправитель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(P на рисунке ниже) создает сообщение и доставляет его в очередь, а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потребитель (C на рисунке ниже) может получить сообщение из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очереди и использовать его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.</a:t>
            </a:r>
            <a:endParaRPr b="0" lang="ru-RU" sz="2000" spc="-1" strike="noStrike">
              <a:latin typeface="Arial"/>
            </a:endParaRPr>
          </a:p>
        </p:txBody>
      </p:sp>
      <p:pic>
        <p:nvPicPr>
          <p:cNvPr id="249" name="Picture 2" descr="RabbitMQ "/>
          <p:cNvPicPr/>
          <p:nvPr/>
        </p:nvPicPr>
        <p:blipFill>
          <a:blip r:embed="rId1"/>
          <a:stretch/>
        </p:blipFill>
        <p:spPr>
          <a:xfrm>
            <a:off x="1176840" y="2873520"/>
            <a:ext cx="3732840" cy="551520"/>
          </a:xfrm>
          <a:prstGeom prst="rect">
            <a:avLst/>
          </a:prstGeom>
          <a:ln w="0">
            <a:noFill/>
          </a:ln>
        </p:spPr>
      </p:pic>
      <p:pic>
        <p:nvPicPr>
          <p:cNvPr id="250" name="Picture 4" descr="RabbitMQ "/>
          <p:cNvPicPr/>
          <p:nvPr/>
        </p:nvPicPr>
        <p:blipFill>
          <a:blip r:embed="rId2"/>
          <a:stretch/>
        </p:blipFill>
        <p:spPr>
          <a:xfrm>
            <a:off x="1176840" y="5138640"/>
            <a:ext cx="3161160" cy="1056240"/>
          </a:xfrm>
          <a:prstGeom prst="rect">
            <a:avLst/>
          </a:prstGeom>
          <a:ln w="0">
            <a:noFill/>
          </a:ln>
        </p:spPr>
      </p:pic>
      <p:sp>
        <p:nvSpPr>
          <p:cNvPr id="251" name="Объект 2"/>
          <p:cNvSpPr/>
          <p:nvPr/>
        </p:nvSpPr>
        <p:spPr>
          <a:xfrm>
            <a:off x="1097280" y="3721680"/>
            <a:ext cx="10057320" cy="111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rmAutofit fontScale="93000"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Несколько потребителей могут подписаться на одну и ту же очередь. В это время сообщения в очереди будут равномерно распределены для обработки несколькими потребителями, а не каждый получатель получит все сообщения и обработает их.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1" lang="en-US" sz="4800" spc="-52" strike="noStrike">
                <a:solidFill>
                  <a:srgbClr val="404040"/>
                </a:solidFill>
                <a:latin typeface="Calibri Light"/>
              </a:rPr>
              <a:t>Exchange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9796680" cy="1275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Отправитель шлет сообщение в Exchange (X на рисунке ниже), а Exchange направляет сообщение в одну или несколько очередей (или отбрасывает).</a:t>
            </a:r>
            <a:endParaRPr b="0" lang="ru-RU" sz="2000" spc="-1" strike="noStrike">
              <a:latin typeface="Arial"/>
            </a:endParaRPr>
          </a:p>
        </p:txBody>
      </p:sp>
      <p:pic>
        <p:nvPicPr>
          <p:cNvPr id="254" name="Рисунок 4" descr=""/>
          <p:cNvPicPr/>
          <p:nvPr/>
        </p:nvPicPr>
        <p:blipFill>
          <a:blip r:embed="rId1"/>
          <a:stretch/>
        </p:blipFill>
        <p:spPr>
          <a:xfrm>
            <a:off x="1097280" y="2839320"/>
            <a:ext cx="3161160" cy="1046520"/>
          </a:xfrm>
          <a:prstGeom prst="rect">
            <a:avLst/>
          </a:prstGeom>
          <a:ln w="0">
            <a:noFill/>
          </a:ln>
        </p:spPr>
      </p:pic>
      <p:sp>
        <p:nvSpPr>
          <p:cNvPr id="255" name="Прямоугольник 5"/>
          <p:cNvSpPr/>
          <p:nvPr/>
        </p:nvSpPr>
        <p:spPr>
          <a:xfrm>
            <a:off x="1097280" y="4326840"/>
            <a:ext cx="979668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4f4f4f"/>
                </a:solidFill>
                <a:latin typeface="Calibri"/>
                <a:ea typeface="DejaVu Sans"/>
              </a:rPr>
              <a:t>В RabbitMQ есть четыре типа Exchange. Различные типы имеют разные стратегии маршрутизации, которые будут представлены в разделе «Типы Exchange»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TM02900743[[fn=Природа]]</Template>
  <TotalTime>6605</TotalTime>
  <Application>LibreOffice/7.3.7.2$Linux_X86_64 LibreOffice_project/30$Build-2</Application>
  <AppVersion>15.0000</AppVersion>
  <Words>1529</Words>
  <Paragraphs>91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2018-06-05T10:19:19Z</dcterms:created>
  <dc:creator>Олег Матвиенко</dc:creator>
  <dc:description/>
  <dc:language>ru-RU</dc:language>
  <cp:lastModifiedBy/>
  <dcterms:modified xsi:type="dcterms:W3CDTF">2023-03-22T19:00:28Z</dcterms:modified>
  <cp:revision>161</cp:revision>
  <dc:subject/>
  <dc:title>Как написать многопоточное приложение в 2018 году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17</vt:i4>
  </property>
</Properties>
</file>