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11.png" ContentType="image/png"/>
  <Override PartName="/ppt/media/image19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6.png" ContentType="image/png"/>
  <Override PartName="/ppt/media/image3.png" ContentType="image/png"/>
  <Override PartName="/ppt/media/image25.jpeg" ContentType="image/jpe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D7D7A71-3A03-4765-8B47-76D35647F0B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7F259-AA93-42C0-8E62-E79050AE0D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577794-6EF2-4E34-9174-0902B558A4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3760" cy="25678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1240" cy="308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F0D1D-793F-4526-BA92-F49DF6DD47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E971C9-F7AC-45AA-A24A-541D9B03A8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490BBF-76A6-442A-B197-06C41A7861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CE781-2C1D-41DB-8261-6823858EA6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7E611-02B0-41FF-8578-CCEB6883BD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893880" y="1224000"/>
            <a:ext cx="11527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900000" y="1800000"/>
            <a:ext cx="575820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анализирует, какой запрос был выполнен в соответствии с атрибутом correlationId, и выполняет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C0AD50-9151-467A-B4B7-106AF8CF4E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FDECA-8527-4F19-B54E-D4C1D01614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6A1F64-8BD2-4015-AFD7-A525787352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392D11-6354-43D2-8934-7D7A3AC3E4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05640-C6F9-45A2-91FE-E6D2B37ADA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240" cy="23108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240" cy="26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820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66B766-3E52-4804-969C-C50E887538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1354A0-F6A5-475F-AFFA-190D8B891C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E31E42-4000-4A9C-A099-F12CE898E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DB351-F016-40D0-8C5E-E6F8F360C1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DFEF4A-D19F-480E-A080-C203BBC839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D4BD7D-1E32-4FBD-B617-E3CEFCA9D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262509-BFDF-4C74-806D-FEE32CCABF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7AE1E7-6C2A-43EC-9E5F-3CAE3BB01D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BC43B8-BFB4-42EB-ADA9-AB9D255376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DD2264-AAE3-4978-9C19-C9D65CC19D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FCCB7A-1C21-4307-9BF7-934F0F511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4311F6-C9C6-4176-B1E6-2FF99A1917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586FC4-E5A9-4DD2-88FA-B0E506C8FD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0DDFE6-E2A8-41FE-8905-09004D7C32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861953-571B-4567-9BA9-BE904B6D41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857229-868A-4047-A69F-E9CAA6144E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DA6E0D-760A-4522-9F41-53C9F8CEEF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209ED0-BF7B-4D9D-8E21-ED2B34368F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10288A-3C9E-4FB1-A9A6-5D1AE2DA6B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354044-1B31-4156-92AC-79E7EFA3C8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317BC5-B454-43E8-985D-371B56448C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C11D38-1613-4A20-A49F-0E1DC6FB4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936A2C-F222-41E7-B60D-612ECE50C6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13B86-0624-41F9-88ED-262701FE56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486D71-073E-4B88-A963-3480A23C46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F4CF89-FF87-4739-B8D2-AAFC39616E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45B496-04DA-4794-AE0A-583551FED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6174FB-3488-4D88-A457-4BD28A42ED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729845-F1AB-4927-A873-1939BC2D1F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1B5476-9058-46F6-9C0A-0B3100FF05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1EBBB0-5D6E-4F30-93BF-ED38A3288D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6312D1-E8F7-4F8E-8A06-E8F0A7C415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5A8CE4-75D1-49B8-9380-6CC8F4EAA2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2AF92A-8B7F-4C5E-83DA-30F09B97FE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3004C-5B82-4CBF-9EC2-7A155DD27A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64D80D-C4BA-4658-8A15-A5999BFD16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24C6A8-9054-4430-B618-79FADF0598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52B7C4-1514-4B08-94DC-C6E68BC560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61D75F-876E-477B-A116-8A3B85167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EF2E3B-2173-430C-96FA-AA9F47C152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436957-7FAD-41F7-A63C-FE08E29DA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8603B9-0612-4613-B6EA-E72A075755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0950D8-5D5A-445D-AA49-1DD0E15CBD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31E08E-137A-40CB-AA2B-94F6B344AD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9D3E03-914D-4CBD-A7B4-4E71EA7461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FB4499-88CE-4FE3-B407-C87F01417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2B4B97-4800-48A7-B4DD-7F4066FDFC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D015B1-621E-4ECF-BCCF-222599CB2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371D9D-C602-4DE4-B74C-18099BFCE9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068A1D-3C3D-4F55-9555-06F2C028EF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A8FB67-56FA-443D-97C7-6B2E6D471F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DE9E87-DC23-40A0-B27E-44CAC8BF26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B8D01D-466B-4127-86C1-E1A1818D62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868FF7A-FBCE-4B98-BE37-772A9809D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847575-29DB-4B61-BCB9-6B151D4A8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E9756A-FEEB-4C5F-83E9-F0E37E4255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A077D6-ABD0-437A-9648-4F7FF05286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DE1892-4305-451B-AB84-A8FAFC3E32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DD2AD2-CFF2-4995-9013-6644213D73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5DE018-97A0-49E1-B2E8-2EAC1B438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7DB4A65-6615-4FB1-A752-E7A69E1C7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B8047D0-804F-4CE3-A6EB-316DA9135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72D80D-F2E0-4705-AC3A-458938CC14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74D95C-99BE-416B-BE3E-7274153FCD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6C4F7B-169F-48C4-BF77-CC881D6AF3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4BECB41-856F-4F61-9335-E62C6A13C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90FCC9-A394-4067-ADAB-0044A65B0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28A64-9D9D-4EB4-96B5-90F913CA9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A25DE61-5019-4B41-80E9-EA00457E2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D96A0B1-4FDE-4C41-AE0C-F940754AF9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E6DA04-B02D-4EB5-A241-9688A518D7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726A58-E284-474D-9604-398246BA20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F2021-503A-44A3-AFFF-89CE012658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492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492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820164-4CA5-4D6C-9C16-075AECA5ABC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99B4E-8AE9-4984-9E64-607C980C56E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9870C-CA06-4B35-877C-2D7902FAA42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текст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загла</a:t>
            </a:r>
            <a:r>
              <a:rPr b="0" lang="ru-RU" sz="4400" spc="-1" strike="noStrike">
                <a:latin typeface="Arial"/>
              </a:rPr>
              <a:t>вия </a:t>
            </a:r>
            <a:r>
              <a:rPr b="0" lang="ru-RU" sz="4400" spc="-1" strike="noStrike">
                <a:latin typeface="Arial"/>
              </a:rPr>
              <a:t>щёлк</a:t>
            </a:r>
            <a:r>
              <a:rPr b="0" lang="ru-RU" sz="4400" spc="-1" strike="noStrike">
                <a:latin typeface="Arial"/>
              </a:rPr>
              <a:t>ните </a:t>
            </a:r>
            <a:r>
              <a:rPr b="0" lang="ru-RU" sz="4400" spc="-1" strike="noStrike">
                <a:latin typeface="Arial"/>
              </a:rPr>
              <a:t>мышь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3400" cy="416232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9B0CD6-FCA3-43C3-873B-23AE05EB1094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4E2BA0-6E29-4007-B92D-847B976575C1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6400800"/>
            <a:ext cx="12188160" cy="45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8"/>
          <p:cNvSpPr/>
          <p:nvPr/>
        </p:nvSpPr>
        <p:spPr>
          <a:xfrm>
            <a:off x="0" y="6334200"/>
            <a:ext cx="1218816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440" cy="80244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5360" cy="407520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89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8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762348-2F3B-4357-A719-E7FA8C431D3D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81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6760" cy="26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9120" cy="144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1080000" y="1737000"/>
            <a:ext cx="10076400" cy="43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8160" cy="68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3760" cy="68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8920" cy="37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11170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5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29960" cy="54864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8280" cy="1053360"/>
          </a:xfrm>
          <a:prstGeom prst="rect">
            <a:avLst/>
          </a:prstGeom>
          <a:ln w="0">
            <a:noFill/>
          </a:ln>
        </p:spPr>
      </p:pic>
      <p:sp>
        <p:nvSpPr>
          <p:cNvPr id="317" name="Объект 2"/>
          <p:cNvSpPr/>
          <p:nvPr/>
        </p:nvSpPr>
        <p:spPr>
          <a:xfrm>
            <a:off x="1097280" y="3721680"/>
            <a:ext cx="1005444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380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20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8280" cy="1043640"/>
          </a:xfrm>
          <a:prstGeom prst="rect">
            <a:avLst/>
          </a:prstGeom>
          <a:ln w="0">
            <a:noFill/>
          </a:ln>
        </p:spPr>
      </p:pic>
      <p:sp>
        <p:nvSpPr>
          <p:cNvPr id="321" name="Прямоугольник 5"/>
          <p:cNvSpPr/>
          <p:nvPr/>
        </p:nvSpPr>
        <p:spPr>
          <a:xfrm>
            <a:off x="1097280" y="4326840"/>
            <a:ext cx="9793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17049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4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3240" cy="853200"/>
          </a:xfrm>
          <a:prstGeom prst="rect">
            <a:avLst/>
          </a:prstGeom>
          <a:ln w="0">
            <a:noFill/>
          </a:ln>
        </p:spPr>
      </p:pic>
      <p:sp>
        <p:nvSpPr>
          <p:cNvPr id="325" name="Объект 2"/>
          <p:cNvSpPr/>
          <p:nvPr/>
        </p:nvSpPr>
        <p:spPr>
          <a:xfrm>
            <a:off x="1097280" y="4989240"/>
            <a:ext cx="10054440" cy="98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4440" cy="75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1840" cy="1005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8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4520" cy="1624680"/>
          </a:xfrm>
          <a:prstGeom prst="rect">
            <a:avLst/>
          </a:prstGeom>
          <a:ln w="0">
            <a:noFill/>
          </a:ln>
        </p:spPr>
      </p:pic>
      <p:sp>
        <p:nvSpPr>
          <p:cNvPr id="329" name="Прямоугольник 4"/>
          <p:cNvSpPr/>
          <p:nvPr/>
        </p:nvSpPr>
        <p:spPr>
          <a:xfrm>
            <a:off x="1077480" y="4118400"/>
            <a:ext cx="59900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30" name="Прямоугольник 5"/>
          <p:cNvSpPr/>
          <p:nvPr/>
        </p:nvSpPr>
        <p:spPr>
          <a:xfrm>
            <a:off x="1045800" y="2921040"/>
            <a:ext cx="60980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31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2240" cy="162468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1044000" y="5322960"/>
            <a:ext cx="809676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260000" y="1260000"/>
            <a:ext cx="179892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396080" y="1959120"/>
            <a:ext cx="7242840" cy="23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 Сергеевич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во многих других проектах компании (ДИТ, ЕАИС, ЦЗН, Сокол, ММЦ, УЖО, ИСУЗ).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35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2440" cy="19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 ????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дение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получения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сообщени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acknowled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20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4440" cy="251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4440" cy="251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7520" cy="1806120"/>
          </a:xfrm>
          <a:prstGeom prst="rect">
            <a:avLst/>
          </a:prstGeom>
          <a:ln w="0">
            <a:noFill/>
          </a:ln>
        </p:spPr>
      </p:pic>
      <p:sp>
        <p:nvSpPr>
          <p:cNvPr id="345" name=""/>
          <p:cNvSpPr/>
          <p:nvPr/>
        </p:nvSpPr>
        <p:spPr>
          <a:xfrm>
            <a:off x="1080000" y="3960000"/>
            <a:ext cx="95371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6992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080000" y="3960000"/>
            <a:ext cx="95371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8040" cy="310176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900000" y="5157360"/>
            <a:ext cx="104691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5706000" y="3324960"/>
            <a:ext cx="8352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 txBox="1"/>
          <p:nvPr/>
        </p:nvSpPr>
        <p:spPr>
          <a:xfrm>
            <a:off x="1260000" y="1273680"/>
            <a:ext cx="869544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Arial"/>
              </a:rPr>
              <a:t>Задачи, при решении которых пригодился бы брокер сообщений: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023840" y="2001960"/>
            <a:ext cx="9740160" cy="408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Когда необходимо реализовать сложную бизнес логику, в которой задействовано несколько компонентов информационной системы.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Интеграция различных информационных систем между собой.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Если нужно обеспечить асинхронный обмен между сервисами и обеспечить буферизацию сообщений.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Требуется рассылать сообщения нескольким получателям от одного отправителя.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Необходимо сгладить пиковые нагрузки.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Требуется агрегировать и выполнять задачи по расписанию;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9280" cy="397548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1199160" y="1080000"/>
            <a:ext cx="92404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асинхронное взаимодействие между сервисами: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703800" cy="114192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1753560" y="2160000"/>
            <a:ext cx="1600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9280" cy="220104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1188000" y="1280880"/>
            <a:ext cx="7812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брокеры сообщений: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42080" cy="49428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51440" cy="106560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7920000" y="3600000"/>
            <a:ext cx="2284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6480" cy="362808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 txBox="1"/>
          <p:nvPr/>
        </p:nvSpPr>
        <p:spPr>
          <a:xfrm>
            <a:off x="850680" y="1080000"/>
            <a:ext cx="10669320" cy="62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использовании брокеров сообщений не требуется чтобы отправитель и получатель не знали о существовании друг друга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925560" y="180000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(воткнуть картинку, убрать  и озвучить текст )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решения задач интеграции различных программ между собой зачастую используются разнообразные брокеры сообщений. Брокеров сообщений существует достаточно много, например: Kafka, ActiveMQ, «Корпоративная сервисная шина», RabbitMQ и другие. </a:t>
            </a:r>
            <a:br>
              <a:rPr sz="2000"/>
            </a:b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использовании брокеров сообщений часто не требуется чтобы отправитель и получатель не знали о существовании друг друга. 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Разные брокеры используют разные протоколы передачи сообщений, в частности один из популярных протоколов: 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/>
          <p:nvPr/>
        </p:nvSpPr>
        <p:spPr>
          <a:xfrm>
            <a:off x="1080000" y="2213640"/>
            <a:ext cx="10257840" cy="30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Advanced Message Queuing Protocol, является открытым стандартом для протоколов прикладного уровня и ориентирован на сообщения.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Основными функциями AMQP являются ориентированность на 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080000" y="1260000"/>
            <a:ext cx="3060000" cy="62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200" spc="-1" strike="noStrike">
                <a:solidFill>
                  <a:srgbClr val="404040"/>
                </a:solidFill>
                <a:latin typeface="Calibri"/>
                <a:ea typeface="Noto Sans CJK SC"/>
              </a:rPr>
              <a:t>Протокол </a:t>
            </a:r>
            <a:r>
              <a:rPr b="0" lang="ru-RU" sz="2200" spc="-1" strike="noStrike">
                <a:solidFill>
                  <a:srgbClr val="404040"/>
                </a:solidFill>
                <a:latin typeface="Calibri"/>
              </a:rPr>
              <a:t>AMQP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6866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2023-04-27T14:43:30Z</dcterms:modified>
  <cp:revision>197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