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9.xml" ContentType="application/vnd.openxmlformats-officedocument.theme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  <p:sldMasterId id="2147483808" r:id="rId2"/>
    <p:sldMasterId id="2147483820" r:id="rId3"/>
    <p:sldMasterId id="2147483832" r:id="rId4"/>
    <p:sldMasterId id="2147483844" r:id="rId5"/>
    <p:sldMasterId id="2147483856" r:id="rId6"/>
    <p:sldMasterId id="2147483868" r:id="rId7"/>
    <p:sldMasterId id="2147483880" r:id="rId8"/>
    <p:sldMasterId id="2147483893" r:id="rId9"/>
    <p:sldMasterId id="2147483906" r:id="rId10"/>
  </p:sldMasterIdLst>
  <p:notesMasterIdLst>
    <p:notesMasterId r:id="rId28"/>
  </p:notesMasterIdLst>
  <p:sldIdLst>
    <p:sldId id="256" r:id="rId11"/>
    <p:sldId id="301" r:id="rId12"/>
    <p:sldId id="311" r:id="rId13"/>
    <p:sldId id="257" r:id="rId14"/>
    <p:sldId id="308" r:id="rId15"/>
    <p:sldId id="309" r:id="rId16"/>
    <p:sldId id="258" r:id="rId17"/>
    <p:sldId id="259" r:id="rId18"/>
    <p:sldId id="260" r:id="rId19"/>
    <p:sldId id="302" r:id="rId20"/>
    <p:sldId id="303" r:id="rId21"/>
    <p:sldId id="304" r:id="rId22"/>
    <p:sldId id="307" r:id="rId23"/>
    <p:sldId id="305" r:id="rId24"/>
    <p:sldId id="306" r:id="rId25"/>
    <p:sldId id="310" r:id="rId26"/>
    <p:sldId id="27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67674" autoAdjust="0"/>
  </p:normalViewPr>
  <p:slideViewPr>
    <p:cSldViewPr snapToGrid="0">
      <p:cViewPr varScale="1">
        <p:scale>
          <a:sx n="74" d="100"/>
          <a:sy n="74" d="100"/>
        </p:scale>
        <p:origin x="1734" y="6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BCDFCF-0609-4B00-8376-F1377D9B9108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800F36-2631-4A3F-84D7-5999A9A090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0837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Всем привет. Меня зовут</a:t>
            </a:r>
            <a:r>
              <a:rPr lang="ru-RU" baseline="0" dirty="0" smtClean="0"/>
              <a:t> Константин </a:t>
            </a:r>
            <a:r>
              <a:rPr lang="ru-RU" baseline="0" dirty="0" err="1" smtClean="0"/>
              <a:t>Турунцев</a:t>
            </a:r>
            <a:r>
              <a:rPr lang="ru-RU" baseline="0" dirty="0" smtClean="0"/>
              <a:t>, я разработчик на проектах по КСШ для администрации города Перми, ГИС Сокол, Т-плюс.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800F36-2631-4A3F-84D7-5999A9A090A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72912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Будет продемонстрирована</a:t>
            </a:r>
            <a:r>
              <a:rPr lang="ru-RU" baseline="0" dirty="0" smtClean="0"/>
              <a:t> возможность отправки сообщений в </a:t>
            </a:r>
            <a:r>
              <a:rPr lang="en-US" baseline="0" dirty="0" smtClean="0"/>
              <a:t>RMQ </a:t>
            </a:r>
            <a:r>
              <a:rPr lang="ru-RU" baseline="0" dirty="0" smtClean="0"/>
              <a:t>на примере консольного приложения на .</a:t>
            </a:r>
            <a:r>
              <a:rPr lang="en-US" baseline="0" dirty="0" smtClean="0"/>
              <a:t>Net</a:t>
            </a:r>
            <a:r>
              <a:rPr lang="ru-RU" baseline="0" dirty="0" smtClean="0"/>
              <a:t>. Также будут показаны возможности маршрутизации сообщений в </a:t>
            </a:r>
            <a:r>
              <a:rPr lang="en-US" baseline="0" dirty="0" smtClean="0"/>
              <a:t>exchange</a:t>
            </a:r>
            <a:r>
              <a:rPr lang="ru-RU" baseline="0" smtClean="0"/>
              <a:t>, описанные выше.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800F36-2631-4A3F-84D7-5999A9A090AC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973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800F36-2631-4A3F-84D7-5999A9A090AC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3849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Чтобы быстро запустить </a:t>
            </a:r>
            <a:r>
              <a:rPr lang="en-US" baseline="0" dirty="0" err="1" smtClean="0"/>
              <a:t>RabbitMQ</a:t>
            </a:r>
            <a:r>
              <a:rPr lang="ru-RU" baseline="0" dirty="0" smtClean="0"/>
              <a:t> в докере</a:t>
            </a:r>
            <a:r>
              <a:rPr lang="en-US" baseline="0" dirty="0" smtClean="0"/>
              <a:t> </a:t>
            </a:r>
            <a:r>
              <a:rPr lang="ru-RU" baseline="0" dirty="0" smtClean="0"/>
              <a:t>для различных целей, в том числе для ознакомления или локальной отладки, нам понадобится </a:t>
            </a:r>
            <a:r>
              <a:rPr lang="en-US" baseline="0" dirty="0" smtClean="0"/>
              <a:t>Docker Desktop </a:t>
            </a:r>
            <a:r>
              <a:rPr lang="ru-RU" baseline="0" dirty="0" smtClean="0"/>
              <a:t>(приложение для </a:t>
            </a:r>
            <a:r>
              <a:rPr lang="en-US" baseline="0" dirty="0" smtClean="0"/>
              <a:t>windows </a:t>
            </a:r>
            <a:r>
              <a:rPr lang="ru-RU" baseline="0" dirty="0" smtClean="0"/>
              <a:t>для запуска докер-контейнеров/сервисов), или установленный </a:t>
            </a:r>
            <a:r>
              <a:rPr lang="en-US" baseline="0" dirty="0" smtClean="0"/>
              <a:t>Docker </a:t>
            </a:r>
            <a:r>
              <a:rPr lang="ru-RU" baseline="0" dirty="0" smtClean="0"/>
              <a:t>под </a:t>
            </a:r>
            <a:r>
              <a:rPr lang="ru-RU" baseline="0" dirty="0" err="1" smtClean="0"/>
              <a:t>линуксом</a:t>
            </a:r>
            <a:r>
              <a:rPr lang="ru-RU" baseline="0" dirty="0" smtClean="0"/>
              <a:t>.</a:t>
            </a:r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800F36-2631-4A3F-84D7-5999A9A090A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6901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800F36-2631-4A3F-84D7-5999A9A090A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7242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800F36-2631-4A3F-84D7-5999A9A090A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2406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800F36-2631-4A3F-84D7-5999A9A090A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0830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000" dirty="0" smtClean="0"/>
              <a:t>Когда отправитель шлет сообщение в </a:t>
            </a:r>
            <a:r>
              <a:rPr lang="ru-RU" sz="1000" dirty="0" err="1" smtClean="0"/>
              <a:t>Exchange</a:t>
            </a:r>
            <a:r>
              <a:rPr lang="ru-RU" sz="1000" dirty="0" smtClean="0"/>
              <a:t>, он обычно указывает ключ маршрутизации (</a:t>
            </a:r>
            <a:r>
              <a:rPr lang="en-US" sz="1000" dirty="0" smtClean="0"/>
              <a:t>Routing key</a:t>
            </a:r>
            <a:r>
              <a:rPr lang="ru-RU" sz="1000" dirty="0" smtClean="0"/>
              <a:t>), чтобы указать правила маршрутизации сообщения.</a:t>
            </a:r>
            <a:r>
              <a:rPr lang="en-US" sz="1000" dirty="0" smtClean="0"/>
              <a:t> </a:t>
            </a:r>
            <a:r>
              <a:rPr lang="ru-RU" sz="1000" dirty="0" smtClean="0"/>
              <a:t>Этот ключ маршрутизации должен использоваться вместе с типом </a:t>
            </a:r>
            <a:r>
              <a:rPr lang="ru-RU" sz="1000" dirty="0" err="1" smtClean="0"/>
              <a:t>Exchange</a:t>
            </a:r>
            <a:r>
              <a:rPr lang="ru-RU" sz="1000" dirty="0" smtClean="0"/>
              <a:t> и ключом привязки</a:t>
            </a:r>
            <a:r>
              <a:rPr lang="en-US" sz="1000" dirty="0" smtClean="0"/>
              <a:t> (Binding key)</a:t>
            </a:r>
            <a:r>
              <a:rPr lang="ru-RU" sz="1000" dirty="0" smtClean="0"/>
              <a:t>.</a:t>
            </a:r>
            <a:r>
              <a:rPr lang="en-US" sz="1000" dirty="0" smtClean="0"/>
              <a:t> </a:t>
            </a:r>
            <a:r>
              <a:rPr lang="ru-RU" sz="1000" dirty="0" smtClean="0"/>
              <a:t>То</a:t>
            </a:r>
            <a:r>
              <a:rPr lang="ru-RU" sz="1000" baseline="0" dirty="0" smtClean="0"/>
              <a:t> есть в зависимости от типа </a:t>
            </a:r>
            <a:r>
              <a:rPr lang="en-US" sz="1000" baseline="0" dirty="0" smtClean="0"/>
              <a:t>Exchange </a:t>
            </a:r>
            <a:r>
              <a:rPr lang="ru-RU" sz="1000" baseline="0" dirty="0" smtClean="0"/>
              <a:t>и ключа </a:t>
            </a:r>
            <a:r>
              <a:rPr lang="en-US" sz="1000" baseline="0" dirty="0" smtClean="0"/>
              <a:t>Binding key</a:t>
            </a:r>
            <a:r>
              <a:rPr lang="ru-RU" sz="1000" baseline="0" dirty="0" smtClean="0"/>
              <a:t>, указанного при создании привязки</a:t>
            </a:r>
            <a:r>
              <a:rPr lang="en-US" sz="1000" baseline="0" dirty="0" smtClean="0"/>
              <a:t>, </a:t>
            </a:r>
            <a:r>
              <a:rPr lang="ru-RU" sz="1000" baseline="0" dirty="0" smtClean="0"/>
              <a:t>сообщение попадет в ту или иную очередь.</a:t>
            </a:r>
            <a:r>
              <a:rPr lang="ru-RU" sz="1000" dirty="0" smtClean="0"/>
              <a:t/>
            </a:r>
            <a:br>
              <a:rPr lang="ru-RU" sz="1000" dirty="0" smtClean="0"/>
            </a:br>
            <a:r>
              <a:rPr lang="ru-RU" sz="1000" dirty="0" err="1" smtClean="0"/>
              <a:t>RabbitMQ</a:t>
            </a:r>
            <a:r>
              <a:rPr lang="ru-RU" sz="1000" dirty="0" smtClean="0"/>
              <a:t> устанавливает ограничение длины для ключа маршрутизации в 255 байт.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0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000" dirty="0" smtClean="0"/>
          </a:p>
          <a:p>
            <a:endParaRPr lang="ru-RU" sz="1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800F36-2631-4A3F-84D7-5999A9A090A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1796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Взяв в качестве примера конфигурацию, приведенную на рисунке выше, если мы отправим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Exchange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сообщение с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routingKey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“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orange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оно будет перенаправлено в Q1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Q2; если мы отправим сообщение с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routingKey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“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black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сообщение будет направлено только в Q2. </a:t>
            </a:r>
            <a:b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Topic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асширен в правилах сопоставления. Он аналогичен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direct-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типу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Exchage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Он также направляет сообщения в очередь, которая соответствует ключу привязки и ключу маршрутизации. Однако правила сопоставления здесь несколько иные: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Ключ маршрутизации - это строка, разделенная точкой ".", например, "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stock.usd.nyse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и "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nyse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."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vmw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","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quick.orange.rabbit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</a:t>
            </a:r>
          </a:p>
          <a:p>
            <a:pPr rtl="0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Ключ привязки и ключ маршрутизации также являются символьными строками, разделенными точкой "."</a:t>
            </a:r>
          </a:p>
          <a:p>
            <a:pPr rtl="0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ключе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привязки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может быть два специальных символа «*» и «#», которые используются для нечеткого сопоставления, где «*» используется для сопоставления одного слова, а «#» используется для сопоставления нескольких слов.</a:t>
            </a:r>
            <a:b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Взяв в качестве примера конфигурацию, приведенную на рисунке, сообщение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routingKey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"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quick.orange.rabbit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будет одновременно направлено в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Q1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Q2,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сообщение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routingKey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"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lazy.orange.fox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будет направлено в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Q1,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routingKey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"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lazy.brown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сообщение "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fox"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будет направлено в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Q2,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сообщение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routingKey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"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lazy.pink.rabbit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будет направлено в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Q2 (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доставляется только в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Q2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один раз, хотя этот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routingKey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соответствует обоим ключам привязки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Q2);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routingKey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"quick.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Сообщения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Brown.fox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routingKey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=" orange ",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routingKey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="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quick.orange.male.rabbit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будут отправлены в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alternate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-exchange (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он был указан в настройках при создании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Exchange)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или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отброшены, поскольку они не соответствуют ни одному из связующих ключей.</a:t>
            </a:r>
          </a:p>
          <a:p>
            <a:endParaRPr lang="ru-RU" dirty="0" smtClean="0"/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Указывается набор пар ключ-значение при привязке очереди 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Exchange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при отправке сообщения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Exchange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RabbitMQ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получит заголовок сообщения (также в форме пары ключ-значение), сравнит точно ли пара ключ-значение соответствует паре ключ-значение, указанной при привязке очереди 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Exchange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если они точно совпадают, сообщение будет направлено в Очередь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иначе, оно будет отправлено в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alternate-exchange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(если указан)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или отброшено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800F36-2631-4A3F-84D7-5999A9A090A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2057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Механизм реализации RPC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RabbitMQ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Когда клиент отправляет запрос (сообщение), задает два значения в свойствах сообщения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MessageProperties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эти свойства будут отправляться вместе с сообщением)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685800" lvl="1" indent="-228600" rtl="0">
              <a:buFont typeface="+mj-lt"/>
              <a:buAutoNum type="arabicPeriod"/>
            </a:pP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replyTo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(имя очереди, используемое для сообщения серверу После завершения обработки сообщение, которое информирует меня, будет отправлено в эту очередь)</a:t>
            </a:r>
          </a:p>
          <a:p>
            <a:pPr marL="685800" lvl="1" indent="-228600" rtl="0">
              <a:buFont typeface="+mj-lt"/>
              <a:buAutoNum type="arabicPeriod"/>
            </a:pP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correlationId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(идентификационный номер этого запроса, сервер должен вернуть этот атрибут после завершения обработки, и клиент будет знать, какой запрос был выполнен)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Сервер получает сообщение и обрабатывает его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обработки сообщения сервер сгенерирует ответное сообщение в очередь, указанную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replyTo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и принесет атрибут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correlationId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Клиент подписался на очередь, указанную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replyTo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Получив ответное сообщение от сервера, он анализирует, какой запрос был выполнен в соответствии с атрибутом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correlationId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и выполняет последующую бизнес-обработку на основе результата выполнения.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800F36-2631-4A3F-84D7-5999A9A090AC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628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800F36-2631-4A3F-84D7-5999A9A090AC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5953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619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761807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6530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вершающ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875" y="2125365"/>
            <a:ext cx="2299188" cy="407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141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4869"/>
            <a:ext cx="806357" cy="80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798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7418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4869"/>
            <a:ext cx="806357" cy="80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561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808462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3798306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14" y="1993796"/>
            <a:ext cx="2187363" cy="416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233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859" y="1776672"/>
            <a:ext cx="2850292" cy="44568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141741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33817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6208762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2D3A20-6BB2-4AD6-ACA3-B11D728CC3D5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574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2134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6160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133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вершающ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875" y="2125365"/>
            <a:ext cx="2299188" cy="407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50920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076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392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07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89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817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25845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4813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2D3A20-6BB2-4AD6-ACA3-B11D728CC3D5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5244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2349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9870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5686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8576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535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9106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629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33551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76076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41414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494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1626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2D3A20-6BB2-4AD6-ACA3-B11D728CC3D5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9719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986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5343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210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253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669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4869"/>
            <a:ext cx="806357" cy="80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644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58688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9815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228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010886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026442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2D3A20-6BB2-4AD6-ACA3-B11D728CC3D5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344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2493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408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1008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4869"/>
            <a:ext cx="806357" cy="80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134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4535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4869"/>
            <a:ext cx="806357" cy="80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684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24662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6990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3578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48073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114686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2D3A20-6BB2-4AD6-ACA3-B11D728CC3D5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988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980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95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3784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4869"/>
            <a:ext cx="806357" cy="80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548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2808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4869"/>
            <a:ext cx="806357" cy="80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14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994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1879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342924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79565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789050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2D3A20-6BB2-4AD6-ACA3-B11D728CC3D5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329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6500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440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0402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4869"/>
            <a:ext cx="806357" cy="80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812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4289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4869"/>
            <a:ext cx="806357" cy="80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158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998215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273678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253527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14" y="1911416"/>
            <a:ext cx="2187363" cy="416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438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058270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2D3A20-6BB2-4AD6-ACA3-B11D728CC3D5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861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0801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195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236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4869"/>
            <a:ext cx="806357" cy="80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921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2444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464631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4869"/>
            <a:ext cx="806357" cy="80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449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888387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862801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14" y="1911416"/>
            <a:ext cx="2187363" cy="416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373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859" y="1212753"/>
            <a:ext cx="2850292" cy="49750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30355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2D3A20-6BB2-4AD6-ACA3-B11D728CC3D5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4041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203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343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796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вершающ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875" y="1968843"/>
            <a:ext cx="2299188" cy="407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4908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32781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4869"/>
            <a:ext cx="806357" cy="80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654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177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4869"/>
            <a:ext cx="806357" cy="80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385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094571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427229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14" y="1993796"/>
            <a:ext cx="2187363" cy="416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568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859" y="1776672"/>
            <a:ext cx="2850292" cy="44568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77263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2D3A20-6BB2-4AD6-ACA3-B11D728CC3D5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7342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1876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166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9.xml"/><Relationship Id="rId13" Type="http://schemas.openxmlformats.org/officeDocument/2006/relationships/slideLayout" Target="../slideLayouts/slideLayout114.xml"/><Relationship Id="rId3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108.xml"/><Relationship Id="rId12" Type="http://schemas.openxmlformats.org/officeDocument/2006/relationships/slideLayout" Target="../slideLayouts/slideLayout113.xml"/><Relationship Id="rId2" Type="http://schemas.openxmlformats.org/officeDocument/2006/relationships/slideLayout" Target="../slideLayouts/slideLayout103.xml"/><Relationship Id="rId1" Type="http://schemas.openxmlformats.org/officeDocument/2006/relationships/slideLayout" Target="../slideLayouts/slideLayout102.xml"/><Relationship Id="rId6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2.xml"/><Relationship Id="rId5" Type="http://schemas.openxmlformats.org/officeDocument/2006/relationships/slideLayout" Target="../slideLayouts/slideLayout10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11.xml"/><Relationship Id="rId4" Type="http://schemas.openxmlformats.org/officeDocument/2006/relationships/slideLayout" Target="../slideLayouts/slideLayout105.xml"/><Relationship Id="rId9" Type="http://schemas.openxmlformats.org/officeDocument/2006/relationships/slideLayout" Target="../slideLayouts/slideLayout110.xml"/><Relationship Id="rId14" Type="http://schemas.openxmlformats.org/officeDocument/2006/relationships/theme" Target="../theme/theme1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slideLayout" Target="../slideLayouts/slideLayout89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image" Target="../media/image1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7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101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11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99.xml"/><Relationship Id="rId4" Type="http://schemas.openxmlformats.org/officeDocument/2006/relationships/slideLayout" Target="../slideLayouts/slideLayout93.xml"/><Relationship Id="rId9" Type="http://schemas.openxmlformats.org/officeDocument/2006/relationships/slideLayout" Target="../slideLayouts/slideLayout98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D3A20-6BB2-4AD6-ACA3-B11D728CC3D5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252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2D3A20-6BB2-4AD6-ACA3-B11D728CC3D5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4869"/>
            <a:ext cx="806357" cy="80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065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  <p:sldLayoutId id="2147483918" r:id="rId12"/>
    <p:sldLayoutId id="2147483919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2D3A20-6BB2-4AD6-ACA3-B11D728CC3D5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4869"/>
            <a:ext cx="806357" cy="80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748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2D3A20-6BB2-4AD6-ACA3-B11D728CC3D5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4869"/>
            <a:ext cx="806357" cy="80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959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2D3A20-6BB2-4AD6-ACA3-B11D728CC3D5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4869"/>
            <a:ext cx="806357" cy="80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170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2D3A20-6BB2-4AD6-ACA3-B11D728CC3D5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4869"/>
            <a:ext cx="806357" cy="80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735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2D3A20-6BB2-4AD6-ACA3-B11D728CC3D5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4869"/>
            <a:ext cx="806357" cy="80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438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2D3A20-6BB2-4AD6-ACA3-B11D728CC3D5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4869"/>
            <a:ext cx="806357" cy="80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30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2D3A20-6BB2-4AD6-ACA3-B11D728CC3D5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4869"/>
            <a:ext cx="806357" cy="80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930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2D3A20-6BB2-4AD6-ACA3-B11D728CC3D5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4869"/>
            <a:ext cx="806357" cy="80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154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  <p:sldLayoutId id="2147483905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3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15672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3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Брокер сообщений </a:t>
            </a:r>
            <a:r>
              <a:rPr lang="en-US" b="1" dirty="0" err="1" smtClean="0"/>
              <a:t>RabbitMQ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202170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Routing key</a:t>
            </a:r>
            <a:r>
              <a:rPr lang="ru-RU" b="1" dirty="0" smtClean="0"/>
              <a:t>, </a:t>
            </a:r>
            <a:r>
              <a:rPr lang="en-US" b="1" dirty="0" smtClean="0"/>
              <a:t>Binding, </a:t>
            </a:r>
            <a:r>
              <a:rPr lang="en-US" b="1" dirty="0"/>
              <a:t>Binding </a:t>
            </a:r>
            <a:r>
              <a:rPr lang="en-US" b="1" dirty="0" smtClean="0"/>
              <a:t>key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70883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</a:t>
            </a:r>
            <a:r>
              <a:rPr lang="en-US" dirty="0" smtClean="0"/>
              <a:t>Routing key – </a:t>
            </a:r>
            <a:r>
              <a:rPr lang="ru-RU" dirty="0" smtClean="0"/>
              <a:t>ключ маршрутизации, указываемый в теле сообщения, отправленного в </a:t>
            </a:r>
            <a:r>
              <a:rPr lang="en-US" dirty="0" smtClean="0"/>
              <a:t>Exchange.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err="1"/>
              <a:t>RabbitMQ</a:t>
            </a:r>
            <a:r>
              <a:rPr lang="ru-RU" dirty="0"/>
              <a:t> устанавливает ограничение длины для ключа маршрутизации в 255 </a:t>
            </a:r>
            <a:r>
              <a:rPr lang="ru-RU" dirty="0" smtClean="0"/>
              <a:t>байт.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</a:t>
            </a:r>
            <a:r>
              <a:rPr lang="ru-RU" dirty="0" err="1" smtClean="0"/>
              <a:t>Exchange</a:t>
            </a:r>
            <a:r>
              <a:rPr lang="ru-RU" dirty="0" smtClean="0"/>
              <a:t> </a:t>
            </a:r>
            <a:r>
              <a:rPr lang="ru-RU" dirty="0"/>
              <a:t>связан с </a:t>
            </a:r>
            <a:r>
              <a:rPr lang="ru-RU" dirty="0" smtClean="0"/>
              <a:t>очередью (или другим </a:t>
            </a:r>
            <a:r>
              <a:rPr lang="en-US" dirty="0" smtClean="0"/>
              <a:t>Exchange</a:t>
            </a:r>
            <a:r>
              <a:rPr lang="ru-RU" dirty="0" smtClean="0"/>
              <a:t>) </a:t>
            </a:r>
            <a:r>
              <a:rPr lang="ru-RU" dirty="0"/>
              <a:t>через </a:t>
            </a:r>
            <a:r>
              <a:rPr lang="ru-RU" dirty="0" smtClean="0"/>
              <a:t>привязку </a:t>
            </a:r>
            <a:r>
              <a:rPr lang="en-US" dirty="0" smtClean="0"/>
              <a:t>(Binding)</a:t>
            </a:r>
            <a:r>
              <a:rPr lang="ru-RU" dirty="0" smtClean="0"/>
              <a:t>, </a:t>
            </a:r>
            <a:r>
              <a:rPr lang="ru-RU" dirty="0"/>
              <a:t>поэтому </a:t>
            </a:r>
            <a:r>
              <a:rPr lang="ru-RU" dirty="0" err="1"/>
              <a:t>RabbitMQ</a:t>
            </a:r>
            <a:r>
              <a:rPr lang="ru-RU" dirty="0"/>
              <a:t> знает, как правильно направлять сообщения в указанную очередь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  <p:pic>
        <p:nvPicPr>
          <p:cNvPr id="5" name="Picture 2" descr="RabbitMQ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772" y="3843247"/>
            <a:ext cx="306705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1097280" y="4989177"/>
            <a:ext cx="10058400" cy="99024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</a:t>
            </a:r>
            <a:r>
              <a:rPr lang="en-US" dirty="0"/>
              <a:t>Binding </a:t>
            </a:r>
            <a:r>
              <a:rPr lang="en-US" dirty="0" smtClean="0"/>
              <a:t>key</a:t>
            </a:r>
            <a:r>
              <a:rPr lang="en-US" b="1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ключ, указываемый при создании привязки</a:t>
            </a:r>
            <a:r>
              <a:rPr lang="en-US" dirty="0" smtClean="0"/>
              <a:t>.</a:t>
            </a:r>
            <a:r>
              <a:rPr lang="ru-RU" dirty="0" smtClean="0"/>
              <a:t/>
            </a:r>
            <a:br>
              <a:rPr lang="ru-RU" dirty="0" smtClean="0"/>
            </a:b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332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840395"/>
            <a:ext cx="10058400" cy="756586"/>
          </a:xfrm>
        </p:spPr>
        <p:txBody>
          <a:bodyPr/>
          <a:lstStyle/>
          <a:p>
            <a:r>
              <a:rPr lang="ru-RU" b="1" dirty="0" smtClean="0"/>
              <a:t>Типы </a:t>
            </a:r>
            <a:r>
              <a:rPr lang="en-US" b="1" dirty="0" smtClean="0"/>
              <a:t>exchange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71492"/>
            <a:ext cx="10058400" cy="12065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В </a:t>
            </a:r>
            <a:r>
              <a:rPr lang="en-US" dirty="0" err="1">
                <a:solidFill>
                  <a:schemeClr val="tx1"/>
                </a:solidFill>
              </a:rPr>
              <a:t>RabbitMQ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есть четыре типа </a:t>
            </a:r>
            <a:r>
              <a:rPr lang="en-US" dirty="0">
                <a:solidFill>
                  <a:schemeClr val="tx1"/>
                </a:solidFill>
              </a:rPr>
              <a:t>Exchange:</a:t>
            </a:r>
            <a:endParaRPr lang="ru-RU" dirty="0">
              <a:solidFill>
                <a:schemeClr val="tx1"/>
              </a:solidFill>
            </a:endParaRP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fanout</a:t>
            </a:r>
            <a:r>
              <a:rPr lang="ru-RU" dirty="0">
                <a:solidFill>
                  <a:schemeClr val="tx1"/>
                </a:solidFill>
              </a:rPr>
              <a:t> - направляет все сообщения, отправляемые в </a:t>
            </a:r>
            <a:r>
              <a:rPr lang="ru-RU" dirty="0" err="1">
                <a:solidFill>
                  <a:schemeClr val="tx1"/>
                </a:solidFill>
              </a:rPr>
              <a:t>Exchange</a:t>
            </a:r>
            <a:r>
              <a:rPr lang="ru-RU" dirty="0">
                <a:solidFill>
                  <a:schemeClr val="tx1"/>
                </a:solidFill>
              </a:rPr>
              <a:t>, во все связанные с ним очереди.</a:t>
            </a:r>
          </a:p>
          <a:p>
            <a:pPr marL="0" indent="0">
              <a:buNone/>
            </a:pP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100" name="Picture 4" descr="https://www.rabbitmq.com/img/tutorials/python-fiv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539" y="4093714"/>
            <a:ext cx="4038600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077527" y="4118312"/>
            <a:ext cx="599401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topic</a:t>
            </a:r>
            <a:r>
              <a:rPr lang="ru-RU" sz="2000" dirty="0"/>
              <a:t> </a:t>
            </a:r>
            <a:r>
              <a:rPr lang="ru-RU" sz="2000" dirty="0" smtClean="0"/>
              <a:t>– аналогичен </a:t>
            </a:r>
            <a:r>
              <a:rPr lang="en-US" sz="2000" dirty="0" smtClean="0"/>
              <a:t>direct, </a:t>
            </a:r>
            <a:r>
              <a:rPr lang="ru-RU" sz="2000" dirty="0" smtClean="0"/>
              <a:t>однако </a:t>
            </a:r>
            <a:r>
              <a:rPr lang="en-US" sz="2000" dirty="0" smtClean="0"/>
              <a:t>binding key </a:t>
            </a:r>
            <a:r>
              <a:rPr lang="ru-RU" sz="2000" dirty="0" smtClean="0"/>
              <a:t>может быть задан при помощи шаблона для нечеткого сопоставления. </a:t>
            </a:r>
            <a:br>
              <a:rPr lang="ru-RU" sz="2000" dirty="0" smtClean="0"/>
            </a:br>
            <a:endParaRPr lang="ru-RU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 smtClean="0"/>
              <a:t> </a:t>
            </a:r>
            <a:r>
              <a:rPr lang="en-US" sz="2000" dirty="0" smtClean="0"/>
              <a:t>headers</a:t>
            </a:r>
            <a:r>
              <a:rPr lang="ru-RU" sz="2000" dirty="0" smtClean="0"/>
              <a:t> – точное сопоставление по заголовкам сообщения (пары ключ-значение), а не по ключам привязки и маршрутизации</a:t>
            </a:r>
            <a:r>
              <a:rPr lang="en-US" sz="2000" dirty="0" smtClean="0"/>
              <a:t>.</a:t>
            </a:r>
            <a:endParaRPr lang="ru-RU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45764" y="2921168"/>
            <a:ext cx="61020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direct</a:t>
            </a:r>
            <a:r>
              <a:rPr lang="ru-RU" sz="2000" dirty="0"/>
              <a:t> - направляет сообщение в очередь, ключ привязки которой точно соответствует ключу маршрутизации.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0175" y="2614612"/>
            <a:ext cx="388620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42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procedure call (RPC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902018"/>
          </a:xfrm>
        </p:spPr>
        <p:txBody>
          <a:bodyPr>
            <a:normAutofit/>
          </a:bodyPr>
          <a:lstStyle/>
          <a:p>
            <a:r>
              <a:rPr lang="ru-RU" dirty="0"/>
              <a:t>Сам MQ основан на асинхронной обработке </a:t>
            </a:r>
            <a:r>
              <a:rPr lang="ru-RU" dirty="0" smtClean="0"/>
              <a:t>сообщений. Все отправители </a:t>
            </a:r>
            <a:r>
              <a:rPr lang="ru-RU" dirty="0"/>
              <a:t>(P) отправляют сообщения в </a:t>
            </a:r>
            <a:r>
              <a:rPr lang="ru-RU" dirty="0" err="1"/>
              <a:t>RabbitMQ</a:t>
            </a:r>
            <a:r>
              <a:rPr lang="ru-RU" dirty="0"/>
              <a:t>, не зная, была ли успешной или неудачной </a:t>
            </a:r>
            <a:r>
              <a:rPr lang="ru-RU" dirty="0" smtClean="0"/>
              <a:t>обработка у </a:t>
            </a:r>
            <a:r>
              <a:rPr lang="ru-RU" dirty="0"/>
              <a:t>потребителя (</a:t>
            </a:r>
            <a:r>
              <a:rPr lang="ru-RU" dirty="0" smtClean="0"/>
              <a:t>C).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>
                <a:solidFill>
                  <a:srgbClr val="4F4F4F"/>
                </a:solidFill>
              </a:rPr>
              <a:t>Однако </a:t>
            </a:r>
            <a:r>
              <a:rPr lang="ru-RU" dirty="0">
                <a:solidFill>
                  <a:srgbClr val="4F4F4F"/>
                </a:solidFill>
              </a:rPr>
              <a:t>в реальном сценарии </a:t>
            </a:r>
            <a:r>
              <a:rPr lang="ru-RU" dirty="0" smtClean="0">
                <a:solidFill>
                  <a:srgbClr val="4F4F4F"/>
                </a:solidFill>
              </a:rPr>
              <a:t>приложения, </a:t>
            </a:r>
            <a:r>
              <a:rPr lang="ru-RU" dirty="0">
                <a:solidFill>
                  <a:srgbClr val="4F4F4F"/>
                </a:solidFill>
              </a:rPr>
              <a:t>вероятно, потребуется некоторая обработка синхронизации.</a:t>
            </a:r>
            <a:endParaRPr lang="ru-RU" dirty="0"/>
          </a:p>
          <a:p>
            <a:endParaRPr lang="ru-RU" dirty="0"/>
          </a:p>
        </p:txBody>
      </p:sp>
      <p:pic>
        <p:nvPicPr>
          <p:cNvPr id="5122" name="Picture 2" descr="RabbitMQ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490" y="3837904"/>
            <a:ext cx="54864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48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Durable/transient queues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Очереди могут быть длительными или временными. Метаданные длительной очереди хранятся на диске, в то время как метаданные временной очереди, когда это возможно, хранятся в памяти. 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В </a:t>
            </a:r>
            <a:r>
              <a:rPr lang="ru-RU" dirty="0"/>
              <a:t>средах и вариантах использования, где важна долговечность, приложения должны использовать длительные очереди и убедиться, что публикация помечает опубликованные сообщения как сохраненные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 smtClean="0"/>
              <a:t>Временные </a:t>
            </a:r>
            <a:r>
              <a:rPr lang="ru-RU" dirty="0"/>
              <a:t>очереди будут удалены при загрузке узла. Поэтому они по замыслу не переживут перезапуск узла. Сообщения в временных очередях также будут отброшены</a:t>
            </a:r>
            <a:r>
              <a:rPr lang="ru-RU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7283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Persistent/transient (in memory) messages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0488" indent="269875">
              <a:buFont typeface="Arial" panose="020B0604020202020204" pitchFamily="34" charset="0"/>
              <a:buChar char="•"/>
            </a:pPr>
            <a:r>
              <a:rPr lang="ru-RU" dirty="0" smtClean="0"/>
              <a:t>Постоянные (</a:t>
            </a:r>
            <a:r>
              <a:rPr lang="en-US" dirty="0"/>
              <a:t>p</a:t>
            </a:r>
            <a:r>
              <a:rPr lang="en-US" dirty="0" smtClean="0"/>
              <a:t>ersistent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сообщения</a:t>
            </a:r>
            <a:r>
              <a:rPr lang="en-US" dirty="0" smtClean="0"/>
              <a:t> </a:t>
            </a:r>
            <a:r>
              <a:rPr lang="ru-RU" dirty="0"/>
              <a:t>будут записываться на диск, как только они попадут в </a:t>
            </a:r>
            <a:r>
              <a:rPr lang="ru-RU" dirty="0" smtClean="0"/>
              <a:t>очередь.</a:t>
            </a:r>
          </a:p>
          <a:p>
            <a:pPr marL="90488" indent="269875">
              <a:buFont typeface="Arial" panose="020B0604020202020204" pitchFamily="34" charset="0"/>
              <a:buChar char="•"/>
            </a:pPr>
            <a:r>
              <a:rPr lang="ru-RU" dirty="0" smtClean="0"/>
              <a:t>Временные (</a:t>
            </a:r>
            <a:r>
              <a:rPr lang="en-US" dirty="0" smtClean="0"/>
              <a:t>transient</a:t>
            </a:r>
            <a:r>
              <a:rPr lang="ru-RU" dirty="0" smtClean="0"/>
              <a:t>) </a:t>
            </a:r>
            <a:r>
              <a:rPr lang="ru-RU" dirty="0"/>
              <a:t>сообщения будут записываться на диск только для того, чтобы их можно было удалить из памяти при нехватке </a:t>
            </a:r>
            <a:r>
              <a:rPr lang="ru-RU" dirty="0" smtClean="0"/>
              <a:t>памяти. (при перезапуске </a:t>
            </a:r>
            <a:r>
              <a:rPr lang="en-US" dirty="0" smtClean="0"/>
              <a:t>RMQ</a:t>
            </a:r>
            <a:r>
              <a:rPr lang="ru-RU" dirty="0" smtClean="0"/>
              <a:t> они будут потеряны)</a:t>
            </a:r>
          </a:p>
          <a:p>
            <a:endParaRPr lang="en-US" dirty="0" smtClean="0"/>
          </a:p>
          <a:p>
            <a:r>
              <a:rPr lang="ru-RU" dirty="0" smtClean="0"/>
              <a:t>Постоянные </a:t>
            </a:r>
            <a:r>
              <a:rPr lang="ru-RU" dirty="0"/>
              <a:t>сообщения также сохраняются в памяти, когда это возможно, и удаляются из памяти только </a:t>
            </a:r>
            <a:r>
              <a:rPr lang="ru-RU" dirty="0" smtClean="0"/>
              <a:t>при нехватке памяти.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 По умолчанию сообщения имеют тип </a:t>
            </a:r>
            <a:r>
              <a:rPr lang="en-US" dirty="0" smtClean="0"/>
              <a:t>transient, </a:t>
            </a:r>
            <a:r>
              <a:rPr lang="ru-RU" dirty="0" smtClean="0"/>
              <a:t>для того, чтобы изменить тип отправляемых в </a:t>
            </a:r>
            <a:r>
              <a:rPr lang="en-US" dirty="0" smtClean="0"/>
              <a:t>RMQ </a:t>
            </a:r>
            <a:r>
              <a:rPr lang="ru-RU" dirty="0" smtClean="0"/>
              <a:t>сообщений, необходимо, при отправке сообщения указать у него </a:t>
            </a:r>
            <a:r>
              <a:rPr lang="en-US" dirty="0" err="1" smtClean="0"/>
              <a:t>DeliveryMode</a:t>
            </a:r>
            <a:r>
              <a:rPr lang="en-US" dirty="0" smtClean="0"/>
              <a:t> = 2</a:t>
            </a:r>
            <a:r>
              <a:rPr lang="ru-RU" dirty="0"/>
              <a:t>.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595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Подтверждение получения сообщения (</a:t>
            </a:r>
            <a:r>
              <a:rPr lang="en-US" dirty="0" smtClean="0"/>
              <a:t>Message acknowledgment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 зависимости от используемого режима подтверждения </a:t>
            </a:r>
            <a:r>
              <a:rPr lang="ru-RU" dirty="0" err="1"/>
              <a:t>RabbitMQ</a:t>
            </a:r>
            <a:r>
              <a:rPr lang="ru-RU" dirty="0"/>
              <a:t> может считать сообщение успешно </a:t>
            </a:r>
            <a:r>
              <a:rPr lang="ru-RU" dirty="0" smtClean="0"/>
              <a:t>доставленным в случаях:</a:t>
            </a:r>
          </a:p>
          <a:p>
            <a:pPr marL="0" indent="269875">
              <a:buFont typeface="Arial" panose="020B0604020202020204" pitchFamily="34" charset="0"/>
              <a:buChar char="•"/>
            </a:pPr>
            <a:r>
              <a:rPr lang="ru-RU" dirty="0" smtClean="0"/>
              <a:t> сразу </a:t>
            </a:r>
            <a:r>
              <a:rPr lang="ru-RU" dirty="0"/>
              <a:t>после его </a:t>
            </a:r>
            <a:r>
              <a:rPr lang="ru-RU" dirty="0" smtClean="0"/>
              <a:t>отправки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// </a:t>
            </a:r>
            <a:r>
              <a:rPr lang="ru-RU" dirty="0" smtClean="0"/>
              <a:t>автоматическое подтверждение, определяется на стороне клиента </a:t>
            </a:r>
            <a:r>
              <a:rPr lang="en-US" dirty="0" smtClean="0"/>
              <a:t>_</a:t>
            </a:r>
            <a:r>
              <a:rPr lang="en-US" dirty="0" err="1" smtClean="0"/>
              <a:t>channel.BasicConsume</a:t>
            </a:r>
            <a:r>
              <a:rPr lang="en-US" dirty="0" smtClean="0"/>
              <a:t>(</a:t>
            </a:r>
            <a:r>
              <a:rPr lang="en-US" dirty="0" err="1" smtClean="0"/>
              <a:t>queueName</a:t>
            </a:r>
            <a:r>
              <a:rPr lang="en-US" dirty="0" smtClean="0"/>
              <a:t>, </a:t>
            </a:r>
            <a:r>
              <a:rPr lang="en-US" dirty="0" err="1"/>
              <a:t>autoAck</a:t>
            </a:r>
            <a:r>
              <a:rPr lang="en-US" dirty="0"/>
              <a:t>, consumer</a:t>
            </a:r>
            <a:r>
              <a:rPr lang="en-US" dirty="0" smtClean="0"/>
              <a:t>);</a:t>
            </a:r>
            <a:endParaRPr lang="ru-RU" dirty="0" smtClean="0"/>
          </a:p>
          <a:p>
            <a:pPr marL="0" indent="269875">
              <a:buFont typeface="Arial" panose="020B0604020202020204" pitchFamily="34" charset="0"/>
              <a:buChar char="•"/>
            </a:pPr>
            <a:r>
              <a:rPr lang="ru-RU" dirty="0" smtClean="0"/>
              <a:t> при </a:t>
            </a:r>
            <a:r>
              <a:rPr lang="ru-RU" dirty="0"/>
              <a:t>получении явного ("ручного") подтверждения </a:t>
            </a:r>
            <a:r>
              <a:rPr lang="ru-RU" dirty="0" smtClean="0"/>
              <a:t>клиента (</a:t>
            </a:r>
            <a:r>
              <a:rPr lang="en-US" dirty="0" smtClean="0"/>
              <a:t>consumer </a:t>
            </a:r>
            <a:r>
              <a:rPr lang="en-US" dirty="0" err="1" smtClean="0"/>
              <a:t>ack</a:t>
            </a:r>
            <a:r>
              <a:rPr lang="ru-RU" dirty="0" smtClean="0"/>
              <a:t>). </a:t>
            </a:r>
          </a:p>
          <a:p>
            <a:pPr marL="0" indent="269875">
              <a:buFont typeface="Arial" panose="020B0604020202020204" pitchFamily="34" charset="0"/>
              <a:buChar char="•"/>
            </a:pPr>
            <a:r>
              <a:rPr lang="ru-RU" dirty="0" smtClean="0"/>
              <a:t>Подтверждения</a:t>
            </a:r>
            <a:r>
              <a:rPr lang="ru-RU" dirty="0"/>
              <a:t>, отправленные вручную, могут быть положительными </a:t>
            </a:r>
            <a:r>
              <a:rPr lang="ru-RU" dirty="0" smtClean="0"/>
              <a:t>или отрицательными </a:t>
            </a:r>
            <a:r>
              <a:rPr lang="ru-RU" dirty="0"/>
              <a:t>и использовать один из следующих методов </a:t>
            </a:r>
            <a:r>
              <a:rPr lang="ru-RU" dirty="0" smtClean="0"/>
              <a:t>протокола: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err="1" smtClean="0"/>
              <a:t>basic.ack</a:t>
            </a:r>
            <a:r>
              <a:rPr lang="ru-RU" dirty="0" smtClean="0"/>
              <a:t> </a:t>
            </a:r>
            <a:r>
              <a:rPr lang="ru-RU" dirty="0"/>
              <a:t>используется для положительных </a:t>
            </a:r>
            <a:r>
              <a:rPr lang="ru-RU" dirty="0" smtClean="0"/>
              <a:t>подтверждений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err="1" smtClean="0"/>
              <a:t>basic.nack</a:t>
            </a:r>
            <a:r>
              <a:rPr lang="ru-RU" dirty="0" smtClean="0"/>
              <a:t> </a:t>
            </a:r>
            <a:r>
              <a:rPr lang="ru-RU" dirty="0"/>
              <a:t>используется для отрицательных подтверждений </a:t>
            </a:r>
            <a:r>
              <a:rPr lang="en-US" dirty="0" smtClean="0"/>
              <a:t>(</a:t>
            </a:r>
            <a:r>
              <a:rPr lang="ru-RU" dirty="0" smtClean="0"/>
              <a:t>сообщение помещается обратно в очередь</a:t>
            </a:r>
            <a:r>
              <a:rPr lang="en-US" dirty="0" smtClean="0"/>
              <a:t>)</a:t>
            </a:r>
            <a:endParaRPr lang="ru-RU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err="1" smtClean="0"/>
              <a:t>basic.reject</a:t>
            </a:r>
            <a:r>
              <a:rPr lang="ru-RU" dirty="0" smtClean="0"/>
              <a:t> </a:t>
            </a:r>
            <a:r>
              <a:rPr lang="ru-RU" dirty="0"/>
              <a:t>используется для отрицательных </a:t>
            </a:r>
            <a:r>
              <a:rPr lang="ru-RU" dirty="0" smtClean="0"/>
              <a:t>подтверждений</a:t>
            </a:r>
            <a:r>
              <a:rPr lang="en-US" dirty="0"/>
              <a:t> </a:t>
            </a:r>
            <a:r>
              <a:rPr lang="ru-RU" dirty="0" smtClean="0"/>
              <a:t>(сообщение отбрасывается и удаляется)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158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 отправки и приема сообщений в </a:t>
            </a:r>
            <a:r>
              <a:rPr lang="en-US" dirty="0" err="1" smtClean="0"/>
              <a:t>RabbitMQ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16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513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AMQP, или </a:t>
            </a:r>
            <a:r>
              <a:rPr lang="ru-RU" dirty="0" err="1"/>
              <a:t>Advanced</a:t>
            </a:r>
            <a:r>
              <a:rPr lang="ru-RU" dirty="0"/>
              <a:t> </a:t>
            </a:r>
            <a:r>
              <a:rPr lang="ru-RU" dirty="0" err="1"/>
              <a:t>Message</a:t>
            </a:r>
            <a:r>
              <a:rPr lang="ru-RU" dirty="0"/>
              <a:t> </a:t>
            </a:r>
            <a:r>
              <a:rPr lang="ru-RU" dirty="0" err="1"/>
              <a:t>Queuing</a:t>
            </a:r>
            <a:r>
              <a:rPr lang="ru-RU" dirty="0"/>
              <a:t> </a:t>
            </a:r>
            <a:r>
              <a:rPr lang="ru-RU" dirty="0" err="1"/>
              <a:t>Protocol</a:t>
            </a:r>
            <a:r>
              <a:rPr lang="ru-RU" dirty="0"/>
              <a:t>, является открытым стандартом для протоколов прикладного уровня и </a:t>
            </a:r>
            <a:r>
              <a:rPr lang="ru-RU" dirty="0" smtClean="0"/>
              <a:t>ориентирован </a:t>
            </a:r>
            <a:r>
              <a:rPr lang="ru-RU" dirty="0"/>
              <a:t>на сообщения</a:t>
            </a:r>
            <a:r>
              <a:rPr lang="ru-RU" dirty="0" smtClean="0"/>
              <a:t>.</a:t>
            </a:r>
          </a:p>
          <a:p>
            <a:r>
              <a:rPr lang="ru-RU" dirty="0"/>
              <a:t>Промежуточное программное обеспечение для сообщений в основном используется для разделения между компонентами, отправителю сообщения не нужно знать о существовании получателя сообщения, и наоборот</a:t>
            </a:r>
            <a:r>
              <a:rPr lang="ru-RU" dirty="0" smtClean="0"/>
              <a:t>.</a:t>
            </a:r>
          </a:p>
          <a:p>
            <a:r>
              <a:rPr lang="ru-RU" dirty="0"/>
              <a:t>Основными функциями AMQP являются ориентированность на сообщения, очередь, </a:t>
            </a:r>
            <a:r>
              <a:rPr lang="ru-RU" dirty="0" smtClean="0"/>
              <a:t>маршрутизацию </a:t>
            </a:r>
            <a:r>
              <a:rPr lang="ru-RU" dirty="0"/>
              <a:t>(в том числе </a:t>
            </a:r>
            <a:r>
              <a:rPr lang="ru-RU" dirty="0" err="1" smtClean="0"/>
              <a:t>одноранговую</a:t>
            </a:r>
            <a:r>
              <a:rPr lang="ru-RU" dirty="0" smtClean="0"/>
              <a:t> </a:t>
            </a:r>
            <a:r>
              <a:rPr lang="ru-RU" dirty="0"/>
              <a:t>и публикация / подписка), надежность и </a:t>
            </a:r>
            <a:r>
              <a:rPr lang="ru-RU" dirty="0" smtClean="0"/>
              <a:t>безопасность.</a:t>
            </a:r>
          </a:p>
          <a:p>
            <a:r>
              <a:rPr lang="ru-RU" dirty="0" err="1" smtClean="0"/>
              <a:t>RabbitMQ</a:t>
            </a:r>
            <a:r>
              <a:rPr lang="ru-RU" dirty="0" smtClean="0"/>
              <a:t> </a:t>
            </a:r>
            <a:r>
              <a:rPr lang="ru-RU" dirty="0"/>
              <a:t>- это реализация AMQP с открытым исходным кодом. Сервер написан на </a:t>
            </a:r>
            <a:r>
              <a:rPr lang="ru-RU" dirty="0" err="1"/>
              <a:t>Erlang</a:t>
            </a:r>
            <a:r>
              <a:rPr lang="ru-RU" dirty="0"/>
              <a:t> и поддерживает несколько клиентов, таких как: </a:t>
            </a:r>
            <a:r>
              <a:rPr lang="ru-RU" dirty="0" err="1"/>
              <a:t>Python</a:t>
            </a:r>
            <a:r>
              <a:rPr lang="ru-RU" dirty="0"/>
              <a:t>, </a:t>
            </a:r>
            <a:r>
              <a:rPr lang="ru-RU" dirty="0" err="1"/>
              <a:t>Ruby</a:t>
            </a:r>
            <a:r>
              <a:rPr lang="ru-RU" dirty="0"/>
              <a:t>, .NET, </a:t>
            </a:r>
            <a:r>
              <a:rPr lang="ru-RU" dirty="0" err="1"/>
              <a:t>Java</a:t>
            </a:r>
            <a:r>
              <a:rPr lang="ru-RU" dirty="0"/>
              <a:t>, JMS, C, PHP, </a:t>
            </a:r>
            <a:r>
              <a:rPr lang="ru-RU" dirty="0" err="1"/>
              <a:t>ActionScript</a:t>
            </a:r>
            <a:r>
              <a:rPr lang="ru-RU" dirty="0"/>
              <a:t>, XMPP, STOMP и т. </a:t>
            </a:r>
            <a:r>
              <a:rPr lang="ru-RU" dirty="0" smtClean="0"/>
              <a:t>д. </a:t>
            </a:r>
          </a:p>
          <a:p>
            <a:r>
              <a:rPr lang="ru-RU" dirty="0" smtClean="0"/>
              <a:t>Он </a:t>
            </a:r>
            <a:r>
              <a:rPr lang="ru-RU" dirty="0"/>
              <a:t>используется для хранения и пересылки сообщений в распределенной системе и хорошо работает с точки зрения простоты использования, масштабируемости и высокой доступности.</a:t>
            </a:r>
          </a:p>
        </p:txBody>
      </p:sp>
    </p:spTree>
    <p:extLst>
      <p:ext uri="{BB962C8B-B14F-4D97-AF65-F5344CB8AC3E}">
        <p14:creationId xmlns:p14="http://schemas.microsoft.com/office/powerpoint/2010/main" val="16836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Добавить пару слайдов про </a:t>
            </a:r>
            <a:r>
              <a:rPr lang="ru-RU" dirty="0" err="1" smtClean="0"/>
              <a:t>внутрянку</a:t>
            </a:r>
            <a:r>
              <a:rPr lang="ru-RU" dirty="0" smtClean="0"/>
              <a:t> </a:t>
            </a:r>
            <a:r>
              <a:rPr lang="en-US" dirty="0" smtClean="0"/>
              <a:t>RMQ </a:t>
            </a:r>
            <a:r>
              <a:rPr lang="ru-RU" dirty="0" smtClean="0"/>
              <a:t>(</a:t>
            </a:r>
            <a:r>
              <a:rPr lang="en-US" dirty="0" err="1" smtClean="0"/>
              <a:t>erlang</a:t>
            </a:r>
            <a:r>
              <a:rPr lang="en-US" dirty="0" smtClean="0"/>
              <a:t> </a:t>
            </a:r>
            <a:r>
              <a:rPr lang="ru-RU" dirty="0" smtClean="0"/>
              <a:t>и особенности работы с ним </a:t>
            </a:r>
            <a:r>
              <a:rPr lang="en-US" dirty="0" smtClean="0"/>
              <a:t> </a:t>
            </a:r>
            <a:r>
              <a:rPr lang="ru-RU" dirty="0" smtClean="0"/>
              <a:t>)</a:t>
            </a:r>
          </a:p>
          <a:p>
            <a:pPr marL="0" indent="0">
              <a:buNone/>
            </a:pPr>
            <a:r>
              <a:rPr lang="ru-RU" dirty="0" smtClean="0"/>
              <a:t>Возможные проблемы (например при </a:t>
            </a:r>
            <a:r>
              <a:rPr lang="ru-RU" smtClean="0"/>
              <a:t>переполнении диска)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4053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Быстрый старт с </a:t>
            </a:r>
            <a:r>
              <a:rPr lang="en-US" dirty="0" smtClean="0"/>
              <a:t>docker desktop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Запустить </a:t>
            </a:r>
            <a:r>
              <a:rPr lang="en-US" dirty="0"/>
              <a:t>Docker Desktop.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Открыть консоль.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Выполнить команду получения образа: </a:t>
            </a:r>
            <a:br>
              <a:rPr lang="ru-RU" dirty="0"/>
            </a:br>
            <a:r>
              <a:rPr lang="en-US" dirty="0" smtClean="0"/>
              <a:t>  docker </a:t>
            </a:r>
            <a:r>
              <a:rPr lang="en-US" dirty="0"/>
              <a:t>pull rabbitmq:3-management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Запустить контейнер командой:</a:t>
            </a:r>
            <a:br>
              <a:rPr lang="ru-RU" dirty="0"/>
            </a:br>
            <a:r>
              <a:rPr lang="en-US" dirty="0" smtClean="0"/>
              <a:t>  docker </a:t>
            </a:r>
            <a:r>
              <a:rPr lang="en-US" dirty="0"/>
              <a:t>run -d --name </a:t>
            </a:r>
            <a:r>
              <a:rPr lang="en-US" dirty="0" err="1"/>
              <a:t>disconf</a:t>
            </a:r>
            <a:r>
              <a:rPr lang="en-US" dirty="0"/>
              <a:t>-rabbit -p 5672:5672 -p 15672:15672 </a:t>
            </a:r>
            <a:r>
              <a:rPr lang="en-US" dirty="0" smtClean="0"/>
              <a:t>rabbitmq:3-management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Открыть </a:t>
            </a:r>
            <a:r>
              <a:rPr lang="ru-RU" dirty="0" err="1" smtClean="0"/>
              <a:t>админку</a:t>
            </a:r>
            <a:r>
              <a:rPr lang="ru-RU" dirty="0" smtClean="0"/>
              <a:t> </a:t>
            </a:r>
            <a:r>
              <a:rPr lang="en-US" dirty="0" err="1" smtClean="0"/>
              <a:t>RabbitMq</a:t>
            </a:r>
            <a:r>
              <a:rPr lang="en-US" dirty="0" smtClean="0"/>
              <a:t> </a:t>
            </a:r>
            <a:r>
              <a:rPr lang="ru-RU" dirty="0" smtClean="0"/>
              <a:t>по адресу </a:t>
            </a:r>
            <a:r>
              <a:rPr lang="en-US" dirty="0">
                <a:hlinkClick r:id="rId3"/>
              </a:rPr>
              <a:t>http://localhost:15672</a:t>
            </a:r>
            <a:r>
              <a:rPr lang="en-US" dirty="0" smtClean="0">
                <a:hlinkClick r:id="rId3"/>
              </a:rPr>
              <a:t>/</a:t>
            </a:r>
            <a:r>
              <a:rPr lang="ru-RU" dirty="0" smtClean="0"/>
              <a:t>  (логин/пароль по умолчанию: </a:t>
            </a:r>
            <a:r>
              <a:rPr lang="en-US" dirty="0" smtClean="0"/>
              <a:t>guest/guest</a:t>
            </a:r>
            <a:r>
              <a:rPr lang="ru-RU" dirty="0" smtClean="0"/>
              <a:t>)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454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" y="14287"/>
            <a:ext cx="12177713" cy="684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32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Разберемся с терминами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572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Queue</a:t>
            </a:r>
            <a:endParaRPr lang="en-US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1121202"/>
          </a:xfrm>
        </p:spPr>
        <p:txBody>
          <a:bodyPr>
            <a:normAutofit/>
          </a:bodyPr>
          <a:lstStyle/>
          <a:p>
            <a:r>
              <a:rPr lang="ru-RU" dirty="0"/>
              <a:t>Сообщения в </a:t>
            </a:r>
            <a:r>
              <a:rPr lang="ru-RU" dirty="0" err="1"/>
              <a:t>RabbitMQ</a:t>
            </a:r>
            <a:r>
              <a:rPr lang="ru-RU" dirty="0"/>
              <a:t> могут храниться только в очереди, </a:t>
            </a:r>
            <a:r>
              <a:rPr lang="ru-RU" dirty="0" smtClean="0"/>
              <a:t>отправитель </a:t>
            </a:r>
            <a:r>
              <a:rPr lang="ru-RU" dirty="0"/>
              <a:t>(P на рисунке ниже) создает сообщение </a:t>
            </a:r>
            <a:r>
              <a:rPr lang="ru-RU" dirty="0" smtClean="0"/>
              <a:t>и </a:t>
            </a:r>
            <a:r>
              <a:rPr lang="ru-RU" dirty="0"/>
              <a:t>доставляет его в очередь, а потребитель (C на рисунке ниже) может получить сообщение из очереди и использовать </a:t>
            </a:r>
            <a:r>
              <a:rPr lang="ru-RU" dirty="0" smtClean="0"/>
              <a:t>его</a:t>
            </a:r>
            <a:r>
              <a:rPr lang="en-US" dirty="0"/>
              <a:t>.</a:t>
            </a:r>
            <a:endParaRPr lang="ru-RU" sz="4000" dirty="0" smtClean="0"/>
          </a:p>
        </p:txBody>
      </p:sp>
      <p:pic>
        <p:nvPicPr>
          <p:cNvPr id="1026" name="Picture 2" descr="RabbitMQ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980" y="2873543"/>
            <a:ext cx="37338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abbitMQ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980" y="5138804"/>
            <a:ext cx="3162300" cy="105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1097278" y="3721798"/>
            <a:ext cx="10058401" cy="112120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Несколько потребителей могут подписаться на одну и ту же очередь. В это время сообщения в очереди будут равномерно распределены для обработки </a:t>
            </a:r>
            <a:r>
              <a:rPr lang="ru-RU" dirty="0" smtClean="0"/>
              <a:t>нескольким</a:t>
            </a:r>
            <a:r>
              <a:rPr lang="ru-RU" dirty="0"/>
              <a:t>и</a:t>
            </a:r>
            <a:r>
              <a:rPr lang="ru-RU" dirty="0" smtClean="0"/>
              <a:t> потребителями, </a:t>
            </a:r>
            <a:r>
              <a:rPr lang="ru-RU" dirty="0"/>
              <a:t>а не каждый получатель получит все сообщения и обработает их.</a:t>
            </a:r>
            <a:endParaRPr lang="ru-RU" sz="4000" dirty="0" smtClean="0"/>
          </a:p>
        </p:txBody>
      </p:sp>
    </p:spTree>
    <p:extLst>
      <p:ext uri="{BB962C8B-B14F-4D97-AF65-F5344CB8AC3E}">
        <p14:creationId xmlns:p14="http://schemas.microsoft.com/office/powerpoint/2010/main" val="255063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Exchange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9797699" cy="1276845"/>
          </a:xfrm>
        </p:spPr>
        <p:txBody>
          <a:bodyPr>
            <a:normAutofit/>
          </a:bodyPr>
          <a:lstStyle/>
          <a:p>
            <a:r>
              <a:rPr lang="ru-RU" dirty="0" smtClean="0"/>
              <a:t>Отправитель шлет </a:t>
            </a:r>
            <a:r>
              <a:rPr lang="ru-RU" dirty="0"/>
              <a:t>сообщение в </a:t>
            </a:r>
            <a:r>
              <a:rPr lang="ru-RU" dirty="0" err="1"/>
              <a:t>Exchange</a:t>
            </a:r>
            <a:r>
              <a:rPr lang="ru-RU" dirty="0"/>
              <a:t> </a:t>
            </a:r>
            <a:r>
              <a:rPr lang="ru-RU" dirty="0" smtClean="0"/>
              <a:t>(X </a:t>
            </a:r>
            <a:r>
              <a:rPr lang="ru-RU" dirty="0"/>
              <a:t>на рисунке ниже), а </a:t>
            </a:r>
            <a:r>
              <a:rPr lang="ru-RU" dirty="0" err="1"/>
              <a:t>Exchange</a:t>
            </a:r>
            <a:r>
              <a:rPr lang="ru-RU" dirty="0"/>
              <a:t> направляет сообщение в одну или несколько очередей (или отбрасывает).</a:t>
            </a:r>
            <a:endParaRPr lang="ru-RU" sz="4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9" y="2839244"/>
            <a:ext cx="3162300" cy="104775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097279" y="4326896"/>
            <a:ext cx="97976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4F4F4F"/>
                </a:solidFill>
              </a:rPr>
              <a:t>В </a:t>
            </a:r>
            <a:r>
              <a:rPr lang="ru-RU" sz="2000" dirty="0" err="1">
                <a:solidFill>
                  <a:srgbClr val="4F4F4F"/>
                </a:solidFill>
              </a:rPr>
              <a:t>RabbitMQ</a:t>
            </a:r>
            <a:r>
              <a:rPr lang="ru-RU" sz="2000" dirty="0">
                <a:solidFill>
                  <a:srgbClr val="4F4F4F"/>
                </a:solidFill>
              </a:rPr>
              <a:t> есть четыре типа </a:t>
            </a:r>
            <a:r>
              <a:rPr lang="ru-RU" sz="2000" dirty="0" err="1" smtClean="0">
                <a:solidFill>
                  <a:srgbClr val="4F4F4F"/>
                </a:solidFill>
              </a:rPr>
              <a:t>Exchange</a:t>
            </a:r>
            <a:r>
              <a:rPr lang="ru-RU" sz="2000" dirty="0" smtClean="0">
                <a:solidFill>
                  <a:srgbClr val="4F4F4F"/>
                </a:solidFill>
              </a:rPr>
              <a:t>. </a:t>
            </a:r>
            <a:r>
              <a:rPr lang="ru-RU" sz="2000" dirty="0">
                <a:solidFill>
                  <a:srgbClr val="4F4F4F"/>
                </a:solidFill>
              </a:rPr>
              <a:t>Различные типы имеют разные стратегии маршрутизации, которые будут представлены в разделе «Типы </a:t>
            </a:r>
            <a:r>
              <a:rPr lang="ru-RU" sz="2000" dirty="0" err="1">
                <a:solidFill>
                  <a:srgbClr val="4F4F4F"/>
                </a:solidFill>
              </a:rPr>
              <a:t>Exchange</a:t>
            </a:r>
            <a:r>
              <a:rPr lang="ru-RU" sz="2000" dirty="0">
                <a:solidFill>
                  <a:srgbClr val="4F4F4F"/>
                </a:solidFill>
              </a:rPr>
              <a:t>»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61216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8_DisConf">
  <a:themeElements>
    <a:clrScheme name="Disconf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000000"/>
      </a:accent1>
      <a:accent2>
        <a:srgbClr val="FF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sConf" id="{E13E6C81-EF40-49E8-A199-9AC516EBBC70}" vid="{98243D1D-4EC6-4F67-95A0-B0BF91FF1FB5}"/>
    </a:ext>
  </a:extLst>
</a:theme>
</file>

<file path=ppt/theme/theme1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sConf">
  <a:themeElements>
    <a:clrScheme name="Disconf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000000"/>
      </a:accent1>
      <a:accent2>
        <a:srgbClr val="FF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sConf" id="{13C7521D-C7EE-4A92-AC85-E4206B5EDD2A}" vid="{76258443-1C22-44AE-AF19-0111FC779F62}"/>
    </a:ext>
  </a:extLst>
</a:theme>
</file>

<file path=ppt/theme/theme3.xml><?xml version="1.0" encoding="utf-8"?>
<a:theme xmlns:a="http://schemas.openxmlformats.org/drawingml/2006/main" name="1_DisConf">
  <a:themeElements>
    <a:clrScheme name="Disconf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000000"/>
      </a:accent1>
      <a:accent2>
        <a:srgbClr val="FF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sConf" id="{13C7521D-C7EE-4A92-AC85-E4206B5EDD2A}" vid="{76258443-1C22-44AE-AF19-0111FC779F62}"/>
    </a:ext>
  </a:extLst>
</a:theme>
</file>

<file path=ppt/theme/theme4.xml><?xml version="1.0" encoding="utf-8"?>
<a:theme xmlns:a="http://schemas.openxmlformats.org/drawingml/2006/main" name="2_DisConf">
  <a:themeElements>
    <a:clrScheme name="Disconf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000000"/>
      </a:accent1>
      <a:accent2>
        <a:srgbClr val="FF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sConf" id="{ED1CE3A9-F890-4D4C-9976-7F4EC8967E8A}" vid="{CE253CF6-C1CE-418C-B56B-615587F381AC}"/>
    </a:ext>
  </a:extLst>
</a:theme>
</file>

<file path=ppt/theme/theme5.xml><?xml version="1.0" encoding="utf-8"?>
<a:theme xmlns:a="http://schemas.openxmlformats.org/drawingml/2006/main" name="3_DisConf">
  <a:themeElements>
    <a:clrScheme name="Disconf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000000"/>
      </a:accent1>
      <a:accent2>
        <a:srgbClr val="FF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sConf" id="{9A25C54D-C609-47D9-920A-93F53D2507A5}" vid="{D39F174B-FB58-4A3D-A107-0D1438EC981B}"/>
    </a:ext>
  </a:extLst>
</a:theme>
</file>

<file path=ppt/theme/theme6.xml><?xml version="1.0" encoding="utf-8"?>
<a:theme xmlns:a="http://schemas.openxmlformats.org/drawingml/2006/main" name="4_DisConf">
  <a:themeElements>
    <a:clrScheme name="Disconf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000000"/>
      </a:accent1>
      <a:accent2>
        <a:srgbClr val="FF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sConf" id="{C212E2CA-A738-4AF3-B969-364B58CD18D9}" vid="{6E2F7487-3997-4595-B77D-9D831615305C}"/>
    </a:ext>
  </a:extLst>
</a:theme>
</file>

<file path=ppt/theme/theme7.xml><?xml version="1.0" encoding="utf-8"?>
<a:theme xmlns:a="http://schemas.openxmlformats.org/drawingml/2006/main" name="5_DisConf">
  <a:themeElements>
    <a:clrScheme name="Disconf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000000"/>
      </a:accent1>
      <a:accent2>
        <a:srgbClr val="FF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sConf" id="{0917448D-A08A-4129-B995-490135D3CC5D}" vid="{2CC22767-4728-4835-8307-BAEB24079E30}"/>
    </a:ext>
  </a:extLst>
</a:theme>
</file>

<file path=ppt/theme/theme8.xml><?xml version="1.0" encoding="utf-8"?>
<a:theme xmlns:a="http://schemas.openxmlformats.org/drawingml/2006/main" name="6_DisConf">
  <a:themeElements>
    <a:clrScheme name="Disconf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000000"/>
      </a:accent1>
      <a:accent2>
        <a:srgbClr val="FF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sConf" id="{534195EB-DDCC-4B3C-94DA-FFE19CD68FD7}" vid="{6DF26FC1-435D-430C-A1ED-9A7B87D1119D}"/>
    </a:ext>
  </a:extLst>
</a:theme>
</file>

<file path=ppt/theme/theme9.xml><?xml version="1.0" encoding="utf-8"?>
<a:theme xmlns:a="http://schemas.openxmlformats.org/drawingml/2006/main" name="7_DisConf">
  <a:themeElements>
    <a:clrScheme name="Disconf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000000"/>
      </a:accent1>
      <a:accent2>
        <a:srgbClr val="FF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sConf" id="{E2E5D4E1-AF96-4111-A876-FE65ED454D19}" vid="{E870D641-31BF-4B47-87D5-C5DC15332B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TM02900743[[fn=Природа]]</Template>
  <TotalTime>6520</TotalTime>
  <Words>1529</Words>
  <Application>Microsoft Office PowerPoint</Application>
  <PresentationFormat>Широкоэкранный</PresentationFormat>
  <Paragraphs>91</Paragraphs>
  <Slides>17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10</vt:i4>
      </vt:variant>
      <vt:variant>
        <vt:lpstr>Заголовки слайдов</vt:lpstr>
      </vt:variant>
      <vt:variant>
        <vt:i4>17</vt:i4>
      </vt:variant>
    </vt:vector>
  </HeadingPairs>
  <TitlesOfParts>
    <vt:vector size="31" baseType="lpstr">
      <vt:lpstr>Arial</vt:lpstr>
      <vt:lpstr>Calibri</vt:lpstr>
      <vt:lpstr>Calibri Light</vt:lpstr>
      <vt:lpstr>Wingdings 2</vt:lpstr>
      <vt:lpstr>HDOfficeLightV0</vt:lpstr>
      <vt:lpstr>DisConf</vt:lpstr>
      <vt:lpstr>1_DisConf</vt:lpstr>
      <vt:lpstr>2_DisConf</vt:lpstr>
      <vt:lpstr>3_DisConf</vt:lpstr>
      <vt:lpstr>4_DisConf</vt:lpstr>
      <vt:lpstr>5_DisConf</vt:lpstr>
      <vt:lpstr>6_DisConf</vt:lpstr>
      <vt:lpstr>7_DisConf</vt:lpstr>
      <vt:lpstr>8_DisConf</vt:lpstr>
      <vt:lpstr>Брокер сообщений RabbitMQ</vt:lpstr>
      <vt:lpstr>Введение</vt:lpstr>
      <vt:lpstr>Презентация PowerPoint</vt:lpstr>
      <vt:lpstr>Быстрый старт с docker desktop</vt:lpstr>
      <vt:lpstr>Презентация PowerPoint</vt:lpstr>
      <vt:lpstr>Презентация PowerPoint</vt:lpstr>
      <vt:lpstr>Разберемся с терминами</vt:lpstr>
      <vt:lpstr>Queue</vt:lpstr>
      <vt:lpstr>Exchange</vt:lpstr>
      <vt:lpstr>Routing key, Binding, Binding key</vt:lpstr>
      <vt:lpstr>Типы exchange</vt:lpstr>
      <vt:lpstr>Remote procedure call (RPC)</vt:lpstr>
      <vt:lpstr>Durable/transient queues</vt:lpstr>
      <vt:lpstr>Persistent/transient (in memory) messages </vt:lpstr>
      <vt:lpstr>Подтверждение получения сообщения (Message acknowledgment)</vt:lpstr>
      <vt:lpstr>Демонстрация отправки и приема сообщений в RabbitMQ.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 написать многопоточное приложение в 2018 году</dc:title>
  <dc:creator>Олег Матвиенко</dc:creator>
  <cp:lastModifiedBy>Turuntsev Konstantin</cp:lastModifiedBy>
  <cp:revision>145</cp:revision>
  <dcterms:created xsi:type="dcterms:W3CDTF">2018-06-05T10:19:19Z</dcterms:created>
  <dcterms:modified xsi:type="dcterms:W3CDTF">2022-07-29T12:13:06Z</dcterms:modified>
</cp:coreProperties>
</file>