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22.jpeg" ContentType="image/jpeg"/>
  <Override PartName="/ppt/media/image11.png" ContentType="image/png"/>
  <Override PartName="/ppt/media/image19.jpeg" ContentType="image/jpeg"/>
  <Override PartName="/ppt/media/image6.png" ContentType="image/png"/>
  <Override PartName="/ppt/media/image29.png" ContentType="image/png"/>
  <Override PartName="/ppt/media/image10.png" ContentType="image/png"/>
  <Override PartName="/ppt/media/image27.jpeg" ContentType="image/jpeg"/>
  <Override PartName="/ppt/media/image5.png" ContentType="image/png"/>
  <Override PartName="/ppt/media/image28.png" ContentType="image/png"/>
  <Override PartName="/ppt/media/image4.png" ContentType="image/png"/>
  <Override PartName="/ppt/media/image23.png" ContentType="image/png"/>
  <Override PartName="/ppt/media/image2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media/image26.png" ContentType="image/png"/>
  <Override PartName="/ppt/media/image3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537D5AF-13AD-4C45-8D67-E9AF3D6680F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991819-79F1-4622-8DB1-45769E340B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21960" cy="256608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09440" cy="30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F2A77E-1A1E-40CF-AC94-883899EF70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C041B4-4B83-4EEB-8A39-A93F002D93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A56D6F-83F0-449E-AA9F-F0D83D5EEF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69C625-9D77-4D1B-B80C-558DC1C557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Exchange, если они точно совпадают, 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3F456E-8764-454D-8A60-B011966022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36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893880" y="1224000"/>
            <a:ext cx="11509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Обо мне: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900000" y="1800000"/>
            <a:ext cx="5756400" cy="21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Турунцев Константин Сергеевич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настоящее время, разработчик на проектах: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КСШ Администрации г.Перми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Т-плюс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Успел поработать также на многих других проектах компании в роли разработчика.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анализирует, какой запрос был выполнен в соответствии с атрибутом correlationId, и выполняет 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91A068-2556-4227-A4F1-358C343F23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30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DE8690-0BCC-4F90-B2D6-E4B0FB8638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31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577ED1-C5C2-4DFB-98C8-69EBE2373D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32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361500-DC5B-4714-9C17-04ABC00417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33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325B92-DF11-4CAD-9ABA-913104873D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9440" cy="230904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4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073D2D-DF38-4EA4-97A4-1A94B556F0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9440" cy="26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Num" idx="23"/>
          </p:nvPr>
        </p:nvSpPr>
        <p:spPr>
          <a:xfrm>
            <a:off x="5179680" y="6513840"/>
            <a:ext cx="3956400" cy="33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9BDA6E-2592-4B53-B63F-244BF52BA9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88E81-CAC1-47E5-95DA-236B1B0AE2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EDC8CE-8D04-4B99-9C71-8738EE79CB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201CE0-8F51-40B9-8DB1-84196E6D2F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382265-F57F-447D-B856-2D1FB071F2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68FDB0-2EBA-437C-BA98-BBD9C8947C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66B634-718E-4551-8140-1BDB50D4DF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B13C6F-7432-4E29-9231-F06CCAC01E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31776F-F6EA-4059-B0D6-39358AE09C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E35514-57BD-411F-8B02-94CDA74253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65E11B-168D-47A9-B160-15F08D93F8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1AE1BB-F96D-4386-BBD8-68BB3923A3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F686FD-DCFC-4332-AD64-496FA98CD0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596A11-B0D1-4744-8A7E-4D4B390646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37C6AA-F2E3-4174-8EFE-9F43AAC707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5BC161-8D9C-41EF-B685-6149A9D8FB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85E083-85BB-49B8-9D7A-2F184D74F0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58CA73-6486-43F2-B81A-FD28CC96D0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0B244B-E49A-4923-8858-ADF70770E4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D9A4A9-0B06-4A6F-9F34-6178A3D147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61FE44-9193-459B-B3AD-9DEB1108AA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CD5342-B6DD-4DBD-8F5C-DEEF454E36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FF1ED6-DB48-41A8-8050-62AD71E63D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1C5192-B0C4-4AFC-B2F3-F5614AED6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929781-C9D5-40A2-A00A-C00335E7CC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39302E-C8D0-4F41-B885-489FE18558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C59746-6B6D-4C01-B1AF-67AF0D7ED6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EA0B74-A859-4B64-BF5E-3A362B3FE5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1C275D-C334-4AB1-8D2A-ECF9F08CAB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FBC5BB-2773-471B-9948-2D23C31D35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029C02-0576-4CDD-AFAD-98AC1D3474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0B76C0-6878-4C06-B838-8C3B8E7D8D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8DD9F0-7F7E-45C8-B897-54ACAA37F0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2F8A6F-8BC3-4BAC-9903-641BDCAD0E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B5C47C-1ABA-451A-9F23-8BCF3D38B2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D9D73D-4A5C-4B91-934E-A649ECB909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5398EE-F5B4-4349-BC1C-2D90AB13D4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2BA1AC-5691-49B3-B75B-90F965C9C1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EDF792-82BF-4B3A-9A15-D3ACD40C3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9EF4D3-5441-4876-90B5-658CFFFE26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E88167-1A05-4787-A8F8-AB0197C4DE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89166A-5E76-414E-986D-CEE0530808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130DAE-D53A-40A7-A96A-55D7F4DCD1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6C57042-2881-4FB6-99F0-EDB4D87508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73E7111-5992-44B7-AD7B-3741E48969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988D3-825F-4D43-899B-36856A41F7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76D384A-5749-445E-A197-40D548518B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3D26D53-9666-4E6B-AE6B-5E879CC5CD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4E16757-B62A-4F93-9823-A8A18EE5D2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7D58EE4-3674-4F66-A40F-DD062C2D2B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E8C0C07-5808-497E-AD55-9D4CF45DDD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5CBCA41-30E6-43D1-AB68-87101DDED7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E94DB99-3354-4F00-85AF-2688134F3A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47A4441-2BF8-49EC-8DB1-BAC00FD91B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5273750-58C2-4116-A4D3-403B2AE6F7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3C30EA5-11CB-4022-94D0-00ADC0231E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EABB7A-1213-42D5-8E22-4988D664D4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61B4B25-0A04-4024-B6A5-ADA038922E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F97AD75-0F82-42AD-8F09-5DC9282C99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4D893DD-98C2-4792-9E73-4D337AEE27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F79276C-5500-4A1A-90CD-7CB99B6C5F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55832B6-D295-4343-B23E-BB465BAD43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38DFE85-A0CD-4D0D-8D54-EFF74423DA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AA537FA-C2C5-41AD-8E41-3E9EADC089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E7344D7-2FFA-4168-AEF8-7F466C7E49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426E223-D59E-45F1-851E-04A1363FDB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968FD1F-05F6-4AA4-AB77-9C407EC2EF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69C277-5487-4660-BD1C-BEE348D9D1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536DA8F-125C-4599-8329-A936DA5C43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488E68C-6E25-4C84-99B8-5B10D2E009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834D5DF-1FEB-4A19-B757-17F3DFB9E4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4D0A69-0E52-40A5-8E4F-07602AFB7E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34AB8F-8576-414C-A5E8-FF8AF3F654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86360" cy="45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86360" cy="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0640" cy="80064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83120" cy="45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83120" cy="5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800640" cy="8006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171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064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96BE46-80D0-479C-9278-B40EF41442F8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663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86360" cy="45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86360" cy="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0640" cy="80064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171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064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89DE3F-DC5A-4DF4-AF5A-B0D45121C9F0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663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86360" cy="45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86360" cy="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0640" cy="80064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171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064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6BE893-313C-4D42-A177-86FFEA8D02E2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663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86360" cy="45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86360" cy="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0640" cy="80064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81600" cy="416052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171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064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A29B12-80CB-4267-8E73-2F0703475F4E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663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86360" cy="45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86360" cy="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0640" cy="80064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171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064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2FEF4F-B264-4425-B955-E775B4DB56B1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663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6"/>
          <p:cNvSpPr/>
          <p:nvPr/>
        </p:nvSpPr>
        <p:spPr>
          <a:xfrm>
            <a:off x="0" y="6400800"/>
            <a:ext cx="12186360" cy="45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8"/>
          <p:cNvSpPr/>
          <p:nvPr/>
        </p:nvSpPr>
        <p:spPr>
          <a:xfrm>
            <a:off x="0" y="6334200"/>
            <a:ext cx="12186360" cy="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0640" cy="800640"/>
          </a:xfrm>
          <a:prstGeom prst="rect">
            <a:avLst/>
          </a:prstGeom>
          <a:ln w="0">
            <a:noFill/>
          </a:ln>
        </p:spPr>
      </p:pic>
      <p:pic>
        <p:nvPicPr>
          <p:cNvPr id="234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3560" cy="407340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ftr" idx="16"/>
          </p:nvPr>
        </p:nvSpPr>
        <p:spPr>
          <a:xfrm>
            <a:off x="3686040" y="6459840"/>
            <a:ext cx="48171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17"/>
          </p:nvPr>
        </p:nvSpPr>
        <p:spPr>
          <a:xfrm>
            <a:off x="9900360" y="6459840"/>
            <a:ext cx="13064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0DCE75-5C76-46BB-A270-74889C425540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8"/>
          </p:nvPr>
        </p:nvSpPr>
        <p:spPr>
          <a:xfrm>
            <a:off x="1097280" y="6459840"/>
            <a:ext cx="24663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127.0.0.1:15672/api/index.html" TargetMode="External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hyperlink" Target="https://www.rabbitmq.com/access-control.html#authorisation" TargetMode="External"/><Relationship Id="rId3" Type="http://schemas.openxmlformats.org/officeDocument/2006/relationships/hyperlink" Target="https://www.rabbitmq.com/access-control.html#authorisatio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127.0.0.1:15672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894960" cy="26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17320" cy="144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1080000" y="1737000"/>
            <a:ext cx="10074600" cy="43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DisconfRmqStorage1:/var/lib/rabbitmq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DisconfRmqStorage1: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86360" cy="68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71960" cy="68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56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latin typeface="Arial"/>
              </a:rPr>
              <a:t>Основные понятия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260000" y="1823400"/>
            <a:ext cx="9897120" cy="37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2640" cy="1115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(P на рисунке ниже) создает сообщение и доставляет его в очередь, а потребитель (C на рисунке ниже) может получить сообщение из 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13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28160" cy="54684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56480" cy="1051560"/>
          </a:xfrm>
          <a:prstGeom prst="rect">
            <a:avLst/>
          </a:prstGeom>
          <a:ln w="0">
            <a:noFill/>
          </a:ln>
        </p:spPr>
      </p:pic>
      <p:sp>
        <p:nvSpPr>
          <p:cNvPr id="315" name="Объект 2"/>
          <p:cNvSpPr/>
          <p:nvPr/>
        </p:nvSpPr>
        <p:spPr>
          <a:xfrm>
            <a:off x="1097280" y="3721680"/>
            <a:ext cx="1005264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92000" cy="12711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18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56480" cy="1041840"/>
          </a:xfrm>
          <a:prstGeom prst="rect">
            <a:avLst/>
          </a:prstGeom>
          <a:ln w="0">
            <a:noFill/>
          </a:ln>
        </p:spPr>
      </p:pic>
      <p:sp>
        <p:nvSpPr>
          <p:cNvPr id="319" name="Прямоугольник 5"/>
          <p:cNvSpPr/>
          <p:nvPr/>
        </p:nvSpPr>
        <p:spPr>
          <a:xfrm>
            <a:off x="1097280" y="4326840"/>
            <a:ext cx="9792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Маршрутизация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2640" cy="17031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22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61440" cy="851400"/>
          </a:xfrm>
          <a:prstGeom prst="rect">
            <a:avLst/>
          </a:prstGeom>
          <a:ln w="0">
            <a:noFill/>
          </a:ln>
        </p:spPr>
      </p:pic>
      <p:sp>
        <p:nvSpPr>
          <p:cNvPr id="323" name="Объект 2"/>
          <p:cNvSpPr/>
          <p:nvPr/>
        </p:nvSpPr>
        <p:spPr>
          <a:xfrm>
            <a:off x="1097280" y="4989240"/>
            <a:ext cx="10052640" cy="9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52640" cy="7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1025280" y="1871640"/>
            <a:ext cx="9950040" cy="1003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2000"/>
          </a:bodyPr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112680"/>
                <a:tab algn="l" pos="286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26" name="Прямоугольник 4"/>
          <p:cNvSpPr/>
          <p:nvPr/>
        </p:nvSpPr>
        <p:spPr>
          <a:xfrm>
            <a:off x="1041480" y="4118400"/>
            <a:ext cx="939852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1044000" y="5322960"/>
            <a:ext cx="9396000" cy="9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1014480" y="3060000"/>
            <a:ext cx="9605520" cy="9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1260000" y="1980000"/>
            <a:ext cx="8639640" cy="350460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1116000" y="1080000"/>
            <a:ext cx="593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latin typeface="Arial"/>
              </a:rPr>
              <a:t>FANOUT EXCHANGE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1453320" y="5362200"/>
            <a:ext cx="844632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все сообщения из exchange во все связанные с ним очереди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1260000" y="1260000"/>
            <a:ext cx="1797120" cy="5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Обо мне: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1396080" y="1959120"/>
            <a:ext cx="7241040" cy="23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Турунцев Константин Сергеевич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настоящее время разработчик на проектах: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КСШ администрации г. Перми,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Т-плюс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успел поучаствовать во многих других проектах компании (ДИТ, ЕАИС, ЦЗН, Сокол, ММЦ, УЖО, ИСУЗ).</a:t>
            </a:r>
            <a:br>
              <a:rPr sz="2000"/>
            </a:br>
            <a:br>
              <a:rPr sz="2000"/>
            </a:b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"/>
          <p:cNvSpPr/>
          <p:nvPr/>
        </p:nvSpPr>
        <p:spPr>
          <a:xfrm>
            <a:off x="1224000" y="1116000"/>
            <a:ext cx="70196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DIRECT EXCHANGE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1198800" y="1800000"/>
            <a:ext cx="7980840" cy="401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1980000" y="1825560"/>
            <a:ext cx="7271640" cy="4294080"/>
          </a:xfrm>
          <a:prstGeom prst="rect">
            <a:avLst/>
          </a:prstGeom>
          <a:ln w="0">
            <a:noFill/>
          </a:ln>
        </p:spPr>
      </p:pic>
      <p:sp>
        <p:nvSpPr>
          <p:cNvPr id="335" name=""/>
          <p:cNvSpPr/>
          <p:nvPr/>
        </p:nvSpPr>
        <p:spPr>
          <a:xfrm>
            <a:off x="1080000" y="1080000"/>
            <a:ext cx="55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latin typeface="Arial"/>
              </a:rPr>
              <a:t>TOPIC EXCHANGE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"/>
          <p:cNvSpPr/>
          <p:nvPr/>
        </p:nvSpPr>
        <p:spPr>
          <a:xfrm>
            <a:off x="1188000" y="1080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latin typeface="Arial"/>
              </a:rPr>
              <a:t>HEADERS EXCHANGE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2700000" y="1808280"/>
            <a:ext cx="6257160" cy="37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900000" y="1800000"/>
            <a:ext cx="10799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6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Сам MQ основан на асинхронной обработке сообщений. Все отправители отправляют сообщения в RabbitMQ, не зная, была ли успешной или неудачной обработка у потребителя.</a:t>
            </a:r>
            <a:br>
              <a:rPr sz="3200"/>
            </a:br>
            <a:br>
              <a:rPr sz="3200"/>
            </a:br>
            <a:r>
              <a:rPr b="0" lang="ru-RU" sz="3200" spc="-1" strike="noStrike">
                <a:latin typeface="Arial"/>
              </a:rPr>
              <a:t>В реальном сценарии приложения может потребоваться некоторая обработка синхронизации.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40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80640" cy="18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2640" cy="401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Очереди могут быть длительными или временными: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latin typeface="Arial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отправитель помечает опубликованные сообщения как PERSISTENT (delivery-mode = 2)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2640" cy="4017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Постоянные (persistent) сообщения будут записываться на диск, как только они попадут в очередь.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Временные (transient) сообщения будут записываться на диск только для того, чтобы их можно было удалить из памяти при нехватке памяти. (при перезапуске RMQ они будут потеряны)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latin typeface="Arial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latin typeface="Arial"/>
              </a:rPr>
              <a:t>По умолчанию сообщения имеют тип transient, для того, чтобы изменить тип отправляемых в RMQ сообщений, необходимо, при отправке сообщения указать у него DeliveryMode = 2.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Подтверждение получения сообщения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acknowledgment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2640" cy="4017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5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зависимости от используемого режима подтверждения RabbitMQ может считать сообщение успешно доставленным в случаях: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сразу после его отправки (автоматическое подтверждение клиентом)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при получении явного ("ручного") подтверждения клиента (consumer ack).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Подтверждения, отправленные вручную, могут быть положительными или отрицательными и использовать один из следующих методов протокола: 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basic.ack используется для положительных подтверждений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basic.nack используется для отрицательных подтверждений (сообщение помещается обратно в очередь)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basic.reject используется для отрицательных подтверждений (сообщение отбрасывается и удаляется)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210680" y="2196000"/>
            <a:ext cx="10052640" cy="25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 на примере консольного приложения на .net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102680" y="360"/>
            <a:ext cx="10052640" cy="25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Также у RabbitMQ имеется http-api, документация на него доступна по ссылке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1"/>
              </a:rPr>
              <a:t>http://127.0.0.1:15672/api/index.html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 или по значку HTTP API в правом нижнем углу страницы админки</a:t>
            </a: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864000" y="1899000"/>
            <a:ext cx="7875720" cy="1804320"/>
          </a:xfrm>
          <a:prstGeom prst="rect">
            <a:avLst/>
          </a:prstGeom>
          <a:ln w="0">
            <a:noFill/>
          </a:ln>
        </p:spPr>
      </p:pic>
      <p:sp>
        <p:nvSpPr>
          <p:cNvPr id="350" name=""/>
          <p:cNvSpPr/>
          <p:nvPr/>
        </p:nvSpPr>
        <p:spPr>
          <a:xfrm>
            <a:off x="1080000" y="3960000"/>
            <a:ext cx="953532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при помощи такого запроса можно получить список всех очередей  http://127.0.0.1:15672/api/queues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27560" y="1800000"/>
            <a:ext cx="1096812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latin typeface="Arial"/>
              </a:rPr>
              <a:t>В RabbitMQ также есть возможность задать права пользователям на конфигурирование, чтение и запись. Права задаются регулярными выражениями в разделе Permissions настроек соответствующего пользователя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1080000" y="3960000"/>
            <a:ext cx="953532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11496240" cy="3099960"/>
          </a:xfrm>
          <a:prstGeom prst="rect">
            <a:avLst/>
          </a:prstGeom>
          <a:ln w="0">
            <a:noFill/>
          </a:ln>
        </p:spPr>
      </p:pic>
      <p:sp>
        <p:nvSpPr>
          <p:cNvPr id="354" name=""/>
          <p:cNvSpPr/>
          <p:nvPr/>
        </p:nvSpPr>
        <p:spPr>
          <a:xfrm>
            <a:off x="900000" y="5157360"/>
            <a:ext cx="1046736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52" strike="noStrike">
                <a:solidFill>
                  <a:srgbClr val="000000"/>
                </a:solidFill>
                <a:latin typeface="Arial"/>
                <a:ea typeface="DejaVu Sans"/>
              </a:rPr>
              <a:t>подробнее можно прочитать в документации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2"/>
              </a:rPr>
              <a:t>https://www.rabbitmq.com/access-control.html#authorisation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3"/>
              </a:rPr>
              <a:t>https://www.rabbitmq.com/access-control.html#authorisation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"/>
          <p:cNvSpPr/>
          <p:nvPr/>
        </p:nvSpPr>
        <p:spPr>
          <a:xfrm>
            <a:off x="1260000" y="1273680"/>
            <a:ext cx="869364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Задачи, при решении которых пригодился бы брокер сообщений: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1023840" y="2001960"/>
            <a:ext cx="10314720" cy="40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необходимо реализовать сложную бизнес логику, в которой задействовано несколько компонентов информационной системы.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Интеграция различных информационных систем между собой.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нужно обеспечить асинхронный обмен между сервисами и обеспечить буферизацию сообщений.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Требуется рассылать сообщения нескольким получателям от одного отправителя.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сгладить пиковые нагрузки.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Требуется агрегировать и выполнять задачи по расписанию;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5706000" y="3324960"/>
            <a:ext cx="833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^(qwe123)$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2160000" y="1783800"/>
            <a:ext cx="8097480" cy="397368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1199160" y="1080000"/>
            <a:ext cx="92386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асинхронное взаимодействие между сервисами: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815480" y="2700000"/>
            <a:ext cx="702000" cy="114012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/>
          <p:nvPr/>
        </p:nvSpPr>
        <p:spPr>
          <a:xfrm>
            <a:off x="1753560" y="2160000"/>
            <a:ext cx="15984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Kafka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4140000" y="2118240"/>
            <a:ext cx="2697480" cy="2199240"/>
          </a:xfrm>
          <a:prstGeom prst="rect">
            <a:avLst/>
          </a:prstGeom>
          <a:ln w="0">
            <a:noFill/>
          </a:ln>
        </p:spPr>
      </p:pic>
      <p:sp>
        <p:nvSpPr>
          <p:cNvPr id="292" name=""/>
          <p:cNvSpPr/>
          <p:nvPr/>
        </p:nvSpPr>
        <p:spPr>
          <a:xfrm>
            <a:off x="1188000" y="1080000"/>
            <a:ext cx="817056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Различные брокеры сообщений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3"/>
          <a:stretch/>
        </p:blipFill>
        <p:spPr>
          <a:xfrm>
            <a:off x="7820280" y="2283480"/>
            <a:ext cx="3140280" cy="49248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4"/>
          <a:stretch/>
        </p:blipFill>
        <p:spPr>
          <a:xfrm>
            <a:off x="8007840" y="4153680"/>
            <a:ext cx="1349640" cy="106380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/>
          <p:nvPr/>
        </p:nvSpPr>
        <p:spPr>
          <a:xfrm>
            <a:off x="7920000" y="3600000"/>
            <a:ext cx="22827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FlexberryServiceBus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252800" y="1800000"/>
            <a:ext cx="9724680" cy="3626280"/>
          </a:xfrm>
          <a:prstGeom prst="rect">
            <a:avLst/>
          </a:prstGeom>
          <a:ln w="0">
            <a:noFill/>
          </a:ln>
        </p:spPr>
      </p:pic>
      <p:sp>
        <p:nvSpPr>
          <p:cNvPr id="297" name=""/>
          <p:cNvSpPr/>
          <p:nvPr/>
        </p:nvSpPr>
        <p:spPr>
          <a:xfrm>
            <a:off x="850680" y="1080000"/>
            <a:ext cx="1066752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При использовании брокеров сообщений не требуется чтобы отправитель и получатель знали о существовании друг друга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1080000" y="2213640"/>
            <a:ext cx="10256040" cy="30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Advanced Message Queuing Protocol - открытый протокол прикладного уровня для передачи сообщений между компонентами системы.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Основная идея состоит в том, что отдельные подсистемы (или независимые приложения) могут обмениваться произвольным образом сообщениями через AMQP-брокер, который осуществляет маршрутизацию, гарантирует доставку, распределение потоков данных, подписку на нужные типы сообщений.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1080000" y="1260000"/>
            <a:ext cx="467856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3600" spc="-1" strike="noStrike">
                <a:solidFill>
                  <a:srgbClr val="404040"/>
                </a:solidFill>
                <a:latin typeface="Calibri"/>
                <a:ea typeface="Noto Sans CJK SC"/>
              </a:rPr>
              <a:t>Протокол AMQP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3600" spc="-52" strike="noStrike">
                <a:solidFill>
                  <a:srgbClr val="404040"/>
                </a:solidFill>
                <a:latin typeface="Calibri Light"/>
              </a:rPr>
              <a:t>RabbitMQ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080000" y="2385720"/>
            <a:ext cx="10052640" cy="2292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написан на Erlang и поддерживает  клиентов для большинства популярных языков, в том числе .net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264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2640" cy="4017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ru-RU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http://127.0.0.1:15672/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(логин/пароль по 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6949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2023-04-27T16:28:15Z</dcterms:modified>
  <cp:revision>228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