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_rels/notesSlide1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.xml.rels" ContentType="application/vnd.openxmlformats-package.relationships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0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20.jpeg" ContentType="image/jpeg"/>
  <Override PartName="/ppt/media/image7.png" ContentType="image/png"/>
  <Override PartName="/ppt/media/image22.jpeg" ContentType="image/jpeg"/>
  <Override PartName="/ppt/media/image11.png" ContentType="image/png"/>
  <Override PartName="/ppt/media/image19.jpeg" ContentType="image/jpeg"/>
  <Override PartName="/ppt/media/image6.png" ContentType="image/png"/>
  <Override PartName="/ppt/media/image29.png" ContentType="image/png"/>
  <Override PartName="/ppt/media/image10.png" ContentType="image/png"/>
  <Override PartName="/ppt/media/image27.jpeg" ContentType="image/jpeg"/>
  <Override PartName="/ppt/media/image5.png" ContentType="image/png"/>
  <Override PartName="/ppt/media/image28.png" ContentType="image/png"/>
  <Override PartName="/ppt/media/image4.png" ContentType="image/png"/>
  <Override PartName="/ppt/media/image23.png" ContentType="image/png"/>
  <Override PartName="/ppt/media/image2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25.png" ContentType="image/png"/>
  <Override PartName="/ppt/media/image2.png" ContentType="image/png"/>
  <Override PartName="/ppt/media/image26.png" ContentType="image/png"/>
  <Override PartName="/ppt/media/image3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</p:sldIdLst>
  <p:sldSz cx="12192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dt" idx="19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ftr" idx="20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 type="sldNum" idx="21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F52ECBF-09D0-4728-BF81-48E2692ADAAE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08000" cy="2307600"/>
          </a:xfrm>
          <a:prstGeom prst="rect">
            <a:avLst/>
          </a:prstGeom>
          <a:ln w="0">
            <a:noFill/>
          </a:ln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08000" cy="26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Всем привет. Меня зовут Константин Турунцев, я разработчик на проектах по КСШ для администрации города Перми, Т-плюс.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sldNum" idx="22"/>
          </p:nvPr>
        </p:nvSpPr>
        <p:spPr>
          <a:xfrm>
            <a:off x="5179680" y="6513840"/>
            <a:ext cx="3954960" cy="3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6D87FB-CBC1-4152-ABA1-1C7C68AA995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ldImg"/>
          </p:nvPr>
        </p:nvSpPr>
        <p:spPr>
          <a:xfrm>
            <a:off x="507960" y="520920"/>
            <a:ext cx="8120520" cy="2564640"/>
          </a:xfrm>
          <a:prstGeom prst="rect">
            <a:avLst/>
          </a:prstGeom>
          <a:ln w="0">
            <a:noFill/>
          </a:ln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914400" y="3257280"/>
            <a:ext cx="7308000" cy="307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350" spc="-1" strike="noStrike">
                <a:latin typeface="Arial"/>
              </a:rPr>
              <a:t>Можно запустить также в виде docker-сервиса в стэке, тогда будет возможно управлять сервисом через портейнер </a:t>
            </a:r>
            <a:endParaRPr b="0" lang="ru-RU" sz="135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35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08000" cy="230760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08000" cy="26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sldNum" idx="24"/>
          </p:nvPr>
        </p:nvSpPr>
        <p:spPr>
          <a:xfrm>
            <a:off x="5179680" y="6513840"/>
            <a:ext cx="3954960" cy="3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00A6DD-4F60-4F23-AB25-3995DAA99C6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08000" cy="230760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08000" cy="26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sldNum" idx="25"/>
          </p:nvPr>
        </p:nvSpPr>
        <p:spPr>
          <a:xfrm>
            <a:off x="5179680" y="6513840"/>
            <a:ext cx="3954960" cy="3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A152ED-2248-439B-A149-EFBCFF04D11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08000" cy="2307600"/>
          </a:xfrm>
          <a:prstGeom prst="rect">
            <a:avLst/>
          </a:prstGeom>
          <a:ln w="0">
            <a:noFill/>
          </a:ln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08000" cy="26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ldNum" idx="26"/>
          </p:nvPr>
        </p:nvSpPr>
        <p:spPr>
          <a:xfrm>
            <a:off x="5179680" y="6513840"/>
            <a:ext cx="3954960" cy="3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16715E-BC9A-4C26-BC35-0974DE4ACC9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08000" cy="2307600"/>
          </a:xfrm>
          <a:prstGeom prst="rect">
            <a:avLst/>
          </a:prstGeom>
          <a:ln w="0">
            <a:noFill/>
          </a:ln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08000" cy="26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000" spc="-1" strike="noStrike">
                <a:latin typeface="Arial"/>
              </a:rPr>
              <a:t>Когда отправитель шлет сообщение в Exchange, он обычно указывает ключ маршрутизации (</a:t>
            </a:r>
            <a:r>
              <a:rPr b="0" lang="en-US" sz="1000" spc="-1" strike="noStrike">
                <a:latin typeface="Arial"/>
              </a:rPr>
              <a:t>Routing key</a:t>
            </a:r>
            <a:r>
              <a:rPr b="0" lang="ru-RU" sz="1000" spc="-1" strike="noStrike">
                <a:latin typeface="Arial"/>
              </a:rPr>
              <a:t>), чтобы указать правила маршрутизации сообщения.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ru-RU" sz="1000" spc="-1" strike="noStrike">
                <a:latin typeface="Arial"/>
              </a:rPr>
              <a:t>Этот ключ маршрутизации должен использоваться вместе с типом Exchange и ключом привязки</a:t>
            </a:r>
            <a:r>
              <a:rPr b="0" lang="en-US" sz="1000" spc="-1" strike="noStrike">
                <a:latin typeface="Arial"/>
              </a:rPr>
              <a:t> (Binding key)</a:t>
            </a:r>
            <a:r>
              <a:rPr b="0" lang="ru-RU" sz="1000" spc="-1" strike="noStrike">
                <a:latin typeface="Arial"/>
              </a:rPr>
              <a:t>.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ru-RU" sz="1000" spc="-1" strike="noStrike">
                <a:latin typeface="Arial"/>
              </a:rPr>
              <a:t>То есть в зависимости от типа </a:t>
            </a:r>
            <a:r>
              <a:rPr b="0" lang="en-US" sz="1000" spc="-1" strike="noStrike">
                <a:latin typeface="Arial"/>
              </a:rPr>
              <a:t>Exchange </a:t>
            </a:r>
            <a:r>
              <a:rPr b="0" lang="ru-RU" sz="1000" spc="-1" strike="noStrike">
                <a:latin typeface="Arial"/>
              </a:rPr>
              <a:t>и ключа </a:t>
            </a:r>
            <a:r>
              <a:rPr b="0" lang="en-US" sz="1000" spc="-1" strike="noStrike">
                <a:latin typeface="Arial"/>
              </a:rPr>
              <a:t>Binding key</a:t>
            </a:r>
            <a:r>
              <a:rPr b="0" lang="ru-RU" sz="1000" spc="-1" strike="noStrike">
                <a:latin typeface="Arial"/>
              </a:rPr>
              <a:t>, указанного при создании привязки</a:t>
            </a:r>
            <a:r>
              <a:rPr b="0" lang="en-US" sz="1000" spc="-1" strike="noStrike">
                <a:latin typeface="Arial"/>
              </a:rPr>
              <a:t>, </a:t>
            </a:r>
            <a:r>
              <a:rPr b="0" lang="ru-RU" sz="1000" spc="-1" strike="noStrike">
                <a:latin typeface="Arial"/>
              </a:rPr>
              <a:t>сообщение попадет в ту или иную очередь.</a:t>
            </a:r>
            <a:br>
              <a:rPr sz="1000"/>
            </a:br>
            <a:r>
              <a:rPr b="0" lang="ru-RU" sz="1000" spc="-1" strike="noStrike">
                <a:latin typeface="Arial"/>
              </a:rPr>
              <a:t>RabbitMQ устанавливает ограничение длины для ключа маршрутизации в 255 байт.</a:t>
            </a:r>
            <a:endParaRPr b="0" lang="ru-RU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000" spc="-1" strike="noStrike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sldNum" idx="27"/>
          </p:nvPr>
        </p:nvSpPr>
        <p:spPr>
          <a:xfrm>
            <a:off x="5179680" y="6513840"/>
            <a:ext cx="3954960" cy="3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7E16D7-5E86-4F49-B57D-FBFA6C1F96C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08000" cy="26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Direct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: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Взяв в качестве примера конфигурацию, приведенную на рисунке выше, если мы отправим в Exchange сообщение с routingKey = “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orange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", оно будет перенаправлено в Q1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 Q2; если мы отправим сообщение с routingKey = “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black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“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 сообщение будет направлено только в Q2. </a:t>
            </a:r>
            <a:br>
              <a:rPr sz="1200"/>
            </a:b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Topic: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Расширен в правилах сопоставления. Он аналогичен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direct-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типу Exchage. Он также направляет сообщения в очередь, которая соответствует ключу привязки и ключу маршрутизации. Однако правила сопоставления здесь несколько иные:</a:t>
            </a: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Ключ маршрутизации - это строка, разделенная точкой ".", например, "stock.usd.nyse" и "nyse." vmw "," quick.orange.rabbit "</a:t>
            </a: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Ключ привязки и ключ маршрутизации также являются символьными строками, разделенными точкой "."</a:t>
            </a: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В ключе привязки может быть два специальных символа «*» и «#», которые используются для нечеткого сопоставления, где «*» используется для сопоставления одного слова, а «#» используется для сопоставления нескольких слов.</a:t>
            </a:r>
            <a:br>
              <a:rPr sz="1200"/>
            </a:b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Взяв в качестве примера конфигурацию, приведенную на рисунке, сообщение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routingKey = "quick.orange.rabbit"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будет одновременно направлено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Q1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Q2,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сообщение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routingKey = "lazy.orange.fox"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будет направлено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Q1, routingKey = "lazy.brown.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сообщение "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fox"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будет направлено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Q2,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сообщение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routingKey = "lazy.pink.rabbit"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будет направлено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 (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доставляется только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один раз, хотя этот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routingKey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соответствует обоим ключам привязки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Q2); routingKey = "quick.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Сообщения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Brown.fox ", routingKey =" orange ", routingKey =" quick.orange.male.rabbit "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 будут отправлены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alternate-exchange (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если он был указан в настройках при создании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Exchange)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или отброшены, поскольку они не соответствуют ни одному из связующих ключей.</a:t>
            </a: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Указывается набор пар ключ-значение при привязке очереди и Exchange; при отправке сообщения в Exchange RabbitMQ получит заголовок сообщения (также в форме пары ключ-значение), сравнит точно ли пара ключ-значение соответствует паре ключ-значение, указанной при привязке очереди и Exchange, если они точно совпадают, сообщение будет направлено в Очередь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иначе, оно будет отправлено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alternate-exchange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 (если указан)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или отброшено.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sldNum" idx="28"/>
          </p:nvPr>
        </p:nvSpPr>
        <p:spPr>
          <a:xfrm>
            <a:off x="5179680" y="6513840"/>
            <a:ext cx="3954960" cy="3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DF80A7-9162-4FF8-B35D-F16BDEA9CA8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08000" cy="230760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2240" cy="4003920"/>
          </a:xfrm>
          <a:prstGeom prst="rect">
            <a:avLst/>
          </a:prstGeom>
          <a:ln w="0">
            <a:noFill/>
          </a:ln>
        </p:spPr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62" name=""/>
          <p:cNvSpPr/>
          <p:nvPr/>
        </p:nvSpPr>
        <p:spPr>
          <a:xfrm>
            <a:off x="893880" y="1224000"/>
            <a:ext cx="114948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Обо мне: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63" name=""/>
          <p:cNvSpPr/>
          <p:nvPr/>
        </p:nvSpPr>
        <p:spPr>
          <a:xfrm>
            <a:off x="900000" y="1800000"/>
            <a:ext cx="5754960" cy="21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Турунцев Константин Сергеевич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 настоящее время, разработчик на проектах:</a:t>
            </a:r>
            <a:br>
              <a:rPr sz="1800"/>
            </a:b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КСШ Администрации г.Перми</a:t>
            </a:r>
            <a:br>
              <a:rPr sz="1800"/>
            </a:b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Т-плюс </a:t>
            </a:r>
            <a:br>
              <a:rPr sz="1800"/>
            </a:br>
            <a:br>
              <a:rPr sz="1800"/>
            </a:b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Успел поработать также на многих других проектах компании в роли разработчика.</a:t>
            </a:r>
            <a:endParaRPr b="0" lang="ru-RU" sz="18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08000" cy="2307600"/>
          </a:xfrm>
          <a:prstGeom prst="rect">
            <a:avLst/>
          </a:prstGeom>
          <a:ln w="0">
            <a:noFill/>
          </a:ln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08000" cy="26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Механизм реализации RPC в RabbitMQ:</a:t>
            </a:r>
            <a:endParaRPr b="0" lang="ru-RU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Когда клиент отправляет запрос (сообщение), задает два значения в свойствах сообщения (MessageProperties, эти свойства будут отправляться вместе с сообщением) </a:t>
            </a:r>
            <a:endParaRPr b="0" lang="ru-RU" sz="12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replyTo (имя очереди, используемое для сообщения серверу После завершения обработки сообщение, которое информирует меня, будет отправлено в эту очередь)</a:t>
            </a:r>
            <a:endParaRPr b="0" lang="ru-RU" sz="12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correlationId (идентификационный номер этого запроса, сервер должен вернуть этот атрибут после завершения обработки, и клиент будет знать, какой запрос был выполнен)</a:t>
            </a:r>
            <a:endParaRPr b="0" lang="ru-RU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Сервер получает сообщение и обрабатывает его</a:t>
            </a:r>
            <a:endParaRPr b="0" lang="ru-RU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После обработки сообщения сервер сгенерирует ответное сообщение в очередь, указанную в replyTo, и принесет атрибут correlationId.</a:t>
            </a:r>
            <a:endParaRPr b="0" lang="ru-RU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Клиент подписался на очередь, указанную в replyTo. Получив ответное сообщение от сервера, он анализирует, какой запрос был выполнен в соответствии с атрибутом correlationId, и выполняет последующую бизнес-обработку на основе результата выполнения.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sldNum" idx="29"/>
          </p:nvPr>
        </p:nvSpPr>
        <p:spPr>
          <a:xfrm>
            <a:off x="5179680" y="6513840"/>
            <a:ext cx="3954960" cy="3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3D8834-50A5-44FF-8D80-D0D76F03D91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08000" cy="2307600"/>
          </a:xfrm>
          <a:prstGeom prst="rect">
            <a:avLst/>
          </a:prstGeom>
          <a:ln w="0">
            <a:noFill/>
          </a:ln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08000" cy="26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sldNum" idx="30"/>
          </p:nvPr>
        </p:nvSpPr>
        <p:spPr>
          <a:xfrm>
            <a:off x="5179680" y="6513840"/>
            <a:ext cx="3954960" cy="3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66ADB3-90CD-4536-9599-486E9D83DFD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08000" cy="2307600"/>
          </a:xfrm>
          <a:prstGeom prst="rect">
            <a:avLst/>
          </a:prstGeom>
          <a:ln w="0">
            <a:noFill/>
          </a:ln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08000" cy="26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Будет продемонстрирована возможность отправки сообщений в </a:t>
            </a:r>
            <a:r>
              <a:rPr b="0" lang="en-US" sz="2000" spc="-1" strike="noStrike">
                <a:latin typeface="Arial"/>
              </a:rPr>
              <a:t>RMQ </a:t>
            </a:r>
            <a:r>
              <a:rPr b="0" lang="ru-RU" sz="2000" spc="-1" strike="noStrike">
                <a:latin typeface="Arial"/>
              </a:rPr>
              <a:t>на примере консольного приложения на .</a:t>
            </a:r>
            <a:r>
              <a:rPr b="0" lang="en-US" sz="2000" spc="-1" strike="noStrike">
                <a:latin typeface="Arial"/>
              </a:rPr>
              <a:t>Net</a:t>
            </a:r>
            <a:r>
              <a:rPr b="0" lang="ru-RU" sz="2000" spc="-1" strike="noStrike">
                <a:latin typeface="Arial"/>
              </a:rPr>
              <a:t>. Также будут показаны возможности маршрутизации сообщений в </a:t>
            </a:r>
            <a:r>
              <a:rPr b="0" lang="en-US" sz="2000" spc="-1" strike="noStrike">
                <a:latin typeface="Arial"/>
              </a:rPr>
              <a:t>exchange</a:t>
            </a:r>
            <a:r>
              <a:rPr b="0" lang="ru-RU" sz="2000" spc="-1" strike="noStrike">
                <a:latin typeface="Arial"/>
              </a:rPr>
              <a:t>, описанные выше.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sldNum" idx="31"/>
          </p:nvPr>
        </p:nvSpPr>
        <p:spPr>
          <a:xfrm>
            <a:off x="5179680" y="6513840"/>
            <a:ext cx="3954960" cy="3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5603E6-A963-4155-9A1E-2FCAF28A92C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08000" cy="2307600"/>
          </a:xfrm>
          <a:prstGeom prst="rect">
            <a:avLst/>
          </a:prstGeom>
          <a:ln w="0">
            <a:noFill/>
          </a:ln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08000" cy="26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Будет продемонстрирована возможность отправки сообщений в </a:t>
            </a:r>
            <a:r>
              <a:rPr b="0" lang="en-US" sz="2000" spc="-1" strike="noStrike">
                <a:latin typeface="Arial"/>
              </a:rPr>
              <a:t>RMQ </a:t>
            </a:r>
            <a:r>
              <a:rPr b="0" lang="ru-RU" sz="2000" spc="-1" strike="noStrike">
                <a:latin typeface="Arial"/>
              </a:rPr>
              <a:t>на примере консольного приложения на .</a:t>
            </a:r>
            <a:r>
              <a:rPr b="0" lang="en-US" sz="2000" spc="-1" strike="noStrike">
                <a:latin typeface="Arial"/>
              </a:rPr>
              <a:t>Net</a:t>
            </a:r>
            <a:r>
              <a:rPr b="0" lang="ru-RU" sz="2000" spc="-1" strike="noStrike">
                <a:latin typeface="Arial"/>
              </a:rPr>
              <a:t>. Также будут показаны возможности маршрутизации сообщений в </a:t>
            </a:r>
            <a:r>
              <a:rPr b="0" lang="en-US" sz="2000" spc="-1" strike="noStrike">
                <a:latin typeface="Arial"/>
              </a:rPr>
              <a:t>exchange</a:t>
            </a:r>
            <a:r>
              <a:rPr b="0" lang="ru-RU" sz="2000" spc="-1" strike="noStrike">
                <a:latin typeface="Arial"/>
              </a:rPr>
              <a:t>, описанные выше.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sldNum" idx="32"/>
          </p:nvPr>
        </p:nvSpPr>
        <p:spPr>
          <a:xfrm>
            <a:off x="5179680" y="6513840"/>
            <a:ext cx="3954960" cy="3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4BE1FE-EAAF-456C-83A4-1D3807F37FB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08000" cy="2307600"/>
          </a:xfrm>
          <a:prstGeom prst="rect">
            <a:avLst/>
          </a:prstGeom>
          <a:ln w="0">
            <a:noFill/>
          </a:ln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08000" cy="26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Будет продемонстрирована возможность отправки сообщений в </a:t>
            </a:r>
            <a:r>
              <a:rPr b="0" lang="en-US" sz="2000" spc="-1" strike="noStrike">
                <a:latin typeface="Arial"/>
              </a:rPr>
              <a:t>RMQ </a:t>
            </a:r>
            <a:r>
              <a:rPr b="0" lang="ru-RU" sz="2000" spc="-1" strike="noStrike">
                <a:latin typeface="Arial"/>
              </a:rPr>
              <a:t>на примере консольного приложения на .</a:t>
            </a:r>
            <a:r>
              <a:rPr b="0" lang="en-US" sz="2000" spc="-1" strike="noStrike">
                <a:latin typeface="Arial"/>
              </a:rPr>
              <a:t>Net</a:t>
            </a:r>
            <a:r>
              <a:rPr b="0" lang="ru-RU" sz="2000" spc="-1" strike="noStrike">
                <a:latin typeface="Arial"/>
              </a:rPr>
              <a:t>. Также будут показаны возможности маршрутизации сообщений в </a:t>
            </a:r>
            <a:r>
              <a:rPr b="0" lang="en-US" sz="2000" spc="-1" strike="noStrike">
                <a:latin typeface="Arial"/>
              </a:rPr>
              <a:t>exchange</a:t>
            </a:r>
            <a:r>
              <a:rPr b="0" lang="ru-RU" sz="2000" spc="-1" strike="noStrike">
                <a:latin typeface="Arial"/>
              </a:rPr>
              <a:t>, описанные выше.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sldNum" idx="33"/>
          </p:nvPr>
        </p:nvSpPr>
        <p:spPr>
          <a:xfrm>
            <a:off x="5179680" y="6513840"/>
            <a:ext cx="3954960" cy="3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28EB37-25CF-4854-BF38-E14EF8AEE6C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08000" cy="2307600"/>
          </a:xfrm>
          <a:prstGeom prst="rect">
            <a:avLst/>
          </a:prstGeom>
          <a:ln w="0">
            <a:noFill/>
          </a:ln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08000" cy="26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sldNum" idx="34"/>
          </p:nvPr>
        </p:nvSpPr>
        <p:spPr>
          <a:xfrm>
            <a:off x="5179680" y="6513840"/>
            <a:ext cx="3954960" cy="3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21C72F-81FE-451E-BF39-DBA869F011A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08000" cy="26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Чтобы быстро запустить </a:t>
            </a:r>
            <a:r>
              <a:rPr b="0" lang="en-US" sz="2000" spc="-1" strike="noStrike">
                <a:latin typeface="Arial"/>
              </a:rPr>
              <a:t>RabbitMQ</a:t>
            </a:r>
            <a:r>
              <a:rPr b="0" lang="ru-RU" sz="2000" spc="-1" strike="noStrike">
                <a:latin typeface="Arial"/>
              </a:rPr>
              <a:t> в докере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ru-RU" sz="2000" spc="-1" strike="noStrike">
                <a:latin typeface="Arial"/>
              </a:rPr>
              <a:t>для различных целей, в том числе для ознакомления или локальной отладки, нам понадобится </a:t>
            </a:r>
            <a:r>
              <a:rPr b="0" lang="en-US" sz="2000" spc="-1" strike="noStrike">
                <a:latin typeface="Arial"/>
              </a:rPr>
              <a:t>Docker Desktop </a:t>
            </a:r>
            <a:r>
              <a:rPr b="0" lang="ru-RU" sz="2000" spc="-1" strike="noStrike">
                <a:latin typeface="Arial"/>
              </a:rPr>
              <a:t>(приложение для </a:t>
            </a:r>
            <a:r>
              <a:rPr b="0" lang="en-US" sz="2000" spc="-1" strike="noStrike">
                <a:latin typeface="Arial"/>
              </a:rPr>
              <a:t>windows </a:t>
            </a:r>
            <a:r>
              <a:rPr b="0" lang="ru-RU" sz="2000" spc="-1" strike="noStrike">
                <a:latin typeface="Arial"/>
              </a:rPr>
              <a:t>для запуска докер-контейнеров/сервисов), или установленный </a:t>
            </a:r>
            <a:r>
              <a:rPr b="0" lang="en-US" sz="2000" spc="-1" strike="noStrike">
                <a:latin typeface="Arial"/>
              </a:rPr>
              <a:t>Docker </a:t>
            </a:r>
            <a:r>
              <a:rPr b="0" lang="ru-RU" sz="2000" spc="-1" strike="noStrike">
                <a:latin typeface="Arial"/>
              </a:rPr>
              <a:t>под линуксом.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sldNum" idx="23"/>
          </p:nvPr>
        </p:nvSpPr>
        <p:spPr>
          <a:xfrm>
            <a:off x="5179680" y="6513840"/>
            <a:ext cx="3954960" cy="3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5EF38C-547E-42D2-A200-18C5740A7FE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220230-6229-49E3-954A-5FAACE296B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886CE3-6987-4783-87D3-599A00D1EC6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01769D-4DB5-4832-A134-99C77C40AE8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001479-B2E7-4621-89DE-CFFBF10B160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5B47EA-9008-4C36-9176-4FBF8DD8E11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30C201-7C13-4C15-83B5-1E3AE5AAF2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E17435-069C-4E05-9037-7A080C9AC2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43613B-D6C4-4B4C-8881-5D06DA2DB1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66E2D0-0EC2-439D-B247-BBE69BEBC6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B6E66C-8B84-4E6C-914B-1C4AD1367D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6F8FE0-A878-443E-AA6E-25B4251F45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C9A1E4-8FF6-4D67-BCB9-5C25331456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AD0A72-1EED-41D4-A14E-0B3D39D009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A34F45-D1A3-4CD2-97A6-6125763F39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49DC91-0A6D-455A-8730-F8E9C0E9B8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DE7D29-69F5-4A49-9BB2-5D8689D1364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11FBBC-AC75-43E3-A76D-93B5001D7E7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01FF75A-42F7-4042-ABEF-5DD21B0DDC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AB5617A-9BAC-4665-98AF-5068436C96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9C6B015-D8DC-4660-BBD9-851C55FE15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ACFF9CF-1F38-4758-B893-C65B5FEF79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46C095D-916C-4EA4-9FE6-74FAA4993E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CA23FD-1A36-4C24-BC99-ECF52773BD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E1EDFFE-FDE0-4D80-BA6A-D969CACCBE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FDA8169-BDE0-46E0-8963-F0278855E7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355BDB8-26F8-4FFA-9CB1-A1F127BBE0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09884E9-7564-4A5F-98EB-D066B532A0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DFBC16F-D18B-472D-A1D0-0AB1332CD9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9ECD5EE-2138-4872-B477-C900873A153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E5AC7B7-18B7-45E2-9387-0CA78AE6119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FB656EE-F366-49EF-AED4-5DA490240D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5CC1C8F-7C96-4B70-AFB3-2962CA101B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6A06558-3557-4539-B804-55B194A240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481479-5917-412F-B4C7-7D57B52D94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AC01A00-C22F-479B-BEE2-FB6C6C4BC4D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2B7E229-54E8-4171-9A35-BBEE2CA55A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CA3BC30-7398-4ACB-B827-1C29831CEC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45A3988-E293-427B-A297-69D1297421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CE75325-FBE0-4976-A7B5-9C1B716AE3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099379C-F353-4B66-8417-0E87C19C0C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E60A050-E0A9-446C-8935-2BB833D3ED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390C643-9CCB-4D7A-8206-7E3CDDDCAFE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B641AA5-3126-41C1-8CC3-B944E33C490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1896B5F-C86B-484F-8A4B-4D963E2C4D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13CC39-8CB3-42BE-BEAA-A43069ADA1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2365118-6609-4D2C-A9D6-12B4C6BF83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0EC6C5D-D5D8-4CAE-A869-A90B03C748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F810C7B-DF22-45A7-A526-6EF6BA1F10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E5D7557-64FE-4682-9C45-87C53460A7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43B8DE1-F4E9-496E-A1BD-889F6D0BBA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F3F0D85-D082-4C56-BDC4-8FF499BBCD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06D6B13-89A0-49E0-88EC-56CC2FA1D6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5218F95-C276-4A13-8774-10ADCB9469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F167654-6B6E-47E9-A414-31E54F65E5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246B03B-23BB-4E5F-881E-7920F4C0BEE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B2E3E8-916B-45CB-A225-24FA0BB2AC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513889A-194C-4B38-B40B-20528F05CD7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EE9A698-0886-4271-9DC8-B880FAE724A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28A0BBC-36E4-4624-9E3C-67CFF16B74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7845B58-F45B-434C-A228-D28721EDFA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BFDD0B8-D42A-4FB6-B1C4-E6D769DE18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3288E67-FBD8-4E32-A61E-5ECE37A669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B7269B0-273D-4BF4-A963-856970064F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8B38E52-BDAC-45CC-AD5C-2551C7BA43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3ED7358-66AA-4516-8532-5EBFA50208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FADB023-6793-48AA-BFB0-8D9F3C48CB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591BED-837D-4EE9-8A47-C707DED51C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1A79DDB-A4CB-4221-9002-F09FE1D0C7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03ED550-9262-4745-B782-E6FF6D34AA5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CF030D3-3652-452D-9CCA-5FF5AB1C861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B4F1F4-08E7-434E-8DBF-004030ABA3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28692C-83A9-4A13-AD31-314EDA8145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6400800"/>
            <a:ext cx="12184920" cy="45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8" hidden="1"/>
          <p:cNvSpPr/>
          <p:nvPr/>
        </p:nvSpPr>
        <p:spPr>
          <a:xfrm>
            <a:off x="0" y="6334200"/>
            <a:ext cx="12184920" cy="58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799200" cy="799200"/>
          </a:xfrm>
          <a:prstGeom prst="rect">
            <a:avLst/>
          </a:prstGeom>
          <a:ln w="0">
            <a:noFill/>
          </a:ln>
        </p:spPr>
      </p:pic>
      <p:sp>
        <p:nvSpPr>
          <p:cNvPr id="4" name="Rectangle 6"/>
          <p:cNvSpPr/>
          <p:nvPr/>
        </p:nvSpPr>
        <p:spPr>
          <a:xfrm>
            <a:off x="3240" y="6400800"/>
            <a:ext cx="12181680" cy="45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 7"/>
          <p:cNvSpPr/>
          <p:nvPr/>
        </p:nvSpPr>
        <p:spPr>
          <a:xfrm>
            <a:off x="0" y="6334200"/>
            <a:ext cx="12181680" cy="56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Straight Connector 8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Рисунок 10" descr=""/>
          <p:cNvPicPr/>
          <p:nvPr/>
        </p:nvPicPr>
        <p:blipFill>
          <a:blip r:embed="rId3"/>
          <a:stretch/>
        </p:blipFill>
        <p:spPr>
          <a:xfrm>
            <a:off x="11212560" y="5495040"/>
            <a:ext cx="799200" cy="79920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ftr" idx="1"/>
          </p:nvPr>
        </p:nvSpPr>
        <p:spPr>
          <a:xfrm>
            <a:off x="3686040" y="6459840"/>
            <a:ext cx="4815720" cy="35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ldNum" idx="2"/>
          </p:nvPr>
        </p:nvSpPr>
        <p:spPr>
          <a:xfrm>
            <a:off x="9900360" y="6459840"/>
            <a:ext cx="1305000" cy="35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C3B03A-2FAA-46A2-9712-9EDFB91F05B3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3"/>
          </p:nvPr>
        </p:nvSpPr>
        <p:spPr>
          <a:xfrm>
            <a:off x="1097280" y="6459840"/>
            <a:ext cx="2464920" cy="35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6"/>
          <p:cNvSpPr/>
          <p:nvPr/>
        </p:nvSpPr>
        <p:spPr>
          <a:xfrm>
            <a:off x="0" y="6400800"/>
            <a:ext cx="12184920" cy="45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Rectangle 8"/>
          <p:cNvSpPr/>
          <p:nvPr/>
        </p:nvSpPr>
        <p:spPr>
          <a:xfrm>
            <a:off x="0" y="6334200"/>
            <a:ext cx="12184920" cy="58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799200" cy="799200"/>
          </a:xfrm>
          <a:prstGeom prst="rect">
            <a:avLst/>
          </a:prstGeom>
          <a:ln w="0">
            <a:noFill/>
          </a:ln>
        </p:spPr>
      </p:pic>
      <p:sp>
        <p:nvSpPr>
          <p:cNvPr id="53" name="PlaceHolder 1"/>
          <p:cNvSpPr>
            <a:spLocks noGrp="1"/>
          </p:cNvSpPr>
          <p:nvPr>
            <p:ph type="ftr" idx="4"/>
          </p:nvPr>
        </p:nvSpPr>
        <p:spPr>
          <a:xfrm>
            <a:off x="3686040" y="6459840"/>
            <a:ext cx="4815720" cy="35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5"/>
          </p:nvPr>
        </p:nvSpPr>
        <p:spPr>
          <a:xfrm>
            <a:off x="9900360" y="6459840"/>
            <a:ext cx="1305000" cy="35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E079A2-5A7E-463E-B15C-121F92038BE1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6"/>
          </p:nvPr>
        </p:nvSpPr>
        <p:spPr>
          <a:xfrm>
            <a:off x="1097280" y="6459840"/>
            <a:ext cx="2464920" cy="35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6"/>
          <p:cNvSpPr/>
          <p:nvPr/>
        </p:nvSpPr>
        <p:spPr>
          <a:xfrm>
            <a:off x="0" y="6400800"/>
            <a:ext cx="12184920" cy="45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Rectangle 8"/>
          <p:cNvSpPr/>
          <p:nvPr/>
        </p:nvSpPr>
        <p:spPr>
          <a:xfrm>
            <a:off x="0" y="6334200"/>
            <a:ext cx="12184920" cy="58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7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799200" cy="79920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1"/>
          <p:cNvSpPr>
            <a:spLocks noGrp="1"/>
          </p:cNvSpPr>
          <p:nvPr>
            <p:ph type="ftr" idx="7"/>
          </p:nvPr>
        </p:nvSpPr>
        <p:spPr>
          <a:xfrm>
            <a:off x="3686040" y="6459840"/>
            <a:ext cx="4815720" cy="35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ldNum" idx="8"/>
          </p:nvPr>
        </p:nvSpPr>
        <p:spPr>
          <a:xfrm>
            <a:off x="9900360" y="6459840"/>
            <a:ext cx="1305000" cy="35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BBD6C5-4BD0-4547-899A-0EF962519D12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dt" idx="9"/>
          </p:nvPr>
        </p:nvSpPr>
        <p:spPr>
          <a:xfrm>
            <a:off x="1097280" y="6459840"/>
            <a:ext cx="2464920" cy="35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6"/>
          <p:cNvSpPr/>
          <p:nvPr/>
        </p:nvSpPr>
        <p:spPr>
          <a:xfrm>
            <a:off x="0" y="6400800"/>
            <a:ext cx="12184920" cy="45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Rectangle 8"/>
          <p:cNvSpPr/>
          <p:nvPr/>
        </p:nvSpPr>
        <p:spPr>
          <a:xfrm>
            <a:off x="0" y="6334200"/>
            <a:ext cx="12184920" cy="58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2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799200" cy="799200"/>
          </a:xfrm>
          <a:prstGeom prst="rect">
            <a:avLst/>
          </a:prstGeom>
          <a:ln w="0">
            <a:noFill/>
          </a:ln>
        </p:spPr>
      </p:pic>
      <p:pic>
        <p:nvPicPr>
          <p:cNvPr id="143" name="Рисунок 5" descr=""/>
          <p:cNvPicPr/>
          <p:nvPr/>
        </p:nvPicPr>
        <p:blipFill>
          <a:blip r:embed="rId3"/>
          <a:stretch/>
        </p:blipFill>
        <p:spPr>
          <a:xfrm>
            <a:off x="333360" y="1993680"/>
            <a:ext cx="2180160" cy="4159080"/>
          </a:xfrm>
          <a:prstGeom prst="rect">
            <a:avLst/>
          </a:prstGeom>
          <a:ln w="0">
            <a:noFill/>
          </a:ln>
        </p:spPr>
      </p:pic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ftr" idx="10"/>
          </p:nvPr>
        </p:nvSpPr>
        <p:spPr>
          <a:xfrm>
            <a:off x="3686040" y="6459840"/>
            <a:ext cx="4815720" cy="35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sldNum" idx="11"/>
          </p:nvPr>
        </p:nvSpPr>
        <p:spPr>
          <a:xfrm>
            <a:off x="9900360" y="6459840"/>
            <a:ext cx="1305000" cy="35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2513D3-1404-4CD4-8510-98682E4EDB72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dt" idx="12"/>
          </p:nvPr>
        </p:nvSpPr>
        <p:spPr>
          <a:xfrm>
            <a:off x="1097280" y="6459840"/>
            <a:ext cx="2464920" cy="35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6"/>
          <p:cNvSpPr/>
          <p:nvPr/>
        </p:nvSpPr>
        <p:spPr>
          <a:xfrm>
            <a:off x="0" y="6400800"/>
            <a:ext cx="12184920" cy="45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Rectangle 8"/>
          <p:cNvSpPr/>
          <p:nvPr/>
        </p:nvSpPr>
        <p:spPr>
          <a:xfrm>
            <a:off x="0" y="6334200"/>
            <a:ext cx="12184920" cy="58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8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799200" cy="799200"/>
          </a:xfrm>
          <a:prstGeom prst="rect">
            <a:avLst/>
          </a:prstGeom>
          <a:ln w="0">
            <a:noFill/>
          </a:ln>
        </p:spPr>
      </p:pic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ftr" idx="13"/>
          </p:nvPr>
        </p:nvSpPr>
        <p:spPr>
          <a:xfrm>
            <a:off x="3686040" y="6459840"/>
            <a:ext cx="4815720" cy="35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14"/>
          </p:nvPr>
        </p:nvSpPr>
        <p:spPr>
          <a:xfrm>
            <a:off x="9900360" y="6459840"/>
            <a:ext cx="1305000" cy="35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8E3707-1832-440B-8AC7-B35417811EA0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dt" idx="15"/>
          </p:nvPr>
        </p:nvSpPr>
        <p:spPr>
          <a:xfrm>
            <a:off x="1097280" y="6459840"/>
            <a:ext cx="2464920" cy="35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6"/>
          <p:cNvSpPr/>
          <p:nvPr/>
        </p:nvSpPr>
        <p:spPr>
          <a:xfrm>
            <a:off x="0" y="6400800"/>
            <a:ext cx="12184920" cy="45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Rectangle 8"/>
          <p:cNvSpPr/>
          <p:nvPr/>
        </p:nvSpPr>
        <p:spPr>
          <a:xfrm>
            <a:off x="0" y="6334200"/>
            <a:ext cx="12184920" cy="58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3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799200" cy="799200"/>
          </a:xfrm>
          <a:prstGeom prst="rect">
            <a:avLst/>
          </a:prstGeom>
          <a:ln w="0">
            <a:noFill/>
          </a:ln>
        </p:spPr>
      </p:pic>
      <p:pic>
        <p:nvPicPr>
          <p:cNvPr id="234" name="Рисунок 5" descr=""/>
          <p:cNvPicPr/>
          <p:nvPr/>
        </p:nvPicPr>
        <p:blipFill>
          <a:blip r:embed="rId3"/>
          <a:stretch/>
        </p:blipFill>
        <p:spPr>
          <a:xfrm>
            <a:off x="4917960" y="2125440"/>
            <a:ext cx="2292120" cy="4071960"/>
          </a:xfrm>
          <a:prstGeom prst="rect">
            <a:avLst/>
          </a:prstGeom>
          <a:ln w="0">
            <a:noFill/>
          </a:ln>
        </p:spPr>
      </p:pic>
      <p:sp>
        <p:nvSpPr>
          <p:cNvPr id="235" name="PlaceHolder 1"/>
          <p:cNvSpPr>
            <a:spLocks noGrp="1"/>
          </p:cNvSpPr>
          <p:nvPr>
            <p:ph type="ftr" idx="16"/>
          </p:nvPr>
        </p:nvSpPr>
        <p:spPr>
          <a:xfrm>
            <a:off x="3686040" y="6459840"/>
            <a:ext cx="4815720" cy="35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ldNum" idx="17"/>
          </p:nvPr>
        </p:nvSpPr>
        <p:spPr>
          <a:xfrm>
            <a:off x="9900360" y="6459840"/>
            <a:ext cx="1305000" cy="35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A16D0F-3AAD-41F2-B027-5701375C7965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dt" idx="18"/>
          </p:nvPr>
        </p:nvSpPr>
        <p:spPr>
          <a:xfrm>
            <a:off x="1097280" y="6459840"/>
            <a:ext cx="2464920" cy="35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5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://127.0.0.1:15672/api/index.html" TargetMode="External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hyperlink" Target="https://www.rabbitmq.com/access-control.html#authorisation" TargetMode="External"/><Relationship Id="rId3" Type="http://schemas.openxmlformats.org/officeDocument/2006/relationships/hyperlink" Target="https://www.rabbitmq.com/access-control.html#authorisation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3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127.0.0.1:15672/" TargetMode="External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1260000" y="1440000"/>
            <a:ext cx="9893520" cy="265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8000"/>
          </a:bodyPr>
          <a:p>
            <a:pPr>
              <a:lnSpc>
                <a:spcPct val="85000"/>
              </a:lnSpc>
              <a:buNone/>
            </a:pPr>
            <a:r>
              <a:rPr b="1" lang="ru-RU" sz="8000" spc="-52" strike="noStrike">
                <a:solidFill>
                  <a:srgbClr val="262626"/>
                </a:solidFill>
                <a:latin typeface="Calibri Light"/>
              </a:rPr>
              <a:t>Брокер сообщений </a:t>
            </a:r>
            <a:r>
              <a:rPr b="1" lang="en-US" sz="8000" spc="-52" strike="noStrike">
                <a:solidFill>
                  <a:srgbClr val="262626"/>
                </a:solidFill>
                <a:latin typeface="Calibri Light"/>
              </a:rPr>
              <a:t>RabbitMQ</a:t>
            </a:r>
            <a:endParaRPr b="0" lang="ru-RU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415880" cy="144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Быстрый старт с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docker-compose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05" name=""/>
          <p:cNvSpPr/>
          <p:nvPr/>
        </p:nvSpPr>
        <p:spPr>
          <a:xfrm>
            <a:off x="1080000" y="1737000"/>
            <a:ext cx="10073160" cy="43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version: '3'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services: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RabbitMq: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image: rabbitmq:3-management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hostname: rabbit1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ports: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- "15672:15672"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- "5672:5672"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volumes: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- DisconfRmqStorage1:/var/lib/rabbitmq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volumes: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DisconfRmqStorage1: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Рисунок 3" descr=""/>
          <p:cNvPicPr/>
          <p:nvPr/>
        </p:nvPicPr>
        <p:blipFill>
          <a:blip r:embed="rId1"/>
          <a:stretch/>
        </p:blipFill>
        <p:spPr>
          <a:xfrm>
            <a:off x="0" y="0"/>
            <a:ext cx="12184920" cy="685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Рисунок 3" descr=""/>
          <p:cNvPicPr/>
          <p:nvPr/>
        </p:nvPicPr>
        <p:blipFill>
          <a:blip r:embed="rId1"/>
          <a:stretch/>
        </p:blipFill>
        <p:spPr>
          <a:xfrm>
            <a:off x="14400" y="14400"/>
            <a:ext cx="12170520" cy="683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1200" cy="144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Разберемся с терминами</a:t>
            </a:r>
            <a:endParaRPr b="0" lang="ru-RU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8120" cy="11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latin typeface="Arial"/>
              </a:rPr>
              <a:t>Основные понятия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310" name="" descr=""/>
          <p:cNvPicPr/>
          <p:nvPr/>
        </p:nvPicPr>
        <p:blipFill>
          <a:blip r:embed="rId1"/>
          <a:stretch/>
        </p:blipFill>
        <p:spPr>
          <a:xfrm>
            <a:off x="1260000" y="1823400"/>
            <a:ext cx="9895680" cy="376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1200" cy="144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4800" spc="-52" strike="noStrike">
                <a:solidFill>
                  <a:srgbClr val="404040"/>
                </a:solidFill>
                <a:latin typeface="Calibri Light"/>
              </a:rPr>
              <a:t>Queue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1200" cy="1113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 fontScale="93000"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Сообщения в RabbitMQ могут храниться только в очереди, отправитель (P на рисунке ниже) создает сообщение и доставляет его в очередь, а потребитель (C на рисунке ниже) может получить сообщение из очереди и использовать его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.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313" name="Picture 2" descr="RabbitMQ "/>
          <p:cNvPicPr/>
          <p:nvPr/>
        </p:nvPicPr>
        <p:blipFill>
          <a:blip r:embed="rId1"/>
          <a:stretch/>
        </p:blipFill>
        <p:spPr>
          <a:xfrm>
            <a:off x="1176840" y="2873520"/>
            <a:ext cx="3726720" cy="545400"/>
          </a:xfrm>
          <a:prstGeom prst="rect">
            <a:avLst/>
          </a:prstGeom>
          <a:ln w="0">
            <a:noFill/>
          </a:ln>
        </p:spPr>
      </p:pic>
      <p:pic>
        <p:nvPicPr>
          <p:cNvPr id="314" name="Picture 4" descr="RabbitMQ "/>
          <p:cNvPicPr/>
          <p:nvPr/>
        </p:nvPicPr>
        <p:blipFill>
          <a:blip r:embed="rId2"/>
          <a:stretch/>
        </p:blipFill>
        <p:spPr>
          <a:xfrm>
            <a:off x="1176840" y="5138640"/>
            <a:ext cx="3155040" cy="1050120"/>
          </a:xfrm>
          <a:prstGeom prst="rect">
            <a:avLst/>
          </a:prstGeom>
          <a:ln w="0">
            <a:noFill/>
          </a:ln>
        </p:spPr>
      </p:pic>
      <p:sp>
        <p:nvSpPr>
          <p:cNvPr id="315" name="Объект 2"/>
          <p:cNvSpPr/>
          <p:nvPr/>
        </p:nvSpPr>
        <p:spPr>
          <a:xfrm>
            <a:off x="1097280" y="3721680"/>
            <a:ext cx="1005120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rmAutofit fontScale="93000"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Несколько потребителей могут подписаться на одну и ту же очередь. В это время сообщения в очереди будут равномерно распределены для обработки несколькими потребителями, а не каждый получатель получит все сообщения и обработает их.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1200" cy="144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4800" spc="-52" strike="noStrike">
                <a:solidFill>
                  <a:srgbClr val="404040"/>
                </a:solidFill>
                <a:latin typeface="Calibri Light"/>
              </a:rPr>
              <a:t>Exchange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9790560" cy="126972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Отправитель шлет сообщение в Exchange (X на рисунке ниже), а Exchange направляет сообщение в одну или несколько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очередей (или отбрасывает).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318" name="Рисунок 4" descr=""/>
          <p:cNvPicPr/>
          <p:nvPr/>
        </p:nvPicPr>
        <p:blipFill>
          <a:blip r:embed="rId1"/>
          <a:stretch/>
        </p:blipFill>
        <p:spPr>
          <a:xfrm>
            <a:off x="1097280" y="2839320"/>
            <a:ext cx="3155040" cy="1040400"/>
          </a:xfrm>
          <a:prstGeom prst="rect">
            <a:avLst/>
          </a:prstGeom>
          <a:ln w="0">
            <a:noFill/>
          </a:ln>
        </p:spPr>
      </p:pic>
      <p:sp>
        <p:nvSpPr>
          <p:cNvPr id="319" name="Прямоугольник 5"/>
          <p:cNvSpPr/>
          <p:nvPr/>
        </p:nvSpPr>
        <p:spPr>
          <a:xfrm>
            <a:off x="1097280" y="4326840"/>
            <a:ext cx="97905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4f4f4f"/>
                </a:solidFill>
                <a:latin typeface="Calibri"/>
                <a:ea typeface="DejaVu Sans"/>
              </a:rPr>
              <a:t>В RabbitMQ есть четыре типа Exchange. Различные типы имеют разные стратегии маршрутизации.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1200" cy="144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ru-RU" sz="4800" spc="-52" strike="noStrike">
                <a:solidFill>
                  <a:srgbClr val="404040"/>
                </a:solidFill>
                <a:latin typeface="Calibri Light"/>
              </a:rPr>
              <a:t>Маршрутизация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1200" cy="170172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Routing key –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ключ маршрутизации, указываемый в теле сообщения, отправленного в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Exchange.</a:t>
            </a:r>
            <a:br>
              <a:rPr sz="2000"/>
            </a:b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RabbitMQ устанавливает ограничение длины для ключа маршрутизации в 255 байт.</a:t>
            </a:r>
            <a:endParaRPr b="0" lang="ru-RU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Exchange связан с очередью (или другим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Exchange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) через привязку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(Binding)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, поэтому RabbitMQ знает, как правильно направлять сообщения в указанную очередь.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pic>
        <p:nvPicPr>
          <p:cNvPr id="322" name="Picture 2" descr="RabbitMQ "/>
          <p:cNvPicPr/>
          <p:nvPr/>
        </p:nvPicPr>
        <p:blipFill>
          <a:blip r:embed="rId1"/>
          <a:stretch/>
        </p:blipFill>
        <p:spPr>
          <a:xfrm>
            <a:off x="2873520" y="4003560"/>
            <a:ext cx="3060000" cy="849960"/>
          </a:xfrm>
          <a:prstGeom prst="rect">
            <a:avLst/>
          </a:prstGeom>
          <a:ln w="0">
            <a:noFill/>
          </a:ln>
        </p:spPr>
      </p:pic>
      <p:sp>
        <p:nvSpPr>
          <p:cNvPr id="323" name="Объект 2"/>
          <p:cNvSpPr/>
          <p:nvPr/>
        </p:nvSpPr>
        <p:spPr>
          <a:xfrm>
            <a:off x="1097280" y="4989240"/>
            <a:ext cx="10051200" cy="98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Binding key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–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ключ, указываемый при создании привязки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br>
              <a:rPr sz="2000"/>
            </a:b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1066680" y="840240"/>
            <a:ext cx="10051200" cy="7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ru-RU" sz="4800" spc="-52" strike="noStrike">
                <a:solidFill>
                  <a:srgbClr val="404040"/>
                </a:solidFill>
                <a:latin typeface="Calibri Light"/>
              </a:rPr>
              <a:t>Типы </a:t>
            </a:r>
            <a:r>
              <a:rPr b="1" lang="en-US" sz="4800" spc="-52" strike="noStrike">
                <a:solidFill>
                  <a:srgbClr val="404040"/>
                </a:solidFill>
                <a:latin typeface="Calibri Light"/>
              </a:rPr>
              <a:t>exchange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1025280" y="1871640"/>
            <a:ext cx="9948600" cy="10022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 fontScale="92000"/>
          </a:bodyPr>
          <a:p>
            <a:pPr>
              <a:lnSpc>
                <a:spcPct val="100000"/>
              </a:lnSpc>
              <a:spcBef>
                <a:spcPts val="567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В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RabbitMQ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есть четыре типа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Exchange: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  <a:tab algn="l" pos="112680"/>
                <a:tab algn="l" pos="286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fanout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 - направляет все сообщения, отправляемые в Exchange, во все связанные с ним очереди.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326" name="Прямоугольник 4"/>
          <p:cNvSpPr/>
          <p:nvPr/>
        </p:nvSpPr>
        <p:spPr>
          <a:xfrm>
            <a:off x="1041480" y="4118400"/>
            <a:ext cx="93970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topic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– аналогичен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direct,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однако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binding key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может быть задан при помощи шаблона для нечеткого сопоставления. 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27" name=""/>
          <p:cNvSpPr/>
          <p:nvPr/>
        </p:nvSpPr>
        <p:spPr>
          <a:xfrm>
            <a:off x="1044000" y="5322960"/>
            <a:ext cx="9394560" cy="97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headers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– точное сопоставление по заголовкам сообщения (пары ключ-значение), а не по ключам привязки и маршрутизации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28" name=""/>
          <p:cNvSpPr/>
          <p:nvPr/>
        </p:nvSpPr>
        <p:spPr>
          <a:xfrm>
            <a:off x="1014480" y="3060000"/>
            <a:ext cx="9604080" cy="97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direct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- направляет сообщение в очередь, ключ привязки которой точно соответствует ключу маршрутизации.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" descr=""/>
          <p:cNvPicPr/>
          <p:nvPr/>
        </p:nvPicPr>
        <p:blipFill>
          <a:blip r:embed="rId1"/>
          <a:stretch/>
        </p:blipFill>
        <p:spPr>
          <a:xfrm>
            <a:off x="1260000" y="1980000"/>
            <a:ext cx="8638200" cy="3503160"/>
          </a:xfrm>
          <a:prstGeom prst="rect">
            <a:avLst/>
          </a:prstGeom>
          <a:ln w="0">
            <a:noFill/>
          </a:ln>
        </p:spPr>
      </p:pic>
      <p:sp>
        <p:nvSpPr>
          <p:cNvPr id="330" name=""/>
          <p:cNvSpPr/>
          <p:nvPr/>
        </p:nvSpPr>
        <p:spPr>
          <a:xfrm>
            <a:off x="1116000" y="1080000"/>
            <a:ext cx="5938200" cy="71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DejaVu Sans"/>
              </a:rPr>
              <a:t>FANOUT EXCHANGE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331" name=""/>
          <p:cNvSpPr/>
          <p:nvPr/>
        </p:nvSpPr>
        <p:spPr>
          <a:xfrm>
            <a:off x="1453320" y="5362200"/>
            <a:ext cx="8444880" cy="75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все сообщения из exchange во все связанные с ним очереди 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"/>
          <p:cNvSpPr/>
          <p:nvPr/>
        </p:nvSpPr>
        <p:spPr>
          <a:xfrm>
            <a:off x="1260000" y="1260000"/>
            <a:ext cx="1795680" cy="53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Обо мне: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84" name=""/>
          <p:cNvSpPr/>
          <p:nvPr/>
        </p:nvSpPr>
        <p:spPr>
          <a:xfrm>
            <a:off x="1396080" y="1959120"/>
            <a:ext cx="7239600" cy="235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Турунцев Константин Сергеевич</a:t>
            </a:r>
            <a:br>
              <a:rPr sz="2000"/>
            </a:b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В настоящее время разработчик на проектах:</a:t>
            </a:r>
            <a:br>
              <a:rPr sz="2000"/>
            </a:b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КСШ администрации г. Перми,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Т-плюс</a:t>
            </a:r>
            <a:br>
              <a:rPr sz="2000"/>
            </a:br>
            <a:br>
              <a:rPr sz="2000"/>
            </a:b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Также успел поучаствовать в многих других проектах компании (ДИТ, ЕАИС, ЦЗН, Сокол, ММЦ, УЖО).</a:t>
            </a:r>
            <a:br>
              <a:rPr sz="2000"/>
            </a:br>
            <a:br>
              <a:rPr sz="2000"/>
            </a:b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"/>
          <p:cNvSpPr/>
          <p:nvPr/>
        </p:nvSpPr>
        <p:spPr>
          <a:xfrm>
            <a:off x="1224000" y="1116000"/>
            <a:ext cx="7018200" cy="62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DIRECT EXCHANGE</a:t>
            </a:r>
            <a:endParaRPr b="0" lang="ru-RU" sz="3600" spc="-1" strike="noStrike">
              <a:latin typeface="Arial"/>
            </a:endParaRPr>
          </a:p>
        </p:txBody>
      </p:sp>
      <p:pic>
        <p:nvPicPr>
          <p:cNvPr id="333" name="" descr=""/>
          <p:cNvPicPr/>
          <p:nvPr/>
        </p:nvPicPr>
        <p:blipFill>
          <a:blip r:embed="rId1"/>
          <a:stretch/>
        </p:blipFill>
        <p:spPr>
          <a:xfrm>
            <a:off x="1198800" y="1800000"/>
            <a:ext cx="7979400" cy="401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" descr=""/>
          <p:cNvPicPr/>
          <p:nvPr/>
        </p:nvPicPr>
        <p:blipFill>
          <a:blip r:embed="rId1"/>
          <a:stretch/>
        </p:blipFill>
        <p:spPr>
          <a:xfrm>
            <a:off x="1980000" y="1825560"/>
            <a:ext cx="7270200" cy="4292640"/>
          </a:xfrm>
          <a:prstGeom prst="rect">
            <a:avLst/>
          </a:prstGeom>
          <a:ln w="0">
            <a:noFill/>
          </a:ln>
        </p:spPr>
      </p:pic>
      <p:sp>
        <p:nvSpPr>
          <p:cNvPr id="335" name=""/>
          <p:cNvSpPr/>
          <p:nvPr/>
        </p:nvSpPr>
        <p:spPr>
          <a:xfrm>
            <a:off x="1080000" y="1080000"/>
            <a:ext cx="557820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DejaVu Sans"/>
              </a:rPr>
              <a:t>TOPIC EXCHANGE</a:t>
            </a:r>
            <a:endParaRPr b="0" lang="ru-R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"/>
          <p:cNvSpPr/>
          <p:nvPr/>
        </p:nvSpPr>
        <p:spPr>
          <a:xfrm>
            <a:off x="1188000" y="1080000"/>
            <a:ext cx="6118200" cy="71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DejaVu Sans"/>
              </a:rPr>
              <a:t>HEADERS EXCHANGE</a:t>
            </a:r>
            <a:endParaRPr b="0" lang="ru-RU" sz="3600" spc="-1" strike="noStrike">
              <a:latin typeface="Arial"/>
            </a:endParaRPr>
          </a:p>
        </p:txBody>
      </p:sp>
      <p:pic>
        <p:nvPicPr>
          <p:cNvPr id="337" name="" descr=""/>
          <p:cNvPicPr/>
          <p:nvPr/>
        </p:nvPicPr>
        <p:blipFill>
          <a:blip r:embed="rId1"/>
          <a:stretch/>
        </p:blipFill>
        <p:spPr>
          <a:xfrm>
            <a:off x="2700000" y="1808280"/>
            <a:ext cx="6255720" cy="376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1200" cy="144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Remote procedure call (RPC)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900000" y="1800000"/>
            <a:ext cx="10797840" cy="18946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 fontScale="61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Сам MQ основан на асинхронной обработке сообщений. Все отправители отправляют сообщения в RabbitMQ, не зная, была ли успешной или неудачной обработка у потребителя.</a:t>
            </a:r>
            <a:br>
              <a:rPr sz="3200"/>
            </a:br>
            <a:br>
              <a:rPr sz="3200"/>
            </a:br>
            <a:r>
              <a:rPr b="0" lang="ru-RU" sz="3200" spc="-1" strike="noStrike">
                <a:latin typeface="Arial"/>
              </a:rPr>
              <a:t>В реальном сценарии приложения может потребоваться некоторая обработка синхронизации.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</p:txBody>
      </p:sp>
      <p:pic>
        <p:nvPicPr>
          <p:cNvPr id="340" name="Picture 2" descr="RabbitMQ "/>
          <p:cNvPicPr/>
          <p:nvPr/>
        </p:nvPicPr>
        <p:blipFill>
          <a:blip r:embed="rId1"/>
          <a:stretch/>
        </p:blipFill>
        <p:spPr>
          <a:xfrm>
            <a:off x="1121400" y="3837960"/>
            <a:ext cx="5479200" cy="189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1200" cy="144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Durable/transient queues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1200" cy="401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Очереди могут быть длительными или временными:</a:t>
            </a:r>
            <a:endParaRPr b="0" lang="ru-RU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Метаданные длительной очереди хранятся на диске, в то время как метаданные временной очереди, когда это возможно, хранятся в памяти. </a:t>
            </a:r>
            <a:br>
              <a:rPr sz="1800"/>
            </a:br>
            <a:br>
              <a:rPr sz="1800"/>
            </a:br>
            <a:r>
              <a:rPr b="0" lang="ru-RU" sz="1800" spc="-1" strike="noStrike">
                <a:latin typeface="Arial"/>
              </a:rPr>
              <a:t>В средах и вариантах использования, где важна долговечность, приложения должны использовать длительные очереди и убедиться, что отправитель помечает опубликованные сообщения как PERSISTENT (delivery-mode = 2)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Временные очереди будут удалены при загрузке узла. Поэтому они по замыслу не переживут перезапуск узла. Сообщения в временных очередях также будут отброшены.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1200" cy="144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Persistent/transient (in memory) messages 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1200" cy="401616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 fontScale="68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Постоянные (persistent) сообщения будут записываться на диск, как только они попадут в очередь.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Временные (transient) сообщения будут записываться на диск только для того, чтобы их можно было удалить из памяти при нехватке памяти. (при перезапуске RMQ они будут потеряны)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3200" spc="-1" strike="noStrike">
                <a:latin typeface="Arial"/>
              </a:rPr>
              <a:t>Постоянные сообщения также сохраняются в памяти, когда это возможно, и удаляются из памяти только при нехватке памяти.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3200" spc="-1" strike="noStrike">
                <a:latin typeface="Arial"/>
              </a:rPr>
              <a:t>По умолчанию сообщения имеют тип transient, для того, чтобы изменить тип отправляемых в RMQ сообщений, необходимо, при отправке сообщения указать у него DeliveryMode = 2.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1200" cy="144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1000"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Подтверждение получения сообщения (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Message acknowledgment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)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46" name=""/>
          <p:cNvSpPr txBox="1"/>
          <p:nvPr/>
        </p:nvSpPr>
        <p:spPr>
          <a:xfrm>
            <a:off x="1080000" y="1800000"/>
            <a:ext cx="10080000" cy="4133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ru-RU" sz="1800" spc="-1" strike="noStrike">
                <a:latin typeface="Arial"/>
              </a:rPr>
              <a:t>В зависимости от используемого режима подтверждения RabbitMQ может считать сообщение успешно доставленным в случаях:</a:t>
            </a:r>
            <a:endParaRPr b="0" lang="ru-RU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сразу после его отправки (автоматическое подтверждение клиентом)</a:t>
            </a:r>
            <a:endParaRPr b="0" lang="ru-RU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при получении явного ("ручного") подтверждения клиента (consumer ack).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ru-RU" sz="1800" spc="-1" strike="noStrike">
                <a:latin typeface="Arial"/>
              </a:rPr>
              <a:t>Подтверждения, отправленные вручную, могут быть положительными или отрицательными и использовать один из следующих методов протокола: </a:t>
            </a:r>
            <a:endParaRPr b="0" lang="ru-RU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basic.ack используется для положительных подтверждений</a:t>
            </a:r>
            <a:endParaRPr b="0" lang="ru-RU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basic.nack используется для отрицательных подтверждений (сообщение помещается обратно в очередь)</a:t>
            </a:r>
            <a:endParaRPr b="0" lang="ru-RU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basic.reject используется для отрицательных подтверждений (сообщение отбрасывается и удаляется)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1210680" y="2196000"/>
            <a:ext cx="10051200" cy="251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Демонстрация отправки и приема сообщений в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RabbitMQ на примере консольного приложения на .net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.</a:t>
            </a:r>
            <a:endParaRPr b="0" lang="ru-RU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1102680" y="360"/>
            <a:ext cx="10051200" cy="251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15000"/>
              </a:lnSpc>
              <a:buNone/>
            </a:pPr>
            <a:r>
              <a:rPr b="0" lang="ru-RU" sz="1800" spc="-52" strike="noStrike">
                <a:solidFill>
                  <a:srgbClr val="404040"/>
                </a:solidFill>
                <a:latin typeface="Arial"/>
              </a:rPr>
              <a:t>Также у RabbitMQ имеется http-api, документация на него доступна по ссылке </a:t>
            </a:r>
            <a:r>
              <a:rPr b="0" lang="ru-RU" sz="1800" spc="-52" strike="noStrike" u="sng">
                <a:solidFill>
                  <a:srgbClr val="2998e3"/>
                </a:solidFill>
                <a:uFillTx/>
                <a:latin typeface="Arial"/>
                <a:hlinkClick r:id="rId1"/>
              </a:rPr>
              <a:t>http://127.0.0.1:15672/api/index.html</a:t>
            </a:r>
            <a:r>
              <a:rPr b="0" lang="ru-RU" sz="1800" spc="-52" strike="noStrike">
                <a:solidFill>
                  <a:srgbClr val="404040"/>
                </a:solidFill>
                <a:latin typeface="Arial"/>
              </a:rPr>
              <a:t> или по значку HTTP API в правом нижнем углу страницы админки</a:t>
            </a:r>
            <a:br>
              <a:rPr sz="1800"/>
            </a:br>
            <a:br>
              <a:rPr sz="1800"/>
            </a:br>
            <a:br>
              <a:rPr sz="1800"/>
            </a:br>
            <a:endParaRPr b="0" lang="ru-RU" sz="1800" spc="-1" strike="noStrike">
              <a:latin typeface="Arial"/>
            </a:endParaRPr>
          </a:p>
        </p:txBody>
      </p:sp>
      <p:pic>
        <p:nvPicPr>
          <p:cNvPr id="349" name="" descr=""/>
          <p:cNvPicPr/>
          <p:nvPr/>
        </p:nvPicPr>
        <p:blipFill>
          <a:blip r:embed="rId2"/>
          <a:stretch/>
        </p:blipFill>
        <p:spPr>
          <a:xfrm>
            <a:off x="864000" y="1899000"/>
            <a:ext cx="7874280" cy="1802880"/>
          </a:xfrm>
          <a:prstGeom prst="rect">
            <a:avLst/>
          </a:prstGeom>
          <a:ln w="0">
            <a:noFill/>
          </a:ln>
        </p:spPr>
      </p:pic>
      <p:sp>
        <p:nvSpPr>
          <p:cNvPr id="350" name=""/>
          <p:cNvSpPr/>
          <p:nvPr/>
        </p:nvSpPr>
        <p:spPr>
          <a:xfrm>
            <a:off x="1080000" y="3960000"/>
            <a:ext cx="9533880" cy="110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Например при помощи такого запроса можно получить список всех очередей  http://127.0.0.1:15672/api/queues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727560" y="1800000"/>
            <a:ext cx="10966680" cy="1139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15000"/>
              </a:lnSpc>
              <a:buNone/>
            </a:pPr>
            <a:r>
              <a:rPr b="0" lang="ru-RU" sz="1800" spc="-52" strike="noStrike">
                <a:latin typeface="Arial"/>
              </a:rPr>
              <a:t>В RabbitMQ также есть возможность задать права пользователям на конфигурирование, чтение и запись. Права задаются регулярными выражениями в разделе Permissions настроек соответствующего пользователя</a:t>
            </a: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endParaRPr b="0" lang="ru-RU" sz="1800" spc="-1" strike="noStrike">
              <a:latin typeface="Arial"/>
            </a:endParaRPr>
          </a:p>
        </p:txBody>
      </p:sp>
      <p:sp>
        <p:nvSpPr>
          <p:cNvPr id="352" name=""/>
          <p:cNvSpPr/>
          <p:nvPr/>
        </p:nvSpPr>
        <p:spPr>
          <a:xfrm>
            <a:off x="1080000" y="3960000"/>
            <a:ext cx="9533880" cy="110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3" name="" descr=""/>
          <p:cNvPicPr/>
          <p:nvPr/>
        </p:nvPicPr>
        <p:blipFill>
          <a:blip r:embed="rId1"/>
          <a:stretch/>
        </p:blipFill>
        <p:spPr>
          <a:xfrm>
            <a:off x="540000" y="1800000"/>
            <a:ext cx="11494800" cy="3098520"/>
          </a:xfrm>
          <a:prstGeom prst="rect">
            <a:avLst/>
          </a:prstGeom>
          <a:ln w="0">
            <a:noFill/>
          </a:ln>
        </p:spPr>
      </p:pic>
      <p:sp>
        <p:nvSpPr>
          <p:cNvPr id="354" name=""/>
          <p:cNvSpPr/>
          <p:nvPr/>
        </p:nvSpPr>
        <p:spPr>
          <a:xfrm>
            <a:off x="900000" y="5157360"/>
            <a:ext cx="1046592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52" strike="noStrike">
                <a:solidFill>
                  <a:srgbClr val="000000"/>
                </a:solidFill>
                <a:latin typeface="Arial"/>
                <a:ea typeface="DejaVu Sans"/>
              </a:rPr>
              <a:t>подробнее можно прочитать в документации </a:t>
            </a:r>
            <a:r>
              <a:rPr b="0" lang="ru-RU" sz="1800" spc="-52" strike="noStrike" u="sng">
                <a:solidFill>
                  <a:srgbClr val="2998e3"/>
                </a:solidFill>
                <a:uFillTx/>
                <a:latin typeface="Arial"/>
                <a:ea typeface="DejaVu Sans"/>
                <a:hlinkClick r:id="rId2"/>
              </a:rPr>
              <a:t>https://www.rabbitmq.com/access-control.html#authorisation</a:t>
            </a:r>
            <a:r>
              <a:rPr b="0" lang="ru-RU" sz="1800" spc="-52" strike="noStrike" u="sng">
                <a:solidFill>
                  <a:srgbClr val="2998e3"/>
                </a:solidFill>
                <a:uFillTx/>
                <a:latin typeface="Arial"/>
                <a:ea typeface="DejaVu Sans"/>
                <a:hlinkClick r:id="rId3"/>
              </a:rPr>
              <a:t>https://www.rabbitmq.com/access-control.html#authorisation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"/>
          <p:cNvSpPr/>
          <p:nvPr/>
        </p:nvSpPr>
        <p:spPr>
          <a:xfrm>
            <a:off x="1260000" y="1273680"/>
            <a:ext cx="869220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Задачи, при решении которых пригодился бы брокер сообщений: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286" name=""/>
          <p:cNvSpPr/>
          <p:nvPr/>
        </p:nvSpPr>
        <p:spPr>
          <a:xfrm>
            <a:off x="1023840" y="2001960"/>
            <a:ext cx="10313280" cy="407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Когда необходимо реализовать сложную бизнес логику, в которой задействовано несколько компонентов информационной системы.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Интеграция различных информационных систем между собой.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Если нужно обеспечить асинхронный обмен между сервисами и обеспечить буферизацию сообщений.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Требуется рассылать сообщения нескольким получателям от одного отправителя.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Необходимо сгладить пиковые нагрузки.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Требуется агрегировать и выполнять задачи по расписанию;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1200" cy="144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Спасибо за внимание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56" name=""/>
          <p:cNvSpPr/>
          <p:nvPr/>
        </p:nvSpPr>
        <p:spPr>
          <a:xfrm>
            <a:off x="5706000" y="3324960"/>
            <a:ext cx="8319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^(qwe123)$</a:t>
            </a:r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" descr=""/>
          <p:cNvPicPr/>
          <p:nvPr/>
        </p:nvPicPr>
        <p:blipFill>
          <a:blip r:embed="rId1"/>
          <a:stretch/>
        </p:blipFill>
        <p:spPr>
          <a:xfrm>
            <a:off x="2160000" y="1783800"/>
            <a:ext cx="8096040" cy="3972240"/>
          </a:xfrm>
          <a:prstGeom prst="rect">
            <a:avLst/>
          </a:prstGeom>
          <a:ln w="0">
            <a:noFill/>
          </a:ln>
        </p:spPr>
      </p:pic>
      <p:sp>
        <p:nvSpPr>
          <p:cNvPr id="288" name=""/>
          <p:cNvSpPr/>
          <p:nvPr/>
        </p:nvSpPr>
        <p:spPr>
          <a:xfrm>
            <a:off x="1199160" y="1080000"/>
            <a:ext cx="9237240" cy="59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Например асинхронное взаимодействие между сервисами: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" descr=""/>
          <p:cNvPicPr/>
          <p:nvPr/>
        </p:nvPicPr>
        <p:blipFill>
          <a:blip r:embed="rId1"/>
          <a:stretch/>
        </p:blipFill>
        <p:spPr>
          <a:xfrm>
            <a:off x="1815480" y="2700000"/>
            <a:ext cx="700560" cy="1138680"/>
          </a:xfrm>
          <a:prstGeom prst="rect">
            <a:avLst/>
          </a:prstGeom>
          <a:ln w="0">
            <a:noFill/>
          </a:ln>
        </p:spPr>
      </p:pic>
      <p:sp>
        <p:nvSpPr>
          <p:cNvPr id="290" name=""/>
          <p:cNvSpPr/>
          <p:nvPr/>
        </p:nvSpPr>
        <p:spPr>
          <a:xfrm>
            <a:off x="1753560" y="1980000"/>
            <a:ext cx="159696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Apache Kafka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2"/>
          <a:stretch/>
        </p:blipFill>
        <p:spPr>
          <a:xfrm>
            <a:off x="4140000" y="2118240"/>
            <a:ext cx="2696040" cy="2197800"/>
          </a:xfrm>
          <a:prstGeom prst="rect">
            <a:avLst/>
          </a:prstGeom>
          <a:ln w="0">
            <a:noFill/>
          </a:ln>
        </p:spPr>
      </p:pic>
      <p:sp>
        <p:nvSpPr>
          <p:cNvPr id="292" name=""/>
          <p:cNvSpPr/>
          <p:nvPr/>
        </p:nvSpPr>
        <p:spPr>
          <a:xfrm>
            <a:off x="1188000" y="1080000"/>
            <a:ext cx="8169120" cy="69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DejaVu Sans"/>
              </a:rPr>
              <a:t>Различные брокеры сообщений</a:t>
            </a:r>
            <a:endParaRPr b="0" lang="ru-RU" sz="3600" spc="-1" strike="noStrike">
              <a:latin typeface="Arial"/>
            </a:endParaRPr>
          </a:p>
        </p:txBody>
      </p:sp>
      <p:pic>
        <p:nvPicPr>
          <p:cNvPr id="293" name="" descr=""/>
          <p:cNvPicPr/>
          <p:nvPr/>
        </p:nvPicPr>
        <p:blipFill>
          <a:blip r:embed="rId3"/>
          <a:stretch/>
        </p:blipFill>
        <p:spPr>
          <a:xfrm>
            <a:off x="7820280" y="2283480"/>
            <a:ext cx="3138840" cy="491040"/>
          </a:xfrm>
          <a:prstGeom prst="rect">
            <a:avLst/>
          </a:prstGeom>
          <a:ln w="0">
            <a:noFill/>
          </a:ln>
        </p:spPr>
      </p:pic>
      <p:pic>
        <p:nvPicPr>
          <p:cNvPr id="294" name="" descr=""/>
          <p:cNvPicPr/>
          <p:nvPr/>
        </p:nvPicPr>
        <p:blipFill>
          <a:blip r:embed="rId4"/>
          <a:stretch/>
        </p:blipFill>
        <p:spPr>
          <a:xfrm>
            <a:off x="8007840" y="4153680"/>
            <a:ext cx="1348200" cy="1062360"/>
          </a:xfrm>
          <a:prstGeom prst="rect">
            <a:avLst/>
          </a:prstGeom>
          <a:ln w="0">
            <a:noFill/>
          </a:ln>
        </p:spPr>
      </p:pic>
      <p:sp>
        <p:nvSpPr>
          <p:cNvPr id="295" name=""/>
          <p:cNvSpPr/>
          <p:nvPr/>
        </p:nvSpPr>
        <p:spPr>
          <a:xfrm>
            <a:off x="7920000" y="3600000"/>
            <a:ext cx="269892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FlexberryServiceBus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" descr=""/>
          <p:cNvPicPr/>
          <p:nvPr/>
        </p:nvPicPr>
        <p:blipFill>
          <a:blip r:embed="rId1"/>
          <a:stretch/>
        </p:blipFill>
        <p:spPr>
          <a:xfrm>
            <a:off x="1252800" y="1800000"/>
            <a:ext cx="9723240" cy="3624840"/>
          </a:xfrm>
          <a:prstGeom prst="rect">
            <a:avLst/>
          </a:prstGeom>
          <a:ln w="0">
            <a:noFill/>
          </a:ln>
        </p:spPr>
      </p:pic>
      <p:sp>
        <p:nvSpPr>
          <p:cNvPr id="297" name=""/>
          <p:cNvSpPr/>
          <p:nvPr/>
        </p:nvSpPr>
        <p:spPr>
          <a:xfrm>
            <a:off x="850680" y="1080000"/>
            <a:ext cx="10666080" cy="61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При использовании брокеров сообщений не требуется чтобы отправитель и получатель знали о существовании друг друга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"/>
          <p:cNvSpPr/>
          <p:nvPr/>
        </p:nvSpPr>
        <p:spPr>
          <a:xfrm>
            <a:off x="1080000" y="2213640"/>
            <a:ext cx="10254600" cy="304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Advanced Message Queuing Protocol - открытый протокол прикладного уровня для передачи сообщений между компонентами системы.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Основная идея состоит в том, что отдельные подсистемы (или независимые приложения) могут обмениваться произвольным образом сообщениями через AMQP-брокер, который осуществляет маршрутизацию, гарантирует доставку, распределение потоков данных, подписку на нужные типы сообщений.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99" name=""/>
          <p:cNvSpPr/>
          <p:nvPr/>
        </p:nvSpPr>
        <p:spPr>
          <a:xfrm>
            <a:off x="1080000" y="1260000"/>
            <a:ext cx="4677120" cy="61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b="0" lang="ru-RU" sz="3600" spc="-1" strike="noStrike">
                <a:solidFill>
                  <a:srgbClr val="404040"/>
                </a:solidFill>
                <a:latin typeface="Calibri"/>
                <a:ea typeface="Noto Sans CJK SC"/>
              </a:rPr>
              <a:t>Протокол AMQP</a:t>
            </a:r>
            <a:endParaRPr b="0" lang="ru-R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1200" cy="144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3600" spc="-52" strike="noStrike">
                <a:solidFill>
                  <a:srgbClr val="404040"/>
                </a:solidFill>
                <a:latin typeface="Calibri Light"/>
              </a:rPr>
              <a:t>RabbitMQ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1080000" y="2385720"/>
            <a:ext cx="10051200" cy="229140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RabbitMQ - это реализация AMQP с открытым исходным кодом. Сервер написан на Erlang и поддерживает  клиентов для большинства популярных языков, в том числе .net</a:t>
            </a:r>
            <a:endParaRPr b="0" lang="ru-RU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Он используется для хранения и пересылки сообщений в распределенной системе и хорошо работает с точки зрения простоты использования, масштабируемости и высокой доступности.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1200" cy="144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Быстрый старт с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docker desktop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1200" cy="401616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Запустить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Docker Desktop.</a:t>
            </a:r>
            <a:endParaRPr b="0" lang="ru-RU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Открыть консоль.</a:t>
            </a:r>
            <a:endParaRPr b="0" lang="ru-RU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Выполнить команду получения образа: </a:t>
            </a:r>
            <a:br>
              <a:rPr sz="2000"/>
            </a:b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 docker pull rabbitmq:3-management</a:t>
            </a:r>
            <a:endParaRPr b="0" lang="ru-RU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Запустить контейнер командой:</a:t>
            </a:r>
            <a:br>
              <a:rPr sz="2000"/>
            </a:b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 docker run -d --name disconf-rabbit -p 5672:5672 -p 15672:15672 rabbitmq:3-management</a:t>
            </a:r>
            <a:endParaRPr b="0" lang="ru-RU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Открыть админку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RabbitMq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 адресу </a:t>
            </a:r>
            <a:r>
              <a:rPr b="0" lang="ru-RU" sz="2000" spc="-1" strike="noStrike" u="sng">
                <a:solidFill>
                  <a:srgbClr val="2998e3"/>
                </a:solidFill>
                <a:uFillTx/>
                <a:latin typeface="Calibri"/>
                <a:hlinkClick r:id="rId1"/>
              </a:rPr>
              <a:t>http://127.0.0.1:15672/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(логин/пароль по умолчанию: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guest/guest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)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TM02900743[[fn=Природа]]</Template>
  <TotalTime>6961</TotalTime>
  <Application>LibreOffice/7.3.7.2$Linux_X86_64 LibreOffice_project/30$Build-2</Application>
  <AppVersion>15.0000</AppVersion>
  <Words>1529</Words>
  <Paragraphs>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2018-06-05T10:19:19Z</dcterms:created>
  <dc:creator>Олег Матвиенко</dc:creator>
  <dc:description/>
  <dc:language>ru-RU</dc:language>
  <cp:lastModifiedBy/>
  <dcterms:modified xsi:type="dcterms:W3CDTF">2023-05-15T09:09:03Z</dcterms:modified>
  <cp:revision>238</cp:revision>
  <dc:subject/>
  <dc:title>Как написать многопоточное приложение в 2018 году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17</vt:i4>
  </property>
</Properties>
</file>