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_rels/notesSlide1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.xml.rels" ContentType="application/vnd.openxmlformats-package.relationships+xml"/>
  <Override PartName="/ppt/notesSlides/notesSlide2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23.png" ContentType="image/png"/>
  <Override PartName="/ppt/media/image21.jpeg" ContentType="image/jpeg"/>
  <Override PartName="/ppt/media/image28.png" ContentType="image/png"/>
  <Override PartName="/ppt/media/image5.png" ContentType="image/png"/>
  <Override PartName="/ppt/media/image29.jpeg" ContentType="image/jpeg"/>
  <Override PartName="/ppt/media/image30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22.jpeg" ContentType="image/jpeg"/>
  <Override PartName="/ppt/media/image9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14.png" ContentType="image/png"/>
  <Override PartName="/ppt/media/image15.png" ContentType="image/png"/>
  <Override PartName="/ppt/media/image24.jpeg" ContentType="image/jpe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</p:sldIdLst>
  <p:sldSz cx="12192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dt" idx="2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 type="ftr" idx="2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27" name="PlaceHolder 6"/>
          <p:cNvSpPr>
            <a:spLocks noGrp="1"/>
          </p:cNvSpPr>
          <p:nvPr>
            <p:ph type="sldNum" idx="2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D741382-5E5B-4352-A98E-8127D3E12082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06200" cy="2305800"/>
          </a:xfrm>
          <a:prstGeom prst="rect">
            <a:avLst/>
          </a:prstGeom>
          <a:ln w="0">
            <a:noFill/>
          </a:ln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06200" cy="269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Всем привет. Меня зовут Константин Турунцев, я разработчик на проектах по КСШ для администрации города Перми, Т-плюс.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sldNum" idx="25"/>
          </p:nvPr>
        </p:nvSpPr>
        <p:spPr>
          <a:xfrm>
            <a:off x="5179680" y="6513840"/>
            <a:ext cx="3953160" cy="33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6A3822-E309-4B52-B015-D92D453658C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sldImg"/>
          </p:nvPr>
        </p:nvSpPr>
        <p:spPr>
          <a:xfrm>
            <a:off x="507960" y="520920"/>
            <a:ext cx="8118720" cy="2562840"/>
          </a:xfrm>
          <a:prstGeom prst="rect">
            <a:avLst/>
          </a:prstGeom>
          <a:ln w="0">
            <a:noFill/>
          </a:ln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914400" y="3257280"/>
            <a:ext cx="7306200" cy="30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350" spc="-1" strike="noStrike">
                <a:latin typeface="Arial"/>
              </a:rPr>
              <a:t>Можно запустить также в виде docker-сервиса в стэке, тогда будет возможно управлять сервисом через портейнер </a:t>
            </a:r>
            <a:endParaRPr b="0" lang="ru-RU" sz="135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35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06200" cy="2305800"/>
          </a:xfrm>
          <a:prstGeom prst="rect">
            <a:avLst/>
          </a:prstGeom>
          <a:ln w="0">
            <a:noFill/>
          </a:ln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06200" cy="269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sldNum" idx="27"/>
          </p:nvPr>
        </p:nvSpPr>
        <p:spPr>
          <a:xfrm>
            <a:off x="5179680" y="6513840"/>
            <a:ext cx="3953160" cy="33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3BA58C-09D3-4156-80EA-131CF4ACD59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06200" cy="2305800"/>
          </a:xfrm>
          <a:prstGeom prst="rect">
            <a:avLst/>
          </a:prstGeom>
          <a:ln w="0">
            <a:noFill/>
          </a:ln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06200" cy="269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sldNum" idx="28"/>
          </p:nvPr>
        </p:nvSpPr>
        <p:spPr>
          <a:xfrm>
            <a:off x="5179680" y="6513840"/>
            <a:ext cx="3953160" cy="33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D5BBA9-2879-4E74-839D-0D95ED989AA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06200" cy="2305800"/>
          </a:xfrm>
          <a:prstGeom prst="rect">
            <a:avLst/>
          </a:prstGeom>
          <a:ln w="0">
            <a:noFill/>
          </a:ln>
        </p:spPr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06200" cy="269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sldNum" idx="29"/>
          </p:nvPr>
        </p:nvSpPr>
        <p:spPr>
          <a:xfrm>
            <a:off x="5179680" y="6513840"/>
            <a:ext cx="3953160" cy="33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309BE9-14A8-45A3-A5CC-9940B4B99EE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06200" cy="2305800"/>
          </a:xfrm>
          <a:prstGeom prst="rect">
            <a:avLst/>
          </a:prstGeom>
          <a:ln w="0">
            <a:noFill/>
          </a:ln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06200" cy="269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sldNum" idx="30"/>
          </p:nvPr>
        </p:nvSpPr>
        <p:spPr>
          <a:xfrm>
            <a:off x="5179680" y="6513840"/>
            <a:ext cx="3953160" cy="33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637F57-9CB3-4046-9F9C-41EECE6813F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06200" cy="2305800"/>
          </a:xfrm>
          <a:prstGeom prst="rect">
            <a:avLst/>
          </a:prstGeom>
          <a:ln w="0">
            <a:noFill/>
          </a:ln>
        </p:spPr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06200" cy="269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000" spc="-1" strike="noStrike">
                <a:latin typeface="Arial"/>
              </a:rPr>
              <a:t>Когда отправитель шлет сообщение в Exchange, он обычно указывает ключ маршрутизации (</a:t>
            </a:r>
            <a:r>
              <a:rPr b="0" lang="en-US" sz="1000" spc="-1" strike="noStrike">
                <a:latin typeface="Arial"/>
              </a:rPr>
              <a:t>Routing key</a:t>
            </a:r>
            <a:r>
              <a:rPr b="0" lang="ru-RU" sz="1000" spc="-1" strike="noStrike">
                <a:latin typeface="Arial"/>
              </a:rPr>
              <a:t>), чтобы указать правила маршрутизации сообщения.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ru-RU" sz="1000" spc="-1" strike="noStrike">
                <a:latin typeface="Arial"/>
              </a:rPr>
              <a:t>Этот ключ маршрутизации должен использоваться вместе с типом Exchange и ключом привязки</a:t>
            </a:r>
            <a:r>
              <a:rPr b="0" lang="en-US" sz="1000" spc="-1" strike="noStrike">
                <a:latin typeface="Arial"/>
              </a:rPr>
              <a:t> (Binding key)</a:t>
            </a:r>
            <a:r>
              <a:rPr b="0" lang="ru-RU" sz="1000" spc="-1" strike="noStrike">
                <a:latin typeface="Arial"/>
              </a:rPr>
              <a:t>.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ru-RU" sz="1000" spc="-1" strike="noStrike">
                <a:latin typeface="Arial"/>
              </a:rPr>
              <a:t>То есть в зависимости от типа </a:t>
            </a:r>
            <a:r>
              <a:rPr b="0" lang="en-US" sz="1000" spc="-1" strike="noStrike">
                <a:latin typeface="Arial"/>
              </a:rPr>
              <a:t>Exchange </a:t>
            </a:r>
            <a:r>
              <a:rPr b="0" lang="ru-RU" sz="1000" spc="-1" strike="noStrike">
                <a:latin typeface="Arial"/>
              </a:rPr>
              <a:t>и ключа </a:t>
            </a:r>
            <a:r>
              <a:rPr b="0" lang="en-US" sz="1000" spc="-1" strike="noStrike">
                <a:latin typeface="Arial"/>
              </a:rPr>
              <a:t>Binding key</a:t>
            </a:r>
            <a:r>
              <a:rPr b="0" lang="ru-RU" sz="1000" spc="-1" strike="noStrike">
                <a:latin typeface="Arial"/>
              </a:rPr>
              <a:t>, указанного при создании привязки</a:t>
            </a:r>
            <a:r>
              <a:rPr b="0" lang="en-US" sz="1000" spc="-1" strike="noStrike">
                <a:latin typeface="Arial"/>
              </a:rPr>
              <a:t>, </a:t>
            </a:r>
            <a:r>
              <a:rPr b="0" lang="ru-RU" sz="1000" spc="-1" strike="noStrike">
                <a:latin typeface="Arial"/>
              </a:rPr>
              <a:t>сообщение попадет в ту или иную очередь.</a:t>
            </a:r>
            <a:br>
              <a:rPr sz="1000"/>
            </a:br>
            <a:r>
              <a:rPr b="0" lang="ru-RU" sz="1000" spc="-1" strike="noStrike">
                <a:latin typeface="Arial"/>
              </a:rPr>
              <a:t>RabbitMQ устанавливает ограничение длины для ключа маршрутизации в 255 байт.</a:t>
            </a:r>
            <a:endParaRPr b="0" lang="ru-RU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000" spc="-1" strike="noStrike"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sldNum" idx="31"/>
          </p:nvPr>
        </p:nvSpPr>
        <p:spPr>
          <a:xfrm>
            <a:off x="5179680" y="6513840"/>
            <a:ext cx="3953160" cy="33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572BB1-D92A-4365-A212-D3762AB8080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06200" cy="269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Direct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: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Взяв в качестве примера конфигурацию, приведенную на рисунке выше, если мы отправим в Exchange сообщение с routingKey = “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orange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", оно будет перенаправлено в Q1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 Q2; если мы отправим сообщение с routingKey = “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black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“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 сообщение будет направлено только в Q2. </a:t>
            </a:r>
            <a:br>
              <a:rPr sz="1200"/>
            </a:b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Topic: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Расширен в правилах сопоставления. Он аналогичен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direct-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типу Exchage. Он также направляет сообщения в очередь, которая соответствует ключу привязки и ключу маршрутизации. Однако правила сопоставления здесь несколько иные:</a:t>
            </a: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Ключ маршрутизации - это строка, разделенная точкой ".", например, "stock.usd.nyse" и "nyse." vmw "," quick.orange.rabbit "</a:t>
            </a: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Ключ привязки и ключ маршрутизации также являются символьными строками, разделенными точкой "."</a:t>
            </a: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В ключе привязки может быть два специальных символа «*» и «#», которые используются для нечеткого сопоставления, где «*» используется для сопоставления одного слова, а «#» используется для сопоставления нескольких слов.</a:t>
            </a:r>
            <a:br>
              <a:rPr sz="1200"/>
            </a:b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Взяв в качестве примера конфигурацию, приведенную на рисунке, сообщение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routingKey = "quick.orange.rabbit"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будет одновременно направлено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Q1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Q2,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сообщение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routingKey = "lazy.orange.fox"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будет направлено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Q1, routingKey = "lazy.brown.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сообщение "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fox"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будет направлено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Q2,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сообщение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routingKey = "lazy.pink.rabbit"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будет направлено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 (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доставляется только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один раз, хотя этот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routingKey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соответствует обоим ключам привязки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Q2); routingKey = "quick.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Сообщения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Brown.fox ", routingKey =" orange ", routingKey =" quick.orange.male.rabbit "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 будут отправлены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alternate-exchange (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если он был указан в настройках при создании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Exchange)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или отброшены, поскольку они не соответствуют ни одному из связующих ключей.</a:t>
            </a: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Указывается набор пар ключ-значение при привязке очереди и Exchange; при отправке сообщения в Exchange RabbitMQ получит заголовок сообщения (также в форме пары ключ-значение), сравнит точно ли пара ключ-значение соответствует паре ключ-значение, указанной при привязке очереди и Exchange, если они точно совпадают, сообщение будет направлено в Очередь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иначе, оно будет отправлено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alternate-exchange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 (если указан)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или отброшено.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sldNum" idx="32"/>
          </p:nvPr>
        </p:nvSpPr>
        <p:spPr>
          <a:xfrm>
            <a:off x="5179680" y="6513840"/>
            <a:ext cx="3953160" cy="33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4EC5D3-8534-4CD6-8753-8180C17C78B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06200" cy="230580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0440" cy="4002120"/>
          </a:xfrm>
          <a:prstGeom prst="rect">
            <a:avLst/>
          </a:prstGeom>
          <a:ln w="0">
            <a:noFill/>
          </a:ln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0800" cy="48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408" name=""/>
          <p:cNvSpPr/>
          <p:nvPr/>
        </p:nvSpPr>
        <p:spPr>
          <a:xfrm>
            <a:off x="893880" y="1224000"/>
            <a:ext cx="1147680" cy="33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Обо мне: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09" name=""/>
          <p:cNvSpPr/>
          <p:nvPr/>
        </p:nvSpPr>
        <p:spPr>
          <a:xfrm>
            <a:off x="900000" y="1800000"/>
            <a:ext cx="5753160" cy="213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Турунцев Константин Сергеевич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 настоящее время, разработчик на проектах:</a:t>
            </a:r>
            <a:br>
              <a:rPr sz="1800"/>
            </a:b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КСШ Администрации г.Перми</a:t>
            </a:r>
            <a:br>
              <a:rPr sz="1800"/>
            </a:b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Т-плюс </a:t>
            </a:r>
            <a:br>
              <a:rPr sz="1800"/>
            </a:br>
            <a:br>
              <a:rPr sz="1800"/>
            </a:b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Успел поработать также на многих других проектах компании в роли разработчика.</a:t>
            </a:r>
            <a:endParaRPr b="0" lang="ru-RU" sz="18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06200" cy="2305800"/>
          </a:xfrm>
          <a:prstGeom prst="rect">
            <a:avLst/>
          </a:prstGeom>
          <a:ln w="0">
            <a:noFill/>
          </a:ln>
        </p:spPr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06200" cy="269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Механизм реализации RPC в RabbitMQ:</a:t>
            </a:r>
            <a:endParaRPr b="0" lang="ru-RU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Когда клиент отправляет запрос (сообщение), задает два значения в свойствах сообщения (MessageProperties, эти свойства будут отправляться вместе с сообщением) </a:t>
            </a:r>
            <a:endParaRPr b="0" lang="ru-RU" sz="12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replyTo (имя очереди, используемое для сообщения серверу После завершения обработки сообщение, которое информирует меня, будет отправлено в эту очередь)</a:t>
            </a:r>
            <a:endParaRPr b="0" lang="ru-RU" sz="12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correlationId (идентификационный номер этого запроса, сервер должен вернуть этот атрибут после завершения обработки, и клиент будет знать, какой запрос был выполнен)</a:t>
            </a:r>
            <a:endParaRPr b="0" lang="ru-RU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Сервер получает сообщение и обрабатывает его</a:t>
            </a:r>
            <a:endParaRPr b="0" lang="ru-RU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После обработки сообщения сервер сгенерирует ответное сообщение в очередь, указанную в replyTo, и принесет атрибут correlationId.</a:t>
            </a:r>
            <a:endParaRPr b="0" lang="ru-RU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Клиент подписался на очередь, указанную в replyTo. Получив ответное сообщение от сервера, он анализирует, какой запрос был выполнен в соответствии с атрибутом correlationId, и выполняет последующую бизнес-обработку на основе результата выполнения.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sldNum" idx="33"/>
          </p:nvPr>
        </p:nvSpPr>
        <p:spPr>
          <a:xfrm>
            <a:off x="5179680" y="6513840"/>
            <a:ext cx="3953160" cy="33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3E5665-0C05-4A26-81D9-FC6F6DA8DB9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06200" cy="2305800"/>
          </a:xfrm>
          <a:prstGeom prst="rect">
            <a:avLst/>
          </a:prstGeom>
          <a:ln w="0">
            <a:noFill/>
          </a:ln>
        </p:spPr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06200" cy="269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sldNum" idx="34"/>
          </p:nvPr>
        </p:nvSpPr>
        <p:spPr>
          <a:xfrm>
            <a:off x="5179680" y="6513840"/>
            <a:ext cx="3953160" cy="33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642DCF-3D05-41DA-85D2-FE2CD97DD41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06200" cy="2305800"/>
          </a:xfrm>
          <a:prstGeom prst="rect">
            <a:avLst/>
          </a:prstGeom>
          <a:ln w="0">
            <a:noFill/>
          </a:ln>
        </p:spPr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06200" cy="269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Будет продемонстрирована возможность отправки сообщений в </a:t>
            </a:r>
            <a:r>
              <a:rPr b="0" lang="en-US" sz="2000" spc="-1" strike="noStrike">
                <a:latin typeface="Arial"/>
              </a:rPr>
              <a:t>RMQ </a:t>
            </a:r>
            <a:r>
              <a:rPr b="0" lang="ru-RU" sz="2000" spc="-1" strike="noStrike">
                <a:latin typeface="Arial"/>
              </a:rPr>
              <a:t>на примере консольного приложения на .</a:t>
            </a:r>
            <a:r>
              <a:rPr b="0" lang="en-US" sz="2000" spc="-1" strike="noStrike">
                <a:latin typeface="Arial"/>
              </a:rPr>
              <a:t>Net</a:t>
            </a:r>
            <a:r>
              <a:rPr b="0" lang="ru-RU" sz="2000" spc="-1" strike="noStrike">
                <a:latin typeface="Arial"/>
              </a:rPr>
              <a:t>. Также будут показаны возможности маршрутизации сообщений в </a:t>
            </a:r>
            <a:r>
              <a:rPr b="0" lang="en-US" sz="2000" spc="-1" strike="noStrike">
                <a:latin typeface="Arial"/>
              </a:rPr>
              <a:t>exchange</a:t>
            </a:r>
            <a:r>
              <a:rPr b="0" lang="ru-RU" sz="2000" spc="-1" strike="noStrike">
                <a:latin typeface="Arial"/>
              </a:rPr>
              <a:t>, описанные выше.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sldNum" idx="35"/>
          </p:nvPr>
        </p:nvSpPr>
        <p:spPr>
          <a:xfrm>
            <a:off x="5179680" y="6513840"/>
            <a:ext cx="3953160" cy="33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0E6C87-07A6-49FE-BFCE-154A7B7318F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06200" cy="2305800"/>
          </a:xfrm>
          <a:prstGeom prst="rect">
            <a:avLst/>
          </a:prstGeom>
          <a:ln w="0">
            <a:noFill/>
          </a:ln>
        </p:spPr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06200" cy="269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Будет продемонстрирована возможность отправки сообщений в </a:t>
            </a:r>
            <a:r>
              <a:rPr b="0" lang="en-US" sz="2000" spc="-1" strike="noStrike">
                <a:latin typeface="Arial"/>
              </a:rPr>
              <a:t>RMQ </a:t>
            </a:r>
            <a:r>
              <a:rPr b="0" lang="ru-RU" sz="2000" spc="-1" strike="noStrike">
                <a:latin typeface="Arial"/>
              </a:rPr>
              <a:t>на примере консольного приложения на .</a:t>
            </a:r>
            <a:r>
              <a:rPr b="0" lang="en-US" sz="2000" spc="-1" strike="noStrike">
                <a:latin typeface="Arial"/>
              </a:rPr>
              <a:t>Net</a:t>
            </a:r>
            <a:r>
              <a:rPr b="0" lang="ru-RU" sz="2000" spc="-1" strike="noStrike">
                <a:latin typeface="Arial"/>
              </a:rPr>
              <a:t>. Также будут показаны возможности маршрутизации сообщений в </a:t>
            </a:r>
            <a:r>
              <a:rPr b="0" lang="en-US" sz="2000" spc="-1" strike="noStrike">
                <a:latin typeface="Arial"/>
              </a:rPr>
              <a:t>exchange</a:t>
            </a:r>
            <a:r>
              <a:rPr b="0" lang="ru-RU" sz="2000" spc="-1" strike="noStrike">
                <a:latin typeface="Arial"/>
              </a:rPr>
              <a:t>, описанные выше.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sldNum" idx="36"/>
          </p:nvPr>
        </p:nvSpPr>
        <p:spPr>
          <a:xfrm>
            <a:off x="5179680" y="6513840"/>
            <a:ext cx="3953160" cy="33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2DC5AA-5C6D-4CD3-8FA5-05508FCB859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06200" cy="2305800"/>
          </a:xfrm>
          <a:prstGeom prst="rect">
            <a:avLst/>
          </a:prstGeom>
          <a:ln w="0">
            <a:noFill/>
          </a:ln>
        </p:spPr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06200" cy="269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Будет продемонстрирована возможность отправки сообщений в </a:t>
            </a:r>
            <a:r>
              <a:rPr b="0" lang="en-US" sz="2000" spc="-1" strike="noStrike">
                <a:latin typeface="Arial"/>
              </a:rPr>
              <a:t>RMQ </a:t>
            </a:r>
            <a:r>
              <a:rPr b="0" lang="ru-RU" sz="2000" spc="-1" strike="noStrike">
                <a:latin typeface="Arial"/>
              </a:rPr>
              <a:t>на примере консольного приложения на .</a:t>
            </a:r>
            <a:r>
              <a:rPr b="0" lang="en-US" sz="2000" spc="-1" strike="noStrike">
                <a:latin typeface="Arial"/>
              </a:rPr>
              <a:t>Net</a:t>
            </a:r>
            <a:r>
              <a:rPr b="0" lang="ru-RU" sz="2000" spc="-1" strike="noStrike">
                <a:latin typeface="Arial"/>
              </a:rPr>
              <a:t>. Также будут показаны возможности маршрутизации сообщений в </a:t>
            </a:r>
            <a:r>
              <a:rPr b="0" lang="en-US" sz="2000" spc="-1" strike="noStrike">
                <a:latin typeface="Arial"/>
              </a:rPr>
              <a:t>exchange</a:t>
            </a:r>
            <a:r>
              <a:rPr b="0" lang="ru-RU" sz="2000" spc="-1" strike="noStrike">
                <a:latin typeface="Arial"/>
              </a:rPr>
              <a:t>, описанные выше.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sldNum" idx="37"/>
          </p:nvPr>
        </p:nvSpPr>
        <p:spPr>
          <a:xfrm>
            <a:off x="5179680" y="6513840"/>
            <a:ext cx="3953160" cy="33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D44FC9-17BE-4391-8574-7846A16FC98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06200" cy="2305800"/>
          </a:xfrm>
          <a:prstGeom prst="rect">
            <a:avLst/>
          </a:prstGeom>
          <a:ln w="0">
            <a:noFill/>
          </a:ln>
        </p:spPr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06200" cy="269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sldNum" idx="38"/>
          </p:nvPr>
        </p:nvSpPr>
        <p:spPr>
          <a:xfrm>
            <a:off x="5179680" y="6513840"/>
            <a:ext cx="3953160" cy="33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7511FC-0C24-4956-945B-05BDA628062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06200" cy="269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Чтобы быстро запустить </a:t>
            </a:r>
            <a:r>
              <a:rPr b="0" lang="en-US" sz="2000" spc="-1" strike="noStrike">
                <a:latin typeface="Arial"/>
              </a:rPr>
              <a:t>RabbitMQ</a:t>
            </a:r>
            <a:r>
              <a:rPr b="0" lang="ru-RU" sz="2000" spc="-1" strike="noStrike">
                <a:latin typeface="Arial"/>
              </a:rPr>
              <a:t> в докере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ru-RU" sz="2000" spc="-1" strike="noStrike">
                <a:latin typeface="Arial"/>
              </a:rPr>
              <a:t>для различных целей, в том числе для ознакомления или локальной отладки, нам понадобится </a:t>
            </a:r>
            <a:r>
              <a:rPr b="0" lang="en-US" sz="2000" spc="-1" strike="noStrike">
                <a:latin typeface="Arial"/>
              </a:rPr>
              <a:t>Docker Desktop </a:t>
            </a:r>
            <a:r>
              <a:rPr b="0" lang="ru-RU" sz="2000" spc="-1" strike="noStrike">
                <a:latin typeface="Arial"/>
              </a:rPr>
              <a:t>(приложение для </a:t>
            </a:r>
            <a:r>
              <a:rPr b="0" lang="en-US" sz="2000" spc="-1" strike="noStrike">
                <a:latin typeface="Arial"/>
              </a:rPr>
              <a:t>windows </a:t>
            </a:r>
            <a:r>
              <a:rPr b="0" lang="ru-RU" sz="2000" spc="-1" strike="noStrike">
                <a:latin typeface="Arial"/>
              </a:rPr>
              <a:t>для запуска докер-контейнеров/сервисов), или установленный </a:t>
            </a:r>
            <a:r>
              <a:rPr b="0" lang="en-US" sz="2000" spc="-1" strike="noStrike">
                <a:latin typeface="Arial"/>
              </a:rPr>
              <a:t>Docker </a:t>
            </a:r>
            <a:r>
              <a:rPr b="0" lang="ru-RU" sz="2000" spc="-1" strike="noStrike">
                <a:latin typeface="Arial"/>
              </a:rPr>
              <a:t>под линуксом.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sldNum" idx="26"/>
          </p:nvPr>
        </p:nvSpPr>
        <p:spPr>
          <a:xfrm>
            <a:off x="5179680" y="6513840"/>
            <a:ext cx="3953160" cy="33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65F99B-953F-4D3C-97F8-F859656AAF7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177A2B-1107-4222-8F05-45A8D29AFB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C339E8-4912-4B19-BF14-C5EA68F0E4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9C72A8-F2BA-4FC0-AD1C-7F5466E39DB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869384-F339-469F-B278-51CF4BFB2D1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61F460-3E8E-43E8-BBEE-74904C4D63E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C16FEC-2056-4EF1-8B08-FDD0DDCBC4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A42836-AAF7-458C-86E6-0A889E6815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658A33-5A7E-4297-A0F3-5938A47445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D8C86EB-F6DA-4DF9-9F6B-72CA9F0611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046E39-F7B1-4695-8C66-0F515DDF2D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692E0B-DEEB-4140-86D3-F62976A42A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AD628D-7B12-43AF-BD2D-BA8CC5C737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A1DD126-C4B4-4D19-99B0-E7A3228695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9CECF8-3983-49F8-B519-3C8BF03B04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59385FA-0933-4DE3-902C-339882D3FB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8FA3BD8-9400-4D86-93C5-7AF1F0D9B0C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54A339-C52F-4625-97EC-87A9FF3D945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B7500A6-F6DF-4137-937B-D5F6AD0E0AF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BA44701-A375-46E7-A8D6-98EE8ED906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8B40E01-5862-4A77-B4DA-0ACB47D526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7D137DD-6314-491A-B5C5-FF5A442476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3ADEEFC-F3D6-4BD0-A4D2-B24DF234B74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7DF2F8-B9BA-4F51-8C01-96B1BFA209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1A8BBC1-5264-46BB-8975-22150D8FE21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FF666E3-A730-4E5C-8957-E7B67CF4E3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E40440C-B7DC-4D96-888F-813AA40204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C8691E7-6EEF-40D7-B827-1DC1115353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FC0ACE6-479E-4EBA-AE41-FDD804E3FF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D35ABDD-6C55-49F5-9E8B-6D51E7E3F37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E9B4B60-919D-4426-908D-9F000BCD59E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A7911CE-2589-48E7-A37A-94F0ECE1C08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728418B-8283-4DB7-B0A9-BE0FF1FD54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00BA87B-7054-48B0-9ADA-3984815C4E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D1E230-0691-45F2-8674-803D7F6E12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C3FF723-756A-45D1-8B0D-1D64D0B4DB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19E4095-13D2-49D0-92C6-488190DBA05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08170DC-2EEC-473B-834B-9441EF4090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14AA476-1A75-4A85-A760-CC78D39367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05D787F-59FA-4D16-A4BB-C51986310F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752B116-422B-48BF-A54F-19A39BBBC3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825402A-BD1C-4992-9D9E-709CD56E1B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244FC69-A334-4458-B958-4705C538E2A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C6B8917-26F3-4A46-BC29-8A5C0A46E45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867675E-D27B-47B1-B358-D7265DE79E7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BE6BDC-DADF-4955-9ADD-87B3694326A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18C07F9-89F7-4217-9070-FCEE530E48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C5960C5-695C-41DC-95DF-7BA8EC82C3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EB4C219-1BB4-447E-85CD-A1729918B9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9BE93CF-1496-491A-81E0-4FF67B6C56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4EE7AC9-8C89-4AFC-8AA5-16B744C93C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9218585-36E7-4348-A74B-17C641E8F7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587CBA2-C25B-4CF3-9E68-5E2D942188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6D7835E-E390-4C94-A8D4-51ADDF94B1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44C4CDC-0CF1-4147-91AC-1BDAED0F52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90C41CD-3767-4269-A8A8-2691B1DD40B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1454B8-BA54-4B85-BED4-C01D7CCBA8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72B44BC-761E-439C-B244-312F6C7AAC9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7552F90-5748-45BB-9D3E-9F47F895202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4EF632A-2640-4229-B21E-0304A6647C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A5709684-427E-4C47-9F70-0766A32BEA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95219DD-0A6C-4832-8D12-AD5004158F9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ED50DE5-40B9-4203-9536-78F53769A37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4D13808-AD27-4829-B359-79B5E47F02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A4DE744-DCCD-4D86-8977-720D66CFB8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5623E67-0FA5-46F7-86C4-54043E42DD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C62533F-6EF4-4DB6-AC83-792768D91D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6DD430-CD7B-4B4A-82E7-139EBE0653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250CD3F-B8EE-4821-B752-5F97BF73329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5027F8A-A89B-4EA8-B453-3DEE5AF3BA2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9ACBA1E-5D77-44BA-8D2F-E5BCCEE92CE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FEF0FB6F-F621-4C87-AD36-59289FEB44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3003F9F6-3D7B-49CA-974D-8930D9D2B3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09136935-7A21-44D4-8612-521E1F6E75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7272A84-B367-49FA-AE5E-EA735F3DCB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369D5A9-7996-4AA3-885E-8E0A7F072D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1F8A3EEB-BCCA-40EC-BE5E-3DDA40C5C5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3962BBA8-8F46-4533-9F51-FA0933131F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D81806-028C-4E84-B5F5-D980D8C886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EA1F18C-0330-40E0-A6CF-DC88F57CA8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7F461FF-C5C2-490F-A34E-8448DAB0CC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0E450A03-D20E-4F90-8C9C-3CA754FBD1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54E5B53-CDA4-4664-BC93-210948B5155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ED16FB70-B18E-4E86-AE75-2DAEC26749B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DA75E0-F356-4ACD-B58A-62EB76A334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6400800"/>
            <a:ext cx="12183120" cy="44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8" hidden="1"/>
          <p:cNvSpPr/>
          <p:nvPr/>
        </p:nvSpPr>
        <p:spPr>
          <a:xfrm>
            <a:off x="0" y="6334200"/>
            <a:ext cx="12183120" cy="56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797400" cy="797400"/>
          </a:xfrm>
          <a:prstGeom prst="rect">
            <a:avLst/>
          </a:prstGeom>
          <a:ln w="0">
            <a:noFill/>
          </a:ln>
        </p:spPr>
      </p:pic>
      <p:sp>
        <p:nvSpPr>
          <p:cNvPr id="4" name="Rectangle 6"/>
          <p:cNvSpPr/>
          <p:nvPr/>
        </p:nvSpPr>
        <p:spPr>
          <a:xfrm>
            <a:off x="3240" y="6400800"/>
            <a:ext cx="12179880" cy="44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 7"/>
          <p:cNvSpPr/>
          <p:nvPr/>
        </p:nvSpPr>
        <p:spPr>
          <a:xfrm>
            <a:off x="0" y="6334200"/>
            <a:ext cx="12179880" cy="55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Straight Connector 8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Рисунок 10" descr=""/>
          <p:cNvPicPr/>
          <p:nvPr/>
        </p:nvPicPr>
        <p:blipFill>
          <a:blip r:embed="rId3"/>
          <a:stretch/>
        </p:blipFill>
        <p:spPr>
          <a:xfrm>
            <a:off x="11212560" y="5495040"/>
            <a:ext cx="797400" cy="79740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ftr" idx="1"/>
          </p:nvPr>
        </p:nvSpPr>
        <p:spPr>
          <a:xfrm>
            <a:off x="3686040" y="6459840"/>
            <a:ext cx="4813920" cy="35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ldNum" idx="2"/>
          </p:nvPr>
        </p:nvSpPr>
        <p:spPr>
          <a:xfrm>
            <a:off x="9900360" y="6459840"/>
            <a:ext cx="1303200" cy="35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17C224-C73E-4567-ABDE-3522A8E795AE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3"/>
          </p:nvPr>
        </p:nvSpPr>
        <p:spPr>
          <a:xfrm>
            <a:off x="1097280" y="6459840"/>
            <a:ext cx="2463120" cy="35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6"/>
          <p:cNvSpPr/>
          <p:nvPr/>
        </p:nvSpPr>
        <p:spPr>
          <a:xfrm>
            <a:off x="0" y="6400800"/>
            <a:ext cx="12183120" cy="44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Rectangle 8"/>
          <p:cNvSpPr/>
          <p:nvPr/>
        </p:nvSpPr>
        <p:spPr>
          <a:xfrm>
            <a:off x="0" y="6334200"/>
            <a:ext cx="12183120" cy="56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797400" cy="797400"/>
          </a:xfrm>
          <a:prstGeom prst="rect">
            <a:avLst/>
          </a:prstGeom>
          <a:ln w="0">
            <a:noFill/>
          </a:ln>
        </p:spPr>
      </p:pic>
      <p:sp>
        <p:nvSpPr>
          <p:cNvPr id="53" name="PlaceHolder 1"/>
          <p:cNvSpPr>
            <a:spLocks noGrp="1"/>
          </p:cNvSpPr>
          <p:nvPr>
            <p:ph type="ftr" idx="4"/>
          </p:nvPr>
        </p:nvSpPr>
        <p:spPr>
          <a:xfrm>
            <a:off x="3686040" y="6459840"/>
            <a:ext cx="4813920" cy="35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5"/>
          </p:nvPr>
        </p:nvSpPr>
        <p:spPr>
          <a:xfrm>
            <a:off x="9900360" y="6459840"/>
            <a:ext cx="1303200" cy="35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EA4F43-A797-4E7E-8075-C117099875CD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6"/>
          </p:nvPr>
        </p:nvSpPr>
        <p:spPr>
          <a:xfrm>
            <a:off x="1097280" y="6459840"/>
            <a:ext cx="2463120" cy="35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6"/>
          <p:cNvSpPr/>
          <p:nvPr/>
        </p:nvSpPr>
        <p:spPr>
          <a:xfrm>
            <a:off x="0" y="6400800"/>
            <a:ext cx="12183120" cy="44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Rectangle 8"/>
          <p:cNvSpPr/>
          <p:nvPr/>
        </p:nvSpPr>
        <p:spPr>
          <a:xfrm>
            <a:off x="0" y="6334200"/>
            <a:ext cx="12183120" cy="56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7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797400" cy="79740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1"/>
          <p:cNvSpPr>
            <a:spLocks noGrp="1"/>
          </p:cNvSpPr>
          <p:nvPr>
            <p:ph type="ftr" idx="7"/>
          </p:nvPr>
        </p:nvSpPr>
        <p:spPr>
          <a:xfrm>
            <a:off x="3686040" y="6459840"/>
            <a:ext cx="4813920" cy="35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ldNum" idx="8"/>
          </p:nvPr>
        </p:nvSpPr>
        <p:spPr>
          <a:xfrm>
            <a:off x="9900360" y="6459840"/>
            <a:ext cx="1303200" cy="35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9A1735-301B-4961-8848-BF84A23519C0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dt" idx="9"/>
          </p:nvPr>
        </p:nvSpPr>
        <p:spPr>
          <a:xfrm>
            <a:off x="1097280" y="6459840"/>
            <a:ext cx="2463120" cy="35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6"/>
          <p:cNvSpPr/>
          <p:nvPr/>
        </p:nvSpPr>
        <p:spPr>
          <a:xfrm>
            <a:off x="0" y="6400800"/>
            <a:ext cx="12183120" cy="44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Rectangle 8"/>
          <p:cNvSpPr/>
          <p:nvPr/>
        </p:nvSpPr>
        <p:spPr>
          <a:xfrm>
            <a:off x="0" y="6334200"/>
            <a:ext cx="12183120" cy="56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2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797400" cy="797400"/>
          </a:xfrm>
          <a:prstGeom prst="rect">
            <a:avLst/>
          </a:prstGeom>
          <a:ln w="0">
            <a:noFill/>
          </a:ln>
        </p:spPr>
      </p:pic>
      <p:pic>
        <p:nvPicPr>
          <p:cNvPr id="143" name="Рисунок 5" descr=""/>
          <p:cNvPicPr/>
          <p:nvPr/>
        </p:nvPicPr>
        <p:blipFill>
          <a:blip r:embed="rId3"/>
          <a:stretch/>
        </p:blipFill>
        <p:spPr>
          <a:xfrm>
            <a:off x="333360" y="1993680"/>
            <a:ext cx="2178360" cy="4157280"/>
          </a:xfrm>
          <a:prstGeom prst="rect">
            <a:avLst/>
          </a:prstGeom>
          <a:ln w="0">
            <a:noFill/>
          </a:ln>
        </p:spPr>
      </p:pic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ftr" idx="10"/>
          </p:nvPr>
        </p:nvSpPr>
        <p:spPr>
          <a:xfrm>
            <a:off x="3686040" y="6459840"/>
            <a:ext cx="4813920" cy="35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sldNum" idx="11"/>
          </p:nvPr>
        </p:nvSpPr>
        <p:spPr>
          <a:xfrm>
            <a:off x="9900360" y="6459840"/>
            <a:ext cx="1303200" cy="35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794F47-47C1-4287-8D62-3D414AD98238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dt" idx="12"/>
          </p:nvPr>
        </p:nvSpPr>
        <p:spPr>
          <a:xfrm>
            <a:off x="1097280" y="6459840"/>
            <a:ext cx="2463120" cy="35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6"/>
          <p:cNvSpPr/>
          <p:nvPr/>
        </p:nvSpPr>
        <p:spPr>
          <a:xfrm>
            <a:off x="0" y="6400800"/>
            <a:ext cx="12183120" cy="44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Rectangle 8"/>
          <p:cNvSpPr/>
          <p:nvPr/>
        </p:nvSpPr>
        <p:spPr>
          <a:xfrm>
            <a:off x="0" y="6334200"/>
            <a:ext cx="12183120" cy="56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8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797400" cy="797400"/>
          </a:xfrm>
          <a:prstGeom prst="rect">
            <a:avLst/>
          </a:prstGeom>
          <a:ln w="0">
            <a:noFill/>
          </a:ln>
        </p:spPr>
      </p:pic>
      <p:pic>
        <p:nvPicPr>
          <p:cNvPr id="189" name="Рисунок 5" descr=""/>
          <p:cNvPicPr/>
          <p:nvPr/>
        </p:nvPicPr>
        <p:blipFill>
          <a:blip r:embed="rId3"/>
          <a:stretch/>
        </p:blipFill>
        <p:spPr>
          <a:xfrm>
            <a:off x="333360" y="1993680"/>
            <a:ext cx="2178360" cy="4157280"/>
          </a:xfrm>
          <a:prstGeom prst="rect">
            <a:avLst/>
          </a:prstGeom>
          <a:ln w="0">
            <a:noFill/>
          </a:ln>
        </p:spPr>
      </p:pic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ftr" idx="13"/>
          </p:nvPr>
        </p:nvSpPr>
        <p:spPr>
          <a:xfrm>
            <a:off x="3686040" y="6459840"/>
            <a:ext cx="4813920" cy="35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sldNum" idx="14"/>
          </p:nvPr>
        </p:nvSpPr>
        <p:spPr>
          <a:xfrm>
            <a:off x="9900360" y="6459840"/>
            <a:ext cx="1303200" cy="35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00AD5F-DDEE-4805-8379-D5BB670A7B3D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dt" idx="15"/>
          </p:nvPr>
        </p:nvSpPr>
        <p:spPr>
          <a:xfrm>
            <a:off x="1097280" y="6459840"/>
            <a:ext cx="2463120" cy="35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6"/>
          <p:cNvSpPr/>
          <p:nvPr/>
        </p:nvSpPr>
        <p:spPr>
          <a:xfrm>
            <a:off x="0" y="6400800"/>
            <a:ext cx="12183120" cy="44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Rectangle 8"/>
          <p:cNvSpPr/>
          <p:nvPr/>
        </p:nvSpPr>
        <p:spPr>
          <a:xfrm>
            <a:off x="0" y="6334200"/>
            <a:ext cx="12183120" cy="56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797400" cy="797400"/>
          </a:xfrm>
          <a:prstGeom prst="rect">
            <a:avLst/>
          </a:prstGeom>
          <a:ln w="0">
            <a:noFill/>
          </a:ln>
        </p:spPr>
      </p:pic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ftr" idx="16"/>
          </p:nvPr>
        </p:nvSpPr>
        <p:spPr>
          <a:xfrm>
            <a:off x="3686040" y="6459840"/>
            <a:ext cx="4813920" cy="35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sldNum" idx="17"/>
          </p:nvPr>
        </p:nvSpPr>
        <p:spPr>
          <a:xfrm>
            <a:off x="9900360" y="6459840"/>
            <a:ext cx="1303200" cy="35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7D8DA2-4654-4515-9636-4D84EDBEF9C8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dt" idx="18"/>
          </p:nvPr>
        </p:nvSpPr>
        <p:spPr>
          <a:xfrm>
            <a:off x="1097280" y="6459840"/>
            <a:ext cx="2463120" cy="35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Rectangle 6"/>
          <p:cNvSpPr/>
          <p:nvPr/>
        </p:nvSpPr>
        <p:spPr>
          <a:xfrm>
            <a:off x="0" y="6400800"/>
            <a:ext cx="12183120" cy="44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Rectangle 8"/>
          <p:cNvSpPr/>
          <p:nvPr/>
        </p:nvSpPr>
        <p:spPr>
          <a:xfrm>
            <a:off x="0" y="6334200"/>
            <a:ext cx="12183120" cy="56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797400" cy="797400"/>
          </a:xfrm>
          <a:prstGeom prst="rect">
            <a:avLst/>
          </a:prstGeom>
          <a:ln w="0">
            <a:noFill/>
          </a:ln>
        </p:spPr>
      </p:pic>
      <p:pic>
        <p:nvPicPr>
          <p:cNvPr id="280" name="Рисунок 5" descr=""/>
          <p:cNvPicPr/>
          <p:nvPr/>
        </p:nvPicPr>
        <p:blipFill>
          <a:blip r:embed="rId3"/>
          <a:stretch/>
        </p:blipFill>
        <p:spPr>
          <a:xfrm>
            <a:off x="4917960" y="2125440"/>
            <a:ext cx="2290320" cy="4070160"/>
          </a:xfrm>
          <a:prstGeom prst="rect">
            <a:avLst/>
          </a:prstGeom>
          <a:ln w="0">
            <a:noFill/>
          </a:ln>
        </p:spPr>
      </p:pic>
      <p:sp>
        <p:nvSpPr>
          <p:cNvPr id="281" name="PlaceHolder 1"/>
          <p:cNvSpPr>
            <a:spLocks noGrp="1"/>
          </p:cNvSpPr>
          <p:nvPr>
            <p:ph type="ftr" idx="19"/>
          </p:nvPr>
        </p:nvSpPr>
        <p:spPr>
          <a:xfrm>
            <a:off x="3686040" y="6459840"/>
            <a:ext cx="4813920" cy="35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sldNum" idx="20"/>
          </p:nvPr>
        </p:nvSpPr>
        <p:spPr>
          <a:xfrm>
            <a:off x="9900360" y="6459840"/>
            <a:ext cx="1303200" cy="35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795BDA-9A74-42CA-9DBA-87EA204D1146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dt" idx="21"/>
          </p:nvPr>
        </p:nvSpPr>
        <p:spPr>
          <a:xfrm>
            <a:off x="1097280" y="6459840"/>
            <a:ext cx="2463120" cy="35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6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://127.0.0.1:15672/api/index.html" TargetMode="External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hyperlink" Target="https://www.rabbitmq.com/access-control.html#authorisation" TargetMode="External"/><Relationship Id="rId3" Type="http://schemas.openxmlformats.org/officeDocument/2006/relationships/hyperlink" Target="https://www.rabbitmq.com/access-control.html#authorisation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3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127.0.0.1:15672/" TargetMode="External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1260000" y="1440000"/>
            <a:ext cx="9891720" cy="26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8000"/>
          </a:bodyPr>
          <a:p>
            <a:pPr>
              <a:lnSpc>
                <a:spcPct val="85000"/>
              </a:lnSpc>
              <a:buNone/>
            </a:pPr>
            <a:r>
              <a:rPr b="1" lang="ru-RU" sz="8000" spc="-52" strike="noStrike">
                <a:solidFill>
                  <a:srgbClr val="262626"/>
                </a:solidFill>
                <a:latin typeface="Calibri Light"/>
              </a:rPr>
              <a:t>Брокер сообщений </a:t>
            </a:r>
            <a:r>
              <a:rPr b="1" lang="en-US" sz="8000" spc="-52" strike="noStrike">
                <a:solidFill>
                  <a:srgbClr val="262626"/>
                </a:solidFill>
                <a:latin typeface="Calibri Light"/>
              </a:rPr>
              <a:t>RabbitMQ</a:t>
            </a:r>
            <a:endParaRPr b="0" lang="ru-RU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414080" cy="144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Быстрый старт с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docker-compose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51" name=""/>
          <p:cNvSpPr/>
          <p:nvPr/>
        </p:nvSpPr>
        <p:spPr>
          <a:xfrm>
            <a:off x="1080000" y="1737000"/>
            <a:ext cx="10071360" cy="431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version: '3'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services: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RabbitMq: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image: rabbitmq:3-management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hostname: rabbit1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ports: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- "15672:15672"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- "5672:5672"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volumes: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- DisconfRmqStorage1:/var/lib/rabbitmq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volumes: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DisconfRmqStorage1: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Рисунок 3" descr=""/>
          <p:cNvPicPr/>
          <p:nvPr/>
        </p:nvPicPr>
        <p:blipFill>
          <a:blip r:embed="rId1"/>
          <a:stretch/>
        </p:blipFill>
        <p:spPr>
          <a:xfrm>
            <a:off x="0" y="0"/>
            <a:ext cx="12183120" cy="684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Рисунок 3" descr=""/>
          <p:cNvPicPr/>
          <p:nvPr/>
        </p:nvPicPr>
        <p:blipFill>
          <a:blip r:embed="rId1"/>
          <a:stretch/>
        </p:blipFill>
        <p:spPr>
          <a:xfrm>
            <a:off x="14400" y="14400"/>
            <a:ext cx="12168720" cy="683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1109520" y="357120"/>
            <a:ext cx="10049400" cy="144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Попробуем запустить RMQ в докере</a:t>
            </a:r>
            <a:endParaRPr b="0" lang="ru-RU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49400" cy="144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Разберемся с терминами</a:t>
            </a:r>
            <a:endParaRPr b="0" lang="ru-RU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632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latin typeface="Arial"/>
              </a:rPr>
              <a:t>Основные понятия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357" name="" descr=""/>
          <p:cNvPicPr/>
          <p:nvPr/>
        </p:nvPicPr>
        <p:blipFill>
          <a:blip r:embed="rId1"/>
          <a:stretch/>
        </p:blipFill>
        <p:spPr>
          <a:xfrm>
            <a:off x="1260000" y="1823400"/>
            <a:ext cx="9893880" cy="376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49400" cy="14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4800" spc="-52" strike="noStrike">
                <a:solidFill>
                  <a:srgbClr val="404040"/>
                </a:solidFill>
                <a:latin typeface="Calibri Light"/>
              </a:rPr>
              <a:t>Queue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49400" cy="11120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 fontScale="93000"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Сообщения в RabbitMQ могут храниться только в очереди, отправитель (P на рисунке ниже) создает сообщение и доставляет его в очередь, а потребитель (C на рисунке ниже) может получить сообщение из очереди и использовать его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.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360" name="Picture 2" descr="RabbitMQ "/>
          <p:cNvPicPr/>
          <p:nvPr/>
        </p:nvPicPr>
        <p:blipFill>
          <a:blip r:embed="rId1"/>
          <a:stretch/>
        </p:blipFill>
        <p:spPr>
          <a:xfrm>
            <a:off x="1176840" y="2873520"/>
            <a:ext cx="3724920" cy="543600"/>
          </a:xfrm>
          <a:prstGeom prst="rect">
            <a:avLst/>
          </a:prstGeom>
          <a:ln w="0">
            <a:noFill/>
          </a:ln>
        </p:spPr>
      </p:pic>
      <p:pic>
        <p:nvPicPr>
          <p:cNvPr id="361" name="Picture 4" descr="RabbitMQ "/>
          <p:cNvPicPr/>
          <p:nvPr/>
        </p:nvPicPr>
        <p:blipFill>
          <a:blip r:embed="rId2"/>
          <a:stretch/>
        </p:blipFill>
        <p:spPr>
          <a:xfrm>
            <a:off x="1176840" y="5138640"/>
            <a:ext cx="3153240" cy="1048320"/>
          </a:xfrm>
          <a:prstGeom prst="rect">
            <a:avLst/>
          </a:prstGeom>
          <a:ln w="0">
            <a:noFill/>
          </a:ln>
        </p:spPr>
      </p:pic>
      <p:sp>
        <p:nvSpPr>
          <p:cNvPr id="362" name="Объект 2"/>
          <p:cNvSpPr/>
          <p:nvPr/>
        </p:nvSpPr>
        <p:spPr>
          <a:xfrm>
            <a:off x="1097280" y="3721680"/>
            <a:ext cx="1004940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rmAutofit fontScale="93000"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Несколько потребителей могут подписаться на одну и ту же очередь. В это время сообщения в очереди будут равномерно распределены для обработки несколькими потребителями, а не каждый получатель получит все сообщения и обработает их.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49400" cy="14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4800" spc="-52" strike="noStrike">
                <a:solidFill>
                  <a:srgbClr val="404040"/>
                </a:solidFill>
                <a:latin typeface="Calibri Light"/>
              </a:rPr>
              <a:t>Exchange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9788760" cy="126792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Отправитель шлет сообщение в Exchange (X на рисунке ниже), а Exchange направляет сообщение в одну или несколько очередей (или отбрасывает).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365" name="Рисунок 4" descr=""/>
          <p:cNvPicPr/>
          <p:nvPr/>
        </p:nvPicPr>
        <p:blipFill>
          <a:blip r:embed="rId1"/>
          <a:stretch/>
        </p:blipFill>
        <p:spPr>
          <a:xfrm>
            <a:off x="1097280" y="2839320"/>
            <a:ext cx="3153240" cy="1038600"/>
          </a:xfrm>
          <a:prstGeom prst="rect">
            <a:avLst/>
          </a:prstGeom>
          <a:ln w="0">
            <a:noFill/>
          </a:ln>
        </p:spPr>
      </p:pic>
      <p:sp>
        <p:nvSpPr>
          <p:cNvPr id="366" name="Прямоугольник 5"/>
          <p:cNvSpPr/>
          <p:nvPr/>
        </p:nvSpPr>
        <p:spPr>
          <a:xfrm>
            <a:off x="1097280" y="4326840"/>
            <a:ext cx="97887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4f4f4f"/>
                </a:solidFill>
                <a:latin typeface="Calibri"/>
                <a:ea typeface="DejaVu Sans"/>
              </a:rPr>
              <a:t>В RabbitMQ есть четыре типа Exchange. Различные типы имеют разные стратегии маршрутизации.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49400" cy="14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ru-RU" sz="4800" spc="-52" strike="noStrike">
                <a:solidFill>
                  <a:srgbClr val="404040"/>
                </a:solidFill>
                <a:latin typeface="Calibri Light"/>
              </a:rPr>
              <a:t>Маршрутизация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49400" cy="169992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Routing key –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ключ маршрутизации, указываемый в теле сообщения, отправленного в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Exchange.</a:t>
            </a:r>
            <a:br>
              <a:rPr sz="2000"/>
            </a:b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RabbitMQ устанавливает ограничение длины для ключа маршрутизации в 255 байт.</a:t>
            </a:r>
            <a:endParaRPr b="0" lang="ru-RU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Exchange связан с очередью (или другим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Exchange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) через привязку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(Binding)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, поэтому RabbitMQ знает, как правильно направлять сообщения в указанную очередь.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pic>
        <p:nvPicPr>
          <p:cNvPr id="369" name="Picture 2" descr="RabbitMQ "/>
          <p:cNvPicPr/>
          <p:nvPr/>
        </p:nvPicPr>
        <p:blipFill>
          <a:blip r:embed="rId1"/>
          <a:stretch/>
        </p:blipFill>
        <p:spPr>
          <a:xfrm>
            <a:off x="2873520" y="4003560"/>
            <a:ext cx="3058200" cy="848160"/>
          </a:xfrm>
          <a:prstGeom prst="rect">
            <a:avLst/>
          </a:prstGeom>
          <a:ln w="0">
            <a:noFill/>
          </a:ln>
        </p:spPr>
      </p:pic>
      <p:sp>
        <p:nvSpPr>
          <p:cNvPr id="370" name="Объект 2"/>
          <p:cNvSpPr/>
          <p:nvPr/>
        </p:nvSpPr>
        <p:spPr>
          <a:xfrm>
            <a:off x="1097280" y="4989240"/>
            <a:ext cx="10049400" cy="98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Binding key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–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ключ, указываемый при создании привязки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br>
              <a:rPr sz="2000"/>
            </a:b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1066680" y="840240"/>
            <a:ext cx="10049400" cy="74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ru-RU" sz="4800" spc="-52" strike="noStrike">
                <a:solidFill>
                  <a:srgbClr val="404040"/>
                </a:solidFill>
                <a:latin typeface="Calibri Light"/>
              </a:rPr>
              <a:t>Типы </a:t>
            </a:r>
            <a:r>
              <a:rPr b="1" lang="en-US" sz="4800" spc="-52" strike="noStrike">
                <a:solidFill>
                  <a:srgbClr val="404040"/>
                </a:solidFill>
                <a:latin typeface="Calibri Light"/>
              </a:rPr>
              <a:t>exchange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1025280" y="1871640"/>
            <a:ext cx="9946800" cy="10004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 fontScale="92000"/>
          </a:bodyPr>
          <a:p>
            <a:pPr>
              <a:lnSpc>
                <a:spcPct val="100000"/>
              </a:lnSpc>
              <a:spcBef>
                <a:spcPts val="567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В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RabbitMQ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есть четыре типа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Exchange: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  <a:tab algn="l" pos="112680"/>
                <a:tab algn="l" pos="286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fanout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 - направляет все сообщения, отправляемые в Exchange, во все связанные с ним очереди.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373" name="Прямоугольник 4"/>
          <p:cNvSpPr/>
          <p:nvPr/>
        </p:nvSpPr>
        <p:spPr>
          <a:xfrm>
            <a:off x="1041480" y="4118400"/>
            <a:ext cx="93952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topic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– аналогичен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direct,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однако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binding key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может быть задан при помощи шаблона для нечеткого сопоставления. 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74" name=""/>
          <p:cNvSpPr/>
          <p:nvPr/>
        </p:nvSpPr>
        <p:spPr>
          <a:xfrm>
            <a:off x="1044000" y="5322960"/>
            <a:ext cx="9392760" cy="96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headers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– точное сопоставление по заголовкам сообщения (пары ключ-значение), а не по ключам привязки и маршрутизации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75" name=""/>
          <p:cNvSpPr/>
          <p:nvPr/>
        </p:nvSpPr>
        <p:spPr>
          <a:xfrm>
            <a:off x="1014480" y="3060000"/>
            <a:ext cx="9602280" cy="97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direct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- направляет сообщение в очередь, ключ привязки которой точно соответствует ключу маршрутизации.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"/>
          <p:cNvSpPr/>
          <p:nvPr/>
        </p:nvSpPr>
        <p:spPr>
          <a:xfrm>
            <a:off x="1260000" y="1260000"/>
            <a:ext cx="1793880" cy="5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Обо мне: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30" name=""/>
          <p:cNvSpPr/>
          <p:nvPr/>
        </p:nvSpPr>
        <p:spPr>
          <a:xfrm>
            <a:off x="1396080" y="1959120"/>
            <a:ext cx="7237800" cy="235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Турунцев Константин</a:t>
            </a:r>
            <a:br>
              <a:rPr sz="2000"/>
            </a:b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В настоящее время разработчик на проектах:</a:t>
            </a:r>
            <a:br>
              <a:rPr sz="2000"/>
            </a:b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КСШ администрации г. Перми,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Т-плюс</a:t>
            </a:r>
            <a:br>
              <a:rPr sz="2000"/>
            </a:br>
            <a:br>
              <a:rPr sz="2000"/>
            </a:b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Также успел поучаствовать в других проектах компании (ДИТ, ЕАИС, ЦЗН, Сокол, ММЦ, УЖО, ИСУЗ).</a:t>
            </a:r>
            <a:br>
              <a:rPr sz="2000"/>
            </a:br>
            <a:br>
              <a:rPr sz="2000"/>
            </a:b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" descr=""/>
          <p:cNvPicPr/>
          <p:nvPr/>
        </p:nvPicPr>
        <p:blipFill>
          <a:blip r:embed="rId1"/>
          <a:stretch/>
        </p:blipFill>
        <p:spPr>
          <a:xfrm>
            <a:off x="1260000" y="1980000"/>
            <a:ext cx="8636400" cy="3501360"/>
          </a:xfrm>
          <a:prstGeom prst="rect">
            <a:avLst/>
          </a:prstGeom>
          <a:ln w="0">
            <a:noFill/>
          </a:ln>
        </p:spPr>
      </p:pic>
      <p:sp>
        <p:nvSpPr>
          <p:cNvPr id="377" name=""/>
          <p:cNvSpPr/>
          <p:nvPr/>
        </p:nvSpPr>
        <p:spPr>
          <a:xfrm>
            <a:off x="1116000" y="1080000"/>
            <a:ext cx="5936400" cy="71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DejaVu Sans"/>
              </a:rPr>
              <a:t>FANOUT EXCHANGE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378" name=""/>
          <p:cNvSpPr/>
          <p:nvPr/>
        </p:nvSpPr>
        <p:spPr>
          <a:xfrm>
            <a:off x="1453320" y="5362200"/>
            <a:ext cx="8443080" cy="75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все сообщения из exchange во все связанные с ним очереди 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"/>
          <p:cNvSpPr/>
          <p:nvPr/>
        </p:nvSpPr>
        <p:spPr>
          <a:xfrm>
            <a:off x="1224000" y="1116000"/>
            <a:ext cx="7016400" cy="61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DIRECT EXCHANGE</a:t>
            </a:r>
            <a:endParaRPr b="0" lang="ru-RU" sz="3600" spc="-1" strike="noStrike">
              <a:latin typeface="Arial"/>
            </a:endParaRPr>
          </a:p>
        </p:txBody>
      </p:sp>
      <p:pic>
        <p:nvPicPr>
          <p:cNvPr id="380" name="" descr=""/>
          <p:cNvPicPr/>
          <p:nvPr/>
        </p:nvPicPr>
        <p:blipFill>
          <a:blip r:embed="rId1"/>
          <a:stretch/>
        </p:blipFill>
        <p:spPr>
          <a:xfrm>
            <a:off x="1198800" y="1800000"/>
            <a:ext cx="7977600" cy="401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" descr=""/>
          <p:cNvPicPr/>
          <p:nvPr/>
        </p:nvPicPr>
        <p:blipFill>
          <a:blip r:embed="rId1"/>
          <a:stretch/>
        </p:blipFill>
        <p:spPr>
          <a:xfrm>
            <a:off x="1980000" y="1825560"/>
            <a:ext cx="7268400" cy="4290840"/>
          </a:xfrm>
          <a:prstGeom prst="rect">
            <a:avLst/>
          </a:prstGeom>
          <a:ln w="0">
            <a:noFill/>
          </a:ln>
        </p:spPr>
      </p:pic>
      <p:sp>
        <p:nvSpPr>
          <p:cNvPr id="382" name=""/>
          <p:cNvSpPr/>
          <p:nvPr/>
        </p:nvSpPr>
        <p:spPr>
          <a:xfrm>
            <a:off x="1080000" y="1080000"/>
            <a:ext cx="5576400" cy="59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DejaVu Sans"/>
              </a:rPr>
              <a:t>TOPIC EXCHANGE</a:t>
            </a:r>
            <a:endParaRPr b="0" lang="ru-R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"/>
          <p:cNvSpPr/>
          <p:nvPr/>
        </p:nvSpPr>
        <p:spPr>
          <a:xfrm>
            <a:off x="1188000" y="1080000"/>
            <a:ext cx="6116400" cy="71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DejaVu Sans"/>
              </a:rPr>
              <a:t>HEADERS EXCHANGE</a:t>
            </a:r>
            <a:endParaRPr b="0" lang="ru-RU" sz="3600" spc="-1" strike="noStrike">
              <a:latin typeface="Arial"/>
            </a:endParaRPr>
          </a:p>
        </p:txBody>
      </p:sp>
      <p:pic>
        <p:nvPicPr>
          <p:cNvPr id="384" name="" descr=""/>
          <p:cNvPicPr/>
          <p:nvPr/>
        </p:nvPicPr>
        <p:blipFill>
          <a:blip r:embed="rId1"/>
          <a:stretch/>
        </p:blipFill>
        <p:spPr>
          <a:xfrm>
            <a:off x="1482480" y="1988280"/>
            <a:ext cx="7697520" cy="377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49400" cy="14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Remote procedure call (RPC)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900000" y="1800000"/>
            <a:ext cx="10796040" cy="18928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 fontScale="61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Сам MQ основан на асинхронной обработке сообщений. Все отправители отправляют сообщения в RabbitMQ, не зная, была ли успешной или неудачной обработка у потребителя.</a:t>
            </a:r>
            <a:br>
              <a:rPr sz="3200"/>
            </a:br>
            <a:br>
              <a:rPr sz="3200"/>
            </a:br>
            <a:r>
              <a:rPr b="0" lang="ru-RU" sz="3200" spc="-1" strike="noStrike">
                <a:latin typeface="Arial"/>
              </a:rPr>
              <a:t>В реальном сценарии приложения может потребоваться некоторая обработка синхронизации.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</p:txBody>
      </p:sp>
      <p:pic>
        <p:nvPicPr>
          <p:cNvPr id="387" name="Picture 2" descr="RabbitMQ "/>
          <p:cNvPicPr/>
          <p:nvPr/>
        </p:nvPicPr>
        <p:blipFill>
          <a:blip r:embed="rId1"/>
          <a:stretch/>
        </p:blipFill>
        <p:spPr>
          <a:xfrm>
            <a:off x="1121400" y="3837960"/>
            <a:ext cx="5477400" cy="189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49400" cy="14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Durable/transient queues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49400" cy="401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Очереди могут быть длительными или временными:</a:t>
            </a:r>
            <a:endParaRPr b="0" lang="ru-RU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Метаданные длительной очереди хранятся на диске, в то время как метаданные временной очереди, когда это возможно, хранятся в памяти. </a:t>
            </a:r>
            <a:br>
              <a:rPr sz="1800"/>
            </a:br>
            <a:br>
              <a:rPr sz="1800"/>
            </a:br>
            <a:r>
              <a:rPr b="0" lang="ru-RU" sz="1800" spc="-1" strike="noStrike">
                <a:latin typeface="Arial"/>
              </a:rPr>
              <a:t>В средах и вариантах использования, где важна долговечность, приложения должны использовать длительные очереди и убедиться, что отправитель помечает опубликованные сообщения как PERSISTENT (delivery-mode = 2)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Временные очереди будут удалены при загрузке узла. Поэтому они по замыслу не переживут перезапуск узла. Сообщения в временных очередях также будут отброшены.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49400" cy="14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Persistent/transient (in memory) messages 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49400" cy="401436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 fontScale="68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Постоянные (persistent) сообщения будут записываться на диск, как только они попадут в очередь.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Временные (transient) сообщения будут записываться на диск только для того, чтобы их можно было удалить из памяти при нехватке памяти. (при перезапуске RMQ они будут потеряны)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3200" spc="-1" strike="noStrike">
                <a:latin typeface="Arial"/>
              </a:rPr>
              <a:t>Постоянные сообщения также сохраняются в памяти, когда это возможно, и удаляются из памяти только при нехватке памяти.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3200" spc="-1" strike="noStrike">
                <a:latin typeface="Arial"/>
              </a:rPr>
              <a:t>По умолчанию сообщения имеют тип transient, для того, чтобы изменить тип отправляемых в RMQ сообщений, необходимо, при отправке сообщения указать у него DeliveryMode = 2.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49400" cy="14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1000"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Подтверждение получения сообщения (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Message acknowledgment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)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93" name=""/>
          <p:cNvSpPr/>
          <p:nvPr/>
        </p:nvSpPr>
        <p:spPr>
          <a:xfrm>
            <a:off x="1080000" y="1800000"/>
            <a:ext cx="10078200" cy="41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 зависимости от используемого режима подтверждения RabbitMQ может считать сообщение успешно доставленным в случаях:</a:t>
            </a:r>
            <a:endParaRPr b="0" lang="ru-RU" sz="18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сразу после его отправки (автоматическое подтверждение клиентом)</a:t>
            </a:r>
            <a:endParaRPr b="0" lang="ru-RU" sz="18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 получении явного ("ручного") подтверждения клиента (consumer ack).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Подтверждения, отправленные вручную, могут быть положительными или отрицательными и использовать один из следующих методов протокола: </a:t>
            </a:r>
            <a:endParaRPr b="0" lang="ru-RU" sz="18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basic.ack используется для положительных подтверждений</a:t>
            </a:r>
            <a:endParaRPr b="0" lang="ru-RU" sz="18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basic.nack используется для отрицательных подтверждений (сообщение помещается обратно в очередь)</a:t>
            </a:r>
            <a:endParaRPr b="0" lang="ru-RU" sz="18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basic.reject используется для отрицательных подтверждений (сообщение отбрасывается и удаляется)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1210680" y="2196000"/>
            <a:ext cx="10049400" cy="251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Демонстрация отправки и приема сообщений в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RabbitMQ на примере консольного приложения на .net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.</a:t>
            </a:r>
            <a:endParaRPr b="0" lang="ru-RU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1102680" y="360"/>
            <a:ext cx="10049400" cy="251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15000"/>
              </a:lnSpc>
              <a:buNone/>
            </a:pPr>
            <a:r>
              <a:rPr b="0" lang="ru-RU" sz="1800" spc="-52" strike="noStrike">
                <a:solidFill>
                  <a:srgbClr val="404040"/>
                </a:solidFill>
                <a:latin typeface="Arial"/>
              </a:rPr>
              <a:t>Также у RabbitMQ имеется http-api, документация на него доступна по ссылке </a:t>
            </a:r>
            <a:r>
              <a:rPr b="0" lang="ru-RU" sz="1800" spc="-52" strike="noStrike" u="sng">
                <a:solidFill>
                  <a:srgbClr val="2998e3"/>
                </a:solidFill>
                <a:uFillTx/>
                <a:latin typeface="Arial"/>
                <a:hlinkClick r:id="rId1"/>
              </a:rPr>
              <a:t>http://127.0.0.1:15672/api/index.html</a:t>
            </a:r>
            <a:r>
              <a:rPr b="0" lang="ru-RU" sz="1800" spc="-52" strike="noStrike">
                <a:solidFill>
                  <a:srgbClr val="404040"/>
                </a:solidFill>
                <a:latin typeface="Arial"/>
              </a:rPr>
              <a:t> или по значку HTTP API в правом нижнем углу страницы админки</a:t>
            </a:r>
            <a:br>
              <a:rPr sz="1800"/>
            </a:br>
            <a:br>
              <a:rPr sz="1800"/>
            </a:br>
            <a:br>
              <a:rPr sz="1800"/>
            </a:br>
            <a:endParaRPr b="0" lang="ru-RU" sz="1800" spc="-1" strike="noStrike">
              <a:latin typeface="Arial"/>
            </a:endParaRPr>
          </a:p>
        </p:txBody>
      </p:sp>
      <p:pic>
        <p:nvPicPr>
          <p:cNvPr id="396" name="" descr=""/>
          <p:cNvPicPr/>
          <p:nvPr/>
        </p:nvPicPr>
        <p:blipFill>
          <a:blip r:embed="rId2"/>
          <a:stretch/>
        </p:blipFill>
        <p:spPr>
          <a:xfrm>
            <a:off x="864000" y="1899000"/>
            <a:ext cx="7872480" cy="1801080"/>
          </a:xfrm>
          <a:prstGeom prst="rect">
            <a:avLst/>
          </a:prstGeom>
          <a:ln w="0">
            <a:noFill/>
          </a:ln>
        </p:spPr>
      </p:pic>
      <p:sp>
        <p:nvSpPr>
          <p:cNvPr id="397" name=""/>
          <p:cNvSpPr/>
          <p:nvPr/>
        </p:nvSpPr>
        <p:spPr>
          <a:xfrm>
            <a:off x="1080000" y="3960000"/>
            <a:ext cx="9532080" cy="110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Например при помощи такого запроса можно получить список всех очередей  http://127.0.0.1:15672/api/queues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"/>
          <p:cNvSpPr/>
          <p:nvPr/>
        </p:nvSpPr>
        <p:spPr>
          <a:xfrm>
            <a:off x="1260000" y="1273680"/>
            <a:ext cx="9899640" cy="39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Задачи, при решении которых пригодился бы брокер сообщений: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332" name=""/>
          <p:cNvSpPr/>
          <p:nvPr/>
        </p:nvSpPr>
        <p:spPr>
          <a:xfrm>
            <a:off x="1023840" y="2001960"/>
            <a:ext cx="10311480" cy="407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Когда необходимо реализовать сложную бизнес логику, в которой задействовано несколько компонентов информационной системы.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Интеграция различных информационных систем между собой.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Если нужно обеспечить асинхронный обмен между сервисами и обеспечить буферизацию сообщений.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Требуется рассылать сообщения нескольким получателям от одного отправителя.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Необходимо сгладить пиковые нагрузки.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Требуется агрегировать и выполнять задачи по расписанию;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727560" y="1800000"/>
            <a:ext cx="10964880" cy="113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15000"/>
              </a:lnSpc>
              <a:buNone/>
            </a:pPr>
            <a:r>
              <a:rPr b="0" lang="ru-RU" sz="1800" spc="-52" strike="noStrike">
                <a:latin typeface="Arial"/>
              </a:rPr>
              <a:t>В RabbitMQ также есть возможность задать права пользователям на конфигурирование, чтение и запись. Права задаются регулярными выражениями в разделе Permissions настроек соответствующего пользователя</a:t>
            </a: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endParaRPr b="0" lang="ru-RU" sz="1800" spc="-1" strike="noStrike">
              <a:latin typeface="Arial"/>
            </a:endParaRPr>
          </a:p>
        </p:txBody>
      </p:sp>
      <p:sp>
        <p:nvSpPr>
          <p:cNvPr id="399" name=""/>
          <p:cNvSpPr/>
          <p:nvPr/>
        </p:nvSpPr>
        <p:spPr>
          <a:xfrm>
            <a:off x="1080000" y="3960000"/>
            <a:ext cx="9532080" cy="110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0" name="" descr=""/>
          <p:cNvPicPr/>
          <p:nvPr/>
        </p:nvPicPr>
        <p:blipFill>
          <a:blip r:embed="rId1"/>
          <a:stretch/>
        </p:blipFill>
        <p:spPr>
          <a:xfrm>
            <a:off x="540000" y="1800000"/>
            <a:ext cx="11493000" cy="3096720"/>
          </a:xfrm>
          <a:prstGeom prst="rect">
            <a:avLst/>
          </a:prstGeom>
          <a:ln w="0">
            <a:noFill/>
          </a:ln>
        </p:spPr>
      </p:pic>
      <p:sp>
        <p:nvSpPr>
          <p:cNvPr id="401" name=""/>
          <p:cNvSpPr/>
          <p:nvPr/>
        </p:nvSpPr>
        <p:spPr>
          <a:xfrm>
            <a:off x="900000" y="5157360"/>
            <a:ext cx="10464120" cy="5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52" strike="noStrike">
                <a:solidFill>
                  <a:srgbClr val="000000"/>
                </a:solidFill>
                <a:latin typeface="Arial"/>
                <a:ea typeface="DejaVu Sans"/>
              </a:rPr>
              <a:t>подробнее можно прочитать в документации </a:t>
            </a:r>
            <a:r>
              <a:rPr b="0" lang="ru-RU" sz="1800" spc="-52" strike="noStrike" u="sng">
                <a:solidFill>
                  <a:srgbClr val="2998e3"/>
                </a:solidFill>
                <a:uFillTx/>
                <a:latin typeface="Arial"/>
                <a:ea typeface="DejaVu Sans"/>
                <a:hlinkClick r:id="rId2"/>
              </a:rPr>
              <a:t>https://www.rabbitmq.com/access-control.html#authorisation</a:t>
            </a:r>
            <a:r>
              <a:rPr b="0" lang="ru-RU" sz="1800" spc="-52" strike="noStrike" u="sng">
                <a:solidFill>
                  <a:srgbClr val="2998e3"/>
                </a:solidFill>
                <a:uFillTx/>
                <a:latin typeface="Arial"/>
                <a:ea typeface="DejaVu Sans"/>
                <a:hlinkClick r:id="rId3"/>
              </a:rPr>
              <a:t>https://www.rabbitmq.com/access-control.html#authorisation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49400" cy="14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Спасибо за внимание</a:t>
            </a:r>
            <a:endParaRPr b="0" lang="ru-RU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" descr=""/>
          <p:cNvPicPr/>
          <p:nvPr/>
        </p:nvPicPr>
        <p:blipFill>
          <a:blip r:embed="rId1"/>
          <a:stretch/>
        </p:blipFill>
        <p:spPr>
          <a:xfrm>
            <a:off x="2160000" y="1783800"/>
            <a:ext cx="8094240" cy="3970440"/>
          </a:xfrm>
          <a:prstGeom prst="rect">
            <a:avLst/>
          </a:prstGeom>
          <a:ln w="0">
            <a:noFill/>
          </a:ln>
        </p:spPr>
      </p:pic>
      <p:sp>
        <p:nvSpPr>
          <p:cNvPr id="334" name=""/>
          <p:cNvSpPr/>
          <p:nvPr/>
        </p:nvSpPr>
        <p:spPr>
          <a:xfrm>
            <a:off x="1199160" y="1080000"/>
            <a:ext cx="9235440" cy="59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Например асинхронное взаимодействие между сервисами: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" descr=""/>
          <p:cNvPicPr/>
          <p:nvPr/>
        </p:nvPicPr>
        <p:blipFill>
          <a:blip r:embed="rId1"/>
          <a:stretch/>
        </p:blipFill>
        <p:spPr>
          <a:xfrm>
            <a:off x="1815480" y="2700000"/>
            <a:ext cx="698760" cy="1136880"/>
          </a:xfrm>
          <a:prstGeom prst="rect">
            <a:avLst/>
          </a:prstGeom>
          <a:ln w="0">
            <a:noFill/>
          </a:ln>
        </p:spPr>
      </p:pic>
      <p:sp>
        <p:nvSpPr>
          <p:cNvPr id="336" name=""/>
          <p:cNvSpPr/>
          <p:nvPr/>
        </p:nvSpPr>
        <p:spPr>
          <a:xfrm>
            <a:off x="1753560" y="1980000"/>
            <a:ext cx="1595160" cy="6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Apache Kafka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337" name="" descr=""/>
          <p:cNvPicPr/>
          <p:nvPr/>
        </p:nvPicPr>
        <p:blipFill>
          <a:blip r:embed="rId2"/>
          <a:stretch/>
        </p:blipFill>
        <p:spPr>
          <a:xfrm>
            <a:off x="4140000" y="2118240"/>
            <a:ext cx="2694240" cy="2196000"/>
          </a:xfrm>
          <a:prstGeom prst="rect">
            <a:avLst/>
          </a:prstGeom>
          <a:ln w="0">
            <a:noFill/>
          </a:ln>
        </p:spPr>
      </p:pic>
      <p:sp>
        <p:nvSpPr>
          <p:cNvPr id="338" name=""/>
          <p:cNvSpPr/>
          <p:nvPr/>
        </p:nvSpPr>
        <p:spPr>
          <a:xfrm>
            <a:off x="1188000" y="1080000"/>
            <a:ext cx="8167320" cy="69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DejaVu Sans"/>
              </a:rPr>
              <a:t>Различные брокеры сообщений</a:t>
            </a:r>
            <a:endParaRPr b="0" lang="ru-RU" sz="3600" spc="-1" strike="noStrike">
              <a:latin typeface="Arial"/>
            </a:endParaRPr>
          </a:p>
        </p:txBody>
      </p:sp>
      <p:pic>
        <p:nvPicPr>
          <p:cNvPr id="339" name="" descr=""/>
          <p:cNvPicPr/>
          <p:nvPr/>
        </p:nvPicPr>
        <p:blipFill>
          <a:blip r:embed="rId3"/>
          <a:stretch/>
        </p:blipFill>
        <p:spPr>
          <a:xfrm>
            <a:off x="7820280" y="2283480"/>
            <a:ext cx="3137040" cy="489240"/>
          </a:xfrm>
          <a:prstGeom prst="rect">
            <a:avLst/>
          </a:prstGeom>
          <a:ln w="0">
            <a:noFill/>
          </a:ln>
        </p:spPr>
      </p:pic>
      <p:pic>
        <p:nvPicPr>
          <p:cNvPr id="340" name="" descr=""/>
          <p:cNvPicPr/>
          <p:nvPr/>
        </p:nvPicPr>
        <p:blipFill>
          <a:blip r:embed="rId4"/>
          <a:stretch/>
        </p:blipFill>
        <p:spPr>
          <a:xfrm>
            <a:off x="8007840" y="4153680"/>
            <a:ext cx="1346400" cy="1060560"/>
          </a:xfrm>
          <a:prstGeom prst="rect">
            <a:avLst/>
          </a:prstGeom>
          <a:ln w="0">
            <a:noFill/>
          </a:ln>
        </p:spPr>
      </p:pic>
      <p:sp>
        <p:nvSpPr>
          <p:cNvPr id="341" name=""/>
          <p:cNvSpPr/>
          <p:nvPr/>
        </p:nvSpPr>
        <p:spPr>
          <a:xfrm>
            <a:off x="7920000" y="3600000"/>
            <a:ext cx="2697120" cy="5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FlexberryServiceBus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" descr=""/>
          <p:cNvPicPr/>
          <p:nvPr/>
        </p:nvPicPr>
        <p:blipFill>
          <a:blip r:embed="rId1"/>
          <a:stretch/>
        </p:blipFill>
        <p:spPr>
          <a:xfrm>
            <a:off x="1252800" y="1800000"/>
            <a:ext cx="9721440" cy="3623040"/>
          </a:xfrm>
          <a:prstGeom prst="rect">
            <a:avLst/>
          </a:prstGeom>
          <a:ln w="0">
            <a:noFill/>
          </a:ln>
        </p:spPr>
      </p:pic>
      <p:sp>
        <p:nvSpPr>
          <p:cNvPr id="343" name=""/>
          <p:cNvSpPr/>
          <p:nvPr/>
        </p:nvSpPr>
        <p:spPr>
          <a:xfrm>
            <a:off x="850680" y="1080000"/>
            <a:ext cx="10664280" cy="61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При использовании брокеров сообщений не требуется чтобы отправитель и получатель знали о существовании друг друга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"/>
          <p:cNvSpPr/>
          <p:nvPr/>
        </p:nvSpPr>
        <p:spPr>
          <a:xfrm>
            <a:off x="1080000" y="2213640"/>
            <a:ext cx="10252800" cy="303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Advanced Message Queuing Protocol - открытый протокол прикладного уровня для передачи сообщений между компонентами системы.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Основная идея состоит в том, что отдельные подсистемы (или независимые приложения) могут обмениваться произвольным образом сообщениями через AMQP-брокер, который осуществляет маршрутизацию, гарантирует доставку, распределение потоков данных, подписку на нужные типы сообщений.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45" name=""/>
          <p:cNvSpPr/>
          <p:nvPr/>
        </p:nvSpPr>
        <p:spPr>
          <a:xfrm>
            <a:off x="1080000" y="1260000"/>
            <a:ext cx="4675320" cy="61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b="0" lang="ru-RU" sz="3600" spc="-1" strike="noStrike">
                <a:solidFill>
                  <a:srgbClr val="404040"/>
                </a:solidFill>
                <a:latin typeface="Calibri"/>
                <a:ea typeface="Noto Sans CJK SC"/>
              </a:rPr>
              <a:t>Протокол AMQP</a:t>
            </a:r>
            <a:endParaRPr b="0" lang="ru-R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49400" cy="14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3600" spc="-52" strike="noStrike">
                <a:solidFill>
                  <a:srgbClr val="404040"/>
                </a:solidFill>
                <a:latin typeface="Calibri Light"/>
              </a:rPr>
              <a:t>RabbitMQ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1080000" y="2385720"/>
            <a:ext cx="1004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RabbitMQ - это реализация AMQP с открытым исходным кодом. Сервер написан на Erlang и поддерживает  клиентов для большинства популярных языков, в том числе .net</a:t>
            </a:r>
            <a:endParaRPr b="0" lang="ru-RU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Он используется для хранения и пересылки сообщений в распределенной системе и хорошо работает с точки зрения простоты использования, масштабируемости и высокой доступности.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49400" cy="14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Быстрый старт с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docker desktop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49400" cy="401436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Запустить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Docker Desktop.</a:t>
            </a:r>
            <a:endParaRPr b="0" lang="ru-RU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Открыть консоль.</a:t>
            </a:r>
            <a:endParaRPr b="0" lang="ru-RU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Выполнить команду получения образа: </a:t>
            </a:r>
            <a:br>
              <a:rPr sz="2000"/>
            </a:b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 docker pull rabbitmq:3-management</a:t>
            </a:r>
            <a:endParaRPr b="0" lang="ru-RU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Запустить контейнер командой:</a:t>
            </a:r>
            <a:br>
              <a:rPr sz="2000"/>
            </a:b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 docker run -d --name disconf-rabbit -p 5672:5672 -p 15672:15672 rabbitmq:3-management</a:t>
            </a:r>
            <a:endParaRPr b="0" lang="ru-RU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Открыть админку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RabbitMq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 адресу </a:t>
            </a:r>
            <a:r>
              <a:rPr b="0" lang="ru-RU" sz="2000" spc="-1" strike="noStrike" u="sng">
                <a:solidFill>
                  <a:srgbClr val="2998e3"/>
                </a:solidFill>
                <a:uFillTx/>
                <a:latin typeface="Calibri"/>
                <a:hlinkClick r:id="rId1"/>
              </a:rPr>
              <a:t>http://127.0.0.1:15672/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(логин/пароль по умолчанию: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guest/guest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)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TM02900743[[fn=Природа]]</Template>
  <TotalTime>7018</TotalTime>
  <Application>LibreOffice/7.3.7.2$Linux_X86_64 LibreOffice_project/30$Build-2</Application>
  <AppVersion>15.0000</AppVersion>
  <Words>1529</Words>
  <Paragraphs>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2018-06-05T10:19:19Z</dcterms:created>
  <dc:creator>Олег Матвиенко</dc:creator>
  <dc:description/>
  <dc:language>ru-RU</dc:language>
  <cp:lastModifiedBy/>
  <dcterms:modified xsi:type="dcterms:W3CDTF">2023-05-15T18:46:14Z</dcterms:modified>
  <cp:revision>247</cp:revision>
  <dc:subject/>
  <dc:title>Как написать многопоточное приложение в 2018 году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17</vt:i4>
  </property>
</Properties>
</file>