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83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7" r:id="rId14"/>
    <p:sldId id="340" r:id="rId15"/>
    <p:sldId id="339" r:id="rId16"/>
    <p:sldId id="341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D49"/>
    <a:srgbClr val="F00A0A"/>
    <a:srgbClr val="FFFF00"/>
    <a:srgbClr val="C40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Sayfa1!$E$2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Sayfa1!$D$3:$D$53</c:f>
              <c:numCache>
                <c:formatCode>General</c:formatCode>
                <c:ptCount val="51"/>
                <c:pt idx="0">
                  <c:v>-5</c:v>
                </c:pt>
                <c:pt idx="1">
                  <c:v>-4.8</c:v>
                </c:pt>
                <c:pt idx="2">
                  <c:v>-4.5999999999999996</c:v>
                </c:pt>
                <c:pt idx="3">
                  <c:v>-4.4000000000000004</c:v>
                </c:pt>
                <c:pt idx="4">
                  <c:v>-4.2</c:v>
                </c:pt>
                <c:pt idx="5">
                  <c:v>-4</c:v>
                </c:pt>
                <c:pt idx="6">
                  <c:v>-3.8</c:v>
                </c:pt>
                <c:pt idx="7">
                  <c:v>-3.6</c:v>
                </c:pt>
                <c:pt idx="8">
                  <c:v>-3.4</c:v>
                </c:pt>
                <c:pt idx="9">
                  <c:v>-3.2</c:v>
                </c:pt>
                <c:pt idx="10">
                  <c:v>-3</c:v>
                </c:pt>
                <c:pt idx="11">
                  <c:v>-2.8</c:v>
                </c:pt>
                <c:pt idx="12">
                  <c:v>-2.6</c:v>
                </c:pt>
                <c:pt idx="13">
                  <c:v>-2.4</c:v>
                </c:pt>
                <c:pt idx="14">
                  <c:v>-2.2000000000000002</c:v>
                </c:pt>
                <c:pt idx="15">
                  <c:v>-2</c:v>
                </c:pt>
                <c:pt idx="16">
                  <c:v>-1.8</c:v>
                </c:pt>
                <c:pt idx="17">
                  <c:v>-1.6</c:v>
                </c:pt>
                <c:pt idx="18">
                  <c:v>-1.4</c:v>
                </c:pt>
                <c:pt idx="19">
                  <c:v>-1.2</c:v>
                </c:pt>
                <c:pt idx="20">
                  <c:v>-1</c:v>
                </c:pt>
                <c:pt idx="21">
                  <c:v>-0.8</c:v>
                </c:pt>
                <c:pt idx="22">
                  <c:v>-0.6</c:v>
                </c:pt>
                <c:pt idx="23">
                  <c:v>-0.4</c:v>
                </c:pt>
                <c:pt idx="24">
                  <c:v>-0.2</c:v>
                </c:pt>
                <c:pt idx="25">
                  <c:v>0</c:v>
                </c:pt>
                <c:pt idx="26">
                  <c:v>0.2</c:v>
                </c:pt>
                <c:pt idx="27">
                  <c:v>0.4</c:v>
                </c:pt>
                <c:pt idx="28">
                  <c:v>0.6</c:v>
                </c:pt>
                <c:pt idx="29">
                  <c:v>0.8</c:v>
                </c:pt>
                <c:pt idx="30">
                  <c:v>1</c:v>
                </c:pt>
                <c:pt idx="31">
                  <c:v>1.2</c:v>
                </c:pt>
                <c:pt idx="32">
                  <c:v>1.4</c:v>
                </c:pt>
                <c:pt idx="33">
                  <c:v>1.6</c:v>
                </c:pt>
                <c:pt idx="34">
                  <c:v>1.8</c:v>
                </c:pt>
                <c:pt idx="35">
                  <c:v>2</c:v>
                </c:pt>
                <c:pt idx="36">
                  <c:v>2.2000000000000002</c:v>
                </c:pt>
                <c:pt idx="37">
                  <c:v>2.4</c:v>
                </c:pt>
                <c:pt idx="38">
                  <c:v>2.6</c:v>
                </c:pt>
                <c:pt idx="39">
                  <c:v>2.8</c:v>
                </c:pt>
                <c:pt idx="40">
                  <c:v>3</c:v>
                </c:pt>
                <c:pt idx="41">
                  <c:v>3.2</c:v>
                </c:pt>
                <c:pt idx="42">
                  <c:v>3.4</c:v>
                </c:pt>
                <c:pt idx="43">
                  <c:v>3.6</c:v>
                </c:pt>
                <c:pt idx="44">
                  <c:v>3.8</c:v>
                </c:pt>
                <c:pt idx="45">
                  <c:v>4</c:v>
                </c:pt>
                <c:pt idx="46">
                  <c:v>4.2</c:v>
                </c:pt>
                <c:pt idx="47">
                  <c:v>4.4000000000000004</c:v>
                </c:pt>
                <c:pt idx="48">
                  <c:v>4.5999999999999996</c:v>
                </c:pt>
                <c:pt idx="49">
                  <c:v>4.8</c:v>
                </c:pt>
                <c:pt idx="50">
                  <c:v>5</c:v>
                </c:pt>
              </c:numCache>
            </c:numRef>
          </c:xVal>
          <c:yVal>
            <c:numRef>
              <c:f>Sayfa1!$E$3:$E$53</c:f>
              <c:numCache>
                <c:formatCode>General</c:formatCode>
                <c:ptCount val="51"/>
                <c:pt idx="0">
                  <c:v>-35</c:v>
                </c:pt>
                <c:pt idx="1">
                  <c:v>-32.64</c:v>
                </c:pt>
                <c:pt idx="2">
                  <c:v>-30.359999999999985</c:v>
                </c:pt>
                <c:pt idx="3">
                  <c:v>-28.160000000000011</c:v>
                </c:pt>
                <c:pt idx="4">
                  <c:v>-26.04</c:v>
                </c:pt>
                <c:pt idx="5">
                  <c:v>-24</c:v>
                </c:pt>
                <c:pt idx="6">
                  <c:v>-22.04</c:v>
                </c:pt>
                <c:pt idx="7">
                  <c:v>-20.159999999999989</c:v>
                </c:pt>
                <c:pt idx="8">
                  <c:v>-18.360000000000003</c:v>
                </c:pt>
                <c:pt idx="9">
                  <c:v>-16.64</c:v>
                </c:pt>
                <c:pt idx="10">
                  <c:v>-15</c:v>
                </c:pt>
                <c:pt idx="11">
                  <c:v>-13.440000000000001</c:v>
                </c:pt>
                <c:pt idx="12">
                  <c:v>-11.959999999999996</c:v>
                </c:pt>
                <c:pt idx="13">
                  <c:v>-10.560000000000002</c:v>
                </c:pt>
                <c:pt idx="14">
                  <c:v>-9.24</c:v>
                </c:pt>
                <c:pt idx="15">
                  <c:v>-8</c:v>
                </c:pt>
                <c:pt idx="16">
                  <c:v>-6.839999999999999</c:v>
                </c:pt>
                <c:pt idx="17">
                  <c:v>-5.7600000000000016</c:v>
                </c:pt>
                <c:pt idx="18">
                  <c:v>-4.7599999999999989</c:v>
                </c:pt>
                <c:pt idx="19">
                  <c:v>-3.8400000000000003</c:v>
                </c:pt>
                <c:pt idx="20">
                  <c:v>-3</c:v>
                </c:pt>
                <c:pt idx="21">
                  <c:v>-2.2399999999999998</c:v>
                </c:pt>
                <c:pt idx="22">
                  <c:v>-1.56</c:v>
                </c:pt>
                <c:pt idx="23">
                  <c:v>-0.96</c:v>
                </c:pt>
                <c:pt idx="24">
                  <c:v>-0.44000000000000006</c:v>
                </c:pt>
                <c:pt idx="25">
                  <c:v>0</c:v>
                </c:pt>
                <c:pt idx="26">
                  <c:v>0.3600000000000001</c:v>
                </c:pt>
                <c:pt idx="27">
                  <c:v>0.64000000000000012</c:v>
                </c:pt>
                <c:pt idx="28">
                  <c:v>0.84</c:v>
                </c:pt>
                <c:pt idx="29">
                  <c:v>0.96</c:v>
                </c:pt>
                <c:pt idx="30">
                  <c:v>1</c:v>
                </c:pt>
                <c:pt idx="31">
                  <c:v>0.96</c:v>
                </c:pt>
                <c:pt idx="32">
                  <c:v>0.84000000000000008</c:v>
                </c:pt>
                <c:pt idx="33">
                  <c:v>0.6399999999999999</c:v>
                </c:pt>
                <c:pt idx="34">
                  <c:v>0.35999999999999993</c:v>
                </c:pt>
                <c:pt idx="35">
                  <c:v>0</c:v>
                </c:pt>
                <c:pt idx="36">
                  <c:v>-0.44000000000000045</c:v>
                </c:pt>
                <c:pt idx="37">
                  <c:v>-0.95999999999999974</c:v>
                </c:pt>
                <c:pt idx="38">
                  <c:v>-1.5600000000000003</c:v>
                </c:pt>
                <c:pt idx="39">
                  <c:v>-2.2399999999999993</c:v>
                </c:pt>
                <c:pt idx="40">
                  <c:v>-3</c:v>
                </c:pt>
                <c:pt idx="41">
                  <c:v>-3.8400000000000012</c:v>
                </c:pt>
                <c:pt idx="42">
                  <c:v>-4.7599999999999989</c:v>
                </c:pt>
                <c:pt idx="43">
                  <c:v>-5.7600000000000016</c:v>
                </c:pt>
                <c:pt idx="44">
                  <c:v>-6.8399999999999981</c:v>
                </c:pt>
                <c:pt idx="45">
                  <c:v>-8</c:v>
                </c:pt>
                <c:pt idx="46">
                  <c:v>-9.24</c:v>
                </c:pt>
                <c:pt idx="47">
                  <c:v>-10.560000000000002</c:v>
                </c:pt>
                <c:pt idx="48">
                  <c:v>-11.959999999999997</c:v>
                </c:pt>
                <c:pt idx="49">
                  <c:v>-13.440000000000001</c:v>
                </c:pt>
                <c:pt idx="50">
                  <c:v>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F9-40B1-A541-9BD4473F9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06607"/>
        <c:axId val="73897871"/>
      </c:scatterChart>
      <c:valAx>
        <c:axId val="7390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3897871"/>
        <c:crosses val="autoZero"/>
        <c:crossBetween val="midCat"/>
      </c:valAx>
      <c:valAx>
        <c:axId val="7389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390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4244-D6F0-4B27-A0A1-C71023A6432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e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crease Factory Optim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" y="2382299"/>
            <a:ext cx="3251691" cy="3902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15053" y="269737"/>
            <a:ext cx="5633156" cy="175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FIN 30210:    Managerial 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428" y="3505575"/>
            <a:ext cx="4559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Optimization Techniques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2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3617" y="1700464"/>
                <a:ext cx="1153838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400" dirty="0" smtClean="0"/>
                  <a:t>MATLAB ta hazır fonksiyon kullanarak doğrusal (</a:t>
                </a:r>
                <a:r>
                  <a:rPr lang="tr-TR" sz="2400" dirty="0" err="1" smtClean="0"/>
                  <a:t>linear</a:t>
                </a:r>
                <a:r>
                  <a:rPr lang="tr-TR" sz="2400" dirty="0" smtClean="0"/>
                  <a:t>) ve sınırlandırıcılı bir fonksiyonun optimum değerlerinin bulunabilmesi için </a:t>
                </a:r>
              </a:p>
              <a:p>
                <a:endParaRPr lang="tr-TR" sz="2400" dirty="0" smtClean="0"/>
              </a:p>
              <a:p>
                <a:r>
                  <a:rPr lang="tr-TR" sz="2400" i="1" dirty="0"/>
                  <a:t>	</a:t>
                </a:r>
                <a:r>
                  <a:rPr lang="tr-TR" sz="2400" i="1" dirty="0" smtClean="0"/>
                  <a:t>	</a:t>
                </a:r>
                <a:r>
                  <a:rPr lang="tr-TR" sz="2400" b="1" i="1" dirty="0" smtClean="0"/>
                  <a:t>[</a:t>
                </a:r>
                <a:r>
                  <a:rPr lang="tr-TR" sz="2400" b="1" i="1" dirty="0" err="1" smtClean="0"/>
                  <a:t>xopt,fopt</a:t>
                </a:r>
                <a:r>
                  <a:rPr lang="tr-TR" sz="2400" b="1" i="1" dirty="0" smtClean="0"/>
                  <a:t>]=</a:t>
                </a:r>
                <a:r>
                  <a:rPr lang="tr-TR" sz="2400" b="1" i="1" dirty="0" err="1" smtClean="0"/>
                  <a:t>linprog</a:t>
                </a:r>
                <a:r>
                  <a:rPr lang="tr-TR" sz="2400" b="1" i="1" dirty="0" smtClean="0"/>
                  <a:t> (</a:t>
                </a:r>
                <a:r>
                  <a:rPr lang="tr-TR" sz="2400" b="1" i="1" dirty="0" err="1" smtClean="0"/>
                  <a:t>f,A,b</a:t>
                </a:r>
                <a:r>
                  <a:rPr lang="tr-TR" sz="2400" b="1" i="1" dirty="0"/>
                  <a:t>)</a:t>
                </a:r>
                <a:r>
                  <a:rPr lang="tr-TR" sz="2400" b="1" dirty="0" smtClean="0"/>
                  <a:t> </a:t>
                </a:r>
              </a:p>
              <a:p>
                <a:endParaRPr lang="tr-TR" sz="2400" dirty="0"/>
              </a:p>
              <a:p>
                <a:r>
                  <a:rPr lang="tr-TR" sz="2400" dirty="0" smtClean="0"/>
                  <a:t>fonksiyonu kullanılır. Kullanımı:</a:t>
                </a:r>
              </a:p>
              <a:p>
                <a:endParaRPr lang="tr-TR" sz="2400" dirty="0" smtClean="0"/>
              </a:p>
              <a:p>
                <a:r>
                  <a:rPr lang="tr-TR" sz="2400" dirty="0" smtClean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tr-TR" sz="2400" dirty="0" smtClean="0"/>
                  <a:t> 		Amaç fonksiyonunu minimize eder</a:t>
                </a:r>
                <a:endParaRPr lang="tr-T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𝐴𝑒𝑞𝑥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𝑏𝑒𝑞</m:t>
                      </m:r>
                    </m:oMath>
                  </m:oMathPara>
                </a14:m>
                <a:endParaRPr lang="tr-T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</m:oMath>
                  </m:oMathPara>
                </a14:m>
                <a:endParaRPr lang="tr-TR" sz="2400" dirty="0" smtClean="0"/>
              </a:p>
              <a:p>
                <a:r>
                  <a:rPr lang="tr-TR" sz="2400" dirty="0" err="1"/>
                  <a:t>f</a:t>
                </a:r>
                <a:r>
                  <a:rPr lang="tr-TR" sz="2400" dirty="0" err="1" smtClean="0"/>
                  <a:t>,A</a:t>
                </a:r>
                <a:r>
                  <a:rPr lang="tr-TR" sz="2400" dirty="0" smtClean="0"/>
                  <a:t>, </a:t>
                </a:r>
                <a:r>
                  <a:rPr lang="tr-TR" sz="2400" dirty="0" err="1" smtClean="0"/>
                  <a:t>Aeq</a:t>
                </a:r>
                <a:r>
                  <a:rPr lang="tr-TR" sz="2400" dirty="0" smtClean="0"/>
                  <a:t> ve b katsayı matrisleridir. LB ve UB tasarım değişkenlerinin sınır değerleridir.</a:t>
                </a:r>
              </a:p>
              <a:p>
                <a:r>
                  <a:rPr lang="tr-TR" sz="2400" dirty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7" y="1700464"/>
                <a:ext cx="11538383" cy="4893647"/>
              </a:xfrm>
              <a:prstGeom prst="rect">
                <a:avLst/>
              </a:prstGeom>
              <a:blipFill>
                <a:blip r:embed="rId2"/>
                <a:stretch>
                  <a:fillRect l="-792" t="-9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kdörtgen 1"/>
          <p:cNvSpPr/>
          <p:nvPr/>
        </p:nvSpPr>
        <p:spPr>
          <a:xfrm>
            <a:off x="1203156" y="635351"/>
            <a:ext cx="9545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Doğrusal Optimizasyon/Programlama (</a:t>
            </a:r>
            <a:r>
              <a:rPr lang="tr-TR" sz="2400" b="1" dirty="0" err="1"/>
              <a:t>linear</a:t>
            </a:r>
            <a:r>
              <a:rPr lang="tr-TR" sz="2400" b="1" dirty="0"/>
              <a:t> </a:t>
            </a:r>
            <a:r>
              <a:rPr lang="tr-TR" sz="2400" b="1" dirty="0" err="1"/>
              <a:t>Optimization</a:t>
            </a:r>
            <a:r>
              <a:rPr lang="tr-TR" sz="2400" b="1" dirty="0"/>
              <a:t>/Programming)</a:t>
            </a:r>
          </a:p>
        </p:txBody>
      </p:sp>
    </p:spTree>
    <p:extLst>
      <p:ext uri="{BB962C8B-B14F-4D97-AF65-F5344CB8AC3E}">
        <p14:creationId xmlns:p14="http://schemas.microsoft.com/office/powerpoint/2010/main" val="7559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9390" y="962527"/>
                <a:ext cx="11538383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400" b="1" dirty="0" smtClean="0"/>
                  <a:t>ÖRNEK:</a:t>
                </a:r>
                <a:endParaRPr lang="tr-TR" sz="2400" b="1" dirty="0"/>
              </a:p>
              <a:p>
                <a:r>
                  <a:rPr lang="tr-TR" sz="2400" dirty="0" smtClean="0"/>
                  <a:t>Amaç fonksiyonu	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400" dirty="0" smtClean="0"/>
                  <a:t> minimize edilecektir.</a:t>
                </a:r>
              </a:p>
              <a:p>
                <a:endParaRPr lang="tr-T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≤−30</m:t>
                      </m:r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tr-TR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𝐴𝑒𝑞𝑥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𝑏𝑒𝑞</m:t>
                      </m:r>
                    </m:oMath>
                  </m:oMathPara>
                </a14:m>
                <a:endParaRPr lang="tr-T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  <a:p>
                <a:endParaRPr lang="tr-TR" sz="2400" dirty="0" smtClean="0"/>
              </a:p>
              <a:p>
                <a:r>
                  <a:rPr lang="tr-TR" sz="2400" b="1" i="1" dirty="0"/>
                  <a:t>[</a:t>
                </a:r>
                <a:r>
                  <a:rPr lang="tr-TR" sz="2400" b="1" i="1" dirty="0" err="1"/>
                  <a:t>xopt,fopt</a:t>
                </a:r>
                <a:r>
                  <a:rPr lang="tr-TR" sz="2400" b="1" i="1" dirty="0"/>
                  <a:t>]=</a:t>
                </a:r>
                <a:r>
                  <a:rPr lang="tr-TR" sz="2400" b="1" i="1" dirty="0" err="1"/>
                  <a:t>linprog</a:t>
                </a:r>
                <a:r>
                  <a:rPr lang="tr-TR" sz="2400" b="1" i="1" dirty="0"/>
                  <a:t> (</a:t>
                </a:r>
                <a:r>
                  <a:rPr lang="tr-TR" sz="2400" b="1" i="1" dirty="0" err="1"/>
                  <a:t>f,A,b</a:t>
                </a:r>
                <a:r>
                  <a:rPr lang="tr-TR" sz="2400" b="1" i="1" dirty="0"/>
                  <a:t>)</a:t>
                </a:r>
                <a:r>
                  <a:rPr lang="tr-TR" sz="2400" b="1" dirty="0"/>
                  <a:t> </a:t>
                </a:r>
                <a:r>
                  <a:rPr lang="tr-TR" sz="2400" b="1" dirty="0" smtClean="0"/>
                  <a:t>		fonksiyonu çağırılırsa sonuç:</a:t>
                </a:r>
              </a:p>
              <a:p>
                <a:endParaRPr lang="tr-TR" sz="2400" b="1" dirty="0"/>
              </a:p>
              <a:p>
                <a:r>
                  <a:rPr lang="tr-TR" sz="2400" b="1" dirty="0"/>
                  <a:t>f</a:t>
                </a:r>
                <a:r>
                  <a:rPr lang="tr-TR" sz="2400" b="1" dirty="0" smtClean="0"/>
                  <a:t>=[4 ; 4]</a:t>
                </a:r>
              </a:p>
              <a:p>
                <a:r>
                  <a:rPr lang="tr-TR" sz="2400" b="1" dirty="0" smtClean="0"/>
                  <a:t>A=[-5  -3; -3  -5]</a:t>
                </a:r>
              </a:p>
              <a:p>
                <a:r>
                  <a:rPr lang="tr-TR" sz="2400" b="1" dirty="0"/>
                  <a:t>b</a:t>
                </a:r>
                <a:r>
                  <a:rPr lang="tr-TR" sz="2400" b="1" dirty="0" smtClean="0"/>
                  <a:t>=[-30;-15]</a:t>
                </a:r>
              </a:p>
              <a:p>
                <a:r>
                  <a:rPr lang="tr-TR" sz="2400" b="1" dirty="0" err="1" smtClean="0"/>
                  <a:t>Aeq</a:t>
                </a:r>
                <a:r>
                  <a:rPr lang="tr-TR" sz="2400" b="1" dirty="0" smtClean="0"/>
                  <a:t>=[ ]</a:t>
                </a:r>
              </a:p>
              <a:p>
                <a:r>
                  <a:rPr lang="tr-TR" sz="2400" b="1" dirty="0" err="1"/>
                  <a:t>b</a:t>
                </a:r>
                <a:r>
                  <a:rPr lang="tr-TR" sz="2400" b="1" dirty="0" err="1" smtClean="0"/>
                  <a:t>eq</a:t>
                </a:r>
                <a:r>
                  <a:rPr lang="tr-TR" sz="2400" b="1" dirty="0" smtClean="0"/>
                  <a:t>=[ ]</a:t>
                </a:r>
                <a:r>
                  <a:rPr lang="tr-TR" sz="2400" dirty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0" y="962527"/>
                <a:ext cx="11538383" cy="5632311"/>
              </a:xfrm>
              <a:prstGeom prst="rect">
                <a:avLst/>
              </a:prstGeom>
              <a:blipFill>
                <a:blip r:embed="rId2"/>
                <a:stretch>
                  <a:fillRect l="-845" t="-866" b="-1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kdörtgen 1"/>
          <p:cNvSpPr/>
          <p:nvPr/>
        </p:nvSpPr>
        <p:spPr>
          <a:xfrm>
            <a:off x="128337" y="316196"/>
            <a:ext cx="11939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/>
              <a:t>Doğrusal Optimizasyon/Programlama (</a:t>
            </a:r>
            <a:r>
              <a:rPr lang="tr-TR" sz="2800" b="1" dirty="0" err="1"/>
              <a:t>linear</a:t>
            </a:r>
            <a:r>
              <a:rPr lang="tr-TR" sz="2800" b="1" dirty="0"/>
              <a:t> </a:t>
            </a:r>
            <a:r>
              <a:rPr lang="tr-TR" sz="2800" b="1" dirty="0" err="1"/>
              <a:t>Optimization</a:t>
            </a:r>
            <a:r>
              <a:rPr lang="tr-TR" sz="2800" b="1" dirty="0"/>
              <a:t>/Programming)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6481011" y="4679648"/>
            <a:ext cx="2117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 smtClean="0"/>
              <a:t>Xopt</a:t>
            </a:r>
            <a:r>
              <a:rPr lang="tr-TR" sz="2400" b="1" dirty="0" smtClean="0"/>
              <a:t>=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1.8750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1.8750</a:t>
            </a:r>
          </a:p>
          <a:p>
            <a:r>
              <a:rPr lang="tr-TR" sz="2400" b="1" dirty="0" err="1"/>
              <a:t>f</a:t>
            </a:r>
            <a:r>
              <a:rPr lang="tr-TR" sz="2400" b="1" dirty="0" err="1" smtClean="0"/>
              <a:t>opt</a:t>
            </a:r>
            <a:r>
              <a:rPr lang="tr-TR" sz="2400" b="1" dirty="0" smtClean="0"/>
              <a:t>=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15.0000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10207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9390" y="962527"/>
                <a:ext cx="11538383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400" b="1" dirty="0" smtClean="0"/>
                  <a:t>ÖRNEK:</a:t>
                </a:r>
                <a:endParaRPr lang="tr-TR" sz="2400" b="1" dirty="0"/>
              </a:p>
              <a:p>
                <a:r>
                  <a:rPr lang="tr-TR" sz="2400" dirty="0" smtClean="0"/>
                  <a:t>Amaç fonksiyonu	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400" dirty="0" smtClean="0"/>
                  <a:t> minimize edilecektir.</a:t>
                </a:r>
              </a:p>
              <a:p>
                <a:endParaRPr lang="tr-T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≤−30</m:t>
                      </m:r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tr-TR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𝐴𝑒𝑞𝑥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𝑏𝑒𝑞</m:t>
                      </m:r>
                    </m:oMath>
                  </m:oMathPara>
                </a14:m>
                <a:endParaRPr lang="tr-T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0" y="962527"/>
                <a:ext cx="11538383" cy="2677656"/>
              </a:xfrm>
              <a:prstGeom prst="rect">
                <a:avLst/>
              </a:prstGeom>
              <a:blipFill>
                <a:blip r:embed="rId2"/>
                <a:stretch>
                  <a:fillRect l="-845" t="-1822" r="-3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kdörtgen 1"/>
          <p:cNvSpPr/>
          <p:nvPr/>
        </p:nvSpPr>
        <p:spPr>
          <a:xfrm>
            <a:off x="128337" y="316196"/>
            <a:ext cx="11939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/>
              <a:t>Doğrusal Optimizasyon/Programlama (</a:t>
            </a:r>
            <a:r>
              <a:rPr lang="tr-TR" sz="2800" b="1" dirty="0" err="1"/>
              <a:t>linear</a:t>
            </a:r>
            <a:r>
              <a:rPr lang="tr-TR" sz="2800" b="1" dirty="0"/>
              <a:t> </a:t>
            </a:r>
            <a:r>
              <a:rPr lang="tr-TR" sz="2800" b="1" dirty="0" err="1"/>
              <a:t>Optimization</a:t>
            </a:r>
            <a:r>
              <a:rPr lang="tr-TR" sz="2800" b="1" dirty="0"/>
              <a:t>/Programming)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8021053" y="3909626"/>
            <a:ext cx="3775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fonksiyonu çağırılırsa sonuç:</a:t>
            </a:r>
          </a:p>
          <a:p>
            <a:r>
              <a:rPr lang="tr-TR" sz="2400" b="1" dirty="0" err="1" smtClean="0"/>
              <a:t>Xopt</a:t>
            </a:r>
            <a:r>
              <a:rPr lang="tr-TR" sz="2400" b="1" dirty="0" smtClean="0"/>
              <a:t>=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1.8750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1.8750</a:t>
            </a:r>
          </a:p>
          <a:p>
            <a:r>
              <a:rPr lang="tr-TR" sz="2400" b="1" dirty="0" err="1"/>
              <a:t>f</a:t>
            </a:r>
            <a:r>
              <a:rPr lang="tr-TR" sz="2400" b="1" dirty="0" err="1" smtClean="0"/>
              <a:t>opt</a:t>
            </a:r>
            <a:r>
              <a:rPr lang="tr-TR" sz="2400" b="1" dirty="0" smtClean="0"/>
              <a:t>=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15.0000</a:t>
            </a:r>
            <a:endParaRPr lang="tr-TR" sz="2400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0" y="2032664"/>
            <a:ext cx="5630778" cy="44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539148" y="525532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i="1" dirty="0" smtClean="0"/>
              <a:t>Problemler:</a:t>
            </a:r>
            <a:endParaRPr lang="tr-TR" sz="2400" i="1" dirty="0"/>
          </a:p>
        </p:txBody>
      </p:sp>
      <p:pic>
        <p:nvPicPr>
          <p:cNvPr id="73730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83" y="2687051"/>
            <a:ext cx="4675715" cy="5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29" name="Resim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84" y="3680248"/>
            <a:ext cx="2662990" cy="26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3793" y="1463994"/>
            <a:ext cx="6971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Serif"/>
                <a:cs typeface="Times New Roman" panose="02020603050405020304" pitchFamily="18" charset="0"/>
              </a:rPr>
              <a:t>Global optimum noktalarını hesaplayın (el ile)</a:t>
            </a:r>
            <a:endParaRPr kumimoji="0" lang="tr-TR" alt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2927" y="3203195"/>
            <a:ext cx="27959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Sınırlandırıcılar:</a:t>
            </a:r>
            <a:endParaRPr kumimoji="0" lang="tr-TR" alt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2927" y="51445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67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539148" y="525532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i="1" dirty="0" smtClean="0"/>
              <a:t>Problemler:</a:t>
            </a:r>
            <a:endParaRPr lang="tr-TR" sz="2400" i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3793" y="1463994"/>
            <a:ext cx="68467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Serif"/>
                <a:cs typeface="Times New Roman" panose="02020603050405020304" pitchFamily="18" charset="0"/>
              </a:rPr>
              <a:t>Global optimum noktalarını hesaplayın (el ile)</a:t>
            </a:r>
            <a:endParaRPr kumimoji="0" lang="tr-TR" alt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2927" y="3203195"/>
            <a:ext cx="27959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Sınırlandırıcılar:</a:t>
            </a:r>
            <a:endParaRPr kumimoji="0" lang="tr-TR" alt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2927" y="51445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9874" name="Resim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36" y="2170207"/>
            <a:ext cx="4235115" cy="8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3" name="Resi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67" y="3413826"/>
            <a:ext cx="2870055" cy="200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93432" y="44183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4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2992408" y="1759320"/>
                <a:ext cx="2162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08" y="1759320"/>
                <a:ext cx="2162515" cy="369332"/>
              </a:xfrm>
              <a:prstGeom prst="rect">
                <a:avLst/>
              </a:prstGeom>
              <a:blipFill>
                <a:blip r:embed="rId2"/>
                <a:stretch>
                  <a:fillRect l="-3099" t="-1667" r="-845" b="-2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4901417" y="2501070"/>
                <a:ext cx="1614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17" y="2501070"/>
                <a:ext cx="1614353" cy="369332"/>
              </a:xfrm>
              <a:prstGeom prst="rect">
                <a:avLst/>
              </a:prstGeom>
              <a:blipFill>
                <a:blip r:embed="rId3"/>
                <a:stretch>
                  <a:fillRect l="-377" r="-4528" b="-114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/>
          <p:cNvSpPr txBox="1"/>
          <p:nvPr/>
        </p:nvSpPr>
        <p:spPr>
          <a:xfrm>
            <a:off x="25801" y="-20304"/>
            <a:ext cx="101339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/>
              <a:t>Çok Amaç Fonksiyonlu Optimizasyon (</a:t>
            </a:r>
            <a:r>
              <a:rPr lang="tr-TR" sz="2800" b="1" dirty="0" err="1" smtClean="0"/>
              <a:t>Multiobjective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Optimization</a:t>
            </a:r>
            <a:r>
              <a:rPr lang="tr-TR" sz="2800" b="1" dirty="0" smtClean="0"/>
              <a:t>)</a:t>
            </a:r>
          </a:p>
          <a:p>
            <a:endParaRPr lang="tr-TR" sz="2400" dirty="0" smtClean="0"/>
          </a:p>
          <a:p>
            <a:r>
              <a:rPr lang="tr-TR" sz="2400" dirty="0" smtClean="0"/>
              <a:t>Birden fazla amaç fonksiyonu olursa</a:t>
            </a:r>
            <a:endParaRPr lang="tr-T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6258559" y="1759320"/>
                <a:ext cx="29545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59" y="1759320"/>
                <a:ext cx="2954591" cy="369332"/>
              </a:xfrm>
              <a:prstGeom prst="rect">
                <a:avLst/>
              </a:prstGeom>
              <a:blipFill>
                <a:blip r:embed="rId4"/>
                <a:stretch>
                  <a:fillRect l="-2066" t="-1667" r="-620" b="-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4001779" y="3531973"/>
                <a:ext cx="3413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79" y="3531973"/>
                <a:ext cx="3413627" cy="369332"/>
              </a:xfrm>
              <a:prstGeom prst="rect">
                <a:avLst/>
              </a:prstGeom>
              <a:blipFill>
                <a:blip r:embed="rId5"/>
                <a:stretch>
                  <a:fillRect l="-536" b="-327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4979731" y="5203378"/>
                <a:ext cx="1614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731" y="5203378"/>
                <a:ext cx="1614353" cy="369332"/>
              </a:xfrm>
              <a:prstGeom prst="rect">
                <a:avLst/>
              </a:prstGeom>
              <a:blipFill>
                <a:blip r:embed="rId6"/>
                <a:stretch>
                  <a:fillRect l="-755" r="-4151" b="-11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/>
              <p:cNvSpPr txBox="1"/>
              <p:nvPr/>
            </p:nvSpPr>
            <p:spPr>
              <a:xfrm>
                <a:off x="4001778" y="4461628"/>
                <a:ext cx="4163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4" name="Metin kutus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78" y="4461628"/>
                <a:ext cx="4163063" cy="369332"/>
              </a:xfrm>
              <a:prstGeom prst="rect">
                <a:avLst/>
              </a:prstGeom>
              <a:blipFill>
                <a:blip r:embed="rId7"/>
                <a:stretch>
                  <a:fillRect l="-1171" r="-146" b="-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4964657" y="5774749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657" y="5774749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1773" r="-3901"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2992408" y="1759320"/>
                <a:ext cx="2162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08" y="1759320"/>
                <a:ext cx="2162515" cy="369332"/>
              </a:xfrm>
              <a:prstGeom prst="rect">
                <a:avLst/>
              </a:prstGeom>
              <a:blipFill>
                <a:blip r:embed="rId2"/>
                <a:stretch>
                  <a:fillRect l="-3099" t="-1667" r="-845" b="-2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4901417" y="2501070"/>
                <a:ext cx="1614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17" y="2501070"/>
                <a:ext cx="1614353" cy="369332"/>
              </a:xfrm>
              <a:prstGeom prst="rect">
                <a:avLst/>
              </a:prstGeom>
              <a:blipFill>
                <a:blip r:embed="rId3"/>
                <a:stretch>
                  <a:fillRect l="-377" r="-4528" b="-114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/>
          <p:cNvSpPr txBox="1"/>
          <p:nvPr/>
        </p:nvSpPr>
        <p:spPr>
          <a:xfrm>
            <a:off x="25801" y="-20304"/>
            <a:ext cx="101339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/>
              <a:t>Çok Amaç Fonksiyonlu Optimizasyon (</a:t>
            </a:r>
            <a:r>
              <a:rPr lang="tr-TR" sz="2800" b="1" dirty="0" err="1" smtClean="0"/>
              <a:t>Multiobjective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Optimization</a:t>
            </a:r>
            <a:r>
              <a:rPr lang="tr-TR" sz="2800" b="1" dirty="0" smtClean="0"/>
              <a:t>)</a:t>
            </a:r>
          </a:p>
          <a:p>
            <a:endParaRPr lang="tr-TR" sz="2400" dirty="0" smtClean="0"/>
          </a:p>
          <a:p>
            <a:r>
              <a:rPr lang="tr-TR" sz="2400" dirty="0" smtClean="0"/>
              <a:t>Birden fazla amaç fonksiyonu olursa</a:t>
            </a:r>
            <a:endParaRPr lang="tr-T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6258559" y="1759320"/>
                <a:ext cx="29545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59" y="1759320"/>
                <a:ext cx="2954591" cy="369332"/>
              </a:xfrm>
              <a:prstGeom prst="rect">
                <a:avLst/>
              </a:prstGeom>
              <a:blipFill>
                <a:blip r:embed="rId4"/>
                <a:stretch>
                  <a:fillRect l="-2066" t="-1667" r="-620" b="-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4979731" y="5203378"/>
                <a:ext cx="1614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731" y="5203378"/>
                <a:ext cx="1614353" cy="369332"/>
              </a:xfrm>
              <a:prstGeom prst="rect">
                <a:avLst/>
              </a:prstGeom>
              <a:blipFill>
                <a:blip r:embed="rId6"/>
                <a:stretch>
                  <a:fillRect l="-755" r="-4151" b="-11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etin kutusu 13"/>
              <p:cNvSpPr txBox="1"/>
              <p:nvPr/>
            </p:nvSpPr>
            <p:spPr>
              <a:xfrm>
                <a:off x="3627061" y="3211493"/>
                <a:ext cx="431817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𝑑𝑗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4" name="Metin kutus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61" y="3211493"/>
                <a:ext cx="4318170" cy="703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4964657" y="5774749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657" y="5774749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1773" r="-3901"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etin kutusu 9"/>
              <p:cNvSpPr txBox="1"/>
              <p:nvPr/>
            </p:nvSpPr>
            <p:spPr>
              <a:xfrm>
                <a:off x="2620414" y="4217166"/>
                <a:ext cx="2906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14" y="4217166"/>
                <a:ext cx="2906501" cy="369332"/>
              </a:xfrm>
              <a:prstGeom prst="rect">
                <a:avLst/>
              </a:prstGeom>
              <a:blipFill>
                <a:blip r:embed="rId9"/>
                <a:stretch>
                  <a:fillRect l="-3354" r="-1887" b="-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Metin kutusu 15"/>
              <p:cNvSpPr txBox="1"/>
              <p:nvPr/>
            </p:nvSpPr>
            <p:spPr>
              <a:xfrm>
                <a:off x="6121217" y="4224237"/>
                <a:ext cx="1171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17" y="4224237"/>
                <a:ext cx="1171859" cy="369332"/>
              </a:xfrm>
              <a:prstGeom prst="rect">
                <a:avLst/>
              </a:prstGeom>
              <a:blipFill>
                <a:blip r:embed="rId10"/>
                <a:stretch>
                  <a:fillRect l="-2604" r="-2083"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Metin kutusu 16"/>
              <p:cNvSpPr txBox="1"/>
              <p:nvPr/>
            </p:nvSpPr>
            <p:spPr>
              <a:xfrm>
                <a:off x="8041291" y="4217166"/>
                <a:ext cx="811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291" y="4217166"/>
                <a:ext cx="811825" cy="369332"/>
              </a:xfrm>
              <a:prstGeom prst="rect">
                <a:avLst/>
              </a:prstGeom>
              <a:blipFill>
                <a:blip r:embed="rId11"/>
                <a:stretch>
                  <a:fillRect l="-4511" r="-9023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Metin kutusu 17"/>
              <p:cNvSpPr txBox="1"/>
              <p:nvPr/>
            </p:nvSpPr>
            <p:spPr>
              <a:xfrm>
                <a:off x="8014188" y="5038557"/>
                <a:ext cx="1852879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88" y="5038557"/>
                <a:ext cx="1852879" cy="6989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2239612" y="0"/>
            <a:ext cx="101339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/>
              <a:t>Çok Amaç Fonksiyonlu Optimizasyon (</a:t>
            </a:r>
            <a:r>
              <a:rPr lang="tr-TR" sz="2800" b="1" dirty="0" err="1" smtClean="0"/>
              <a:t>Multiobjective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Optimization</a:t>
            </a:r>
            <a:r>
              <a:rPr lang="tr-TR" sz="2800" b="1" dirty="0" smtClean="0"/>
              <a:t>)</a:t>
            </a:r>
          </a:p>
          <a:p>
            <a:endParaRPr lang="tr-TR" sz="2400" dirty="0" smtClean="0"/>
          </a:p>
          <a:p>
            <a:r>
              <a:rPr lang="tr-TR" sz="2400" dirty="0" smtClean="0"/>
              <a:t>Birden fazla amaç fonksiyonu olursa</a:t>
            </a:r>
            <a:endParaRPr lang="tr-T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Metin kutusu 14"/>
              <p:cNvSpPr txBox="1"/>
              <p:nvPr/>
            </p:nvSpPr>
            <p:spPr>
              <a:xfrm>
                <a:off x="10001878" y="2318798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78" y="2318798"/>
                <a:ext cx="1718034" cy="369332"/>
              </a:xfrm>
              <a:prstGeom prst="rect">
                <a:avLst/>
              </a:prstGeom>
              <a:blipFill>
                <a:blip r:embed="rId2"/>
                <a:stretch>
                  <a:fillRect l="-2128" r="-3546"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Metin kutusu 17"/>
              <p:cNvSpPr txBox="1"/>
              <p:nvPr/>
            </p:nvSpPr>
            <p:spPr>
              <a:xfrm>
                <a:off x="9730693" y="1241580"/>
                <a:ext cx="1852879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693" y="1241580"/>
                <a:ext cx="1852879" cy="698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34867"/>
              </p:ext>
            </p:extLst>
          </p:nvPr>
        </p:nvGraphicFramePr>
        <p:xfrm>
          <a:off x="337140" y="229116"/>
          <a:ext cx="1112504" cy="6557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26">
                  <a:extLst>
                    <a:ext uri="{9D8B030D-6E8A-4147-A177-3AD203B41FA5}">
                      <a16:colId xmlns:a16="http://schemas.microsoft.com/office/drawing/2014/main" val="3669894926"/>
                    </a:ext>
                  </a:extLst>
                </a:gridCol>
                <a:gridCol w="278126">
                  <a:extLst>
                    <a:ext uri="{9D8B030D-6E8A-4147-A177-3AD203B41FA5}">
                      <a16:colId xmlns:a16="http://schemas.microsoft.com/office/drawing/2014/main" val="852828362"/>
                    </a:ext>
                  </a:extLst>
                </a:gridCol>
                <a:gridCol w="278126">
                  <a:extLst>
                    <a:ext uri="{9D8B030D-6E8A-4147-A177-3AD203B41FA5}">
                      <a16:colId xmlns:a16="http://schemas.microsoft.com/office/drawing/2014/main" val="3047147323"/>
                    </a:ext>
                  </a:extLst>
                </a:gridCol>
                <a:gridCol w="278126">
                  <a:extLst>
                    <a:ext uri="{9D8B030D-6E8A-4147-A177-3AD203B41FA5}">
                      <a16:colId xmlns:a16="http://schemas.microsoft.com/office/drawing/2014/main" val="2266242936"/>
                    </a:ext>
                  </a:extLst>
                </a:gridCol>
              </a:tblGrid>
              <a:tr h="105607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w1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w2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x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f(x)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4263358777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68926447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-4,8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-32,64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950880059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-4,6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-30,36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687711012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-4,4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-28,16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314394888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-26,04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514538379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783131831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-22,04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147175525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-20,16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35377274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-18,36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305489404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-16,64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930601228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615960006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-13,44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567445317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-11,96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189396754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-10,56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894484570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-9,24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305492901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247430386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-6,84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29901794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-5,76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77064654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-4,76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468729544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-3,84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4045047217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44462133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-2,24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140914627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-1,56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4216832601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-0,96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63802655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482719240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865624738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406481669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0,64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506878446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0,84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74003550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4220831299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05529810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293335055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0,84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420227134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0,64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956827277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930059602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785902998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803216911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-0,96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493461526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-1,56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017693369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-2,24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420401779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829363622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-3,84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37956967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-4,76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3525902430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-5,76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837518200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-6,84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300967640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526407335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-9,24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916920027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-10,56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2630905403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-11,96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45500042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-13,44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1980078869"/>
                  </a:ext>
                </a:extLst>
              </a:tr>
              <a:tr h="105607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-15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4" marR="4184" marT="4184" marB="0" anchor="b"/>
                </a:tc>
                <a:extLst>
                  <a:ext uri="{0D108BD9-81ED-4DB2-BD59-A6C34878D82A}">
                    <a16:rowId xmlns:a16="http://schemas.microsoft.com/office/drawing/2014/main" val="543043566"/>
                  </a:ext>
                </a:extLst>
              </a:tr>
            </a:tbl>
          </a:graphicData>
        </a:graphic>
      </p:graphicFrame>
      <p:graphicFrame>
        <p:nvGraphicFramePr>
          <p:cNvPr id="19" name="Grafik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5210"/>
              </p:ext>
            </p:extLst>
          </p:nvPr>
        </p:nvGraphicFramePr>
        <p:xfrm>
          <a:off x="2558715" y="1940553"/>
          <a:ext cx="6104021" cy="4267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Metin kutusu 19"/>
              <p:cNvSpPr txBox="1"/>
              <p:nvPr/>
            </p:nvSpPr>
            <p:spPr>
              <a:xfrm>
                <a:off x="5033651" y="1406401"/>
                <a:ext cx="4163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20" name="Metin kutus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51" y="1406401"/>
                <a:ext cx="4163063" cy="369332"/>
              </a:xfrm>
              <a:prstGeom prst="rect">
                <a:avLst/>
              </a:prstGeom>
              <a:blipFill>
                <a:blip r:embed="rId5"/>
                <a:stretch>
                  <a:fillRect l="-1318" t="-1667" r="-146" b="-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1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/>
          </p:nvPr>
        </p:nvGraphicFramePr>
        <p:xfrm>
          <a:off x="4467225" y="2108200"/>
          <a:ext cx="440531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Denklem" r:id="rId3" imgW="1536480" imgH="507960" progId="Equation.3">
                  <p:embed/>
                </p:oleObj>
              </mc:Choice>
              <mc:Fallback>
                <p:oleObj name="Denklem" r:id="rId3" imgW="1536480" imgH="50796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2108200"/>
                        <a:ext cx="4405313" cy="1454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39702" y="51794"/>
            <a:ext cx="9825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Lagrange </a:t>
            </a:r>
            <a:r>
              <a:rPr lang="en-US" sz="3200" dirty="0" err="1"/>
              <a:t>yöntemi</a:t>
            </a:r>
            <a:r>
              <a:rPr lang="en-US" sz="3200" dirty="0"/>
              <a:t>, </a:t>
            </a:r>
            <a:r>
              <a:rPr lang="tr-TR" sz="3200" dirty="0" smtClean="0"/>
              <a:t>sınırlandırılmış</a:t>
            </a:r>
            <a:r>
              <a:rPr lang="en-US" sz="3200" dirty="0" smtClean="0"/>
              <a:t> </a:t>
            </a:r>
            <a:r>
              <a:rPr lang="en-US" sz="3200" dirty="0" err="1"/>
              <a:t>optimizasyon</a:t>
            </a:r>
            <a:r>
              <a:rPr lang="en-US" sz="3200" dirty="0"/>
              <a:t> </a:t>
            </a:r>
            <a:r>
              <a:rPr lang="en-US" sz="3200" dirty="0" err="1"/>
              <a:t>problemini</a:t>
            </a:r>
            <a:r>
              <a:rPr lang="en-US" sz="3200" dirty="0"/>
              <a:t> </a:t>
            </a:r>
            <a:r>
              <a:rPr lang="en-US" sz="3200" dirty="0" err="1"/>
              <a:t>aşağıdaki</a:t>
            </a:r>
            <a:r>
              <a:rPr lang="en-US" sz="3200" dirty="0"/>
              <a:t> </a:t>
            </a:r>
            <a:r>
              <a:rPr lang="en-US" sz="3200" dirty="0" err="1"/>
              <a:t>şekilde</a:t>
            </a:r>
            <a:r>
              <a:rPr lang="en-US" sz="3200" dirty="0"/>
              <a:t> </a:t>
            </a:r>
            <a:r>
              <a:rPr lang="tr-TR" sz="3200" dirty="0" smtClean="0"/>
              <a:t>tanımlar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6519746" y="2732051"/>
            <a:ext cx="2044391" cy="1140532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2264" y="2486723"/>
            <a:ext cx="680225" cy="460308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09103" y="2180182"/>
            <a:ext cx="158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Sınırlandırıcılar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29923" y="1968758"/>
            <a:ext cx="1448554" cy="902640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56508" y="1699270"/>
            <a:ext cx="680225" cy="460308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0415" y="1484434"/>
            <a:ext cx="14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Amaç </a:t>
            </a:r>
            <a:r>
              <a:rPr lang="tr-TR" dirty="0" err="1" smtClean="0"/>
              <a:t>fonk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564566" y="2569450"/>
            <a:ext cx="572429" cy="325202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03289" y="2716877"/>
            <a:ext cx="561277" cy="15174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2828" y="2420078"/>
            <a:ext cx="14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Değişkenler</a:t>
            </a:r>
            <a:endParaRPr lang="en-US" dirty="0"/>
          </a:p>
        </p:txBody>
      </p:sp>
      <p:pic>
        <p:nvPicPr>
          <p:cNvPr id="18" name="Picture 2" descr="Lagrange portrai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4" y="232874"/>
            <a:ext cx="19050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53843" y="4273777"/>
            <a:ext cx="916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Problem aşağıdaki şekilde yazılabilir</a:t>
            </a:r>
            <a:endParaRPr lang="en-US" sz="2400" dirty="0"/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/>
          </p:nvPr>
        </p:nvGraphicFramePr>
        <p:xfrm>
          <a:off x="3886664" y="5199329"/>
          <a:ext cx="4271851" cy="77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6" imgW="1409400" imgH="253800" progId="Equation.DSMT4">
                  <p:embed/>
                </p:oleObj>
              </mc:Choice>
              <mc:Fallback>
                <p:oleObj name="Equation" r:id="rId6" imgW="1409400" imgH="253800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664" y="5199329"/>
                        <a:ext cx="4271851" cy="771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6400800" y="5287196"/>
            <a:ext cx="380476" cy="616703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6591038" y="5903899"/>
            <a:ext cx="434230" cy="563808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982291" y="6276348"/>
            <a:ext cx="2359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Katsayı</a:t>
            </a:r>
            <a:r>
              <a:rPr lang="en-US" dirty="0" smtClean="0"/>
              <a:t> (</a:t>
            </a:r>
            <a:r>
              <a:rPr lang="tr-TR" dirty="0" smtClean="0"/>
              <a:t>&gt;=0 olmalı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69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64859" y="1892968"/>
                <a:ext cx="11827141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400" dirty="0" smtClean="0"/>
                  <a:t>MATLAB ta hazır fonksiyon kullanarak doğrusal olmayan (</a:t>
                </a:r>
                <a:r>
                  <a:rPr lang="tr-TR" sz="2400" dirty="0" err="1" smtClean="0"/>
                  <a:t>non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linear</a:t>
                </a:r>
                <a:r>
                  <a:rPr lang="tr-TR" sz="2400" dirty="0" smtClean="0"/>
                  <a:t>) ve sınırlandırıcılı bir fonksiyonun optimum değerlerinin </a:t>
                </a:r>
                <a:r>
                  <a:rPr lang="tr-TR" sz="2400" dirty="0" err="1" smtClean="0"/>
                  <a:t>blunabilmesi</a:t>
                </a:r>
                <a:r>
                  <a:rPr lang="tr-TR" sz="2400" dirty="0" smtClean="0"/>
                  <a:t> için fonksiyon ve sınırlandırıcılarının doğru tanımlanması gerekir.</a:t>
                </a:r>
              </a:p>
              <a:p>
                <a:endParaRPr lang="tr-TR" sz="2400" dirty="0" smtClean="0"/>
              </a:p>
              <a:p>
                <a:r>
                  <a:rPr lang="tr-TR" sz="2400" dirty="0" smtClean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tr-TR" sz="2400" dirty="0" smtClean="0"/>
                  <a:t> 		Amaç fonksiyonunu minimize eder</a:t>
                </a:r>
                <a:endParaRPr lang="tr-T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𝑐𝑒𝑞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𝐴𝑒𝑞𝑥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𝑏𝑒𝑞</m:t>
                      </m:r>
                    </m:oMath>
                  </m:oMathPara>
                </a14:m>
                <a:endParaRPr lang="tr-T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</m:oMath>
                  </m:oMathPara>
                </a14:m>
                <a:endParaRPr lang="tr-TR" sz="2400" dirty="0" smtClean="0"/>
              </a:p>
              <a:p>
                <a:r>
                  <a:rPr lang="tr-TR" sz="2400" dirty="0"/>
                  <a:t>	</a:t>
                </a:r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9" y="1892968"/>
                <a:ext cx="11827141" cy="4154984"/>
              </a:xfrm>
              <a:prstGeom prst="rect">
                <a:avLst/>
              </a:prstGeom>
              <a:blipFill>
                <a:blip r:embed="rId2"/>
                <a:stretch>
                  <a:fillRect l="-825" t="-11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kdörtgen 3"/>
          <p:cNvSpPr/>
          <p:nvPr/>
        </p:nvSpPr>
        <p:spPr>
          <a:xfrm>
            <a:off x="128337" y="316196"/>
            <a:ext cx="11939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/>
              <a:t>Doğrusal </a:t>
            </a:r>
            <a:r>
              <a:rPr lang="tr-TR" sz="2800" b="1" dirty="0" smtClean="0"/>
              <a:t>Olmayan Optimizasyon/Programlama (</a:t>
            </a:r>
            <a:r>
              <a:rPr lang="tr-TR" sz="2800" b="1" dirty="0" err="1" smtClean="0"/>
              <a:t>Non-linear</a:t>
            </a:r>
            <a:r>
              <a:rPr lang="tr-TR" sz="2800" b="1" dirty="0" smtClean="0"/>
              <a:t> </a:t>
            </a:r>
            <a:r>
              <a:rPr lang="tr-TR" sz="2800" b="1" dirty="0" err="1"/>
              <a:t>Optimization</a:t>
            </a:r>
            <a:r>
              <a:rPr lang="tr-TR" sz="2800" b="1" dirty="0"/>
              <a:t>/Programming)</a:t>
            </a:r>
          </a:p>
        </p:txBody>
      </p:sp>
    </p:spTree>
    <p:extLst>
      <p:ext uri="{BB962C8B-B14F-4D97-AF65-F5344CB8AC3E}">
        <p14:creationId xmlns:p14="http://schemas.microsoft.com/office/powerpoint/2010/main" val="22618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4" y="1031458"/>
            <a:ext cx="8454190" cy="50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/>
              <p:cNvSpPr txBox="1"/>
              <p:nvPr/>
            </p:nvSpPr>
            <p:spPr>
              <a:xfrm>
                <a:off x="2023071" y="1406017"/>
                <a:ext cx="521027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071" y="1406017"/>
                <a:ext cx="5210272" cy="374333"/>
              </a:xfrm>
              <a:prstGeom prst="rect">
                <a:avLst/>
              </a:prstGeom>
              <a:blipFill>
                <a:blip r:embed="rId2"/>
                <a:stretch>
                  <a:fillRect l="-819" t="-1639" r="-1053" b="-344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etin kutusu 3"/>
              <p:cNvSpPr txBox="1"/>
              <p:nvPr/>
            </p:nvSpPr>
            <p:spPr>
              <a:xfrm>
                <a:off x="1928381" y="2036556"/>
                <a:ext cx="434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i="1" baseline="-25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2036556"/>
                <a:ext cx="4347409" cy="369332"/>
              </a:xfrm>
              <a:prstGeom prst="rect">
                <a:avLst/>
              </a:prstGeom>
              <a:blipFill>
                <a:blip r:embed="rId3"/>
                <a:stretch>
                  <a:fillRect l="-1403" r="-1403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928380" y="2697302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0" y="2697302"/>
                <a:ext cx="2154436" cy="369332"/>
              </a:xfrm>
              <a:prstGeom prst="rect">
                <a:avLst/>
              </a:prstGeom>
              <a:blipFill>
                <a:blip r:embed="rId4"/>
                <a:stretch>
                  <a:fillRect l="-282" r="-3107"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1379913" y="3474424"/>
                <a:ext cx="10490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/>
                  <a:t>Fonksiyonu minimize etmek için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 smtClean="0"/>
                  <a:t> 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400" dirty="0" smtClean="0"/>
                  <a:t> kontrol değişkenlerinin değerlerini bulmaya çalışıyoruz. Bunun için MATLAB ta </a:t>
                </a:r>
                <a:r>
                  <a:rPr lang="tr-TR" sz="2400" dirty="0" err="1" smtClean="0"/>
                  <a:t>fmincon</a:t>
                </a:r>
                <a:r>
                  <a:rPr lang="tr-TR" sz="2400" dirty="0" smtClean="0"/>
                  <a:t>() fonksiyonunu kullanacağız.</a:t>
                </a:r>
                <a:endParaRPr lang="tr-TR" sz="2400" dirty="0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13" y="3474424"/>
                <a:ext cx="10490662" cy="830997"/>
              </a:xfrm>
              <a:prstGeom prst="rect">
                <a:avLst/>
              </a:prstGeom>
              <a:blipFill>
                <a:blip r:embed="rId5"/>
                <a:stretch>
                  <a:fillRect l="-872" t="-5882" b="-161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/>
          <p:cNvSpPr/>
          <p:nvPr/>
        </p:nvSpPr>
        <p:spPr>
          <a:xfrm>
            <a:off x="1379912" y="4513710"/>
            <a:ext cx="10106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latin typeface="LiberationMono"/>
              </a:rPr>
              <a:t>[</a:t>
            </a:r>
            <a:r>
              <a:rPr lang="tr-TR" sz="2400" b="1" dirty="0" err="1">
                <a:latin typeface="LiberationMono"/>
              </a:rPr>
              <a:t>xopt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fopt</a:t>
            </a:r>
            <a:r>
              <a:rPr lang="tr-TR" sz="2400" b="1" dirty="0">
                <a:latin typeface="LiberationMono"/>
              </a:rPr>
              <a:t>] = </a:t>
            </a:r>
            <a:r>
              <a:rPr lang="tr-TR" sz="2400" b="1" dirty="0" err="1">
                <a:latin typeface="LiberationMono"/>
              </a:rPr>
              <a:t>fmincon</a:t>
            </a:r>
            <a:r>
              <a:rPr lang="tr-TR" sz="2400" b="1" dirty="0">
                <a:latin typeface="LiberationMono"/>
              </a:rPr>
              <a:t>(‘</a:t>
            </a:r>
            <a:r>
              <a:rPr lang="tr-TR" sz="2400" b="1" dirty="0" err="1">
                <a:latin typeface="LiberationMono"/>
              </a:rPr>
              <a:t>fun</a:t>
            </a:r>
            <a:r>
              <a:rPr lang="tr-TR" sz="2400" b="1" dirty="0">
                <a:latin typeface="LiberationMono"/>
              </a:rPr>
              <a:t>’, x0, A, b, </a:t>
            </a:r>
            <a:r>
              <a:rPr lang="tr-TR" sz="2400" b="1" dirty="0" err="1">
                <a:latin typeface="LiberationMono"/>
              </a:rPr>
              <a:t>Aeq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beq</a:t>
            </a:r>
            <a:r>
              <a:rPr lang="tr-TR" sz="2400" b="1" dirty="0">
                <a:latin typeface="LiberationMono"/>
              </a:rPr>
              <a:t>, LB, UB</a:t>
            </a:r>
            <a:r>
              <a:rPr lang="tr-TR" sz="2400" b="1" dirty="0" smtClean="0">
                <a:latin typeface="LiberationMono"/>
              </a:rPr>
              <a:t>, ‘</a:t>
            </a:r>
            <a:r>
              <a:rPr lang="tr-TR" sz="2400" b="1" dirty="0" err="1">
                <a:latin typeface="LiberationMono"/>
              </a:rPr>
              <a:t>nonlcon</a:t>
            </a:r>
            <a:r>
              <a:rPr lang="tr-TR" sz="2400" b="1" dirty="0">
                <a:latin typeface="LiberationMono"/>
              </a:rPr>
              <a:t>’)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379913" y="663897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ÖRNEK</a:t>
            </a:r>
            <a:endParaRPr lang="tr-TR" sz="2400" b="1" dirty="0"/>
          </a:p>
        </p:txBody>
      </p:sp>
      <p:sp>
        <p:nvSpPr>
          <p:cNvPr id="9" name="Metin kutusu 8"/>
          <p:cNvSpPr txBox="1"/>
          <p:nvPr/>
        </p:nvSpPr>
        <p:spPr>
          <a:xfrm>
            <a:off x="1379913" y="5141198"/>
            <a:ext cx="10490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Burada x0, A, b, </a:t>
            </a:r>
            <a:r>
              <a:rPr lang="tr-TR" sz="2400" dirty="0" err="1" smtClean="0"/>
              <a:t>Aeq</a:t>
            </a:r>
            <a:r>
              <a:rPr lang="tr-TR" sz="2400" dirty="0" smtClean="0"/>
              <a:t>, </a:t>
            </a:r>
            <a:r>
              <a:rPr lang="tr-TR" sz="2400" dirty="0" err="1" smtClean="0"/>
              <a:t>beq</a:t>
            </a:r>
            <a:r>
              <a:rPr lang="tr-TR" sz="2400" dirty="0" smtClean="0"/>
              <a:t>, LB, UB giriş parametreleridir. X0 başlangıç değerleri vektörü, A </a:t>
            </a:r>
            <a:r>
              <a:rPr lang="tr-TR" sz="2400" dirty="0" err="1" smtClean="0"/>
              <a:t>eşitsizli</a:t>
            </a:r>
            <a:r>
              <a:rPr lang="tr-TR" sz="2400" dirty="0" smtClean="0"/>
              <a:t> fonksiyonu katsayısı, b eşitsizlik sınır değeri, </a:t>
            </a:r>
            <a:r>
              <a:rPr lang="tr-TR" sz="2400" dirty="0" err="1" smtClean="0"/>
              <a:t>Aeq</a:t>
            </a:r>
            <a:r>
              <a:rPr lang="tr-TR" sz="2400" dirty="0" smtClean="0"/>
              <a:t> eşitlik katsayısı, </a:t>
            </a:r>
            <a:r>
              <a:rPr lang="tr-TR" sz="2400" dirty="0" err="1" smtClean="0"/>
              <a:t>beq</a:t>
            </a:r>
            <a:r>
              <a:rPr lang="tr-TR" sz="2400" dirty="0" smtClean="0"/>
              <a:t> eşitlik sınır değeri, LB ve UB x için alt ve üst sınır değerleridir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115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1928381" y="1370809"/>
                <a:ext cx="521027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1370809"/>
                <a:ext cx="5210272" cy="374333"/>
              </a:xfrm>
              <a:prstGeom prst="rect">
                <a:avLst/>
              </a:prstGeom>
              <a:blipFill>
                <a:blip r:embed="rId2"/>
                <a:stretch>
                  <a:fillRect l="-819" r="-1170" b="-344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1928381" y="2036556"/>
                <a:ext cx="434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2036556"/>
                <a:ext cx="4347409" cy="369332"/>
              </a:xfrm>
              <a:prstGeom prst="rect">
                <a:avLst/>
              </a:prstGeom>
              <a:blipFill>
                <a:blip r:embed="rId3"/>
                <a:stretch>
                  <a:fillRect l="-1262" r="-1262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928380" y="2697302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0" y="2697302"/>
                <a:ext cx="2154436" cy="369332"/>
              </a:xfrm>
              <a:prstGeom prst="rect">
                <a:avLst/>
              </a:prstGeom>
              <a:blipFill>
                <a:blip r:embed="rId4"/>
                <a:stretch>
                  <a:fillRect l="-282" r="-3107"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/>
          <p:cNvSpPr/>
          <p:nvPr/>
        </p:nvSpPr>
        <p:spPr>
          <a:xfrm>
            <a:off x="1508249" y="3635040"/>
            <a:ext cx="10170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latin typeface="LiberationMono"/>
              </a:rPr>
              <a:t>[</a:t>
            </a:r>
            <a:r>
              <a:rPr lang="tr-TR" sz="2400" b="1" dirty="0" err="1">
                <a:latin typeface="LiberationMono"/>
              </a:rPr>
              <a:t>xopt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fopt</a:t>
            </a:r>
            <a:r>
              <a:rPr lang="tr-TR" sz="2400" b="1" dirty="0">
                <a:latin typeface="LiberationMono"/>
              </a:rPr>
              <a:t>] = </a:t>
            </a:r>
            <a:r>
              <a:rPr lang="tr-TR" sz="2400" b="1" dirty="0" err="1">
                <a:latin typeface="LiberationMono"/>
              </a:rPr>
              <a:t>fmincon</a:t>
            </a:r>
            <a:r>
              <a:rPr lang="tr-TR" sz="2400" b="1" dirty="0">
                <a:latin typeface="LiberationMono"/>
              </a:rPr>
              <a:t>(‘</a:t>
            </a:r>
            <a:r>
              <a:rPr lang="tr-TR" sz="2400" b="1" dirty="0" err="1">
                <a:latin typeface="LiberationMono"/>
              </a:rPr>
              <a:t>fun</a:t>
            </a:r>
            <a:r>
              <a:rPr lang="tr-TR" sz="2400" b="1" dirty="0">
                <a:latin typeface="LiberationMono"/>
              </a:rPr>
              <a:t>’, x0, A, b, </a:t>
            </a:r>
            <a:r>
              <a:rPr lang="tr-TR" sz="2400" b="1" dirty="0" err="1">
                <a:latin typeface="LiberationMono"/>
              </a:rPr>
              <a:t>Aeq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beq</a:t>
            </a:r>
            <a:r>
              <a:rPr lang="tr-TR" sz="2400" b="1" dirty="0">
                <a:latin typeface="LiberationMono"/>
              </a:rPr>
              <a:t>, LB, UB</a:t>
            </a:r>
            <a:r>
              <a:rPr lang="tr-TR" sz="2400" b="1" dirty="0" smtClean="0">
                <a:latin typeface="LiberationMono"/>
              </a:rPr>
              <a:t>, ‘</a:t>
            </a:r>
            <a:r>
              <a:rPr lang="tr-TR" sz="2400" b="1" dirty="0" err="1">
                <a:latin typeface="LiberationMono"/>
              </a:rPr>
              <a:t>nonlcon</a:t>
            </a:r>
            <a:r>
              <a:rPr lang="tr-TR" sz="2400" b="1" dirty="0">
                <a:latin typeface="LiberationMono"/>
              </a:rPr>
              <a:t>’)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379913" y="663897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ÖRNEK</a:t>
            </a:r>
            <a:endParaRPr lang="tr-TR" sz="2400" b="1" dirty="0"/>
          </a:p>
        </p:txBody>
      </p:sp>
      <p:sp>
        <p:nvSpPr>
          <p:cNvPr id="9" name="Metin kutusu 8"/>
          <p:cNvSpPr txBox="1"/>
          <p:nvPr/>
        </p:nvSpPr>
        <p:spPr>
          <a:xfrm>
            <a:off x="1379913" y="4254620"/>
            <a:ext cx="10490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fun</a:t>
            </a:r>
            <a:r>
              <a:rPr lang="tr-TR" sz="2400" dirty="0" smtClean="0"/>
              <a:t> minimize edeceğimiz doğrusal, </a:t>
            </a:r>
            <a:r>
              <a:rPr lang="tr-TR" sz="2400" dirty="0" err="1" smtClean="0"/>
              <a:t>nonlcon</a:t>
            </a:r>
            <a:r>
              <a:rPr lang="tr-TR" sz="2400" dirty="0" smtClean="0"/>
              <a:t> ise doğrusal olmayan </a:t>
            </a:r>
            <a:r>
              <a:rPr lang="tr-TR" sz="2400" dirty="0"/>
              <a:t>fonksiyon </a:t>
            </a:r>
            <a:r>
              <a:rPr lang="tr-TR" sz="2400" dirty="0" smtClean="0"/>
              <a:t>dosyasını göstermektedir. </a:t>
            </a:r>
            <a:r>
              <a:rPr lang="tr-TR" sz="2400" dirty="0" err="1" smtClean="0"/>
              <a:t>Xopt</a:t>
            </a:r>
            <a:r>
              <a:rPr lang="tr-TR" sz="2400" dirty="0" smtClean="0"/>
              <a:t> fonksiyonu minimum yapan x değerlerinin vektörüdür. </a:t>
            </a:r>
            <a:r>
              <a:rPr lang="tr-TR" sz="2400" dirty="0" err="1"/>
              <a:t>f</a:t>
            </a:r>
            <a:r>
              <a:rPr lang="tr-TR" sz="2400" dirty="0" err="1" smtClean="0"/>
              <a:t>opt</a:t>
            </a:r>
            <a:r>
              <a:rPr lang="tr-TR" sz="2400" dirty="0" smtClean="0"/>
              <a:t> ise fonksiyonun minimum değeridir.</a:t>
            </a:r>
          </a:p>
          <a:p>
            <a:r>
              <a:rPr lang="tr-TR" sz="2400" dirty="0" smtClean="0"/>
              <a:t>  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011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1928381" y="1370809"/>
                <a:ext cx="521027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1370809"/>
                <a:ext cx="5210272" cy="374333"/>
              </a:xfrm>
              <a:prstGeom prst="rect">
                <a:avLst/>
              </a:prstGeom>
              <a:blipFill>
                <a:blip r:embed="rId2"/>
                <a:stretch>
                  <a:fillRect l="-819" r="-1170" b="-344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1928381" y="2036556"/>
                <a:ext cx="434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2036556"/>
                <a:ext cx="4347409" cy="369332"/>
              </a:xfrm>
              <a:prstGeom prst="rect">
                <a:avLst/>
              </a:prstGeom>
              <a:blipFill>
                <a:blip r:embed="rId3"/>
                <a:stretch>
                  <a:fillRect l="-1262" r="-1262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928380" y="2697302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0" y="2697302"/>
                <a:ext cx="2154436" cy="369332"/>
              </a:xfrm>
              <a:prstGeom prst="rect">
                <a:avLst/>
              </a:prstGeom>
              <a:blipFill>
                <a:blip r:embed="rId4"/>
                <a:stretch>
                  <a:fillRect l="-282" r="-3107"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/>
          <p:cNvSpPr/>
          <p:nvPr/>
        </p:nvSpPr>
        <p:spPr>
          <a:xfrm>
            <a:off x="1508249" y="3635040"/>
            <a:ext cx="1036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latin typeface="LiberationMono"/>
              </a:rPr>
              <a:t>[</a:t>
            </a:r>
            <a:r>
              <a:rPr lang="tr-TR" sz="2400" b="1" dirty="0" err="1">
                <a:latin typeface="LiberationMono"/>
              </a:rPr>
              <a:t>xopt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fopt</a:t>
            </a:r>
            <a:r>
              <a:rPr lang="tr-TR" sz="2400" b="1" dirty="0">
                <a:latin typeface="LiberationMono"/>
              </a:rPr>
              <a:t>] = </a:t>
            </a:r>
            <a:r>
              <a:rPr lang="tr-TR" sz="2400" b="1" dirty="0" err="1">
                <a:latin typeface="LiberationMono"/>
              </a:rPr>
              <a:t>fmincon</a:t>
            </a:r>
            <a:r>
              <a:rPr lang="tr-TR" sz="2400" b="1" dirty="0">
                <a:latin typeface="LiberationMono"/>
              </a:rPr>
              <a:t>(‘</a:t>
            </a:r>
            <a:r>
              <a:rPr lang="tr-TR" sz="2400" b="1" dirty="0" err="1">
                <a:latin typeface="LiberationMono"/>
              </a:rPr>
              <a:t>fun</a:t>
            </a:r>
            <a:r>
              <a:rPr lang="tr-TR" sz="2400" b="1" dirty="0">
                <a:latin typeface="LiberationMono"/>
              </a:rPr>
              <a:t>’, x0, A, b, </a:t>
            </a:r>
            <a:r>
              <a:rPr lang="tr-TR" sz="2400" b="1" dirty="0" err="1">
                <a:latin typeface="LiberationMono"/>
              </a:rPr>
              <a:t>Aeq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beq</a:t>
            </a:r>
            <a:r>
              <a:rPr lang="tr-TR" sz="2400" b="1" dirty="0">
                <a:latin typeface="LiberationMono"/>
              </a:rPr>
              <a:t>, LB, UB</a:t>
            </a:r>
            <a:r>
              <a:rPr lang="tr-TR" sz="2400" b="1" dirty="0" smtClean="0">
                <a:latin typeface="LiberationMono"/>
              </a:rPr>
              <a:t>, ‘</a:t>
            </a:r>
            <a:r>
              <a:rPr lang="tr-TR" sz="2400" b="1" dirty="0" err="1">
                <a:latin typeface="LiberationMono"/>
              </a:rPr>
              <a:t>nonlcon</a:t>
            </a:r>
            <a:r>
              <a:rPr lang="tr-TR" sz="2400" b="1" dirty="0">
                <a:latin typeface="LiberationMono"/>
              </a:rPr>
              <a:t>’)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379913" y="663897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ÖRNEK</a:t>
            </a:r>
            <a:endParaRPr lang="tr-T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1379913" y="4254620"/>
                <a:ext cx="104906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/>
                  <a:t>Bu örnek için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𝑡𝑎𝑠𝑎𝑟𝚤𝑚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𝑘𝑒𝑛𝑙𝑒𝑟𝑖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ç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𝑙𝑎𝑛𝑔𝚤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ç 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=[1,1]</m:t>
                    </m:r>
                  </m:oMath>
                </a14:m>
                <a:r>
                  <a:rPr lang="tr-TR" sz="2400" dirty="0"/>
                  <a:t> </a:t>
                </a:r>
                <a:r>
                  <a:rPr lang="tr-TR" sz="2400" dirty="0" smtClean="0"/>
                  <a:t>alabiliriz.</a:t>
                </a:r>
              </a:p>
              <a:p>
                <a:r>
                  <a:rPr lang="tr-TR" sz="2400" dirty="0" smtClean="0"/>
                  <a:t>   LB=[-5,-5],  UB=[5,5]</a:t>
                </a:r>
              </a:p>
              <a:p>
                <a:r>
                  <a:rPr lang="tr-TR" sz="2400" dirty="0" smtClean="0"/>
                  <a:t>   b=0</a:t>
                </a:r>
              </a:p>
              <a:p>
                <a:r>
                  <a:rPr lang="tr-TR" sz="2400" dirty="0" smtClean="0"/>
                  <a:t>Eşitlik sınırlandırıcısı olmadığı için </a:t>
                </a:r>
                <a:r>
                  <a:rPr lang="tr-TR" sz="2400" dirty="0" err="1" smtClean="0"/>
                  <a:t>Aeq</a:t>
                </a:r>
                <a:r>
                  <a:rPr lang="tr-TR" sz="2400" dirty="0" smtClean="0"/>
                  <a:t> ve </a:t>
                </a:r>
                <a:r>
                  <a:rPr lang="tr-TR" sz="2400" dirty="0" err="1" smtClean="0"/>
                  <a:t>beq</a:t>
                </a:r>
                <a:r>
                  <a:rPr lang="tr-TR" sz="2400" dirty="0" smtClean="0"/>
                  <a:t> değerleri olmayacaktır. Sınırlandırıcımız </a:t>
                </a:r>
                <a:r>
                  <a:rPr lang="tr-TR" sz="2400" dirty="0" err="1" smtClean="0"/>
                  <a:t>non-linear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dir</a:t>
                </a:r>
                <a:r>
                  <a:rPr lang="tr-TR" sz="2400" dirty="0" smtClean="0"/>
                  <a:t>.</a:t>
                </a:r>
                <a:endParaRPr lang="tr-TR" sz="2400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13" y="4254620"/>
                <a:ext cx="10490662" cy="2308324"/>
              </a:xfrm>
              <a:prstGeom prst="rect">
                <a:avLst/>
              </a:prstGeom>
              <a:blipFill>
                <a:blip r:embed="rId5"/>
                <a:stretch>
                  <a:fillRect l="-872" t="-2111" r="-232" b="-50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9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1928381" y="745171"/>
                <a:ext cx="521027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745171"/>
                <a:ext cx="5210272" cy="374333"/>
              </a:xfrm>
              <a:prstGeom prst="rect">
                <a:avLst/>
              </a:prstGeom>
              <a:blipFill>
                <a:blip r:embed="rId2"/>
                <a:stretch>
                  <a:fillRect l="-819" r="-1170" b="-338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1928381" y="1410918"/>
                <a:ext cx="434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1410918"/>
                <a:ext cx="4347409" cy="369332"/>
              </a:xfrm>
              <a:prstGeom prst="rect">
                <a:avLst/>
              </a:prstGeom>
              <a:blipFill>
                <a:blip r:embed="rId3"/>
                <a:stretch>
                  <a:fillRect l="-1262" r="-1262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928380" y="2071664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0" y="2071664"/>
                <a:ext cx="2154436" cy="369332"/>
              </a:xfrm>
              <a:prstGeom prst="rect">
                <a:avLst/>
              </a:prstGeom>
              <a:blipFill>
                <a:blip r:embed="rId4"/>
                <a:stretch>
                  <a:fillRect l="-282" r="-3107" b="-1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/>
          <p:cNvSpPr/>
          <p:nvPr/>
        </p:nvSpPr>
        <p:spPr>
          <a:xfrm>
            <a:off x="1508249" y="2640436"/>
            <a:ext cx="10234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latin typeface="LiberationMono"/>
              </a:rPr>
              <a:t>[</a:t>
            </a:r>
            <a:r>
              <a:rPr lang="tr-TR" sz="2400" b="1" dirty="0" err="1">
                <a:latin typeface="LiberationMono"/>
              </a:rPr>
              <a:t>xopt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fopt</a:t>
            </a:r>
            <a:r>
              <a:rPr lang="tr-TR" sz="2400" b="1" dirty="0">
                <a:latin typeface="LiberationMono"/>
              </a:rPr>
              <a:t>] = </a:t>
            </a:r>
            <a:r>
              <a:rPr lang="tr-TR" sz="2400" b="1" dirty="0" err="1">
                <a:latin typeface="LiberationMono"/>
              </a:rPr>
              <a:t>fmincon</a:t>
            </a:r>
            <a:r>
              <a:rPr lang="tr-TR" sz="2400" b="1" dirty="0">
                <a:latin typeface="LiberationMono"/>
              </a:rPr>
              <a:t>(‘</a:t>
            </a:r>
            <a:r>
              <a:rPr lang="tr-TR" sz="2400" b="1" dirty="0" err="1">
                <a:latin typeface="LiberationMono"/>
              </a:rPr>
              <a:t>fun</a:t>
            </a:r>
            <a:r>
              <a:rPr lang="tr-TR" sz="2400" b="1" dirty="0">
                <a:latin typeface="LiberationMono"/>
              </a:rPr>
              <a:t>’, x0, A, b, </a:t>
            </a:r>
            <a:r>
              <a:rPr lang="tr-TR" sz="2400" b="1" dirty="0" err="1">
                <a:latin typeface="LiberationMono"/>
              </a:rPr>
              <a:t>Aeq</a:t>
            </a:r>
            <a:r>
              <a:rPr lang="tr-TR" sz="2400" b="1" dirty="0">
                <a:latin typeface="LiberationMono"/>
              </a:rPr>
              <a:t>, </a:t>
            </a:r>
            <a:r>
              <a:rPr lang="tr-TR" sz="2400" b="1" dirty="0" err="1">
                <a:latin typeface="LiberationMono"/>
              </a:rPr>
              <a:t>beq</a:t>
            </a:r>
            <a:r>
              <a:rPr lang="tr-TR" sz="2400" b="1" dirty="0">
                <a:latin typeface="LiberationMono"/>
              </a:rPr>
              <a:t>, LB, UB</a:t>
            </a:r>
            <a:r>
              <a:rPr lang="tr-TR" sz="2400" b="1" dirty="0" smtClean="0">
                <a:latin typeface="LiberationMono"/>
              </a:rPr>
              <a:t>, ‘</a:t>
            </a:r>
            <a:r>
              <a:rPr lang="tr-TR" sz="2400" b="1" dirty="0" err="1">
                <a:latin typeface="LiberationMono"/>
              </a:rPr>
              <a:t>nonlcon</a:t>
            </a:r>
            <a:r>
              <a:rPr lang="tr-TR" sz="2400" b="1" dirty="0">
                <a:latin typeface="LiberationMono"/>
              </a:rPr>
              <a:t>’)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379913" y="230763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ÖRNEK</a:t>
            </a:r>
            <a:endParaRPr lang="tr-TR" sz="2400" b="1" dirty="0"/>
          </a:p>
        </p:txBody>
      </p:sp>
      <p:sp>
        <p:nvSpPr>
          <p:cNvPr id="9" name="Metin kutusu 8"/>
          <p:cNvSpPr txBox="1"/>
          <p:nvPr/>
        </p:nvSpPr>
        <p:spPr>
          <a:xfrm>
            <a:off x="577516" y="3088358"/>
            <a:ext cx="7523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 aşağıdaki gibi yazılabilir.</a:t>
            </a:r>
          </a:p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/>
              <a:t>f = </a:t>
            </a:r>
            <a:r>
              <a:rPr lang="tr-TR" dirty="0" err="1"/>
              <a:t>fun</a:t>
            </a:r>
            <a:r>
              <a:rPr lang="tr-TR" dirty="0"/>
              <a:t>(x)</a:t>
            </a:r>
          </a:p>
          <a:p>
            <a:r>
              <a:rPr lang="tr-TR" dirty="0"/>
              <a:t>f = x(1)^2 + 3*x(2)^2 - 2*x(1)*x(2) - 15</a:t>
            </a:r>
            <a:r>
              <a:rPr lang="tr-TR" dirty="0" smtClean="0"/>
              <a:t>;</a:t>
            </a:r>
          </a:p>
          <a:p>
            <a:endParaRPr lang="tr-TR" dirty="0"/>
          </a:p>
          <a:p>
            <a:r>
              <a:rPr lang="tr-TR" dirty="0" smtClean="0"/>
              <a:t>Sınırlandırıcı fonksiyonu ise doğrusal olmayan bir fonksiyon olup;</a:t>
            </a:r>
          </a:p>
          <a:p>
            <a:r>
              <a:rPr lang="tr-TR" dirty="0" err="1"/>
              <a:t>function</a:t>
            </a:r>
            <a:r>
              <a:rPr lang="tr-TR" dirty="0"/>
              <a:t> [</a:t>
            </a:r>
            <a:r>
              <a:rPr lang="tr-TR" dirty="0" err="1"/>
              <a:t>C,Ceq</a:t>
            </a:r>
            <a:r>
              <a:rPr lang="tr-TR" dirty="0"/>
              <a:t>] = </a:t>
            </a:r>
            <a:r>
              <a:rPr lang="tr-TR" dirty="0" err="1"/>
              <a:t>nonlcon</a:t>
            </a:r>
            <a:r>
              <a:rPr lang="tr-TR" dirty="0"/>
              <a:t>(x)</a:t>
            </a:r>
          </a:p>
          <a:p>
            <a:r>
              <a:rPr lang="tr-TR" dirty="0"/>
              <a:t>C(1) = -2*x(1) - 2*x(2) + 8;</a:t>
            </a:r>
          </a:p>
          <a:p>
            <a:r>
              <a:rPr lang="tr-TR" dirty="0" err="1"/>
              <a:t>Ceq</a:t>
            </a:r>
            <a:r>
              <a:rPr lang="tr-TR" dirty="0"/>
              <a:t> = [ </a:t>
            </a:r>
            <a:r>
              <a:rPr lang="tr-TR" dirty="0" smtClean="0"/>
              <a:t>];</a:t>
            </a:r>
          </a:p>
          <a:p>
            <a:endParaRPr lang="tr-TR" dirty="0" smtClean="0"/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Şeklinde yazılabilir.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772845" y="4106817"/>
            <a:ext cx="25207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LiberationMono"/>
              </a:rPr>
              <a:t>SONUÇ:</a:t>
            </a:r>
          </a:p>
          <a:p>
            <a:r>
              <a:rPr lang="tr-TR" sz="2400" dirty="0" err="1" smtClean="0">
                <a:latin typeface="LiberationMono"/>
              </a:rPr>
              <a:t>xopt</a:t>
            </a:r>
            <a:r>
              <a:rPr lang="tr-TR" sz="2400" dirty="0" smtClean="0">
                <a:latin typeface="LiberationMono"/>
              </a:rPr>
              <a:t> </a:t>
            </a:r>
            <a:r>
              <a:rPr lang="tr-TR" sz="2400" dirty="0">
                <a:latin typeface="LiberationMono"/>
              </a:rPr>
              <a:t>=</a:t>
            </a:r>
          </a:p>
          <a:p>
            <a:r>
              <a:rPr lang="tr-TR" sz="2400" dirty="0">
                <a:latin typeface="LiberationMono"/>
              </a:rPr>
              <a:t>2.6667</a:t>
            </a:r>
          </a:p>
          <a:p>
            <a:r>
              <a:rPr lang="tr-TR" sz="2400" dirty="0">
                <a:latin typeface="LiberationMono"/>
              </a:rPr>
              <a:t>1.3333</a:t>
            </a:r>
          </a:p>
          <a:p>
            <a:r>
              <a:rPr lang="tr-TR" sz="2400" dirty="0" err="1">
                <a:latin typeface="LiberationMono"/>
              </a:rPr>
              <a:t>fopt</a:t>
            </a:r>
            <a:r>
              <a:rPr lang="tr-TR" sz="2400" dirty="0">
                <a:latin typeface="LiberationMono"/>
              </a:rPr>
              <a:t> =</a:t>
            </a:r>
          </a:p>
          <a:p>
            <a:r>
              <a:rPr lang="tr-TR" sz="2400" dirty="0">
                <a:latin typeface="LiberationMono"/>
              </a:rPr>
              <a:t>-9.6667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555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1928381" y="745171"/>
                <a:ext cx="521027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Sup>
                        <m:sSub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745171"/>
                <a:ext cx="5210272" cy="374333"/>
              </a:xfrm>
              <a:prstGeom prst="rect">
                <a:avLst/>
              </a:prstGeom>
              <a:blipFill>
                <a:blip r:embed="rId2"/>
                <a:stretch>
                  <a:fillRect l="-819" r="-1170" b="-338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1928381" y="1410918"/>
                <a:ext cx="434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1" y="1410918"/>
                <a:ext cx="4347409" cy="369332"/>
              </a:xfrm>
              <a:prstGeom prst="rect">
                <a:avLst/>
              </a:prstGeom>
              <a:blipFill>
                <a:blip r:embed="rId3"/>
                <a:stretch>
                  <a:fillRect l="-1262" r="-1262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928380" y="2071664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0" y="2071664"/>
                <a:ext cx="2154436" cy="369332"/>
              </a:xfrm>
              <a:prstGeom prst="rect">
                <a:avLst/>
              </a:prstGeom>
              <a:blipFill>
                <a:blip r:embed="rId4"/>
                <a:stretch>
                  <a:fillRect l="-282" r="-3107" b="-1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/>
          <p:cNvSpPr txBox="1"/>
          <p:nvPr/>
        </p:nvSpPr>
        <p:spPr>
          <a:xfrm>
            <a:off x="1379913" y="230763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ÖRNEK</a:t>
            </a:r>
            <a:endParaRPr lang="tr-TR" sz="2400" b="1" dirty="0"/>
          </a:p>
        </p:txBody>
      </p:sp>
      <p:sp>
        <p:nvSpPr>
          <p:cNvPr id="2" name="Dikdörtgen 1"/>
          <p:cNvSpPr/>
          <p:nvPr/>
        </p:nvSpPr>
        <p:spPr>
          <a:xfrm>
            <a:off x="8772845" y="4106817"/>
            <a:ext cx="25207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LiberationMono"/>
              </a:rPr>
              <a:t>SONUÇ:</a:t>
            </a:r>
          </a:p>
          <a:p>
            <a:r>
              <a:rPr lang="tr-TR" sz="2400" dirty="0" err="1" smtClean="0">
                <a:latin typeface="LiberationMono"/>
              </a:rPr>
              <a:t>xopt</a:t>
            </a:r>
            <a:r>
              <a:rPr lang="tr-TR" sz="2400" dirty="0" smtClean="0">
                <a:latin typeface="LiberationMono"/>
              </a:rPr>
              <a:t> </a:t>
            </a:r>
            <a:r>
              <a:rPr lang="tr-TR" sz="2400" dirty="0">
                <a:latin typeface="LiberationMono"/>
              </a:rPr>
              <a:t>=</a:t>
            </a:r>
          </a:p>
          <a:p>
            <a:r>
              <a:rPr lang="tr-TR" sz="2400" dirty="0">
                <a:latin typeface="LiberationMono"/>
              </a:rPr>
              <a:t>2.6667</a:t>
            </a:r>
          </a:p>
          <a:p>
            <a:r>
              <a:rPr lang="tr-TR" sz="2400" dirty="0">
                <a:latin typeface="LiberationMono"/>
              </a:rPr>
              <a:t>1.3333</a:t>
            </a:r>
          </a:p>
          <a:p>
            <a:r>
              <a:rPr lang="tr-TR" sz="2400" dirty="0" err="1">
                <a:latin typeface="LiberationMono"/>
              </a:rPr>
              <a:t>fopt</a:t>
            </a:r>
            <a:r>
              <a:rPr lang="tr-TR" sz="2400" dirty="0">
                <a:latin typeface="LiberationMono"/>
              </a:rPr>
              <a:t> =</a:t>
            </a:r>
          </a:p>
          <a:p>
            <a:r>
              <a:rPr lang="tr-TR" sz="2400" dirty="0">
                <a:latin typeface="LiberationMono"/>
              </a:rPr>
              <a:t>-9.6667</a:t>
            </a:r>
            <a:endParaRPr lang="tr-TR" sz="24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439" y="2613861"/>
            <a:ext cx="5359749" cy="41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825</Words>
  <Application>Microsoft Office PowerPoint</Application>
  <PresentationFormat>Geniş ekran</PresentationFormat>
  <Paragraphs>365</Paragraphs>
  <Slides>17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LiberationMono</vt:lpstr>
      <vt:lpstr>LiberationSerif</vt:lpstr>
      <vt:lpstr>Times New Roman</vt:lpstr>
      <vt:lpstr>Office Theme</vt:lpstr>
      <vt:lpstr>Denklem</vt:lpstr>
      <vt:lpstr>Equation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Stiver</dc:creator>
  <cp:lastModifiedBy>Mustafa Kaya</cp:lastModifiedBy>
  <cp:revision>130</cp:revision>
  <dcterms:created xsi:type="dcterms:W3CDTF">2016-06-07T17:21:40Z</dcterms:created>
  <dcterms:modified xsi:type="dcterms:W3CDTF">2019-03-10T21:04:33Z</dcterms:modified>
</cp:coreProperties>
</file>