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7" r:id="rId4"/>
    <p:sldId id="278" r:id="rId5"/>
    <p:sldId id="279" r:id="rId6"/>
    <p:sldId id="280" r:id="rId7"/>
    <p:sldId id="282" r:id="rId8"/>
    <p:sldId id="268" r:id="rId9"/>
    <p:sldId id="269" r:id="rId10"/>
    <p:sldId id="270" r:id="rId11"/>
    <p:sldId id="271" r:id="rId12"/>
    <p:sldId id="274" r:id="rId13"/>
    <p:sldId id="275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0" r:id="rId29"/>
    <p:sldId id="301" r:id="rId30"/>
    <p:sldId id="315" r:id="rId31"/>
    <p:sldId id="302" r:id="rId32"/>
    <p:sldId id="303" r:id="rId33"/>
    <p:sldId id="316" r:id="rId34"/>
    <p:sldId id="328" r:id="rId35"/>
    <p:sldId id="319" r:id="rId36"/>
    <p:sldId id="309" r:id="rId37"/>
    <p:sldId id="310" r:id="rId38"/>
    <p:sldId id="320" r:id="rId39"/>
    <p:sldId id="311" r:id="rId40"/>
    <p:sldId id="312" r:id="rId41"/>
    <p:sldId id="322" r:id="rId42"/>
    <p:sldId id="323" r:id="rId43"/>
    <p:sldId id="31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D49"/>
    <a:srgbClr val="F00A0A"/>
    <a:srgbClr val="FFFF00"/>
    <a:srgbClr val="C40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2150</c:v>
                </c:pt>
                <c:pt idx="2">
                  <c:v>4200</c:v>
                </c:pt>
                <c:pt idx="3">
                  <c:v>6150</c:v>
                </c:pt>
                <c:pt idx="4">
                  <c:v>8000</c:v>
                </c:pt>
                <c:pt idx="5">
                  <c:v>9750</c:v>
                </c:pt>
                <c:pt idx="6">
                  <c:v>11400</c:v>
                </c:pt>
                <c:pt idx="7">
                  <c:v>12950</c:v>
                </c:pt>
                <c:pt idx="8">
                  <c:v>14400</c:v>
                </c:pt>
                <c:pt idx="9">
                  <c:v>15750</c:v>
                </c:pt>
                <c:pt idx="10">
                  <c:v>17000</c:v>
                </c:pt>
                <c:pt idx="11">
                  <c:v>18150</c:v>
                </c:pt>
                <c:pt idx="12">
                  <c:v>19200</c:v>
                </c:pt>
                <c:pt idx="13">
                  <c:v>20150</c:v>
                </c:pt>
                <c:pt idx="14">
                  <c:v>21000</c:v>
                </c:pt>
                <c:pt idx="15">
                  <c:v>21750</c:v>
                </c:pt>
                <c:pt idx="16">
                  <c:v>22400</c:v>
                </c:pt>
                <c:pt idx="17">
                  <c:v>22950</c:v>
                </c:pt>
                <c:pt idx="18">
                  <c:v>23400</c:v>
                </c:pt>
                <c:pt idx="19">
                  <c:v>23750</c:v>
                </c:pt>
                <c:pt idx="20">
                  <c:v>24000</c:v>
                </c:pt>
                <c:pt idx="21">
                  <c:v>24150</c:v>
                </c:pt>
                <c:pt idx="22">
                  <c:v>24200</c:v>
                </c:pt>
                <c:pt idx="23">
                  <c:v>24150</c:v>
                </c:pt>
                <c:pt idx="24">
                  <c:v>24000</c:v>
                </c:pt>
                <c:pt idx="25">
                  <c:v>23750</c:v>
                </c:pt>
                <c:pt idx="26">
                  <c:v>23400</c:v>
                </c:pt>
                <c:pt idx="27">
                  <c:v>22950</c:v>
                </c:pt>
                <c:pt idx="28">
                  <c:v>22400</c:v>
                </c:pt>
                <c:pt idx="29">
                  <c:v>21750</c:v>
                </c:pt>
                <c:pt idx="30">
                  <c:v>21000</c:v>
                </c:pt>
                <c:pt idx="31">
                  <c:v>20150</c:v>
                </c:pt>
                <c:pt idx="32">
                  <c:v>19200</c:v>
                </c:pt>
                <c:pt idx="33">
                  <c:v>18150</c:v>
                </c:pt>
                <c:pt idx="34">
                  <c:v>17000</c:v>
                </c:pt>
                <c:pt idx="35">
                  <c:v>15750</c:v>
                </c:pt>
                <c:pt idx="36">
                  <c:v>14400</c:v>
                </c:pt>
                <c:pt idx="37">
                  <c:v>12950</c:v>
                </c:pt>
                <c:pt idx="38">
                  <c:v>11400</c:v>
                </c:pt>
                <c:pt idx="39">
                  <c:v>9750</c:v>
                </c:pt>
                <c:pt idx="40">
                  <c:v>8000</c:v>
                </c:pt>
                <c:pt idx="41">
                  <c:v>6150</c:v>
                </c:pt>
                <c:pt idx="42">
                  <c:v>4200</c:v>
                </c:pt>
                <c:pt idx="43">
                  <c:v>2150</c:v>
                </c:pt>
                <c:pt idx="4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B5-4C93-9D50-9BD05A92D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324008"/>
        <c:axId val="386324400"/>
      </c:lineChart>
      <c:catAx>
        <c:axId val="386324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86324400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386324400"/>
        <c:scaling>
          <c:orientation val="minMax"/>
          <c:max val="2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8632400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Sheet1!$C$2:$C$46</c:f>
              <c:numCache>
                <c:formatCode>General</c:formatCode>
                <c:ptCount val="45"/>
                <c:pt idx="0">
                  <c:v>0</c:v>
                </c:pt>
                <c:pt idx="1">
                  <c:v>2150</c:v>
                </c:pt>
                <c:pt idx="2">
                  <c:v>4200</c:v>
                </c:pt>
                <c:pt idx="3">
                  <c:v>6150</c:v>
                </c:pt>
                <c:pt idx="4">
                  <c:v>8000</c:v>
                </c:pt>
                <c:pt idx="5">
                  <c:v>9750</c:v>
                </c:pt>
                <c:pt idx="6">
                  <c:v>11400</c:v>
                </c:pt>
                <c:pt idx="7">
                  <c:v>12950</c:v>
                </c:pt>
                <c:pt idx="8">
                  <c:v>14400</c:v>
                </c:pt>
                <c:pt idx="9">
                  <c:v>15750</c:v>
                </c:pt>
                <c:pt idx="10">
                  <c:v>17000</c:v>
                </c:pt>
                <c:pt idx="11">
                  <c:v>18150</c:v>
                </c:pt>
                <c:pt idx="12">
                  <c:v>19200</c:v>
                </c:pt>
                <c:pt idx="13">
                  <c:v>20150</c:v>
                </c:pt>
                <c:pt idx="14">
                  <c:v>21000</c:v>
                </c:pt>
                <c:pt idx="15">
                  <c:v>21750</c:v>
                </c:pt>
                <c:pt idx="16">
                  <c:v>22400</c:v>
                </c:pt>
                <c:pt idx="17">
                  <c:v>22950</c:v>
                </c:pt>
                <c:pt idx="18">
                  <c:v>23400</c:v>
                </c:pt>
                <c:pt idx="19">
                  <c:v>23750</c:v>
                </c:pt>
                <c:pt idx="20">
                  <c:v>24000</c:v>
                </c:pt>
                <c:pt idx="21">
                  <c:v>24150</c:v>
                </c:pt>
                <c:pt idx="22">
                  <c:v>24200</c:v>
                </c:pt>
                <c:pt idx="23">
                  <c:v>24150</c:v>
                </c:pt>
                <c:pt idx="24">
                  <c:v>24000</c:v>
                </c:pt>
                <c:pt idx="25">
                  <c:v>23750</c:v>
                </c:pt>
                <c:pt idx="26">
                  <c:v>23400</c:v>
                </c:pt>
                <c:pt idx="27">
                  <c:v>22950</c:v>
                </c:pt>
                <c:pt idx="28">
                  <c:v>22400</c:v>
                </c:pt>
                <c:pt idx="29">
                  <c:v>21750</c:v>
                </c:pt>
                <c:pt idx="30">
                  <c:v>21000</c:v>
                </c:pt>
                <c:pt idx="31">
                  <c:v>20150</c:v>
                </c:pt>
                <c:pt idx="32">
                  <c:v>19200</c:v>
                </c:pt>
                <c:pt idx="33">
                  <c:v>18150</c:v>
                </c:pt>
                <c:pt idx="34">
                  <c:v>17000</c:v>
                </c:pt>
                <c:pt idx="35">
                  <c:v>15750</c:v>
                </c:pt>
                <c:pt idx="36">
                  <c:v>14400</c:v>
                </c:pt>
                <c:pt idx="37">
                  <c:v>12950</c:v>
                </c:pt>
                <c:pt idx="38">
                  <c:v>11400</c:v>
                </c:pt>
                <c:pt idx="39">
                  <c:v>9750</c:v>
                </c:pt>
                <c:pt idx="40">
                  <c:v>8000</c:v>
                </c:pt>
                <c:pt idx="41">
                  <c:v>6150</c:v>
                </c:pt>
                <c:pt idx="42">
                  <c:v>4200</c:v>
                </c:pt>
                <c:pt idx="43">
                  <c:v>2150</c:v>
                </c:pt>
                <c:pt idx="4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3-416F-B7F9-340E11F5F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324008"/>
        <c:axId val="386324400"/>
      </c:lineChart>
      <c:catAx>
        <c:axId val="386324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86324400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386324400"/>
        <c:scaling>
          <c:orientation val="minMax"/>
          <c:max val="2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8632400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4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4.wmf"/><Relationship Id="rId7" Type="http://schemas.openxmlformats.org/officeDocument/2006/relationships/image" Target="../media/image92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91.wmf"/><Relationship Id="rId5" Type="http://schemas.openxmlformats.org/officeDocument/2006/relationships/image" Target="../media/image80.wmf"/><Relationship Id="rId4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96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95.wmf"/><Relationship Id="rId5" Type="http://schemas.openxmlformats.org/officeDocument/2006/relationships/image" Target="../media/image93.wmf"/><Relationship Id="rId4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84.wmf"/><Relationship Id="rId7" Type="http://schemas.openxmlformats.org/officeDocument/2006/relationships/image" Target="../media/image98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1.wmf"/><Relationship Id="rId4" Type="http://schemas.openxmlformats.org/officeDocument/2006/relationships/image" Target="../media/image8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84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95.wmf"/><Relationship Id="rId10" Type="http://schemas.openxmlformats.org/officeDocument/2006/relationships/image" Target="../media/image107.wmf"/><Relationship Id="rId4" Type="http://schemas.openxmlformats.org/officeDocument/2006/relationships/image" Target="../media/image85.wmf"/><Relationship Id="rId9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84.wmf"/><Relationship Id="rId7" Type="http://schemas.openxmlformats.org/officeDocument/2006/relationships/image" Target="../media/image95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85.wmf"/><Relationship Id="rId9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84.wmf"/><Relationship Id="rId7" Type="http://schemas.openxmlformats.org/officeDocument/2006/relationships/image" Target="../media/image127.wmf"/><Relationship Id="rId2" Type="http://schemas.openxmlformats.org/officeDocument/2006/relationships/image" Target="../media/image71.wmf"/><Relationship Id="rId1" Type="http://schemas.openxmlformats.org/officeDocument/2006/relationships/image" Target="../media/image83.wmf"/><Relationship Id="rId6" Type="http://schemas.openxmlformats.org/officeDocument/2006/relationships/image" Target="../media/image126.wmf"/><Relationship Id="rId5" Type="http://schemas.openxmlformats.org/officeDocument/2006/relationships/image" Target="../media/image95.wmf"/><Relationship Id="rId4" Type="http://schemas.openxmlformats.org/officeDocument/2006/relationships/image" Target="../media/image85.wmf"/><Relationship Id="rId9" Type="http://schemas.openxmlformats.org/officeDocument/2006/relationships/image" Target="../media/image1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5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0.wmf"/><Relationship Id="rId11" Type="http://schemas.openxmlformats.org/officeDocument/2006/relationships/image" Target="../media/image34.wmf"/><Relationship Id="rId5" Type="http://schemas.openxmlformats.org/officeDocument/2006/relationships/image" Target="../media/image29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6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63.wmf"/><Relationship Id="rId4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4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12" Type="http://schemas.openxmlformats.org/officeDocument/2006/relationships/image" Target="../media/image4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0.wmf"/><Relationship Id="rId11" Type="http://schemas.openxmlformats.org/officeDocument/2006/relationships/image" Target="../media/image42.wmf"/><Relationship Id="rId5" Type="http://schemas.openxmlformats.org/officeDocument/2006/relationships/image" Target="../media/image38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image" Target="../media/image23.wmf"/><Relationship Id="rId14" Type="http://schemas.openxmlformats.org/officeDocument/2006/relationships/image" Target="../media/image4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42.wmf"/><Relationship Id="rId7" Type="http://schemas.openxmlformats.org/officeDocument/2006/relationships/image" Target="../media/image181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80.wmf"/><Relationship Id="rId5" Type="http://schemas.openxmlformats.org/officeDocument/2006/relationships/image" Target="../media/image163.wmf"/><Relationship Id="rId4" Type="http://schemas.openxmlformats.org/officeDocument/2006/relationships/image" Target="../media/image16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5.wmf"/><Relationship Id="rId7" Type="http://schemas.openxmlformats.org/officeDocument/2006/relationships/image" Target="../media/image188.wmf"/><Relationship Id="rId2" Type="http://schemas.openxmlformats.org/officeDocument/2006/relationships/image" Target="../media/image173.wmf"/><Relationship Id="rId1" Type="http://schemas.openxmlformats.org/officeDocument/2006/relationships/image" Target="../media/image184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91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90.wmf"/><Relationship Id="rId5" Type="http://schemas.openxmlformats.org/officeDocument/2006/relationships/image" Target="../media/image163.wmf"/><Relationship Id="rId4" Type="http://schemas.openxmlformats.org/officeDocument/2006/relationships/image" Target="../media/image16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63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4244-D6F0-4B27-A0A1-C71023A6432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ED3-70F1-47D7-AA03-63234521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4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6.wmf"/><Relationship Id="rId22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7.jpeg"/><Relationship Id="rId4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67.jpe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67.jpeg"/><Relationship Id="rId4" Type="http://schemas.openxmlformats.org/officeDocument/2006/relationships/image" Target="../media/image66.wmf"/><Relationship Id="rId9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9.wmf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8.png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90.png"/><Relationship Id="rId10" Type="http://schemas.openxmlformats.org/officeDocument/2006/relationships/image" Target="../media/image85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94.png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0.wmf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5.wmf"/><Relationship Id="rId19" Type="http://schemas.openxmlformats.org/officeDocument/2006/relationships/image" Target="../media/image93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1.wmf"/><Relationship Id="rId22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3.wmf"/><Relationship Id="rId17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85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image" Target="../media/image102.png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6.wmf"/><Relationship Id="rId22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image" Target="../media/image111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10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24.bin"/><Relationship Id="rId31" Type="http://schemas.openxmlformats.org/officeDocument/2006/relationships/image" Target="../media/image113.png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29.bin"/><Relationship Id="rId21" Type="http://schemas.openxmlformats.org/officeDocument/2006/relationships/image" Target="../media/image116.png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18.png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image" Target="../media/image112.png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10.wmf"/><Relationship Id="rId22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5.png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wmf"/><Relationship Id="rId11" Type="http://schemas.openxmlformats.org/officeDocument/2006/relationships/image" Target="../media/image123.png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130.png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33.png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image" Target="../media/image132.png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26.wmf"/><Relationship Id="rId22" Type="http://schemas.openxmlformats.org/officeDocument/2006/relationships/image" Target="../media/image1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25.png"/><Relationship Id="rId4" Type="http://schemas.openxmlformats.org/officeDocument/2006/relationships/image" Target="../media/image119.wmf"/><Relationship Id="rId9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7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7.png"/><Relationship Id="rId5" Type="http://schemas.openxmlformats.org/officeDocument/2006/relationships/image" Target="../media/image136.jpeg"/><Relationship Id="rId4" Type="http://schemas.openxmlformats.org/officeDocument/2006/relationships/image" Target="../media/image1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8.wmf"/><Relationship Id="rId11" Type="http://schemas.openxmlformats.org/officeDocument/2006/relationships/image" Target="../media/image153.png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2.png"/><Relationship Id="rId4" Type="http://schemas.openxmlformats.org/officeDocument/2006/relationships/image" Target="../media/image137.wmf"/><Relationship Id="rId9" Type="http://schemas.openxmlformats.org/officeDocument/2006/relationships/image" Target="../media/image136.jpeg"/></Relationships>
</file>

<file path=ppt/slides/_rels/slide3.xml.rels><?xml version="1.0" encoding="UTF-8" standalone="yes"?>
<Relationships xmlns="http://schemas.openxmlformats.org/package/2006/relationships"><Relationship Id="rId34" Type="http://schemas.openxmlformats.org/officeDocument/2006/relationships/image" Target="../media/image3.png"/><Relationship Id="rId33" Type="http://schemas.openxmlformats.org/officeDocument/2006/relationships/image" Target="../media/image258.png"/><Relationship Id="rId38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257.png"/><Relationship Id="rId37" Type="http://schemas.openxmlformats.org/officeDocument/2006/relationships/image" Target="../media/image262.png"/><Relationship Id="rId23" Type="http://schemas.openxmlformats.org/officeDocument/2006/relationships/image" Target="../media/image238.png"/><Relationship Id="rId36" Type="http://schemas.openxmlformats.org/officeDocument/2006/relationships/image" Target="../media/image261.png"/><Relationship Id="rId31" Type="http://schemas.openxmlformats.org/officeDocument/2006/relationships/image" Target="../media/image246.png"/><Relationship Id="rId35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4.wmf"/><Relationship Id="rId17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46.jpeg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36.jpeg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6.wmf"/><Relationship Id="rId17" Type="http://schemas.openxmlformats.org/officeDocument/2006/relationships/image" Target="../media/image13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60.wmf"/><Relationship Id="rId18" Type="http://schemas.openxmlformats.org/officeDocument/2006/relationships/image" Target="../media/image179.png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1.wmf"/><Relationship Id="rId11" Type="http://schemas.openxmlformats.org/officeDocument/2006/relationships/image" Target="../media/image159.wmf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80.png"/><Relationship Id="rId4" Type="http://schemas.openxmlformats.org/officeDocument/2006/relationships/image" Target="../media/image140.wmf"/><Relationship Id="rId9" Type="http://schemas.openxmlformats.org/officeDocument/2006/relationships/image" Target="../media/image146.jpeg"/><Relationship Id="rId14" Type="http://schemas.openxmlformats.org/officeDocument/2006/relationships/oleObject" Target="../embeddings/oleObject18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oleObject" Target="../embeddings/oleObject154.bin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36.jpeg"/><Relationship Id="rId4" Type="http://schemas.openxmlformats.org/officeDocument/2006/relationships/image" Target="../media/image135.wmf"/><Relationship Id="rId9" Type="http://schemas.openxmlformats.org/officeDocument/2006/relationships/image" Target="../media/image1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6.png"/><Relationship Id="rId17" Type="http://schemas.openxmlformats.org/officeDocument/2006/relationships/image" Target="../media/image18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pn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1.wmf"/><Relationship Id="rId11" Type="http://schemas.openxmlformats.org/officeDocument/2006/relationships/image" Target="../media/image164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89.bin"/><Relationship Id="rId10" Type="http://schemas.openxmlformats.org/officeDocument/2006/relationships/oleObject" Target="../embeddings/oleObject187.bin"/><Relationship Id="rId4" Type="http://schemas.openxmlformats.org/officeDocument/2006/relationships/image" Target="../media/image140.wmf"/><Relationship Id="rId9" Type="http://schemas.openxmlformats.org/officeDocument/2006/relationships/image" Target="../media/image165.jpeg"/><Relationship Id="rId14" Type="http://schemas.openxmlformats.org/officeDocument/2006/relationships/image" Target="../media/image16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171.jpeg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6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76.wmf"/><Relationship Id="rId18" Type="http://schemas.openxmlformats.org/officeDocument/2006/relationships/image" Target="../media/image178.wmf"/><Relationship Id="rId3" Type="http://schemas.openxmlformats.org/officeDocument/2006/relationships/image" Target="../media/image171.jpeg"/><Relationship Id="rId21" Type="http://schemas.openxmlformats.org/officeDocument/2006/relationships/image" Target="../media/image203.png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98.bin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png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97.bin"/><Relationship Id="rId19" Type="http://schemas.openxmlformats.org/officeDocument/2006/relationships/oleObject" Target="../embeddings/oleObject201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99.bin"/><Relationship Id="rId22" Type="http://schemas.openxmlformats.org/officeDocument/2006/relationships/image" Target="../media/image20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66.png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1.wmf"/><Relationship Id="rId11" Type="http://schemas.openxmlformats.org/officeDocument/2006/relationships/image" Target="../media/image164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7.bin"/><Relationship Id="rId23" Type="http://schemas.openxmlformats.org/officeDocument/2006/relationships/image" Target="../media/image208.png"/><Relationship Id="rId10" Type="http://schemas.openxmlformats.org/officeDocument/2006/relationships/oleObject" Target="../embeddings/oleObject205.bin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40.wmf"/><Relationship Id="rId9" Type="http://schemas.openxmlformats.org/officeDocument/2006/relationships/image" Target="../media/image165.jpeg"/><Relationship Id="rId14" Type="http://schemas.openxmlformats.org/officeDocument/2006/relationships/image" Target="../media/image163.wmf"/><Relationship Id="rId22" Type="http://schemas.openxmlformats.org/officeDocument/2006/relationships/image" Target="../media/image20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171.jpeg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70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16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6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171.jpeg"/><Relationship Id="rId21" Type="http://schemas.openxmlformats.org/officeDocument/2006/relationships/image" Target="../media/image217.png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image" Target="../media/image203.png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75.wmf"/><Relationship Id="rId5" Type="http://schemas.openxmlformats.org/officeDocument/2006/relationships/image" Target="../media/image184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21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222.bin"/><Relationship Id="rId21" Type="http://schemas.openxmlformats.org/officeDocument/2006/relationships/image" Target="../media/image221.png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66.png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20" Type="http://schemas.openxmlformats.org/officeDocument/2006/relationships/image" Target="../media/image220.png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wmf"/><Relationship Id="rId11" Type="http://schemas.openxmlformats.org/officeDocument/2006/relationships/image" Target="../media/image164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7.bin"/><Relationship Id="rId10" Type="http://schemas.openxmlformats.org/officeDocument/2006/relationships/oleObject" Target="../embeddings/oleObject225.bin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40.wmf"/><Relationship Id="rId9" Type="http://schemas.openxmlformats.org/officeDocument/2006/relationships/image" Target="../media/image165.jpeg"/><Relationship Id="rId14" Type="http://schemas.openxmlformats.org/officeDocument/2006/relationships/image" Target="../media/image16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195.wmf"/><Relationship Id="rId3" Type="http://schemas.openxmlformats.org/officeDocument/2006/relationships/oleObject" Target="../embeddings/oleObject189.bin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194.wmf"/><Relationship Id="rId5" Type="http://schemas.openxmlformats.org/officeDocument/2006/relationships/image" Target="../media/image196.jpeg"/><Relationship Id="rId15" Type="http://schemas.openxmlformats.org/officeDocument/2006/relationships/image" Target="../media/image228.png"/><Relationship Id="rId10" Type="http://schemas.openxmlformats.org/officeDocument/2006/relationships/oleObject" Target="../embeddings/oleObject231.bin"/><Relationship Id="rId4" Type="http://schemas.openxmlformats.org/officeDocument/2006/relationships/image" Target="../media/image163.wmf"/><Relationship Id="rId9" Type="http://schemas.openxmlformats.org/officeDocument/2006/relationships/image" Target="../media/image193.wmf"/><Relationship Id="rId14" Type="http://schemas.openxmlformats.org/officeDocument/2006/relationships/image" Target="../media/image2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01.wmf"/><Relationship Id="rId3" Type="http://schemas.openxmlformats.org/officeDocument/2006/relationships/image" Target="../media/image171.jpeg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00.wmf"/><Relationship Id="rId5" Type="http://schemas.openxmlformats.org/officeDocument/2006/relationships/image" Target="../media/image197.wmf"/><Relationship Id="rId15" Type="http://schemas.openxmlformats.org/officeDocument/2006/relationships/image" Target="../media/image202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238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4.png"/><Relationship Id="rId25" Type="http://schemas.openxmlformats.org/officeDocument/2006/relationships/image" Target="../media/image10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9.png"/><Relationship Id="rId23" Type="http://schemas.openxmlformats.org/officeDocument/2006/relationships/image" Target="../media/image263.png"/><Relationship Id="rId28" Type="http://schemas.openxmlformats.org/officeDocument/2006/relationships/image" Target="../media/image12.png"/><Relationship Id="rId27" Type="http://schemas.openxmlformats.org/officeDocument/2006/relationships/image" Target="../media/image11.png"/><Relationship Id="rId22" Type="http://schemas.openxmlformats.org/officeDocument/2006/relationships/image" Target="../media/image2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33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crease Factory Optim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" y="2382299"/>
            <a:ext cx="3251691" cy="390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15053" y="269737"/>
            <a:ext cx="5633156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00428" y="3505575"/>
            <a:ext cx="4559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Optimization Techniques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2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1082351" y="2612571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082351" y="5491064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36751"/>
              </p:ext>
            </p:extLst>
          </p:nvPr>
        </p:nvGraphicFramePr>
        <p:xfrm>
          <a:off x="4040155" y="5379109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155" y="5379109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25496"/>
              </p:ext>
            </p:extLst>
          </p:nvPr>
        </p:nvGraphicFramePr>
        <p:xfrm>
          <a:off x="590939" y="2444908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9" y="2444908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1101013" y="3032448"/>
            <a:ext cx="2528596" cy="1986525"/>
          </a:xfrm>
          <a:custGeom>
            <a:avLst/>
            <a:gdLst>
              <a:gd name="connsiteX0" fmla="*/ 0 w 3163077"/>
              <a:gd name="connsiteY0" fmla="*/ 2360645 h 2369080"/>
              <a:gd name="connsiteX1" fmla="*/ 1922106 w 3163077"/>
              <a:gd name="connsiteY1" fmla="*/ 2006081 h 2369080"/>
              <a:gd name="connsiteX2" fmla="*/ 3163077 w 3163077"/>
              <a:gd name="connsiteY2" fmla="*/ 0 h 23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077" h="2369080">
                <a:moveTo>
                  <a:pt x="0" y="2360645"/>
                </a:moveTo>
                <a:cubicBezTo>
                  <a:pt x="697463" y="2380083"/>
                  <a:pt x="1394927" y="2399522"/>
                  <a:pt x="1922106" y="2006081"/>
                </a:cubicBezTo>
                <a:cubicBezTo>
                  <a:pt x="2449286" y="1612640"/>
                  <a:pt x="2806181" y="806320"/>
                  <a:pt x="316307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7988" y="4824214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6127" y="3474385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8" idx="3"/>
          </p:cNvCxnSpPr>
          <p:nvPr/>
        </p:nvCxnSpPr>
        <p:spPr>
          <a:xfrm flipV="1">
            <a:off x="2327988" y="3537853"/>
            <a:ext cx="1057704" cy="1323540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</p:cNvCxnSpPr>
          <p:nvPr/>
        </p:nvCxnSpPr>
        <p:spPr>
          <a:xfrm flipH="1">
            <a:off x="2360645" y="4898571"/>
            <a:ext cx="1" cy="620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13566" y="3548742"/>
            <a:ext cx="27876" cy="194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01012" y="4879130"/>
            <a:ext cx="1264065" cy="10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108127" y="3495230"/>
            <a:ext cx="2309756" cy="54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31046"/>
              </p:ext>
            </p:extLst>
          </p:nvPr>
        </p:nvGraphicFramePr>
        <p:xfrm>
          <a:off x="2303463" y="5588000"/>
          <a:ext cx="179387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3463" y="5588000"/>
                        <a:ext cx="179387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38446"/>
              </p:ext>
            </p:extLst>
          </p:nvPr>
        </p:nvGraphicFramePr>
        <p:xfrm>
          <a:off x="566607" y="4749406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" name="Equation" r:id="rId9" imgW="368280" imgH="253800" progId="Equation.DSMT4">
                  <p:embed/>
                </p:oleObj>
              </mc:Choice>
              <mc:Fallback>
                <p:oleObj name="Equation" r:id="rId9" imgW="36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07" y="4749406"/>
                        <a:ext cx="506413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20663"/>
              </p:ext>
            </p:extLst>
          </p:nvPr>
        </p:nvGraphicFramePr>
        <p:xfrm>
          <a:off x="3001963" y="5538788"/>
          <a:ext cx="6540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" name="Equation" r:id="rId11" imgW="431640" imgH="177480" progId="Equation.DSMT4">
                  <p:embed/>
                </p:oleObj>
              </mc:Choice>
              <mc:Fallback>
                <p:oleObj name="Equation" r:id="rId11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1963" y="5538788"/>
                        <a:ext cx="6540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50210"/>
              </p:ext>
            </p:extLst>
          </p:nvPr>
        </p:nvGraphicFramePr>
        <p:xfrm>
          <a:off x="3494584" y="2637653"/>
          <a:ext cx="274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584" y="2637653"/>
                        <a:ext cx="274637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62659"/>
              </p:ext>
            </p:extLst>
          </p:nvPr>
        </p:nvGraphicFramePr>
        <p:xfrm>
          <a:off x="182613" y="3336506"/>
          <a:ext cx="925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" name="Equation" r:id="rId15" imgW="672840" imgH="253800" progId="Equation.DSMT4">
                  <p:embed/>
                </p:oleObj>
              </mc:Choice>
              <mc:Fallback>
                <p:oleObj name="Equation" r:id="rId15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13" y="3336506"/>
                        <a:ext cx="925513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754843" y="5420732"/>
            <a:ext cx="189109" cy="951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21006"/>
              </p:ext>
            </p:extLst>
          </p:nvPr>
        </p:nvGraphicFramePr>
        <p:xfrm>
          <a:off x="2761942" y="6075443"/>
          <a:ext cx="267007" cy="21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" name="Equation" r:id="rId17" imgW="215640" imgH="177480" progId="Equation.DSMT4">
                  <p:embed/>
                </p:oleObj>
              </mc:Choice>
              <mc:Fallback>
                <p:oleObj name="Equation" r:id="rId17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61942" y="6075443"/>
                        <a:ext cx="267007" cy="21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1672" y="186639"/>
            <a:ext cx="8954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/>
              <a:t>Veya genel ifade ile</a:t>
            </a:r>
            <a:r>
              <a:rPr lang="en-US" sz="4400" dirty="0" smtClean="0"/>
              <a:t>…</a:t>
            </a:r>
            <a:endParaRPr lang="en-US" sz="44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37526"/>
              </p:ext>
            </p:extLst>
          </p:nvPr>
        </p:nvGraphicFramePr>
        <p:xfrm>
          <a:off x="5719664" y="554421"/>
          <a:ext cx="2344785" cy="60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" name="Equation" r:id="rId19" imgW="1625400" imgH="419040" progId="Equation.DSMT4">
                  <p:embed/>
                </p:oleObj>
              </mc:Choice>
              <mc:Fallback>
                <p:oleObj name="Equation" r:id="rId19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19664" y="554421"/>
                        <a:ext cx="2344785" cy="60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7055667" y="1317337"/>
            <a:ext cx="149289" cy="401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55253"/>
              </p:ext>
            </p:extLst>
          </p:nvPr>
        </p:nvGraphicFramePr>
        <p:xfrm>
          <a:off x="5786378" y="1876955"/>
          <a:ext cx="19970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" name="Equation" r:id="rId21" imgW="1384200" imgH="457200" progId="Equation.DSMT4">
                  <p:embed/>
                </p:oleObj>
              </mc:Choice>
              <mc:Fallback>
                <p:oleObj name="Equation" r:id="rId21" imgW="138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86378" y="1876955"/>
                        <a:ext cx="1997075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Down Arrow 37"/>
          <p:cNvSpPr/>
          <p:nvPr/>
        </p:nvSpPr>
        <p:spPr>
          <a:xfrm>
            <a:off x="7055666" y="2732683"/>
            <a:ext cx="149289" cy="401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8652"/>
              </p:ext>
            </p:extLst>
          </p:nvPr>
        </p:nvGraphicFramePr>
        <p:xfrm>
          <a:off x="5763440" y="3277937"/>
          <a:ext cx="25844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" name="Equation" r:id="rId23" imgW="1790640" imgH="419040" progId="Equation.DSMT4">
                  <p:embed/>
                </p:oleObj>
              </mc:Choice>
              <mc:Fallback>
                <p:oleObj name="Equation" r:id="rId23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63440" y="3277937"/>
                        <a:ext cx="258445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Down Arrow 39"/>
          <p:cNvSpPr/>
          <p:nvPr/>
        </p:nvSpPr>
        <p:spPr>
          <a:xfrm>
            <a:off x="7055666" y="4073754"/>
            <a:ext cx="149289" cy="401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81465"/>
              </p:ext>
            </p:extLst>
          </p:nvPr>
        </p:nvGraphicFramePr>
        <p:xfrm>
          <a:off x="5986793" y="4532898"/>
          <a:ext cx="1778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" name="Equation" r:id="rId25" imgW="1231560" imgH="419040" progId="Equation.DSMT4">
                  <p:embed/>
                </p:oleObj>
              </mc:Choice>
              <mc:Fallback>
                <p:oleObj name="Equation" r:id="rId25" imgW="1231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86793" y="4532898"/>
                        <a:ext cx="1778000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20286"/>
              </p:ext>
            </p:extLst>
          </p:nvPr>
        </p:nvGraphicFramePr>
        <p:xfrm>
          <a:off x="6186412" y="5727963"/>
          <a:ext cx="14112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" name="Equation" r:id="rId27" imgW="977760" imgH="203040" progId="Equation.DSMT4">
                  <p:embed/>
                </p:oleObj>
              </mc:Choice>
              <mc:Fallback>
                <p:oleObj name="Equation" r:id="rId27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86412" y="5727963"/>
                        <a:ext cx="1411287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Down Arrow 42"/>
          <p:cNvSpPr/>
          <p:nvPr/>
        </p:nvSpPr>
        <p:spPr>
          <a:xfrm>
            <a:off x="7055665" y="5216743"/>
            <a:ext cx="149289" cy="401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83453" y="5802039"/>
            <a:ext cx="1687118" cy="1135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46131" y="5966562"/>
            <a:ext cx="189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Let the change in x go to 0</a:t>
            </a:r>
            <a:endParaRPr lang="en-US" sz="1200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52355"/>
              </p:ext>
            </p:extLst>
          </p:nvPr>
        </p:nvGraphicFramePr>
        <p:xfrm>
          <a:off x="9791171" y="5379109"/>
          <a:ext cx="1074348" cy="31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" name="Equation" r:id="rId29" imgW="685800" imgH="203040" progId="Equation.DSMT4">
                  <p:embed/>
                </p:oleObj>
              </mc:Choice>
              <mc:Fallback>
                <p:oleObj name="Equation" r:id="rId29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91171" y="5379109"/>
                        <a:ext cx="1074348" cy="319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9642739" y="5301878"/>
            <a:ext cx="1567543" cy="99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27986"/>
              </p:ext>
            </p:extLst>
          </p:nvPr>
        </p:nvGraphicFramePr>
        <p:xfrm>
          <a:off x="9828493" y="5785593"/>
          <a:ext cx="960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" name="Equation" r:id="rId31" imgW="622080" imgH="253800" progId="Equation.DSMT4">
                  <p:embed/>
                </p:oleObj>
              </mc:Choice>
              <mc:Fallback>
                <p:oleObj name="Equation" r:id="rId31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493" y="5785593"/>
                        <a:ext cx="960437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72" y="186639"/>
            <a:ext cx="8954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/>
              <a:t>Bazı önemli türevler</a:t>
            </a:r>
            <a:endParaRPr lang="en-US" sz="4400" dirty="0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726163" y="137471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u="sng" dirty="0" smtClean="0">
                <a:solidFill>
                  <a:srgbClr val="FF0000"/>
                </a:solidFill>
              </a:rPr>
              <a:t>Lineer Fonksiyonlar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13569"/>
              </p:ext>
            </p:extLst>
          </p:nvPr>
        </p:nvGraphicFramePr>
        <p:xfrm>
          <a:off x="1726163" y="1755710"/>
          <a:ext cx="3602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3" imgW="1473200" imgH="203200" progId="Equation.3">
                  <p:embed/>
                </p:oleObj>
              </mc:Choice>
              <mc:Fallback>
                <p:oleObj name="Equation" r:id="rId3" imgW="147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163" y="1755710"/>
                        <a:ext cx="36020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73763" y="259391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dirty="0" smtClean="0">
                <a:solidFill>
                  <a:srgbClr val="0000FF"/>
                </a:solidFill>
              </a:rPr>
              <a:t>Örnek</a:t>
            </a:r>
            <a:r>
              <a:rPr lang="en-US" sz="1600" dirty="0" smtClean="0">
                <a:solidFill>
                  <a:srgbClr val="0000FF"/>
                </a:solidFill>
              </a:rPr>
              <a:t>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39149"/>
              </p:ext>
            </p:extLst>
          </p:nvPr>
        </p:nvGraphicFramePr>
        <p:xfrm>
          <a:off x="2640563" y="2615698"/>
          <a:ext cx="1397639" cy="93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5" imgW="647700" imgH="431800" progId="Equation.3">
                  <p:embed/>
                </p:oleObj>
              </mc:Choice>
              <mc:Fallback>
                <p:oleObj name="Equation" r:id="rId5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563" y="2615698"/>
                        <a:ext cx="1397639" cy="931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110343" y="1212979"/>
            <a:ext cx="4581330" cy="258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95503"/>
              </p:ext>
            </p:extLst>
          </p:nvPr>
        </p:nvGraphicFramePr>
        <p:xfrm>
          <a:off x="4295192" y="4340290"/>
          <a:ext cx="35750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7" imgW="1739900" imgH="393700" progId="Equation.3">
                  <p:embed/>
                </p:oleObj>
              </mc:Choice>
              <mc:Fallback>
                <p:oleObj name="Equation" r:id="rId7" imgW="1739900" imgH="393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192" y="4340290"/>
                        <a:ext cx="35750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95192" y="4002152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u="sng" dirty="0" smtClean="0">
                <a:solidFill>
                  <a:srgbClr val="FF0000"/>
                </a:solidFill>
              </a:rPr>
              <a:t>Logaritmalar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23792" y="5373752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dirty="0" smtClean="0">
                <a:solidFill>
                  <a:srgbClr val="0000FF"/>
                </a:solidFill>
              </a:rPr>
              <a:t>Örnek</a:t>
            </a:r>
            <a:r>
              <a:rPr lang="en-US" sz="1600" dirty="0" smtClean="0">
                <a:solidFill>
                  <a:srgbClr val="0000FF"/>
                </a:solidFill>
              </a:rPr>
              <a:t>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42868"/>
              </p:ext>
            </p:extLst>
          </p:nvPr>
        </p:nvGraphicFramePr>
        <p:xfrm>
          <a:off x="5590592" y="5373752"/>
          <a:ext cx="1828800" cy="12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9" imgW="939392" imgH="634725" progId="Equation.3">
                  <p:embed/>
                </p:oleObj>
              </mc:Choice>
              <mc:Fallback>
                <p:oleObj name="Equation" r:id="rId9" imgW="93939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592" y="5373752"/>
                        <a:ext cx="1828800" cy="123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038202" y="4023297"/>
            <a:ext cx="4480647" cy="258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71048" y="1212979"/>
            <a:ext cx="2057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u="sng" dirty="0" smtClean="0">
                <a:solidFill>
                  <a:srgbClr val="FF0000"/>
                </a:solidFill>
              </a:rPr>
              <a:t>Üstel fonksiyonlar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05574"/>
              </p:ext>
            </p:extLst>
          </p:nvPr>
        </p:nvGraphicFramePr>
        <p:xfrm>
          <a:off x="7071049" y="1546354"/>
          <a:ext cx="3973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11" imgW="1816100" imgH="228600" progId="Equation.3">
                  <p:embed/>
                </p:oleObj>
              </mc:Choice>
              <mc:Fallback>
                <p:oleObj name="Equation" r:id="rId11" imgW="18161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049" y="1546354"/>
                        <a:ext cx="39735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223449" y="2508379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dirty="0" smtClean="0">
                <a:solidFill>
                  <a:srgbClr val="0000FF"/>
                </a:solidFill>
              </a:rPr>
              <a:t>Örnek</a:t>
            </a:r>
            <a:r>
              <a:rPr lang="en-US" sz="1600" dirty="0" smtClean="0">
                <a:solidFill>
                  <a:srgbClr val="0000FF"/>
                </a:solidFill>
              </a:rPr>
              <a:t>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86366"/>
              </p:ext>
            </p:extLst>
          </p:nvPr>
        </p:nvGraphicFramePr>
        <p:xfrm>
          <a:off x="8214049" y="2432179"/>
          <a:ext cx="173831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13" imgW="787058" imgH="482391" progId="Equation.3">
                  <p:embed/>
                </p:oleObj>
              </mc:Choice>
              <mc:Fallback>
                <p:oleObj name="Equation" r:id="rId13" imgW="7870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049" y="2432179"/>
                        <a:ext cx="1738312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858421" y="1198428"/>
            <a:ext cx="4581330" cy="258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1620710" y="2110469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620710" y="4988962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88953"/>
              </p:ext>
            </p:extLst>
          </p:nvPr>
        </p:nvGraphicFramePr>
        <p:xfrm>
          <a:off x="4578514" y="4877007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8514" y="4877007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38788"/>
              </p:ext>
            </p:extLst>
          </p:nvPr>
        </p:nvGraphicFramePr>
        <p:xfrm>
          <a:off x="1129298" y="1942806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98" y="1942806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2006732" y="2430446"/>
            <a:ext cx="1539550" cy="20994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39068" y="2480526"/>
            <a:ext cx="4781" cy="2522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56445"/>
              </p:ext>
            </p:extLst>
          </p:nvPr>
        </p:nvGraphicFramePr>
        <p:xfrm>
          <a:off x="2622747" y="5070023"/>
          <a:ext cx="2333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2747" y="5070023"/>
                        <a:ext cx="233362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20"/>
          <p:cNvSpPr/>
          <p:nvPr/>
        </p:nvSpPr>
        <p:spPr>
          <a:xfrm>
            <a:off x="1643890" y="2443348"/>
            <a:ext cx="2570468" cy="2223715"/>
          </a:xfrm>
          <a:custGeom>
            <a:avLst/>
            <a:gdLst>
              <a:gd name="connsiteX0" fmla="*/ 0 w 2575249"/>
              <a:gd name="connsiteY0" fmla="*/ 2137802 h 2380398"/>
              <a:gd name="connsiteX1" fmla="*/ 1129004 w 2575249"/>
              <a:gd name="connsiteY1" fmla="*/ 1092 h 2380398"/>
              <a:gd name="connsiteX2" fmla="*/ 2575249 w 2575249"/>
              <a:gd name="connsiteY2" fmla="*/ 2380398 h 23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249" h="2380398">
                <a:moveTo>
                  <a:pt x="0" y="2137802"/>
                </a:moveTo>
                <a:cubicBezTo>
                  <a:pt x="349898" y="1049230"/>
                  <a:pt x="699796" y="-39341"/>
                  <a:pt x="1129004" y="1092"/>
                </a:cubicBezTo>
                <a:cubicBezTo>
                  <a:pt x="1558212" y="41525"/>
                  <a:pt x="2066730" y="1210961"/>
                  <a:pt x="2575249" y="238039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11192" y="2406169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15982"/>
              </p:ext>
            </p:extLst>
          </p:nvPr>
        </p:nvGraphicFramePr>
        <p:xfrm>
          <a:off x="3546282" y="2260861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282" y="2260861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7437907" y="2029408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437907" y="4907901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42024"/>
              </p:ext>
            </p:extLst>
          </p:nvPr>
        </p:nvGraphicFramePr>
        <p:xfrm>
          <a:off x="10395711" y="4795946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5711" y="4795946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96908"/>
              </p:ext>
            </p:extLst>
          </p:nvPr>
        </p:nvGraphicFramePr>
        <p:xfrm>
          <a:off x="6946495" y="1861745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Equation" r:id="rId12" imgW="330057" imgH="215806" progId="Equation.3">
                  <p:embed/>
                </p:oleObj>
              </mc:Choice>
              <mc:Fallback>
                <p:oleObj name="Equation" r:id="rId12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495" y="1861745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flipH="1">
            <a:off x="7894814" y="4166901"/>
            <a:ext cx="1539550" cy="20994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8814"/>
              </p:ext>
            </p:extLst>
          </p:nvPr>
        </p:nvGraphicFramePr>
        <p:xfrm>
          <a:off x="8439944" y="4988962"/>
          <a:ext cx="2333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9944" y="4988962"/>
                        <a:ext cx="233362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reeform 33"/>
          <p:cNvSpPr/>
          <p:nvPr/>
        </p:nvSpPr>
        <p:spPr>
          <a:xfrm flipV="1">
            <a:off x="7475229" y="2578034"/>
            <a:ext cx="2575249" cy="1589596"/>
          </a:xfrm>
          <a:custGeom>
            <a:avLst/>
            <a:gdLst>
              <a:gd name="connsiteX0" fmla="*/ 0 w 2575249"/>
              <a:gd name="connsiteY0" fmla="*/ 2137802 h 2380398"/>
              <a:gd name="connsiteX1" fmla="*/ 1129004 w 2575249"/>
              <a:gd name="connsiteY1" fmla="*/ 1092 h 2380398"/>
              <a:gd name="connsiteX2" fmla="*/ 2575249 w 2575249"/>
              <a:gd name="connsiteY2" fmla="*/ 2380398 h 23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249" h="2380398">
                <a:moveTo>
                  <a:pt x="0" y="2137802"/>
                </a:moveTo>
                <a:cubicBezTo>
                  <a:pt x="349898" y="1049230"/>
                  <a:pt x="699796" y="-39341"/>
                  <a:pt x="1129004" y="1092"/>
                </a:cubicBezTo>
                <a:cubicBezTo>
                  <a:pt x="1558212" y="41525"/>
                  <a:pt x="2066730" y="1210961"/>
                  <a:pt x="2575249" y="238039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23967" y="4132231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94275"/>
              </p:ext>
            </p:extLst>
          </p:nvPr>
        </p:nvGraphicFramePr>
        <p:xfrm>
          <a:off x="9490349" y="3962646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Equation" r:id="rId14" imgW="622080" imgH="253800" progId="Equation.DSMT4">
                  <p:embed/>
                </p:oleObj>
              </mc:Choice>
              <mc:Fallback>
                <p:oleObj name="Equation" r:id="rId14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349" y="3962646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 flipH="1">
            <a:off x="8556625" y="4166901"/>
            <a:ext cx="10530" cy="768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523" y="253270"/>
            <a:ext cx="1059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Fonksiyonun maksimum veya minimum değeri için gerekli şart türevin sıfır olmasıdır.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00175" y="3254760"/>
            <a:ext cx="1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Veya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82368" y="5856013"/>
            <a:ext cx="6412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Hangisinin </a:t>
            </a:r>
            <a:r>
              <a:rPr lang="tr-TR" sz="3200" dirty="0" err="1" smtClean="0"/>
              <a:t>min</a:t>
            </a:r>
            <a:r>
              <a:rPr lang="tr-TR" sz="3200" dirty="0" smtClean="0"/>
              <a:t> veya maksimum olduğunu nasıl söyleyebiliriz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9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1714016" y="2063816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714016" y="4942309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54487"/>
              </p:ext>
            </p:extLst>
          </p:nvPr>
        </p:nvGraphicFramePr>
        <p:xfrm>
          <a:off x="4671820" y="4830354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9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1820" y="4830354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86288"/>
              </p:ext>
            </p:extLst>
          </p:nvPr>
        </p:nvGraphicFramePr>
        <p:xfrm>
          <a:off x="1222604" y="1896153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0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604" y="1896153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2100038" y="2383793"/>
            <a:ext cx="1539550" cy="20994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32374" y="2433873"/>
            <a:ext cx="4781" cy="2522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79070"/>
              </p:ext>
            </p:extLst>
          </p:nvPr>
        </p:nvGraphicFramePr>
        <p:xfrm>
          <a:off x="2716053" y="5023370"/>
          <a:ext cx="2333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1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6053" y="5023370"/>
                        <a:ext cx="233362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1737196" y="2396695"/>
            <a:ext cx="2570468" cy="2223715"/>
          </a:xfrm>
          <a:custGeom>
            <a:avLst/>
            <a:gdLst>
              <a:gd name="connsiteX0" fmla="*/ 0 w 2575249"/>
              <a:gd name="connsiteY0" fmla="*/ 2137802 h 2380398"/>
              <a:gd name="connsiteX1" fmla="*/ 1129004 w 2575249"/>
              <a:gd name="connsiteY1" fmla="*/ 1092 h 2380398"/>
              <a:gd name="connsiteX2" fmla="*/ 2575249 w 2575249"/>
              <a:gd name="connsiteY2" fmla="*/ 2380398 h 23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249" h="2380398">
                <a:moveTo>
                  <a:pt x="0" y="2137802"/>
                </a:moveTo>
                <a:cubicBezTo>
                  <a:pt x="349898" y="1049230"/>
                  <a:pt x="699796" y="-39341"/>
                  <a:pt x="1129004" y="1092"/>
                </a:cubicBezTo>
                <a:cubicBezTo>
                  <a:pt x="1558212" y="41525"/>
                  <a:pt x="2066730" y="1210961"/>
                  <a:pt x="2575249" y="238039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04498" y="2359516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97322"/>
              </p:ext>
            </p:extLst>
          </p:nvPr>
        </p:nvGraphicFramePr>
        <p:xfrm>
          <a:off x="3639588" y="2214208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"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588" y="2214208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083516" y="3295688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14979" y="1830745"/>
            <a:ext cx="1017395" cy="2065519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948333"/>
              </p:ext>
            </p:extLst>
          </p:nvPr>
        </p:nvGraphicFramePr>
        <p:xfrm>
          <a:off x="2719147" y="1521212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3" name="Equation" r:id="rId11" imgW="622080" imgH="253800" progId="Equation.DSMT4">
                  <p:embed/>
                </p:oleObj>
              </mc:Choice>
              <mc:Fallback>
                <p:oleObj name="Equation" r:id="rId11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147" y="1521212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2034043" y="4864600"/>
            <a:ext cx="578497" cy="204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7411" y="55321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tr-TR" dirty="0" smtClean="0"/>
              <a:t>artarsa</a:t>
            </a:r>
            <a:r>
              <a:rPr lang="en-US" dirty="0" smtClean="0"/>
              <a:t>, </a:t>
            </a:r>
            <a:r>
              <a:rPr lang="tr-TR" dirty="0" smtClean="0"/>
              <a:t>eğim azalır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3022430" y="5519403"/>
            <a:ext cx="170488" cy="722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83330"/>
              </p:ext>
            </p:extLst>
          </p:nvPr>
        </p:nvGraphicFramePr>
        <p:xfrm>
          <a:off x="3374021" y="5635230"/>
          <a:ext cx="1092977" cy="43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4" name="Equation" r:id="rId13" imgW="634680" imgH="253800" progId="Equation.DSMT4">
                  <p:embed/>
                </p:oleObj>
              </mc:Choice>
              <mc:Fallback>
                <p:oleObj name="Equation" r:id="rId1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021" y="5635230"/>
                        <a:ext cx="1092977" cy="437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7577866" y="1958114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77866" y="4836607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75221"/>
              </p:ext>
            </p:extLst>
          </p:nvPr>
        </p:nvGraphicFramePr>
        <p:xfrm>
          <a:off x="10535670" y="4724652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5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5670" y="4724652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646984"/>
              </p:ext>
            </p:extLst>
          </p:nvPr>
        </p:nvGraphicFramePr>
        <p:xfrm>
          <a:off x="7086454" y="1790451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" name="Equation" r:id="rId16" imgW="330057" imgH="215806" progId="Equation.3">
                  <p:embed/>
                </p:oleObj>
              </mc:Choice>
              <mc:Fallback>
                <p:oleObj name="Equation" r:id="rId16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454" y="1790451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>
            <a:off x="8034773" y="4095607"/>
            <a:ext cx="1539550" cy="20994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21858"/>
              </p:ext>
            </p:extLst>
          </p:nvPr>
        </p:nvGraphicFramePr>
        <p:xfrm>
          <a:off x="8579903" y="4917668"/>
          <a:ext cx="2333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9903" y="4917668"/>
                        <a:ext cx="233362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Freeform 26"/>
          <p:cNvSpPr/>
          <p:nvPr/>
        </p:nvSpPr>
        <p:spPr>
          <a:xfrm flipV="1">
            <a:off x="7615188" y="2506740"/>
            <a:ext cx="2575249" cy="1589596"/>
          </a:xfrm>
          <a:custGeom>
            <a:avLst/>
            <a:gdLst>
              <a:gd name="connsiteX0" fmla="*/ 0 w 2575249"/>
              <a:gd name="connsiteY0" fmla="*/ 2137802 h 2380398"/>
              <a:gd name="connsiteX1" fmla="*/ 1129004 w 2575249"/>
              <a:gd name="connsiteY1" fmla="*/ 1092 h 2380398"/>
              <a:gd name="connsiteX2" fmla="*/ 2575249 w 2575249"/>
              <a:gd name="connsiteY2" fmla="*/ 2380398 h 23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249" h="2380398">
                <a:moveTo>
                  <a:pt x="0" y="2137802"/>
                </a:moveTo>
                <a:cubicBezTo>
                  <a:pt x="349898" y="1049230"/>
                  <a:pt x="699796" y="-39341"/>
                  <a:pt x="1129004" y="1092"/>
                </a:cubicBezTo>
                <a:cubicBezTo>
                  <a:pt x="1558212" y="41525"/>
                  <a:pt x="2066730" y="1210961"/>
                  <a:pt x="2575249" y="238039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63926" y="4060937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23308"/>
              </p:ext>
            </p:extLst>
          </p:nvPr>
        </p:nvGraphicFramePr>
        <p:xfrm>
          <a:off x="9630308" y="3891352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8" name="Equation" r:id="rId18" imgW="622080" imgH="253800" progId="Equation.DSMT4">
                  <p:embed/>
                </p:oleObj>
              </mc:Choice>
              <mc:Fallback>
                <p:oleObj name="Equation" r:id="rId18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0308" y="3891352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>
            <a:off x="8696584" y="4095607"/>
            <a:ext cx="10530" cy="768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15188" y="546281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 artarsa eğim de artar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>
            <a:off x="9457327" y="5450086"/>
            <a:ext cx="170488" cy="7227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62643"/>
              </p:ext>
            </p:extLst>
          </p:nvPr>
        </p:nvGraphicFramePr>
        <p:xfrm>
          <a:off x="9808918" y="5565913"/>
          <a:ext cx="1092977" cy="43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9" name="Equation" r:id="rId19" imgW="634680" imgH="253800" progId="Equation.DSMT4">
                  <p:embed/>
                </p:oleObj>
              </mc:Choice>
              <mc:Fallback>
                <p:oleObj name="Equation" r:id="rId19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8918" y="5565913"/>
                        <a:ext cx="1092977" cy="437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7819179" y="4752906"/>
            <a:ext cx="578497" cy="204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7492747" y="2630736"/>
            <a:ext cx="1271003" cy="2014226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969458" y="3371976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0303"/>
              </p:ext>
            </p:extLst>
          </p:nvPr>
        </p:nvGraphicFramePr>
        <p:xfrm>
          <a:off x="8890743" y="4414700"/>
          <a:ext cx="827410" cy="3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0" name="Equation" r:id="rId21" imgW="622080" imgH="253800" progId="Equation.DSMT4">
                  <p:embed/>
                </p:oleObj>
              </mc:Choice>
              <mc:Fallback>
                <p:oleObj name="Equation" r:id="rId21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743" y="4414700"/>
                        <a:ext cx="827410" cy="33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4521" y="245645"/>
            <a:ext cx="1123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Birinci türev eğimi hesaplarken</a:t>
            </a:r>
            <a:r>
              <a:rPr lang="en-US" sz="2400" dirty="0" smtClean="0"/>
              <a:t>(</a:t>
            </a:r>
            <a:r>
              <a:rPr lang="tr-TR" sz="2400" dirty="0" smtClean="0"/>
              <a:t>Fonksiyonun değerindeki değişim</a:t>
            </a:r>
            <a:r>
              <a:rPr lang="en-US" sz="2400" dirty="0" smtClean="0"/>
              <a:t>), </a:t>
            </a:r>
            <a:r>
              <a:rPr lang="tr-TR" sz="2400" dirty="0" smtClean="0"/>
              <a:t>İkinci türev ilk türevdeki değişimi hesaplayacaktır.</a:t>
            </a:r>
            <a:r>
              <a:rPr lang="en-US" sz="2400" dirty="0" smtClean="0"/>
              <a:t>(</a:t>
            </a:r>
            <a:r>
              <a:rPr lang="tr-TR" sz="2400" dirty="0" smtClean="0"/>
              <a:t>Eğimdeki değişim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7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kdörtgen 30"/>
          <p:cNvSpPr/>
          <p:nvPr/>
        </p:nvSpPr>
        <p:spPr>
          <a:xfrm>
            <a:off x="8143224" y="4121646"/>
            <a:ext cx="2494296" cy="11381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855" y="204719"/>
            <a:ext cx="747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err="1" smtClean="0"/>
              <a:t>DDoS</a:t>
            </a:r>
            <a:r>
              <a:rPr lang="tr-TR" sz="4000" dirty="0" smtClean="0"/>
              <a:t> </a:t>
            </a:r>
            <a:r>
              <a:rPr lang="tr-TR" sz="4000" dirty="0" smtClean="0"/>
              <a:t>problemimize geri dönelim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15" name="Down Arrow 14"/>
          <p:cNvSpPr/>
          <p:nvPr/>
        </p:nvSpPr>
        <p:spPr>
          <a:xfrm>
            <a:off x="8791717" y="885791"/>
            <a:ext cx="468352" cy="998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0792" y="923509"/>
            <a:ext cx="18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 ye göre türevini alalım.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8791717" y="2477493"/>
            <a:ext cx="468352" cy="998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59342" y="2442732"/>
            <a:ext cx="209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 ye göre türevini alıp sıfıra eşitliyoruz.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43224" y="5462006"/>
            <a:ext cx="350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İkinci türev negatif olduğu için maksimum olduğunu söyleyebiliriz</a:t>
            </a:r>
            <a:r>
              <a:rPr lang="en-US" dirty="0" smtClean="0"/>
              <a:t>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Metin kutusu 19"/>
              <p:cNvSpPr txBox="1"/>
              <p:nvPr/>
            </p:nvSpPr>
            <p:spPr>
              <a:xfrm>
                <a:off x="7939520" y="441244"/>
                <a:ext cx="23752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tr-TR" sz="20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sz="2000" i="1" baseline="-25000" dirty="0"/>
                        <m:t>S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−50</m:t>
                      </m:r>
                      <m:sSup>
                        <m:sSup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tr-TR" sz="20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tr-TR" sz="2000" i="1" baseline="-25000" dirty="0"/>
                            <m:t>S</m:t>
                          </m:r>
                        </m:e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20" y="441244"/>
                <a:ext cx="2375266" cy="307777"/>
              </a:xfrm>
              <a:prstGeom prst="rect">
                <a:avLst/>
              </a:prstGeom>
              <a:blipFill>
                <a:blip r:embed="rId2"/>
                <a:stretch>
                  <a:fillRect l="-1795" t="-1961" r="-769" b="-137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Metin kutusu 26"/>
              <p:cNvSpPr txBox="1"/>
              <p:nvPr/>
            </p:nvSpPr>
            <p:spPr>
              <a:xfrm>
                <a:off x="8143224" y="2009756"/>
                <a:ext cx="2280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0−100</m:t>
                      </m:r>
                      <m:r>
                        <m:rPr>
                          <m:nor/>
                        </m:rPr>
                        <a:rPr lang="tr-TR" sz="20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sz="2000" i="1" baseline="-25000" dirty="0"/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224" y="2009756"/>
                <a:ext cx="2280817" cy="307777"/>
              </a:xfrm>
              <a:prstGeom prst="rect">
                <a:avLst/>
              </a:prstGeom>
              <a:blipFill>
                <a:blip r:embed="rId3"/>
                <a:stretch>
                  <a:fillRect l="-2406" r="-802" b="-1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Metin kutusu 27"/>
              <p:cNvSpPr txBox="1"/>
              <p:nvPr/>
            </p:nvSpPr>
            <p:spPr>
              <a:xfrm>
                <a:off x="8221293" y="3518914"/>
                <a:ext cx="22027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0−100</m:t>
                      </m:r>
                      <m:r>
                        <m:rPr>
                          <m:nor/>
                        </m:rPr>
                        <a:rPr lang="tr-TR" sz="20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sz="2000" i="1" baseline="-25000" dirty="0"/>
                        <m:t>S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93" y="3518914"/>
                <a:ext cx="2202748" cy="307777"/>
              </a:xfrm>
              <a:prstGeom prst="rect">
                <a:avLst/>
              </a:prstGeom>
              <a:blipFill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Metin kutusu 28"/>
              <p:cNvSpPr txBox="1"/>
              <p:nvPr/>
            </p:nvSpPr>
            <p:spPr>
              <a:xfrm>
                <a:off x="8444982" y="4388674"/>
                <a:ext cx="1208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20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sz="2000" i="1" baseline="-25000" dirty="0" smtClean="0"/>
                        <m:t>S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𝑠𝑛</m:t>
                      </m:r>
                    </m:oMath>
                  </m:oMathPara>
                </a14:m>
                <a:endParaRPr lang="tr-TR" sz="2000" b="0" dirty="0" smtClean="0"/>
              </a:p>
            </p:txBody>
          </p:sp>
        </mc:Choice>
        <mc:Fallback>
          <p:sp>
            <p:nvSpPr>
              <p:cNvPr id="29" name="Metin kutus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982" y="4388674"/>
                <a:ext cx="1208023" cy="307777"/>
              </a:xfrm>
              <a:prstGeom prst="rect">
                <a:avLst/>
              </a:prstGeom>
              <a:blipFill>
                <a:blip r:embed="rId5"/>
                <a:stretch>
                  <a:fillRect l="-4040" r="-2020" b="-1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Metin kutusu 29"/>
              <p:cNvSpPr txBox="1"/>
              <p:nvPr/>
            </p:nvSpPr>
            <p:spPr>
              <a:xfrm>
                <a:off x="8444982" y="4768793"/>
                <a:ext cx="17259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24200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𝑠𝑛</m:t>
                      </m:r>
                    </m:oMath>
                  </m:oMathPara>
                </a14:m>
                <a:endParaRPr lang="tr-TR" sz="2000" b="0" dirty="0" smtClean="0"/>
              </a:p>
            </p:txBody>
          </p:sp>
        </mc:Choice>
        <mc:Fallback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982" y="4768793"/>
                <a:ext cx="1725985" cy="307777"/>
              </a:xfrm>
              <a:prstGeom prst="rect">
                <a:avLst/>
              </a:prstGeom>
              <a:blipFill>
                <a:blip r:embed="rId6"/>
                <a:stretch>
                  <a:fillRect l="-2827" r="-1413" b="-58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4"/>
          <p:cNvSpPr txBox="1"/>
          <p:nvPr/>
        </p:nvSpPr>
        <p:spPr>
          <a:xfrm>
            <a:off x="6643367" y="5677450"/>
            <a:ext cx="142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Makine başına saldırı süresi</a:t>
            </a:r>
            <a:endParaRPr lang="tr-T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Metin kutusu 32"/>
              <p:cNvSpPr txBox="1"/>
              <p:nvPr/>
            </p:nvSpPr>
            <p:spPr>
              <a:xfrm>
                <a:off x="8265349" y="6045745"/>
                <a:ext cx="1459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Metin kutusu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349" y="6045745"/>
                <a:ext cx="1459887" cy="307777"/>
              </a:xfrm>
              <a:prstGeom prst="rect">
                <a:avLst/>
              </a:prstGeom>
              <a:blipFill>
                <a:blip r:embed="rId7"/>
                <a:stretch>
                  <a:fillRect l="-3766" r="-3347" b="-6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Chart 13"/>
          <p:cNvGraphicFramePr/>
          <p:nvPr>
            <p:extLst>
              <p:ext uri="{D42A27DB-BD31-4B8C-83A1-F6EECF244321}">
                <p14:modId xmlns:p14="http://schemas.microsoft.com/office/powerpoint/2010/main" val="3764537726"/>
              </p:ext>
            </p:extLst>
          </p:nvPr>
        </p:nvGraphicFramePr>
        <p:xfrm>
          <a:off x="280801" y="1708555"/>
          <a:ext cx="7000033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" name="Oval 34"/>
          <p:cNvSpPr/>
          <p:nvPr/>
        </p:nvSpPr>
        <p:spPr>
          <a:xfrm>
            <a:off x="3607037" y="2149261"/>
            <a:ext cx="122663" cy="109020"/>
          </a:xfrm>
          <a:prstGeom prst="ellipse">
            <a:avLst/>
          </a:prstGeom>
          <a:solidFill>
            <a:srgbClr val="17A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6"/>
          <p:cNvCxnSpPr/>
          <p:nvPr/>
        </p:nvCxnSpPr>
        <p:spPr>
          <a:xfrm flipH="1">
            <a:off x="936915" y="2181484"/>
            <a:ext cx="2716313" cy="169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9106" y="2000503"/>
            <a:ext cx="618893" cy="326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20"/>
          <p:cNvCxnSpPr/>
          <p:nvPr/>
        </p:nvCxnSpPr>
        <p:spPr>
          <a:xfrm flipH="1">
            <a:off x="3616485" y="2198446"/>
            <a:ext cx="60305" cy="36521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21"/>
          <p:cNvCxnSpPr/>
          <p:nvPr/>
        </p:nvCxnSpPr>
        <p:spPr>
          <a:xfrm flipH="1">
            <a:off x="887999" y="2109147"/>
            <a:ext cx="3141670" cy="257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955450" y="2077941"/>
            <a:ext cx="122663" cy="109020"/>
          </a:xfrm>
          <a:prstGeom prst="ellipse">
            <a:avLst/>
          </a:prstGeom>
          <a:solidFill>
            <a:srgbClr val="17A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25"/>
          <p:cNvCxnSpPr/>
          <p:nvPr/>
        </p:nvCxnSpPr>
        <p:spPr>
          <a:xfrm flipH="1">
            <a:off x="3980507" y="2149261"/>
            <a:ext cx="38235" cy="39122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27"/>
          <p:cNvSpPr txBox="1"/>
          <p:nvPr/>
        </p:nvSpPr>
        <p:spPr>
          <a:xfrm>
            <a:off x="3410404" y="5794802"/>
            <a:ext cx="42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20</a:t>
            </a:r>
            <a:endParaRPr lang="en-US" sz="1400" b="1" dirty="0"/>
          </a:p>
        </p:txBody>
      </p:sp>
      <p:sp>
        <p:nvSpPr>
          <p:cNvPr id="43" name="TextBox 28"/>
          <p:cNvSpPr txBox="1"/>
          <p:nvPr/>
        </p:nvSpPr>
        <p:spPr>
          <a:xfrm>
            <a:off x="3288617" y="6032150"/>
            <a:ext cx="5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1200</a:t>
            </a:r>
            <a:endParaRPr lang="en-US" sz="1400" b="1" dirty="0"/>
          </a:p>
        </p:txBody>
      </p:sp>
      <p:sp>
        <p:nvSpPr>
          <p:cNvPr id="44" name="Down Arrow 32"/>
          <p:cNvSpPr/>
          <p:nvPr/>
        </p:nvSpPr>
        <p:spPr>
          <a:xfrm>
            <a:off x="3864832" y="1752957"/>
            <a:ext cx="288311" cy="2627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35"/>
          <p:cNvSpPr txBox="1"/>
          <p:nvPr/>
        </p:nvSpPr>
        <p:spPr>
          <a:xfrm>
            <a:off x="290410" y="1428646"/>
            <a:ext cx="133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Saldiri</a:t>
            </a:r>
            <a:r>
              <a:rPr lang="tr-TR" sz="1600" dirty="0" smtClean="0"/>
              <a:t> </a:t>
            </a:r>
            <a:r>
              <a:rPr lang="tr-TR" sz="1600" dirty="0" smtClean="0"/>
              <a:t>Süresi</a:t>
            </a:r>
            <a:endParaRPr lang="tr-TR" sz="1600" dirty="0"/>
          </a:p>
        </p:txBody>
      </p:sp>
      <p:sp>
        <p:nvSpPr>
          <p:cNvPr id="46" name="TextBox 28"/>
          <p:cNvSpPr txBox="1"/>
          <p:nvPr/>
        </p:nvSpPr>
        <p:spPr>
          <a:xfrm>
            <a:off x="3751158" y="6123773"/>
            <a:ext cx="5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1100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38918"/>
              </p:ext>
            </p:extLst>
          </p:nvPr>
        </p:nvGraphicFramePr>
        <p:xfrm>
          <a:off x="4467225" y="2108200"/>
          <a:ext cx="44053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Denklem" r:id="rId3" imgW="1536480" imgH="507960" progId="Equation.3">
                  <p:embed/>
                </p:oleObj>
              </mc:Choice>
              <mc:Fallback>
                <p:oleObj name="Denklem" r:id="rId3" imgW="1536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108200"/>
                        <a:ext cx="4405313" cy="1454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9702" y="51794"/>
            <a:ext cx="9825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Lagrange </a:t>
            </a:r>
            <a:r>
              <a:rPr lang="en-US" sz="3200" dirty="0" err="1"/>
              <a:t>yöntemi</a:t>
            </a:r>
            <a:r>
              <a:rPr lang="en-US" sz="3200" dirty="0"/>
              <a:t>, </a:t>
            </a:r>
            <a:r>
              <a:rPr lang="tr-TR" sz="3200" dirty="0" smtClean="0"/>
              <a:t>sınırlandırılmış</a:t>
            </a:r>
            <a:r>
              <a:rPr lang="en-US" sz="3200" dirty="0" smtClean="0"/>
              <a:t> </a:t>
            </a:r>
            <a:r>
              <a:rPr lang="en-US" sz="3200" dirty="0" err="1"/>
              <a:t>optimizasyon</a:t>
            </a:r>
            <a:r>
              <a:rPr lang="en-US" sz="3200" dirty="0"/>
              <a:t> </a:t>
            </a:r>
            <a:r>
              <a:rPr lang="en-US" sz="3200" dirty="0" err="1"/>
              <a:t>problemini</a:t>
            </a:r>
            <a:r>
              <a:rPr lang="en-US" sz="3200" dirty="0"/>
              <a:t> </a:t>
            </a:r>
            <a:r>
              <a:rPr lang="en-US" sz="3200" dirty="0" err="1"/>
              <a:t>aşağıdaki</a:t>
            </a:r>
            <a:r>
              <a:rPr lang="en-US" sz="3200" dirty="0"/>
              <a:t> </a:t>
            </a:r>
            <a:r>
              <a:rPr lang="en-US" sz="3200" dirty="0" err="1"/>
              <a:t>şekilde</a:t>
            </a:r>
            <a:r>
              <a:rPr lang="en-US" sz="3200" dirty="0"/>
              <a:t> </a:t>
            </a:r>
            <a:r>
              <a:rPr lang="tr-TR" sz="3200" dirty="0" smtClean="0"/>
              <a:t>tanımlar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6519746" y="2732051"/>
            <a:ext cx="2044391" cy="1140532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2264" y="2486723"/>
            <a:ext cx="680225" cy="4603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9103" y="2180182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Sınırlandırıcılar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29923" y="1968758"/>
            <a:ext cx="1448554" cy="902640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56508" y="1699270"/>
            <a:ext cx="680225" cy="4603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0415" y="1484434"/>
            <a:ext cx="14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Amaç </a:t>
            </a:r>
            <a:r>
              <a:rPr lang="tr-TR" dirty="0" err="1" smtClean="0"/>
              <a:t>fonk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64566" y="2569450"/>
            <a:ext cx="572429" cy="325202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03289" y="2716877"/>
            <a:ext cx="561277" cy="15174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2828" y="2420078"/>
            <a:ext cx="14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Değişkenler</a:t>
            </a:r>
            <a:endParaRPr lang="en-US" dirty="0"/>
          </a:p>
        </p:txBody>
      </p:sp>
      <p:pic>
        <p:nvPicPr>
          <p:cNvPr id="18" name="Picture 2" descr="Lagrange portrai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4" y="232874"/>
            <a:ext cx="19050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3843" y="4273777"/>
            <a:ext cx="916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Problem aşağıdaki şekilde yazılabilir</a:t>
            </a:r>
            <a:endParaRPr lang="en-US" sz="2400" dirty="0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8663"/>
              </p:ext>
            </p:extLst>
          </p:nvPr>
        </p:nvGraphicFramePr>
        <p:xfrm>
          <a:off x="3886664" y="5199329"/>
          <a:ext cx="4271851" cy="77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6" imgW="1409400" imgH="253800" progId="Equation.DSMT4">
                  <p:embed/>
                </p:oleObj>
              </mc:Choice>
              <mc:Fallback>
                <p:oleObj name="Equation" r:id="rId6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664" y="5199329"/>
                        <a:ext cx="4271851" cy="771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6400800" y="5287196"/>
            <a:ext cx="380476" cy="616703"/>
          </a:xfrm>
          <a:prstGeom prst="ellipse">
            <a:avLst/>
          </a:prstGeom>
          <a:solidFill>
            <a:srgbClr val="F00A0A">
              <a:alpha val="20000"/>
            </a:srgbClr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6591038" y="5903899"/>
            <a:ext cx="434230" cy="563808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982291" y="6276348"/>
            <a:ext cx="2359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Katsayı</a:t>
            </a:r>
            <a:r>
              <a:rPr lang="en-US" dirty="0" smtClean="0"/>
              <a:t> (</a:t>
            </a:r>
            <a:r>
              <a:rPr lang="tr-TR" dirty="0" smtClean="0"/>
              <a:t>&gt;=0 olmalı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7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947855" y="140505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59006" y="4884234"/>
            <a:ext cx="489538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37"/>
          <p:cNvSpPr>
            <a:spLocks/>
          </p:cNvSpPr>
          <p:nvPr/>
        </p:nvSpPr>
        <p:spPr bwMode="auto">
          <a:xfrm>
            <a:off x="1189464" y="2689922"/>
            <a:ext cx="4174273" cy="17526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816" y="0"/>
              </a:cxn>
              <a:cxn ang="0">
                <a:pos x="1632" y="1056"/>
              </a:cxn>
            </a:cxnLst>
            <a:rect l="0" t="0" r="r" b="b"/>
            <a:pathLst>
              <a:path w="1632" h="1056">
                <a:moveTo>
                  <a:pt x="0" y="1056"/>
                </a:moveTo>
                <a:cubicBezTo>
                  <a:pt x="272" y="528"/>
                  <a:pt x="544" y="0"/>
                  <a:pt x="816" y="0"/>
                </a:cubicBezTo>
                <a:cubicBezTo>
                  <a:pt x="1088" y="0"/>
                  <a:pt x="1360" y="528"/>
                  <a:pt x="1632" y="1056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8"/>
          <p:cNvSpPr>
            <a:spLocks/>
          </p:cNvSpPr>
          <p:nvPr/>
        </p:nvSpPr>
        <p:spPr bwMode="auto">
          <a:xfrm rot="212396">
            <a:off x="1222978" y="2644721"/>
            <a:ext cx="4324089" cy="1219200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720" y="16"/>
              </a:cxn>
              <a:cxn ang="0">
                <a:pos x="1536" y="304"/>
              </a:cxn>
            </a:cxnLst>
            <a:rect l="0" t="0" r="r" b="b"/>
            <a:pathLst>
              <a:path w="1536" h="400">
                <a:moveTo>
                  <a:pt x="0" y="400"/>
                </a:moveTo>
                <a:cubicBezTo>
                  <a:pt x="232" y="216"/>
                  <a:pt x="464" y="32"/>
                  <a:pt x="720" y="16"/>
                </a:cubicBezTo>
                <a:cubicBezTo>
                  <a:pt x="976" y="0"/>
                  <a:pt x="1400" y="256"/>
                  <a:pt x="1536" y="304"/>
                </a:cubicBezTo>
              </a:path>
            </a:pathLst>
          </a:custGeom>
          <a:noFill/>
          <a:ln w="2222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26419" y="2645317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64897"/>
              </p:ext>
            </p:extLst>
          </p:nvPr>
        </p:nvGraphicFramePr>
        <p:xfrm>
          <a:off x="5707180" y="3358665"/>
          <a:ext cx="2299397" cy="5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" name="Equation" r:id="rId3" imgW="1117440" imgH="253800" progId="Equation.DSMT4">
                  <p:embed/>
                </p:oleObj>
              </mc:Choice>
              <mc:Fallback>
                <p:oleObj name="Equation" r:id="rId3" imgW="111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180" y="3358665"/>
                        <a:ext cx="2299397" cy="52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7118"/>
              </p:ext>
            </p:extLst>
          </p:nvPr>
        </p:nvGraphicFramePr>
        <p:xfrm>
          <a:off x="5363737" y="4148165"/>
          <a:ext cx="7572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737" y="4148165"/>
                        <a:ext cx="757238" cy="52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/>
          <p:cNvSpPr/>
          <p:nvPr/>
        </p:nvSpPr>
        <p:spPr>
          <a:xfrm>
            <a:off x="4733089" y="3254320"/>
            <a:ext cx="195751" cy="4367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76940" y="2379920"/>
            <a:ext cx="778340" cy="11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73832"/>
              </p:ext>
            </p:extLst>
          </p:nvPr>
        </p:nvGraphicFramePr>
        <p:xfrm>
          <a:off x="5854391" y="1962615"/>
          <a:ext cx="1173507" cy="44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" name="Equation" r:id="rId7" imgW="672840" imgH="253800" progId="Equation.DSMT4">
                  <p:embed/>
                </p:oleObj>
              </mc:Choice>
              <mc:Fallback>
                <p:oleObj name="Equation" r:id="rId7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391" y="1962615"/>
                        <a:ext cx="1173507" cy="445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4176" y="91391"/>
            <a:ext cx="878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İki</a:t>
            </a:r>
            <a:r>
              <a:rPr lang="en-US" dirty="0" smtClean="0"/>
              <a:t> </a:t>
            </a:r>
            <a:r>
              <a:rPr lang="tr-TR" dirty="0" smtClean="0"/>
              <a:t>boyutlu koordinat ekseninde nasıl görüneceği… kısıtlamaları içeren yeni bir fonksiyon tanımı</a:t>
            </a:r>
            <a:r>
              <a:rPr lang="en-US" dirty="0" smtClean="0"/>
              <a:t>. </a:t>
            </a:r>
            <a:r>
              <a:rPr lang="en-US" dirty="0"/>
              <a:t>Bu </a:t>
            </a:r>
            <a:r>
              <a:rPr lang="tr-TR" dirty="0" smtClean="0"/>
              <a:t>yeni</a:t>
            </a:r>
            <a:r>
              <a:rPr lang="en-US" dirty="0" smtClean="0"/>
              <a:t> </a:t>
            </a:r>
            <a:r>
              <a:rPr lang="tr-TR" dirty="0" smtClean="0"/>
              <a:t>işlem</a:t>
            </a:r>
            <a:r>
              <a:rPr lang="en-US" dirty="0" smtClean="0"/>
              <a:t> </a:t>
            </a:r>
            <a:r>
              <a:rPr lang="tr-TR" dirty="0" smtClean="0"/>
              <a:t>sonunda amaç fonksiyonu bir noktada optimumu sağlar. </a:t>
            </a:r>
            <a:r>
              <a:rPr lang="en-US" dirty="0" smtClean="0"/>
              <a:t> </a:t>
            </a:r>
            <a:r>
              <a:rPr lang="tr-TR" dirty="0" smtClean="0"/>
              <a:t>Aslında</a:t>
            </a:r>
            <a:r>
              <a:rPr lang="en-US" dirty="0" smtClean="0"/>
              <a:t> </a:t>
            </a:r>
            <a:r>
              <a:rPr lang="en-US" dirty="0"/>
              <a:t>her </a:t>
            </a:r>
            <a:r>
              <a:rPr lang="tr-TR" dirty="0" smtClean="0"/>
              <a:t>iki fonksiyonun da maksimumu</a:t>
            </a:r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07944"/>
              </p:ext>
            </p:extLst>
          </p:nvPr>
        </p:nvGraphicFramePr>
        <p:xfrm>
          <a:off x="5854391" y="4754579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4391" y="4754579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00540"/>
              </p:ext>
            </p:extLst>
          </p:nvPr>
        </p:nvGraphicFramePr>
        <p:xfrm>
          <a:off x="333667" y="1092084"/>
          <a:ext cx="4937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5" name="Equation" r:id="rId11" imgW="368280" imgH="253800" progId="Equation.DSMT4">
                  <p:embed/>
                </p:oleObj>
              </mc:Choice>
              <mc:Fallback>
                <p:oleObj name="Equation" r:id="rId11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67" y="1092084"/>
                        <a:ext cx="4937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00968"/>
              </p:ext>
            </p:extLst>
          </p:nvPr>
        </p:nvGraphicFramePr>
        <p:xfrm>
          <a:off x="962491" y="1092084"/>
          <a:ext cx="2349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491" y="1092084"/>
                        <a:ext cx="23495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3268120" y="2645317"/>
            <a:ext cx="58659" cy="225006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79762"/>
              </p:ext>
            </p:extLst>
          </p:nvPr>
        </p:nvGraphicFramePr>
        <p:xfrm>
          <a:off x="3191109" y="5013888"/>
          <a:ext cx="304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" name="Equation" r:id="rId15" imgW="164880" imgH="203040" progId="Equation.DSMT4">
                  <p:embed/>
                </p:oleObj>
              </mc:Choice>
              <mc:Fallback>
                <p:oleObj name="Equation" r:id="rId1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91109" y="5013888"/>
                        <a:ext cx="304800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29161" y="5662589"/>
            <a:ext cx="299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Maksimum noktasını iki fonksiyonda sağlıyor.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664183" y="5914229"/>
            <a:ext cx="2341756" cy="2783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28951"/>
              </p:ext>
            </p:extLst>
          </p:nvPr>
        </p:nvGraphicFramePr>
        <p:xfrm>
          <a:off x="7102580" y="5261970"/>
          <a:ext cx="1014763" cy="55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" name="Equation" r:id="rId17" imgW="419040" imgH="228600" progId="Equation.DSMT4">
                  <p:embed/>
                </p:oleObj>
              </mc:Choice>
              <mc:Fallback>
                <p:oleObj name="Equation" r:id="rId1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580" y="5261970"/>
                        <a:ext cx="1014763" cy="554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15602"/>
              </p:ext>
            </p:extLst>
          </p:nvPr>
        </p:nvGraphicFramePr>
        <p:xfrm>
          <a:off x="7095096" y="6040408"/>
          <a:ext cx="1243089" cy="44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" name="Equation" r:id="rId19" imgW="609336" imgH="215806" progId="Equation.3">
                  <p:embed/>
                </p:oleObj>
              </mc:Choice>
              <mc:Fallback>
                <p:oleObj name="Equation" r:id="rId19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096" y="6040408"/>
                        <a:ext cx="1243089" cy="440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423261" y="5276809"/>
            <a:ext cx="30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Yeni fonksiyon maksimize edilir.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44865" y="5968125"/>
            <a:ext cx="316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Yeni fonksiyon amaç fonksiyonu ile aynı noktada çakışıyor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73590" y="5215849"/>
            <a:ext cx="4539290" cy="1337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Lagrange portrait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90383"/>
            <a:ext cx="19050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51130"/>
              </p:ext>
            </p:extLst>
          </p:nvPr>
        </p:nvGraphicFramePr>
        <p:xfrm>
          <a:off x="4187746" y="1667523"/>
          <a:ext cx="3807677" cy="68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746" y="1667523"/>
                        <a:ext cx="3807677" cy="68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Lagrange portrai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9" y="198599"/>
            <a:ext cx="1704278" cy="191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8215" y="510924"/>
            <a:ext cx="987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O halde ilk olarak </a:t>
            </a:r>
            <a:r>
              <a:rPr lang="tr-TR" sz="3600" dirty="0" err="1" smtClean="0"/>
              <a:t>lagrange</a:t>
            </a:r>
            <a:r>
              <a:rPr lang="tr-TR" sz="3600" dirty="0" smtClean="0"/>
              <a:t> fonksiyonu oluşturalım</a:t>
            </a:r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7053" y="2865864"/>
            <a:ext cx="899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‘x’ ve ‘y’ </a:t>
            </a:r>
            <a:r>
              <a:rPr lang="tr-TR" sz="2400" dirty="0" err="1" smtClean="0"/>
              <a:t>nin</a:t>
            </a:r>
            <a:r>
              <a:rPr lang="tr-TR" sz="2400" dirty="0" smtClean="0"/>
              <a:t> her ikisine göre türevleri sıfıra eşitlememiz gerekir.</a:t>
            </a:r>
            <a:endParaRPr lang="en-US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25633"/>
              </p:ext>
            </p:extLst>
          </p:nvPr>
        </p:nvGraphicFramePr>
        <p:xfrm>
          <a:off x="3103446" y="3545198"/>
          <a:ext cx="4432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6" imgW="1815840" imgH="507960" progId="Equation.DSMT4">
                  <p:embed/>
                </p:oleObj>
              </mc:Choice>
              <mc:Fallback>
                <p:oleObj name="Equation" r:id="rId6" imgW="1815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446" y="3545198"/>
                        <a:ext cx="44323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843562" y="3442224"/>
            <a:ext cx="4973443" cy="145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658" y="5036138"/>
            <a:ext cx="899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Çoklu şartlarımızı tanımlıyoruz.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318215" y="5713338"/>
            <a:ext cx="6547005" cy="78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11036"/>
              </p:ext>
            </p:extLst>
          </p:nvPr>
        </p:nvGraphicFramePr>
        <p:xfrm>
          <a:off x="2631454" y="5816808"/>
          <a:ext cx="5905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8" imgW="2373870" imgH="215806" progId="Equation.3">
                  <p:embed/>
                </p:oleObj>
              </mc:Choice>
              <mc:Fallback>
                <p:oleObj name="Equation" r:id="rId8" imgW="23738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454" y="5816808"/>
                        <a:ext cx="59055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37" y="189571"/>
            <a:ext cx="462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Örnek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91641" y="189571"/>
            <a:ext cx="979932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0000FF"/>
                </a:solidFill>
              </a:rPr>
              <a:t>İki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ürün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sattığınızı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varsayalım</a:t>
            </a:r>
            <a:r>
              <a:rPr lang="en-US" sz="2800" dirty="0">
                <a:solidFill>
                  <a:srgbClr val="0000FF"/>
                </a:solidFill>
              </a:rPr>
              <a:t> (X </a:t>
            </a:r>
            <a:r>
              <a:rPr lang="en-US" sz="2800" dirty="0" err="1">
                <a:solidFill>
                  <a:srgbClr val="0000FF"/>
                </a:solidFill>
              </a:rPr>
              <a:t>ve</a:t>
            </a:r>
            <a:r>
              <a:rPr lang="en-US" sz="2800" dirty="0">
                <a:solidFill>
                  <a:srgbClr val="0000FF"/>
                </a:solidFill>
              </a:rPr>
              <a:t> Y). X </a:t>
            </a:r>
            <a:r>
              <a:rPr lang="en-US" sz="2800" dirty="0" err="1">
                <a:solidFill>
                  <a:srgbClr val="0000FF"/>
                </a:solidFill>
              </a:rPr>
              <a:t>ve</a:t>
            </a:r>
            <a:r>
              <a:rPr lang="en-US" sz="2800" dirty="0">
                <a:solidFill>
                  <a:srgbClr val="0000FF"/>
                </a:solidFill>
              </a:rPr>
              <a:t> Y </a:t>
            </a:r>
            <a:r>
              <a:rPr lang="en-US" sz="2800" dirty="0" err="1">
                <a:solidFill>
                  <a:srgbClr val="0000FF"/>
                </a:solidFill>
              </a:rPr>
              <a:t>satışlarının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bir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fonksiyonu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olarak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kar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aşağıdaki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gibi</a:t>
            </a:r>
            <a:r>
              <a:rPr lang="tr-TR" sz="2800" dirty="0" smtClean="0">
                <a:solidFill>
                  <a:srgbClr val="0000FF"/>
                </a:solidFill>
              </a:rPr>
              <a:t> verilmiştir</a:t>
            </a:r>
            <a:r>
              <a:rPr lang="en-US" sz="2800" dirty="0" smtClean="0">
                <a:solidFill>
                  <a:srgbClr val="0000FF"/>
                </a:solidFill>
              </a:rPr>
              <a:t>:</a:t>
            </a:r>
            <a:r>
              <a:rPr lang="tr-TR" sz="2800" dirty="0" smtClean="0">
                <a:solidFill>
                  <a:srgbClr val="0000FF"/>
                </a:solidFill>
              </a:rPr>
              <a:t> x:Ag izleme cihazı</a:t>
            </a:r>
          </a:p>
          <a:p>
            <a:pPr>
              <a:spcBef>
                <a:spcPct val="50000"/>
              </a:spcBef>
            </a:pPr>
            <a:r>
              <a:rPr lang="tr-TR" sz="2800" dirty="0">
                <a:solidFill>
                  <a:srgbClr val="0000FF"/>
                </a:solidFill>
              </a:rPr>
              <a:t>y</a:t>
            </a:r>
            <a:r>
              <a:rPr lang="tr-TR" sz="2800" dirty="0" smtClean="0">
                <a:solidFill>
                  <a:srgbClr val="0000FF"/>
                </a:solidFill>
              </a:rPr>
              <a:t>=İmaj alma donanımı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705492" y="1884556"/>
            <a:ext cx="278781" cy="1031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3550" y="1753775"/>
            <a:ext cx="364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Amaç fonksiyonu</a:t>
            </a:r>
            <a:endParaRPr lang="en-US" sz="3600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60470"/>
              </p:ext>
            </p:extLst>
          </p:nvPr>
        </p:nvGraphicFramePr>
        <p:xfrm>
          <a:off x="8555153" y="2400106"/>
          <a:ext cx="12636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3" name="Equation" r:id="rId3" imgW="507960" imgH="253800" progId="Equation.DSMT4">
                  <p:embed/>
                </p:oleObj>
              </mc:Choice>
              <mc:Fallback>
                <p:oleObj name="Equation" r:id="rId3" imgW="50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153" y="2400106"/>
                        <a:ext cx="12636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48717"/>
              </p:ext>
            </p:extLst>
          </p:nvPr>
        </p:nvGraphicFramePr>
        <p:xfrm>
          <a:off x="4127811" y="4890608"/>
          <a:ext cx="2209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4" name="Equation" r:id="rId5" imgW="710891" imgH="203112" progId="Equation.3">
                  <p:embed/>
                </p:oleObj>
              </mc:Choice>
              <mc:Fallback>
                <p:oleObj name="Equation" r:id="rId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811" y="4890608"/>
                        <a:ext cx="22098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4537" y="3330021"/>
            <a:ext cx="108389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0000FF"/>
                </a:solidFill>
              </a:rPr>
              <a:t>Üretim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kapasiteniz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toplam</a:t>
            </a:r>
            <a:r>
              <a:rPr lang="tr-TR" sz="2800" dirty="0" smtClean="0">
                <a:solidFill>
                  <a:srgbClr val="0000FF"/>
                </a:solidFill>
              </a:rPr>
              <a:t>da</a:t>
            </a:r>
            <a:r>
              <a:rPr lang="en-US" sz="2800" dirty="0" smtClean="0">
                <a:solidFill>
                  <a:srgbClr val="0000FF"/>
                </a:solidFill>
              </a:rPr>
              <a:t> 100 </a:t>
            </a:r>
            <a:r>
              <a:rPr lang="en-US" sz="2800" dirty="0" err="1" smtClean="0">
                <a:solidFill>
                  <a:srgbClr val="0000FF"/>
                </a:solidFill>
              </a:rPr>
              <a:t>birime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eşittir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  <a:r>
              <a:rPr lang="en-US" sz="2800" dirty="0" err="1">
                <a:solidFill>
                  <a:srgbClr val="0000FF"/>
                </a:solidFill>
              </a:rPr>
              <a:t>Kapasite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sınırla</a:t>
            </a:r>
            <a:r>
              <a:rPr lang="tr-TR" sz="2800" dirty="0" err="1" smtClean="0">
                <a:solidFill>
                  <a:srgbClr val="0000FF"/>
                </a:solidFill>
              </a:rPr>
              <a:t>yıcılarım</a:t>
            </a:r>
            <a:r>
              <a:rPr lang="en-US" sz="2800" dirty="0" err="1" smtClean="0">
                <a:solidFill>
                  <a:srgbClr val="0000FF"/>
                </a:solidFill>
              </a:rPr>
              <a:t>ıza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bağlı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tr-TR" sz="2800" dirty="0" smtClean="0">
                <a:solidFill>
                  <a:srgbClr val="0000FF"/>
                </a:solidFill>
              </a:rPr>
              <a:t>olarak </a:t>
            </a:r>
            <a:r>
              <a:rPr lang="en-US" sz="2800" dirty="0" err="1" smtClean="0">
                <a:solidFill>
                  <a:srgbClr val="0000FF"/>
                </a:solidFill>
              </a:rPr>
              <a:t>karı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maksimize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tr-TR" sz="2800" dirty="0" smtClean="0">
                <a:solidFill>
                  <a:srgbClr val="0000FF"/>
                </a:solidFill>
              </a:rPr>
              <a:t>edecek </a:t>
            </a:r>
            <a:r>
              <a:rPr lang="en-US" sz="2800" dirty="0" smtClean="0">
                <a:solidFill>
                  <a:srgbClr val="0000FF"/>
                </a:solidFill>
              </a:rPr>
              <a:t>X </a:t>
            </a:r>
            <a:r>
              <a:rPr lang="en-US" sz="2800" dirty="0" err="1">
                <a:solidFill>
                  <a:srgbClr val="0000FF"/>
                </a:solidFill>
              </a:rPr>
              <a:t>ve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Y'yi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tr-TR" sz="2800" dirty="0" smtClean="0">
                <a:solidFill>
                  <a:srgbClr val="0000FF"/>
                </a:solidFill>
              </a:rPr>
              <a:t>bulun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783551" y="4597380"/>
            <a:ext cx="278781" cy="1031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61609" y="4466599"/>
            <a:ext cx="218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Sınır şartı</a:t>
            </a:r>
            <a:endParaRPr lang="en-US" sz="3600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36267"/>
              </p:ext>
            </p:extLst>
          </p:nvPr>
        </p:nvGraphicFramePr>
        <p:xfrm>
          <a:off x="8648700" y="5113338"/>
          <a:ext cx="1231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Equation" r:id="rId7" imgW="495000" imgH="253800" progId="Equation.DSMT4">
                  <p:embed/>
                </p:oleObj>
              </mc:Choice>
              <mc:Fallback>
                <p:oleObj name="Equation" r:id="rId7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5113338"/>
                        <a:ext cx="12319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etin kutusu 12"/>
              <p:cNvSpPr txBox="1"/>
              <p:nvPr/>
            </p:nvSpPr>
            <p:spPr>
              <a:xfrm>
                <a:off x="2486203" y="2025939"/>
                <a:ext cx="5259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𝐾𝑎𝑧𝑎𝑛𝑐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)=10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203" y="2025939"/>
                <a:ext cx="5259004" cy="741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3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62054" y="267630"/>
            <a:ext cx="11268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İlk </a:t>
            </a:r>
            <a:r>
              <a:rPr lang="en-US" sz="2800" dirty="0" err="1">
                <a:solidFill>
                  <a:srgbClr val="0000FF"/>
                </a:solidFill>
              </a:rPr>
              <a:t>olarak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karşılaştırma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amacıyla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bunu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sınır</a:t>
            </a:r>
            <a:r>
              <a:rPr lang="tr-TR" sz="2800" dirty="0" smtClean="0">
                <a:solidFill>
                  <a:srgbClr val="0000FF"/>
                </a:solidFill>
              </a:rPr>
              <a:t> şartı olmadan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çözelim</a:t>
            </a:r>
            <a:r>
              <a:rPr lang="en-US" sz="2800" dirty="0">
                <a:solidFill>
                  <a:srgbClr val="0000FF"/>
                </a:solidFill>
              </a:rPr>
              <a:t>….</a:t>
            </a:r>
          </a:p>
        </p:txBody>
      </p:sp>
      <p:sp>
        <p:nvSpPr>
          <p:cNvPr id="4" name="Down Arrow 3"/>
          <p:cNvSpPr/>
          <p:nvPr/>
        </p:nvSpPr>
        <p:spPr>
          <a:xfrm>
            <a:off x="8592429" y="1803773"/>
            <a:ext cx="310581" cy="708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1" y="1988198"/>
            <a:ext cx="4375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‘x’ </a:t>
            </a:r>
            <a:r>
              <a:rPr lang="tr-TR" dirty="0" smtClean="0"/>
              <a:t>ve</a:t>
            </a:r>
            <a:r>
              <a:rPr lang="en-US" dirty="0" smtClean="0"/>
              <a:t> ‘y’</a:t>
            </a:r>
            <a:r>
              <a:rPr lang="tr-TR" dirty="0" smtClean="0"/>
              <a:t> ye göre ayrı ayrı türevlerini alalım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607669" y="3883317"/>
            <a:ext cx="310581" cy="708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5150" y="3919788"/>
            <a:ext cx="29970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Türevleri sıfıra eşitleyerek çözelim.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58263" y="6033024"/>
            <a:ext cx="489538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2143817" y="3523785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5672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0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75588"/>
              </p:ext>
            </p:extLst>
          </p:nvPr>
        </p:nvGraphicFramePr>
        <p:xfrm>
          <a:off x="5553648" y="6032489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1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3648" y="6032489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87494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2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81038" y="3447937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20835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Metin kutusu 20"/>
              <p:cNvSpPr txBox="1"/>
              <p:nvPr/>
            </p:nvSpPr>
            <p:spPr>
              <a:xfrm>
                <a:off x="5392272" y="1066650"/>
                <a:ext cx="5259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𝐾𝑎𝑧𝑎𝑛𝑐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)=10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21" name="Metin kutus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1066650"/>
                <a:ext cx="5259004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/>
              <p:cNvSpPr txBox="1"/>
              <p:nvPr/>
            </p:nvSpPr>
            <p:spPr>
              <a:xfrm>
                <a:off x="8301347" y="2467431"/>
                <a:ext cx="1556195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=10−</m:t>
                      </m:r>
                      <m:f>
                        <m:f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2000" dirty="0"/>
              </a:p>
            </p:txBody>
          </p:sp>
        </mc:Choice>
        <mc:Fallback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47" y="2467431"/>
                <a:ext cx="1556195" cy="57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Metin kutusu 22"/>
              <p:cNvSpPr txBox="1"/>
              <p:nvPr/>
            </p:nvSpPr>
            <p:spPr>
              <a:xfrm>
                <a:off x="8332235" y="3274266"/>
                <a:ext cx="1563761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=20−</m:t>
                      </m:r>
                      <m:f>
                        <m:f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2000" dirty="0"/>
              </a:p>
            </p:txBody>
          </p:sp>
        </mc:Choice>
        <mc:Fallback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5" y="3274266"/>
                <a:ext cx="1563761" cy="57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/>
              <p:cNvSpPr txBox="1"/>
              <p:nvPr/>
            </p:nvSpPr>
            <p:spPr>
              <a:xfrm>
                <a:off x="2021747" y="3108019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47" y="3108019"/>
                <a:ext cx="1084208" cy="276999"/>
              </a:xfrm>
              <a:prstGeom prst="rect">
                <a:avLst/>
              </a:prstGeom>
              <a:blipFill>
                <a:blip r:embed="rId14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Metin kutusu 24"/>
              <p:cNvSpPr txBox="1"/>
              <p:nvPr/>
            </p:nvSpPr>
            <p:spPr>
              <a:xfrm>
                <a:off x="8348799" y="4783980"/>
                <a:ext cx="1435393" cy="110799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tr-TR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tr-T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799" y="4783980"/>
                <a:ext cx="1435393" cy="1107996"/>
              </a:xfrm>
              <a:prstGeom prst="rect">
                <a:avLst/>
              </a:prstGeom>
              <a:blipFill>
                <a:blip r:embed="rId15"/>
                <a:stretch>
                  <a:fillRect l="-4219" r="-5063" b="-10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1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66" y="121298"/>
            <a:ext cx="3937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smtClean="0"/>
              <a:t>Örnek: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13495" y="2999074"/>
            <a:ext cx="11262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Bir web </a:t>
            </a:r>
            <a:r>
              <a:rPr lang="tr-TR" sz="2400" dirty="0" err="1" smtClean="0"/>
              <a:t>portalına</a:t>
            </a:r>
            <a:r>
              <a:rPr lang="tr-TR" sz="2400" dirty="0" smtClean="0"/>
              <a:t> yapılacak bir </a:t>
            </a:r>
            <a:r>
              <a:rPr lang="tr-TR" sz="2400" dirty="0" err="1" smtClean="0"/>
              <a:t>DDoS</a:t>
            </a:r>
            <a:r>
              <a:rPr lang="tr-TR" sz="2400" dirty="0" smtClean="0"/>
              <a:t> saldırısı için günlük ortalama 1200 </a:t>
            </a:r>
            <a:r>
              <a:rPr lang="tr-TR" sz="2400" dirty="0" err="1" smtClean="0"/>
              <a:t>zombi</a:t>
            </a:r>
            <a:r>
              <a:rPr lang="tr-TR" sz="2400" dirty="0" smtClean="0"/>
              <a:t> makine kullanılmaktadır. Her bir </a:t>
            </a:r>
            <a:r>
              <a:rPr lang="tr-TR" sz="2400" dirty="0" err="1" smtClean="0"/>
              <a:t>zombi</a:t>
            </a:r>
            <a:r>
              <a:rPr lang="tr-TR" sz="2400" dirty="0" smtClean="0"/>
              <a:t> </a:t>
            </a:r>
            <a:r>
              <a:rPr lang="tr-TR" sz="2400" dirty="0" smtClean="0"/>
              <a:t>20</a:t>
            </a:r>
            <a:r>
              <a:rPr lang="tr-TR" sz="2400" dirty="0" smtClean="0"/>
              <a:t> </a:t>
            </a:r>
            <a:r>
              <a:rPr lang="tr-TR" sz="2400" dirty="0" err="1" smtClean="0"/>
              <a:t>sn</a:t>
            </a:r>
            <a:r>
              <a:rPr lang="tr-TR" sz="2400" dirty="0" smtClean="0"/>
              <a:t> boyunca istekte bulunmaktadır. Kullandığınız hattan dolayı bir </a:t>
            </a:r>
            <a:r>
              <a:rPr lang="tr-TR" sz="2400" dirty="0" err="1" smtClean="0"/>
              <a:t>zombinin</a:t>
            </a:r>
            <a:r>
              <a:rPr lang="tr-TR" sz="2400" dirty="0" smtClean="0"/>
              <a:t> saldırı süresini 1 </a:t>
            </a:r>
            <a:r>
              <a:rPr lang="tr-TR" sz="2400" dirty="0" err="1" smtClean="0"/>
              <a:t>sn</a:t>
            </a:r>
            <a:r>
              <a:rPr lang="tr-TR" sz="2400" dirty="0" smtClean="0"/>
              <a:t> arttırabilmek için </a:t>
            </a:r>
            <a:r>
              <a:rPr lang="tr-TR" sz="2400" dirty="0" err="1" smtClean="0"/>
              <a:t>zombi</a:t>
            </a:r>
            <a:r>
              <a:rPr lang="tr-TR" sz="2400" dirty="0" smtClean="0"/>
              <a:t> sayısını 50 adet azaltmak gerekmektedir.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09931" y="4851959"/>
            <a:ext cx="71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Günlük saldırı süresi</a:t>
            </a:r>
            <a:r>
              <a:rPr lang="en-US" sz="2800" dirty="0" smtClean="0"/>
              <a:t>:  </a:t>
            </a:r>
            <a:r>
              <a:rPr lang="tr-TR" sz="2800" dirty="0" smtClean="0"/>
              <a:t>20</a:t>
            </a:r>
            <a:r>
              <a:rPr lang="en-US" sz="2800" dirty="0" smtClean="0"/>
              <a:t>(1,200</a:t>
            </a:r>
            <a:r>
              <a:rPr lang="en-US" sz="2800" dirty="0" smtClean="0"/>
              <a:t>) = </a:t>
            </a:r>
            <a:r>
              <a:rPr lang="tr-TR" sz="2800" dirty="0" smtClean="0"/>
              <a:t>24</a:t>
            </a:r>
            <a:r>
              <a:rPr lang="en-US" sz="2800" dirty="0" smtClean="0"/>
              <a:t>,000</a:t>
            </a:r>
            <a:r>
              <a:rPr lang="tr-TR" sz="2800" dirty="0" smtClean="0"/>
              <a:t> </a:t>
            </a:r>
            <a:r>
              <a:rPr lang="tr-TR" sz="2800" dirty="0" err="1" smtClean="0"/>
              <a:t>sn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09931" y="5375179"/>
            <a:ext cx="728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Günlük maksimum saldırı süresi ne olabilir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39" y="350006"/>
            <a:ext cx="5405754" cy="2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62054" y="267630"/>
            <a:ext cx="112683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Şimdi sınırlandırıcıları ekleyelim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8263" y="6044176"/>
            <a:ext cx="3556898" cy="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43817" y="3523785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99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3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84899"/>
              </p:ext>
            </p:extLst>
          </p:nvPr>
        </p:nvGraphicFramePr>
        <p:xfrm>
          <a:off x="4314907" y="5962350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4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907" y="5962350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46736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5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47937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5178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6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82201"/>
              </p:ext>
            </p:extLst>
          </p:nvPr>
        </p:nvGraphicFramePr>
        <p:xfrm>
          <a:off x="6969329" y="1321329"/>
          <a:ext cx="1896735" cy="54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7" name="Equation" r:id="rId11" imgW="710891" imgH="203112" progId="Equation.3">
                  <p:embed/>
                </p:oleObj>
              </mc:Choice>
              <mc:Fallback>
                <p:oleObj name="Equation" r:id="rId11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329" y="1321329"/>
                        <a:ext cx="1896735" cy="540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81038" y="3457565"/>
            <a:ext cx="3205371" cy="25977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>
            <a:off x="669414" y="3467194"/>
            <a:ext cx="3161843" cy="2565296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6382" y="4694864"/>
            <a:ext cx="156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‘x’ </a:t>
            </a:r>
            <a:r>
              <a:rPr lang="tr-TR" dirty="0" smtClean="0"/>
              <a:t>ve</a:t>
            </a:r>
            <a:r>
              <a:rPr lang="en-US" dirty="0" smtClean="0"/>
              <a:t> ‘y’</a:t>
            </a:r>
            <a:r>
              <a:rPr lang="tr-TR" dirty="0" smtClean="0"/>
              <a:t> için geçerli bölge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15534" y="1382118"/>
            <a:ext cx="14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Şartıyla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58942" y="4266448"/>
            <a:ext cx="273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 şartları ne anlama geliyor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8185" y="2051824"/>
            <a:ext cx="65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Problemi doğru bir şekilde tanımlayalım</a:t>
            </a:r>
            <a:r>
              <a:rPr lang="en-US" dirty="0" smtClean="0"/>
              <a:t>….</a:t>
            </a:r>
            <a:r>
              <a:rPr lang="tr-TR" dirty="0" smtClean="0"/>
              <a:t>  Buna ihtiyacımız olacak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1030" y="2457768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622676"/>
              </p:ext>
            </p:extLst>
          </p:nvPr>
        </p:nvGraphicFramePr>
        <p:xfrm>
          <a:off x="5649386" y="2733728"/>
          <a:ext cx="1359325" cy="47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8" name="Equation" r:id="rId13" imgW="723600" imgH="253800" progId="Equation.DSMT4">
                  <p:embed/>
                </p:oleObj>
              </mc:Choice>
              <mc:Fallback>
                <p:oleObj name="Equation" r:id="rId1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386" y="2733728"/>
                        <a:ext cx="1359325" cy="477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ight Arrow 35"/>
          <p:cNvSpPr/>
          <p:nvPr/>
        </p:nvSpPr>
        <p:spPr>
          <a:xfrm>
            <a:off x="7170068" y="2852412"/>
            <a:ext cx="580194" cy="2044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244841"/>
              </p:ext>
            </p:extLst>
          </p:nvPr>
        </p:nvGraphicFramePr>
        <p:xfrm>
          <a:off x="8103037" y="2733728"/>
          <a:ext cx="1723016" cy="49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9" name="Equation" r:id="rId15" imgW="710891" imgH="203112" progId="Equation.3">
                  <p:embed/>
                </p:oleObj>
              </mc:Choice>
              <mc:Fallback>
                <p:oleObj name="Equation" r:id="rId1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037" y="2733728"/>
                        <a:ext cx="1723016" cy="491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22420" y="3358964"/>
            <a:ext cx="23529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Eşitsizliğin bir tarafında toplarsak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8575967" y="3635787"/>
            <a:ext cx="580194" cy="2044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38248"/>
              </p:ext>
            </p:extLst>
          </p:nvPr>
        </p:nvGraphicFramePr>
        <p:xfrm>
          <a:off x="8258311" y="4162942"/>
          <a:ext cx="2128217" cy="4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0" name="Equation" r:id="rId16" imgW="914400" imgH="203040" progId="Equation.DSMT4">
                  <p:embed/>
                </p:oleObj>
              </mc:Choice>
              <mc:Fallback>
                <p:oleObj name="Equation" r:id="rId16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311" y="4162942"/>
                        <a:ext cx="2128217" cy="472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566935" y="4804604"/>
            <a:ext cx="37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Şimdi </a:t>
            </a:r>
            <a:r>
              <a:rPr lang="tr-TR" dirty="0" err="1" smtClean="0"/>
              <a:t>lagrange</a:t>
            </a:r>
            <a:r>
              <a:rPr lang="tr-TR" dirty="0" smtClean="0"/>
              <a:t> formatında yazabiliriz</a:t>
            </a:r>
            <a:endParaRPr lang="en-US" dirty="0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67436"/>
              </p:ext>
            </p:extLst>
          </p:nvPr>
        </p:nvGraphicFramePr>
        <p:xfrm>
          <a:off x="5677940" y="5523623"/>
          <a:ext cx="6013130" cy="52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1" name="Equation" r:id="rId18" imgW="2603160" imgH="228600" progId="Equation.DSMT4">
                  <p:embed/>
                </p:oleObj>
              </mc:Choice>
              <mc:Fallback>
                <p:oleObj name="Equation" r:id="rId18" imgW="260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940" y="5523623"/>
                        <a:ext cx="6013130" cy="527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6204566" y="5517240"/>
            <a:ext cx="3207063" cy="5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07547" y="5528071"/>
            <a:ext cx="1783523" cy="55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6205" y="6092004"/>
            <a:ext cx="14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Amaç </a:t>
            </a:r>
            <a:r>
              <a:rPr lang="tr-TR" dirty="0" err="1" smtClean="0"/>
              <a:t>fonk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72644" y="6078250"/>
            <a:ext cx="14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Sınırlandırıcı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612351" y="5962350"/>
            <a:ext cx="213702" cy="392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09352" y="6355023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Çarpan (katsayı)</a:t>
            </a:r>
            <a:endParaRPr lang="en-US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78935"/>
              </p:ext>
            </p:extLst>
          </p:nvPr>
        </p:nvGraphicFramePr>
        <p:xfrm>
          <a:off x="3600922" y="6063899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2" name="Equation" r:id="rId20" imgW="253800" imgH="177480" progId="Equation.DSMT4">
                  <p:embed/>
                </p:oleObj>
              </mc:Choice>
              <mc:Fallback>
                <p:oleObj name="Equation" r:id="rId20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0922" y="6063899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8" name="Metin kutusu 47"/>
              <p:cNvSpPr txBox="1"/>
              <p:nvPr/>
            </p:nvSpPr>
            <p:spPr>
              <a:xfrm>
                <a:off x="5120760" y="535733"/>
                <a:ext cx="5259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𝐾𝑎𝑧𝑎𝑛𝑐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)=10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48" name="Metin kutusu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60" y="535733"/>
                <a:ext cx="5259004" cy="7411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Metin kutusu 50"/>
              <p:cNvSpPr txBox="1"/>
              <p:nvPr/>
            </p:nvSpPr>
            <p:spPr>
              <a:xfrm>
                <a:off x="1899827" y="3108019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1" name="Metin kutus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27" y="3108019"/>
                <a:ext cx="1084208" cy="276999"/>
              </a:xfrm>
              <a:prstGeom prst="rect">
                <a:avLst/>
              </a:prstGeom>
              <a:blipFill>
                <a:blip r:embed="rId22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04162" y="268793"/>
            <a:ext cx="3863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Hesaplama şekli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8263" y="6044176"/>
            <a:ext cx="3556898" cy="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43817" y="3523785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99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7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84899"/>
              </p:ext>
            </p:extLst>
          </p:nvPr>
        </p:nvGraphicFramePr>
        <p:xfrm>
          <a:off x="4314907" y="5962350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8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907" y="5962350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46736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9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47937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5178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0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81038" y="3457565"/>
            <a:ext cx="3205371" cy="25977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>
            <a:off x="669414" y="3467194"/>
            <a:ext cx="3161843" cy="2565296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71030" y="2457768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77720"/>
              </p:ext>
            </p:extLst>
          </p:nvPr>
        </p:nvGraphicFramePr>
        <p:xfrm>
          <a:off x="5004274" y="382911"/>
          <a:ext cx="6013130" cy="52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1" name="Equation" r:id="rId11" imgW="2603160" imgH="228600" progId="Equation.DSMT4">
                  <p:embed/>
                </p:oleObj>
              </mc:Choice>
              <mc:Fallback>
                <p:oleObj name="Equation" r:id="rId11" imgW="260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74" y="382911"/>
                        <a:ext cx="6013130" cy="527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48721"/>
              </p:ext>
            </p:extLst>
          </p:nvPr>
        </p:nvGraphicFramePr>
        <p:xfrm>
          <a:off x="6023517" y="1872958"/>
          <a:ext cx="2908610" cy="109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2" name="Equation" r:id="rId13" imgW="1282680" imgH="482400" progId="Equation.DSMT4">
                  <p:embed/>
                </p:oleObj>
              </mc:Choice>
              <mc:Fallback>
                <p:oleObj name="Equation" r:id="rId13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517" y="1872958"/>
                        <a:ext cx="2908610" cy="1098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ight Arrow 47"/>
          <p:cNvSpPr/>
          <p:nvPr/>
        </p:nvSpPr>
        <p:spPr>
          <a:xfrm rot="5400000">
            <a:off x="7322884" y="1239355"/>
            <a:ext cx="580194" cy="2044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10839" y="1151793"/>
            <a:ext cx="41147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‘x’ </a:t>
            </a:r>
            <a:r>
              <a:rPr lang="tr-TR" dirty="0" smtClean="0"/>
              <a:t>ve </a:t>
            </a:r>
            <a:r>
              <a:rPr lang="en-US" dirty="0" smtClean="0"/>
              <a:t>‘y’</a:t>
            </a:r>
            <a:r>
              <a:rPr lang="tr-TR" dirty="0" smtClean="0"/>
              <a:t>  ye göre türevlerini alalım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10839" y="3088233"/>
            <a:ext cx="30065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Şartlara çarpanı ekleyelim.</a:t>
            </a:r>
            <a:endParaRPr lang="en-US" dirty="0"/>
          </a:p>
        </p:txBody>
      </p:sp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30030"/>
              </p:ext>
            </p:extLst>
          </p:nvPr>
        </p:nvGraphicFramePr>
        <p:xfrm>
          <a:off x="6023517" y="3735659"/>
          <a:ext cx="5498207" cy="3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3" name="Equation" r:id="rId15" imgW="2895600" imgH="203200" progId="Equation.DSMT4">
                  <p:embed/>
                </p:oleObj>
              </mc:Choice>
              <mc:Fallback>
                <p:oleObj name="Equation" r:id="rId15" imgW="289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517" y="3735659"/>
                        <a:ext cx="5498207" cy="386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6"/>
          <p:cNvSpPr txBox="1"/>
          <p:nvPr/>
        </p:nvSpPr>
        <p:spPr>
          <a:xfrm>
            <a:off x="756382" y="4694864"/>
            <a:ext cx="156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‘x’ </a:t>
            </a:r>
            <a:r>
              <a:rPr lang="tr-TR" dirty="0" smtClean="0"/>
              <a:t>ve</a:t>
            </a:r>
            <a:r>
              <a:rPr lang="en-US" dirty="0" smtClean="0"/>
              <a:t> ‘y’</a:t>
            </a:r>
            <a:r>
              <a:rPr lang="tr-TR" dirty="0" smtClean="0"/>
              <a:t> için geçerli bölge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Metin kutusu 24"/>
              <p:cNvSpPr txBox="1"/>
              <p:nvPr/>
            </p:nvSpPr>
            <p:spPr>
              <a:xfrm>
                <a:off x="1771030" y="3141094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30" y="3141094"/>
                <a:ext cx="1084208" cy="276999"/>
              </a:xfrm>
              <a:prstGeom prst="rect">
                <a:avLst/>
              </a:prstGeom>
              <a:blipFill>
                <a:blip r:embed="rId17"/>
                <a:stretch>
                  <a:fillRect l="-5085" r="-5650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04162" y="268793"/>
            <a:ext cx="3863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Hesaplama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8263" y="6044176"/>
            <a:ext cx="3556898" cy="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43817" y="3523785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99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84899"/>
              </p:ext>
            </p:extLst>
          </p:nvPr>
        </p:nvGraphicFramePr>
        <p:xfrm>
          <a:off x="4314907" y="5962350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9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907" y="5962350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46736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0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47937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5178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1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81038" y="3457565"/>
            <a:ext cx="3205371" cy="25977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>
            <a:off x="669414" y="3467194"/>
            <a:ext cx="3161843" cy="2565296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87130"/>
              </p:ext>
            </p:extLst>
          </p:nvPr>
        </p:nvGraphicFramePr>
        <p:xfrm>
          <a:off x="5978912" y="268793"/>
          <a:ext cx="2908610" cy="109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" name="Equation" r:id="rId11" imgW="1282680" imgH="482400" progId="Equation.DSMT4">
                  <p:embed/>
                </p:oleObj>
              </mc:Choice>
              <mc:Fallback>
                <p:oleObj name="Equation" r:id="rId11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912" y="268793"/>
                        <a:ext cx="2908610" cy="1098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91118"/>
              </p:ext>
            </p:extLst>
          </p:nvPr>
        </p:nvGraphicFramePr>
        <p:xfrm>
          <a:off x="5978912" y="1636100"/>
          <a:ext cx="5498207" cy="3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3" name="Equation" r:id="rId13" imgW="2895600" imgH="203200" progId="Equation.DSMT4">
                  <p:embed/>
                </p:oleObj>
              </mc:Choice>
              <mc:Fallback>
                <p:oleObj name="Equation" r:id="rId13" imgW="289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912" y="1636100"/>
                        <a:ext cx="5498207" cy="386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2361" y="2533650"/>
            <a:ext cx="66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Önce </a:t>
            </a:r>
            <a:r>
              <a:rPr lang="tr-TR" dirty="0" err="1" smtClean="0"/>
              <a:t>lambda</a:t>
            </a:r>
            <a:r>
              <a:rPr lang="tr-TR" dirty="0" smtClean="0"/>
              <a:t>’ </a:t>
            </a:r>
            <a:r>
              <a:rPr lang="tr-TR" dirty="0" err="1" smtClean="0"/>
              <a:t>nın</a:t>
            </a:r>
            <a:r>
              <a:rPr lang="tr-TR" dirty="0" smtClean="0"/>
              <a:t> sıfır olduğunu kabul edelim.</a:t>
            </a:r>
            <a:endParaRPr lang="en-US" dirty="0"/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06108"/>
              </p:ext>
            </p:extLst>
          </p:nvPr>
        </p:nvGraphicFramePr>
        <p:xfrm>
          <a:off x="6367463" y="3098800"/>
          <a:ext cx="1463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4" name="Equation" r:id="rId15" imgW="749160" imgH="431640" progId="Equation.DSMT4">
                  <p:embed/>
                </p:oleObj>
              </mc:Choice>
              <mc:Fallback>
                <p:oleObj name="Equation" r:id="rId15" imgW="74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098800"/>
                        <a:ext cx="1463675" cy="84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12874"/>
              </p:ext>
            </p:extLst>
          </p:nvPr>
        </p:nvGraphicFramePr>
        <p:xfrm>
          <a:off x="6070020" y="4068998"/>
          <a:ext cx="18335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5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020" y="4068998"/>
                        <a:ext cx="1833563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 rot="10800000">
            <a:off x="7873084" y="3067244"/>
            <a:ext cx="373582" cy="82524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348400" y="3392237"/>
            <a:ext cx="308844" cy="1875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10979"/>
              </p:ext>
            </p:extLst>
          </p:nvPr>
        </p:nvGraphicFramePr>
        <p:xfrm>
          <a:off x="8887522" y="3051634"/>
          <a:ext cx="1007935" cy="86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6" name="Equation" r:id="rId19" imgW="558720" imgH="482400" progId="Equation.DSMT4">
                  <p:embed/>
                </p:oleObj>
              </mc:Choice>
              <mc:Fallback>
                <p:oleObj name="Equation" r:id="rId19" imgW="558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7522" y="3051634"/>
                        <a:ext cx="1007935" cy="8687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Arrow 28"/>
          <p:cNvSpPr/>
          <p:nvPr/>
        </p:nvSpPr>
        <p:spPr>
          <a:xfrm>
            <a:off x="8368771" y="4247451"/>
            <a:ext cx="308844" cy="1875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84193"/>
              </p:ext>
            </p:extLst>
          </p:nvPr>
        </p:nvGraphicFramePr>
        <p:xfrm>
          <a:off x="8887522" y="4124365"/>
          <a:ext cx="2943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7" name="Equation" r:id="rId21" imgW="1549080" imgH="177480" progId="Equation.DSMT4">
                  <p:embed/>
                </p:oleObj>
              </mc:Choice>
              <mc:Fallback>
                <p:oleObj name="Equation" r:id="rId21" imgW="1549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7522" y="4124365"/>
                        <a:ext cx="2943225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6801" y="5156529"/>
            <a:ext cx="381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Sonuç yanlış çıkıyor. O zaman </a:t>
            </a:r>
            <a:r>
              <a:rPr lang="tr-TR" dirty="0" err="1" smtClean="0"/>
              <a:t>lambda</a:t>
            </a:r>
            <a:r>
              <a:rPr lang="tr-TR" dirty="0" smtClean="0"/>
              <a:t> ya sıfırdan büyük değer vermem gerek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3184275">
            <a:off x="2222913" y="3496717"/>
            <a:ext cx="308844" cy="1875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43060" y="3523158"/>
            <a:ext cx="381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Çözümü bu noktada bulmuştuk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7" name="TextBox 33"/>
          <p:cNvSpPr txBox="1"/>
          <p:nvPr/>
        </p:nvSpPr>
        <p:spPr>
          <a:xfrm>
            <a:off x="1771030" y="2457768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p:sp>
        <p:nvSpPr>
          <p:cNvPr id="38" name="TextBox 26"/>
          <p:cNvSpPr txBox="1"/>
          <p:nvPr/>
        </p:nvSpPr>
        <p:spPr>
          <a:xfrm>
            <a:off x="756382" y="4694864"/>
            <a:ext cx="156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‘x’ </a:t>
            </a:r>
            <a:r>
              <a:rPr lang="tr-TR" dirty="0" smtClean="0"/>
              <a:t>ve</a:t>
            </a:r>
            <a:r>
              <a:rPr lang="en-US" dirty="0" smtClean="0"/>
              <a:t> ‘y’</a:t>
            </a:r>
            <a:r>
              <a:rPr lang="tr-TR" dirty="0" smtClean="0"/>
              <a:t> için geçerli bölge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Metin kutusu 33"/>
              <p:cNvSpPr txBox="1"/>
              <p:nvPr/>
            </p:nvSpPr>
            <p:spPr>
              <a:xfrm>
                <a:off x="1874209" y="3139625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9" y="3139625"/>
                <a:ext cx="1084208" cy="276999"/>
              </a:xfrm>
              <a:prstGeom prst="rect">
                <a:avLst/>
              </a:prstGeom>
              <a:blipFill>
                <a:blip r:embed="rId23"/>
                <a:stretch>
                  <a:fillRect l="-4494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0554" y="125195"/>
            <a:ext cx="3863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hesaplama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8263" y="6044176"/>
            <a:ext cx="3556898" cy="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65655" y="3532357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99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1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84899"/>
              </p:ext>
            </p:extLst>
          </p:nvPr>
        </p:nvGraphicFramePr>
        <p:xfrm>
          <a:off x="4314907" y="5962350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2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907" y="5962350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46736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3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67193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5178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4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81038" y="3457565"/>
            <a:ext cx="3205371" cy="25977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>
            <a:off x="669414" y="3467194"/>
            <a:ext cx="3161843" cy="2565296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80277"/>
              </p:ext>
            </p:extLst>
          </p:nvPr>
        </p:nvGraphicFramePr>
        <p:xfrm>
          <a:off x="3990567" y="191225"/>
          <a:ext cx="2021582" cy="76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5" name="Equation" r:id="rId11" imgW="1282680" imgH="482400" progId="Equation.DSMT4">
                  <p:embed/>
                </p:oleObj>
              </mc:Choice>
              <mc:Fallback>
                <p:oleObj name="Equation" r:id="rId11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567" y="191225"/>
                        <a:ext cx="2021582" cy="763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625351"/>
              </p:ext>
            </p:extLst>
          </p:nvPr>
        </p:nvGraphicFramePr>
        <p:xfrm>
          <a:off x="6494603" y="217214"/>
          <a:ext cx="5195310" cy="33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6" name="Equation" r:id="rId13" imgW="3174840" imgH="203040" progId="Equation.DSMT4">
                  <p:embed/>
                </p:oleObj>
              </mc:Choice>
              <mc:Fallback>
                <p:oleObj name="Equation" r:id="rId13" imgW="317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603" y="217214"/>
                        <a:ext cx="5195310" cy="332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Arrow 36"/>
          <p:cNvSpPr/>
          <p:nvPr/>
        </p:nvSpPr>
        <p:spPr>
          <a:xfrm>
            <a:off x="9438706" y="221100"/>
            <a:ext cx="645979" cy="2725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3463" y="1079302"/>
            <a:ext cx="70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Şimdi üç bilinmeyenli üç denklemimiz var.</a:t>
            </a:r>
            <a:r>
              <a:rPr lang="en-US" dirty="0" smtClean="0"/>
              <a:t> (‘x’, ‘y’, </a:t>
            </a:r>
            <a:r>
              <a:rPr lang="tr-TR" dirty="0" smtClean="0"/>
              <a:t>ve</a:t>
            </a:r>
            <a:r>
              <a:rPr lang="en-US" dirty="0" smtClean="0"/>
              <a:t> lambda)</a:t>
            </a:r>
            <a:endParaRPr lang="en-US" dirty="0"/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89951"/>
              </p:ext>
            </p:extLst>
          </p:nvPr>
        </p:nvGraphicFramePr>
        <p:xfrm>
          <a:off x="5186752" y="1720453"/>
          <a:ext cx="1836522" cy="81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" name="Equation" r:id="rId15" imgW="977760" imgH="431640" progId="Equation.DSMT4">
                  <p:embed/>
                </p:oleObj>
              </mc:Choice>
              <mc:Fallback>
                <p:oleObj name="Equation" r:id="rId15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752" y="1720453"/>
                        <a:ext cx="1836522" cy="814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0800000">
            <a:off x="6994079" y="1588232"/>
            <a:ext cx="328032" cy="10787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472070" y="1978829"/>
            <a:ext cx="1887932" cy="2725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454807"/>
              </p:ext>
            </p:extLst>
          </p:nvPr>
        </p:nvGraphicFramePr>
        <p:xfrm>
          <a:off x="9427555" y="1676480"/>
          <a:ext cx="14557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" name="Equation" r:id="rId17" imgW="774360" imgH="431640" progId="Equation.DSMT4">
                  <p:embed/>
                </p:oleObj>
              </mc:Choice>
              <mc:Fallback>
                <p:oleObj name="Equation" r:id="rId17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555" y="1676480"/>
                        <a:ext cx="1455738" cy="814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22066" y="2264002"/>
            <a:ext cx="19379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İlk iki denklemden </a:t>
            </a:r>
            <a:r>
              <a:rPr lang="en-US" dirty="0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yı</a:t>
            </a:r>
            <a:r>
              <a:rPr lang="tr-TR" dirty="0" smtClean="0"/>
              <a:t> bulalım</a:t>
            </a:r>
            <a:endParaRPr lang="en-US" dirty="0"/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04315"/>
              </p:ext>
            </p:extLst>
          </p:nvPr>
        </p:nvGraphicFramePr>
        <p:xfrm>
          <a:off x="7270655" y="3412392"/>
          <a:ext cx="22907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" name="Equation" r:id="rId19" imgW="1130040" imgH="203040" progId="Equation.DSMT4">
                  <p:embed/>
                </p:oleObj>
              </mc:Choice>
              <mc:Fallback>
                <p:oleObj name="Equation" r:id="rId19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655" y="3412392"/>
                        <a:ext cx="2290762" cy="38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ight Arrow 43"/>
          <p:cNvSpPr/>
          <p:nvPr/>
        </p:nvSpPr>
        <p:spPr>
          <a:xfrm rot="5400000">
            <a:off x="7976144" y="4024732"/>
            <a:ext cx="714136" cy="254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77339"/>
              </p:ext>
            </p:extLst>
          </p:nvPr>
        </p:nvGraphicFramePr>
        <p:xfrm>
          <a:off x="7813197" y="4574166"/>
          <a:ext cx="1294664" cy="40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" name="Equation" r:id="rId21" imgW="647640" imgH="203040" progId="Equation.DSMT4">
                  <p:embed/>
                </p:oleObj>
              </mc:Choice>
              <mc:Fallback>
                <p:oleObj name="Equation" r:id="rId2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197" y="4574166"/>
                        <a:ext cx="1294664" cy="406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516407" y="3955567"/>
            <a:ext cx="15266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Tekrar yazalım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 rot="5400000">
            <a:off x="7985155" y="5192768"/>
            <a:ext cx="714136" cy="254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24306"/>
              </p:ext>
            </p:extLst>
          </p:nvPr>
        </p:nvGraphicFramePr>
        <p:xfrm>
          <a:off x="7045957" y="5779442"/>
          <a:ext cx="2718981" cy="52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" name="Equation" r:id="rId23" imgW="1307880" imgH="253800" progId="Equation.DSMT4">
                  <p:embed/>
                </p:oleObj>
              </mc:Choice>
              <mc:Fallback>
                <p:oleObj name="Equation" r:id="rId23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957" y="5779442"/>
                        <a:ext cx="2718981" cy="529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ight Arrow 48"/>
          <p:cNvSpPr/>
          <p:nvPr/>
        </p:nvSpPr>
        <p:spPr>
          <a:xfrm>
            <a:off x="9966355" y="5905173"/>
            <a:ext cx="482338" cy="3164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87122" y="5179138"/>
            <a:ext cx="24363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Üçüncü denklemde yerine yazalım.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43719" y="4130169"/>
            <a:ext cx="847145" cy="7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90864" y="4077710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>
            <a:off x="1527333" y="4179528"/>
            <a:ext cx="23672" cy="1852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39024"/>
              </p:ext>
            </p:extLst>
          </p:nvPr>
        </p:nvGraphicFramePr>
        <p:xfrm>
          <a:off x="1349375" y="6043613"/>
          <a:ext cx="355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" name="Equation" r:id="rId25" imgW="203040" imgH="177480" progId="Equation.DSMT4">
                  <p:embed/>
                </p:oleObj>
              </mc:Choice>
              <mc:Fallback>
                <p:oleObj name="Equation" r:id="rId25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49375" y="6043613"/>
                        <a:ext cx="3556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92044"/>
              </p:ext>
            </p:extLst>
          </p:nvPr>
        </p:nvGraphicFramePr>
        <p:xfrm>
          <a:off x="287570" y="397474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3" name="Equation" r:id="rId27" imgW="190440" imgH="177480" progId="Equation.DSMT4">
                  <p:embed/>
                </p:oleObj>
              </mc:Choice>
              <mc:Fallback>
                <p:oleObj name="Equation" r:id="rId27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7570" y="397474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1576527" y="3818287"/>
            <a:ext cx="1293765" cy="3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23932" y="3835738"/>
            <a:ext cx="22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Sınırlandırılmış çözüm</a:t>
            </a:r>
            <a:endParaRPr lang="en-US" dirty="0"/>
          </a:p>
        </p:txBody>
      </p:sp>
      <p:sp>
        <p:nvSpPr>
          <p:cNvPr id="52" name="TextBox 33"/>
          <p:cNvSpPr txBox="1"/>
          <p:nvPr/>
        </p:nvSpPr>
        <p:spPr>
          <a:xfrm>
            <a:off x="1771030" y="2457768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Metin kutusu 60"/>
              <p:cNvSpPr txBox="1"/>
              <p:nvPr/>
            </p:nvSpPr>
            <p:spPr>
              <a:xfrm>
                <a:off x="1884587" y="3138499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1" name="Metin kutusu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7" y="3138499"/>
                <a:ext cx="1084208" cy="276999"/>
              </a:xfrm>
              <a:prstGeom prst="rect">
                <a:avLst/>
              </a:prstGeom>
              <a:blipFill>
                <a:blip r:embed="rId29"/>
                <a:stretch>
                  <a:fillRect l="-4494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Metin kutusu 61"/>
              <p:cNvSpPr txBox="1"/>
              <p:nvPr/>
            </p:nvSpPr>
            <p:spPr>
              <a:xfrm>
                <a:off x="2870292" y="3638580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=1,125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2" name="Metin kutusu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92" y="3638580"/>
                <a:ext cx="1084208" cy="276999"/>
              </a:xfrm>
              <a:prstGeom prst="rect">
                <a:avLst/>
              </a:prstGeom>
              <a:blipFill>
                <a:blip r:embed="rId30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Metin kutusu 62"/>
              <p:cNvSpPr txBox="1"/>
              <p:nvPr/>
            </p:nvSpPr>
            <p:spPr>
              <a:xfrm>
                <a:off x="10486507" y="5179138"/>
                <a:ext cx="1203406" cy="123110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tr-T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r-T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=1,125</m:t>
                      </m:r>
                    </m:oMath>
                  </m:oMathPara>
                </a14:m>
                <a:endParaRPr lang="tr-T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Metin kutusu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507" y="5179138"/>
                <a:ext cx="1203406" cy="1231106"/>
              </a:xfrm>
              <a:prstGeom prst="rect">
                <a:avLst/>
              </a:prstGeom>
              <a:blipFill>
                <a:blip r:embed="rId31"/>
                <a:stretch>
                  <a:fillRect l="-3500" r="-4000" b="-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0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01977" y="163299"/>
            <a:ext cx="421293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Ürün için sınır değeri </a:t>
            </a:r>
            <a:r>
              <a:rPr lang="en-US" sz="2800" dirty="0" smtClean="0">
                <a:solidFill>
                  <a:srgbClr val="0000FF"/>
                </a:solidFill>
              </a:rPr>
              <a:t>100 </a:t>
            </a:r>
            <a:r>
              <a:rPr lang="tr-TR" sz="2800" dirty="0" smtClean="0">
                <a:solidFill>
                  <a:srgbClr val="0000FF"/>
                </a:solidFill>
              </a:rPr>
              <a:t>den</a:t>
            </a:r>
            <a:r>
              <a:rPr lang="en-US" sz="2800" dirty="0" smtClean="0">
                <a:solidFill>
                  <a:srgbClr val="0000FF"/>
                </a:solidFill>
              </a:rPr>
              <a:t> 101</a:t>
            </a:r>
            <a:r>
              <a:rPr lang="tr-TR" sz="2800" dirty="0" smtClean="0">
                <a:solidFill>
                  <a:srgbClr val="0000FF"/>
                </a:solidFill>
              </a:rPr>
              <a:t> e arttırdığımızı düşünelim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2553844"/>
            <a:ext cx="11151" cy="34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687" y="6022258"/>
            <a:ext cx="3662220" cy="2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65655" y="3532357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994"/>
              </p:ext>
            </p:extLst>
          </p:nvPr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8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1545"/>
              </p:ext>
            </p:extLst>
          </p:nvPr>
        </p:nvGraphicFramePr>
        <p:xfrm>
          <a:off x="4335348" y="5920769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9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5348" y="5920769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46736"/>
              </p:ext>
            </p:extLst>
          </p:nvPr>
        </p:nvGraphicFramePr>
        <p:xfrm>
          <a:off x="422275" y="2227263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0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" y="2227263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67193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5178"/>
              </p:ext>
            </p:extLst>
          </p:nvPr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1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81038" y="3457565"/>
            <a:ext cx="3205371" cy="25977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>
            <a:off x="669414" y="3467194"/>
            <a:ext cx="3161843" cy="2565296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43719" y="4130169"/>
            <a:ext cx="847145" cy="70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90864" y="4077710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>
            <a:off x="1527333" y="4179528"/>
            <a:ext cx="23672" cy="1852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39024"/>
              </p:ext>
            </p:extLst>
          </p:nvPr>
        </p:nvGraphicFramePr>
        <p:xfrm>
          <a:off x="1349375" y="6043613"/>
          <a:ext cx="355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2" name="Equation" r:id="rId11" imgW="203040" imgH="177480" progId="Equation.DSMT4">
                  <p:embed/>
                </p:oleObj>
              </mc:Choice>
              <mc:Fallback>
                <p:oleObj name="Equation" r:id="rId11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9375" y="6043613"/>
                        <a:ext cx="3556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92044"/>
              </p:ext>
            </p:extLst>
          </p:nvPr>
        </p:nvGraphicFramePr>
        <p:xfrm>
          <a:off x="287570" y="397474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3" name="Equation" r:id="rId13" imgW="190440" imgH="177480" progId="Equation.DSMT4">
                  <p:embed/>
                </p:oleObj>
              </mc:Choice>
              <mc:Fallback>
                <p:oleObj name="Equation" r:id="rId1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7570" y="397474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1576527" y="3818287"/>
            <a:ext cx="1293765" cy="3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31527" y="3543921"/>
            <a:ext cx="16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+ y = 100)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3719" y="3311618"/>
            <a:ext cx="3423590" cy="2720872"/>
          </a:xfrm>
          <a:prstGeom prst="line">
            <a:avLst/>
          </a:prstGeom>
          <a:ln w="28575">
            <a:solidFill>
              <a:srgbClr val="17AD49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88971"/>
              </p:ext>
            </p:extLst>
          </p:nvPr>
        </p:nvGraphicFramePr>
        <p:xfrm>
          <a:off x="4938420" y="280434"/>
          <a:ext cx="2021582" cy="76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4" name="Equation" r:id="rId15" imgW="1282680" imgH="482400" progId="Equation.DSMT4">
                  <p:embed/>
                </p:oleObj>
              </mc:Choice>
              <mc:Fallback>
                <p:oleObj name="Equation" r:id="rId15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420" y="280434"/>
                        <a:ext cx="2021582" cy="763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8286"/>
              </p:ext>
            </p:extLst>
          </p:nvPr>
        </p:nvGraphicFramePr>
        <p:xfrm>
          <a:off x="5054600" y="1276350"/>
          <a:ext cx="51530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5" name="Equation" r:id="rId17" imgW="3149280" imgH="203040" progId="Equation.DSMT4">
                  <p:embed/>
                </p:oleObj>
              </mc:Choice>
              <mc:Fallback>
                <p:oleObj name="Equation" r:id="rId17" imgW="314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1276350"/>
                        <a:ext cx="5153025" cy="331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ight Arrow 62"/>
          <p:cNvSpPr/>
          <p:nvPr/>
        </p:nvSpPr>
        <p:spPr>
          <a:xfrm>
            <a:off x="7977897" y="1280165"/>
            <a:ext cx="645979" cy="2725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8798313" y="1621382"/>
            <a:ext cx="278780" cy="309253"/>
          </a:xfrm>
          <a:prstGeom prst="rightArrow">
            <a:avLst/>
          </a:prstGeom>
          <a:solidFill>
            <a:srgbClr val="F00A0A"/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6307873" y="1621381"/>
            <a:ext cx="278780" cy="309253"/>
          </a:xfrm>
          <a:prstGeom prst="rightArrow">
            <a:avLst/>
          </a:prstGeom>
          <a:solidFill>
            <a:srgbClr val="F00A0A"/>
          </a:solidFill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71002" y="2077525"/>
            <a:ext cx="50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Tekrar çözelim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6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28781"/>
              </p:ext>
            </p:extLst>
          </p:nvPr>
        </p:nvGraphicFramePr>
        <p:xfrm>
          <a:off x="6127517" y="2953637"/>
          <a:ext cx="2692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6" name="Equation" r:id="rId19" imgW="1295280" imgH="253800" progId="Equation.DSMT4">
                  <p:embed/>
                </p:oleObj>
              </mc:Choice>
              <mc:Fallback>
                <p:oleObj name="Equation" r:id="rId19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17" y="2953637"/>
                        <a:ext cx="2692400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ight Arrow 65"/>
          <p:cNvSpPr/>
          <p:nvPr/>
        </p:nvSpPr>
        <p:spPr>
          <a:xfrm>
            <a:off x="9089177" y="3111318"/>
            <a:ext cx="482338" cy="3164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86976" y="4110228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797890" y="4137261"/>
            <a:ext cx="1260477" cy="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15" y="3952595"/>
            <a:ext cx="154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+ y  = 101)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86761" y="5127093"/>
            <a:ext cx="5234300" cy="923330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Ürünün kapasite</a:t>
            </a:r>
            <a:r>
              <a:rPr lang="en-US" dirty="0" smtClean="0"/>
              <a:t> </a:t>
            </a:r>
            <a:r>
              <a:rPr lang="tr-TR" dirty="0" smtClean="0"/>
              <a:t>artımı göz önüne alınıp tekrar </a:t>
            </a:r>
            <a:r>
              <a:rPr lang="en-US" dirty="0"/>
              <a:t>optimize </a:t>
            </a:r>
            <a:r>
              <a:rPr lang="tr-TR" dirty="0" smtClean="0"/>
              <a:t>edildiğinde</a:t>
            </a:r>
            <a:r>
              <a:rPr lang="en-US" dirty="0" smtClean="0"/>
              <a:t> , </a:t>
            </a:r>
            <a:r>
              <a:rPr lang="en-US" dirty="0"/>
              <a:t>4,50 </a:t>
            </a:r>
            <a:r>
              <a:rPr lang="tr-TR" dirty="0" smtClean="0"/>
              <a:t>fazla kar elde ediyoruz</a:t>
            </a:r>
            <a:r>
              <a:rPr lang="en-US" dirty="0" smtClean="0"/>
              <a:t>. </a:t>
            </a:r>
            <a:r>
              <a:rPr lang="en-US" dirty="0"/>
              <a:t>Bu lambda </a:t>
            </a:r>
            <a:r>
              <a:rPr lang="tr-TR" dirty="0" smtClean="0"/>
              <a:t>değerine çok yakın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9" name="TextBox 33"/>
          <p:cNvSpPr txBox="1"/>
          <p:nvPr/>
        </p:nvSpPr>
        <p:spPr>
          <a:xfrm>
            <a:off x="1771030" y="2457768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Metin kutusu 39"/>
              <p:cNvSpPr txBox="1"/>
              <p:nvPr/>
            </p:nvSpPr>
            <p:spPr>
              <a:xfrm>
                <a:off x="9676719" y="2658120"/>
                <a:ext cx="1398973" cy="123110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=25.5</m:t>
                      </m:r>
                    </m:oMath>
                  </m:oMathPara>
                </a14:m>
                <a:endParaRPr lang="tr-T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75.5</m:t>
                      </m:r>
                    </m:oMath>
                  </m:oMathPara>
                </a14:m>
                <a:endParaRPr lang="tr-T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=4.9</m:t>
                      </m:r>
                    </m:oMath>
                  </m:oMathPara>
                </a14:m>
                <a:endParaRPr lang="tr-T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=1,129.5</m:t>
                      </m:r>
                    </m:oMath>
                  </m:oMathPara>
                </a14:m>
                <a:endParaRPr lang="tr-T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Metin kutusu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19" y="2658120"/>
                <a:ext cx="1398973" cy="1231106"/>
              </a:xfrm>
              <a:prstGeom prst="rect">
                <a:avLst/>
              </a:prstGeom>
              <a:blipFill>
                <a:blip r:embed="rId21"/>
                <a:stretch>
                  <a:fillRect l="-3017" r="-3448" b="-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Metin kutusu 41"/>
              <p:cNvSpPr txBox="1"/>
              <p:nvPr/>
            </p:nvSpPr>
            <p:spPr>
              <a:xfrm>
                <a:off x="1834961" y="3133192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42" name="Metin kutusu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61" y="3133192"/>
                <a:ext cx="1084208" cy="276999"/>
              </a:xfrm>
              <a:prstGeom prst="rect">
                <a:avLst/>
              </a:prstGeom>
              <a:blipFill>
                <a:blip r:embed="rId22"/>
                <a:stretch>
                  <a:fillRect l="-4494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Metin kutusu 42"/>
              <p:cNvSpPr txBox="1"/>
              <p:nvPr/>
            </p:nvSpPr>
            <p:spPr>
              <a:xfrm>
                <a:off x="2870292" y="3638580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=1,125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43" name="Metin kutusu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92" y="3638580"/>
                <a:ext cx="1084208" cy="276999"/>
              </a:xfrm>
              <a:prstGeom prst="rect">
                <a:avLst/>
              </a:prstGeom>
              <a:blipFill>
                <a:blip r:embed="rId23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Metin kutusu 43"/>
              <p:cNvSpPr txBox="1"/>
              <p:nvPr/>
            </p:nvSpPr>
            <p:spPr>
              <a:xfrm>
                <a:off x="3022692" y="4019580"/>
                <a:ext cx="1388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=1,1229.5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44" name="Metin kutusu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2" y="4019580"/>
                <a:ext cx="1388778" cy="276999"/>
              </a:xfrm>
              <a:prstGeom prst="rect">
                <a:avLst/>
              </a:prstGeom>
              <a:blipFill>
                <a:blip r:embed="rId24"/>
                <a:stretch>
                  <a:fillRect l="-3947" r="-394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7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724830" y="2286000"/>
            <a:ext cx="7453" cy="33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35981" y="5675971"/>
            <a:ext cx="489538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37"/>
          <p:cNvSpPr>
            <a:spLocks/>
          </p:cNvSpPr>
          <p:nvPr/>
        </p:nvSpPr>
        <p:spPr bwMode="auto">
          <a:xfrm>
            <a:off x="966439" y="3481659"/>
            <a:ext cx="4174273" cy="17526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816" y="0"/>
              </a:cxn>
              <a:cxn ang="0">
                <a:pos x="1632" y="1056"/>
              </a:cxn>
            </a:cxnLst>
            <a:rect l="0" t="0" r="r" b="b"/>
            <a:pathLst>
              <a:path w="1632" h="1056">
                <a:moveTo>
                  <a:pt x="0" y="1056"/>
                </a:moveTo>
                <a:cubicBezTo>
                  <a:pt x="272" y="528"/>
                  <a:pt x="544" y="0"/>
                  <a:pt x="816" y="0"/>
                </a:cubicBezTo>
                <a:cubicBezTo>
                  <a:pt x="1088" y="0"/>
                  <a:pt x="1360" y="528"/>
                  <a:pt x="1632" y="1056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03394" y="3437054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83651"/>
              </p:ext>
            </p:extLst>
          </p:nvPr>
        </p:nvGraphicFramePr>
        <p:xfrm>
          <a:off x="7174275" y="1803070"/>
          <a:ext cx="16652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4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4275" y="1803070"/>
                        <a:ext cx="1665288" cy="587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196790" y="3847170"/>
            <a:ext cx="30509" cy="18399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39266"/>
              </p:ext>
            </p:extLst>
          </p:nvPr>
        </p:nvGraphicFramePr>
        <p:xfrm>
          <a:off x="2880750" y="5720576"/>
          <a:ext cx="4683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5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0750" y="5720576"/>
                        <a:ext cx="468312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87739"/>
              </p:ext>
            </p:extLst>
          </p:nvPr>
        </p:nvGraphicFramePr>
        <p:xfrm>
          <a:off x="5673067" y="5501210"/>
          <a:ext cx="289196" cy="37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6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3067" y="5501210"/>
                        <a:ext cx="289196" cy="37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73480"/>
              </p:ext>
            </p:extLst>
          </p:nvPr>
        </p:nvGraphicFramePr>
        <p:xfrm>
          <a:off x="2012814" y="5735619"/>
          <a:ext cx="4683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7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2814" y="5735619"/>
                        <a:ext cx="468312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/>
          <p:cNvSpPr/>
          <p:nvPr/>
        </p:nvSpPr>
        <p:spPr>
          <a:xfrm>
            <a:off x="2146609" y="3813716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3053574" y="3526264"/>
            <a:ext cx="61332" cy="2194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14906" y="3233948"/>
            <a:ext cx="528288" cy="19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97076" y="2807593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777" y="1912092"/>
            <a:ext cx="8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Kazanç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5975" y="174573"/>
            <a:ext cx="11849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Kazanç grafiği sınırlandırıcının bir fonksiyonu olarak çizilirse </a:t>
            </a:r>
            <a:r>
              <a:rPr lang="en-US" sz="3200" dirty="0" smtClean="0"/>
              <a:t>(</a:t>
            </a:r>
            <a:r>
              <a:rPr lang="tr-TR" sz="3200" dirty="0" smtClean="0"/>
              <a:t>Sınırlandırılmış amaç fonksiyonunu optimize edilir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07102" y="2212636"/>
            <a:ext cx="2651274" cy="2123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7909" y="3339090"/>
            <a:ext cx="386556" cy="49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3355" y="3711628"/>
            <a:ext cx="42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</a:t>
            </a:r>
            <a:r>
              <a:rPr lang="tr-TR" dirty="0" smtClean="0"/>
              <a:t>sınır şartının</a:t>
            </a:r>
            <a:r>
              <a:rPr lang="en-US" dirty="0" smtClean="0"/>
              <a:t> </a:t>
            </a:r>
            <a:r>
              <a:rPr lang="tr-TR" dirty="0" smtClean="0"/>
              <a:t>amaç fonksiyonu </a:t>
            </a:r>
            <a:r>
              <a:rPr lang="en-US" dirty="0" err="1" smtClean="0"/>
              <a:t>üzerindeki</a:t>
            </a:r>
            <a:r>
              <a:rPr lang="en-US" dirty="0" smtClean="0"/>
              <a:t> </a:t>
            </a:r>
            <a:r>
              <a:rPr lang="en-US" dirty="0" err="1"/>
              <a:t>marjinal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ölçer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Metin kutusu 23"/>
              <p:cNvSpPr txBox="1"/>
              <p:nvPr/>
            </p:nvSpPr>
            <p:spPr>
              <a:xfrm>
                <a:off x="1202361" y="3104956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=1,125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1" y="3104956"/>
                <a:ext cx="1084208" cy="276999"/>
              </a:xfrm>
              <a:prstGeom prst="rect">
                <a:avLst/>
              </a:prstGeom>
              <a:blipFill>
                <a:blip r:embed="rId11"/>
                <a:stretch>
                  <a:fillRect l="-4494" r="-5056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Metin kutusu 25"/>
              <p:cNvSpPr txBox="1"/>
              <p:nvPr/>
            </p:nvSpPr>
            <p:spPr>
              <a:xfrm>
                <a:off x="3643194" y="3075266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94" y="3075266"/>
                <a:ext cx="1084208" cy="276999"/>
              </a:xfrm>
              <a:prstGeom prst="rect">
                <a:avLst/>
              </a:prstGeom>
              <a:blipFill>
                <a:blip r:embed="rId12"/>
                <a:stretch>
                  <a:fillRect l="-5085" r="-5650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/>
              <p:cNvSpPr txBox="1"/>
              <p:nvPr/>
            </p:nvSpPr>
            <p:spPr>
              <a:xfrm>
                <a:off x="3948392" y="1905220"/>
                <a:ext cx="1035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𝐸𝑔𝑖𝑚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92" y="1905220"/>
                <a:ext cx="1035476" cy="276999"/>
              </a:xfrm>
              <a:prstGeom prst="rect">
                <a:avLst/>
              </a:prstGeom>
              <a:blipFill>
                <a:blip r:embed="rId13"/>
                <a:stretch>
                  <a:fillRect l="-5294" t="-4444" r="-7647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/>
          <p:cNvSpPr/>
          <p:nvPr/>
        </p:nvSpPr>
        <p:spPr>
          <a:xfrm>
            <a:off x="665767" y="1750740"/>
            <a:ext cx="5138351" cy="4282283"/>
          </a:xfrm>
          <a:prstGeom prst="rtTriangle">
            <a:avLst/>
          </a:prstGeom>
          <a:solidFill>
            <a:srgbClr val="C4041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99080" y="117881"/>
            <a:ext cx="48364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dirty="0" smtClean="0">
                <a:solidFill>
                  <a:srgbClr val="0000FF"/>
                </a:solidFill>
              </a:rPr>
              <a:t>Üretim sınırını 160 olarak değiştirelim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112" y="1416434"/>
            <a:ext cx="18655" cy="461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2687" y="6022258"/>
            <a:ext cx="5435668" cy="4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93636" y="3435262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165655" y="3532357"/>
            <a:ext cx="1" cy="25203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992128" y="6044175"/>
          <a:ext cx="333374" cy="31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4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128" y="6044175"/>
                        <a:ext cx="333374" cy="31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01889"/>
              </p:ext>
            </p:extLst>
          </p:nvPr>
        </p:nvGraphicFramePr>
        <p:xfrm>
          <a:off x="6144014" y="5913079"/>
          <a:ext cx="235735" cy="25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5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4014" y="5913079"/>
                        <a:ext cx="235735" cy="25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051456"/>
              </p:ext>
            </p:extLst>
          </p:nvPr>
        </p:nvGraphicFramePr>
        <p:xfrm>
          <a:off x="257271" y="1263240"/>
          <a:ext cx="2587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6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271" y="1263240"/>
                        <a:ext cx="2587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681038" y="3467193"/>
            <a:ext cx="1462779" cy="192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58612" y="3311618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7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12" y="3311618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3433" y="3906976"/>
            <a:ext cx="169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Sınırlandırılmamış çözüm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91935" y="1750741"/>
            <a:ext cx="5112183" cy="4312470"/>
          </a:xfrm>
          <a:prstGeom prst="line">
            <a:avLst/>
          </a:prstGeom>
          <a:ln w="28575">
            <a:solidFill>
              <a:srgbClr val="17AD49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51824"/>
              </p:ext>
            </p:extLst>
          </p:nvPr>
        </p:nvGraphicFramePr>
        <p:xfrm>
          <a:off x="5068453" y="652702"/>
          <a:ext cx="2021582" cy="76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8" name="Equation" r:id="rId11" imgW="1282680" imgH="482400" progId="Equation.DSMT4">
                  <p:embed/>
                </p:oleObj>
              </mc:Choice>
              <mc:Fallback>
                <p:oleObj name="Equation" r:id="rId11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453" y="652702"/>
                        <a:ext cx="2021582" cy="763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852113"/>
              </p:ext>
            </p:extLst>
          </p:nvPr>
        </p:nvGraphicFramePr>
        <p:xfrm>
          <a:off x="5163996" y="1648618"/>
          <a:ext cx="51943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9" name="Equation" r:id="rId13" imgW="3174840" imgH="203040" progId="Equation.DSMT4">
                  <p:embed/>
                </p:oleObj>
              </mc:Choice>
              <mc:Fallback>
                <p:oleObj name="Equation" r:id="rId13" imgW="317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996" y="1648618"/>
                        <a:ext cx="5194300" cy="331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ight Arrow 62"/>
          <p:cNvSpPr/>
          <p:nvPr/>
        </p:nvSpPr>
        <p:spPr>
          <a:xfrm>
            <a:off x="8107930" y="1652433"/>
            <a:ext cx="645979" cy="2725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8942406" y="2998857"/>
            <a:ext cx="482338" cy="3164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1491933" y="3556404"/>
            <a:ext cx="500195" cy="35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56513"/>
              </p:ext>
            </p:extLst>
          </p:nvPr>
        </p:nvGraphicFramePr>
        <p:xfrm>
          <a:off x="187341" y="1599622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0" name="Equation" r:id="rId15" imgW="253800" imgH="177480" progId="Equation.DSMT4">
                  <p:embed/>
                </p:oleObj>
              </mc:Choice>
              <mc:Fallback>
                <p:oleObj name="Equation" r:id="rId1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341" y="1599622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27492"/>
              </p:ext>
            </p:extLst>
          </p:nvPr>
        </p:nvGraphicFramePr>
        <p:xfrm>
          <a:off x="5504798" y="6064846"/>
          <a:ext cx="444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1"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4798" y="6064846"/>
                        <a:ext cx="4445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97100" y="137433"/>
            <a:ext cx="602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nın</a:t>
            </a:r>
            <a:r>
              <a:rPr lang="tr-TR" dirty="0" smtClean="0"/>
              <a:t> pozitif olduğu varsayılırsa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95919"/>
              </p:ext>
            </p:extLst>
          </p:nvPr>
        </p:nvGraphicFramePr>
        <p:xfrm>
          <a:off x="6115050" y="2954338"/>
          <a:ext cx="271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2" name="Equation" r:id="rId19" imgW="1307880" imgH="253800" progId="Equation.DSMT4">
                  <p:embed/>
                </p:oleObj>
              </mc:Choice>
              <mc:Fallback>
                <p:oleObj name="Equation" r:id="rId19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2954338"/>
                        <a:ext cx="2717800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89184" y="4328932"/>
            <a:ext cx="327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Lambda</a:t>
            </a:r>
            <a:r>
              <a:rPr lang="tr-TR" dirty="0" smtClean="0"/>
              <a:t> negatif çıktı. Olmaz, sıfır alalım o zaman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416941" y="3227791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Metin kutusu 29"/>
              <p:cNvSpPr txBox="1"/>
              <p:nvPr/>
            </p:nvSpPr>
            <p:spPr>
              <a:xfrm>
                <a:off x="2467121" y="2954338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=1,245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21" y="2954338"/>
                <a:ext cx="1084208" cy="276999"/>
              </a:xfrm>
              <a:prstGeom prst="rect">
                <a:avLst/>
              </a:prstGeom>
              <a:blipFill>
                <a:blip r:embed="rId21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Metin kutusu 34"/>
              <p:cNvSpPr txBox="1"/>
              <p:nvPr/>
            </p:nvSpPr>
            <p:spPr>
              <a:xfrm>
                <a:off x="741551" y="4502952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51" y="4502952"/>
                <a:ext cx="1084208" cy="276999"/>
              </a:xfrm>
              <a:prstGeom prst="rect">
                <a:avLst/>
              </a:prstGeom>
              <a:blipFill>
                <a:blip r:embed="rId22"/>
                <a:stretch>
                  <a:fillRect l="-5056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Metin kutusu 35"/>
              <p:cNvSpPr txBox="1"/>
              <p:nvPr/>
            </p:nvSpPr>
            <p:spPr>
              <a:xfrm>
                <a:off x="8419224" y="4785764"/>
                <a:ext cx="1203406" cy="123110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tr-T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Metin kutusu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24" y="4785764"/>
                <a:ext cx="1203406" cy="1231106"/>
              </a:xfrm>
              <a:prstGeom prst="rect">
                <a:avLst/>
              </a:prstGeom>
              <a:blipFill>
                <a:blip r:embed="rId23"/>
                <a:stretch>
                  <a:fillRect l="-3500" r="-4000" b="-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Metin kutusu 36"/>
              <p:cNvSpPr txBox="1"/>
              <p:nvPr/>
            </p:nvSpPr>
            <p:spPr>
              <a:xfrm>
                <a:off x="9534300" y="2493623"/>
                <a:ext cx="1203406" cy="123110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 lang="tr-TR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155</m:t>
                      </m:r>
                    </m:oMath>
                  </m:oMathPara>
                </a14:m>
                <a:endParaRPr lang="tr-T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tr-T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=1,245</m:t>
                      </m:r>
                    </m:oMath>
                  </m:oMathPara>
                </a14:m>
                <a:endParaRPr lang="tr-T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Metin kutusu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300" y="2493623"/>
                <a:ext cx="1203406" cy="1231106"/>
              </a:xfrm>
              <a:prstGeom prst="rect">
                <a:avLst/>
              </a:prstGeom>
              <a:blipFill>
                <a:blip r:embed="rId24"/>
                <a:stretch>
                  <a:fillRect l="-3518" r="-4523" b="-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724830" y="2286000"/>
            <a:ext cx="7453" cy="33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35981" y="5675971"/>
            <a:ext cx="4895385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37"/>
          <p:cNvSpPr>
            <a:spLocks/>
          </p:cNvSpPr>
          <p:nvPr/>
        </p:nvSpPr>
        <p:spPr bwMode="auto">
          <a:xfrm>
            <a:off x="966439" y="3481659"/>
            <a:ext cx="4174273" cy="17526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816" y="0"/>
              </a:cxn>
              <a:cxn ang="0">
                <a:pos x="1632" y="1056"/>
              </a:cxn>
            </a:cxnLst>
            <a:rect l="0" t="0" r="r" b="b"/>
            <a:pathLst>
              <a:path w="1632" h="1056">
                <a:moveTo>
                  <a:pt x="0" y="1056"/>
                </a:moveTo>
                <a:cubicBezTo>
                  <a:pt x="272" y="528"/>
                  <a:pt x="544" y="0"/>
                  <a:pt x="816" y="0"/>
                </a:cubicBezTo>
                <a:cubicBezTo>
                  <a:pt x="1088" y="0"/>
                  <a:pt x="1360" y="528"/>
                  <a:pt x="1632" y="1056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03394" y="3437054"/>
            <a:ext cx="100361" cy="89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52212"/>
              </p:ext>
            </p:extLst>
          </p:nvPr>
        </p:nvGraphicFramePr>
        <p:xfrm>
          <a:off x="7036760" y="5310566"/>
          <a:ext cx="16652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6760" y="5310566"/>
                        <a:ext cx="1665288" cy="587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13148"/>
              </p:ext>
            </p:extLst>
          </p:nvPr>
        </p:nvGraphicFramePr>
        <p:xfrm>
          <a:off x="2880750" y="5762293"/>
          <a:ext cx="408860" cy="28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5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0750" y="5762293"/>
                        <a:ext cx="408860" cy="28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73067" y="5501210"/>
          <a:ext cx="289196" cy="37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3067" y="5501210"/>
                        <a:ext cx="289196" cy="37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3053574" y="3526264"/>
            <a:ext cx="0" cy="2194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14906" y="3233948"/>
            <a:ext cx="528288" cy="19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97076" y="2807593"/>
            <a:ext cx="229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Sınırlandırılmamış çözüm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777" y="1912092"/>
            <a:ext cx="9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Kazanç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777" y="221447"/>
            <a:ext cx="11631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Lambda </a:t>
            </a:r>
            <a:r>
              <a:rPr lang="tr-TR" sz="2800" dirty="0" smtClean="0">
                <a:solidFill>
                  <a:prstClr val="black"/>
                </a:solidFill>
              </a:rPr>
              <a:t>sınır şartının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 smtClean="0">
                <a:solidFill>
                  <a:prstClr val="black"/>
                </a:solidFill>
              </a:rPr>
              <a:t>amaç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 smtClean="0">
                <a:solidFill>
                  <a:prstClr val="black"/>
                </a:solidFill>
              </a:rPr>
              <a:t>fonksiyonu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tr-TR" sz="2800" dirty="0" smtClean="0">
                <a:solidFill>
                  <a:prstClr val="black"/>
                </a:solidFill>
              </a:rPr>
              <a:t>üzerindeki marjinal etkisini ölçer</a:t>
            </a:r>
            <a:r>
              <a:rPr lang="en-US" sz="2800" dirty="0" smtClean="0">
                <a:solidFill>
                  <a:prstClr val="black"/>
                </a:solidFill>
              </a:rPr>
              <a:t>! </a:t>
            </a:r>
            <a:r>
              <a:rPr lang="tr-TR" sz="2800" dirty="0" smtClean="0">
                <a:solidFill>
                  <a:prstClr val="black"/>
                </a:solidFill>
              </a:rPr>
              <a:t>Yani, alakasız kısıtlama olduğunda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</a:rPr>
              <a:t>lambda </a:t>
            </a:r>
            <a:r>
              <a:rPr lang="tr-TR" sz="2800" dirty="0" smtClean="0">
                <a:solidFill>
                  <a:prstClr val="black"/>
                </a:solidFill>
              </a:rPr>
              <a:t>sıfıra gider</a:t>
            </a:r>
            <a:r>
              <a:rPr lang="en-US" sz="2800" dirty="0" smtClean="0">
                <a:solidFill>
                  <a:prstClr val="black"/>
                </a:solidFill>
              </a:rPr>
              <a:t>!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14906" y="5669976"/>
            <a:ext cx="2324005" cy="59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H="1" flipV="1">
            <a:off x="815536" y="317391"/>
            <a:ext cx="4576438" cy="5352585"/>
          </a:xfrm>
          <a:prstGeom prst="arc">
            <a:avLst>
              <a:gd name="adj1" fmla="val 16200000"/>
              <a:gd name="adj2" fmla="val 21535044"/>
            </a:avLst>
          </a:prstGeom>
          <a:ln w="28575">
            <a:solidFill>
              <a:srgbClr val="17A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72351" y="4804511"/>
            <a:ext cx="87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Kazanç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56062" y="5334517"/>
            <a:ext cx="109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Metin kutusu 19"/>
              <p:cNvSpPr txBox="1"/>
              <p:nvPr/>
            </p:nvSpPr>
            <p:spPr>
              <a:xfrm>
                <a:off x="3628031" y="3015112"/>
                <a:ext cx="1084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=1,250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31" y="3015112"/>
                <a:ext cx="1084208" cy="276999"/>
              </a:xfrm>
              <a:prstGeom prst="rect">
                <a:avLst/>
              </a:prstGeom>
              <a:blipFill>
                <a:blip r:embed="rId9"/>
                <a:stretch>
                  <a:fillRect l="-4494" r="-5056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Metin kutusu 23"/>
              <p:cNvSpPr txBox="1"/>
              <p:nvPr/>
            </p:nvSpPr>
            <p:spPr>
              <a:xfrm>
                <a:off x="3948392" y="1905220"/>
                <a:ext cx="1035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𝐸𝑔𝑖𝑚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92" y="1905220"/>
                <a:ext cx="1035476" cy="276999"/>
              </a:xfrm>
              <a:prstGeom prst="rect">
                <a:avLst/>
              </a:prstGeom>
              <a:blipFill>
                <a:blip r:embed="rId10"/>
                <a:stretch>
                  <a:fillRect l="-5294" t="-4444" r="-7647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2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020" y="134346"/>
            <a:ext cx="199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Örnek</a:t>
            </a:r>
            <a:endParaRPr lang="en-US" sz="36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97563"/>
              </p:ext>
            </p:extLst>
          </p:nvPr>
        </p:nvGraphicFramePr>
        <p:xfrm>
          <a:off x="5681330" y="1872178"/>
          <a:ext cx="1574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330" y="1872178"/>
                        <a:ext cx="15748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85189" y="246527"/>
            <a:ext cx="717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IPod </a:t>
            </a:r>
            <a:r>
              <a:rPr lang="en-US" sz="2400" dirty="0" err="1" smtClean="0"/>
              <a:t>ürettiği</a:t>
            </a:r>
            <a:r>
              <a:rPr lang="tr-TR" sz="2400" dirty="0" smtClean="0"/>
              <a:t>m</a:t>
            </a:r>
            <a:r>
              <a:rPr lang="en-US" sz="2400" dirty="0" err="1" smtClean="0"/>
              <a:t>izi</a:t>
            </a:r>
            <a:r>
              <a:rPr lang="en-US" sz="2400" dirty="0" smtClean="0"/>
              <a:t> </a:t>
            </a:r>
            <a:r>
              <a:rPr lang="en-US" sz="2400" dirty="0" err="1"/>
              <a:t>varsayalım</a:t>
            </a:r>
            <a:r>
              <a:rPr lang="en-US" sz="2400" dirty="0"/>
              <a:t>. </a:t>
            </a:r>
            <a:r>
              <a:rPr lang="en-US" sz="2400" dirty="0" err="1"/>
              <a:t>Montaj</a:t>
            </a:r>
            <a:r>
              <a:rPr lang="en-US" sz="2400" dirty="0"/>
              <a:t> </a:t>
            </a:r>
            <a:r>
              <a:rPr lang="en-US" sz="2400" dirty="0" err="1"/>
              <a:t>tesisinizde</a:t>
            </a:r>
            <a:r>
              <a:rPr lang="en-US" sz="2400" dirty="0"/>
              <a:t> hem </a:t>
            </a:r>
            <a:r>
              <a:rPr lang="tr-TR" sz="2400" dirty="0" smtClean="0"/>
              <a:t>işçilik</a:t>
            </a:r>
            <a:r>
              <a:rPr lang="en-US" sz="2400" dirty="0" smtClean="0"/>
              <a:t> </a:t>
            </a:r>
            <a:r>
              <a:rPr lang="en-US" sz="2400" dirty="0"/>
              <a:t>hem de </a:t>
            </a:r>
            <a:r>
              <a:rPr lang="en-US" sz="2400" dirty="0" err="1"/>
              <a:t>sermaye</a:t>
            </a:r>
            <a:r>
              <a:rPr lang="en-US" sz="2400" dirty="0"/>
              <a:t> </a:t>
            </a:r>
            <a:r>
              <a:rPr lang="en-US" sz="2400" dirty="0" err="1"/>
              <a:t>girdileri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 </a:t>
            </a:r>
            <a:r>
              <a:rPr lang="en-US" sz="2400" dirty="0" err="1"/>
              <a:t>Üretim</a:t>
            </a:r>
            <a:r>
              <a:rPr lang="en-US" sz="2400" dirty="0"/>
              <a:t> </a:t>
            </a:r>
            <a:r>
              <a:rPr lang="en-US" sz="2400" dirty="0" err="1" smtClean="0"/>
              <a:t>süreci</a:t>
            </a:r>
            <a:r>
              <a:rPr lang="en-US" sz="2400" dirty="0" smtClean="0"/>
              <a:t>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 smtClean="0"/>
              <a:t>yaz</a:t>
            </a:r>
            <a:r>
              <a:rPr lang="tr-TR" sz="2400" dirty="0" err="1" smtClean="0"/>
              <a:t>ılabilir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2490" y="3953573"/>
            <a:ext cx="1012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İşçilik</a:t>
            </a:r>
            <a:r>
              <a:rPr lang="en-US" sz="2400" dirty="0"/>
              <a:t> </a:t>
            </a:r>
            <a:r>
              <a:rPr lang="en-US" sz="2400" dirty="0" err="1"/>
              <a:t>saatte</a:t>
            </a:r>
            <a:r>
              <a:rPr lang="en-US" sz="2400" dirty="0"/>
              <a:t> 10 </a:t>
            </a:r>
            <a:r>
              <a:rPr lang="en-US" sz="2400" dirty="0" err="1"/>
              <a:t>dolar</a:t>
            </a:r>
            <a:r>
              <a:rPr lang="en-US" sz="2400" dirty="0"/>
              <a:t>, </a:t>
            </a:r>
            <a:r>
              <a:rPr lang="en-US" sz="2400" dirty="0" err="1"/>
              <a:t>sermaye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birim</a:t>
            </a:r>
            <a:r>
              <a:rPr lang="en-US" sz="2400" dirty="0"/>
              <a:t> </a:t>
            </a:r>
            <a:r>
              <a:rPr lang="en-US" sz="2400" dirty="0" err="1"/>
              <a:t>başına</a:t>
            </a:r>
            <a:r>
              <a:rPr lang="en-US" sz="2400" dirty="0"/>
              <a:t> 40 </a:t>
            </a:r>
            <a:r>
              <a:rPr lang="en-US" sz="2400" dirty="0" err="1"/>
              <a:t>dolar</a:t>
            </a:r>
            <a:r>
              <a:rPr lang="en-US" sz="2400" dirty="0"/>
              <a:t>. </a:t>
            </a:r>
            <a:r>
              <a:rPr lang="en-US" sz="2400" dirty="0" err="1"/>
              <a:t>Amacınız</a:t>
            </a:r>
            <a:r>
              <a:rPr lang="en-US" sz="2400" dirty="0"/>
              <a:t> </a:t>
            </a:r>
            <a:r>
              <a:rPr lang="en-US" sz="2400" dirty="0" err="1"/>
              <a:t>saatte</a:t>
            </a:r>
            <a:r>
              <a:rPr lang="en-US" sz="2400" dirty="0"/>
              <a:t> 100 IPod </a:t>
            </a:r>
            <a:r>
              <a:rPr lang="en-US" sz="2400" dirty="0" err="1" smtClean="0"/>
              <a:t>üretmek</a:t>
            </a:r>
            <a:r>
              <a:rPr lang="tr-TR" sz="2400" dirty="0" smtClean="0"/>
              <a:t> ve</a:t>
            </a:r>
            <a:r>
              <a:rPr lang="en-US" sz="2400" dirty="0" smtClean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üretim</a:t>
            </a:r>
            <a:r>
              <a:rPr lang="en-US" sz="2400" dirty="0"/>
              <a:t> </a:t>
            </a:r>
            <a:r>
              <a:rPr lang="en-US" sz="2400" dirty="0" err="1"/>
              <a:t>maliyetlerini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aza</a:t>
            </a:r>
            <a:r>
              <a:rPr lang="en-US" sz="2400" dirty="0"/>
              <a:t> </a:t>
            </a:r>
            <a:r>
              <a:rPr lang="en-US" sz="2400" dirty="0" err="1"/>
              <a:t>indirmektir</a:t>
            </a:r>
            <a:r>
              <a:rPr lang="en-US" sz="2400" dirty="0"/>
              <a:t>.</a:t>
            </a:r>
          </a:p>
        </p:txBody>
      </p:sp>
      <p:pic>
        <p:nvPicPr>
          <p:cNvPr id="43014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3" y="794188"/>
            <a:ext cx="3596610" cy="2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5309191" y="2516703"/>
            <a:ext cx="404037" cy="375353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70228" y="2946241"/>
            <a:ext cx="21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Saatlik </a:t>
            </a:r>
            <a:r>
              <a:rPr lang="tr-TR" dirty="0" err="1" smtClean="0"/>
              <a:t>Ipod</a:t>
            </a:r>
            <a:r>
              <a:rPr lang="tr-TR" dirty="0" smtClean="0"/>
              <a:t> üretimi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94722" y="2383211"/>
            <a:ext cx="373911" cy="774659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0599" y="3212055"/>
            <a:ext cx="2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Sermaye girişi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02304" y="2397306"/>
            <a:ext cx="779721" cy="548935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15696" y="2767168"/>
            <a:ext cx="2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İşçilik girişi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/>
              <p:cNvSpPr txBox="1"/>
              <p:nvPr/>
            </p:nvSpPr>
            <p:spPr>
              <a:xfrm>
                <a:off x="3528005" y="5210886"/>
                <a:ext cx="3966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𝑇𝑜𝑝𝑙𝑎𝑚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𝑀𝑎𝑙𝑖𝑦𝑒𝑡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05" y="5210886"/>
                <a:ext cx="3966407" cy="369332"/>
              </a:xfrm>
              <a:prstGeom prst="rect">
                <a:avLst/>
              </a:prstGeom>
              <a:blipFill>
                <a:blip r:embed="rId6"/>
                <a:stretch>
                  <a:fillRect l="-2308" r="-1385" b="-3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8982017" y="1372297"/>
                <a:ext cx="1401922" cy="449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17" y="1372297"/>
                <a:ext cx="1401922" cy="449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8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1683" y="179121"/>
            <a:ext cx="7979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Saatte 100 </a:t>
            </a:r>
            <a:r>
              <a:rPr lang="tr-TR" sz="3200" dirty="0" err="1" smtClean="0"/>
              <a:t>Ipod</a:t>
            </a:r>
            <a:r>
              <a:rPr lang="tr-TR" sz="3200" dirty="0" smtClean="0"/>
              <a:t> üretmek için ilgili üretim maliyetlerini minimum yapalım</a:t>
            </a:r>
            <a:endParaRPr lang="en-US" sz="32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98369" y="1767266"/>
            <a:ext cx="430546" cy="1731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2528" y="3072692"/>
            <a:ext cx="4503410" cy="543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30856"/>
              </p:ext>
            </p:extLst>
          </p:nvPr>
        </p:nvGraphicFramePr>
        <p:xfrm>
          <a:off x="5525545" y="3167277"/>
          <a:ext cx="1187450" cy="3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"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5545" y="3167277"/>
                        <a:ext cx="1187450" cy="35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6894811" y="3266338"/>
            <a:ext cx="591670" cy="1882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03367"/>
              </p:ext>
            </p:extLst>
          </p:nvPr>
        </p:nvGraphicFramePr>
        <p:xfrm>
          <a:off x="7788948" y="3083590"/>
          <a:ext cx="1919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Equation" r:id="rId5" imgW="888840" imgH="203040" progId="Equation.DSMT4">
                  <p:embed/>
                </p:oleObj>
              </mc:Choice>
              <mc:Fallback>
                <p:oleObj name="Equation" r:id="rId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948" y="3083590"/>
                        <a:ext cx="1919287" cy="43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2242" y="3648243"/>
            <a:ext cx="421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Unutmayalım sınır şartını doğru yazmamız gerekiyor!</a:t>
            </a:r>
            <a:endParaRPr 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894654" y="4589721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i="1" dirty="0" err="1" smtClean="0">
                <a:solidFill>
                  <a:srgbClr val="0000FF"/>
                </a:solidFill>
              </a:rPr>
              <a:t>Minimizasyonda</a:t>
            </a:r>
            <a:r>
              <a:rPr lang="tr-TR" sz="2400" i="1" dirty="0" smtClean="0">
                <a:solidFill>
                  <a:srgbClr val="0000FF"/>
                </a:solidFill>
              </a:rPr>
              <a:t> basit bir değişiklik yapılır…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85809"/>
              </p:ext>
            </p:extLst>
          </p:nvPr>
        </p:nvGraphicFramePr>
        <p:xfrm>
          <a:off x="4083050" y="5227638"/>
          <a:ext cx="3505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" name="Equation" r:id="rId7" imgW="1409400" imgH="253800" progId="Equation.DSMT4">
                  <p:embed/>
                </p:oleObj>
              </mc:Choice>
              <mc:Fallback>
                <p:oleObj name="Equation" r:id="rId7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227638"/>
                        <a:ext cx="35052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891499" y="5680334"/>
            <a:ext cx="131762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66254" y="6037521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Pozitif işareti yerine negatif işareti eklenir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42254" y="4513521"/>
            <a:ext cx="8153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" y="153193"/>
            <a:ext cx="3596610" cy="2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/>
              <p:cNvSpPr txBox="1"/>
              <p:nvPr/>
            </p:nvSpPr>
            <p:spPr>
              <a:xfrm>
                <a:off x="6316923" y="1536858"/>
                <a:ext cx="2317942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9" name="Metin kutus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23" y="1536858"/>
                <a:ext cx="2317942" cy="509050"/>
              </a:xfrm>
              <a:prstGeom prst="rect">
                <a:avLst/>
              </a:prstGeom>
              <a:blipFill>
                <a:blip r:embed="rId10"/>
                <a:stretch>
                  <a:fillRect l="-1579" r="-2632" b="-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/>
              <p:cNvSpPr txBox="1"/>
              <p:nvPr/>
            </p:nvSpPr>
            <p:spPr>
              <a:xfrm>
                <a:off x="7327806" y="2110670"/>
                <a:ext cx="146001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06" y="2110670"/>
                <a:ext cx="1460015" cy="4202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3228158" y="2327988"/>
            <a:ext cx="28226" cy="29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256384" y="5220477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77904" y="3966413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4279" y="3362256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6988" y="5234473"/>
                <a:ext cx="1810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Zombi Sayısı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988" y="5234473"/>
                <a:ext cx="1810139" cy="523220"/>
              </a:xfrm>
              <a:prstGeom prst="rect">
                <a:avLst/>
              </a:prstGeom>
              <a:blipFill>
                <a:blip r:embed="rId23"/>
                <a:stretch>
                  <a:fillRect l="-1010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51692" y="121298"/>
            <a:ext cx="1109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İlk </a:t>
            </a:r>
            <a:r>
              <a:rPr lang="en-US" sz="2400" dirty="0" err="1"/>
              <a:t>olarak</a:t>
            </a:r>
            <a:r>
              <a:rPr lang="en-US" sz="2400" dirty="0"/>
              <a:t>, </a:t>
            </a:r>
            <a:r>
              <a:rPr lang="tr-TR" sz="2400" dirty="0" smtClean="0"/>
              <a:t>bu saldırının süre-</a:t>
            </a:r>
            <a:r>
              <a:rPr lang="tr-TR" sz="2400" dirty="0" err="1" smtClean="0"/>
              <a:t>zombi</a:t>
            </a:r>
            <a:r>
              <a:rPr lang="tr-TR" sz="2400" dirty="0" smtClean="0"/>
              <a:t> grafiğini çizelim</a:t>
            </a:r>
            <a:r>
              <a:rPr lang="en-US" sz="2400" dirty="0" smtClean="0"/>
              <a:t>. </a:t>
            </a:r>
            <a:r>
              <a:rPr lang="en-US" sz="2400" dirty="0" err="1"/>
              <a:t>Basit</a:t>
            </a:r>
            <a:r>
              <a:rPr lang="en-US" sz="2400" dirty="0"/>
              <a:t> </a:t>
            </a:r>
            <a:r>
              <a:rPr lang="en-US" sz="2400" dirty="0" err="1"/>
              <a:t>olması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tr-TR" sz="2400" dirty="0" smtClean="0"/>
              <a:t>aralarındaki ilişkinin</a:t>
            </a:r>
            <a:r>
              <a:rPr lang="en-US" sz="2400" dirty="0" smtClean="0"/>
              <a:t> </a:t>
            </a:r>
            <a:r>
              <a:rPr lang="en-US" sz="2400" dirty="0" err="1"/>
              <a:t>doğrusal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varsayalım</a:t>
            </a:r>
            <a:r>
              <a:rPr lang="en-US" sz="2400" dirty="0"/>
              <a:t>.</a:t>
            </a:r>
          </a:p>
        </p:txBody>
      </p:sp>
      <p:cxnSp>
        <p:nvCxnSpPr>
          <p:cNvPr id="25" name="Straight Connector 24"/>
          <p:cNvCxnSpPr>
            <a:endCxn id="7" idx="2"/>
          </p:cNvCxnSpPr>
          <p:nvPr/>
        </p:nvCxnSpPr>
        <p:spPr>
          <a:xfrm>
            <a:off x="3256384" y="4003591"/>
            <a:ext cx="92152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0561" y="3996594"/>
            <a:ext cx="0" cy="1237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3212" y="5248470"/>
            <a:ext cx="58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1,200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2720" y="3866880"/>
            <a:ext cx="712065" cy="30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 </a:t>
            </a:r>
            <a:r>
              <a:rPr lang="tr-TR" sz="1400" dirty="0" smtClean="0"/>
              <a:t>20</a:t>
            </a:r>
            <a:r>
              <a:rPr lang="tr-TR" sz="1400" dirty="0" smtClean="0"/>
              <a:t> </a:t>
            </a:r>
            <a:r>
              <a:rPr lang="tr-TR" sz="1400" dirty="0" err="1" smtClean="0"/>
              <a:t>sn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258371" y="5174113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726" y="2786587"/>
            <a:ext cx="1977862" cy="1137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339529" y="3316647"/>
            <a:ext cx="495873" cy="2399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64280" y="5872686"/>
            <a:ext cx="2971799" cy="436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6200000">
            <a:off x="5076461" y="5549010"/>
            <a:ext cx="379815" cy="2090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89450" y="2132002"/>
            <a:ext cx="617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Ayrıca saldırıdaki her bir </a:t>
            </a:r>
            <a:r>
              <a:rPr lang="tr-TR" dirty="0" err="1" smtClean="0"/>
              <a:t>sn</a:t>
            </a:r>
            <a:r>
              <a:rPr lang="tr-TR" dirty="0" smtClean="0"/>
              <a:t> artışının 50 </a:t>
            </a:r>
            <a:r>
              <a:rPr lang="tr-TR" dirty="0" err="1" smtClean="0"/>
              <a:t>zombi</a:t>
            </a:r>
            <a:r>
              <a:rPr lang="tr-TR" dirty="0" smtClean="0"/>
              <a:t> azaltacağını biliyoruz.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710733" y="3245898"/>
                <a:ext cx="1455737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3" y="3245898"/>
                <a:ext cx="1455737" cy="56387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429914" y="2833190"/>
                <a:ext cx="1319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4" y="2833190"/>
                <a:ext cx="1319464" cy="276999"/>
              </a:xfrm>
              <a:prstGeom prst="rect">
                <a:avLst/>
              </a:prstGeom>
              <a:blipFill>
                <a:blip r:embed="rId33"/>
                <a:stretch>
                  <a:fillRect l="-11111" t="-28889" r="-5093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/>
              <p:cNvSpPr txBox="1"/>
              <p:nvPr/>
            </p:nvSpPr>
            <p:spPr>
              <a:xfrm>
                <a:off x="5439166" y="1718972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i="1" dirty="0" smtClean="0"/>
                  <a:t>ZS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tr-TR" b="0" dirty="0" smtClean="0"/>
              </a:p>
            </p:txBody>
          </p:sp>
        </mc:Choice>
        <mc:Fallback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66" y="1718972"/>
                <a:ext cx="1414041" cy="276999"/>
              </a:xfrm>
              <a:prstGeom prst="rect">
                <a:avLst/>
              </a:prstGeom>
              <a:blipFill>
                <a:blip r:embed="rId34"/>
                <a:stretch>
                  <a:fillRect l="-9914" t="-28889" r="-5172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/>
              <p:cNvSpPr txBox="1"/>
              <p:nvPr/>
            </p:nvSpPr>
            <p:spPr>
              <a:xfrm>
                <a:off x="3872013" y="6036462"/>
                <a:ext cx="208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∗0=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3" y="6036462"/>
                <a:ext cx="2081724" cy="276999"/>
              </a:xfrm>
              <a:prstGeom prst="rect">
                <a:avLst/>
              </a:prstGeom>
              <a:blipFill>
                <a:blip r:embed="rId35"/>
                <a:stretch>
                  <a:fillRect l="-877" r="-877" b="-10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6653088" y="3078543"/>
                <a:ext cx="817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88" y="3078543"/>
                <a:ext cx="817211" cy="276999"/>
              </a:xfrm>
              <a:prstGeom prst="rect">
                <a:avLst/>
              </a:prstGeom>
              <a:blipFill>
                <a:blip r:embed="rId36"/>
                <a:stretch>
                  <a:fillRect l="-5970" r="-6716"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2742623" y="3110189"/>
                <a:ext cx="53697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623" y="3110189"/>
                <a:ext cx="536971" cy="56387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ikdörtgen 11"/>
              <p:cNvSpPr/>
              <p:nvPr/>
            </p:nvSpPr>
            <p:spPr>
              <a:xfrm>
                <a:off x="5084734" y="5181369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34" y="5181369"/>
                <a:ext cx="379463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2166470" y="1845105"/>
                <a:ext cx="13774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 smtClean="0"/>
                  <a:t>Saldırı Süresi</a:t>
                </a:r>
              </a:p>
              <a:p>
                <a:r>
                  <a:rPr lang="tr-TR" dirty="0" smtClean="0"/>
                  <a:t>      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70" y="1845105"/>
                <a:ext cx="1377493" cy="646331"/>
              </a:xfrm>
              <a:prstGeom prst="rect">
                <a:avLst/>
              </a:prstGeom>
              <a:blipFill>
                <a:blip r:embed="rId31"/>
                <a:stretch>
                  <a:fillRect l="-3540" t="-5660" r="-3540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09487" y="2331657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13315"/>
              </p:ext>
            </p:extLst>
          </p:nvPr>
        </p:nvGraphicFramePr>
        <p:xfrm>
          <a:off x="1971510" y="1953831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3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10" y="1953831"/>
                        <a:ext cx="269875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241385" y="6129601"/>
            <a:ext cx="4598685" cy="18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38019"/>
              </p:ext>
            </p:extLst>
          </p:nvPr>
        </p:nvGraphicFramePr>
        <p:xfrm>
          <a:off x="6887813" y="5975536"/>
          <a:ext cx="173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4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813" y="5975536"/>
                        <a:ext cx="173037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5"/>
          <p:cNvSpPr/>
          <p:nvPr/>
        </p:nvSpPr>
        <p:spPr>
          <a:xfrm>
            <a:off x="2375647" y="2443442"/>
            <a:ext cx="4464423" cy="3532094"/>
          </a:xfrm>
          <a:custGeom>
            <a:avLst/>
            <a:gdLst>
              <a:gd name="connsiteX0" fmla="*/ 0 w 4464423"/>
              <a:gd name="connsiteY0" fmla="*/ 0 h 3532094"/>
              <a:gd name="connsiteX1" fmla="*/ 170329 w 4464423"/>
              <a:gd name="connsiteY1" fmla="*/ 1048871 h 3532094"/>
              <a:gd name="connsiteX2" fmla="*/ 735105 w 4464423"/>
              <a:gd name="connsiteY2" fmla="*/ 1981200 h 3532094"/>
              <a:gd name="connsiteX3" fmla="*/ 1649505 w 4464423"/>
              <a:gd name="connsiteY3" fmla="*/ 2859741 h 3532094"/>
              <a:gd name="connsiteX4" fmla="*/ 2707341 w 4464423"/>
              <a:gd name="connsiteY4" fmla="*/ 3343835 h 3532094"/>
              <a:gd name="connsiteX5" fmla="*/ 4464423 w 4464423"/>
              <a:gd name="connsiteY5" fmla="*/ 3532094 h 353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4423" h="3532094">
                <a:moveTo>
                  <a:pt x="0" y="0"/>
                </a:moveTo>
                <a:cubicBezTo>
                  <a:pt x="23905" y="359335"/>
                  <a:pt x="47811" y="718671"/>
                  <a:pt x="170329" y="1048871"/>
                </a:cubicBezTo>
                <a:cubicBezTo>
                  <a:pt x="292847" y="1379071"/>
                  <a:pt x="488576" y="1679388"/>
                  <a:pt x="735105" y="1981200"/>
                </a:cubicBezTo>
                <a:cubicBezTo>
                  <a:pt x="981634" y="2283012"/>
                  <a:pt x="1320799" y="2632635"/>
                  <a:pt x="1649505" y="2859741"/>
                </a:cubicBezTo>
                <a:cubicBezTo>
                  <a:pt x="1978211" y="3086847"/>
                  <a:pt x="2238188" y="3231776"/>
                  <a:pt x="2707341" y="3343835"/>
                </a:cubicBezTo>
                <a:cubicBezTo>
                  <a:pt x="3176494" y="3455894"/>
                  <a:pt x="3820458" y="3493994"/>
                  <a:pt x="4464423" y="3532094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20520"/>
              </p:ext>
            </p:extLst>
          </p:nvPr>
        </p:nvGraphicFramePr>
        <p:xfrm>
          <a:off x="6658629" y="5592566"/>
          <a:ext cx="1015159" cy="30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5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629" y="5592566"/>
                        <a:ext cx="1015159" cy="30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2196353" y="3935506"/>
            <a:ext cx="582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9059" y="3935506"/>
            <a:ext cx="0" cy="21940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40177" y="3916534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31641" y="4678534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04717" y="5532789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63017" y="4705428"/>
            <a:ext cx="13448" cy="14241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41385" y="4705428"/>
            <a:ext cx="10814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54245" y="5532789"/>
            <a:ext cx="2147426" cy="36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01671" y="5532789"/>
            <a:ext cx="0" cy="596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59999" y="5346700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05624" y="6161625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625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38" idx="7"/>
          </p:cNvCxnSpPr>
          <p:nvPr/>
        </p:nvCxnSpPr>
        <p:spPr>
          <a:xfrm flipV="1">
            <a:off x="4458280" y="4689335"/>
            <a:ext cx="1022521" cy="8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85432"/>
              </p:ext>
            </p:extLst>
          </p:nvPr>
        </p:nvGraphicFramePr>
        <p:xfrm>
          <a:off x="5462872" y="4381291"/>
          <a:ext cx="149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6" name="Equation" r:id="rId9" imgW="1180800" imgH="279360" progId="Equation.DSMT4">
                  <p:embed/>
                </p:oleObj>
              </mc:Choice>
              <mc:Fallback>
                <p:oleObj name="Equation" r:id="rId9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872" y="4381291"/>
                        <a:ext cx="1498600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97623" y="4544654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176444" y="6178819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404562" y="3989204"/>
            <a:ext cx="1340457" cy="6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74504"/>
              </p:ext>
            </p:extLst>
          </p:nvPr>
        </p:nvGraphicFramePr>
        <p:xfrm>
          <a:off x="4745019" y="3688150"/>
          <a:ext cx="1577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7" name="Equation" r:id="rId11" imgW="1244520" imgH="279360" progId="Equation.DSMT4">
                  <p:embed/>
                </p:oleObj>
              </mc:Choice>
              <mc:Fallback>
                <p:oleObj name="Equation" r:id="rId11" imgW="1244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19" y="3688150"/>
                        <a:ext cx="1577975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>
          <a:xfrm flipV="1">
            <a:off x="2802930" y="3216323"/>
            <a:ext cx="845705" cy="7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71344" y="3781617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30205" y="6178819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graphicFrame>
        <p:nvGraphicFramePr>
          <p:cNvPr id="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49930"/>
              </p:ext>
            </p:extLst>
          </p:nvPr>
        </p:nvGraphicFramePr>
        <p:xfrm>
          <a:off x="3511547" y="2860723"/>
          <a:ext cx="15144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8" name="Equation" r:id="rId13" imgW="1193760" imgH="279360" progId="Equation.DSMT4">
                  <p:embed/>
                </p:oleObj>
              </mc:Choice>
              <mc:Fallback>
                <p:oleObj name="Equation" r:id="rId13" imgW="1193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47" y="2860723"/>
                        <a:ext cx="1514475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76"/>
            <a:ext cx="2549654" cy="17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887813" y="1622612"/>
            <a:ext cx="406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Sarı alan sınırlandırmanın optimuma nasıl etki ettiğini göstermektedir.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/>
              <p:cNvSpPr txBox="1"/>
              <p:nvPr/>
            </p:nvSpPr>
            <p:spPr>
              <a:xfrm>
                <a:off x="3242700" y="718161"/>
                <a:ext cx="2317942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00" y="718161"/>
                <a:ext cx="2317942" cy="509050"/>
              </a:xfrm>
              <a:prstGeom prst="rect">
                <a:avLst/>
              </a:prstGeom>
              <a:blipFill>
                <a:blip r:embed="rId16"/>
                <a:stretch>
                  <a:fillRect l="-1579" r="-2632" b="-9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/>
              <p:cNvSpPr txBox="1"/>
              <p:nvPr/>
            </p:nvSpPr>
            <p:spPr>
              <a:xfrm>
                <a:off x="4612588" y="1434370"/>
                <a:ext cx="1262333" cy="407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𝑘𝑙</m:t>
                        </m:r>
                      </m:e>
                    </m:rad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r-TR" sz="2400" dirty="0" smtClean="0"/>
                  <a:t>100</a:t>
                </a:r>
                <a:endParaRPr lang="tr-TR" sz="2400" dirty="0"/>
              </a:p>
            </p:txBody>
          </p:sp>
        </mc:Choice>
        <mc:Fallback xmlns="">
          <p:sp>
            <p:nvSpPr>
              <p:cNvPr id="35" name="Metin kutusu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88" y="1434370"/>
                <a:ext cx="1262333" cy="407804"/>
              </a:xfrm>
              <a:prstGeom prst="rect">
                <a:avLst/>
              </a:prstGeom>
              <a:blipFill>
                <a:blip r:embed="rId17"/>
                <a:stretch>
                  <a:fillRect t="-13433" r="-13043" b="-447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1683" y="179121"/>
            <a:ext cx="7979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Saatte 100 </a:t>
            </a:r>
            <a:r>
              <a:rPr lang="tr-TR" sz="3200" dirty="0" err="1" smtClean="0"/>
              <a:t>Ipod</a:t>
            </a:r>
            <a:r>
              <a:rPr lang="tr-TR" sz="3200" dirty="0" smtClean="0"/>
              <a:t> üretmek için üretim maliyetlerinin en aza indirilmesi…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72589"/>
              </p:ext>
            </p:extLst>
          </p:nvPr>
        </p:nvGraphicFramePr>
        <p:xfrm>
          <a:off x="4459288" y="2201863"/>
          <a:ext cx="42322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4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201863"/>
                        <a:ext cx="42322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1682" y="1687033"/>
            <a:ext cx="826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Tekrar </a:t>
            </a:r>
            <a:r>
              <a:rPr lang="tr-TR" dirty="0" err="1" smtClean="0"/>
              <a:t>lagrange</a:t>
            </a:r>
            <a:r>
              <a:rPr lang="tr-TR" dirty="0" smtClean="0"/>
              <a:t> denkleminin sınırlandırıcı çarpanına negatif işaret vererek yazalım.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5426" y="3010304"/>
            <a:ext cx="5035328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‘k’ </a:t>
            </a:r>
            <a:r>
              <a:rPr lang="tr-TR" dirty="0" smtClean="0"/>
              <a:t>ve</a:t>
            </a:r>
            <a:r>
              <a:rPr lang="en-US" dirty="0" smtClean="0"/>
              <a:t> ‘l’</a:t>
            </a:r>
            <a:r>
              <a:rPr lang="tr-TR" dirty="0" smtClean="0"/>
              <a:t> değişkenlerine göre türevlerini alalım.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982586" y="2903057"/>
            <a:ext cx="304800" cy="5838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04438"/>
              </p:ext>
            </p:extLst>
          </p:nvPr>
        </p:nvGraphicFramePr>
        <p:xfrm>
          <a:off x="4718253" y="3725412"/>
          <a:ext cx="3138265" cy="10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5" name="Equation" r:id="rId5" imgW="1384200" imgH="482400" progId="Equation.DSMT4">
                  <p:embed/>
                </p:oleObj>
              </mc:Choice>
              <mc:Fallback>
                <p:oleObj name="Equation" r:id="rId5" imgW="1384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253" y="3725412"/>
                        <a:ext cx="3138265" cy="1098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5124" y="4090089"/>
            <a:ext cx="3847080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Türevleri sıfıra eşitleyelim.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7953" y="5694461"/>
            <a:ext cx="2801487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Çarpan ile sınırlandırıcı</a:t>
            </a:r>
            <a:endParaRPr lang="en-US" dirty="0"/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10472"/>
              </p:ext>
            </p:extLst>
          </p:nvPr>
        </p:nvGraphicFramePr>
        <p:xfrm>
          <a:off x="4718253" y="5452884"/>
          <a:ext cx="766652" cy="37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6" name="Equation" r:id="rId7" imgW="368280" imgH="177480" progId="Equation.DSMT4">
                  <p:embed/>
                </p:oleObj>
              </mc:Choice>
              <mc:Fallback>
                <p:oleObj name="Equation" r:id="rId7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253" y="5452884"/>
                        <a:ext cx="766652" cy="371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15053"/>
              </p:ext>
            </p:extLst>
          </p:nvPr>
        </p:nvGraphicFramePr>
        <p:xfrm>
          <a:off x="5761952" y="5398472"/>
          <a:ext cx="1619046" cy="48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952" y="5398472"/>
                        <a:ext cx="1619046" cy="480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36197"/>
              </p:ext>
            </p:extLst>
          </p:nvPr>
        </p:nvGraphicFramePr>
        <p:xfrm>
          <a:off x="4911439" y="6112227"/>
          <a:ext cx="2469559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8" name="Equation" r:id="rId11" imgW="1091880" imgH="228600" progId="Equation.DSMT4">
                  <p:embed/>
                </p:oleObj>
              </mc:Choice>
              <mc:Fallback>
                <p:oleObj name="Equation" r:id="rId11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439" y="6112227"/>
                        <a:ext cx="2469559" cy="518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7" y="417012"/>
            <a:ext cx="3596610" cy="2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6052" y="176841"/>
            <a:ext cx="8509762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nın</a:t>
            </a:r>
            <a:r>
              <a:rPr lang="tr-TR" dirty="0" smtClean="0"/>
              <a:t> pozitif olduğunu düşünelim. Üç bilinmeyen üç denklem var.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78492"/>
              </p:ext>
            </p:extLst>
          </p:nvPr>
        </p:nvGraphicFramePr>
        <p:xfrm>
          <a:off x="3600450" y="785192"/>
          <a:ext cx="2087969" cy="134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5" name="Equation" r:id="rId3" imgW="1091880" imgH="698400" progId="Equation.DSMT4">
                  <p:embed/>
                </p:oleObj>
              </mc:Choice>
              <mc:Fallback>
                <p:oleObj name="Equation" r:id="rId3" imgW="1091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785192"/>
                        <a:ext cx="2087969" cy="13420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Brace 4"/>
          <p:cNvSpPr/>
          <p:nvPr/>
        </p:nvSpPr>
        <p:spPr>
          <a:xfrm rot="10800000">
            <a:off x="5688419" y="835505"/>
            <a:ext cx="265814" cy="733645"/>
          </a:xfrm>
          <a:prstGeom prst="leftBrace">
            <a:avLst/>
          </a:prstGeom>
          <a:ln>
            <a:solidFill>
              <a:srgbClr val="F0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05057"/>
              </p:ext>
            </p:extLst>
          </p:nvPr>
        </p:nvGraphicFramePr>
        <p:xfrm>
          <a:off x="7225004" y="1354727"/>
          <a:ext cx="1995377" cy="85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6" name="Equation" r:id="rId5" imgW="1066800" imgH="457200" progId="Equation.3">
                  <p:embed/>
                </p:oleObj>
              </mc:Choice>
              <mc:Fallback>
                <p:oleObj name="Equation" r:id="rId5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004" y="1354727"/>
                        <a:ext cx="1995377" cy="8589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 rot="16200000">
            <a:off x="6279369" y="910414"/>
            <a:ext cx="304800" cy="5838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6556" y="765784"/>
            <a:ext cx="3487650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İlk iki denklemden </a:t>
            </a:r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yı</a:t>
            </a:r>
            <a:r>
              <a:rPr lang="tr-TR" dirty="0" smtClean="0"/>
              <a:t> çekelim.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915581" y="2433322"/>
            <a:ext cx="304800" cy="16495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0220" y="2639129"/>
            <a:ext cx="2245594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Denklemleri bir birine eşitleyelim.</a:t>
            </a:r>
            <a:endParaRPr lang="en-US" dirty="0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44932"/>
              </p:ext>
            </p:extLst>
          </p:nvPr>
        </p:nvGraphicFramePr>
        <p:xfrm>
          <a:off x="8495414" y="4493263"/>
          <a:ext cx="2647507" cy="98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7" name="Equation" r:id="rId7" imgW="1167893" imgH="431613" progId="Equation.3">
                  <p:embed/>
                </p:oleObj>
              </mc:Choice>
              <mc:Fallback>
                <p:oleObj name="Equation" r:id="rId7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414" y="4493263"/>
                        <a:ext cx="2647507" cy="9832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415850" y="5061098"/>
            <a:ext cx="999461" cy="51076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5400000">
            <a:off x="6953200" y="4251732"/>
            <a:ext cx="304800" cy="20900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82803" y="5571859"/>
            <a:ext cx="2245594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Son denklemde yerine koyup çözelim.</a:t>
            </a:r>
            <a:endParaRPr lang="en-US" dirty="0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60698"/>
              </p:ext>
            </p:extLst>
          </p:nvPr>
        </p:nvGraphicFramePr>
        <p:xfrm>
          <a:off x="3997620" y="4340022"/>
          <a:ext cx="1752600" cy="221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8" name="Equation" r:id="rId9" imgW="914400" imgH="1155700" progId="Equation.3">
                  <p:embed/>
                </p:oleObj>
              </mc:Choice>
              <mc:Fallback>
                <p:oleObj name="Equation" r:id="rId9" imgW="9144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620" y="4340022"/>
                        <a:ext cx="1752600" cy="2218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874459" y="5778143"/>
            <a:ext cx="1186639" cy="780183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8560774">
            <a:off x="2873556" y="4016056"/>
            <a:ext cx="304800" cy="209008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17677"/>
              </p:ext>
            </p:extLst>
          </p:nvPr>
        </p:nvGraphicFramePr>
        <p:xfrm>
          <a:off x="317500" y="2966508"/>
          <a:ext cx="4556420" cy="45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9" name="Equation" r:id="rId11" imgW="2565360" imgH="253800" progId="Equation.DSMT4">
                  <p:embed/>
                </p:oleObj>
              </mc:Choice>
              <mc:Fallback>
                <p:oleObj name="Equation" r:id="rId11" imgW="2565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966508"/>
                        <a:ext cx="4556420" cy="452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3831"/>
              </p:ext>
            </p:extLst>
          </p:nvPr>
        </p:nvGraphicFramePr>
        <p:xfrm>
          <a:off x="317500" y="3353829"/>
          <a:ext cx="4203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0" name="Equation" r:id="rId13" imgW="2247840" imgH="279360" progId="Equation.DSMT4">
                  <p:embed/>
                </p:oleObj>
              </mc:Choice>
              <mc:Fallback>
                <p:oleObj name="Equation" r:id="rId13" imgW="2247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353829"/>
                        <a:ext cx="4203700" cy="52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63253"/>
              </p:ext>
            </p:extLst>
          </p:nvPr>
        </p:nvGraphicFramePr>
        <p:xfrm>
          <a:off x="9524649" y="1316798"/>
          <a:ext cx="2245594" cy="94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1" name="Equation" r:id="rId15" imgW="1092200" imgH="457200" progId="Equation.DSMT4">
                  <p:embed/>
                </p:oleObj>
              </mc:Choice>
              <mc:Fallback>
                <p:oleObj name="Equation" r:id="rId15" imgW="109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649" y="1316798"/>
                        <a:ext cx="2245594" cy="9442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3286" y="4082902"/>
            <a:ext cx="1817893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1 Ekstra </a:t>
            </a:r>
            <a:r>
              <a:rPr lang="tr-TR" dirty="0" err="1" smtClean="0"/>
              <a:t>Ipod</a:t>
            </a:r>
            <a:r>
              <a:rPr lang="tr-TR" dirty="0" smtClean="0"/>
              <a:t> un maliyeti $40 </a:t>
            </a:r>
            <a:r>
              <a:rPr lang="tr-TR" dirty="0" err="1" smtClean="0"/>
              <a:t>dır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24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17" y="293154"/>
            <a:ext cx="3596610" cy="2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9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09487" y="2331657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1971510" y="1953831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4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10" y="1953831"/>
                        <a:ext cx="269875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241385" y="6129601"/>
            <a:ext cx="4598685" cy="18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6887813" y="5975536"/>
          <a:ext cx="173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5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813" y="5975536"/>
                        <a:ext cx="173037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5"/>
          <p:cNvSpPr/>
          <p:nvPr/>
        </p:nvSpPr>
        <p:spPr>
          <a:xfrm>
            <a:off x="2375647" y="2443442"/>
            <a:ext cx="4464423" cy="3532094"/>
          </a:xfrm>
          <a:custGeom>
            <a:avLst/>
            <a:gdLst>
              <a:gd name="connsiteX0" fmla="*/ 0 w 4464423"/>
              <a:gd name="connsiteY0" fmla="*/ 0 h 3532094"/>
              <a:gd name="connsiteX1" fmla="*/ 170329 w 4464423"/>
              <a:gd name="connsiteY1" fmla="*/ 1048871 h 3532094"/>
              <a:gd name="connsiteX2" fmla="*/ 735105 w 4464423"/>
              <a:gd name="connsiteY2" fmla="*/ 1981200 h 3532094"/>
              <a:gd name="connsiteX3" fmla="*/ 1649505 w 4464423"/>
              <a:gd name="connsiteY3" fmla="*/ 2859741 h 3532094"/>
              <a:gd name="connsiteX4" fmla="*/ 2707341 w 4464423"/>
              <a:gd name="connsiteY4" fmla="*/ 3343835 h 3532094"/>
              <a:gd name="connsiteX5" fmla="*/ 4464423 w 4464423"/>
              <a:gd name="connsiteY5" fmla="*/ 3532094 h 353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4423" h="3532094">
                <a:moveTo>
                  <a:pt x="0" y="0"/>
                </a:moveTo>
                <a:cubicBezTo>
                  <a:pt x="23905" y="359335"/>
                  <a:pt x="47811" y="718671"/>
                  <a:pt x="170329" y="1048871"/>
                </a:cubicBezTo>
                <a:cubicBezTo>
                  <a:pt x="292847" y="1379071"/>
                  <a:pt x="488576" y="1679388"/>
                  <a:pt x="735105" y="1981200"/>
                </a:cubicBezTo>
                <a:cubicBezTo>
                  <a:pt x="981634" y="2283012"/>
                  <a:pt x="1320799" y="2632635"/>
                  <a:pt x="1649505" y="2859741"/>
                </a:cubicBezTo>
                <a:cubicBezTo>
                  <a:pt x="1978211" y="3086847"/>
                  <a:pt x="2238188" y="3231776"/>
                  <a:pt x="2707341" y="3343835"/>
                </a:cubicBezTo>
                <a:cubicBezTo>
                  <a:pt x="3176494" y="3455894"/>
                  <a:pt x="3820458" y="3493994"/>
                  <a:pt x="4464423" y="3532094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/>
          </p:nvPr>
        </p:nvGraphicFramePr>
        <p:xfrm>
          <a:off x="6658629" y="5592566"/>
          <a:ext cx="1015159" cy="30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629" y="5592566"/>
                        <a:ext cx="1015159" cy="30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2196353" y="3935506"/>
            <a:ext cx="582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9059" y="3935506"/>
            <a:ext cx="0" cy="21940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40177" y="3916534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31641" y="4678534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04717" y="5532789"/>
            <a:ext cx="62753" cy="53788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63017" y="4705428"/>
            <a:ext cx="13448" cy="14241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41385" y="4705428"/>
            <a:ext cx="10814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54245" y="5532789"/>
            <a:ext cx="2147426" cy="365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01671" y="5532789"/>
            <a:ext cx="0" cy="596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59999" y="5346700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05624" y="6161625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625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38" idx="7"/>
          </p:cNvCxnSpPr>
          <p:nvPr/>
        </p:nvCxnSpPr>
        <p:spPr>
          <a:xfrm flipV="1">
            <a:off x="4458280" y="4418896"/>
            <a:ext cx="1091002" cy="112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7623" y="4544654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176444" y="6178819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404562" y="3406588"/>
            <a:ext cx="1062908" cy="126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802930" y="2770094"/>
            <a:ext cx="756058" cy="117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71344" y="3781617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627451" y="6178819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pic>
        <p:nvPicPr>
          <p:cNvPr id="73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48" y="77816"/>
            <a:ext cx="2549654" cy="17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>
            <a:off x="2264329" y="5158406"/>
            <a:ext cx="1493874" cy="16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832778" y="5241879"/>
            <a:ext cx="10850" cy="9066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783788" y="5126575"/>
            <a:ext cx="133584" cy="115304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77938" y="5019778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00913" y="6166768"/>
            <a:ext cx="67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860872" y="4014788"/>
            <a:ext cx="1014958" cy="1154447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295085"/>
              </p:ext>
            </p:extLst>
          </p:nvPr>
        </p:nvGraphicFramePr>
        <p:xfrm>
          <a:off x="3558988" y="2504062"/>
          <a:ext cx="3987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Equation" r:id="rId10" imgW="2476440" imgH="253800" progId="Equation.DSMT4">
                  <p:embed/>
                </p:oleObj>
              </mc:Choice>
              <mc:Fallback>
                <p:oleObj name="Equation" r:id="rId10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988" y="2504062"/>
                        <a:ext cx="398780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6803"/>
              </p:ext>
            </p:extLst>
          </p:nvPr>
        </p:nvGraphicFramePr>
        <p:xfrm>
          <a:off x="4458280" y="3015215"/>
          <a:ext cx="40687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8" name="Equation" r:id="rId12" imgW="2527200" imgH="253800" progId="Equation.DSMT4">
                  <p:embed/>
                </p:oleObj>
              </mc:Choice>
              <mc:Fallback>
                <p:oleObj name="Equation" r:id="rId12" imgW="252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280" y="3015215"/>
                        <a:ext cx="4068762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92688"/>
              </p:ext>
            </p:extLst>
          </p:nvPr>
        </p:nvGraphicFramePr>
        <p:xfrm>
          <a:off x="4970463" y="3605213"/>
          <a:ext cx="4006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9" name="Equation" r:id="rId14" imgW="2489040" imgH="253800" progId="Equation.DSMT4">
                  <p:embed/>
                </p:oleObj>
              </mc:Choice>
              <mc:Fallback>
                <p:oleObj name="Equation" r:id="rId14" imgW="2489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605213"/>
                        <a:ext cx="400685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43422"/>
              </p:ext>
            </p:extLst>
          </p:nvPr>
        </p:nvGraphicFramePr>
        <p:xfrm>
          <a:off x="5600700" y="4151313"/>
          <a:ext cx="39671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0" name="Equation" r:id="rId16" imgW="2463480" imgH="253800" progId="Equation.DSMT4">
                  <p:embed/>
                </p:oleObj>
              </mc:Choice>
              <mc:Fallback>
                <p:oleObj name="Equation" r:id="rId16" imgW="246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151313"/>
                        <a:ext cx="3967163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923780" y="3605213"/>
            <a:ext cx="4130573" cy="409575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73"/>
          <p:cNvSpPr txBox="1"/>
          <p:nvPr/>
        </p:nvSpPr>
        <p:spPr>
          <a:xfrm>
            <a:off x="7166208" y="1229268"/>
            <a:ext cx="406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Sarı alan sınırlandırmanın optimuma nasıl etki ettiğini göstermektedir.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Metin kutusu 57"/>
              <p:cNvSpPr txBox="1"/>
              <p:nvPr/>
            </p:nvSpPr>
            <p:spPr>
              <a:xfrm>
                <a:off x="3242700" y="577832"/>
                <a:ext cx="2317942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8" name="Metin kutusu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00" y="577832"/>
                <a:ext cx="2317942" cy="509050"/>
              </a:xfrm>
              <a:prstGeom prst="rect">
                <a:avLst/>
              </a:prstGeom>
              <a:blipFill>
                <a:blip r:embed="rId18"/>
                <a:stretch>
                  <a:fillRect l="-1579" r="-2632" b="-9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etin kutusu 61"/>
              <p:cNvSpPr txBox="1"/>
              <p:nvPr/>
            </p:nvSpPr>
            <p:spPr>
              <a:xfrm>
                <a:off x="4875830" y="1201642"/>
                <a:ext cx="146001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2" name="Metin kutusu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30" y="1201642"/>
                <a:ext cx="1460015" cy="4202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5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020" y="134346"/>
            <a:ext cx="199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Örnek</a:t>
            </a:r>
            <a:endParaRPr lang="en-US" sz="36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42933"/>
              </p:ext>
            </p:extLst>
          </p:nvPr>
        </p:nvGraphicFramePr>
        <p:xfrm>
          <a:off x="5681330" y="1613098"/>
          <a:ext cx="1574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330" y="1613098"/>
                        <a:ext cx="15748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85189" y="246527"/>
            <a:ext cx="717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IPod </a:t>
            </a:r>
            <a:r>
              <a:rPr lang="en-US" sz="2400" dirty="0" err="1" smtClean="0"/>
              <a:t>ürettiği</a:t>
            </a:r>
            <a:r>
              <a:rPr lang="tr-TR" sz="2400" dirty="0" smtClean="0"/>
              <a:t>m</a:t>
            </a:r>
            <a:r>
              <a:rPr lang="en-US" sz="2400" dirty="0" err="1" smtClean="0"/>
              <a:t>izi</a:t>
            </a:r>
            <a:r>
              <a:rPr lang="en-US" sz="2400" dirty="0" smtClean="0"/>
              <a:t> </a:t>
            </a:r>
            <a:r>
              <a:rPr lang="en-US" sz="2400" dirty="0" err="1"/>
              <a:t>varsayalım</a:t>
            </a:r>
            <a:r>
              <a:rPr lang="en-US" sz="2400" dirty="0"/>
              <a:t>. </a:t>
            </a:r>
            <a:r>
              <a:rPr lang="en-US" sz="2400" dirty="0" err="1"/>
              <a:t>Montaj</a:t>
            </a:r>
            <a:r>
              <a:rPr lang="en-US" sz="2400" dirty="0"/>
              <a:t> </a:t>
            </a:r>
            <a:r>
              <a:rPr lang="en-US" sz="2400" dirty="0" err="1"/>
              <a:t>tesisinizde</a:t>
            </a:r>
            <a:r>
              <a:rPr lang="en-US" sz="2400" dirty="0"/>
              <a:t> hem </a:t>
            </a:r>
            <a:r>
              <a:rPr lang="tr-TR" sz="2400" dirty="0" smtClean="0"/>
              <a:t>işçilik</a:t>
            </a:r>
            <a:r>
              <a:rPr lang="en-US" sz="2400" dirty="0" smtClean="0"/>
              <a:t> </a:t>
            </a:r>
            <a:r>
              <a:rPr lang="en-US" sz="2400" dirty="0"/>
              <a:t>hem de </a:t>
            </a:r>
            <a:r>
              <a:rPr lang="en-US" sz="2400" dirty="0" err="1"/>
              <a:t>sermaye</a:t>
            </a:r>
            <a:r>
              <a:rPr lang="en-US" sz="2400" dirty="0"/>
              <a:t> </a:t>
            </a:r>
            <a:r>
              <a:rPr lang="en-US" sz="2400" dirty="0" err="1"/>
              <a:t>girdileri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 </a:t>
            </a:r>
            <a:r>
              <a:rPr lang="en-US" sz="2400" dirty="0" err="1"/>
              <a:t>Üretim</a:t>
            </a:r>
            <a:r>
              <a:rPr lang="en-US" sz="2400" dirty="0"/>
              <a:t> </a:t>
            </a:r>
            <a:r>
              <a:rPr lang="en-US" sz="2400" dirty="0" err="1" smtClean="0"/>
              <a:t>süreci</a:t>
            </a:r>
            <a:r>
              <a:rPr lang="en-US" sz="2400" dirty="0" smtClean="0"/>
              <a:t>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 smtClean="0"/>
              <a:t>yaz</a:t>
            </a:r>
            <a:r>
              <a:rPr lang="tr-TR" sz="2400" dirty="0" err="1" smtClean="0"/>
              <a:t>ılabilir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4087" y="3346186"/>
            <a:ext cx="1012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İşçilik</a:t>
            </a:r>
            <a:r>
              <a:rPr lang="en-US" sz="2400" dirty="0"/>
              <a:t> </a:t>
            </a:r>
            <a:r>
              <a:rPr lang="en-US" sz="2400" dirty="0" err="1"/>
              <a:t>saatte</a:t>
            </a:r>
            <a:r>
              <a:rPr lang="en-US" sz="2400" dirty="0"/>
              <a:t> 10 </a:t>
            </a:r>
            <a:r>
              <a:rPr lang="en-US" sz="2400" dirty="0" err="1"/>
              <a:t>dolar</a:t>
            </a:r>
            <a:r>
              <a:rPr lang="en-US" sz="2400" dirty="0"/>
              <a:t>, </a:t>
            </a:r>
            <a:r>
              <a:rPr lang="en-US" sz="2400" dirty="0" err="1"/>
              <a:t>sermaye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birim</a:t>
            </a:r>
            <a:r>
              <a:rPr lang="en-US" sz="2400" dirty="0"/>
              <a:t> </a:t>
            </a:r>
            <a:r>
              <a:rPr lang="en-US" sz="2400" dirty="0" err="1"/>
              <a:t>başına</a:t>
            </a:r>
            <a:r>
              <a:rPr lang="en-US" sz="2400" dirty="0"/>
              <a:t> 40 </a:t>
            </a:r>
            <a:r>
              <a:rPr lang="en-US" sz="2400" dirty="0" err="1"/>
              <a:t>dolar</a:t>
            </a:r>
            <a:r>
              <a:rPr lang="en-US" sz="2400" dirty="0"/>
              <a:t>. </a:t>
            </a:r>
            <a:r>
              <a:rPr lang="en-US" sz="2400" dirty="0" err="1"/>
              <a:t>Amacınız</a:t>
            </a:r>
            <a:r>
              <a:rPr lang="en-US" sz="2400" dirty="0"/>
              <a:t> </a:t>
            </a:r>
            <a:r>
              <a:rPr lang="en-US" sz="2400" dirty="0" err="1"/>
              <a:t>saatte</a:t>
            </a:r>
            <a:r>
              <a:rPr lang="en-US" sz="2400" dirty="0"/>
              <a:t> 100 IPod </a:t>
            </a:r>
            <a:r>
              <a:rPr lang="en-US" sz="2400" dirty="0" err="1" smtClean="0"/>
              <a:t>üretmek</a:t>
            </a:r>
            <a:r>
              <a:rPr lang="tr-TR" sz="2400" dirty="0" smtClean="0"/>
              <a:t> ve</a:t>
            </a:r>
            <a:r>
              <a:rPr lang="en-US" sz="2400" dirty="0" smtClean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üretim</a:t>
            </a:r>
            <a:r>
              <a:rPr lang="en-US" sz="2400" dirty="0"/>
              <a:t> </a:t>
            </a:r>
            <a:r>
              <a:rPr lang="en-US" sz="2400" dirty="0" err="1"/>
              <a:t>maliyetlerini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aza</a:t>
            </a:r>
            <a:r>
              <a:rPr lang="en-US" sz="2400" dirty="0"/>
              <a:t> </a:t>
            </a:r>
            <a:r>
              <a:rPr lang="en-US" sz="2400" dirty="0" err="1"/>
              <a:t>indirmektir</a:t>
            </a:r>
            <a:r>
              <a:rPr lang="en-US" sz="2400" dirty="0"/>
              <a:t>.</a:t>
            </a:r>
          </a:p>
        </p:txBody>
      </p:sp>
      <p:pic>
        <p:nvPicPr>
          <p:cNvPr id="43014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3" y="794188"/>
            <a:ext cx="3596610" cy="2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5309191" y="2257623"/>
            <a:ext cx="404037" cy="375353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70228" y="2687161"/>
            <a:ext cx="21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Saatlik </a:t>
            </a:r>
            <a:r>
              <a:rPr lang="tr-TR" dirty="0" err="1" smtClean="0"/>
              <a:t>Ipod</a:t>
            </a:r>
            <a:r>
              <a:rPr lang="tr-TR" dirty="0" smtClean="0"/>
              <a:t> üretimi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94722" y="2124131"/>
            <a:ext cx="373911" cy="774659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0599" y="2892015"/>
            <a:ext cx="2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Sermaye girişi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02304" y="2138226"/>
            <a:ext cx="779721" cy="548935"/>
          </a:xfrm>
          <a:prstGeom prst="straightConnector1">
            <a:avLst/>
          </a:prstGeom>
          <a:ln>
            <a:solidFill>
              <a:srgbClr val="F0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15696" y="2508088"/>
            <a:ext cx="2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İşçilik girişi</a:t>
            </a:r>
            <a:endParaRPr lang="en-US" dirty="0"/>
          </a:p>
        </p:txBody>
      </p:sp>
      <p:sp>
        <p:nvSpPr>
          <p:cNvPr id="14" name="Rectangle 15"/>
          <p:cNvSpPr/>
          <p:nvPr/>
        </p:nvSpPr>
        <p:spPr>
          <a:xfrm>
            <a:off x="395175" y="5101948"/>
            <a:ext cx="11266969" cy="12038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5175" y="5133052"/>
            <a:ext cx="1107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Yerel yönetim 1 saatin altındaki üretimi kabul etmeyeceğini </a:t>
            </a:r>
            <a:r>
              <a:rPr lang="tr-TR" sz="2400" dirty="0" err="1" smtClean="0"/>
              <a:t>varsyalım</a:t>
            </a:r>
            <a:r>
              <a:rPr lang="tr-TR" sz="2400" dirty="0" smtClean="0"/>
              <a:t>. Yani,</a:t>
            </a:r>
            <a:endParaRPr lang="en-US" sz="2400" dirty="0"/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67798"/>
              </p:ext>
            </p:extLst>
          </p:nvPr>
        </p:nvGraphicFramePr>
        <p:xfrm>
          <a:off x="5441950" y="5628640"/>
          <a:ext cx="676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6" imgW="291960" imgH="177480" progId="Equation.DSMT4">
                  <p:embed/>
                </p:oleObj>
              </mc:Choice>
              <mc:Fallback>
                <p:oleObj name="Equation" r:id="rId6" imgW="291960" imgH="17748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5628640"/>
                        <a:ext cx="676275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3848763" y="4390850"/>
                <a:ext cx="3966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𝑇𝑜𝑝𝑙𝑎𝑚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𝑀𝑎𝑙𝑖𝑦𝑒𝑡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63" y="4390850"/>
                <a:ext cx="3966407" cy="369332"/>
              </a:xfrm>
              <a:prstGeom prst="rect">
                <a:avLst/>
              </a:prstGeom>
              <a:blipFill>
                <a:blip r:embed="rId8"/>
                <a:stretch>
                  <a:fillRect l="-2151" r="-1229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9088697" y="1372297"/>
                <a:ext cx="1401922" cy="449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tr-TR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97" y="1372297"/>
                <a:ext cx="1401922" cy="4498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184045" y="2290107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54629"/>
              </p:ext>
            </p:extLst>
          </p:nvPr>
        </p:nvGraphicFramePr>
        <p:xfrm>
          <a:off x="2946068" y="1912281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68" y="1912281"/>
                        <a:ext cx="269875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215943" y="6088051"/>
            <a:ext cx="4598685" cy="18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426737"/>
              </p:ext>
            </p:extLst>
          </p:nvPr>
        </p:nvGraphicFramePr>
        <p:xfrm>
          <a:off x="7862371" y="5933986"/>
          <a:ext cx="173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9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371" y="5933986"/>
                        <a:ext cx="173037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3350205" y="2422945"/>
            <a:ext cx="4464423" cy="3532094"/>
          </a:xfrm>
          <a:custGeom>
            <a:avLst/>
            <a:gdLst>
              <a:gd name="connsiteX0" fmla="*/ 0 w 4464423"/>
              <a:gd name="connsiteY0" fmla="*/ 0 h 3532094"/>
              <a:gd name="connsiteX1" fmla="*/ 170329 w 4464423"/>
              <a:gd name="connsiteY1" fmla="*/ 1048871 h 3532094"/>
              <a:gd name="connsiteX2" fmla="*/ 735105 w 4464423"/>
              <a:gd name="connsiteY2" fmla="*/ 1981200 h 3532094"/>
              <a:gd name="connsiteX3" fmla="*/ 1649505 w 4464423"/>
              <a:gd name="connsiteY3" fmla="*/ 2859741 h 3532094"/>
              <a:gd name="connsiteX4" fmla="*/ 2707341 w 4464423"/>
              <a:gd name="connsiteY4" fmla="*/ 3343835 h 3532094"/>
              <a:gd name="connsiteX5" fmla="*/ 4464423 w 4464423"/>
              <a:gd name="connsiteY5" fmla="*/ 3532094 h 353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4423" h="3532094">
                <a:moveTo>
                  <a:pt x="0" y="0"/>
                </a:moveTo>
                <a:cubicBezTo>
                  <a:pt x="23905" y="359335"/>
                  <a:pt x="47811" y="718671"/>
                  <a:pt x="170329" y="1048871"/>
                </a:cubicBezTo>
                <a:cubicBezTo>
                  <a:pt x="292847" y="1379071"/>
                  <a:pt x="488576" y="1679388"/>
                  <a:pt x="735105" y="1981200"/>
                </a:cubicBezTo>
                <a:cubicBezTo>
                  <a:pt x="981634" y="2283012"/>
                  <a:pt x="1320799" y="2632635"/>
                  <a:pt x="1649505" y="2859741"/>
                </a:cubicBezTo>
                <a:cubicBezTo>
                  <a:pt x="1978211" y="3086847"/>
                  <a:pt x="2238188" y="3231776"/>
                  <a:pt x="2707341" y="3343835"/>
                </a:cubicBezTo>
                <a:cubicBezTo>
                  <a:pt x="3176494" y="3455894"/>
                  <a:pt x="3820458" y="3493994"/>
                  <a:pt x="4464423" y="3532094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34215"/>
              </p:ext>
            </p:extLst>
          </p:nvPr>
        </p:nvGraphicFramePr>
        <p:xfrm>
          <a:off x="7633187" y="5551016"/>
          <a:ext cx="1015159" cy="30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187" y="5551016"/>
                        <a:ext cx="1015159" cy="30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" y="92276"/>
            <a:ext cx="2288679" cy="15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94893"/>
              </p:ext>
            </p:extLst>
          </p:nvPr>
        </p:nvGraphicFramePr>
        <p:xfrm>
          <a:off x="3732420" y="6157374"/>
          <a:ext cx="146703" cy="26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Equation" r:id="rId10" imgW="88560" imgH="164880" progId="Equation.DSMT4">
                  <p:embed/>
                </p:oleObj>
              </mc:Choice>
              <mc:Fallback>
                <p:oleObj name="Equation" r:id="rId1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420" y="6157374"/>
                        <a:ext cx="146703" cy="269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 flipH="1" flipV="1">
            <a:off x="3738292" y="2290106"/>
            <a:ext cx="67480" cy="3797773"/>
          </a:xfrm>
          <a:prstGeom prst="line">
            <a:avLst/>
          </a:prstGeom>
          <a:ln w="28575">
            <a:solidFill>
              <a:srgbClr val="17A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99" b="60012"/>
          <a:stretch/>
        </p:blipFill>
        <p:spPr>
          <a:xfrm>
            <a:off x="3350205" y="2401772"/>
            <a:ext cx="382215" cy="1418868"/>
          </a:xfrm>
          <a:prstGeom prst="rect">
            <a:avLst/>
          </a:prstGeom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08679"/>
              </p:ext>
            </p:extLst>
          </p:nvPr>
        </p:nvGraphicFramePr>
        <p:xfrm>
          <a:off x="3950468" y="2371984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" name="Equation" r:id="rId13" imgW="291960" imgH="177480" progId="Equation.DSMT4">
                  <p:embed/>
                </p:oleObj>
              </mc:Choice>
              <mc:Fallback>
                <p:oleObj name="Equation" r:id="rId13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468" y="2371984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368199" y="3865913"/>
            <a:ext cx="15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Çözüm uzayı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8981323" y="1112589"/>
            <a:ext cx="261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Amaç fonksiyonunun </a:t>
            </a:r>
            <a:r>
              <a:rPr lang="tr-TR" dirty="0" err="1" smtClean="0"/>
              <a:t>min</a:t>
            </a:r>
            <a:r>
              <a:rPr lang="tr-TR" dirty="0" smtClean="0"/>
              <a:t> noktası aranmaktadır.</a:t>
            </a:r>
            <a:endParaRPr lang="tr-TR" dirty="0"/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15979"/>
              </p:ext>
            </p:extLst>
          </p:nvPr>
        </p:nvGraphicFramePr>
        <p:xfrm>
          <a:off x="7619734" y="1613579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3" name="Equation" r:id="rId15" imgW="291960" imgH="177480" progId="Equation.DSMT4">
                  <p:embed/>
                </p:oleObj>
              </mc:Choice>
              <mc:Fallback>
                <p:oleObj name="Equation" r:id="rId15" imgW="291960" imgH="177480" progId="Equation.DSMT4">
                  <p:embed/>
                  <p:pic>
                    <p:nvPicPr>
                      <p:cNvPr id="2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734" y="1613579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/>
              <p:cNvSpPr txBox="1"/>
              <p:nvPr/>
            </p:nvSpPr>
            <p:spPr>
              <a:xfrm>
                <a:off x="5891101" y="440304"/>
                <a:ext cx="2317942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9" name="Metin kutus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01" y="440304"/>
                <a:ext cx="2317942" cy="509050"/>
              </a:xfrm>
              <a:prstGeom prst="rect">
                <a:avLst/>
              </a:prstGeom>
              <a:blipFill>
                <a:blip r:embed="rId16"/>
                <a:stretch>
                  <a:fillRect l="-1575" r="-2362" b="-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/>
              <p:cNvSpPr txBox="1"/>
              <p:nvPr/>
            </p:nvSpPr>
            <p:spPr>
              <a:xfrm>
                <a:off x="7234748" y="1112589"/>
                <a:ext cx="146001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48" y="1112589"/>
                <a:ext cx="1460015" cy="4202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/>
          <a:stretch/>
        </p:blipFill>
        <p:spPr bwMode="auto">
          <a:xfrm>
            <a:off x="184934" y="179121"/>
            <a:ext cx="2112495" cy="16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92326" y="179121"/>
            <a:ext cx="9218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En az 1 saatlik üretim sınırlandırıcısı dikkate alınarak,</a:t>
            </a:r>
            <a:r>
              <a:rPr lang="tr-TR" sz="3200" dirty="0" smtClean="0"/>
              <a:t> saatte 100 </a:t>
            </a:r>
            <a:r>
              <a:rPr lang="tr-TR" sz="3200" dirty="0" err="1" smtClean="0"/>
              <a:t>Ipod</a:t>
            </a:r>
            <a:r>
              <a:rPr lang="tr-TR" sz="3200" dirty="0" smtClean="0"/>
              <a:t> üretmek için üretim maliyetini minimize edelim.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78224"/>
              </p:ext>
            </p:extLst>
          </p:nvPr>
        </p:nvGraphicFramePr>
        <p:xfrm>
          <a:off x="4208463" y="2163763"/>
          <a:ext cx="54721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name="Equation" r:id="rId4" imgW="2374560" imgH="253800" progId="Equation.DSMT4">
                  <p:embed/>
                </p:oleObj>
              </mc:Choice>
              <mc:Fallback>
                <p:oleObj name="Equation" r:id="rId4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2163763"/>
                        <a:ext cx="5472112" cy="58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8877348" y="2388153"/>
            <a:ext cx="353903" cy="10792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0232" y="308337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İşçilik sınırlandırıcısı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6095518" y="3426341"/>
            <a:ext cx="1534014" cy="3591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2088" y="3618753"/>
            <a:ext cx="3847080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‘k’ ve ‘l’ değişkenlerine göre türevleri alınarak sıfır yapan değerler aranıyor.</a:t>
            </a:r>
            <a:endParaRPr 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43282"/>
              </p:ext>
            </p:extLst>
          </p:nvPr>
        </p:nvGraphicFramePr>
        <p:xfrm>
          <a:off x="6835775" y="4727575"/>
          <a:ext cx="36369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name="Equation" r:id="rId6" imgW="1714320" imgH="583920" progId="Equation.DSMT4">
                  <p:embed/>
                </p:oleObj>
              </mc:Choice>
              <mc:Fallback>
                <p:oleObj name="Equation" r:id="rId6" imgW="1714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4727575"/>
                        <a:ext cx="3636963" cy="1243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96565"/>
              </p:ext>
            </p:extLst>
          </p:nvPr>
        </p:nvGraphicFramePr>
        <p:xfrm>
          <a:off x="1413762" y="5612321"/>
          <a:ext cx="3626071" cy="35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" name="Equation" r:id="rId8" imgW="2082800" imgH="203200" progId="Equation.3">
                  <p:embed/>
                </p:oleObj>
              </mc:Choice>
              <mc:Fallback>
                <p:oleObj name="Equation" r:id="rId8" imgW="208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762" y="5612321"/>
                        <a:ext cx="3626071" cy="354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62208"/>
              </p:ext>
            </p:extLst>
          </p:nvPr>
        </p:nvGraphicFramePr>
        <p:xfrm>
          <a:off x="892692" y="4856154"/>
          <a:ext cx="5039796" cy="49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1" name="Equation" r:id="rId10" imgW="2869920" imgH="279360" progId="Equation.DSMT4">
                  <p:embed/>
                </p:oleObj>
              </mc:Choice>
              <mc:Fallback>
                <p:oleObj name="Equation" r:id="rId10" imgW="286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92" y="4856154"/>
                        <a:ext cx="5039796" cy="492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01749" y="4726813"/>
            <a:ext cx="5528930" cy="1386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9973" y="4294586"/>
            <a:ext cx="4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Çarpanların sınırlandırıcıları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" y="97705"/>
            <a:ext cx="2431258" cy="16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15770"/>
              </p:ext>
            </p:extLst>
          </p:nvPr>
        </p:nvGraphicFramePr>
        <p:xfrm>
          <a:off x="3158389" y="1218553"/>
          <a:ext cx="27590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3" name="Equation" r:id="rId4" imgW="1447560" imgH="583920" progId="Equation.DSMT4">
                  <p:embed/>
                </p:oleObj>
              </mc:Choice>
              <mc:Fallback>
                <p:oleObj name="Equation" r:id="rId4" imgW="1447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89" y="1218553"/>
                        <a:ext cx="2759075" cy="1119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3461" y="289493"/>
            <a:ext cx="8509762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nın</a:t>
            </a:r>
            <a:r>
              <a:rPr lang="tr-TR" dirty="0" smtClean="0"/>
              <a:t> sıfırdan büyük olması gerektiğini biliyoruz. Peki diğeri</a:t>
            </a:r>
            <a:r>
              <a:rPr lang="en-US" dirty="0" smtClean="0"/>
              <a:t>?.  </a:t>
            </a:r>
            <a:r>
              <a:rPr lang="tr-TR" dirty="0" smtClean="0"/>
              <a:t>Diğeri için de aynı varsayımda bulunalım.                 </a:t>
            </a:r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93861"/>
              </p:ext>
            </p:extLst>
          </p:nvPr>
        </p:nvGraphicFramePr>
        <p:xfrm>
          <a:off x="6926864" y="1826585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4" name="Equation" r:id="rId6" imgW="291960" imgH="177480" progId="Equation.DSMT4">
                  <p:embed/>
                </p:oleObj>
              </mc:Choice>
              <mc:Fallback>
                <p:oleObj name="Equation" r:id="rId6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864" y="1826585"/>
                        <a:ext cx="508000" cy="311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8895" y="1783449"/>
            <a:ext cx="3214748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İşçilik için </a:t>
            </a:r>
            <a:r>
              <a:rPr lang="tr-TR" dirty="0" err="1" smtClean="0"/>
              <a:t>min</a:t>
            </a:r>
            <a:r>
              <a:rPr lang="tr-TR" dirty="0" smtClean="0"/>
              <a:t> 1 değerini alalım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28684"/>
              </p:ext>
            </p:extLst>
          </p:nvPr>
        </p:nvGraphicFramePr>
        <p:xfrm>
          <a:off x="1307832" y="3598055"/>
          <a:ext cx="2222754" cy="102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5" name="Equation" r:id="rId8" imgW="1269720" imgH="583920" progId="Equation.DSMT4">
                  <p:embed/>
                </p:oleObj>
              </mc:Choice>
              <mc:Fallback>
                <p:oleObj name="Equation" r:id="rId8" imgW="12697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832" y="3598055"/>
                        <a:ext cx="2222754" cy="102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32967"/>
              </p:ext>
            </p:extLst>
          </p:nvPr>
        </p:nvGraphicFramePr>
        <p:xfrm>
          <a:off x="1133968" y="4626297"/>
          <a:ext cx="2103991" cy="4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6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968" y="4626297"/>
                        <a:ext cx="2103991" cy="400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011635" y="4773167"/>
            <a:ext cx="745275" cy="2000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74500"/>
              </p:ext>
            </p:extLst>
          </p:nvPr>
        </p:nvGraphicFramePr>
        <p:xfrm>
          <a:off x="3609975" y="4675188"/>
          <a:ext cx="1781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7" name="Equation" r:id="rId12" imgW="901440" imgH="203040" progId="Equation.DSMT4">
                  <p:embed/>
                </p:oleObj>
              </mc:Choice>
              <mc:Fallback>
                <p:oleObj name="Equation" r:id="rId12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675188"/>
                        <a:ext cx="1781175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5391150" y="4773167"/>
            <a:ext cx="439738" cy="1942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6910" y="4626297"/>
            <a:ext cx="1481546" cy="509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799794"/>
              </p:ext>
            </p:extLst>
          </p:nvPr>
        </p:nvGraphicFramePr>
        <p:xfrm>
          <a:off x="6059782" y="4347166"/>
          <a:ext cx="2222754" cy="102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8" name="Equation" r:id="rId14" imgW="1269720" imgH="583920" progId="Equation.DSMT4">
                  <p:embed/>
                </p:oleObj>
              </mc:Choice>
              <mc:Fallback>
                <p:oleObj name="Equation" r:id="rId14" imgW="12697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782" y="4347166"/>
                        <a:ext cx="2222754" cy="102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30888" y="3775500"/>
                <a:ext cx="5202335" cy="646331"/>
              </a:xfrm>
              <a:prstGeom prst="rect">
                <a:avLst/>
              </a:prstGeom>
              <a:noFill/>
              <a:ln>
                <a:solidFill>
                  <a:srgbClr val="F00A0A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Sermaye girdisi 10 diğer formüllerde yerine konursa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 smtClean="0"/>
                  <a:t> değerleri bulunur.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88" y="3775500"/>
                <a:ext cx="5202335" cy="646331"/>
              </a:xfrm>
              <a:prstGeom prst="rect">
                <a:avLst/>
              </a:prstGeom>
              <a:blipFill>
                <a:blip r:embed="rId16"/>
                <a:stretch>
                  <a:fillRect l="-936" t="-3704" b="-12963"/>
                </a:stretch>
              </a:blipFill>
              <a:ln>
                <a:solidFill>
                  <a:srgbClr val="F00A0A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8580994" y="4526256"/>
            <a:ext cx="745275" cy="2000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580994" y="5026460"/>
            <a:ext cx="745275" cy="210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91794" y="5968943"/>
            <a:ext cx="8878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Negatif çıktığından 2. sınır şartının faydasız olduğu işe yaramadığı yorumu yapılabilir.</a:t>
            </a:r>
            <a:endParaRPr lang="en-US" dirty="0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02763"/>
              </p:ext>
            </p:extLst>
          </p:nvPr>
        </p:nvGraphicFramePr>
        <p:xfrm>
          <a:off x="9556750" y="4448175"/>
          <a:ext cx="1101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9" name="Equation" r:id="rId17" imgW="634680" imgH="203040" progId="Equation.DSMT4">
                  <p:embed/>
                </p:oleObj>
              </mc:Choice>
              <mc:Fallback>
                <p:oleObj name="Equation" r:id="rId17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0" y="4448175"/>
                        <a:ext cx="1101725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34681"/>
              </p:ext>
            </p:extLst>
          </p:nvPr>
        </p:nvGraphicFramePr>
        <p:xfrm>
          <a:off x="9588500" y="4967288"/>
          <a:ext cx="15430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0" name="Equation" r:id="rId19" imgW="888840" imgH="203040" progId="Equation.DSMT4">
                  <p:embed/>
                </p:oleObj>
              </mc:Choice>
              <mc:Fallback>
                <p:oleObj name="Equation" r:id="rId1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0" y="4967288"/>
                        <a:ext cx="1543050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4996532" y="595923"/>
                <a:ext cx="9218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 smtClean="0"/>
                  <a:t>)</a:t>
                </a:r>
                <a:endParaRPr lang="tr-TR" dirty="0"/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32" y="595923"/>
                <a:ext cx="921806" cy="276999"/>
              </a:xfrm>
              <a:prstGeom prst="rect">
                <a:avLst/>
              </a:prstGeom>
              <a:blipFill>
                <a:blip r:embed="rId21"/>
                <a:stretch>
                  <a:fillRect l="-11921" t="-28889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6926864" y="1236152"/>
                <a:ext cx="1994392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4" y="1236152"/>
                <a:ext cx="1994392" cy="4202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184045" y="2290107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6"/>
          <p:cNvGraphicFramePr>
            <a:graphicFrameLocks noChangeAspect="1"/>
          </p:cNvGraphicFramePr>
          <p:nvPr>
            <p:extLst/>
          </p:nvPr>
        </p:nvGraphicFramePr>
        <p:xfrm>
          <a:off x="2946068" y="1912281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9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68" y="1912281"/>
                        <a:ext cx="269875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215943" y="6088051"/>
            <a:ext cx="4598685" cy="18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7862371" y="5933986"/>
          <a:ext cx="173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0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371" y="5933986"/>
                        <a:ext cx="173037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3350205" y="2422945"/>
            <a:ext cx="4464423" cy="3532094"/>
          </a:xfrm>
          <a:custGeom>
            <a:avLst/>
            <a:gdLst>
              <a:gd name="connsiteX0" fmla="*/ 0 w 4464423"/>
              <a:gd name="connsiteY0" fmla="*/ 0 h 3532094"/>
              <a:gd name="connsiteX1" fmla="*/ 170329 w 4464423"/>
              <a:gd name="connsiteY1" fmla="*/ 1048871 h 3532094"/>
              <a:gd name="connsiteX2" fmla="*/ 735105 w 4464423"/>
              <a:gd name="connsiteY2" fmla="*/ 1981200 h 3532094"/>
              <a:gd name="connsiteX3" fmla="*/ 1649505 w 4464423"/>
              <a:gd name="connsiteY3" fmla="*/ 2859741 h 3532094"/>
              <a:gd name="connsiteX4" fmla="*/ 2707341 w 4464423"/>
              <a:gd name="connsiteY4" fmla="*/ 3343835 h 3532094"/>
              <a:gd name="connsiteX5" fmla="*/ 4464423 w 4464423"/>
              <a:gd name="connsiteY5" fmla="*/ 3532094 h 353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4423" h="3532094">
                <a:moveTo>
                  <a:pt x="0" y="0"/>
                </a:moveTo>
                <a:cubicBezTo>
                  <a:pt x="23905" y="359335"/>
                  <a:pt x="47811" y="718671"/>
                  <a:pt x="170329" y="1048871"/>
                </a:cubicBezTo>
                <a:cubicBezTo>
                  <a:pt x="292847" y="1379071"/>
                  <a:pt x="488576" y="1679388"/>
                  <a:pt x="735105" y="1981200"/>
                </a:cubicBezTo>
                <a:cubicBezTo>
                  <a:pt x="981634" y="2283012"/>
                  <a:pt x="1320799" y="2632635"/>
                  <a:pt x="1649505" y="2859741"/>
                </a:cubicBezTo>
                <a:cubicBezTo>
                  <a:pt x="1978211" y="3086847"/>
                  <a:pt x="2238188" y="3231776"/>
                  <a:pt x="2707341" y="3343835"/>
                </a:cubicBezTo>
                <a:cubicBezTo>
                  <a:pt x="3176494" y="3455894"/>
                  <a:pt x="3820458" y="3493994"/>
                  <a:pt x="4464423" y="3532094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7633187" y="5551016"/>
          <a:ext cx="1015159" cy="30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1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187" y="5551016"/>
                        <a:ext cx="1015159" cy="30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" y="92276"/>
            <a:ext cx="2288679" cy="15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3732420" y="6157374"/>
          <a:ext cx="146703" cy="26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2" name="Equation" r:id="rId10" imgW="88560" imgH="164880" progId="Equation.DSMT4">
                  <p:embed/>
                </p:oleObj>
              </mc:Choice>
              <mc:Fallback>
                <p:oleObj name="Equation" r:id="rId1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420" y="6157374"/>
                        <a:ext cx="146703" cy="269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 flipH="1" flipV="1">
            <a:off x="3738292" y="2290106"/>
            <a:ext cx="67480" cy="3797773"/>
          </a:xfrm>
          <a:prstGeom prst="line">
            <a:avLst/>
          </a:prstGeom>
          <a:ln w="28575">
            <a:solidFill>
              <a:srgbClr val="17A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99" b="60012"/>
          <a:stretch/>
        </p:blipFill>
        <p:spPr>
          <a:xfrm>
            <a:off x="3350205" y="2401772"/>
            <a:ext cx="382215" cy="1418868"/>
          </a:xfrm>
          <a:prstGeom prst="rect">
            <a:avLst/>
          </a:prstGeom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3950468" y="2371984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3" name="Equation" r:id="rId13" imgW="291960" imgH="177480" progId="Equation.DSMT4">
                  <p:embed/>
                </p:oleObj>
              </mc:Choice>
              <mc:Fallback>
                <p:oleObj name="Equation" r:id="rId13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468" y="2371984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896972" y="5186733"/>
            <a:ext cx="133584" cy="115304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99994" y="5244385"/>
            <a:ext cx="17129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70323" y="5302037"/>
            <a:ext cx="2190" cy="8049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60152"/>
              </p:ext>
            </p:extLst>
          </p:nvPr>
        </p:nvGraphicFramePr>
        <p:xfrm>
          <a:off x="2753328" y="5072057"/>
          <a:ext cx="369274" cy="34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4" name="Equation" r:id="rId15" imgW="190440" imgH="177480" progId="Equation.DSMT4">
                  <p:embed/>
                </p:oleObj>
              </mc:Choice>
              <mc:Fallback>
                <p:oleObj name="Equation" r:id="rId15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28" y="5072057"/>
                        <a:ext cx="369274" cy="344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89075"/>
              </p:ext>
            </p:extLst>
          </p:nvPr>
        </p:nvGraphicFramePr>
        <p:xfrm>
          <a:off x="4760913" y="6145213"/>
          <a:ext cx="539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5" name="Equation" r:id="rId17" imgW="279360" imgH="177480" progId="Equation.DSMT4">
                  <p:embed/>
                </p:oleObj>
              </mc:Choice>
              <mc:Fallback>
                <p:oleObj name="Equation" r:id="rId17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6145213"/>
                        <a:ext cx="539750" cy="344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95314"/>
              </p:ext>
            </p:extLst>
          </p:nvPr>
        </p:nvGraphicFramePr>
        <p:xfrm>
          <a:off x="6644921" y="3942097"/>
          <a:ext cx="4006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6" name="Equation" r:id="rId19" imgW="2489040" imgH="253800" progId="Equation.DSMT4">
                  <p:embed/>
                </p:oleObj>
              </mc:Choice>
              <mc:Fallback>
                <p:oleObj name="Equation" r:id="rId19" imgW="2489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921" y="3942097"/>
                        <a:ext cx="4006850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6598238" y="3942097"/>
            <a:ext cx="4130573" cy="409575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4999710" y="4283242"/>
            <a:ext cx="1497343" cy="999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9357360" y="113541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 şartları ile</a:t>
            </a:r>
            <a:endParaRPr lang="tr-TR" dirty="0"/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42468"/>
              </p:ext>
            </p:extLst>
          </p:nvPr>
        </p:nvGraphicFramePr>
        <p:xfrm>
          <a:off x="8040090" y="1703032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7" name="Equation" r:id="rId21" imgW="291960" imgH="177480" progId="Equation.DSMT4">
                  <p:embed/>
                </p:oleObj>
              </mc:Choice>
              <mc:Fallback>
                <p:oleObj name="Equation" r:id="rId21" imgW="291960" imgH="17748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090" y="1703032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6311457" y="529757"/>
                <a:ext cx="2317942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457" y="529757"/>
                <a:ext cx="2317942" cy="509050"/>
              </a:xfrm>
              <a:prstGeom prst="rect">
                <a:avLst/>
              </a:prstGeom>
              <a:blipFill>
                <a:blip r:embed="rId22"/>
                <a:stretch>
                  <a:fillRect l="-1575" r="-2362" b="-9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Metin kutusu 30"/>
              <p:cNvSpPr txBox="1"/>
              <p:nvPr/>
            </p:nvSpPr>
            <p:spPr>
              <a:xfrm>
                <a:off x="7572924" y="1149777"/>
                <a:ext cx="146001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1" name="Metin kutus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924" y="1149777"/>
                <a:ext cx="1460015" cy="4202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/>
          <a:stretch/>
        </p:blipFill>
        <p:spPr bwMode="auto">
          <a:xfrm>
            <a:off x="164387" y="87551"/>
            <a:ext cx="2086152" cy="16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3595" y="97705"/>
            <a:ext cx="938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Saatlik işçi maliyetini $ 500,000 olarak alsaydık</a:t>
            </a:r>
            <a:r>
              <a:rPr lang="en-US" sz="3200" dirty="0" smtClean="0"/>
              <a:t>!!</a:t>
            </a:r>
            <a:endParaRPr lang="en-US" sz="32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9206"/>
              </p:ext>
            </p:extLst>
          </p:nvPr>
        </p:nvGraphicFramePr>
        <p:xfrm>
          <a:off x="3770313" y="2163763"/>
          <a:ext cx="6350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4" name="Equation" r:id="rId4" imgW="2755800" imgH="253800" progId="Equation.DSMT4">
                  <p:embed/>
                </p:oleObj>
              </mc:Choice>
              <mc:Fallback>
                <p:oleObj name="Equation" r:id="rId4" imgW="275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163763"/>
                        <a:ext cx="6350000" cy="58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Brace 19"/>
          <p:cNvSpPr/>
          <p:nvPr/>
        </p:nvSpPr>
        <p:spPr>
          <a:xfrm rot="16200000">
            <a:off x="8877348" y="2388153"/>
            <a:ext cx="353903" cy="10792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40232" y="308337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İşçi sınırlandırmaları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095518" y="3426341"/>
            <a:ext cx="1534014" cy="3591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44086" y="3832921"/>
            <a:ext cx="4020426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‘k’ ve ‘l’ ye göre türevleri sıfır yapan değerlerden elde edeceğimiz denklemler </a:t>
            </a:r>
            <a:endParaRPr lang="en-US" dirty="0"/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75905"/>
              </p:ext>
            </p:extLst>
          </p:nvPr>
        </p:nvGraphicFramePr>
        <p:xfrm>
          <a:off x="6644501" y="4750138"/>
          <a:ext cx="44180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5" name="Equation" r:id="rId6" imgW="2082600" imgH="583920" progId="Equation.DSMT4">
                  <p:embed/>
                </p:oleObj>
              </mc:Choice>
              <mc:Fallback>
                <p:oleObj name="Equation" r:id="rId6" imgW="20826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501" y="4750138"/>
                        <a:ext cx="4418013" cy="1243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02936"/>
              </p:ext>
            </p:extLst>
          </p:nvPr>
        </p:nvGraphicFramePr>
        <p:xfrm>
          <a:off x="1413762" y="5612321"/>
          <a:ext cx="3626071" cy="35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quation" r:id="rId8" imgW="2082800" imgH="203200" progId="Equation.3">
                  <p:embed/>
                </p:oleObj>
              </mc:Choice>
              <mc:Fallback>
                <p:oleObj name="Equation" r:id="rId8" imgW="208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762" y="5612321"/>
                        <a:ext cx="3626071" cy="354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76486"/>
              </p:ext>
            </p:extLst>
          </p:nvPr>
        </p:nvGraphicFramePr>
        <p:xfrm>
          <a:off x="892692" y="4856154"/>
          <a:ext cx="5039796" cy="49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Equation" r:id="rId10" imgW="2869920" imgH="279360" progId="Equation.DSMT4">
                  <p:embed/>
                </p:oleObj>
              </mc:Choice>
              <mc:Fallback>
                <p:oleObj name="Equation" r:id="rId10" imgW="286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92" y="4856154"/>
                        <a:ext cx="5039796" cy="492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701749" y="4726813"/>
            <a:ext cx="5528930" cy="1386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9973" y="4294586"/>
            <a:ext cx="4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Çarpanların sınırlandırıcıları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3293706" y="2341984"/>
            <a:ext cx="13996" cy="2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307702" y="5220478"/>
            <a:ext cx="2906486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42387" y="3016134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6384" y="4003591"/>
            <a:ext cx="92152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0561" y="3996594"/>
            <a:ext cx="0" cy="1237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9682" y="3866880"/>
            <a:ext cx="58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20</a:t>
            </a:r>
            <a:r>
              <a:rPr lang="tr-TR" sz="1400" dirty="0" smtClean="0"/>
              <a:t> </a:t>
            </a:r>
            <a:r>
              <a:rPr lang="tr-TR" sz="1400" dirty="0" err="1" smtClean="0"/>
              <a:t>sn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258371" y="5174113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89065" y="3053312"/>
            <a:ext cx="757989" cy="95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84576" y="1674949"/>
            <a:ext cx="55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Eksik parametreyi bulmak için herhangi</a:t>
            </a:r>
            <a:r>
              <a:rPr lang="en-US" dirty="0" smtClean="0"/>
              <a:t> </a:t>
            </a:r>
            <a:r>
              <a:rPr lang="tr-TR" dirty="0" smtClean="0"/>
              <a:t>bir veri noktasını kullanabiliriz.</a:t>
            </a:r>
            <a:endParaRPr lang="tr-TR" dirty="0"/>
          </a:p>
        </p:txBody>
      </p:sp>
      <p:sp>
        <p:nvSpPr>
          <p:cNvPr id="9" name="Down Arrow 8"/>
          <p:cNvSpPr/>
          <p:nvPr/>
        </p:nvSpPr>
        <p:spPr>
          <a:xfrm>
            <a:off x="6103938" y="3162981"/>
            <a:ext cx="110250" cy="3621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6200000">
            <a:off x="7374642" y="3062197"/>
            <a:ext cx="228074" cy="12891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79042" y="3026083"/>
            <a:ext cx="2015984" cy="2157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77904" y="3966413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etin kutusu 3"/>
              <p:cNvSpPr txBox="1"/>
              <p:nvPr/>
            </p:nvSpPr>
            <p:spPr>
              <a:xfrm>
                <a:off x="1882831" y="2779455"/>
                <a:ext cx="141942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31" y="2779455"/>
                <a:ext cx="1419428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/>
          <p:cNvSpPr txBox="1"/>
          <p:nvPr/>
        </p:nvSpPr>
        <p:spPr>
          <a:xfrm>
            <a:off x="5100750" y="2855205"/>
            <a:ext cx="1635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dirty="0" smtClean="0"/>
              <a:t>1200=Z-50(20)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5792305" y="3571990"/>
            <a:ext cx="9439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dirty="0" smtClean="0"/>
              <a:t>Z=2200</a:t>
            </a:r>
            <a:endParaRPr lang="en-US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8241134" y="3589881"/>
            <a:ext cx="16343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i="1" dirty="0" smtClean="0"/>
              <a:t>ZS=2200-50S</a:t>
            </a:r>
            <a:r>
              <a:rPr lang="tr-TR" i="1" baseline="-25000" dirty="0" smtClean="0"/>
              <a:t>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/>
              <p:cNvSpPr txBox="1"/>
              <p:nvPr/>
            </p:nvSpPr>
            <p:spPr>
              <a:xfrm>
                <a:off x="4974476" y="5256860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76" y="5256860"/>
                <a:ext cx="565861" cy="276999"/>
              </a:xfrm>
              <a:prstGeom prst="rect">
                <a:avLst/>
              </a:prstGeom>
              <a:blipFill>
                <a:blip r:embed="rId3"/>
                <a:stretch>
                  <a:fillRect l="-8602" r="-10753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3909034" y="5258166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34" y="5258166"/>
                <a:ext cx="565861" cy="276999"/>
              </a:xfrm>
              <a:prstGeom prst="rect">
                <a:avLst/>
              </a:prstGeom>
              <a:blipFill>
                <a:blip r:embed="rId4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20"/>
              <p:cNvSpPr txBox="1"/>
              <p:nvPr/>
            </p:nvSpPr>
            <p:spPr>
              <a:xfrm>
                <a:off x="5756989" y="5240017"/>
                <a:ext cx="1087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Zombi Sayısı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989" y="5240017"/>
                <a:ext cx="1087124" cy="523220"/>
              </a:xfrm>
              <a:prstGeom prst="rect">
                <a:avLst/>
              </a:prstGeom>
              <a:blipFill>
                <a:blip r:embed="rId5"/>
                <a:stretch>
                  <a:fillRect l="-1676" t="-23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ikdörtgen 32"/>
              <p:cNvSpPr/>
              <p:nvPr/>
            </p:nvSpPr>
            <p:spPr>
              <a:xfrm>
                <a:off x="2318870" y="1845105"/>
                <a:ext cx="13774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 smtClean="0"/>
                  <a:t>Saldırı Süresi</a:t>
                </a:r>
              </a:p>
              <a:p>
                <a:r>
                  <a:rPr lang="tr-TR" dirty="0" smtClean="0"/>
                  <a:t>      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3" name="Dikdörtge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70" y="1845105"/>
                <a:ext cx="1377493" cy="646331"/>
              </a:xfrm>
              <a:prstGeom prst="rect">
                <a:avLst/>
              </a:prstGeom>
              <a:blipFill>
                <a:blip r:embed="rId11"/>
                <a:stretch>
                  <a:fillRect l="-3540" t="-5660" r="-3540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22"/>
          <p:cNvSpPr txBox="1"/>
          <p:nvPr/>
        </p:nvSpPr>
        <p:spPr>
          <a:xfrm>
            <a:off x="251692" y="121298"/>
            <a:ext cx="1109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İlk </a:t>
            </a:r>
            <a:r>
              <a:rPr lang="tr-TR" sz="2400" dirty="0" smtClean="0"/>
              <a:t>olarak</a:t>
            </a:r>
            <a:r>
              <a:rPr lang="en-US" sz="2400" dirty="0" smtClean="0"/>
              <a:t>, </a:t>
            </a:r>
            <a:r>
              <a:rPr lang="tr-TR" sz="2400" dirty="0" smtClean="0"/>
              <a:t>bu saldırının süre-</a:t>
            </a:r>
            <a:r>
              <a:rPr lang="tr-TR" sz="2400" dirty="0" err="1" smtClean="0"/>
              <a:t>zombi</a:t>
            </a:r>
            <a:r>
              <a:rPr lang="tr-TR" sz="2400" dirty="0" smtClean="0"/>
              <a:t> </a:t>
            </a:r>
            <a:r>
              <a:rPr lang="tr-TR" sz="2400" dirty="0" smtClean="0"/>
              <a:t>sayısı grafiğini </a:t>
            </a:r>
            <a:r>
              <a:rPr lang="tr-TR" sz="2400" dirty="0" smtClean="0"/>
              <a:t>çizelim</a:t>
            </a:r>
            <a:r>
              <a:rPr lang="en-US" sz="2400" dirty="0" smtClean="0"/>
              <a:t>. </a:t>
            </a:r>
            <a:r>
              <a:rPr lang="tr-TR" sz="2400" dirty="0" smtClean="0"/>
              <a:t>Basit olması için aralarındaki </a:t>
            </a:r>
            <a:r>
              <a:rPr lang="tr-TR" sz="2400" dirty="0" smtClean="0"/>
              <a:t>ilişkinin</a:t>
            </a:r>
            <a:r>
              <a:rPr lang="en-US" sz="2400" dirty="0" smtClean="0"/>
              <a:t> </a:t>
            </a:r>
            <a:r>
              <a:rPr lang="tr-TR" sz="2400" dirty="0" smtClean="0"/>
              <a:t>doğrusal olduğunu varsayalım.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11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" y="97705"/>
            <a:ext cx="2431258" cy="16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53645"/>
              </p:ext>
            </p:extLst>
          </p:nvPr>
        </p:nvGraphicFramePr>
        <p:xfrm>
          <a:off x="2808288" y="1219200"/>
          <a:ext cx="34607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6" name="Equation" r:id="rId4" imgW="1815840" imgH="583920" progId="Equation.DSMT4">
                  <p:embed/>
                </p:oleObj>
              </mc:Choice>
              <mc:Fallback>
                <p:oleObj name="Equation" r:id="rId4" imgW="1815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219200"/>
                        <a:ext cx="3460750" cy="1119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926864" y="1826585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7" name="Equation" r:id="rId6" imgW="291960" imgH="177480" progId="Equation.DSMT4">
                  <p:embed/>
                </p:oleObj>
              </mc:Choice>
              <mc:Fallback>
                <p:oleObj name="Equation" r:id="rId6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864" y="1826585"/>
                        <a:ext cx="508000" cy="311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3968" y="2964472"/>
            <a:ext cx="3214748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Denklemlerde l yerine 1 yazalım.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46094"/>
              </p:ext>
            </p:extLst>
          </p:nvPr>
        </p:nvGraphicFramePr>
        <p:xfrm>
          <a:off x="1180158" y="3748923"/>
          <a:ext cx="2867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8" name="Equation" r:id="rId8" imgW="1638000" imgH="583920" progId="Equation.DSMT4">
                  <p:embed/>
                </p:oleObj>
              </mc:Choice>
              <mc:Fallback>
                <p:oleObj name="Equation" r:id="rId8" imgW="1638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158" y="3748923"/>
                        <a:ext cx="2867025" cy="1028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18077"/>
              </p:ext>
            </p:extLst>
          </p:nvPr>
        </p:nvGraphicFramePr>
        <p:xfrm>
          <a:off x="1133968" y="4830834"/>
          <a:ext cx="2103991" cy="4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9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968" y="4830834"/>
                        <a:ext cx="2103991" cy="400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2862326" y="4977704"/>
            <a:ext cx="745275" cy="2000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20379"/>
              </p:ext>
            </p:extLst>
          </p:nvPr>
        </p:nvGraphicFramePr>
        <p:xfrm>
          <a:off x="3609975" y="4879725"/>
          <a:ext cx="1781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0" name="Equation" r:id="rId12" imgW="901440" imgH="203040" progId="Equation.DSMT4">
                  <p:embed/>
                </p:oleObj>
              </mc:Choice>
              <mc:Fallback>
                <p:oleObj name="Equation" r:id="rId12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879725"/>
                        <a:ext cx="1781175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5221140" y="5000848"/>
            <a:ext cx="439738" cy="2050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6910" y="4830834"/>
            <a:ext cx="1405346" cy="509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36273"/>
              </p:ext>
            </p:extLst>
          </p:nvPr>
        </p:nvGraphicFramePr>
        <p:xfrm>
          <a:off x="5737225" y="4551112"/>
          <a:ext cx="2867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1" name="Equation" r:id="rId14" imgW="1638000" imgH="583920" progId="Equation.DSMT4">
                  <p:embed/>
                </p:oleObj>
              </mc:Choice>
              <mc:Fallback>
                <p:oleObj name="Equation" r:id="rId14" imgW="1638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551112"/>
                        <a:ext cx="2867025" cy="1028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30888" y="3980037"/>
            <a:ext cx="5202335" cy="369332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Bulunan k değerini yerine koyalım.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580994" y="4730793"/>
            <a:ext cx="745275" cy="2000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580994" y="5230997"/>
            <a:ext cx="745275" cy="210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114990"/>
              </p:ext>
            </p:extLst>
          </p:nvPr>
        </p:nvGraphicFramePr>
        <p:xfrm>
          <a:off x="9556750" y="4652712"/>
          <a:ext cx="1101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2" name="Equation" r:id="rId16" imgW="634680" imgH="203040" progId="Equation.DSMT4">
                  <p:embed/>
                </p:oleObj>
              </mc:Choice>
              <mc:Fallback>
                <p:oleObj name="Equation" r:id="rId1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0" y="4652712"/>
                        <a:ext cx="1101725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45654"/>
              </p:ext>
            </p:extLst>
          </p:nvPr>
        </p:nvGraphicFramePr>
        <p:xfrm>
          <a:off x="9556750" y="5168839"/>
          <a:ext cx="1389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3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0" y="5168839"/>
                        <a:ext cx="1389062" cy="355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64489" y="5875141"/>
            <a:ext cx="42090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Şimdi sınırlandırıcıların ikisi de etkili oldu.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4" name="TextBox 3"/>
          <p:cNvSpPr txBox="1"/>
          <p:nvPr/>
        </p:nvSpPr>
        <p:spPr>
          <a:xfrm>
            <a:off x="2523461" y="289493"/>
            <a:ext cx="8509762" cy="646331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nın</a:t>
            </a:r>
            <a:r>
              <a:rPr lang="tr-TR" dirty="0" smtClean="0"/>
              <a:t> sıfırdan büyük olması gerektiğini biliyoruz. Diğeri için de aynı varsayımda bulunalım.       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/>
              <p:cNvSpPr txBox="1"/>
              <p:nvPr/>
            </p:nvSpPr>
            <p:spPr>
              <a:xfrm>
                <a:off x="4996532" y="595923"/>
                <a:ext cx="9218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 smtClean="0"/>
                  <a:t>)</a:t>
                </a:r>
                <a:endParaRPr lang="tr-TR" dirty="0"/>
              </a:p>
            </p:txBody>
          </p:sp>
        </mc:Choice>
        <mc:Fallback xmlns=""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32" y="595923"/>
                <a:ext cx="921806" cy="276999"/>
              </a:xfrm>
              <a:prstGeom prst="rect">
                <a:avLst/>
              </a:prstGeom>
              <a:blipFill>
                <a:blip r:embed="rId20"/>
                <a:stretch>
                  <a:fillRect l="-11921" t="-28889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6801677" y="1267000"/>
                <a:ext cx="1825564" cy="407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𝑘𝑙</m:t>
                        </m:r>
                      </m:e>
                    </m:rad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−100=</m:t>
                    </m:r>
                  </m:oMath>
                </a14:m>
                <a:r>
                  <a:rPr lang="tr-TR" sz="2400" dirty="0" smtClean="0"/>
                  <a:t>0</a:t>
                </a:r>
                <a:endParaRPr lang="tr-TR" sz="2400" dirty="0"/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677" y="1267000"/>
                <a:ext cx="1825564" cy="407804"/>
              </a:xfrm>
              <a:prstGeom prst="rect">
                <a:avLst/>
              </a:prstGeom>
              <a:blipFill>
                <a:blip r:embed="rId21"/>
                <a:stretch>
                  <a:fillRect t="-14925" r="-9030" b="-43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8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184045" y="2290107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6"/>
          <p:cNvGraphicFramePr>
            <a:graphicFrameLocks noChangeAspect="1"/>
          </p:cNvGraphicFramePr>
          <p:nvPr>
            <p:extLst/>
          </p:nvPr>
        </p:nvGraphicFramePr>
        <p:xfrm>
          <a:off x="2946068" y="1912281"/>
          <a:ext cx="269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5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68" y="1912281"/>
                        <a:ext cx="269875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215943" y="6088051"/>
            <a:ext cx="4598685" cy="18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7862371" y="5933986"/>
          <a:ext cx="173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6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371" y="5933986"/>
                        <a:ext cx="173037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3350205" y="2422945"/>
            <a:ext cx="4464423" cy="3532094"/>
          </a:xfrm>
          <a:custGeom>
            <a:avLst/>
            <a:gdLst>
              <a:gd name="connsiteX0" fmla="*/ 0 w 4464423"/>
              <a:gd name="connsiteY0" fmla="*/ 0 h 3532094"/>
              <a:gd name="connsiteX1" fmla="*/ 170329 w 4464423"/>
              <a:gd name="connsiteY1" fmla="*/ 1048871 h 3532094"/>
              <a:gd name="connsiteX2" fmla="*/ 735105 w 4464423"/>
              <a:gd name="connsiteY2" fmla="*/ 1981200 h 3532094"/>
              <a:gd name="connsiteX3" fmla="*/ 1649505 w 4464423"/>
              <a:gd name="connsiteY3" fmla="*/ 2859741 h 3532094"/>
              <a:gd name="connsiteX4" fmla="*/ 2707341 w 4464423"/>
              <a:gd name="connsiteY4" fmla="*/ 3343835 h 3532094"/>
              <a:gd name="connsiteX5" fmla="*/ 4464423 w 4464423"/>
              <a:gd name="connsiteY5" fmla="*/ 3532094 h 353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4423" h="3532094">
                <a:moveTo>
                  <a:pt x="0" y="0"/>
                </a:moveTo>
                <a:cubicBezTo>
                  <a:pt x="23905" y="359335"/>
                  <a:pt x="47811" y="718671"/>
                  <a:pt x="170329" y="1048871"/>
                </a:cubicBezTo>
                <a:cubicBezTo>
                  <a:pt x="292847" y="1379071"/>
                  <a:pt x="488576" y="1679388"/>
                  <a:pt x="735105" y="1981200"/>
                </a:cubicBezTo>
                <a:cubicBezTo>
                  <a:pt x="981634" y="2283012"/>
                  <a:pt x="1320799" y="2632635"/>
                  <a:pt x="1649505" y="2859741"/>
                </a:cubicBezTo>
                <a:cubicBezTo>
                  <a:pt x="1978211" y="3086847"/>
                  <a:pt x="2238188" y="3231776"/>
                  <a:pt x="2707341" y="3343835"/>
                </a:cubicBezTo>
                <a:cubicBezTo>
                  <a:pt x="3176494" y="3455894"/>
                  <a:pt x="3820458" y="3493994"/>
                  <a:pt x="4464423" y="3532094"/>
                </a:cubicBezTo>
              </a:path>
            </a:pathLst>
          </a:custGeom>
          <a:solidFill>
            <a:srgbClr val="FFFF00"/>
          </a:solidFill>
          <a:ln w="19050"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7633187" y="5551016"/>
          <a:ext cx="1015159" cy="30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7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187" y="5551016"/>
                        <a:ext cx="1015159" cy="30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" y="92276"/>
            <a:ext cx="2288679" cy="15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3732420" y="6157374"/>
          <a:ext cx="146703" cy="26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8" name="Equation" r:id="rId10" imgW="88560" imgH="164880" progId="Equation.DSMT4">
                  <p:embed/>
                </p:oleObj>
              </mc:Choice>
              <mc:Fallback>
                <p:oleObj name="Equation" r:id="rId1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420" y="6157374"/>
                        <a:ext cx="146703" cy="2696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 flipH="1" flipV="1">
            <a:off x="3738292" y="2290106"/>
            <a:ext cx="67480" cy="3797773"/>
          </a:xfrm>
          <a:prstGeom prst="line">
            <a:avLst/>
          </a:prstGeom>
          <a:ln w="28575">
            <a:solidFill>
              <a:srgbClr val="17AD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99" b="60012"/>
          <a:stretch/>
        </p:blipFill>
        <p:spPr>
          <a:xfrm>
            <a:off x="3350205" y="2401772"/>
            <a:ext cx="382215" cy="1418868"/>
          </a:xfrm>
          <a:prstGeom prst="rect">
            <a:avLst/>
          </a:prstGeom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3950468" y="2371984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9" name="Equation" r:id="rId13" imgW="291960" imgH="177480" progId="Equation.DSMT4">
                  <p:embed/>
                </p:oleObj>
              </mc:Choice>
              <mc:Fallback>
                <p:oleObj name="Equation" r:id="rId13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468" y="2371984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3682711" y="3874654"/>
            <a:ext cx="133584" cy="115304"/>
          </a:xfrm>
          <a:prstGeom prst="ellipse">
            <a:avLst/>
          </a:prstGeom>
          <a:solidFill>
            <a:srgbClr val="C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84045" y="3942097"/>
            <a:ext cx="54837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98469"/>
              </p:ext>
            </p:extLst>
          </p:nvPr>
        </p:nvGraphicFramePr>
        <p:xfrm>
          <a:off x="2297930" y="3802124"/>
          <a:ext cx="793825" cy="34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0" name="Equation" r:id="rId15" imgW="469800" imgH="203040" progId="Equation.DSMT4">
                  <p:embed/>
                </p:oleObj>
              </mc:Choice>
              <mc:Fallback>
                <p:oleObj name="Equation" r:id="rId15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30" y="3802124"/>
                        <a:ext cx="793825" cy="342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10909"/>
              </p:ext>
            </p:extLst>
          </p:nvPr>
        </p:nvGraphicFramePr>
        <p:xfrm>
          <a:off x="5843014" y="2914752"/>
          <a:ext cx="4987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1" name="Equation" r:id="rId17" imgW="3098520" imgH="253800" progId="Equation.DSMT4">
                  <p:embed/>
                </p:oleObj>
              </mc:Choice>
              <mc:Fallback>
                <p:oleObj name="Equation" r:id="rId17" imgW="309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014" y="2914752"/>
                        <a:ext cx="4987925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5794059" y="2876236"/>
            <a:ext cx="5036880" cy="409575"/>
          </a:xfrm>
          <a:prstGeom prst="rect">
            <a:avLst/>
          </a:prstGeom>
          <a:noFill/>
          <a:ln>
            <a:solidFill>
              <a:srgbClr val="F0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88001" y="3185742"/>
            <a:ext cx="1956349" cy="69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047859" y="118671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 şartları ile</a:t>
            </a:r>
            <a:endParaRPr lang="tr-TR" dirty="0"/>
          </a:p>
        </p:txBody>
      </p:sp>
      <p:graphicFrame>
        <p:nvGraphicFramePr>
          <p:cNvPr id="2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51521"/>
              </p:ext>
            </p:extLst>
          </p:nvPr>
        </p:nvGraphicFramePr>
        <p:xfrm>
          <a:off x="7522692" y="1850935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2" name="Equation" r:id="rId19" imgW="291960" imgH="177480" progId="Equation.DSMT4">
                  <p:embed/>
                </p:oleObj>
              </mc:Choice>
              <mc:Fallback>
                <p:oleObj name="Equation" r:id="rId19" imgW="291960" imgH="17748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692" y="1850935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etin kutusu 28"/>
              <p:cNvSpPr txBox="1"/>
              <p:nvPr/>
            </p:nvSpPr>
            <p:spPr>
              <a:xfrm>
                <a:off x="5794059" y="677660"/>
                <a:ext cx="306013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500,000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9" name="Metin kutus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59" y="677660"/>
                <a:ext cx="3060133" cy="509050"/>
              </a:xfrm>
              <a:prstGeom prst="rect">
                <a:avLst/>
              </a:prstGeom>
              <a:blipFill>
                <a:blip r:embed="rId20"/>
                <a:stretch>
                  <a:fillRect l="-996" r="-1793" b="-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7064847" y="1313362"/>
                <a:ext cx="146001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47" y="1313362"/>
                <a:ext cx="1460015" cy="4202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60699"/>
              </p:ext>
            </p:extLst>
          </p:nvPr>
        </p:nvGraphicFramePr>
        <p:xfrm>
          <a:off x="6989978" y="2132798"/>
          <a:ext cx="544326" cy="3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1" name="Equation" r:id="rId3" imgW="291960" imgH="177480" progId="Equation.DSMT4">
                  <p:embed/>
                </p:oleObj>
              </mc:Choice>
              <mc:Fallback>
                <p:oleObj name="Equation" r:id="rId3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978" y="2132798"/>
                        <a:ext cx="544326" cy="3309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3711" y="294441"/>
            <a:ext cx="925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Peki</a:t>
            </a:r>
            <a:r>
              <a:rPr lang="en-US" dirty="0" smtClean="0"/>
              <a:t>, </a:t>
            </a:r>
            <a:r>
              <a:rPr lang="tr-TR" dirty="0" smtClean="0"/>
              <a:t>sınır şartı</a:t>
            </a:r>
            <a:r>
              <a:rPr lang="en-US" dirty="0" smtClean="0"/>
              <a:t> </a:t>
            </a:r>
            <a:r>
              <a:rPr lang="en-US" dirty="0"/>
              <a:t>ne zaman </a:t>
            </a:r>
            <a:r>
              <a:rPr lang="tr-TR" dirty="0" smtClean="0"/>
              <a:t>etkili olur</a:t>
            </a:r>
            <a:r>
              <a:rPr lang="en-US" dirty="0" smtClean="0"/>
              <a:t>?</a:t>
            </a:r>
            <a:r>
              <a:rPr lang="tr-TR" dirty="0" smtClean="0"/>
              <a:t> Soruyu genel bir sermaye</a:t>
            </a:r>
            <a:r>
              <a:rPr lang="en-US" dirty="0" smtClean="0"/>
              <a:t>, </a:t>
            </a:r>
            <a:r>
              <a:rPr lang="tr-TR" dirty="0" smtClean="0"/>
              <a:t>ücret ve üretim maliyetlerine göre cevaplayalım.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" y="131818"/>
            <a:ext cx="2778463" cy="19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75285"/>
              </p:ext>
            </p:extLst>
          </p:nvPr>
        </p:nvGraphicFramePr>
        <p:xfrm>
          <a:off x="1148317" y="2986728"/>
          <a:ext cx="2285999" cy="142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2" name="Denklem" r:id="rId6" imgW="1180800" imgH="736560" progId="Equation.3">
                  <p:embed/>
                </p:oleObj>
              </mc:Choice>
              <mc:Fallback>
                <p:oleObj name="Denklem" r:id="rId6" imgW="11808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17" y="2986728"/>
                        <a:ext cx="2285999" cy="1429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594345" y="4076084"/>
            <a:ext cx="1371600" cy="198204"/>
          </a:xfrm>
          <a:prstGeom prst="rightArrow">
            <a:avLst>
              <a:gd name="adj1" fmla="val 50000"/>
              <a:gd name="adj2" fmla="val 19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43280"/>
              </p:ext>
            </p:extLst>
          </p:nvPr>
        </p:nvGraphicFramePr>
        <p:xfrm>
          <a:off x="4089770" y="3886040"/>
          <a:ext cx="971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Denklem" r:id="rId8" imgW="419040" imgH="228600" progId="Equation.3">
                  <p:embed/>
                </p:oleObj>
              </mc:Choice>
              <mc:Fallback>
                <p:oleObj name="Denklem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70" y="3886040"/>
                        <a:ext cx="9715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71632"/>
              </p:ext>
            </p:extLst>
          </p:nvPr>
        </p:nvGraphicFramePr>
        <p:xfrm>
          <a:off x="1389063" y="5407025"/>
          <a:ext cx="24098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4" name="Denklem" r:id="rId10" imgW="1066680" imgH="241200" progId="Equation.3">
                  <p:embed/>
                </p:oleObj>
              </mc:Choice>
              <mc:Fallback>
                <p:oleObj name="Denklem" r:id="rId10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407025"/>
                        <a:ext cx="24098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965945" y="563546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99547"/>
              </p:ext>
            </p:extLst>
          </p:nvPr>
        </p:nvGraphicFramePr>
        <p:xfrm>
          <a:off x="5337545" y="5406865"/>
          <a:ext cx="2841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5" name="Denklem" r:id="rId12" imgW="1155600" imgH="228600" progId="Equation.3">
                  <p:embed/>
                </p:oleObj>
              </mc:Choice>
              <mc:Fallback>
                <p:oleObj name="Denklem" r:id="rId12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545" y="5406865"/>
                        <a:ext cx="28416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61345" y="5406865"/>
            <a:ext cx="2971800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903" y="2516418"/>
            <a:ext cx="35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 = 1</a:t>
            </a:r>
            <a:r>
              <a:rPr lang="tr-TR" u="sng" dirty="0" smtClean="0"/>
              <a:t> varsayımıyla</a:t>
            </a:r>
            <a:endParaRPr lang="en-US" u="sng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8134274" y="180078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Sınır şartları ile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8134274" y="1309439"/>
            <a:ext cx="33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  <a:r>
              <a:rPr lang="tr-TR" dirty="0" smtClean="0"/>
              <a:t> Saatlik üretilen ürün miktarı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6280053" y="1678771"/>
                <a:ext cx="1127039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e>
                      </m:rad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53" y="1678771"/>
                <a:ext cx="1127039" cy="4202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/>
              <p:cNvSpPr txBox="1"/>
              <p:nvPr/>
            </p:nvSpPr>
            <p:spPr>
              <a:xfrm>
                <a:off x="5261345" y="959523"/>
                <a:ext cx="2037417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𝑤𝑙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7" name="Metin kutus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45" y="959523"/>
                <a:ext cx="2037417" cy="509050"/>
              </a:xfrm>
              <a:prstGeom prst="rect">
                <a:avLst/>
              </a:prstGeom>
              <a:blipFill>
                <a:blip r:embed="rId15"/>
                <a:stretch>
                  <a:fillRect l="-1796" r="-4790" b="-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mages-na.ssl-images-amazon.com/images/G/01/electronics/detail-page/B001F7AHOG-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" y="97705"/>
            <a:ext cx="2431258" cy="16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455581" y="2062716"/>
            <a:ext cx="31898" cy="381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54001" y="1584249"/>
            <a:ext cx="102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Saatlik ücret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48075"/>
              </p:ext>
            </p:extLst>
          </p:nvPr>
        </p:nvGraphicFramePr>
        <p:xfrm>
          <a:off x="3396132" y="1773944"/>
          <a:ext cx="324376" cy="29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4" name="Equation" r:id="rId4" imgW="152334" imgH="139639" progId="Equation.3">
                  <p:embed/>
                </p:oleObj>
              </mc:Choice>
              <mc:Fallback>
                <p:oleObj name="Equation" r:id="rId4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132" y="1773944"/>
                        <a:ext cx="324376" cy="2969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487479" y="5879805"/>
            <a:ext cx="502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444301"/>
              </p:ext>
            </p:extLst>
          </p:nvPr>
        </p:nvGraphicFramePr>
        <p:xfrm>
          <a:off x="8516679" y="5718913"/>
          <a:ext cx="296727" cy="32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"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679" y="5718913"/>
                        <a:ext cx="296727" cy="321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07504" y="5879804"/>
            <a:ext cx="164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Birim başına sermaye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487479" y="2070928"/>
            <a:ext cx="4114800" cy="3808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2851"/>
              </p:ext>
            </p:extLst>
          </p:nvPr>
        </p:nvGraphicFramePr>
        <p:xfrm>
          <a:off x="7546975" y="1622425"/>
          <a:ext cx="1023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" name="Denklem" r:id="rId8" imgW="520560" imgH="228600" progId="Equation.3">
                  <p:embed/>
                </p:oleObj>
              </mc:Choice>
              <mc:Fallback>
                <p:oleObj name="Denklem" r:id="rId8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1622425"/>
                        <a:ext cx="10239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72992"/>
              </p:ext>
            </p:extLst>
          </p:nvPr>
        </p:nvGraphicFramePr>
        <p:xfrm>
          <a:off x="4590774" y="2461243"/>
          <a:ext cx="636070" cy="6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" name="Denklem" r:id="rId10" imgW="419040" imgH="431640" progId="Equation.3">
                  <p:embed/>
                </p:oleObj>
              </mc:Choice>
              <mc:Fallback>
                <p:oleObj name="Denklem" r:id="rId10" imgW="41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774" y="2461243"/>
                        <a:ext cx="636070" cy="655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486940" y="2381693"/>
            <a:ext cx="818707" cy="839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61576"/>
              </p:ext>
            </p:extLst>
          </p:nvPr>
        </p:nvGraphicFramePr>
        <p:xfrm>
          <a:off x="6325979" y="4003352"/>
          <a:ext cx="1405270" cy="93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8" name="Denklem" r:id="rId12" imgW="723600" imgH="482400" progId="Equation.3">
                  <p:embed/>
                </p:oleObj>
              </mc:Choice>
              <mc:Fallback>
                <p:oleObj name="Denklem" r:id="rId12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979" y="4003352"/>
                        <a:ext cx="1405270" cy="936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97319"/>
              </p:ext>
            </p:extLst>
          </p:nvPr>
        </p:nvGraphicFramePr>
        <p:xfrm>
          <a:off x="8063516" y="3904416"/>
          <a:ext cx="1552972" cy="103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" name="Denklem" r:id="rId14" imgW="761760" imgH="507960" progId="Equation.3">
                  <p:embed/>
                </p:oleObj>
              </mc:Choice>
              <mc:Fallback>
                <p:oleObj name="Denklem" r:id="rId14" imgW="761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516" y="3904416"/>
                        <a:ext cx="1552972" cy="1035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506239" y="3434986"/>
            <a:ext cx="4468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u="sng" dirty="0" smtClean="0"/>
              <a:t>Sınır şartlarının bağlayıcı olmadığı bölge</a:t>
            </a:r>
            <a:endParaRPr lang="en-US" b="1" u="sng" dirty="0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259918" y="3904416"/>
            <a:ext cx="3599121" cy="106278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053040" y="1907068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u="sng" dirty="0" smtClean="0"/>
              <a:t>Sınır şartları bağlayıcıdır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554001" y="307085"/>
            <a:ext cx="842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Sınır şartlarının bağlayıcı olup olmadığı fiyatlara bağlıdır</a:t>
            </a:r>
            <a:r>
              <a:rPr lang="en-US" sz="2800" dirty="0" smtClean="0"/>
              <a:t>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7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1501995" y="2010747"/>
            <a:ext cx="9564" cy="292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501995" y="4903237"/>
            <a:ext cx="2986030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51741" y="3649172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7683" y="2642783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4" idx="2"/>
          </p:cNvCxnSpPr>
          <p:nvPr/>
        </p:nvCxnSpPr>
        <p:spPr>
          <a:xfrm>
            <a:off x="1530221" y="3686350"/>
            <a:ext cx="92152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84398" y="3679353"/>
            <a:ext cx="0" cy="1237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7015" y="4884583"/>
            <a:ext cx="33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Z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0011" y="3532461"/>
                <a:ext cx="447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z="14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tr-TR" sz="1400" b="0" i="1" baseline="-25000" dirty="0" smtClean="0"/>
                      <m:t>S</m:t>
                    </m:r>
                  </m:oMath>
                </a14:m>
                <a:r>
                  <a:rPr lang="tr-TR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11" y="3532461"/>
                <a:ext cx="447333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532208" y="4856872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2517056" y="2010747"/>
            <a:ext cx="2166911" cy="167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14" idx="6"/>
          </p:cNvCxnSpPr>
          <p:nvPr/>
        </p:nvCxnSpPr>
        <p:spPr>
          <a:xfrm>
            <a:off x="1542998" y="2679962"/>
            <a:ext cx="2054525" cy="22140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30220" y="3695536"/>
            <a:ext cx="954177" cy="1230882"/>
          </a:xfrm>
          <a:prstGeom prst="rect">
            <a:avLst/>
          </a:prstGeom>
          <a:solidFill>
            <a:srgbClr val="17AD49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1692" y="121298"/>
            <a:ext cx="1109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Problem saldırıyı maksimize etme problemidir.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73444" y="4059367"/>
            <a:ext cx="94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Saldırı süresi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5798858" y="2248677"/>
            <a:ext cx="154073" cy="9237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2220" y="2450626"/>
            <a:ext cx="2477900" cy="492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18244" y="4469364"/>
            <a:ext cx="5472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Zombilerin</a:t>
            </a:r>
            <a:r>
              <a:rPr lang="tr-TR" sz="2800" dirty="0" smtClean="0"/>
              <a:t> saldırı maliyetine bağlı bir Saldırı süresi fonksiyonumuz var</a:t>
            </a:r>
            <a:r>
              <a:rPr lang="en-US" sz="2800" dirty="0" smtClean="0"/>
              <a:t>. </a:t>
            </a:r>
            <a:r>
              <a:rPr lang="en-US" sz="2800" dirty="0" err="1"/>
              <a:t>Şimdi</a:t>
            </a:r>
            <a:r>
              <a:rPr lang="en-US" sz="2800" dirty="0"/>
              <a:t> ne </a:t>
            </a:r>
            <a:r>
              <a:rPr lang="en-US" sz="2800" dirty="0" err="1"/>
              <a:t>olacak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Metin kutusu 25"/>
              <p:cNvSpPr txBox="1"/>
              <p:nvPr/>
            </p:nvSpPr>
            <p:spPr>
              <a:xfrm>
                <a:off x="158399" y="2416940"/>
                <a:ext cx="1264770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2200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 sn</a:t>
                </a:r>
                <a:endParaRPr lang="en-US" dirty="0"/>
              </a:p>
            </p:txBody>
          </p:sp>
        </mc:Choice>
        <mc:Fallback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9" y="2416940"/>
                <a:ext cx="1264770" cy="393441"/>
              </a:xfrm>
              <a:prstGeom prst="rect">
                <a:avLst/>
              </a:prstGeom>
              <a:blipFill>
                <a:blip r:embed="rId24"/>
                <a:stretch>
                  <a:fillRect l="-4831" t="-4615" r="-11111" b="-2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Metin kutusu 27"/>
              <p:cNvSpPr txBox="1"/>
              <p:nvPr/>
            </p:nvSpPr>
            <p:spPr>
              <a:xfrm>
                <a:off x="3287683" y="4935894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3" y="4935894"/>
                <a:ext cx="565861" cy="276999"/>
              </a:xfrm>
              <a:prstGeom prst="rect">
                <a:avLst/>
              </a:prstGeom>
              <a:blipFill>
                <a:blip r:embed="rId25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4716624" y="1870587"/>
                <a:ext cx="10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24" y="1870587"/>
                <a:ext cx="1020023" cy="276999"/>
              </a:xfrm>
              <a:prstGeom prst="rect">
                <a:avLst/>
              </a:prstGeom>
              <a:blipFill>
                <a:blip r:embed="rId26"/>
                <a:stretch>
                  <a:fillRect l="-5389" r="-1796"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Metin kutusu 28"/>
              <p:cNvSpPr txBox="1"/>
              <p:nvPr/>
            </p:nvSpPr>
            <p:spPr>
              <a:xfrm>
                <a:off x="4556368" y="3243458"/>
                <a:ext cx="3902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2200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  <m:r>
                            <m:rPr>
                              <m:nor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tr-TR" i="1" baseline="-25000" dirty="0"/>
                            <m:t>S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−50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tr-TR" i="1" baseline="-25000" dirty="0"/>
                            <m:t>S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Metin kutus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68" y="3243458"/>
                <a:ext cx="3902158" cy="276999"/>
              </a:xfrm>
              <a:prstGeom prst="rect">
                <a:avLst/>
              </a:prstGeom>
              <a:blipFill>
                <a:blip r:embed="rId27"/>
                <a:stretch>
                  <a:fillRect l="-936" t="-4348" r="-156" b="-130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Metin kutusu 29"/>
              <p:cNvSpPr txBox="1"/>
              <p:nvPr/>
            </p:nvSpPr>
            <p:spPr>
              <a:xfrm>
                <a:off x="6165082" y="2511087"/>
                <a:ext cx="2415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=2200−50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82" y="2511087"/>
                <a:ext cx="2415038" cy="276999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20"/>
              <p:cNvSpPr txBox="1"/>
              <p:nvPr/>
            </p:nvSpPr>
            <p:spPr>
              <a:xfrm>
                <a:off x="4065755" y="4935894"/>
                <a:ext cx="1226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Zombi</a:t>
                </a:r>
                <a:r>
                  <a:rPr lang="tr-TR" sz="1400" dirty="0" smtClean="0"/>
                  <a:t> Sayısı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55" y="4935894"/>
                <a:ext cx="1226287" cy="523220"/>
              </a:xfrm>
              <a:prstGeom prst="rect">
                <a:avLst/>
              </a:prstGeom>
              <a:blipFill>
                <a:blip r:embed="rId29"/>
                <a:stretch>
                  <a:fillRect l="-1493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Dikdörtgen 33"/>
              <p:cNvSpPr/>
              <p:nvPr/>
            </p:nvSpPr>
            <p:spPr>
              <a:xfrm>
                <a:off x="553010" y="1555335"/>
                <a:ext cx="13774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 smtClean="0"/>
                  <a:t>Saldırı Süresi</a:t>
                </a:r>
              </a:p>
              <a:p>
                <a:r>
                  <a:rPr lang="tr-TR" dirty="0" smtClean="0"/>
                  <a:t>      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Dikdörtgen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10" y="1555335"/>
                <a:ext cx="1377493" cy="646331"/>
              </a:xfrm>
              <a:prstGeom prst="rect">
                <a:avLst/>
              </a:prstGeom>
              <a:blipFill>
                <a:blip r:embed="rId22"/>
                <a:stretch>
                  <a:fillRect l="-3982" t="-4717" r="-3097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81083"/>
              </p:ext>
            </p:extLst>
          </p:nvPr>
        </p:nvGraphicFramePr>
        <p:xfrm>
          <a:off x="315167" y="980924"/>
          <a:ext cx="431281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r>
                        <a:rPr lang="tr-TR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2,150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tr-TR" dirty="0" smtClean="0"/>
                        <a:t>10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4,200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,</a:t>
                      </a:r>
                      <a:r>
                        <a:rPr lang="tr-TR" dirty="0" smtClean="0"/>
                        <a:t>05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6,150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1816111" y="102099"/>
            <a:ext cx="195535" cy="13973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9202" y="252263"/>
            <a:ext cx="2099346" cy="384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3819413" y="3657"/>
            <a:ext cx="270587" cy="165356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925" y="262681"/>
            <a:ext cx="1800808" cy="39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2277283" y="4165839"/>
            <a:ext cx="308269" cy="3623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9908"/>
              </p:ext>
            </p:extLst>
          </p:nvPr>
        </p:nvGraphicFramePr>
        <p:xfrm>
          <a:off x="266470" y="4642518"/>
          <a:ext cx="4526186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r>
                        <a:rPr lang="tr-TR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6,150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4,200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2,150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76529071"/>
              </p:ext>
            </p:extLst>
          </p:nvPr>
        </p:nvGraphicFramePr>
        <p:xfrm>
          <a:off x="4781486" y="811211"/>
          <a:ext cx="7000033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/>
          <p:cNvSpPr/>
          <p:nvPr/>
        </p:nvSpPr>
        <p:spPr>
          <a:xfrm>
            <a:off x="8107722" y="1251917"/>
            <a:ext cx="122663" cy="109020"/>
          </a:xfrm>
          <a:prstGeom prst="ellipse">
            <a:avLst/>
          </a:prstGeom>
          <a:solidFill>
            <a:srgbClr val="17A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437600" y="1284140"/>
            <a:ext cx="2716313" cy="169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69791" y="1103159"/>
            <a:ext cx="618893" cy="326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117170" y="1301102"/>
            <a:ext cx="60305" cy="36521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388684" y="1211803"/>
            <a:ext cx="3141670" cy="257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456135" y="1180597"/>
            <a:ext cx="122663" cy="109020"/>
          </a:xfrm>
          <a:prstGeom prst="ellipse">
            <a:avLst/>
          </a:prstGeom>
          <a:solidFill>
            <a:srgbClr val="17A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481192" y="1251917"/>
            <a:ext cx="38235" cy="39122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11089" y="4897458"/>
            <a:ext cx="42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20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89302" y="5134806"/>
            <a:ext cx="5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1200</a:t>
            </a:r>
            <a:endParaRPr lang="en-US" sz="1400" b="1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2266113" y="2867469"/>
            <a:ext cx="308269" cy="3623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7282"/>
              </p:ext>
            </p:extLst>
          </p:nvPr>
        </p:nvGraphicFramePr>
        <p:xfrm>
          <a:off x="255300" y="3344148"/>
          <a:ext cx="4526186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041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r>
                        <a:rPr lang="tr-TR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41"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24200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Down Arrow 32"/>
          <p:cNvSpPr/>
          <p:nvPr/>
        </p:nvSpPr>
        <p:spPr>
          <a:xfrm>
            <a:off x="8365517" y="855613"/>
            <a:ext cx="288311" cy="2627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67667" y="5779718"/>
            <a:ext cx="6038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Daha iyi yapabiliriz</a:t>
            </a:r>
            <a:r>
              <a:rPr lang="en-US" sz="2400" dirty="0" smtClean="0"/>
              <a:t>!  </a:t>
            </a:r>
            <a:r>
              <a:rPr lang="tr-TR" sz="2400" dirty="0" smtClean="0"/>
              <a:t>Excel de sıralamadan da </a:t>
            </a:r>
            <a:r>
              <a:rPr lang="tr-TR" sz="2400" dirty="0" err="1" smtClean="0"/>
              <a:t>hesaplayabilirmiyiz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66441" y="5125335"/>
            <a:ext cx="142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Makine başına saldırı süresi</a:t>
            </a:r>
            <a:endParaRPr lang="tr-TR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33055" y="531302"/>
            <a:ext cx="133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Saldiri</a:t>
            </a:r>
            <a:r>
              <a:rPr lang="tr-TR" sz="1600" dirty="0" smtClean="0"/>
              <a:t> </a:t>
            </a:r>
            <a:r>
              <a:rPr lang="tr-TR" sz="1600" dirty="0" smtClean="0"/>
              <a:t>Süresi</a:t>
            </a:r>
            <a:endParaRPr lang="tr-T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Metin kutusu 26"/>
              <p:cNvSpPr txBox="1"/>
              <p:nvPr/>
            </p:nvSpPr>
            <p:spPr>
              <a:xfrm>
                <a:off x="838384" y="342000"/>
                <a:ext cx="184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𝑍𝑆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=2200−50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84" y="342000"/>
                <a:ext cx="1844736" cy="276999"/>
              </a:xfrm>
              <a:prstGeom prst="rect">
                <a:avLst/>
              </a:prstGeom>
              <a:blipFill>
                <a:blip r:embed="rId3"/>
                <a:stretch>
                  <a:fillRect l="-2649" r="-993" b="-130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ikdörtgen 10"/>
              <p:cNvSpPr/>
              <p:nvPr/>
            </p:nvSpPr>
            <p:spPr>
              <a:xfrm>
                <a:off x="3059510" y="274067"/>
                <a:ext cx="1755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tr-TR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tr-TR" i="1" baseline="-25000" dirty="0"/>
                        <m:t>S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−50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tr-TR" i="1" baseline="-25000" dirty="0"/>
                            <m:t>S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10" y="274067"/>
                <a:ext cx="1755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28"/>
          <p:cNvSpPr txBox="1"/>
          <p:nvPr/>
        </p:nvSpPr>
        <p:spPr>
          <a:xfrm>
            <a:off x="8251843" y="5226429"/>
            <a:ext cx="5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1100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ierre de Fer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" y="288934"/>
            <a:ext cx="1818190" cy="242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7444" y="247435"/>
            <a:ext cx="800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“</a:t>
            </a:r>
            <a:r>
              <a:rPr lang="tr-TR" sz="4000" dirty="0"/>
              <a:t>Türevini alıp sıfıra </a:t>
            </a:r>
            <a:r>
              <a:rPr lang="tr-TR" sz="4000" dirty="0" smtClean="0"/>
              <a:t>eşitleyin</a:t>
            </a:r>
            <a:r>
              <a:rPr lang="en-US" sz="4000" dirty="0" smtClean="0"/>
              <a:t>!”</a:t>
            </a:r>
            <a:endParaRPr lang="tr-TR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05142" y="1134484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-Fermat’s Theorem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823" y="2854041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Pierre de </a:t>
            </a:r>
            <a:r>
              <a:rPr 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Fermat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1607- 1665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20936" y="2854041"/>
            <a:ext cx="5932449" cy="1147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3829" y="2933782"/>
            <a:ext cx="49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Pierre de Fermat was actually a lawyer before he was a mathematician….perhaps he was trying to figure out how to maximize his legal fees!</a:t>
            </a:r>
            <a:endParaRPr lang="en-US" dirty="0"/>
          </a:p>
        </p:txBody>
      </p:sp>
      <p:pic>
        <p:nvPicPr>
          <p:cNvPr id="24582" name="Picture 6" descr="http://previews.123rf.com/images/chrisdorney/chrisdorney1501/chrisdorney150100007/35478300-FUN-FACT-red-Rubber-Stamp-over-a-white-background--Stock-Phot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93" y="3032461"/>
            <a:ext cx="1166536" cy="82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50541" y="5282326"/>
            <a:ext cx="8006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Türevin manası nedir ve neden sıfıra eşitliyoruz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59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2351" y="2612571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82351" y="5491064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07675"/>
              </p:ext>
            </p:extLst>
          </p:nvPr>
        </p:nvGraphicFramePr>
        <p:xfrm>
          <a:off x="4040155" y="5379109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9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155" y="5379109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92239"/>
              </p:ext>
            </p:extLst>
          </p:nvPr>
        </p:nvGraphicFramePr>
        <p:xfrm>
          <a:off x="590939" y="2444908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9" y="2444908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1101013" y="3032448"/>
            <a:ext cx="2528596" cy="1986525"/>
          </a:xfrm>
          <a:custGeom>
            <a:avLst/>
            <a:gdLst>
              <a:gd name="connsiteX0" fmla="*/ 0 w 3163077"/>
              <a:gd name="connsiteY0" fmla="*/ 2360645 h 2369080"/>
              <a:gd name="connsiteX1" fmla="*/ 1922106 w 3163077"/>
              <a:gd name="connsiteY1" fmla="*/ 2006081 h 2369080"/>
              <a:gd name="connsiteX2" fmla="*/ 3163077 w 3163077"/>
              <a:gd name="connsiteY2" fmla="*/ 0 h 23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077" h="2369080">
                <a:moveTo>
                  <a:pt x="0" y="2360645"/>
                </a:moveTo>
                <a:cubicBezTo>
                  <a:pt x="697463" y="2380083"/>
                  <a:pt x="1394927" y="2399522"/>
                  <a:pt x="1922106" y="2006081"/>
                </a:cubicBezTo>
                <a:cubicBezTo>
                  <a:pt x="2449286" y="1612640"/>
                  <a:pt x="2806181" y="806320"/>
                  <a:pt x="316307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27988" y="4824214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76127" y="3474385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2"/>
            <a:endCxn id="18" idx="3"/>
          </p:cNvCxnSpPr>
          <p:nvPr/>
        </p:nvCxnSpPr>
        <p:spPr>
          <a:xfrm flipV="1">
            <a:off x="2327988" y="3537853"/>
            <a:ext cx="1057704" cy="1323540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</p:cNvCxnSpPr>
          <p:nvPr/>
        </p:nvCxnSpPr>
        <p:spPr>
          <a:xfrm flipH="1">
            <a:off x="2360645" y="4898571"/>
            <a:ext cx="1" cy="620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13566" y="3548742"/>
            <a:ext cx="27876" cy="194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01012" y="4879130"/>
            <a:ext cx="1264065" cy="10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108127" y="3495230"/>
            <a:ext cx="2309756" cy="54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29600"/>
              </p:ext>
            </p:extLst>
          </p:nvPr>
        </p:nvGraphicFramePr>
        <p:xfrm>
          <a:off x="2233420" y="5554657"/>
          <a:ext cx="229861" cy="25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1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420" y="5554657"/>
                        <a:ext cx="229861" cy="252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42821"/>
              </p:ext>
            </p:extLst>
          </p:nvPr>
        </p:nvGraphicFramePr>
        <p:xfrm>
          <a:off x="516528" y="4749281"/>
          <a:ext cx="452553" cy="29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2" name="Equation" r:id="rId9" imgW="330057" imgH="215806" progId="Equation.3">
                  <p:embed/>
                </p:oleObj>
              </mc:Choice>
              <mc:Fallback>
                <p:oleObj name="Equation" r:id="rId9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8" y="4749281"/>
                        <a:ext cx="452553" cy="29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12411"/>
              </p:ext>
            </p:extLst>
          </p:nvPr>
        </p:nvGraphicFramePr>
        <p:xfrm>
          <a:off x="3002162" y="5491657"/>
          <a:ext cx="767059" cy="31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3" name="Equation" r:id="rId10" imgW="431640" imgH="177480" progId="Equation.DSMT4">
                  <p:embed/>
                </p:oleObj>
              </mc:Choice>
              <mc:Fallback>
                <p:oleObj name="Equation" r:id="rId10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2162" y="5491657"/>
                        <a:ext cx="767059" cy="315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18902"/>
              </p:ext>
            </p:extLst>
          </p:nvPr>
        </p:nvGraphicFramePr>
        <p:xfrm>
          <a:off x="178675" y="3336938"/>
          <a:ext cx="9223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4"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75" y="3336938"/>
                        <a:ext cx="922337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H="1" flipV="1">
            <a:off x="2411685" y="2409226"/>
            <a:ext cx="327833" cy="168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3152021">
            <a:off x="2742117" y="3392206"/>
            <a:ext cx="128862" cy="14834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53749"/>
              </p:ext>
            </p:extLst>
          </p:nvPr>
        </p:nvGraphicFramePr>
        <p:xfrm>
          <a:off x="1388860" y="1793671"/>
          <a:ext cx="2344785" cy="60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5" name="Equation" r:id="rId14" imgW="1625400" imgH="419040" progId="Equation.DSMT4">
                  <p:embed/>
                </p:oleObj>
              </mc:Choice>
              <mc:Fallback>
                <p:oleObj name="Equation" r:id="rId14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8860" y="1793671"/>
                        <a:ext cx="2344785" cy="60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7502398" y="2743095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502398" y="5621588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30740"/>
              </p:ext>
            </p:extLst>
          </p:nvPr>
        </p:nvGraphicFramePr>
        <p:xfrm>
          <a:off x="10460202" y="5509633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6"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460202" y="5509633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1426"/>
              </p:ext>
            </p:extLst>
          </p:nvPr>
        </p:nvGraphicFramePr>
        <p:xfrm>
          <a:off x="7010986" y="2575432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" name="Equation" r:id="rId18" imgW="330057" imgH="215806" progId="Equation.3">
                  <p:embed/>
                </p:oleObj>
              </mc:Choice>
              <mc:Fallback>
                <p:oleObj name="Equation" r:id="rId18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986" y="2575432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Freeform 42"/>
          <p:cNvSpPr/>
          <p:nvPr/>
        </p:nvSpPr>
        <p:spPr>
          <a:xfrm>
            <a:off x="7521060" y="3162972"/>
            <a:ext cx="2528596" cy="1986525"/>
          </a:xfrm>
          <a:custGeom>
            <a:avLst/>
            <a:gdLst>
              <a:gd name="connsiteX0" fmla="*/ 0 w 3163077"/>
              <a:gd name="connsiteY0" fmla="*/ 2360645 h 2369080"/>
              <a:gd name="connsiteX1" fmla="*/ 1922106 w 3163077"/>
              <a:gd name="connsiteY1" fmla="*/ 2006081 h 2369080"/>
              <a:gd name="connsiteX2" fmla="*/ 3163077 w 3163077"/>
              <a:gd name="connsiteY2" fmla="*/ 0 h 23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077" h="2369080">
                <a:moveTo>
                  <a:pt x="0" y="2360645"/>
                </a:moveTo>
                <a:cubicBezTo>
                  <a:pt x="697463" y="2380083"/>
                  <a:pt x="1394927" y="2399522"/>
                  <a:pt x="1922106" y="2006081"/>
                </a:cubicBezTo>
                <a:cubicBezTo>
                  <a:pt x="2449286" y="1612640"/>
                  <a:pt x="2806181" y="806320"/>
                  <a:pt x="316307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748035" y="4954738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813350" y="4349944"/>
            <a:ext cx="1208315" cy="661379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4"/>
          </p:cNvCxnSpPr>
          <p:nvPr/>
        </p:nvCxnSpPr>
        <p:spPr>
          <a:xfrm flipH="1">
            <a:off x="8780692" y="5029095"/>
            <a:ext cx="1" cy="620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21059" y="5009654"/>
            <a:ext cx="1264065" cy="10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32632"/>
              </p:ext>
            </p:extLst>
          </p:nvPr>
        </p:nvGraphicFramePr>
        <p:xfrm>
          <a:off x="8653467" y="5685181"/>
          <a:ext cx="229861" cy="25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3467" y="5685181"/>
                        <a:ext cx="229861" cy="252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99475"/>
              </p:ext>
            </p:extLst>
          </p:nvPr>
        </p:nvGraphicFramePr>
        <p:xfrm>
          <a:off x="6936575" y="4879805"/>
          <a:ext cx="452553" cy="29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9" name="Equation" r:id="rId20" imgW="330057" imgH="215806" progId="Equation.3">
                  <p:embed/>
                </p:oleObj>
              </mc:Choice>
              <mc:Fallback>
                <p:oleObj name="Equation" r:id="rId20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575" y="4879805"/>
                        <a:ext cx="452553" cy="29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1069"/>
              </p:ext>
            </p:extLst>
          </p:nvPr>
        </p:nvGraphicFramePr>
        <p:xfrm>
          <a:off x="7229286" y="1419555"/>
          <a:ext cx="36464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0" name="Equation" r:id="rId21" imgW="2527200" imgH="482400" progId="Equation.DSMT4">
                  <p:embed/>
                </p:oleObj>
              </mc:Choice>
              <mc:Fallback>
                <p:oleObj name="Equation" r:id="rId21" imgW="252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29286" y="1419555"/>
                        <a:ext cx="3646487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8761360" y="2409226"/>
            <a:ext cx="578583" cy="256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07808"/>
              </p:ext>
            </p:extLst>
          </p:nvPr>
        </p:nvGraphicFramePr>
        <p:xfrm>
          <a:off x="9990138" y="4056063"/>
          <a:ext cx="57144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1" name="Equation" r:id="rId23" imgW="406080" imgH="253800" progId="Equation.DSMT4">
                  <p:embed/>
                </p:oleObj>
              </mc:Choice>
              <mc:Fallback>
                <p:oleObj name="Equation" r:id="rId23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138" y="4056063"/>
                        <a:ext cx="571445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86982" y="208867"/>
            <a:ext cx="329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Fonksiyonun sınırlı iki noktası arasında eğimi hesaplarsak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85275" y="3820821"/>
            <a:ext cx="2507410" cy="4097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41360" y="3013786"/>
            <a:ext cx="269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Bu iki noktayı bir birine yaklaştırdığımızı düşünelim.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7576298" y="81394"/>
            <a:ext cx="329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Türev</a:t>
            </a:r>
            <a:r>
              <a:rPr lang="tr-TR" dirty="0" smtClean="0"/>
              <a:t> sıfıra yaklaşan bu iki nokta arasındaki mesafenin sonucudur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34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3" grpId="0" animBg="1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1082351" y="2612571"/>
            <a:ext cx="37322" cy="28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082351" y="5491064"/>
            <a:ext cx="2957804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36751"/>
              </p:ext>
            </p:extLst>
          </p:nvPr>
        </p:nvGraphicFramePr>
        <p:xfrm>
          <a:off x="4040155" y="5379109"/>
          <a:ext cx="254451" cy="2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155" y="5379109"/>
                        <a:ext cx="254451" cy="27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25496"/>
              </p:ext>
            </p:extLst>
          </p:nvPr>
        </p:nvGraphicFramePr>
        <p:xfrm>
          <a:off x="590939" y="2444908"/>
          <a:ext cx="510073" cy="3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" name="Equation" r:id="rId5" imgW="330057" imgH="215806" progId="Equation.3">
                  <p:embed/>
                </p:oleObj>
              </mc:Choice>
              <mc:Fallback>
                <p:oleObj name="Equation" r:id="rId5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9" y="2444908"/>
                        <a:ext cx="510073" cy="335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1101013" y="3032448"/>
            <a:ext cx="2528596" cy="1986525"/>
          </a:xfrm>
          <a:custGeom>
            <a:avLst/>
            <a:gdLst>
              <a:gd name="connsiteX0" fmla="*/ 0 w 3163077"/>
              <a:gd name="connsiteY0" fmla="*/ 2360645 h 2369080"/>
              <a:gd name="connsiteX1" fmla="*/ 1922106 w 3163077"/>
              <a:gd name="connsiteY1" fmla="*/ 2006081 h 2369080"/>
              <a:gd name="connsiteX2" fmla="*/ 3163077 w 3163077"/>
              <a:gd name="connsiteY2" fmla="*/ 0 h 23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077" h="2369080">
                <a:moveTo>
                  <a:pt x="0" y="2360645"/>
                </a:moveTo>
                <a:cubicBezTo>
                  <a:pt x="697463" y="2380083"/>
                  <a:pt x="1394927" y="2399522"/>
                  <a:pt x="1922106" y="2006081"/>
                </a:cubicBezTo>
                <a:cubicBezTo>
                  <a:pt x="2449286" y="1612640"/>
                  <a:pt x="2806181" y="806320"/>
                  <a:pt x="316307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7988" y="4824214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6127" y="3474385"/>
            <a:ext cx="65315" cy="743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8" idx="3"/>
          </p:cNvCxnSpPr>
          <p:nvPr/>
        </p:nvCxnSpPr>
        <p:spPr>
          <a:xfrm flipV="1">
            <a:off x="2327988" y="3537853"/>
            <a:ext cx="1057704" cy="1323540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</p:cNvCxnSpPr>
          <p:nvPr/>
        </p:nvCxnSpPr>
        <p:spPr>
          <a:xfrm flipH="1">
            <a:off x="2360645" y="4898571"/>
            <a:ext cx="1" cy="620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13566" y="3548742"/>
            <a:ext cx="27876" cy="194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01012" y="4879130"/>
            <a:ext cx="1264065" cy="10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108127" y="3495230"/>
            <a:ext cx="2309756" cy="54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839035"/>
              </p:ext>
            </p:extLst>
          </p:nvPr>
        </p:nvGraphicFramePr>
        <p:xfrm>
          <a:off x="2304098" y="5570721"/>
          <a:ext cx="178410" cy="2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4098" y="5570721"/>
                        <a:ext cx="178410" cy="2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91211"/>
              </p:ext>
            </p:extLst>
          </p:nvPr>
        </p:nvGraphicFramePr>
        <p:xfrm>
          <a:off x="879500" y="4765623"/>
          <a:ext cx="1746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00" y="4765623"/>
                        <a:ext cx="174625" cy="227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14453"/>
              </p:ext>
            </p:extLst>
          </p:nvPr>
        </p:nvGraphicFramePr>
        <p:xfrm>
          <a:off x="3232150" y="5538788"/>
          <a:ext cx="19208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2150" y="5538788"/>
                        <a:ext cx="192088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13152021">
            <a:off x="2742117" y="3392206"/>
            <a:ext cx="128862" cy="14834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49221"/>
              </p:ext>
            </p:extLst>
          </p:nvPr>
        </p:nvGraphicFramePr>
        <p:xfrm>
          <a:off x="5004769" y="1969057"/>
          <a:ext cx="6096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4.004001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50210"/>
              </p:ext>
            </p:extLst>
          </p:nvPr>
        </p:nvGraphicFramePr>
        <p:xfrm>
          <a:off x="3494584" y="2637653"/>
          <a:ext cx="274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584" y="2637653"/>
                        <a:ext cx="274637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922338"/>
              </p:ext>
            </p:extLst>
          </p:nvPr>
        </p:nvGraphicFramePr>
        <p:xfrm>
          <a:off x="5682664" y="2006628"/>
          <a:ext cx="3238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82664" y="2006628"/>
                        <a:ext cx="32385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8749"/>
              </p:ext>
            </p:extLst>
          </p:nvPr>
        </p:nvGraphicFramePr>
        <p:xfrm>
          <a:off x="7414497" y="1953393"/>
          <a:ext cx="10096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" name="Equation" r:id="rId17" imgW="672840" imgH="253800" progId="Equation.DSMT4">
                  <p:embed/>
                </p:oleObj>
              </mc:Choice>
              <mc:Fallback>
                <p:oleObj name="Equation" r:id="rId17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14497" y="1953393"/>
                        <a:ext cx="10096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06917"/>
              </p:ext>
            </p:extLst>
          </p:nvPr>
        </p:nvGraphicFramePr>
        <p:xfrm>
          <a:off x="8424147" y="1212926"/>
          <a:ext cx="2344785" cy="60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" name="Equation" r:id="rId19" imgW="1625400" imgH="419040" progId="Equation.DSMT4">
                  <p:embed/>
                </p:oleObj>
              </mc:Choice>
              <mc:Fallback>
                <p:oleObj name="Equation" r:id="rId19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24147" y="1212926"/>
                        <a:ext cx="2344785" cy="60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10179782" y="1101247"/>
            <a:ext cx="589150" cy="55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10474357" y="775323"/>
            <a:ext cx="83448" cy="325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2181"/>
              </p:ext>
            </p:extLst>
          </p:nvPr>
        </p:nvGraphicFramePr>
        <p:xfrm>
          <a:off x="10516081" y="536173"/>
          <a:ext cx="178410" cy="2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16081" y="536173"/>
                        <a:ext cx="178410" cy="2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10413"/>
              </p:ext>
            </p:extLst>
          </p:nvPr>
        </p:nvGraphicFramePr>
        <p:xfrm>
          <a:off x="792187" y="3372992"/>
          <a:ext cx="2619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" name="Equation" r:id="rId22" imgW="190440" imgH="177480" progId="Equation.DSMT4">
                  <p:embed/>
                </p:oleObj>
              </mc:Choice>
              <mc:Fallback>
                <p:oleObj name="Equation" r:id="rId22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87" y="3372992"/>
                        <a:ext cx="261938" cy="24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754843" y="5420732"/>
            <a:ext cx="189109" cy="9517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79614"/>
              </p:ext>
            </p:extLst>
          </p:nvPr>
        </p:nvGraphicFramePr>
        <p:xfrm>
          <a:off x="1398588" y="1438275"/>
          <a:ext cx="16303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" name="Equation" r:id="rId24" imgW="1130040" imgH="393480" progId="Equation.DSMT4">
                  <p:embed/>
                </p:oleObj>
              </mc:Choice>
              <mc:Fallback>
                <p:oleObj name="Equation" r:id="rId24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98588" y="1438275"/>
                        <a:ext cx="16303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2071396" y="2178688"/>
            <a:ext cx="685222" cy="19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77243"/>
              </p:ext>
            </p:extLst>
          </p:nvPr>
        </p:nvGraphicFramePr>
        <p:xfrm>
          <a:off x="2761942" y="6075443"/>
          <a:ext cx="267007" cy="21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" name="Equation" r:id="rId26" imgW="215640" imgH="177480" progId="Equation.DSMT4">
                  <p:embed/>
                </p:oleObj>
              </mc:Choice>
              <mc:Fallback>
                <p:oleObj name="Equation" r:id="rId26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61942" y="6075443"/>
                        <a:ext cx="267007" cy="21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07696" y="65079"/>
            <a:ext cx="8954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/>
              <a:t>Sayısal değerler ile hesaplarsak</a:t>
            </a:r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4531" y="6110665"/>
            <a:ext cx="427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Eğim gittikçe 4 e yaklaşmaktadır.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1574</Words>
  <Application>Microsoft Office PowerPoint</Application>
  <PresentationFormat>Geniş ekran</PresentationFormat>
  <Paragraphs>364</Paragraphs>
  <Slides>43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Equation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Stiver</dc:creator>
  <cp:lastModifiedBy>Mustafa Kaya</cp:lastModifiedBy>
  <cp:revision>166</cp:revision>
  <dcterms:created xsi:type="dcterms:W3CDTF">2016-06-07T17:21:40Z</dcterms:created>
  <dcterms:modified xsi:type="dcterms:W3CDTF">2019-03-03T17:43:47Z</dcterms:modified>
</cp:coreProperties>
</file>