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61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97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900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14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05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566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43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777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253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03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52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723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36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82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736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04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89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6E05C2-28B3-4FC8-B066-8EC56297ECEA}" type="datetimeFigureOut">
              <a:rPr lang="tr-TR" smtClean="0"/>
              <a:t>17.04.2019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54E8F5-18DB-47A0-A3C0-E87598245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9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0281167-6166-46AA-BE20-D37637E34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TAVLAMA BENZETİMİ</a:t>
            </a:r>
            <a:br>
              <a:rPr lang="tr-TR" dirty="0"/>
            </a:br>
            <a:r>
              <a:rPr lang="tr-TR" dirty="0"/>
              <a:t>(SİMULATED ANNEALİNG)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F3084C-D2B2-4506-9CC1-C3525B720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BEYZA ŞAHİN-15525006</a:t>
            </a:r>
          </a:p>
        </p:txBody>
      </p:sp>
    </p:spTree>
    <p:extLst>
      <p:ext uri="{BB962C8B-B14F-4D97-AF65-F5344CB8AC3E}">
        <p14:creationId xmlns:p14="http://schemas.microsoft.com/office/powerpoint/2010/main" val="35305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FDC8635-7A82-4D73-9734-9FC660E4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tr-TR" dirty="0"/>
              <a:t>TEMEL HATLARIYLA SÖZDE KOD ŞU ŞEKİLDEDİR: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846FA5-8D24-41C0-B986-6DA9A73A9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547" y="1752599"/>
            <a:ext cx="10018713" cy="3636819"/>
          </a:xfrm>
        </p:spPr>
        <p:txBody>
          <a:bodyPr>
            <a:normAutofit fontScale="92500" lnSpcReduction="20000"/>
          </a:bodyPr>
          <a:lstStyle/>
          <a:p>
            <a:r>
              <a:rPr lang="tr-TR" sz="2000" dirty="0"/>
              <a:t>Başlangıç sıcaklığının belirlenmesi.</a:t>
            </a:r>
          </a:p>
          <a:p>
            <a:endParaRPr lang="tr-TR" sz="2000" dirty="0"/>
          </a:p>
          <a:p>
            <a:r>
              <a:rPr lang="tr-TR" sz="2000" dirty="0"/>
              <a:t>Soğutma oranı ve sıcaklık değiştirme kuralının tanımlanması.</a:t>
            </a:r>
          </a:p>
          <a:p>
            <a:endParaRPr lang="tr-TR" sz="2000" dirty="0"/>
          </a:p>
          <a:p>
            <a:r>
              <a:rPr lang="tr-TR" sz="2000" dirty="0"/>
              <a:t>Her sıcaklıkta gerçekleştirilecek </a:t>
            </a:r>
            <a:r>
              <a:rPr lang="tr-TR" sz="2000" dirty="0" err="1"/>
              <a:t>iterasyon</a:t>
            </a:r>
            <a:r>
              <a:rPr lang="tr-TR" sz="2000" dirty="0"/>
              <a:t> sayısının tanımlanması.</a:t>
            </a:r>
          </a:p>
          <a:p>
            <a:endParaRPr lang="tr-TR" sz="2600" dirty="0"/>
          </a:p>
          <a:p>
            <a:r>
              <a:rPr lang="tr-TR" sz="2000" dirty="0"/>
              <a:t>Aramanın durdurulması için durdurma kriterinin belirlenmesi.</a:t>
            </a:r>
          </a:p>
          <a:p>
            <a:endParaRPr lang="tr-TR" sz="2000" dirty="0"/>
          </a:p>
          <a:p>
            <a:pPr marL="0" indent="0">
              <a:buNone/>
            </a:pPr>
            <a:r>
              <a:rPr lang="tr-TR" sz="2000" i="1" dirty="0"/>
              <a:t>*</a:t>
            </a:r>
            <a:r>
              <a:rPr lang="tr-TR" sz="2000" i="1" dirty="0" err="1"/>
              <a:t>iterasyon</a:t>
            </a:r>
            <a:r>
              <a:rPr lang="tr-TR" sz="2000" i="1" dirty="0"/>
              <a:t>: </a:t>
            </a:r>
            <a:r>
              <a:rPr lang="tr-TR" sz="2000" dirty="0"/>
              <a:t>Programlama da kod blokları yazılırken dizi elemanlarının teker teker yazılması yerine çeşitli döngüler kullanarak yazılmasıdır.</a:t>
            </a:r>
          </a:p>
        </p:txBody>
      </p:sp>
    </p:spTree>
    <p:extLst>
      <p:ext uri="{BB962C8B-B14F-4D97-AF65-F5344CB8AC3E}">
        <p14:creationId xmlns:p14="http://schemas.microsoft.com/office/powerpoint/2010/main" val="29624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56F804-A93D-4F30-B040-3EFD6BC6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ALGORİTMANIN DURDURULMASI İÇİN KRİTERLER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49703A-930E-40C3-8164-8D2D3CD37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9072"/>
            <a:ext cx="10018713" cy="312420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000" dirty="0"/>
              <a:t>Belirlenen maksimum </a:t>
            </a:r>
            <a:r>
              <a:rPr lang="tr-TR" sz="2000" dirty="0" err="1"/>
              <a:t>iterasyona</a:t>
            </a:r>
            <a:r>
              <a:rPr lang="tr-TR" sz="2000" dirty="0"/>
              <a:t> ulaşılması.</a:t>
            </a:r>
            <a:endParaRPr lang="tr-TR" sz="1900" dirty="0"/>
          </a:p>
          <a:p>
            <a:pPr>
              <a:lnSpc>
                <a:spcPct val="80000"/>
              </a:lnSpc>
            </a:pPr>
            <a:endParaRPr lang="tr-TR" sz="2000" dirty="0"/>
          </a:p>
          <a:p>
            <a:pPr>
              <a:lnSpc>
                <a:spcPct val="80000"/>
              </a:lnSpc>
            </a:pPr>
            <a:r>
              <a:rPr lang="tr-TR" sz="2000" dirty="0"/>
              <a:t>Belirlenmiş minimum sıcaklığa ulaşılması.</a:t>
            </a:r>
          </a:p>
          <a:p>
            <a:pPr>
              <a:lnSpc>
                <a:spcPct val="80000"/>
              </a:lnSpc>
            </a:pPr>
            <a:endParaRPr lang="tr-TR" sz="2000" dirty="0"/>
          </a:p>
          <a:p>
            <a:pPr>
              <a:lnSpc>
                <a:spcPct val="80000"/>
              </a:lnSpc>
            </a:pPr>
            <a:r>
              <a:rPr lang="tr-TR" sz="2000" dirty="0"/>
              <a:t>İstenen kriterleri sağlayan çözüme ulaşılması.</a:t>
            </a:r>
          </a:p>
        </p:txBody>
      </p:sp>
    </p:spTree>
    <p:extLst>
      <p:ext uri="{BB962C8B-B14F-4D97-AF65-F5344CB8AC3E}">
        <p14:creationId xmlns:p14="http://schemas.microsoft.com/office/powerpoint/2010/main" val="16297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C805B6C-ED35-4CF1-9F0C-F835809F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83" y="2223655"/>
            <a:ext cx="10018713" cy="1752599"/>
          </a:xfrm>
        </p:spPr>
        <p:txBody>
          <a:bodyPr/>
          <a:lstStyle/>
          <a:p>
            <a:r>
              <a:rPr lang="tr-TR" dirty="0"/>
              <a:t>TEŞEKKÜRLER…</a:t>
            </a:r>
          </a:p>
        </p:txBody>
      </p:sp>
    </p:spTree>
    <p:extLst>
      <p:ext uri="{BB962C8B-B14F-4D97-AF65-F5344CB8AC3E}">
        <p14:creationId xmlns:p14="http://schemas.microsoft.com/office/powerpoint/2010/main" val="381359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55D371-74F1-4DFE-81F9-E51F5231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038" y="61652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tr-TR" dirty="0"/>
              <a:t>TAVLAMA NEDİR?</a:t>
            </a:r>
            <a:br>
              <a:rPr lang="tr-TR" dirty="0"/>
            </a:br>
            <a:r>
              <a:rPr lang="tr-TR" dirty="0"/>
              <a:t>TAVLAMA BENZETİMİ ALGORİTMASININ AMACI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DDC59A-B467-4A87-9C5E-7CFD1032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038" y="2628898"/>
            <a:ext cx="10018713" cy="3124201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Tavlama malzemeyi rahatlatmak, yumuşatmak ve iç yapıyı daha kullanılabilir hale getirmek için yapılan ısıl işlemlerin geneline verilen addır.</a:t>
            </a:r>
          </a:p>
          <a:p>
            <a:r>
              <a:rPr lang="tr-TR" dirty="0"/>
              <a:t>Isıl işlem, bir katının sıcaklığının belirli bir maksimum dereceye kadar artırılarak tekrar azaltılması işlemidir.</a:t>
            </a:r>
          </a:p>
          <a:p>
            <a:r>
              <a:rPr lang="tr-TR" dirty="0"/>
              <a:t>Maksimum sıcaklıkta kristalin tüm molekülleri, kendilerini rasgele olarak sıvı faza ayarlar.</a:t>
            </a:r>
          </a:p>
          <a:p>
            <a:r>
              <a:rPr lang="tr-TR" dirty="0"/>
              <a:t>Sonra, erimiş kristalin sıcaklığı kristal yapı soğutuluncaya kadar düşürülür.</a:t>
            </a:r>
          </a:p>
          <a:p>
            <a:r>
              <a:rPr lang="tr-TR" dirty="0"/>
              <a:t>Soğuma uygun şekilde yapılırsa kristal yapı çok düzenli olur. Tavlama benzetimi algoritmasının temel amacı da budur.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118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BE5216-F5AC-433E-817A-76840898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TAVLAMA BENZETİMİ ALGORİTMASI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DB1AFE-6807-4C06-A2C0-4913CE02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26671"/>
            <a:ext cx="10018713" cy="3124201"/>
          </a:xfrm>
        </p:spPr>
        <p:txBody>
          <a:bodyPr>
            <a:normAutofit fontScale="92500" lnSpcReduction="10000"/>
          </a:bodyPr>
          <a:lstStyle/>
          <a:p>
            <a:endParaRPr lang="tr-TR" sz="2200" dirty="0"/>
          </a:p>
          <a:p>
            <a:pPr>
              <a:lnSpc>
                <a:spcPct val="90000"/>
              </a:lnSpc>
            </a:pPr>
            <a:r>
              <a:rPr lang="tr-TR" sz="2200" dirty="0" err="1"/>
              <a:t>Stokastik</a:t>
            </a:r>
            <a:r>
              <a:rPr lang="tr-TR" sz="2200" dirty="0"/>
              <a:t> arama yöntemidir. </a:t>
            </a:r>
          </a:p>
          <a:p>
            <a:pPr>
              <a:lnSpc>
                <a:spcPct val="90000"/>
              </a:lnSpc>
            </a:pPr>
            <a:endParaRPr lang="tr-TR" sz="2200" dirty="0"/>
          </a:p>
          <a:p>
            <a:pPr>
              <a:lnSpc>
                <a:spcPct val="90000"/>
              </a:lnSpc>
            </a:pPr>
            <a:r>
              <a:rPr lang="tr-TR" sz="2200" dirty="0"/>
              <a:t>Katıların fiziksel tavlanma süreci ile olan benzerlikten ileri gelmektedir. </a:t>
            </a:r>
          </a:p>
          <a:p>
            <a:pPr>
              <a:lnSpc>
                <a:spcPct val="90000"/>
              </a:lnSpc>
            </a:pPr>
            <a:endParaRPr lang="tr-TR" sz="2200" dirty="0"/>
          </a:p>
          <a:p>
            <a:pPr>
              <a:lnSpc>
                <a:spcPct val="90000"/>
              </a:lnSpc>
            </a:pPr>
            <a:r>
              <a:rPr lang="tr-TR" sz="2200" dirty="0"/>
              <a:t>Katıların ısıtılması ve sonra yavaş yavaş soğutulması esasına dayanır. </a:t>
            </a:r>
          </a:p>
          <a:p>
            <a:pPr>
              <a:lnSpc>
                <a:spcPct val="90000"/>
              </a:lnSpc>
            </a:pPr>
            <a:endParaRPr lang="tr-TR" sz="2200" dirty="0"/>
          </a:p>
          <a:p>
            <a:pPr>
              <a:lnSpc>
                <a:spcPct val="90000"/>
              </a:lnSpc>
            </a:pPr>
            <a:r>
              <a:rPr lang="tr-TR" sz="2200" dirty="0" err="1"/>
              <a:t>Kirkpatrick</a:t>
            </a:r>
            <a:r>
              <a:rPr lang="tr-TR" sz="2200" dirty="0"/>
              <a:t> ve arkadaşları tarafından 1983 yılında önerilmiştir.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010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7A313C-2C43-4EA1-B972-B2F1C547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001" y="131618"/>
            <a:ext cx="10018713" cy="3124201"/>
          </a:xfrm>
        </p:spPr>
        <p:txBody>
          <a:bodyPr>
            <a:normAutofit/>
          </a:bodyPr>
          <a:lstStyle/>
          <a:p>
            <a:endParaRPr lang="tr-TR" dirty="0"/>
          </a:p>
          <a:p>
            <a:pPr>
              <a:lnSpc>
                <a:spcPct val="90000"/>
              </a:lnSpc>
            </a:pPr>
            <a:r>
              <a:rPr lang="tr-TR" sz="2000" dirty="0"/>
              <a:t>Tavlama Benzetiminde, amaç fonksiyonunda artışa neden olabilecek komşu hareketler bazen kabul edilerek yerel en iyi noktalarından kurtulmak mümkündür.</a:t>
            </a:r>
          </a:p>
          <a:p>
            <a:pPr>
              <a:lnSpc>
                <a:spcPct val="90000"/>
              </a:lnSpc>
            </a:pPr>
            <a:r>
              <a:rPr lang="tr-TR" sz="2000" dirty="0"/>
              <a:t>Amaç fonksiyonunda artışa neden olabilecek bu komşu hareketin kabul edilip edilmemesi, </a:t>
            </a:r>
            <a:r>
              <a:rPr lang="tr-TR" sz="2000" dirty="0" err="1"/>
              <a:t>rassal</a:t>
            </a:r>
            <a:r>
              <a:rPr lang="tr-TR" sz="2000" dirty="0"/>
              <a:t> olarak belirlenmektedir.</a:t>
            </a:r>
            <a:endParaRPr lang="tr-TR" dirty="0"/>
          </a:p>
          <a:p>
            <a:r>
              <a:rPr lang="tr-TR" sz="2000" dirty="0"/>
              <a:t>Amaç fonksiyonunda </a:t>
            </a:r>
            <a:r>
              <a:rPr lang="el-GR" sz="2000" dirty="0"/>
              <a:t>Δ</a:t>
            </a:r>
            <a:r>
              <a:rPr lang="tr-TR" sz="2000" dirty="0"/>
              <a:t> kadar bir yükselmeye yol açan hareketin kabul edilme olasılığını veren fonksiyon kabul fonksiyonu olarak adlandırılır.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352C9C1-E344-45C4-96A0-C44E39900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3428999"/>
            <a:ext cx="6571830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28E9F3-F0A9-49D0-AE98-49901957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7691"/>
            <a:ext cx="10018713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000" dirty="0"/>
              <a:t>Sıcaklık yüksek olduğunda, amaç fonksiyonun da artışa neden olabilecek hareketlerin kabul edilme olasılığı çok yüksek olacak, sıcaklık düştükçe bu olasılık da azalacaktır. </a:t>
            </a:r>
          </a:p>
          <a:p>
            <a:pPr>
              <a:lnSpc>
                <a:spcPct val="90000"/>
              </a:lnSpc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/>
              <a:t>Bu sebeple, aramaya yeteri kadar yüksek bir sıcaklık değeri ile başlamak gereklidir.</a:t>
            </a:r>
          </a:p>
          <a:p>
            <a:pPr>
              <a:lnSpc>
                <a:spcPct val="90000"/>
              </a:lnSpc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/>
              <a:t>Algoritmada, sıcaklık yavaş yavaş azaltılırken, her sıcaklık değerinde belli sayıda hareket deneyerek arama işlemi sürdürülür.</a:t>
            </a:r>
          </a:p>
        </p:txBody>
      </p:sp>
    </p:spTree>
    <p:extLst>
      <p:ext uri="{BB962C8B-B14F-4D97-AF65-F5344CB8AC3E}">
        <p14:creationId xmlns:p14="http://schemas.microsoft.com/office/powerpoint/2010/main" val="28626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46510E9-BAF6-45D0-807E-101DE3EA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361209"/>
          </a:xfrm>
        </p:spPr>
        <p:txBody>
          <a:bodyPr/>
          <a:lstStyle/>
          <a:p>
            <a:r>
              <a:rPr lang="tr-TR" dirty="0"/>
              <a:t>TAVLAMA BENZETİMİ ALGORİTMASI AKIŞ ŞEMASI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E363953-4DB9-4E85-83DB-9371B8E4D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09" y="1551709"/>
            <a:ext cx="7938655" cy="5115791"/>
          </a:xfrm>
        </p:spPr>
      </p:pic>
    </p:spTree>
    <p:extLst>
      <p:ext uri="{BB962C8B-B14F-4D97-AF65-F5344CB8AC3E}">
        <p14:creationId xmlns:p14="http://schemas.microsoft.com/office/powerpoint/2010/main" val="312932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86E4BF-7187-4320-AA1E-88D8C10E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TAVLAMA BENZETİMİ ALGORİTMASI PARAMETRELERİ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620561-F137-4887-A2DE-EB57FC44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tr-TR" sz="2000" dirty="0"/>
              <a:t>Başlangıç sıcaklığı</a:t>
            </a:r>
          </a:p>
          <a:p>
            <a:endParaRPr lang="tr-TR" sz="2000" dirty="0"/>
          </a:p>
          <a:p>
            <a:r>
              <a:rPr lang="tr-TR" sz="2000" dirty="0"/>
              <a:t>Her sıcaklıkta üretilecek çözüm sayısı fonksiyonu</a:t>
            </a:r>
          </a:p>
          <a:p>
            <a:endParaRPr lang="tr-TR" sz="2000" dirty="0"/>
          </a:p>
          <a:p>
            <a:r>
              <a:rPr lang="tr-TR" sz="2000" dirty="0"/>
              <a:t>Sıcaklık azaltma fonksiyonu</a:t>
            </a:r>
          </a:p>
          <a:p>
            <a:endParaRPr lang="tr-TR" sz="2000" dirty="0"/>
          </a:p>
          <a:p>
            <a:r>
              <a:rPr lang="tr-TR" sz="2000" dirty="0"/>
              <a:t>Algoritmayı durdurma şartı</a:t>
            </a:r>
          </a:p>
        </p:txBody>
      </p:sp>
    </p:spTree>
    <p:extLst>
      <p:ext uri="{BB962C8B-B14F-4D97-AF65-F5344CB8AC3E}">
        <p14:creationId xmlns:p14="http://schemas.microsoft.com/office/powerpoint/2010/main" val="21497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17F81ED-9E52-491E-84E4-B92699CE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tr-TR" dirty="0"/>
              <a:t>TAVLAMA BENZETİMİ ALGORİTMASININ SÖZDE KODU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6D97A8A-40EB-415D-B824-E4C846573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618" y="3065317"/>
            <a:ext cx="5983291" cy="1752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dirty="0" err="1">
                <a:latin typeface="TrebuchetMS"/>
              </a:rPr>
              <a:t>Begin</a:t>
            </a:r>
            <a:endParaRPr lang="tr-TR" sz="1400" dirty="0">
              <a:latin typeface="TrebuchetMS"/>
            </a:endParaRP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Başlangıç çözümü seç</a:t>
            </a: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Başlangıç sıcaklığı seç (t=100)</a:t>
            </a: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 Sıcaklık </a:t>
            </a:r>
            <a:r>
              <a:rPr lang="tr-TR" sz="1400" dirty="0" err="1">
                <a:latin typeface="TrebuchetMS"/>
              </a:rPr>
              <a:t>azaltım</a:t>
            </a:r>
            <a:r>
              <a:rPr lang="tr-TR" sz="1400" dirty="0">
                <a:latin typeface="TrebuchetMS"/>
              </a:rPr>
              <a:t> fonksiyonu belirle</a:t>
            </a: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 </a:t>
            </a:r>
            <a:r>
              <a:rPr lang="tr-TR" sz="1400" dirty="0" err="1">
                <a:latin typeface="TrebuchetMS"/>
              </a:rPr>
              <a:t>repeat</a:t>
            </a:r>
            <a:endParaRPr lang="tr-TR" sz="1400" dirty="0">
              <a:latin typeface="TrebuchetMS"/>
            </a:endParaRP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	</a:t>
            </a:r>
            <a:r>
              <a:rPr lang="tr-TR" sz="1400" dirty="0" err="1">
                <a:latin typeface="TrebuchetMS"/>
              </a:rPr>
              <a:t>repeat</a:t>
            </a:r>
            <a:endParaRPr lang="tr-TR" sz="1400" dirty="0">
              <a:latin typeface="TrebuchetMS"/>
            </a:endParaRP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           Yeni bir komşu çözüm üret</a:t>
            </a: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            </a:t>
            </a:r>
            <a:r>
              <a:rPr lang="en-US" sz="1400" dirty="0">
                <a:latin typeface="TrebuchetMS"/>
              </a:rPr>
              <a:t>if (</a:t>
            </a:r>
            <a:r>
              <a:rPr lang="en-US" sz="1400" dirty="0" err="1">
                <a:latin typeface="TrebuchetMS"/>
              </a:rPr>
              <a:t>yeni</a:t>
            </a:r>
            <a:r>
              <a:rPr lang="en-US" sz="1400" dirty="0">
                <a:latin typeface="TrebuchetMS"/>
              </a:rPr>
              <a:t> - </a:t>
            </a:r>
            <a:r>
              <a:rPr lang="en-US" sz="1400" dirty="0" err="1">
                <a:latin typeface="TrebuchetMS"/>
              </a:rPr>
              <a:t>eski</a:t>
            </a:r>
            <a:r>
              <a:rPr lang="en-US" sz="1400" dirty="0">
                <a:latin typeface="TrebuchetMS"/>
              </a:rPr>
              <a:t>) &lt; 0 then </a:t>
            </a:r>
            <a:r>
              <a:rPr lang="en-US" sz="1400" dirty="0" err="1">
                <a:latin typeface="TrebuchetMS"/>
              </a:rPr>
              <a:t>yeni</a:t>
            </a:r>
            <a:r>
              <a:rPr lang="en-US" sz="1400" dirty="0">
                <a:latin typeface="TrebuchetMS"/>
              </a:rPr>
              <a:t> </a:t>
            </a:r>
            <a:r>
              <a:rPr lang="en-US" sz="1400" dirty="0" err="1">
                <a:latin typeface="TrebuchetMS"/>
              </a:rPr>
              <a:t>çözümü</a:t>
            </a:r>
            <a:r>
              <a:rPr lang="en-US" sz="1400" dirty="0">
                <a:latin typeface="TrebuchetMS"/>
              </a:rPr>
              <a:t> </a:t>
            </a:r>
            <a:r>
              <a:rPr lang="en-US" sz="1400" dirty="0" err="1">
                <a:latin typeface="TrebuchetMS"/>
              </a:rPr>
              <a:t>seç</a:t>
            </a:r>
            <a:endParaRPr lang="en-US" sz="1400" dirty="0">
              <a:latin typeface="TrebuchetMS"/>
            </a:endParaRP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            else </a:t>
            </a:r>
            <a:r>
              <a:rPr lang="tr-TR" sz="1400" dirty="0" err="1">
                <a:latin typeface="TrebuchetMS"/>
              </a:rPr>
              <a:t>begin</a:t>
            </a:r>
            <a:endParaRPr lang="tr-TR" sz="1400" dirty="0">
              <a:latin typeface="TrebuchetMS"/>
            </a:endParaRP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                     </a:t>
            </a:r>
            <a:r>
              <a:rPr lang="pt-BR" sz="1400" dirty="0">
                <a:latin typeface="TrebuchetMS"/>
              </a:rPr>
              <a:t>[0,1] aralığında rassal sayı üret (r)</a:t>
            </a: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                     </a:t>
            </a:r>
            <a:r>
              <a:rPr lang="tr-TR" sz="1400" dirty="0" err="1">
                <a:latin typeface="TrebuchetMS"/>
              </a:rPr>
              <a:t>if</a:t>
            </a:r>
            <a:r>
              <a:rPr lang="tr-TR" sz="1400" dirty="0">
                <a:latin typeface="TrebuchetMS"/>
              </a:rPr>
              <a:t> r &lt; ( 1 / (</a:t>
            </a:r>
            <a:r>
              <a:rPr lang="tr-TR" sz="1400" dirty="0" err="1">
                <a:latin typeface="TrebuchetMS"/>
              </a:rPr>
              <a:t>exp</a:t>
            </a:r>
            <a:r>
              <a:rPr lang="tr-TR" sz="1400" dirty="0">
                <a:latin typeface="TrebuchetMS"/>
              </a:rPr>
              <a:t>(</a:t>
            </a:r>
            <a:r>
              <a:rPr lang="tr-TR" sz="1400" dirty="0" err="1">
                <a:latin typeface="TrebuchetMS"/>
              </a:rPr>
              <a:t>abs</a:t>
            </a:r>
            <a:r>
              <a:rPr lang="tr-TR" sz="1400" dirty="0">
                <a:latin typeface="TrebuchetMS"/>
              </a:rPr>
              <a:t>(yeni - eski)/t) ) </a:t>
            </a:r>
            <a:r>
              <a:rPr lang="tr-TR" sz="1400" dirty="0" err="1">
                <a:latin typeface="TrebuchetMS"/>
              </a:rPr>
              <a:t>then</a:t>
            </a:r>
            <a:r>
              <a:rPr lang="tr-TR" sz="1400" dirty="0">
                <a:latin typeface="TrebuchetMS"/>
              </a:rPr>
              <a:t> yeni çözümü seç</a:t>
            </a: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             </a:t>
            </a:r>
            <a:r>
              <a:rPr lang="tr-TR" sz="1400" dirty="0" err="1">
                <a:latin typeface="TrebuchetMS"/>
              </a:rPr>
              <a:t>end</a:t>
            </a:r>
            <a:endParaRPr lang="tr-TR" sz="1400" dirty="0">
              <a:latin typeface="TrebuchetMS"/>
            </a:endParaRP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        </a:t>
            </a:r>
            <a:r>
              <a:rPr lang="tr-TR" sz="1400" dirty="0" err="1">
                <a:latin typeface="TrebuchetMS"/>
              </a:rPr>
              <a:t>until</a:t>
            </a:r>
            <a:r>
              <a:rPr lang="tr-TR" sz="1400" dirty="0">
                <a:latin typeface="TrebuchetMS"/>
              </a:rPr>
              <a:t> </a:t>
            </a:r>
            <a:r>
              <a:rPr lang="tr-TR" sz="1400" dirty="0" err="1">
                <a:latin typeface="TrebuchetMS"/>
              </a:rPr>
              <a:t>iterasyon</a:t>
            </a:r>
            <a:r>
              <a:rPr lang="tr-TR" sz="1400" dirty="0">
                <a:latin typeface="TrebuchetMS"/>
              </a:rPr>
              <a:t> sayısına kadar</a:t>
            </a: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        t = f(t);</a:t>
            </a:r>
          </a:p>
          <a:p>
            <a:pPr marL="0" indent="0">
              <a:buNone/>
            </a:pPr>
            <a:r>
              <a:rPr lang="tr-TR" sz="1400" dirty="0">
                <a:latin typeface="TrebuchetMS"/>
              </a:rPr>
              <a:t>       </a:t>
            </a:r>
            <a:r>
              <a:rPr lang="tr-TR" sz="1400" dirty="0" err="1">
                <a:latin typeface="TrebuchetMS"/>
              </a:rPr>
              <a:t>until</a:t>
            </a:r>
            <a:r>
              <a:rPr lang="tr-TR" sz="1400" dirty="0">
                <a:latin typeface="TrebuchetMS"/>
              </a:rPr>
              <a:t> (t &lt; 0) veya uygun çözüm bulununcaya kadar</a:t>
            </a:r>
          </a:p>
          <a:p>
            <a:pPr marL="0" indent="0">
              <a:buNone/>
            </a:pPr>
            <a:r>
              <a:rPr lang="tr-TR" sz="1400" dirty="0" err="1">
                <a:latin typeface="TrebuchetMS"/>
              </a:rPr>
              <a:t>End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4905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A44289-A738-4FA0-9F76-FF74941C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746" y="997527"/>
            <a:ext cx="10018713" cy="48629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000" dirty="0"/>
              <a:t>Tavlama benzetimi yüksek bir sıcaklık değeriyle başlar.</a:t>
            </a:r>
          </a:p>
          <a:p>
            <a:pPr>
              <a:lnSpc>
                <a:spcPct val="90000"/>
              </a:lnSpc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/>
              <a:t>Her bir hesaplama adımında mevcut çözümün komşuları arasından çok sayıda çözüm üretilir.</a:t>
            </a:r>
          </a:p>
          <a:p>
            <a:pPr>
              <a:lnSpc>
                <a:spcPct val="90000"/>
              </a:lnSpc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/>
              <a:t>Yeni çözümler belirlenen kriterlere göre kabul edilir veya reddedilir.</a:t>
            </a:r>
          </a:p>
          <a:p>
            <a:pPr>
              <a:lnSpc>
                <a:spcPct val="90000"/>
              </a:lnSpc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/>
              <a:t>Her bir hesaplama adımından sonra sıcaklık belirlenen bir fonksiyona göre azaltılır.</a:t>
            </a:r>
          </a:p>
          <a:p>
            <a:pPr>
              <a:lnSpc>
                <a:spcPct val="90000"/>
              </a:lnSpc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/>
              <a:t>Algoritma istenen </a:t>
            </a:r>
            <a:r>
              <a:rPr lang="tr-TR" sz="2000" dirty="0" err="1"/>
              <a:t>iterasyona</a:t>
            </a:r>
            <a:r>
              <a:rPr lang="tr-TR" sz="2000" dirty="0"/>
              <a:t> ulaştığında yada sıcaklık minimum değerine ulaştığında veya istenen çözüme ulaşıldığında sonlandırılır.</a:t>
            </a:r>
          </a:p>
        </p:txBody>
      </p:sp>
    </p:spTree>
    <p:extLst>
      <p:ext uri="{BB962C8B-B14F-4D97-AF65-F5344CB8AC3E}">
        <p14:creationId xmlns:p14="http://schemas.microsoft.com/office/powerpoint/2010/main" val="26541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ralak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Paralaks</Template>
  <TotalTime>72</TotalTime>
  <Words>414</Words>
  <Application>Microsoft Office PowerPoint</Application>
  <PresentationFormat>Geniş ekran</PresentationFormat>
  <Paragraphs>78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Corbel</vt:lpstr>
      <vt:lpstr>TrebuchetMS</vt:lpstr>
      <vt:lpstr>Paralaks</vt:lpstr>
      <vt:lpstr>TAVLAMA BENZETİMİ (SİMULATED ANNEALİNG)</vt:lpstr>
      <vt:lpstr>TAVLAMA NEDİR? TAVLAMA BENZETİMİ ALGORİTMASININ AMACI NEDİR?</vt:lpstr>
      <vt:lpstr>TAVLAMA BENZETİMİ ALGORİTMASI</vt:lpstr>
      <vt:lpstr>PowerPoint Sunusu</vt:lpstr>
      <vt:lpstr>PowerPoint Sunusu</vt:lpstr>
      <vt:lpstr>TAVLAMA BENZETİMİ ALGORİTMASI AKIŞ ŞEMASI </vt:lpstr>
      <vt:lpstr>TAVLAMA BENZETİMİ ALGORİTMASI PARAMETRELERİ</vt:lpstr>
      <vt:lpstr>TAVLAMA BENZETİMİ ALGORİTMASININ SÖZDE KODU</vt:lpstr>
      <vt:lpstr>PowerPoint Sunusu</vt:lpstr>
      <vt:lpstr>TEMEL HATLARIYLA SÖZDE KOD ŞU ŞEKİLDEDİR:</vt:lpstr>
      <vt:lpstr>ALGORİTMANIN DURDURULMASI İÇİN KRİTERLER</vt:lpstr>
      <vt:lpstr>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TAVLAMA BENZETİMİ (SİMULATED ANNEALİNG)</dc:title>
  <dc:creator>Beyza</dc:creator>
  <cp:lastModifiedBy>Beyza</cp:lastModifiedBy>
  <cp:revision>12</cp:revision>
  <dcterms:created xsi:type="dcterms:W3CDTF">2019-04-16T19:52:17Z</dcterms:created>
  <dcterms:modified xsi:type="dcterms:W3CDTF">2019-04-17T17:41:58Z</dcterms:modified>
</cp:coreProperties>
</file>