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5" r:id="rId34"/>
    <p:sldId id="289" r:id="rId35"/>
    <p:sldId id="290"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6BE575FD-A0C3-467A-B626-D43C3210F6FD}" type="datetimeFigureOut">
              <a:rPr lang="tr-TR" smtClean="0"/>
              <a:t>19.4.2019</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277125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BE575FD-A0C3-467A-B626-D43C3210F6FD}" type="datetimeFigureOut">
              <a:rPr lang="tr-TR" smtClean="0"/>
              <a:t>19.4.2019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367967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BE575FD-A0C3-467A-B626-D43C3210F6FD}" type="datetimeFigureOut">
              <a:rPr lang="tr-TR" smtClean="0"/>
              <a:t>19.4.2019</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984B93-51E4-4907-AFBB-310481BA358D}"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874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6BE575FD-A0C3-467A-B626-D43C3210F6FD}" type="datetimeFigureOut">
              <a:rPr lang="tr-TR" smtClean="0"/>
              <a:t>19.4.2019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3945592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6BE575FD-A0C3-467A-B626-D43C3210F6FD}" type="datetimeFigureOut">
              <a:rPr lang="tr-TR" smtClean="0"/>
              <a:t>19.4.2019</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984B93-51E4-4907-AFBB-310481BA358D}"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9643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6BE575FD-A0C3-467A-B626-D43C3210F6FD}" type="datetimeFigureOut">
              <a:rPr lang="tr-TR" smtClean="0"/>
              <a:t>19.4.2019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3429374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BE575FD-A0C3-467A-B626-D43C3210F6FD}" type="datetimeFigureOut">
              <a:rPr lang="tr-TR" smtClean="0"/>
              <a:t>19.4.2019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2518482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BE575FD-A0C3-467A-B626-D43C3210F6FD}" type="datetimeFigureOut">
              <a:rPr lang="tr-TR" smtClean="0"/>
              <a:t>19.4.2019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414273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BE575FD-A0C3-467A-B626-D43C3210F6FD}" type="datetimeFigureOut">
              <a:rPr lang="tr-TR" smtClean="0"/>
              <a:t>19.4.2019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179628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BE575FD-A0C3-467A-B626-D43C3210F6FD}" type="datetimeFigureOut">
              <a:rPr lang="tr-TR" smtClean="0"/>
              <a:t>19.4.2019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47081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BE575FD-A0C3-467A-B626-D43C3210F6FD}" type="datetimeFigureOut">
              <a:rPr lang="tr-TR" smtClean="0"/>
              <a:t>19.4.2019</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422236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BE575FD-A0C3-467A-B626-D43C3210F6FD}" type="datetimeFigureOut">
              <a:rPr lang="tr-TR" smtClean="0"/>
              <a:t>19.4.2019</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191872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6BE575FD-A0C3-467A-B626-D43C3210F6FD}" type="datetimeFigureOut">
              <a:rPr lang="tr-TR" smtClean="0"/>
              <a:t>19.4.2019</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1887691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575FD-A0C3-467A-B626-D43C3210F6FD}" type="datetimeFigureOut">
              <a:rPr lang="tr-TR" smtClean="0"/>
              <a:t>19.4.2019</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259304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BE575FD-A0C3-467A-B626-D43C3210F6FD}" type="datetimeFigureOut">
              <a:rPr lang="tr-TR" smtClean="0"/>
              <a:t>19.4.2019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317623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BE575FD-A0C3-467A-B626-D43C3210F6FD}" type="datetimeFigureOut">
              <a:rPr lang="tr-TR" smtClean="0"/>
              <a:t>19.4.2019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984B93-51E4-4907-AFBB-310481BA358D}" type="slidenum">
              <a:rPr lang="tr-TR" smtClean="0"/>
              <a:t>‹#›</a:t>
            </a:fld>
            <a:endParaRPr lang="tr-TR"/>
          </a:p>
        </p:txBody>
      </p:sp>
    </p:spTree>
    <p:extLst>
      <p:ext uri="{BB962C8B-B14F-4D97-AF65-F5344CB8AC3E}">
        <p14:creationId xmlns:p14="http://schemas.microsoft.com/office/powerpoint/2010/main" val="38403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E575FD-A0C3-467A-B626-D43C3210F6FD}" type="datetimeFigureOut">
              <a:rPr lang="tr-TR" smtClean="0"/>
              <a:t>19.4.2019</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B984B93-51E4-4907-AFBB-310481BA358D}" type="slidenum">
              <a:rPr lang="tr-TR" smtClean="0"/>
              <a:t>‹#›</a:t>
            </a:fld>
            <a:endParaRPr lang="tr-TR"/>
          </a:p>
        </p:txBody>
      </p:sp>
    </p:spTree>
    <p:extLst>
      <p:ext uri="{BB962C8B-B14F-4D97-AF65-F5344CB8AC3E}">
        <p14:creationId xmlns:p14="http://schemas.microsoft.com/office/powerpoint/2010/main" val="883307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589213" y="576617"/>
            <a:ext cx="8915399" cy="2262781"/>
          </a:xfrm>
        </p:spPr>
        <p:txBody>
          <a:bodyPr/>
          <a:lstStyle/>
          <a:p>
            <a:r>
              <a:rPr lang="tr-TR" dirty="0" smtClean="0"/>
              <a:t>YAPAY SİNİR AĞLARI</a:t>
            </a:r>
            <a:endParaRPr lang="tr-TR" dirty="0"/>
          </a:p>
        </p:txBody>
      </p:sp>
      <p:sp>
        <p:nvSpPr>
          <p:cNvPr id="3" name="Alt Başlık 2"/>
          <p:cNvSpPr>
            <a:spLocks noGrp="1"/>
          </p:cNvSpPr>
          <p:nvPr>
            <p:ph type="subTitle" idx="1"/>
          </p:nvPr>
        </p:nvSpPr>
        <p:spPr>
          <a:xfrm>
            <a:off x="2589213" y="4313356"/>
            <a:ext cx="8915399" cy="1126283"/>
          </a:xfrm>
        </p:spPr>
        <p:txBody>
          <a:bodyPr>
            <a:normAutofit/>
          </a:bodyPr>
          <a:lstStyle/>
          <a:p>
            <a:r>
              <a:rPr lang="tr-TR" sz="2000" dirty="0" smtClean="0"/>
              <a:t>16509502											16509516</a:t>
            </a:r>
          </a:p>
          <a:p>
            <a:r>
              <a:rPr lang="tr-TR" sz="2000" dirty="0" smtClean="0"/>
              <a:t>SONGÜL ERDEM									ALİ KEREM GÜLER</a:t>
            </a:r>
            <a:endParaRPr lang="tr-TR" sz="2000" dirty="0"/>
          </a:p>
        </p:txBody>
      </p:sp>
    </p:spTree>
    <p:extLst>
      <p:ext uri="{BB962C8B-B14F-4D97-AF65-F5344CB8AC3E}">
        <p14:creationId xmlns:p14="http://schemas.microsoft.com/office/powerpoint/2010/main" val="255352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2019868" y="1478508"/>
                <a:ext cx="9498391" cy="4724400"/>
              </a:xfrm>
            </p:spPr>
            <p:txBody>
              <a:bodyPr>
                <a:normAutofit/>
              </a:bodyPr>
              <a:lstStyle/>
              <a:p>
                <a:pPr>
                  <a:lnSpc>
                    <a:spcPct val="107000"/>
                  </a:lnSpc>
                  <a:spcAft>
                    <a:spcPts val="800"/>
                  </a:spcAft>
                </a:pPr>
                <a:r>
                  <a:rPr lang="tr-TR" dirty="0">
                    <a:latin typeface="Times New Roman" panose="02020603050405020304" pitchFamily="18" charset="0"/>
                    <a:ea typeface="Times New Roman" panose="02020603050405020304" pitchFamily="18" charset="0"/>
                  </a:rPr>
                  <a:t>neth3=i1*w3 +i2*w6</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neth3=1*(0.07) +0*(0.018)=0.07</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outh3=</a:t>
                </a:r>
                <a14:m>
                  <m:oMath xmlns:m="http://schemas.openxmlformats.org/officeDocument/2006/math">
                    <m:f>
                      <m:fPr>
                        <m:ctrlPr>
                          <a:rPr lang="tr-TR" i="1">
                            <a:effectLst/>
                            <a:latin typeface="Cambria Math" panose="02040503050406030204" pitchFamily="18" charset="0"/>
                            <a:ea typeface="Calibri" panose="020F0502020204030204" pitchFamily="34" charset="0"/>
                          </a:rPr>
                        </m:ctrlPr>
                      </m:fPr>
                      <m:num>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1+</m:t>
                        </m:r>
                        <m:sSup>
                          <m:sSupPr>
                            <m:ctrlPr>
                              <a:rPr lang="tr-TR" i="1">
                                <a:effectLst/>
                                <a:latin typeface="Cambria Math" panose="02040503050406030204" pitchFamily="18" charset="0"/>
                                <a:ea typeface="Calibri" panose="020F0502020204030204" pitchFamily="34" charset="0"/>
                              </a:rPr>
                            </m:ctrlPr>
                          </m:sSupPr>
                          <m:e>
                            <m:r>
                              <a:rPr lang="tr-TR" i="1">
                                <a:effectLst/>
                                <a:latin typeface="Cambria Math" panose="02040503050406030204" pitchFamily="18" charset="0"/>
                                <a:ea typeface="Times New Roman" panose="02020603050405020304" pitchFamily="18" charset="0"/>
                              </a:rPr>
                              <m:t>𝑒</m:t>
                            </m:r>
                          </m:e>
                          <m:sup>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𝑛𝑒𝑡h</m:t>
                            </m:r>
                            <m:r>
                              <a:rPr lang="tr-TR" i="1">
                                <a:effectLst/>
                                <a:latin typeface="Cambria Math" panose="02040503050406030204" pitchFamily="18" charset="0"/>
                                <a:ea typeface="Times New Roman" panose="02020603050405020304" pitchFamily="18" charset="0"/>
                              </a:rPr>
                              <m:t>3</m:t>
                            </m:r>
                          </m:sup>
                        </m:sSup>
                      </m:den>
                    </m:f>
                    <m:r>
                      <a:rPr lang="tr-TR" i="1">
                        <a:effectLst/>
                        <a:latin typeface="Cambria Math" panose="02040503050406030204" pitchFamily="18" charset="0"/>
                        <a:ea typeface="Calibri" panose="020F0502020204030204" pitchFamily="34" charset="0"/>
                      </a:rPr>
                      <m:t>=0.517</m:t>
                    </m:r>
                  </m:oMath>
                </a14:m>
                <a:endParaRPr lang="tr-TR"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r>
                  <a:rPr lang="tr-TR" dirty="0">
                    <a:effectLst/>
                    <a:latin typeface="Times New Roman" panose="02020603050405020304" pitchFamily="18" charset="0"/>
                    <a:ea typeface="Times New Roman" panose="02020603050405020304" pitchFamily="18" charset="0"/>
                  </a:rPr>
                  <a:t> </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neto1=outh1*w7 + outh2*w8 + outh3*w9</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neto1=0.503*(0.015) + 0.522*(0.05) +0.517*(0.03)=0.049</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outo1=</a:t>
                </a:r>
                <a14:m>
                  <m:oMath xmlns:m="http://schemas.openxmlformats.org/officeDocument/2006/math">
                    <m:f>
                      <m:fPr>
                        <m:ctrlPr>
                          <a:rPr lang="tr-TR" i="1">
                            <a:effectLst/>
                            <a:latin typeface="Cambria Math" panose="02040503050406030204" pitchFamily="18" charset="0"/>
                            <a:ea typeface="Calibri" panose="020F0502020204030204" pitchFamily="34" charset="0"/>
                          </a:rPr>
                        </m:ctrlPr>
                      </m:fPr>
                      <m:num>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1+</m:t>
                        </m:r>
                        <m:sSup>
                          <m:sSupPr>
                            <m:ctrlPr>
                              <a:rPr lang="tr-TR" i="1">
                                <a:effectLst/>
                                <a:latin typeface="Cambria Math" panose="02040503050406030204" pitchFamily="18" charset="0"/>
                                <a:ea typeface="Calibri" panose="020F0502020204030204" pitchFamily="34" charset="0"/>
                              </a:rPr>
                            </m:ctrlPr>
                          </m:sSupPr>
                          <m:e>
                            <m:r>
                              <a:rPr lang="tr-TR" i="1">
                                <a:effectLst/>
                                <a:latin typeface="Cambria Math" panose="02040503050406030204" pitchFamily="18" charset="0"/>
                                <a:ea typeface="Times New Roman" panose="02020603050405020304" pitchFamily="18" charset="0"/>
                              </a:rPr>
                              <m:t>𝑒</m:t>
                            </m:r>
                          </m:e>
                          <m:sup>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𝑛𝑒𝑡𝑜</m:t>
                            </m:r>
                            <m:r>
                              <a:rPr lang="tr-TR" i="1">
                                <a:effectLst/>
                                <a:latin typeface="Cambria Math" panose="02040503050406030204" pitchFamily="18" charset="0"/>
                                <a:ea typeface="Times New Roman" panose="02020603050405020304" pitchFamily="18" charset="0"/>
                              </a:rPr>
                              <m:t>1</m:t>
                            </m:r>
                          </m:sup>
                        </m:sSup>
                      </m:den>
                    </m:f>
                    <m:r>
                      <a:rPr lang="tr-TR" i="1">
                        <a:effectLst/>
                        <a:latin typeface="Cambria Math" panose="02040503050406030204" pitchFamily="18" charset="0"/>
                        <a:ea typeface="Calibri" panose="020F0502020204030204" pitchFamily="34" charset="0"/>
                      </a:rPr>
                      <m:t>=0.510</m:t>
                    </m:r>
                  </m:oMath>
                </a14:m>
                <a:endParaRPr lang="tr-TR"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2019868" y="1478508"/>
                <a:ext cx="9498391" cy="4724400"/>
              </a:xfrm>
              <a:blipFill rotWithShape="0">
                <a:blip r:embed="rId2"/>
                <a:stretch>
                  <a:fillRect l="-449" t="-774"/>
                </a:stretch>
              </a:blipFill>
            </p:spPr>
            <p:txBody>
              <a:bodyPr/>
              <a:lstStyle/>
              <a:p>
                <a:r>
                  <a:rPr lang="tr-TR">
                    <a:noFill/>
                  </a:rPr>
                  <a:t> </a:t>
                </a:r>
              </a:p>
            </p:txBody>
          </p:sp>
        </mc:Fallback>
      </mc:AlternateContent>
    </p:spTree>
    <p:extLst>
      <p:ext uri="{BB962C8B-B14F-4D97-AF65-F5344CB8AC3E}">
        <p14:creationId xmlns:p14="http://schemas.microsoft.com/office/powerpoint/2010/main" val="81577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p:txBody>
              <a:bodyPr/>
              <a:lstStyle/>
              <a:p>
                <a:pPr>
                  <a:lnSpc>
                    <a:spcPct val="107000"/>
                  </a:lnSpc>
                  <a:spcAft>
                    <a:spcPts val="800"/>
                  </a:spcAft>
                </a:pPr>
                <a:r>
                  <a:rPr lang="tr-TR" dirty="0">
                    <a:latin typeface="Times New Roman" panose="02020603050405020304" pitchFamily="18" charset="0"/>
                    <a:ea typeface="Times New Roman" panose="02020603050405020304" pitchFamily="18" charset="0"/>
                  </a:rPr>
                  <a:t>i1=1 ve i2=0 giriş değerleri için beklenen çıkış değerimiz 1’dir. Bunu targeto1 ile ifade edelim. </a:t>
                </a:r>
                <a:r>
                  <a:rPr lang="tr-TR" dirty="0" err="1">
                    <a:latin typeface="Times New Roman" panose="02020603050405020304" pitchFamily="18" charset="0"/>
                    <a:ea typeface="Times New Roman" panose="02020603050405020304" pitchFamily="18" charset="0"/>
                  </a:rPr>
                  <a:t>Karesel</a:t>
                </a:r>
                <a:r>
                  <a:rPr lang="tr-TR" dirty="0">
                    <a:latin typeface="Times New Roman" panose="02020603050405020304" pitchFamily="18" charset="0"/>
                    <a:ea typeface="Times New Roman" panose="02020603050405020304" pitchFamily="18" charset="0"/>
                  </a:rPr>
                  <a:t> hata fonksiyonunu kullanarak hatayı hesaplayalım</a:t>
                </a:r>
                <a:r>
                  <a:rPr lang="tr-TR" dirty="0" smtClean="0">
                    <a:latin typeface="Times New Roman" panose="02020603050405020304" pitchFamily="18" charset="0"/>
                    <a:ea typeface="Times New Roman" panose="02020603050405020304" pitchFamily="18" charset="0"/>
                  </a:rPr>
                  <a:t>.</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r>
                      <a:rPr lang="tr-TR" i="1">
                        <a:effectLst/>
                        <a:latin typeface="Cambria Math" panose="02040503050406030204" pitchFamily="18" charset="0"/>
                        <a:ea typeface="Times New Roman" panose="02020603050405020304" pitchFamily="18" charset="0"/>
                      </a:rPr>
                      <m:t>𝐸𝑡𝑜𝑡𝑎𝑙</m:t>
                    </m:r>
                    <m:r>
                      <a:rPr lang="tr-TR" i="1">
                        <a:effectLst/>
                        <a:latin typeface="Cambria Math" panose="02040503050406030204" pitchFamily="18" charset="0"/>
                        <a:ea typeface="Times New Roman" panose="02020603050405020304" pitchFamily="18" charset="0"/>
                      </a:rPr>
                      <m:t>=</m:t>
                    </m:r>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2</m:t>
                        </m:r>
                      </m:den>
                    </m:f>
                    <m:r>
                      <a:rPr lang="tr-TR" i="1">
                        <a:effectLst/>
                        <a:latin typeface="Cambria Math" panose="02040503050406030204" pitchFamily="18" charset="0"/>
                        <a:ea typeface="Times New Roman" panose="02020603050405020304" pitchFamily="18" charset="0"/>
                      </a:rPr>
                      <m:t>×</m:t>
                    </m:r>
                    <m:sSup>
                      <m:sSupPr>
                        <m:ctrlPr>
                          <a:rPr lang="tr-TR" i="1">
                            <a:effectLst/>
                            <a:latin typeface="Cambria Math" panose="02040503050406030204" pitchFamily="18" charset="0"/>
                            <a:ea typeface="Times New Roman" panose="02020603050405020304" pitchFamily="18" charset="0"/>
                          </a:rPr>
                        </m:ctrlPr>
                      </m:sSupPr>
                      <m:e>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𝑡𝑎𝑟𝑔𝑒𝑡𝑜</m:t>
                        </m:r>
                        <m:r>
                          <a:rPr lang="tr-TR" i="1">
                            <a:effectLst/>
                            <a:latin typeface="Cambria Math" panose="02040503050406030204" pitchFamily="18" charset="0"/>
                            <a:ea typeface="Times New Roman" panose="02020603050405020304" pitchFamily="18" charset="0"/>
                          </a:rPr>
                          <m:t>1−</m:t>
                        </m:r>
                        <m:r>
                          <a:rPr lang="tr-TR" i="1">
                            <a:effectLst/>
                            <a:latin typeface="Cambria Math" panose="02040503050406030204" pitchFamily="18" charset="0"/>
                            <a:ea typeface="Times New Roman" panose="02020603050405020304" pitchFamily="18" charset="0"/>
                          </a:rPr>
                          <m:t>𝑜𝑢𝑡𝑜</m:t>
                        </m:r>
                        <m:r>
                          <a:rPr lang="tr-TR" i="1">
                            <a:effectLst/>
                            <a:latin typeface="Cambria Math" panose="02040503050406030204" pitchFamily="18" charset="0"/>
                            <a:ea typeface="Times New Roman" panose="02020603050405020304" pitchFamily="18" charset="0"/>
                          </a:rPr>
                          <m:t>1)</m:t>
                        </m:r>
                      </m:e>
                      <m:sup>
                        <m:r>
                          <a:rPr lang="tr-TR" i="1">
                            <a:effectLst/>
                            <a:latin typeface="Cambria Math" panose="02040503050406030204" pitchFamily="18" charset="0"/>
                            <a:ea typeface="Times New Roman" panose="02020603050405020304" pitchFamily="18" charset="0"/>
                          </a:rPr>
                          <m:t>2</m:t>
                        </m:r>
                      </m:sup>
                    </m:sSup>
                    <m:r>
                      <a:rPr lang="tr-TR" i="1">
                        <a:effectLst/>
                        <a:latin typeface="Cambria Math" panose="02040503050406030204" pitchFamily="18" charset="0"/>
                        <a:ea typeface="Times New Roman" panose="02020603050405020304" pitchFamily="18" charset="0"/>
                      </a:rPr>
                      <m:t>=0.120</m:t>
                    </m:r>
                  </m:oMath>
                </a14:m>
                <a:endParaRPr lang="tr-TR"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tr-TR">
                    <a:noFill/>
                  </a:rPr>
                  <a:t> </a:t>
                </a:r>
              </a:p>
            </p:txBody>
          </p:sp>
        </mc:Fallback>
      </mc:AlternateContent>
    </p:spTree>
    <p:extLst>
      <p:ext uri="{BB962C8B-B14F-4D97-AF65-F5344CB8AC3E}">
        <p14:creationId xmlns:p14="http://schemas.microsoft.com/office/powerpoint/2010/main" val="157841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1678674" y="1614986"/>
                <a:ext cx="9593926" cy="3777622"/>
              </a:xfrm>
            </p:spPr>
            <p:txBody>
              <a:bodyPr/>
              <a:lstStyle/>
              <a:p>
                <a:pPr>
                  <a:lnSpc>
                    <a:spcPct val="107000"/>
                  </a:lnSpc>
                  <a:spcAft>
                    <a:spcPts val="800"/>
                  </a:spcAft>
                </a:pPr>
                <a:r>
                  <a:rPr lang="tr-TR" sz="2800" dirty="0">
                    <a:latin typeface="Times New Roman" panose="02020603050405020304" pitchFamily="18" charset="0"/>
                    <a:ea typeface="Times New Roman" panose="02020603050405020304" pitchFamily="18" charset="0"/>
                  </a:rPr>
                  <a:t>Çıkış değerini 1’e yaklaştırmak ve hatayı küçültmek için geriye gidişle ağırlıkları güncelleyeceğiz. Güncelleme işlemine w7 ile başlayalım.</a:t>
                </a:r>
                <a:endParaRPr lang="tr-TR" sz="2800"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endParaRPr lang="tr-TR" sz="2800"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sz="2800" i="1">
                            <a:effectLst/>
                            <a:latin typeface="Cambria Math" panose="02040503050406030204" pitchFamily="18" charset="0"/>
                            <a:ea typeface="Calibri" panose="020F0502020204030204" pitchFamily="34" charset="0"/>
                          </a:rPr>
                        </m:ctrlPr>
                      </m:fPr>
                      <m:num>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𝐸𝑡𝑜𝑡𝑎𝑙</m:t>
                        </m:r>
                      </m:num>
                      <m:den>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𝑤</m:t>
                        </m:r>
                        <m:r>
                          <a:rPr lang="tr-TR" sz="2800" i="1">
                            <a:effectLst/>
                            <a:latin typeface="Cambria Math" panose="02040503050406030204" pitchFamily="18" charset="0"/>
                            <a:ea typeface="Calibri" panose="020F0502020204030204" pitchFamily="34" charset="0"/>
                          </a:rPr>
                          <m:t>7</m:t>
                        </m:r>
                      </m:den>
                    </m:f>
                    <m:r>
                      <a:rPr lang="tr-TR" sz="2800" i="1">
                        <a:effectLst/>
                        <a:latin typeface="Cambria Math" panose="02040503050406030204" pitchFamily="18" charset="0"/>
                        <a:ea typeface="Calibri" panose="020F0502020204030204" pitchFamily="34" charset="0"/>
                      </a:rPr>
                      <m:t>=</m:t>
                    </m:r>
                    <m:f>
                      <m:fPr>
                        <m:ctrlPr>
                          <a:rPr lang="tr-TR" sz="2800" i="1">
                            <a:effectLst/>
                            <a:latin typeface="Cambria Math" panose="02040503050406030204" pitchFamily="18" charset="0"/>
                            <a:ea typeface="Calibri" panose="020F0502020204030204" pitchFamily="34" charset="0"/>
                          </a:rPr>
                        </m:ctrlPr>
                      </m:fPr>
                      <m:num>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𝐸𝑡𝑜𝑡𝑎𝑙</m:t>
                        </m:r>
                      </m:num>
                      <m:den>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𝑜𝑢𝑡𝑜</m:t>
                        </m:r>
                        <m:r>
                          <a:rPr lang="tr-TR" sz="2800" i="1">
                            <a:effectLst/>
                            <a:latin typeface="Cambria Math" panose="02040503050406030204" pitchFamily="18" charset="0"/>
                            <a:ea typeface="Calibri" panose="020F0502020204030204" pitchFamily="34" charset="0"/>
                          </a:rPr>
                          <m:t>1</m:t>
                        </m:r>
                      </m:den>
                    </m:f>
                    <m:r>
                      <a:rPr lang="tr-TR" sz="2800" i="1">
                        <a:effectLst/>
                        <a:latin typeface="Cambria Math" panose="02040503050406030204" pitchFamily="18" charset="0"/>
                        <a:ea typeface="Calibri" panose="020F0502020204030204" pitchFamily="34" charset="0"/>
                      </a:rPr>
                      <m:t>∗</m:t>
                    </m:r>
                    <m:f>
                      <m:fPr>
                        <m:ctrlPr>
                          <a:rPr lang="tr-TR" sz="2800" i="1">
                            <a:effectLst/>
                            <a:latin typeface="Cambria Math" panose="02040503050406030204" pitchFamily="18" charset="0"/>
                            <a:ea typeface="Calibri" panose="020F0502020204030204" pitchFamily="34" charset="0"/>
                          </a:rPr>
                        </m:ctrlPr>
                      </m:fPr>
                      <m:num>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𝑜𝑢𝑡𝑜</m:t>
                        </m:r>
                        <m:r>
                          <a:rPr lang="tr-TR" sz="2800" i="1">
                            <a:effectLst/>
                            <a:latin typeface="Cambria Math" panose="02040503050406030204" pitchFamily="18" charset="0"/>
                            <a:ea typeface="Calibri" panose="020F0502020204030204" pitchFamily="34" charset="0"/>
                          </a:rPr>
                          <m:t>1</m:t>
                        </m:r>
                      </m:num>
                      <m:den>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𝑛𝑒𝑡𝑜</m:t>
                        </m:r>
                        <m:r>
                          <a:rPr lang="tr-TR" sz="2800" i="1">
                            <a:effectLst/>
                            <a:latin typeface="Cambria Math" panose="02040503050406030204" pitchFamily="18" charset="0"/>
                            <a:ea typeface="Calibri" panose="020F0502020204030204" pitchFamily="34" charset="0"/>
                          </a:rPr>
                          <m:t>1</m:t>
                        </m:r>
                      </m:den>
                    </m:f>
                    <m:r>
                      <a:rPr lang="tr-TR" sz="2800" i="1">
                        <a:effectLst/>
                        <a:latin typeface="Cambria Math" panose="02040503050406030204" pitchFamily="18" charset="0"/>
                        <a:ea typeface="Calibri" panose="020F0502020204030204" pitchFamily="34" charset="0"/>
                      </a:rPr>
                      <m:t>∗</m:t>
                    </m:r>
                    <m:f>
                      <m:fPr>
                        <m:ctrlPr>
                          <a:rPr lang="tr-TR" sz="2800" i="1">
                            <a:effectLst/>
                            <a:latin typeface="Cambria Math" panose="02040503050406030204" pitchFamily="18" charset="0"/>
                            <a:ea typeface="Calibri" panose="020F0502020204030204" pitchFamily="34" charset="0"/>
                          </a:rPr>
                        </m:ctrlPr>
                      </m:fPr>
                      <m:num>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𝑛𝑒𝑡𝑜</m:t>
                        </m:r>
                        <m:r>
                          <a:rPr lang="tr-TR" sz="2800" i="1">
                            <a:effectLst/>
                            <a:latin typeface="Cambria Math" panose="02040503050406030204" pitchFamily="18" charset="0"/>
                            <a:ea typeface="Calibri" panose="020F0502020204030204" pitchFamily="34" charset="0"/>
                          </a:rPr>
                          <m:t>1</m:t>
                        </m:r>
                      </m:num>
                      <m:den>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𝑤</m:t>
                        </m:r>
                        <m:r>
                          <a:rPr lang="tr-TR" sz="2800" i="1">
                            <a:effectLst/>
                            <a:latin typeface="Cambria Math" panose="02040503050406030204" pitchFamily="18" charset="0"/>
                            <a:ea typeface="Calibri" panose="020F0502020204030204" pitchFamily="34" charset="0"/>
                          </a:rPr>
                          <m:t>7</m:t>
                        </m:r>
                      </m:den>
                    </m:f>
                  </m:oMath>
                </a14:m>
                <a:endParaRPr lang="tr-TR" sz="2800"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1678674" y="1614986"/>
                <a:ext cx="9593926" cy="3777622"/>
              </a:xfrm>
              <a:blipFill rotWithShape="0">
                <a:blip r:embed="rId2"/>
                <a:stretch>
                  <a:fillRect l="-1144" t="-1774" r="-1842"/>
                </a:stretch>
              </a:blipFill>
            </p:spPr>
            <p:txBody>
              <a:bodyPr/>
              <a:lstStyle/>
              <a:p>
                <a:r>
                  <a:rPr lang="tr-TR">
                    <a:noFill/>
                  </a:rPr>
                  <a:t> </a:t>
                </a:r>
              </a:p>
            </p:txBody>
          </p:sp>
        </mc:Fallback>
      </mc:AlternateContent>
    </p:spTree>
    <p:extLst>
      <p:ext uri="{BB962C8B-B14F-4D97-AF65-F5344CB8AC3E}">
        <p14:creationId xmlns:p14="http://schemas.microsoft.com/office/powerpoint/2010/main" val="3572683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27183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a:latin typeface="Times New Roman" panose="02020603050405020304" pitchFamily="18" charset="0"/>
                <a:ea typeface="Calibri" panose="020F0502020204030204" pitchFamily="34" charset="0"/>
              </a:rPr>
              <a:t>I numaralı parçanın hesabı :</a:t>
            </a:r>
            <a:r>
              <a:rPr lang="tr-TR" dirty="0">
                <a:latin typeface="Times New Roman" panose="02020603050405020304" pitchFamily="18" charset="0"/>
                <a:ea typeface="Calibri" panose="020F0502020204030204" pitchFamily="34" charset="0"/>
              </a:rPr>
              <a:t/>
            </a:r>
            <a:br>
              <a:rPr lang="tr-TR" dirty="0">
                <a:latin typeface="Times New Roman" panose="02020603050405020304" pitchFamily="18" charset="0"/>
                <a:ea typeface="Calibri" panose="020F0502020204030204" pitchFamily="34" charset="0"/>
              </a:rPr>
            </a:b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1774208" y="1724167"/>
                <a:ext cx="10317257" cy="4403678"/>
              </a:xfrm>
            </p:spPr>
            <p:txBody>
              <a:bodyPr/>
              <a:lstStyle/>
              <a:p>
                <a:pPr marL="0" indent="0">
                  <a:lnSpc>
                    <a:spcPct val="107000"/>
                  </a:lnSpc>
                  <a:spcAft>
                    <a:spcPts val="800"/>
                  </a:spcAft>
                  <a:buNone/>
                </a:pP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sz="2400" i="1">
                            <a:effectLst/>
                            <a:latin typeface="Cambria Math" panose="02040503050406030204" pitchFamily="18" charset="0"/>
                            <a:ea typeface="Calibri" panose="020F0502020204030204" pitchFamily="34" charset="0"/>
                          </a:rPr>
                        </m:ctrlPr>
                      </m:fPr>
                      <m:num>
                        <m:r>
                          <a:rPr lang="tr-TR" sz="2400" i="1">
                            <a:effectLst/>
                            <a:latin typeface="Cambria Math" panose="02040503050406030204" pitchFamily="18" charset="0"/>
                            <a:ea typeface="Calibri" panose="020F0502020204030204" pitchFamily="34" charset="0"/>
                          </a:rPr>
                          <m:t>𝜕</m:t>
                        </m:r>
                        <m:r>
                          <a:rPr lang="tr-TR" sz="2400" i="1">
                            <a:effectLst/>
                            <a:latin typeface="Cambria Math" panose="02040503050406030204" pitchFamily="18" charset="0"/>
                            <a:ea typeface="Calibri" panose="020F0502020204030204" pitchFamily="34" charset="0"/>
                          </a:rPr>
                          <m:t>𝐸𝑡𝑜𝑡𝑎𝑙</m:t>
                        </m:r>
                      </m:num>
                      <m:den>
                        <m:r>
                          <a:rPr lang="tr-TR" sz="2400" i="1">
                            <a:effectLst/>
                            <a:latin typeface="Cambria Math" panose="02040503050406030204" pitchFamily="18" charset="0"/>
                            <a:ea typeface="Calibri" panose="020F0502020204030204" pitchFamily="34" charset="0"/>
                          </a:rPr>
                          <m:t>𝜕</m:t>
                        </m:r>
                        <m:r>
                          <a:rPr lang="tr-TR" sz="2400" i="1">
                            <a:effectLst/>
                            <a:latin typeface="Cambria Math" panose="02040503050406030204" pitchFamily="18" charset="0"/>
                            <a:ea typeface="Calibri" panose="020F0502020204030204" pitchFamily="34" charset="0"/>
                          </a:rPr>
                          <m:t>𝑜𝑢𝑡𝑜</m:t>
                        </m:r>
                        <m:r>
                          <a:rPr lang="tr-TR" sz="2400" i="1">
                            <a:effectLst/>
                            <a:latin typeface="Cambria Math" panose="02040503050406030204" pitchFamily="18" charset="0"/>
                            <a:ea typeface="Calibri" panose="020F0502020204030204" pitchFamily="34" charset="0"/>
                          </a:rPr>
                          <m:t>1</m:t>
                        </m:r>
                      </m:den>
                    </m:f>
                    <m:r>
                      <a:rPr lang="tr-TR" sz="2400" i="1">
                        <a:effectLst/>
                        <a:latin typeface="Cambria Math" panose="02040503050406030204" pitchFamily="18" charset="0"/>
                        <a:ea typeface="Calibri" panose="020F0502020204030204" pitchFamily="34" charset="0"/>
                      </a:rPr>
                      <m:t>=</m:t>
                    </m:r>
                    <m:f>
                      <m:fPr>
                        <m:ctrlPr>
                          <a:rPr lang="tr-TR" sz="2400" i="1">
                            <a:effectLst/>
                            <a:latin typeface="Cambria Math" panose="02040503050406030204" pitchFamily="18" charset="0"/>
                            <a:ea typeface="Calibri" panose="020F0502020204030204" pitchFamily="34" charset="0"/>
                          </a:rPr>
                        </m:ctrlPr>
                      </m:fPr>
                      <m:num>
                        <m:r>
                          <a:rPr lang="tr-TR" sz="2400" i="1">
                            <a:effectLst/>
                            <a:latin typeface="Cambria Math" panose="02040503050406030204" pitchFamily="18" charset="0"/>
                            <a:ea typeface="Calibri" panose="020F0502020204030204" pitchFamily="34" charset="0"/>
                          </a:rPr>
                          <m:t>1</m:t>
                        </m:r>
                      </m:num>
                      <m:den>
                        <m:r>
                          <a:rPr lang="tr-TR" sz="2400" i="1">
                            <a:effectLst/>
                            <a:latin typeface="Cambria Math" panose="02040503050406030204" pitchFamily="18" charset="0"/>
                            <a:ea typeface="Calibri" panose="020F0502020204030204" pitchFamily="34" charset="0"/>
                          </a:rPr>
                          <m:t>2</m:t>
                        </m:r>
                      </m:den>
                    </m:f>
                    <m:r>
                      <a:rPr lang="tr-TR" sz="2400" i="1">
                        <a:effectLst/>
                        <a:latin typeface="Cambria Math" panose="02040503050406030204" pitchFamily="18" charset="0"/>
                        <a:ea typeface="Calibri" panose="020F0502020204030204" pitchFamily="34" charset="0"/>
                      </a:rPr>
                      <m:t>∗2∗</m:t>
                    </m:r>
                    <m:d>
                      <m:dPr>
                        <m:ctrlPr>
                          <a:rPr lang="tr-TR" sz="2400" i="1">
                            <a:effectLst/>
                            <a:latin typeface="Cambria Math" panose="02040503050406030204" pitchFamily="18" charset="0"/>
                            <a:ea typeface="Calibri" panose="020F0502020204030204" pitchFamily="34" charset="0"/>
                          </a:rPr>
                        </m:ctrlPr>
                      </m:dPr>
                      <m:e>
                        <m:r>
                          <a:rPr lang="tr-TR" sz="2400" i="1">
                            <a:effectLst/>
                            <a:latin typeface="Cambria Math" panose="02040503050406030204" pitchFamily="18" charset="0"/>
                            <a:ea typeface="Calibri" panose="020F0502020204030204" pitchFamily="34" charset="0"/>
                          </a:rPr>
                          <m:t>𝑡𝑎𝑟𝑔𝑒𝑡𝑜</m:t>
                        </m:r>
                        <m:r>
                          <a:rPr lang="tr-TR" sz="2400" i="1">
                            <a:effectLst/>
                            <a:latin typeface="Cambria Math" panose="02040503050406030204" pitchFamily="18" charset="0"/>
                            <a:ea typeface="Calibri" panose="020F0502020204030204" pitchFamily="34" charset="0"/>
                          </a:rPr>
                          <m:t>1−</m:t>
                        </m:r>
                        <m:r>
                          <a:rPr lang="tr-TR" sz="2400" i="1">
                            <a:effectLst/>
                            <a:latin typeface="Cambria Math" panose="02040503050406030204" pitchFamily="18" charset="0"/>
                            <a:ea typeface="Calibri" panose="020F0502020204030204" pitchFamily="34" charset="0"/>
                          </a:rPr>
                          <m:t>𝑜𝑢𝑡𝑜</m:t>
                        </m:r>
                        <m:r>
                          <a:rPr lang="tr-TR" sz="2400" i="1">
                            <a:effectLst/>
                            <a:latin typeface="Cambria Math" panose="02040503050406030204" pitchFamily="18" charset="0"/>
                            <a:ea typeface="Calibri" panose="020F0502020204030204" pitchFamily="34" charset="0"/>
                          </a:rPr>
                          <m:t>1</m:t>
                        </m:r>
                      </m:e>
                    </m:d>
                    <m:r>
                      <a:rPr lang="tr-TR" sz="2400" i="1">
                        <a:effectLst/>
                        <a:latin typeface="Cambria Math" panose="02040503050406030204" pitchFamily="18" charset="0"/>
                        <a:ea typeface="Calibri" panose="020F0502020204030204" pitchFamily="34" charset="0"/>
                      </a:rPr>
                      <m:t>∗(−1)</m:t>
                    </m:r>
                  </m:oMath>
                </a14:m>
                <a:endParaRPr lang="tr-TR" sz="2400"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endParaRPr lang="tr-TR" sz="2400"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sz="2400" i="1">
                            <a:effectLst/>
                            <a:latin typeface="Cambria Math" panose="02040503050406030204" pitchFamily="18" charset="0"/>
                            <a:ea typeface="Calibri" panose="020F0502020204030204" pitchFamily="34" charset="0"/>
                          </a:rPr>
                        </m:ctrlPr>
                      </m:fPr>
                      <m:num>
                        <m:r>
                          <a:rPr lang="tr-TR" sz="2400" i="1">
                            <a:effectLst/>
                            <a:latin typeface="Cambria Math" panose="02040503050406030204" pitchFamily="18" charset="0"/>
                            <a:ea typeface="Calibri" panose="020F0502020204030204" pitchFamily="34" charset="0"/>
                          </a:rPr>
                          <m:t>𝜕</m:t>
                        </m:r>
                        <m:r>
                          <a:rPr lang="tr-TR" sz="2400" i="1">
                            <a:effectLst/>
                            <a:latin typeface="Cambria Math" panose="02040503050406030204" pitchFamily="18" charset="0"/>
                            <a:ea typeface="Calibri" panose="020F0502020204030204" pitchFamily="34" charset="0"/>
                          </a:rPr>
                          <m:t>𝐸𝑡𝑜𝑡𝑎𝑙</m:t>
                        </m:r>
                      </m:num>
                      <m:den>
                        <m:r>
                          <a:rPr lang="tr-TR" sz="2400" i="1">
                            <a:effectLst/>
                            <a:latin typeface="Cambria Math" panose="02040503050406030204" pitchFamily="18" charset="0"/>
                            <a:ea typeface="Calibri" panose="020F0502020204030204" pitchFamily="34" charset="0"/>
                          </a:rPr>
                          <m:t>𝜕</m:t>
                        </m:r>
                        <m:r>
                          <a:rPr lang="tr-TR" sz="2400" i="1">
                            <a:effectLst/>
                            <a:latin typeface="Cambria Math" panose="02040503050406030204" pitchFamily="18" charset="0"/>
                            <a:ea typeface="Calibri" panose="020F0502020204030204" pitchFamily="34" charset="0"/>
                          </a:rPr>
                          <m:t>𝑜𝑢𝑡𝑜</m:t>
                        </m:r>
                        <m:r>
                          <a:rPr lang="tr-TR" sz="2400" i="1">
                            <a:effectLst/>
                            <a:latin typeface="Cambria Math" panose="02040503050406030204" pitchFamily="18" charset="0"/>
                            <a:ea typeface="Calibri" panose="020F0502020204030204" pitchFamily="34" charset="0"/>
                          </a:rPr>
                          <m:t>1</m:t>
                        </m:r>
                      </m:den>
                    </m:f>
                    <m:r>
                      <a:rPr lang="tr-TR" sz="2400" i="1">
                        <a:effectLst/>
                        <a:latin typeface="Cambria Math" panose="02040503050406030204" pitchFamily="18" charset="0"/>
                        <a:ea typeface="Calibri" panose="020F0502020204030204" pitchFamily="34" charset="0"/>
                      </a:rPr>
                      <m:t>=</m:t>
                    </m:r>
                    <m:d>
                      <m:dPr>
                        <m:ctrlPr>
                          <a:rPr lang="tr-TR" sz="2400" i="1">
                            <a:effectLst/>
                            <a:latin typeface="Cambria Math" panose="02040503050406030204" pitchFamily="18" charset="0"/>
                            <a:ea typeface="Calibri" panose="020F0502020204030204" pitchFamily="34" charset="0"/>
                          </a:rPr>
                        </m:ctrlPr>
                      </m:dPr>
                      <m:e>
                        <m:r>
                          <a:rPr lang="tr-TR" sz="2400" i="1">
                            <a:effectLst/>
                            <a:latin typeface="Cambria Math" panose="02040503050406030204" pitchFamily="18" charset="0"/>
                            <a:ea typeface="Calibri" panose="020F0502020204030204" pitchFamily="34" charset="0"/>
                          </a:rPr>
                          <m:t>𝑜𝑢𝑡𝑜</m:t>
                        </m:r>
                        <m:r>
                          <a:rPr lang="tr-TR" sz="2400" i="1">
                            <a:effectLst/>
                            <a:latin typeface="Cambria Math" panose="02040503050406030204" pitchFamily="18" charset="0"/>
                            <a:ea typeface="Calibri" panose="020F0502020204030204" pitchFamily="34" charset="0"/>
                          </a:rPr>
                          <m:t>1−</m:t>
                        </m:r>
                        <m:r>
                          <a:rPr lang="tr-TR" sz="2400" i="1">
                            <a:effectLst/>
                            <a:latin typeface="Cambria Math" panose="02040503050406030204" pitchFamily="18" charset="0"/>
                            <a:ea typeface="Calibri" panose="020F0502020204030204" pitchFamily="34" charset="0"/>
                          </a:rPr>
                          <m:t>𝑡𝑎𝑟𝑔𝑒𝑡𝑜</m:t>
                        </m:r>
                        <m:r>
                          <a:rPr lang="tr-TR" sz="2400" i="1">
                            <a:effectLst/>
                            <a:latin typeface="Cambria Math" panose="02040503050406030204" pitchFamily="18" charset="0"/>
                            <a:ea typeface="Calibri" panose="020F0502020204030204" pitchFamily="34" charset="0"/>
                          </a:rPr>
                          <m:t>1</m:t>
                        </m:r>
                      </m:e>
                    </m:d>
                    <m:r>
                      <a:rPr lang="tr-TR" sz="2400" i="1">
                        <a:effectLst/>
                        <a:latin typeface="Cambria Math" panose="02040503050406030204" pitchFamily="18" charset="0"/>
                        <a:ea typeface="Calibri" panose="020F0502020204030204" pitchFamily="34" charset="0"/>
                      </a:rPr>
                      <m:t>=−0.49</m:t>
                    </m:r>
                  </m:oMath>
                </a14:m>
                <a:endParaRPr lang="tr-TR" sz="2400"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1774208" y="1724167"/>
                <a:ext cx="10317257" cy="4403678"/>
              </a:xfrm>
              <a:blipFill rotWithShape="0">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469700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a:latin typeface="Times New Roman" panose="02020603050405020304" pitchFamily="18" charset="0"/>
                <a:ea typeface="Times New Roman" panose="02020603050405020304" pitchFamily="18" charset="0"/>
              </a:rPr>
              <a:t>II numaralı parçanın hesabı :</a:t>
            </a:r>
            <a:r>
              <a:rPr lang="tr-TR" dirty="0">
                <a:latin typeface="Times New Roman" panose="02020603050405020304" pitchFamily="18" charset="0"/>
                <a:ea typeface="Calibri" panose="020F0502020204030204" pitchFamily="34" charset="0"/>
              </a:rPr>
              <a:t/>
            </a:r>
            <a:br>
              <a:rPr lang="tr-TR" dirty="0">
                <a:latin typeface="Times New Roman" panose="02020603050405020304" pitchFamily="18" charset="0"/>
                <a:ea typeface="Calibri" panose="020F0502020204030204" pitchFamily="34" charset="0"/>
              </a:rPr>
            </a:b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p:txBody>
              <a:bodyPr/>
              <a:lstStyle/>
              <a:p>
                <a:pPr marL="0" indent="0">
                  <a:lnSpc>
                    <a:spcPct val="107000"/>
                  </a:lnSpc>
                  <a:spcAft>
                    <a:spcPts val="800"/>
                  </a:spcAft>
                  <a:buNone/>
                </a:pP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sz="2800" i="1">
                            <a:effectLst/>
                            <a:latin typeface="Cambria Math" panose="02040503050406030204" pitchFamily="18" charset="0"/>
                            <a:ea typeface="Calibri" panose="020F0502020204030204" pitchFamily="34" charset="0"/>
                          </a:rPr>
                        </m:ctrlPr>
                      </m:fPr>
                      <m:num>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𝑜𝑢𝑡𝑜</m:t>
                        </m:r>
                        <m:r>
                          <a:rPr lang="tr-TR" sz="2800" i="1">
                            <a:effectLst/>
                            <a:latin typeface="Cambria Math" panose="02040503050406030204" pitchFamily="18" charset="0"/>
                            <a:ea typeface="Calibri" panose="020F0502020204030204" pitchFamily="34" charset="0"/>
                          </a:rPr>
                          <m:t>1</m:t>
                        </m:r>
                      </m:num>
                      <m:den>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𝑛𝑒𝑡𝑜</m:t>
                        </m:r>
                        <m:r>
                          <a:rPr lang="tr-TR" sz="2800" i="1">
                            <a:effectLst/>
                            <a:latin typeface="Cambria Math" panose="02040503050406030204" pitchFamily="18" charset="0"/>
                            <a:ea typeface="Calibri" panose="020F0502020204030204" pitchFamily="34" charset="0"/>
                          </a:rPr>
                          <m:t>1</m:t>
                        </m:r>
                      </m:den>
                    </m:f>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𝑜𝑢𝑡𝑜</m:t>
                    </m:r>
                    <m:r>
                      <a:rPr lang="tr-TR" sz="2800" i="1">
                        <a:effectLst/>
                        <a:latin typeface="Cambria Math" panose="02040503050406030204" pitchFamily="18" charset="0"/>
                        <a:ea typeface="Calibri" panose="020F0502020204030204" pitchFamily="34" charset="0"/>
                      </a:rPr>
                      <m:t>1∗</m:t>
                    </m:r>
                    <m:d>
                      <m:dPr>
                        <m:ctrlPr>
                          <a:rPr lang="tr-TR" sz="2800" i="1">
                            <a:effectLst/>
                            <a:latin typeface="Cambria Math" panose="02040503050406030204" pitchFamily="18" charset="0"/>
                            <a:ea typeface="Calibri" panose="020F0502020204030204" pitchFamily="34" charset="0"/>
                          </a:rPr>
                        </m:ctrlPr>
                      </m:dPr>
                      <m:e>
                        <m:r>
                          <a:rPr lang="tr-TR" sz="2800" i="1">
                            <a:effectLst/>
                            <a:latin typeface="Cambria Math" panose="02040503050406030204" pitchFamily="18" charset="0"/>
                            <a:ea typeface="Calibri" panose="020F0502020204030204" pitchFamily="34" charset="0"/>
                          </a:rPr>
                          <m:t>1−</m:t>
                        </m:r>
                        <m:r>
                          <a:rPr lang="tr-TR" sz="2800" i="1">
                            <a:effectLst/>
                            <a:latin typeface="Cambria Math" panose="02040503050406030204" pitchFamily="18" charset="0"/>
                            <a:ea typeface="Calibri" panose="020F0502020204030204" pitchFamily="34" charset="0"/>
                          </a:rPr>
                          <m:t>𝑜𝑢𝑡𝑜</m:t>
                        </m:r>
                        <m:r>
                          <a:rPr lang="tr-TR" sz="2800" i="1">
                            <a:effectLst/>
                            <a:latin typeface="Cambria Math" panose="02040503050406030204" pitchFamily="18" charset="0"/>
                            <a:ea typeface="Calibri" panose="020F0502020204030204" pitchFamily="34" charset="0"/>
                          </a:rPr>
                          <m:t>1</m:t>
                        </m:r>
                      </m:e>
                    </m:d>
                    <m:r>
                      <a:rPr lang="tr-TR" sz="2800" i="1">
                        <a:effectLst/>
                        <a:latin typeface="Cambria Math" panose="02040503050406030204" pitchFamily="18" charset="0"/>
                        <a:ea typeface="Calibri" panose="020F0502020204030204" pitchFamily="34" charset="0"/>
                      </a:rPr>
                      <m:t>=0.249</m:t>
                    </m:r>
                  </m:oMath>
                </a14:m>
                <a:endParaRPr lang="tr-TR" sz="2800"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480775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a:latin typeface="Times New Roman" panose="02020603050405020304" pitchFamily="18" charset="0"/>
                <a:ea typeface="Times New Roman" panose="02020603050405020304" pitchFamily="18" charset="0"/>
              </a:rPr>
              <a:t>III numaralı parçanın hesabı :</a:t>
            </a:r>
            <a:r>
              <a:rPr lang="tr-TR" dirty="0">
                <a:latin typeface="Times New Roman" panose="02020603050405020304" pitchFamily="18" charset="0"/>
                <a:ea typeface="Calibri" panose="020F0502020204030204" pitchFamily="34" charset="0"/>
              </a:rPr>
              <a:t/>
            </a:r>
            <a:br>
              <a:rPr lang="tr-TR" dirty="0">
                <a:latin typeface="Times New Roman" panose="02020603050405020304" pitchFamily="18" charset="0"/>
                <a:ea typeface="Calibri" panose="020F0502020204030204" pitchFamily="34" charset="0"/>
              </a:rPr>
            </a:b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2207075" y="1765110"/>
                <a:ext cx="8915400" cy="3777622"/>
              </a:xfrm>
            </p:spPr>
            <p:txBody>
              <a:bodyPr/>
              <a:lstStyle/>
              <a:p>
                <a:pPr marL="0" indent="0">
                  <a:lnSpc>
                    <a:spcPct val="107000"/>
                  </a:lnSpc>
                  <a:spcAft>
                    <a:spcPts val="800"/>
                  </a:spcAft>
                  <a:buNone/>
                </a:pP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sz="2800" dirty="0">
                    <a:effectLst/>
                    <a:latin typeface="Times New Roman" panose="02020603050405020304" pitchFamily="18" charset="0"/>
                    <a:ea typeface="Times New Roman" panose="02020603050405020304" pitchFamily="18" charset="0"/>
                  </a:rPr>
                  <a:t>neto1=outh1*w7 + outh2*w8 + </a:t>
                </a:r>
                <a:r>
                  <a:rPr lang="tr-TR" sz="2800" dirty="0" smtClean="0">
                    <a:effectLst/>
                    <a:latin typeface="Times New Roman" panose="02020603050405020304" pitchFamily="18" charset="0"/>
                    <a:ea typeface="Times New Roman" panose="02020603050405020304" pitchFamily="18" charset="0"/>
                  </a:rPr>
                  <a:t>outh3*w9</a:t>
                </a:r>
                <a:endParaRPr lang="tr-TR" sz="2800" dirty="0" smtClean="0">
                  <a:latin typeface="Times New Roman" panose="02020603050405020304" pitchFamily="18" charset="0"/>
                  <a:ea typeface="Times New Roman" panose="02020603050405020304" pitchFamily="18" charset="0"/>
                </a:endParaRPr>
              </a:p>
              <a:p>
                <a:pPr marL="0" indent="0">
                  <a:lnSpc>
                    <a:spcPct val="107000"/>
                  </a:lnSpc>
                  <a:spcAft>
                    <a:spcPts val="800"/>
                  </a:spcAft>
                  <a:buNone/>
                </a:pPr>
                <a:r>
                  <a:rPr lang="tr-TR" sz="2800" dirty="0">
                    <a:effectLst/>
                    <a:latin typeface="Times New Roman" panose="02020603050405020304" pitchFamily="18" charset="0"/>
                    <a:ea typeface="Times New Roman" panose="02020603050405020304" pitchFamily="18" charset="0"/>
                  </a:rPr>
                  <a:t> </a:t>
                </a:r>
                <a:endParaRPr lang="tr-TR" sz="2800"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𝑛𝑒𝑡𝑜</m:t>
                        </m:r>
                        <m:r>
                          <a:rPr lang="tr-TR" sz="2800" i="1">
                            <a:effectLst/>
                            <a:latin typeface="Cambria Math" panose="02040503050406030204" pitchFamily="18" charset="0"/>
                            <a:ea typeface="Calibri" panose="020F0502020204030204" pitchFamily="34" charset="0"/>
                          </a:rPr>
                          <m:t>1</m:t>
                        </m:r>
                      </m:num>
                      <m:den>
                        <m:r>
                          <a:rPr lang="tr-TR" sz="2800" i="1">
                            <a:effectLst/>
                            <a:latin typeface="Cambria Math" panose="02040503050406030204" pitchFamily="18" charset="0"/>
                            <a:ea typeface="Calibri" panose="020F0502020204030204" pitchFamily="34" charset="0"/>
                          </a:rPr>
                          <m:t>𝜕</m:t>
                        </m:r>
                        <m:r>
                          <a:rPr lang="tr-TR" sz="2800" i="1">
                            <a:effectLst/>
                            <a:latin typeface="Cambria Math" panose="02040503050406030204" pitchFamily="18" charset="0"/>
                            <a:ea typeface="Calibri" panose="020F0502020204030204" pitchFamily="34" charset="0"/>
                          </a:rPr>
                          <m:t>𝑤</m:t>
                        </m:r>
                        <m:r>
                          <a:rPr lang="tr-TR" sz="2800" i="1">
                            <a:effectLst/>
                            <a:latin typeface="Cambria Math" panose="02040503050406030204" pitchFamily="18" charset="0"/>
                            <a:ea typeface="Calibri" panose="020F0502020204030204" pitchFamily="34" charset="0"/>
                          </a:rPr>
                          <m:t>7</m:t>
                        </m:r>
                      </m:den>
                    </m:f>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𝑜𝑢𝑡h</m:t>
                    </m:r>
                    <m:r>
                      <a:rPr lang="tr-TR" sz="2800" i="1">
                        <a:effectLst/>
                        <a:latin typeface="Cambria Math" panose="02040503050406030204" pitchFamily="18" charset="0"/>
                        <a:ea typeface="Times New Roman" panose="02020603050405020304" pitchFamily="18" charset="0"/>
                      </a:rPr>
                      <m:t>1=0.503</m:t>
                    </m:r>
                  </m:oMath>
                </a14:m>
                <a:endParaRPr lang="tr-TR" sz="2800"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2207075" y="1765110"/>
                <a:ext cx="8915400" cy="3777622"/>
              </a:xfrm>
              <a:blipFill rotWithShape="0">
                <a:blip r:embed="rId2"/>
                <a:stretch>
                  <a:fillRect l="-1230"/>
                </a:stretch>
              </a:blipFill>
            </p:spPr>
            <p:txBody>
              <a:bodyPr/>
              <a:lstStyle/>
              <a:p>
                <a:r>
                  <a:rPr lang="tr-TR">
                    <a:noFill/>
                  </a:rPr>
                  <a:t> </a:t>
                </a:r>
              </a:p>
            </p:txBody>
          </p:sp>
        </mc:Fallback>
      </mc:AlternateContent>
    </p:spTree>
    <p:extLst>
      <p:ext uri="{BB962C8B-B14F-4D97-AF65-F5344CB8AC3E}">
        <p14:creationId xmlns:p14="http://schemas.microsoft.com/office/powerpoint/2010/main" val="2664046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1514901" y="191069"/>
                <a:ext cx="9989711" cy="5720153"/>
              </a:xfrm>
            </p:spPr>
            <p:txBody>
              <a:bodyPr>
                <a:normAutofit/>
              </a:bodyPr>
              <a:lstStyle/>
              <a:p>
                <a:pPr>
                  <a:lnSpc>
                    <a:spcPct val="107000"/>
                  </a:lnSpc>
                  <a:spcAft>
                    <a:spcPts val="800"/>
                  </a:spcAft>
                </a:pPr>
                <a:r>
                  <a:rPr lang="tr-TR" dirty="0">
                    <a:latin typeface="Times New Roman" panose="02020603050405020304" pitchFamily="18" charset="0"/>
                    <a:ea typeface="Calibri" panose="020F0502020204030204" pitchFamily="34" charset="0"/>
                  </a:rPr>
                  <a:t>Bu üç parçayı çarparak istediğimiz türevi bulabiliriz.</a:t>
                </a:r>
              </a:p>
              <a:p>
                <a:pPr marL="0" indent="0">
                  <a:lnSpc>
                    <a:spcPct val="107000"/>
                  </a:lnSpc>
                  <a:spcAft>
                    <a:spcPts val="800"/>
                  </a:spcAft>
                  <a:buNone/>
                </a:pPr>
                <a:r>
                  <a:rPr lang="tr-TR" dirty="0">
                    <a:effectLst/>
                    <a:latin typeface="Times New Roman" panose="02020603050405020304" pitchFamily="18" charset="0"/>
                    <a:ea typeface="Calibri" panose="020F0502020204030204" pitchFamily="34" charset="0"/>
                  </a:rPr>
                  <a:t> </a:t>
                </a:r>
              </a:p>
              <a:p>
                <a:pPr>
                  <a:lnSpc>
                    <a:spcPct val="107000"/>
                  </a:lnSpc>
                  <a:spcAft>
                    <a:spcPts val="800"/>
                  </a:spcAft>
                </a:pPr>
                <a14:m>
                  <m:oMath xmlns:m="http://schemas.openxmlformats.org/officeDocument/2006/math">
                    <m:f>
                      <m:fPr>
                        <m:ctrlPr>
                          <a:rPr lang="tr-TR" i="1">
                            <a:effectLst/>
                            <a:latin typeface="Cambria Math" panose="02040503050406030204" pitchFamily="18" charset="0"/>
                            <a:ea typeface="Calibri" panose="020F0502020204030204" pitchFamily="34" charset="0"/>
                          </a:rPr>
                        </m:ctrlPr>
                      </m:fPr>
                      <m:num>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𝐸𝑡𝑜𝑡𝑎𝑙</m:t>
                        </m:r>
                      </m:num>
                      <m:den>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𝑤</m:t>
                        </m:r>
                        <m:r>
                          <a:rPr lang="tr-TR" i="1">
                            <a:effectLst/>
                            <a:latin typeface="Cambria Math" panose="02040503050406030204" pitchFamily="18" charset="0"/>
                            <a:ea typeface="Calibri" panose="020F0502020204030204" pitchFamily="34" charset="0"/>
                          </a:rPr>
                          <m:t>7</m:t>
                        </m:r>
                      </m:den>
                    </m:f>
                    <m:r>
                      <a:rPr lang="tr-TR" i="1">
                        <a:effectLst/>
                        <a:latin typeface="Cambria Math" panose="02040503050406030204" pitchFamily="18" charset="0"/>
                        <a:ea typeface="Calibri" panose="020F0502020204030204" pitchFamily="34" charset="0"/>
                      </a:rPr>
                      <m:t>=</m:t>
                    </m:r>
                    <m:d>
                      <m:dPr>
                        <m:ctrlPr>
                          <a:rPr lang="tr-TR" i="1">
                            <a:effectLst/>
                            <a:latin typeface="Cambria Math" panose="02040503050406030204" pitchFamily="18" charset="0"/>
                            <a:ea typeface="Calibri" panose="020F0502020204030204" pitchFamily="34" charset="0"/>
                          </a:rPr>
                        </m:ctrlPr>
                      </m:dPr>
                      <m:e>
                        <m:r>
                          <a:rPr lang="tr-TR" i="1">
                            <a:effectLst/>
                            <a:latin typeface="Cambria Math" panose="02040503050406030204" pitchFamily="18" charset="0"/>
                            <a:ea typeface="Calibri" panose="020F0502020204030204" pitchFamily="34" charset="0"/>
                          </a:rPr>
                          <m:t>−0.49</m:t>
                        </m:r>
                      </m:e>
                    </m:d>
                    <m:r>
                      <a:rPr lang="tr-TR" i="1">
                        <a:effectLst/>
                        <a:latin typeface="Cambria Math" panose="02040503050406030204" pitchFamily="18" charset="0"/>
                        <a:ea typeface="Calibri" panose="020F0502020204030204" pitchFamily="34" charset="0"/>
                      </a:rPr>
                      <m:t>∗0.249∗0.503=−0.061</m:t>
                    </m:r>
                  </m:oMath>
                </a14:m>
                <a:endParaRPr lang="tr-TR"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r>
                  <a:rPr lang="tr-TR" dirty="0">
                    <a:effectLst/>
                    <a:latin typeface="Times New Roman" panose="02020603050405020304" pitchFamily="18" charset="0"/>
                    <a:ea typeface="Times New Roman" panose="02020603050405020304" pitchFamily="18" charset="0"/>
                  </a:rPr>
                  <a:t> </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sSup>
                      <m:sSupPr>
                        <m:ctrlPr>
                          <a:rPr lang="tr-TR" i="1">
                            <a:effectLst/>
                            <a:latin typeface="Cambria Math" panose="02040503050406030204" pitchFamily="18" charset="0"/>
                            <a:ea typeface="Times New Roman" panose="02020603050405020304" pitchFamily="18" charset="0"/>
                          </a:rPr>
                        </m:ctrlPr>
                      </m:sSupPr>
                      <m:e>
                        <m:r>
                          <a:rPr lang="tr-TR" i="1">
                            <a:effectLst/>
                            <a:latin typeface="Cambria Math" panose="02040503050406030204" pitchFamily="18" charset="0"/>
                            <a:ea typeface="Times New Roman" panose="02020603050405020304" pitchFamily="18" charset="0"/>
                          </a:rPr>
                          <m:t>𝑤</m:t>
                        </m:r>
                        <m:r>
                          <a:rPr lang="tr-TR" i="1">
                            <a:effectLst/>
                            <a:latin typeface="Cambria Math" panose="02040503050406030204" pitchFamily="18" charset="0"/>
                            <a:ea typeface="Times New Roman" panose="02020603050405020304" pitchFamily="18" charset="0"/>
                          </a:rPr>
                          <m:t>7</m:t>
                        </m:r>
                      </m:e>
                      <m:sup>
                        <m:r>
                          <a:rPr lang="tr-TR" i="1">
                            <a:effectLst/>
                            <a:latin typeface="Cambria Math" panose="02040503050406030204" pitchFamily="18" charset="0"/>
                            <a:ea typeface="Times New Roman" panose="02020603050405020304" pitchFamily="18" charset="0"/>
                          </a:rPr>
                          <m:t>+</m:t>
                        </m:r>
                      </m:sup>
                    </m:sSup>
                  </m:oMath>
                </a14:m>
                <a:r>
                  <a:rPr lang="tr-TR" dirty="0">
                    <a:effectLst/>
                    <a:latin typeface="Times New Roman" panose="02020603050405020304" pitchFamily="18" charset="0"/>
                    <a:ea typeface="Times New Roman" panose="02020603050405020304" pitchFamily="18" charset="0"/>
                  </a:rPr>
                  <a:t> güncellenmiş w7 değerini temsil etmektedir.</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sSup>
                      <m:sSupPr>
                        <m:ctrlPr>
                          <a:rPr lang="tr-TR" i="1">
                            <a:effectLst/>
                            <a:latin typeface="Cambria Math" panose="02040503050406030204" pitchFamily="18" charset="0"/>
                            <a:ea typeface="Times New Roman" panose="02020603050405020304" pitchFamily="18" charset="0"/>
                          </a:rPr>
                        </m:ctrlPr>
                      </m:sSupPr>
                      <m:e>
                        <m:r>
                          <a:rPr lang="tr-TR" i="1">
                            <a:effectLst/>
                            <a:latin typeface="Cambria Math" panose="02040503050406030204" pitchFamily="18" charset="0"/>
                            <a:ea typeface="Times New Roman" panose="02020603050405020304" pitchFamily="18" charset="0"/>
                          </a:rPr>
                          <m:t>𝑤</m:t>
                        </m:r>
                        <m:r>
                          <a:rPr lang="tr-TR" i="1">
                            <a:effectLst/>
                            <a:latin typeface="Cambria Math" panose="02040503050406030204" pitchFamily="18" charset="0"/>
                            <a:ea typeface="Times New Roman" panose="02020603050405020304" pitchFamily="18" charset="0"/>
                          </a:rPr>
                          <m:t>7</m:t>
                        </m:r>
                      </m:e>
                      <m:sup>
                        <m:r>
                          <a:rPr lang="tr-TR" i="1">
                            <a:effectLst/>
                            <a:latin typeface="Cambria Math" panose="02040503050406030204" pitchFamily="18" charset="0"/>
                            <a:ea typeface="Times New Roman" panose="02020603050405020304" pitchFamily="18" charset="0"/>
                          </a:rPr>
                          <m:t>+</m:t>
                        </m:r>
                      </m:sup>
                    </m:sSup>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𝑤</m:t>
                    </m:r>
                    <m:r>
                      <a:rPr lang="tr-TR" i="1">
                        <a:effectLst/>
                        <a:latin typeface="Cambria Math" panose="02040503050406030204" pitchFamily="18" charset="0"/>
                        <a:ea typeface="Times New Roman" panose="02020603050405020304" pitchFamily="18" charset="0"/>
                      </a:rPr>
                      <m:t>7− ∝∗</m:t>
                    </m:r>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𝐸𝑡𝑜𝑡𝑎𝑙</m:t>
                        </m:r>
                      </m:num>
                      <m:den>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𝑤</m:t>
                        </m:r>
                        <m:r>
                          <a:rPr lang="tr-TR" i="1">
                            <a:effectLst/>
                            <a:latin typeface="Cambria Math" panose="02040503050406030204" pitchFamily="18" charset="0"/>
                            <a:ea typeface="Calibri" panose="020F0502020204030204" pitchFamily="34" charset="0"/>
                          </a:rPr>
                          <m:t>7</m:t>
                        </m:r>
                      </m:den>
                    </m:f>
                  </m:oMath>
                </a14:m>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Burada </a:t>
                </a:r>
                <a14:m>
                  <m:oMath xmlns:m="http://schemas.openxmlformats.org/officeDocument/2006/math">
                    <m:r>
                      <a:rPr lang="tr-TR" i="1">
                        <a:effectLst/>
                        <a:latin typeface="Cambria Math" panose="02040503050406030204" pitchFamily="18" charset="0"/>
                        <a:ea typeface="Times New Roman" panose="02020603050405020304" pitchFamily="18" charset="0"/>
                      </a:rPr>
                      <m:t> ∝</m:t>
                    </m:r>
                  </m:oMath>
                </a14:m>
                <a:r>
                  <a:rPr lang="tr-TR" dirty="0">
                    <a:effectLst/>
                    <a:latin typeface="Times New Roman" panose="02020603050405020304" pitchFamily="18" charset="0"/>
                    <a:ea typeface="Times New Roman" panose="02020603050405020304" pitchFamily="18" charset="0"/>
                  </a:rPr>
                  <a:t>  öğrenme katsayısına karşılık gelmekte olup 0.5 olarak seçilmiştir.</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sSup>
                      <m:sSupPr>
                        <m:ctrlPr>
                          <a:rPr lang="tr-TR" i="1">
                            <a:effectLst/>
                            <a:latin typeface="Cambria Math" panose="02040503050406030204" pitchFamily="18" charset="0"/>
                            <a:ea typeface="Times New Roman" panose="02020603050405020304" pitchFamily="18" charset="0"/>
                          </a:rPr>
                        </m:ctrlPr>
                      </m:sSupPr>
                      <m:e>
                        <m:r>
                          <a:rPr lang="tr-TR" i="1">
                            <a:effectLst/>
                            <a:latin typeface="Cambria Math" panose="02040503050406030204" pitchFamily="18" charset="0"/>
                            <a:ea typeface="Times New Roman" panose="02020603050405020304" pitchFamily="18" charset="0"/>
                          </a:rPr>
                          <m:t>𝑤</m:t>
                        </m:r>
                        <m:r>
                          <a:rPr lang="tr-TR" i="1">
                            <a:effectLst/>
                            <a:latin typeface="Cambria Math" panose="02040503050406030204" pitchFamily="18" charset="0"/>
                            <a:ea typeface="Times New Roman" panose="02020603050405020304" pitchFamily="18" charset="0"/>
                          </a:rPr>
                          <m:t>7</m:t>
                        </m:r>
                      </m:e>
                      <m:sup>
                        <m:r>
                          <a:rPr lang="tr-TR" i="1">
                            <a:effectLst/>
                            <a:latin typeface="Cambria Math" panose="02040503050406030204" pitchFamily="18" charset="0"/>
                            <a:ea typeface="Times New Roman" panose="02020603050405020304" pitchFamily="18" charset="0"/>
                          </a:rPr>
                          <m:t>+</m:t>
                        </m:r>
                      </m:sup>
                    </m:sSup>
                    <m:r>
                      <a:rPr lang="tr-TR" i="1">
                        <a:effectLst/>
                        <a:latin typeface="Cambria Math" panose="02040503050406030204" pitchFamily="18" charset="0"/>
                        <a:ea typeface="Times New Roman" panose="02020603050405020304" pitchFamily="18" charset="0"/>
                      </a:rPr>
                      <m:t>=0.015−0.5∗</m:t>
                    </m:r>
                    <m:d>
                      <m:dPr>
                        <m:ctrlPr>
                          <a:rPr lang="tr-TR" i="1">
                            <a:effectLst/>
                            <a:latin typeface="Cambria Math" panose="02040503050406030204" pitchFamily="18" charset="0"/>
                            <a:ea typeface="Times New Roman" panose="02020603050405020304" pitchFamily="18" charset="0"/>
                          </a:rPr>
                        </m:ctrlPr>
                      </m:dPr>
                      <m:e>
                        <m:r>
                          <a:rPr lang="tr-TR" i="1">
                            <a:effectLst/>
                            <a:latin typeface="Cambria Math" panose="02040503050406030204" pitchFamily="18" charset="0"/>
                            <a:ea typeface="Times New Roman" panose="02020603050405020304" pitchFamily="18" charset="0"/>
                          </a:rPr>
                          <m:t>−0.061</m:t>
                        </m:r>
                      </m:e>
                    </m:d>
                    <m:r>
                      <a:rPr lang="tr-TR" i="1">
                        <a:effectLst/>
                        <a:latin typeface="Cambria Math" panose="02040503050406030204" pitchFamily="18" charset="0"/>
                        <a:ea typeface="Times New Roman" panose="02020603050405020304" pitchFamily="18" charset="0"/>
                      </a:rPr>
                      <m:t>= 0.045</m:t>
                    </m:r>
                  </m:oMath>
                </a14:m>
                <a:endParaRPr lang="tr-TR"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1514901" y="191069"/>
                <a:ext cx="9989711" cy="5720153"/>
              </a:xfrm>
              <a:blipFill rotWithShape="0">
                <a:blip r:embed="rId2"/>
                <a:stretch>
                  <a:fillRect l="-427" t="-532"/>
                </a:stretch>
              </a:blipFill>
            </p:spPr>
            <p:txBody>
              <a:bodyPr/>
              <a:lstStyle/>
              <a:p>
                <a:r>
                  <a:rPr lang="tr-TR">
                    <a:noFill/>
                  </a:rPr>
                  <a:t> </a:t>
                </a:r>
              </a:p>
            </p:txBody>
          </p:sp>
        </mc:Fallback>
      </mc:AlternateContent>
    </p:spTree>
    <p:extLst>
      <p:ext uri="{BB962C8B-B14F-4D97-AF65-F5344CB8AC3E}">
        <p14:creationId xmlns:p14="http://schemas.microsoft.com/office/powerpoint/2010/main" val="3444057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Benzer şekilde türevler alınarak w8 ve w9 ağırlıkları güncellenmiştir.</a:t>
            </a: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2589212" y="2843284"/>
                <a:ext cx="8915400" cy="3777622"/>
              </a:xfrm>
            </p:spPr>
            <p:txBody>
              <a:bodyPr/>
              <a:lstStyle/>
              <a:p>
                <a:pPr>
                  <a:lnSpc>
                    <a:spcPct val="107000"/>
                  </a:lnSpc>
                  <a:spcAft>
                    <a:spcPts val="800"/>
                  </a:spcAft>
                </a:pPr>
                <a14:m>
                  <m:oMath xmlns:m="http://schemas.openxmlformats.org/officeDocument/2006/math">
                    <m:sSup>
                      <m:sSupPr>
                        <m:ctrlPr>
                          <a:rPr lang="tr-TR" sz="2800" i="1">
                            <a:latin typeface="Cambria Math" panose="02040503050406030204" pitchFamily="18" charset="0"/>
                            <a:ea typeface="Times New Roman" panose="02020603050405020304" pitchFamily="18" charset="0"/>
                          </a:rPr>
                        </m:ctrlPr>
                      </m:sSupPr>
                      <m:e>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8</m:t>
                        </m:r>
                      </m:e>
                      <m:sup>
                        <m:r>
                          <a:rPr lang="tr-TR" sz="2800" i="1">
                            <a:effectLst/>
                            <a:latin typeface="Cambria Math" panose="02040503050406030204" pitchFamily="18" charset="0"/>
                            <a:ea typeface="Times New Roman" panose="02020603050405020304" pitchFamily="18" charset="0"/>
                          </a:rPr>
                          <m:t>+</m:t>
                        </m:r>
                      </m:sup>
                    </m:sSup>
                    <m:r>
                      <a:rPr lang="tr-TR" sz="2800" i="1">
                        <a:effectLst/>
                        <a:latin typeface="Cambria Math" panose="02040503050406030204" pitchFamily="18" charset="0"/>
                        <a:ea typeface="Times New Roman" panose="02020603050405020304" pitchFamily="18" charset="0"/>
                      </a:rPr>
                      <m:t>=0.05−0.5∗</m:t>
                    </m:r>
                    <m:d>
                      <m:dPr>
                        <m:ctrlPr>
                          <a:rPr lang="tr-TR" sz="2800" i="1">
                            <a:effectLst/>
                            <a:latin typeface="Cambria Math" panose="02040503050406030204" pitchFamily="18" charset="0"/>
                            <a:ea typeface="Times New Roman" panose="02020603050405020304" pitchFamily="18" charset="0"/>
                          </a:rPr>
                        </m:ctrlPr>
                      </m:dPr>
                      <m:e>
                        <m:r>
                          <a:rPr lang="tr-TR" sz="2800" i="1">
                            <a:effectLst/>
                            <a:latin typeface="Cambria Math" panose="02040503050406030204" pitchFamily="18" charset="0"/>
                            <a:ea typeface="Times New Roman" panose="02020603050405020304" pitchFamily="18" charset="0"/>
                          </a:rPr>
                          <m:t>−0.063</m:t>
                        </m:r>
                      </m:e>
                    </m:d>
                    <m:r>
                      <a:rPr lang="tr-TR" sz="2800" i="1">
                        <a:effectLst/>
                        <a:latin typeface="Cambria Math" panose="02040503050406030204" pitchFamily="18" charset="0"/>
                        <a:ea typeface="Times New Roman" panose="02020603050405020304" pitchFamily="18" charset="0"/>
                      </a:rPr>
                      <m:t>= 0.081</m:t>
                    </m:r>
                  </m:oMath>
                </a14:m>
                <a:endParaRPr lang="tr-TR" sz="2800"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sSup>
                      <m:sSupPr>
                        <m:ctrlPr>
                          <a:rPr lang="tr-TR" sz="2800" i="1">
                            <a:latin typeface="Cambria Math" panose="02040503050406030204" pitchFamily="18" charset="0"/>
                            <a:ea typeface="Times New Roman" panose="02020603050405020304" pitchFamily="18" charset="0"/>
                          </a:rPr>
                        </m:ctrlPr>
                      </m:sSupPr>
                      <m:e>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9</m:t>
                        </m:r>
                      </m:e>
                      <m:sup>
                        <m:r>
                          <a:rPr lang="tr-TR" sz="2800" i="1">
                            <a:effectLst/>
                            <a:latin typeface="Cambria Math" panose="02040503050406030204" pitchFamily="18" charset="0"/>
                            <a:ea typeface="Times New Roman" panose="02020603050405020304" pitchFamily="18" charset="0"/>
                          </a:rPr>
                          <m:t>+</m:t>
                        </m:r>
                      </m:sup>
                    </m:sSup>
                    <m:r>
                      <a:rPr lang="tr-TR" sz="2800" i="1">
                        <a:effectLst/>
                        <a:latin typeface="Cambria Math" panose="02040503050406030204" pitchFamily="18" charset="0"/>
                        <a:ea typeface="Times New Roman" panose="02020603050405020304" pitchFamily="18" charset="0"/>
                      </a:rPr>
                      <m:t>=0.03−0.5∗</m:t>
                    </m:r>
                    <m:d>
                      <m:dPr>
                        <m:ctrlPr>
                          <a:rPr lang="tr-TR" sz="2800" i="1">
                            <a:effectLst/>
                            <a:latin typeface="Cambria Math" panose="02040503050406030204" pitchFamily="18" charset="0"/>
                            <a:ea typeface="Times New Roman" panose="02020603050405020304" pitchFamily="18" charset="0"/>
                          </a:rPr>
                        </m:ctrlPr>
                      </m:dPr>
                      <m:e>
                        <m:r>
                          <a:rPr lang="tr-TR" sz="2800" i="1">
                            <a:effectLst/>
                            <a:latin typeface="Cambria Math" panose="02040503050406030204" pitchFamily="18" charset="0"/>
                            <a:ea typeface="Times New Roman" panose="02020603050405020304" pitchFamily="18" charset="0"/>
                          </a:rPr>
                          <m:t>−0.063</m:t>
                        </m:r>
                      </m:e>
                    </m:d>
                    <m:r>
                      <a:rPr lang="tr-TR" sz="2800" i="1">
                        <a:effectLst/>
                        <a:latin typeface="Cambria Math" panose="02040503050406030204" pitchFamily="18" charset="0"/>
                        <a:ea typeface="Times New Roman" panose="02020603050405020304" pitchFamily="18" charset="0"/>
                      </a:rPr>
                      <m:t>= −0.0615</m:t>
                    </m:r>
                  </m:oMath>
                </a14:m>
                <a:endParaRPr lang="tr-TR" sz="2800"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2589212" y="2843284"/>
                <a:ext cx="8915400" cy="3777622"/>
              </a:xfrm>
              <a:blipFill rotWithShape="0">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4679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1815152" y="764275"/>
                <a:ext cx="9689460" cy="5146947"/>
              </a:xfrm>
            </p:spPr>
            <p:txBody>
              <a:bodyPr/>
              <a:lstStyle/>
              <a:p>
                <a:pPr marL="0" indent="0">
                  <a:lnSpc>
                    <a:spcPct val="107000"/>
                  </a:lnSpc>
                  <a:spcAft>
                    <a:spcPts val="800"/>
                  </a:spcAft>
                  <a:buNone/>
                </a:pPr>
                <a:r>
                  <a:rPr lang="tr-TR" sz="2400" dirty="0">
                    <a:latin typeface="Times New Roman" panose="02020603050405020304" pitchFamily="18" charset="0"/>
                    <a:ea typeface="Times New Roman" panose="02020603050405020304" pitchFamily="18" charset="0"/>
                  </a:rPr>
                  <a:t>Şimdi i1 ve i2 değerlerine doğru geri gelmek için w1,w2,w3,w4,w5,w6 ağırlıklarını güncelleyeceğiz.</a:t>
                </a:r>
                <a:endParaRPr lang="tr-TR" sz="2400" dirty="0">
                  <a:effectLst/>
                  <a:latin typeface="Times New Roman" panose="02020603050405020304" pitchFamily="18" charset="0"/>
                  <a:ea typeface="Calibri" panose="020F0502020204030204" pitchFamily="34" charset="0"/>
                </a:endParaRPr>
              </a:p>
              <a:p>
                <a:pPr>
                  <a:lnSpc>
                    <a:spcPct val="107000"/>
                  </a:lnSpc>
                  <a:spcAft>
                    <a:spcPts val="800"/>
                  </a:spcAft>
                </a:pPr>
                <a:endParaRPr lang="tr-TR" sz="2400" dirty="0">
                  <a:effectLst/>
                  <a:latin typeface="Times New Roman" panose="02020603050405020304" pitchFamily="18" charset="0"/>
                  <a:ea typeface="Calibri" panose="020F0502020204030204" pitchFamily="34" charset="0"/>
                </a:endParaRPr>
              </a:p>
              <a:p>
                <a:pPr>
                  <a:lnSpc>
                    <a:spcPct val="107000"/>
                  </a:lnSpc>
                  <a:spcAft>
                    <a:spcPts val="800"/>
                  </a:spcAft>
                </a:pPr>
                <a:r>
                  <a:rPr lang="tr-TR" sz="2400" dirty="0">
                    <a:effectLst/>
                    <a:latin typeface="Times New Roman" panose="02020603050405020304" pitchFamily="18" charset="0"/>
                    <a:ea typeface="Times New Roman" panose="02020603050405020304" pitchFamily="18" charset="0"/>
                  </a:rPr>
                  <a:t>w1 için hesaplamalarımızı yapalım.</a:t>
                </a:r>
                <a:endParaRPr lang="tr-TR" sz="2400"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endParaRPr lang="tr-TR" sz="2400"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sz="2400" i="1">
                            <a:effectLst/>
                            <a:latin typeface="Cambria Math" panose="02040503050406030204" pitchFamily="18" charset="0"/>
                            <a:ea typeface="Times New Roman" panose="02020603050405020304" pitchFamily="18" charset="0"/>
                          </a:rPr>
                        </m:ctrlPr>
                      </m:fPr>
                      <m:num>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𝐸𝑡𝑜𝑡𝑎𝑙</m:t>
                        </m:r>
                      </m:num>
                      <m:den>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𝑤</m:t>
                        </m:r>
                        <m:r>
                          <a:rPr lang="tr-TR" sz="2400" i="1">
                            <a:effectLst/>
                            <a:latin typeface="Cambria Math" panose="02040503050406030204" pitchFamily="18" charset="0"/>
                            <a:ea typeface="Times New Roman" panose="02020603050405020304" pitchFamily="18" charset="0"/>
                          </a:rPr>
                          <m:t>1</m:t>
                        </m:r>
                      </m:den>
                    </m:f>
                    <m:r>
                      <a:rPr lang="tr-TR" sz="2400" i="1">
                        <a:effectLst/>
                        <a:latin typeface="Cambria Math" panose="02040503050406030204" pitchFamily="18" charset="0"/>
                        <a:ea typeface="Times New Roman" panose="02020603050405020304" pitchFamily="18" charset="0"/>
                      </a:rPr>
                      <m:t>=</m:t>
                    </m:r>
                    <m:f>
                      <m:fPr>
                        <m:ctrlPr>
                          <a:rPr lang="tr-TR" sz="2400" i="1">
                            <a:effectLst/>
                            <a:latin typeface="Cambria Math" panose="02040503050406030204" pitchFamily="18" charset="0"/>
                            <a:ea typeface="Times New Roman" panose="02020603050405020304" pitchFamily="18" charset="0"/>
                          </a:rPr>
                        </m:ctrlPr>
                      </m:fPr>
                      <m:num>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𝐸𝑡𝑜𝑡𝑎𝑙</m:t>
                        </m:r>
                      </m:num>
                      <m:den>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𝑜𝑢𝑡h</m:t>
                        </m:r>
                        <m:r>
                          <a:rPr lang="tr-TR" sz="2400" i="1">
                            <a:effectLst/>
                            <a:latin typeface="Cambria Math" panose="02040503050406030204" pitchFamily="18" charset="0"/>
                            <a:ea typeface="Times New Roman" panose="02020603050405020304" pitchFamily="18" charset="0"/>
                          </a:rPr>
                          <m:t>1</m:t>
                        </m:r>
                      </m:den>
                    </m:f>
                    <m:r>
                      <a:rPr lang="tr-TR" sz="2400" i="1">
                        <a:effectLst/>
                        <a:latin typeface="Cambria Math" panose="02040503050406030204" pitchFamily="18" charset="0"/>
                        <a:ea typeface="Times New Roman" panose="02020603050405020304" pitchFamily="18" charset="0"/>
                      </a:rPr>
                      <m:t>∗</m:t>
                    </m:r>
                    <m:f>
                      <m:fPr>
                        <m:ctrlPr>
                          <a:rPr lang="tr-TR" sz="2400" i="1">
                            <a:effectLst/>
                            <a:latin typeface="Cambria Math" panose="02040503050406030204" pitchFamily="18" charset="0"/>
                            <a:ea typeface="Times New Roman" panose="02020603050405020304" pitchFamily="18" charset="0"/>
                          </a:rPr>
                        </m:ctrlPr>
                      </m:fPr>
                      <m:num>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𝑜𝑢𝑡h</m:t>
                        </m:r>
                        <m:r>
                          <a:rPr lang="tr-TR" sz="2400" i="1">
                            <a:effectLst/>
                            <a:latin typeface="Cambria Math" panose="02040503050406030204" pitchFamily="18" charset="0"/>
                            <a:ea typeface="Times New Roman" panose="02020603050405020304" pitchFamily="18" charset="0"/>
                          </a:rPr>
                          <m:t>1</m:t>
                        </m:r>
                      </m:num>
                      <m:den>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𝑛𝑒𝑡h</m:t>
                        </m:r>
                        <m:r>
                          <a:rPr lang="tr-TR" sz="2400" i="1">
                            <a:effectLst/>
                            <a:latin typeface="Cambria Math" panose="02040503050406030204" pitchFamily="18" charset="0"/>
                            <a:ea typeface="Times New Roman" panose="02020603050405020304" pitchFamily="18" charset="0"/>
                          </a:rPr>
                          <m:t>1</m:t>
                        </m:r>
                      </m:den>
                    </m:f>
                    <m:r>
                      <a:rPr lang="tr-TR" sz="2400" i="1">
                        <a:effectLst/>
                        <a:latin typeface="Cambria Math" panose="02040503050406030204" pitchFamily="18" charset="0"/>
                        <a:ea typeface="Times New Roman" panose="02020603050405020304" pitchFamily="18" charset="0"/>
                      </a:rPr>
                      <m:t>∗</m:t>
                    </m:r>
                    <m:f>
                      <m:fPr>
                        <m:ctrlPr>
                          <a:rPr lang="tr-TR" sz="2400" i="1">
                            <a:effectLst/>
                            <a:latin typeface="Cambria Math" panose="02040503050406030204" pitchFamily="18" charset="0"/>
                            <a:ea typeface="Times New Roman" panose="02020603050405020304" pitchFamily="18" charset="0"/>
                          </a:rPr>
                        </m:ctrlPr>
                      </m:fPr>
                      <m:num>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𝑛𝑒𝑡h</m:t>
                        </m:r>
                        <m:r>
                          <a:rPr lang="tr-TR" sz="2400" i="1">
                            <a:effectLst/>
                            <a:latin typeface="Cambria Math" panose="02040503050406030204" pitchFamily="18" charset="0"/>
                            <a:ea typeface="Times New Roman" panose="02020603050405020304" pitchFamily="18" charset="0"/>
                          </a:rPr>
                          <m:t>1</m:t>
                        </m:r>
                      </m:num>
                      <m:den>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𝑤</m:t>
                        </m:r>
                        <m:r>
                          <a:rPr lang="tr-TR" sz="2400" i="1">
                            <a:effectLst/>
                            <a:latin typeface="Cambria Math" panose="02040503050406030204" pitchFamily="18" charset="0"/>
                            <a:ea typeface="Times New Roman" panose="02020603050405020304" pitchFamily="18" charset="0"/>
                          </a:rPr>
                          <m:t>1</m:t>
                        </m:r>
                      </m:den>
                    </m:f>
                  </m:oMath>
                </a14:m>
                <a:endParaRPr lang="tr-TR" sz="2400"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1815152" y="764275"/>
                <a:ext cx="9689460" cy="5146947"/>
              </a:xfrm>
              <a:blipFill rotWithShape="0">
                <a:blip r:embed="rId2"/>
                <a:stretch>
                  <a:fillRect l="-1007" t="-947"/>
                </a:stretch>
              </a:blipFill>
            </p:spPr>
            <p:txBody>
              <a:bodyPr/>
              <a:lstStyle/>
              <a:p>
                <a:r>
                  <a:rPr lang="tr-TR">
                    <a:noFill/>
                  </a:rPr>
                  <a:t> </a:t>
                </a:r>
              </a:p>
            </p:txBody>
          </p:sp>
        </mc:Fallback>
      </mc:AlternateContent>
    </p:spTree>
    <p:extLst>
      <p:ext uri="{BB962C8B-B14F-4D97-AF65-F5344CB8AC3E}">
        <p14:creationId xmlns:p14="http://schemas.microsoft.com/office/powerpoint/2010/main" val="4235329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latin typeface="Times New Roman" panose="02020603050405020304" pitchFamily="18" charset="0"/>
                <a:ea typeface="Calibri" panose="020F0502020204030204" pitchFamily="34" charset="0"/>
              </a:rPr>
              <a:t>Yapay sinir ağları örneklerle ilgili bilgiler toplamakta, genellemeler yapmakta ve daha sonra hiç görmediği örnekler ile karşılaştırılınca öğrendiği bilgileri kullanarak o örnekler hakkında karar verebilmektedir. </a:t>
            </a:r>
            <a:endParaRPr lang="tr-TR" dirty="0" smtClean="0">
              <a:latin typeface="Times New Roman" panose="02020603050405020304" pitchFamily="18" charset="0"/>
              <a:ea typeface="Calibri" panose="020F0502020204030204" pitchFamily="34" charset="0"/>
            </a:endParaRPr>
          </a:p>
          <a:p>
            <a:endParaRPr lang="tr-TR" dirty="0">
              <a:latin typeface="Times New Roman" panose="02020603050405020304" pitchFamily="18" charset="0"/>
            </a:endParaRPr>
          </a:p>
          <a:p>
            <a:pPr>
              <a:lnSpc>
                <a:spcPct val="107000"/>
              </a:lnSpc>
              <a:spcAft>
                <a:spcPts val="800"/>
              </a:spcAft>
            </a:pPr>
            <a:r>
              <a:rPr lang="tr-TR" dirty="0">
                <a:latin typeface="Times New Roman" panose="02020603050405020304" pitchFamily="18" charset="0"/>
                <a:ea typeface="Calibri" panose="020F0502020204030204" pitchFamily="34" charset="0"/>
              </a:rPr>
              <a:t>İ</a:t>
            </a:r>
            <a:r>
              <a:rPr lang="tr-TR" dirty="0" smtClean="0">
                <a:latin typeface="Times New Roman" panose="02020603050405020304" pitchFamily="18" charset="0"/>
                <a:ea typeface="Calibri" panose="020F0502020204030204" pitchFamily="34" charset="0"/>
              </a:rPr>
              <a:t>nsan </a:t>
            </a:r>
            <a:r>
              <a:rPr lang="tr-TR" dirty="0">
                <a:latin typeface="Times New Roman" panose="02020603050405020304" pitchFamily="18" charset="0"/>
                <a:ea typeface="Calibri" panose="020F0502020204030204" pitchFamily="34" charset="0"/>
              </a:rPr>
              <a:t>beyninden esinlenerek geliştirilmiş, ağırlıklı bağlantılar aracılığıyla birbirine bağlanan, her biri kendi belleğine sahip işlem elemanlarından oluşan paralel ve dağıtılmış bilgi </a:t>
            </a:r>
            <a:r>
              <a:rPr lang="tr-TR" dirty="0" smtClean="0">
                <a:latin typeface="Times New Roman" panose="02020603050405020304" pitchFamily="18" charset="0"/>
                <a:ea typeface="Calibri" panose="020F0502020204030204" pitchFamily="34" charset="0"/>
              </a:rPr>
              <a:t>işleme </a:t>
            </a:r>
            <a:r>
              <a:rPr lang="tr-TR" dirty="0">
                <a:latin typeface="Times New Roman" panose="02020603050405020304" pitchFamily="18" charset="0"/>
                <a:ea typeface="Calibri" panose="020F0502020204030204" pitchFamily="34" charset="0"/>
              </a:rPr>
              <a:t>yapılarıdır. Bir başka deyişle, biyolojik sinir ağlarını taklit eden bilgisayar programlarıdır.</a:t>
            </a:r>
          </a:p>
          <a:p>
            <a:endParaRPr lang="tr-TR" dirty="0"/>
          </a:p>
        </p:txBody>
      </p:sp>
    </p:spTree>
    <p:extLst>
      <p:ext uri="{BB962C8B-B14F-4D97-AF65-F5344CB8AC3E}">
        <p14:creationId xmlns:p14="http://schemas.microsoft.com/office/powerpoint/2010/main" val="1215252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008160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nSpc>
                <a:spcPct val="107000"/>
              </a:lnSpc>
              <a:spcAft>
                <a:spcPts val="800"/>
              </a:spcAft>
            </a:pPr>
            <a:r>
              <a:rPr lang="tr-TR" b="1" u="sng" dirty="0">
                <a:latin typeface="Times New Roman" panose="02020603050405020304" pitchFamily="18" charset="0"/>
                <a:ea typeface="Times New Roman" panose="02020603050405020304" pitchFamily="18" charset="0"/>
              </a:rPr>
              <a:t>I numaralı parçanın hesabı :</a:t>
            </a:r>
            <a:r>
              <a:rPr lang="tr-TR" dirty="0">
                <a:latin typeface="Times New Roman" panose="02020603050405020304" pitchFamily="18" charset="0"/>
                <a:ea typeface="Calibri" panose="020F0502020204030204" pitchFamily="34" charset="0"/>
              </a:rPr>
              <a:t/>
            </a:r>
            <a:br>
              <a:rPr lang="tr-TR" dirty="0">
                <a:latin typeface="Times New Roman" panose="02020603050405020304" pitchFamily="18" charset="0"/>
                <a:ea typeface="Calibri" panose="020F0502020204030204" pitchFamily="34" charset="0"/>
              </a:rPr>
            </a:b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1187355" y="1765110"/>
                <a:ext cx="11231657" cy="4724400"/>
              </a:xfrm>
            </p:spPr>
            <p:txBody>
              <a:bodyPr>
                <a:normAutofit fontScale="92500" lnSpcReduction="10000"/>
              </a:bodyPr>
              <a:lstStyle/>
              <a:p>
                <a:pPr marL="0" indent="0">
                  <a:lnSpc>
                    <a:spcPct val="107000"/>
                  </a:lnSpc>
                  <a:spcAft>
                    <a:spcPts val="800"/>
                  </a:spcAft>
                  <a:buNone/>
                </a:pPr>
                <a:r>
                  <a:rPr lang="tr-TR" dirty="0">
                    <a:latin typeface="Times New Roman" panose="02020603050405020304" pitchFamily="18" charset="0"/>
                    <a:ea typeface="Times New Roman" panose="02020603050405020304" pitchFamily="18" charset="0"/>
                  </a:rPr>
                  <a:t>Burada türevi alabilmek için tekrar zincir kuralı kullanmak gerekecektir</a:t>
                </a:r>
                <a:r>
                  <a:rPr lang="tr-TR" dirty="0" smtClean="0">
                    <a:latin typeface="Times New Roman" panose="02020603050405020304" pitchFamily="18" charset="0"/>
                    <a:ea typeface="Times New Roman" panose="02020603050405020304" pitchFamily="18" charset="0"/>
                  </a:rPr>
                  <a:t>.</a:t>
                </a:r>
                <a:r>
                  <a:rPr lang="tr-TR" dirty="0">
                    <a:effectLst/>
                    <a:latin typeface="Times New Roman" panose="02020603050405020304" pitchFamily="18" charset="0"/>
                    <a:ea typeface="Times New Roman" panose="02020603050405020304" pitchFamily="18" charset="0"/>
                  </a:rPr>
                  <a:t> </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𝐸𝑡𝑜𝑡𝑎𝑙</m:t>
                        </m:r>
                      </m:num>
                      <m:den>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𝑜𝑢𝑡h</m:t>
                        </m:r>
                        <m:r>
                          <a:rPr lang="tr-TR" i="1">
                            <a:effectLst/>
                            <a:latin typeface="Cambria Math" panose="02040503050406030204" pitchFamily="18" charset="0"/>
                            <a:ea typeface="Times New Roman" panose="02020603050405020304" pitchFamily="18" charset="0"/>
                          </a:rPr>
                          <m:t>1</m:t>
                        </m:r>
                      </m:den>
                    </m:f>
                    <m:r>
                      <a:rPr lang="tr-TR" i="1">
                        <a:effectLst/>
                        <a:latin typeface="Cambria Math" panose="02040503050406030204" pitchFamily="18" charset="0"/>
                        <a:ea typeface="Times New Roman" panose="02020603050405020304" pitchFamily="18" charset="0"/>
                      </a:rPr>
                      <m:t>=</m:t>
                    </m:r>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𝐸𝑡𝑜𝑡𝑎𝑙</m:t>
                        </m:r>
                      </m:num>
                      <m:den>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𝑛𝑒𝑡𝑜</m:t>
                        </m:r>
                        <m:r>
                          <a:rPr lang="tr-TR" i="1">
                            <a:effectLst/>
                            <a:latin typeface="Cambria Math" panose="02040503050406030204" pitchFamily="18" charset="0"/>
                            <a:ea typeface="Calibri" panose="020F0502020204030204" pitchFamily="34" charset="0"/>
                          </a:rPr>
                          <m:t>1</m:t>
                        </m:r>
                      </m:den>
                    </m:f>
                    <m:r>
                      <a:rPr lang="tr-TR" i="1">
                        <a:effectLst/>
                        <a:latin typeface="Cambria Math" panose="02040503050406030204" pitchFamily="18" charset="0"/>
                        <a:ea typeface="Times New Roman" panose="02020603050405020304" pitchFamily="18" charset="0"/>
                      </a:rPr>
                      <m:t>∗</m:t>
                    </m:r>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𝑛𝑒𝑡𝑜</m:t>
                        </m:r>
                        <m:r>
                          <a:rPr lang="tr-TR" i="1">
                            <a:effectLst/>
                            <a:latin typeface="Cambria Math" panose="02040503050406030204" pitchFamily="18" charset="0"/>
                            <a:ea typeface="Calibri" panose="020F0502020204030204" pitchFamily="34" charset="0"/>
                          </a:rPr>
                          <m:t>1</m:t>
                        </m:r>
                      </m:num>
                      <m:den>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𝑜𝑢𝑡h</m:t>
                        </m:r>
                        <m:r>
                          <a:rPr lang="tr-TR" i="1">
                            <a:effectLst/>
                            <a:latin typeface="Cambria Math" panose="02040503050406030204" pitchFamily="18" charset="0"/>
                            <a:ea typeface="Calibri" panose="020F0502020204030204" pitchFamily="34" charset="0"/>
                          </a:rPr>
                          <m:t>1</m:t>
                        </m:r>
                      </m:den>
                    </m:f>
                  </m:oMath>
                </a14:m>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𝐸𝑡𝑜𝑡𝑎𝑙</m:t>
                        </m:r>
                      </m:num>
                      <m:den>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𝑛𝑒𝑡𝑜</m:t>
                        </m:r>
                        <m:r>
                          <a:rPr lang="tr-TR" i="1">
                            <a:effectLst/>
                            <a:latin typeface="Cambria Math" panose="02040503050406030204" pitchFamily="18" charset="0"/>
                            <a:ea typeface="Times New Roman" panose="02020603050405020304" pitchFamily="18" charset="0"/>
                          </a:rPr>
                          <m:t>1</m:t>
                        </m:r>
                      </m:den>
                    </m:f>
                    <m:r>
                      <a:rPr lang="tr-TR" i="1">
                        <a:effectLst/>
                        <a:latin typeface="Cambria Math" panose="02040503050406030204" pitchFamily="18" charset="0"/>
                        <a:ea typeface="Times New Roman" panose="02020603050405020304" pitchFamily="18" charset="0"/>
                      </a:rPr>
                      <m:t>=</m:t>
                    </m:r>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𝐸𝑡𝑜𝑡𝑎𝑙</m:t>
                        </m:r>
                      </m:num>
                      <m:den>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𝑜𝑢𝑡𝑜</m:t>
                        </m:r>
                        <m:r>
                          <a:rPr lang="tr-TR" i="1">
                            <a:effectLst/>
                            <a:latin typeface="Cambria Math" panose="02040503050406030204" pitchFamily="18" charset="0"/>
                            <a:ea typeface="Calibri" panose="020F0502020204030204" pitchFamily="34" charset="0"/>
                          </a:rPr>
                          <m:t>1</m:t>
                        </m:r>
                      </m:den>
                    </m:f>
                    <m:r>
                      <a:rPr lang="tr-TR" i="1">
                        <a:effectLst/>
                        <a:latin typeface="Cambria Math" panose="02040503050406030204" pitchFamily="18" charset="0"/>
                        <a:ea typeface="Times New Roman" panose="02020603050405020304" pitchFamily="18" charset="0"/>
                      </a:rPr>
                      <m:t>∗</m:t>
                    </m:r>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𝑜𝑢𝑡𝑜</m:t>
                        </m:r>
                        <m:r>
                          <a:rPr lang="tr-TR" i="1">
                            <a:effectLst/>
                            <a:latin typeface="Cambria Math" panose="02040503050406030204" pitchFamily="18" charset="0"/>
                            <a:ea typeface="Calibri" panose="020F0502020204030204" pitchFamily="34" charset="0"/>
                          </a:rPr>
                          <m:t>1</m:t>
                        </m:r>
                      </m:num>
                      <m:den>
                        <m:r>
                          <a:rPr lang="tr-TR" i="1">
                            <a:effectLst/>
                            <a:latin typeface="Cambria Math" panose="02040503050406030204" pitchFamily="18" charset="0"/>
                            <a:ea typeface="Calibri" panose="020F0502020204030204" pitchFamily="34" charset="0"/>
                          </a:rPr>
                          <m:t>𝜕</m:t>
                        </m:r>
                        <m:r>
                          <a:rPr lang="tr-TR" i="1">
                            <a:effectLst/>
                            <a:latin typeface="Cambria Math" panose="02040503050406030204" pitchFamily="18" charset="0"/>
                            <a:ea typeface="Calibri" panose="020F0502020204030204" pitchFamily="34" charset="0"/>
                          </a:rPr>
                          <m:t>𝑛𝑒𝑡𝑜</m:t>
                        </m:r>
                        <m:r>
                          <a:rPr lang="tr-TR" i="1">
                            <a:effectLst/>
                            <a:latin typeface="Cambria Math" panose="02040503050406030204" pitchFamily="18" charset="0"/>
                            <a:ea typeface="Calibri" panose="020F0502020204030204" pitchFamily="34" charset="0"/>
                          </a:rPr>
                          <m:t>1</m:t>
                        </m:r>
                      </m:den>
                    </m:f>
                    <m:r>
                      <a:rPr lang="tr-TR" i="1">
                        <a:effectLst/>
                        <a:latin typeface="Cambria Math" panose="02040503050406030204" pitchFamily="18" charset="0"/>
                        <a:ea typeface="Times New Roman" panose="02020603050405020304" pitchFamily="18" charset="0"/>
                      </a:rPr>
                      <m:t>=−0.49</m:t>
                    </m:r>
                  </m:oMath>
                </a14:m>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𝑜𝑢𝑡𝑜</m:t>
                        </m:r>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𝑛𝑒𝑡𝑜</m:t>
                        </m:r>
                        <m:r>
                          <a:rPr lang="tr-TR" i="1">
                            <a:effectLst/>
                            <a:latin typeface="Cambria Math" panose="02040503050406030204" pitchFamily="18" charset="0"/>
                            <a:ea typeface="Times New Roman" panose="02020603050405020304" pitchFamily="18" charset="0"/>
                          </a:rPr>
                          <m:t>1</m:t>
                        </m:r>
                      </m:den>
                    </m:f>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𝑜𝑢𝑡𝑜</m:t>
                    </m:r>
                    <m:r>
                      <a:rPr lang="tr-TR" i="1">
                        <a:effectLst/>
                        <a:latin typeface="Cambria Math" panose="02040503050406030204" pitchFamily="18" charset="0"/>
                        <a:ea typeface="Times New Roman" panose="02020603050405020304" pitchFamily="18" charset="0"/>
                      </a:rPr>
                      <m:t>1−(1−</m:t>
                    </m:r>
                    <m:r>
                      <a:rPr lang="tr-TR" i="1">
                        <a:effectLst/>
                        <a:latin typeface="Cambria Math" panose="02040503050406030204" pitchFamily="18" charset="0"/>
                        <a:ea typeface="Times New Roman" panose="02020603050405020304" pitchFamily="18" charset="0"/>
                      </a:rPr>
                      <m:t>𝑜𝑢𝑡𝑜</m:t>
                    </m:r>
                    <m:r>
                      <a:rPr lang="tr-TR" i="1">
                        <a:effectLst/>
                        <a:latin typeface="Cambria Math" panose="02040503050406030204" pitchFamily="18" charset="0"/>
                        <a:ea typeface="Times New Roman" panose="02020603050405020304" pitchFamily="18" charset="0"/>
                      </a:rPr>
                      <m:t>1)=0.249</m:t>
                    </m:r>
                  </m:oMath>
                </a14:m>
                <a:r>
                  <a:rPr lang="tr-TR" dirty="0">
                    <a:effectLst/>
                    <a:latin typeface="Times New Roman" panose="02020603050405020304" pitchFamily="18" charset="0"/>
                    <a:ea typeface="Times New Roman" panose="02020603050405020304" pitchFamily="18" charset="0"/>
                  </a:rPr>
                  <a:t> </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𝐸𝑡𝑜𝑡𝑎𝑙</m:t>
                        </m:r>
                      </m:num>
                      <m:den>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𝑛𝑒𝑡𝑜</m:t>
                        </m:r>
                        <m:r>
                          <a:rPr lang="tr-TR" i="1">
                            <a:effectLst/>
                            <a:latin typeface="Cambria Math" panose="02040503050406030204" pitchFamily="18" charset="0"/>
                            <a:ea typeface="Times New Roman" panose="02020603050405020304" pitchFamily="18" charset="0"/>
                          </a:rPr>
                          <m:t>1</m:t>
                        </m:r>
                      </m:den>
                    </m:f>
                    <m:r>
                      <a:rPr lang="tr-TR" i="1">
                        <a:effectLst/>
                        <a:latin typeface="Cambria Math" panose="02040503050406030204" pitchFamily="18" charset="0"/>
                        <a:ea typeface="Times New Roman" panose="02020603050405020304" pitchFamily="18" charset="0"/>
                      </a:rPr>
                      <m:t>=</m:t>
                    </m:r>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𝐸𝑡𝑜𝑡𝑎𝑙</m:t>
                        </m:r>
                      </m:num>
                      <m:den>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𝑜𝑢𝑡𝑜</m:t>
                        </m:r>
                        <m:r>
                          <a:rPr lang="tr-TR" i="1">
                            <a:effectLst/>
                            <a:latin typeface="Cambria Math" panose="02040503050406030204" pitchFamily="18" charset="0"/>
                            <a:ea typeface="Times New Roman" panose="02020603050405020304" pitchFamily="18" charset="0"/>
                          </a:rPr>
                          <m:t>1</m:t>
                        </m:r>
                      </m:den>
                    </m:f>
                    <m:r>
                      <a:rPr lang="tr-TR" i="1">
                        <a:effectLst/>
                        <a:latin typeface="Cambria Math" panose="02040503050406030204" pitchFamily="18" charset="0"/>
                        <a:ea typeface="Times New Roman" panose="02020603050405020304" pitchFamily="18" charset="0"/>
                      </a:rPr>
                      <m:t>∗</m:t>
                    </m:r>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𝑜𝑢𝑡𝑜</m:t>
                        </m:r>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𝑛𝑒𝑡𝑜</m:t>
                        </m:r>
                        <m:r>
                          <a:rPr lang="tr-TR" i="1">
                            <a:effectLst/>
                            <a:latin typeface="Cambria Math" panose="02040503050406030204" pitchFamily="18" charset="0"/>
                            <a:ea typeface="Times New Roman" panose="02020603050405020304" pitchFamily="18" charset="0"/>
                          </a:rPr>
                          <m:t>1</m:t>
                        </m:r>
                      </m:den>
                    </m:f>
                    <m:r>
                      <a:rPr lang="tr-TR" i="1">
                        <a:effectLst/>
                        <a:latin typeface="Cambria Math" panose="02040503050406030204" pitchFamily="18" charset="0"/>
                        <a:ea typeface="Times New Roman" panose="02020603050405020304" pitchFamily="18" charset="0"/>
                      </a:rPr>
                      <m:t>=(−0.49)∗0.249=−0.122</m:t>
                    </m:r>
                  </m:oMath>
                </a14:m>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neto1=w7*outh1 + w8*outh2 + w9*outh3</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𝑛𝑒𝑡𝑜</m:t>
                        </m:r>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𝑜𝑢𝑡h</m:t>
                        </m:r>
                        <m:r>
                          <a:rPr lang="tr-TR" i="1">
                            <a:effectLst/>
                            <a:latin typeface="Cambria Math" panose="02040503050406030204" pitchFamily="18" charset="0"/>
                            <a:ea typeface="Times New Roman" panose="02020603050405020304" pitchFamily="18" charset="0"/>
                          </a:rPr>
                          <m:t>1</m:t>
                        </m:r>
                      </m:den>
                    </m:f>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𝑤</m:t>
                    </m:r>
                    <m:r>
                      <a:rPr lang="tr-TR" i="1">
                        <a:effectLst/>
                        <a:latin typeface="Cambria Math" panose="02040503050406030204" pitchFamily="18" charset="0"/>
                        <a:ea typeface="Times New Roman" panose="02020603050405020304" pitchFamily="18" charset="0"/>
                      </a:rPr>
                      <m:t>7=0.015</m:t>
                    </m:r>
                  </m:oMath>
                </a14:m>
                <a:r>
                  <a:rPr lang="tr-TR" dirty="0">
                    <a:effectLst/>
                    <a:latin typeface="Times New Roman" panose="02020603050405020304" pitchFamily="18" charset="0"/>
                    <a:ea typeface="Times New Roman" panose="02020603050405020304" pitchFamily="18" charset="0"/>
                  </a:rPr>
                  <a:t> </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𝐸𝑡𝑜𝑡𝑎𝑙</m:t>
                        </m:r>
                      </m:num>
                      <m:den>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𝑜𝑢𝑡h</m:t>
                        </m:r>
                        <m:r>
                          <a:rPr lang="tr-TR" i="1">
                            <a:effectLst/>
                            <a:latin typeface="Cambria Math" panose="02040503050406030204" pitchFamily="18" charset="0"/>
                            <a:ea typeface="Times New Roman" panose="02020603050405020304" pitchFamily="18" charset="0"/>
                          </a:rPr>
                          <m:t>1</m:t>
                        </m:r>
                      </m:den>
                    </m:f>
                    <m:r>
                      <a:rPr lang="tr-TR" i="1">
                        <a:effectLst/>
                        <a:latin typeface="Cambria Math" panose="02040503050406030204" pitchFamily="18" charset="0"/>
                        <a:ea typeface="Times New Roman" panose="02020603050405020304" pitchFamily="18" charset="0"/>
                      </a:rPr>
                      <m:t>=</m:t>
                    </m:r>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𝐸𝑡𝑜𝑡𝑎𝑙</m:t>
                        </m:r>
                      </m:num>
                      <m:den>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𝑛𝑒𝑡𝑜</m:t>
                        </m:r>
                        <m:r>
                          <a:rPr lang="tr-TR" i="1">
                            <a:effectLst/>
                            <a:latin typeface="Cambria Math" panose="02040503050406030204" pitchFamily="18" charset="0"/>
                            <a:ea typeface="Times New Roman" panose="02020603050405020304" pitchFamily="18" charset="0"/>
                          </a:rPr>
                          <m:t>1</m:t>
                        </m:r>
                      </m:den>
                    </m:f>
                    <m:r>
                      <a:rPr lang="tr-TR" i="1">
                        <a:effectLst/>
                        <a:latin typeface="Cambria Math" panose="02040503050406030204" pitchFamily="18" charset="0"/>
                        <a:ea typeface="Times New Roman" panose="02020603050405020304" pitchFamily="18" charset="0"/>
                      </a:rPr>
                      <m:t>∗</m:t>
                    </m:r>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𝑛𝑒𝑡𝑜</m:t>
                        </m:r>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𝑜𝑢𝑡h</m:t>
                        </m:r>
                        <m:r>
                          <a:rPr lang="tr-TR" i="1">
                            <a:effectLst/>
                            <a:latin typeface="Cambria Math" panose="02040503050406030204" pitchFamily="18" charset="0"/>
                            <a:ea typeface="Times New Roman" panose="02020603050405020304" pitchFamily="18" charset="0"/>
                          </a:rPr>
                          <m:t>1</m:t>
                        </m:r>
                      </m:den>
                    </m:f>
                    <m:r>
                      <a:rPr lang="tr-TR" i="1">
                        <a:effectLst/>
                        <a:latin typeface="Cambria Math" panose="02040503050406030204" pitchFamily="18" charset="0"/>
                        <a:ea typeface="Times New Roman" panose="02020603050405020304" pitchFamily="18" charset="0"/>
                      </a:rPr>
                      <m:t>=</m:t>
                    </m:r>
                    <m:d>
                      <m:dPr>
                        <m:ctrlPr>
                          <a:rPr lang="tr-TR" i="1">
                            <a:effectLst/>
                            <a:latin typeface="Cambria Math" panose="02040503050406030204" pitchFamily="18" charset="0"/>
                            <a:ea typeface="Times New Roman" panose="02020603050405020304" pitchFamily="18" charset="0"/>
                          </a:rPr>
                        </m:ctrlPr>
                      </m:dPr>
                      <m:e>
                        <m:r>
                          <a:rPr lang="tr-TR" i="1">
                            <a:effectLst/>
                            <a:latin typeface="Cambria Math" panose="02040503050406030204" pitchFamily="18" charset="0"/>
                            <a:ea typeface="Times New Roman" panose="02020603050405020304" pitchFamily="18" charset="0"/>
                          </a:rPr>
                          <m:t>−0.122</m:t>
                        </m:r>
                      </m:e>
                    </m:d>
                    <m:r>
                      <a:rPr lang="tr-TR" i="1">
                        <a:effectLst/>
                        <a:latin typeface="Cambria Math" panose="02040503050406030204" pitchFamily="18" charset="0"/>
                        <a:ea typeface="Times New Roman" panose="02020603050405020304" pitchFamily="18" charset="0"/>
                      </a:rPr>
                      <m:t>∗</m:t>
                    </m:r>
                    <m:d>
                      <m:dPr>
                        <m:ctrlPr>
                          <a:rPr lang="tr-TR" i="1">
                            <a:effectLst/>
                            <a:latin typeface="Cambria Math" panose="02040503050406030204" pitchFamily="18" charset="0"/>
                            <a:ea typeface="Times New Roman" panose="02020603050405020304" pitchFamily="18" charset="0"/>
                          </a:rPr>
                        </m:ctrlPr>
                      </m:dPr>
                      <m:e>
                        <m:r>
                          <a:rPr lang="tr-TR" i="1">
                            <a:effectLst/>
                            <a:latin typeface="Cambria Math" panose="02040503050406030204" pitchFamily="18" charset="0"/>
                            <a:ea typeface="Times New Roman" panose="02020603050405020304" pitchFamily="18" charset="0"/>
                          </a:rPr>
                          <m:t>0.015</m:t>
                        </m:r>
                      </m:e>
                    </m:d>
                    <m:r>
                      <a:rPr lang="tr-TR" i="1">
                        <a:effectLst/>
                        <a:latin typeface="Cambria Math" panose="02040503050406030204" pitchFamily="18" charset="0"/>
                        <a:ea typeface="Times New Roman" panose="02020603050405020304" pitchFamily="18" charset="0"/>
                      </a:rPr>
                      <m:t>=−0.00183</m:t>
                    </m:r>
                  </m:oMath>
                </a14:m>
                <a:endParaRPr lang="tr-TR"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1187355" y="1765110"/>
                <a:ext cx="11231657" cy="4724400"/>
              </a:xfrm>
              <a:blipFill rotWithShape="0">
                <a:blip r:embed="rId2"/>
                <a:stretch>
                  <a:fillRect l="-380" t="-516"/>
                </a:stretch>
              </a:blipFill>
            </p:spPr>
            <p:txBody>
              <a:bodyPr/>
              <a:lstStyle/>
              <a:p>
                <a:r>
                  <a:rPr lang="tr-TR">
                    <a:noFill/>
                  </a:rPr>
                  <a:t> </a:t>
                </a:r>
              </a:p>
            </p:txBody>
          </p:sp>
        </mc:Fallback>
      </mc:AlternateContent>
    </p:spTree>
    <p:extLst>
      <p:ext uri="{BB962C8B-B14F-4D97-AF65-F5344CB8AC3E}">
        <p14:creationId xmlns:p14="http://schemas.microsoft.com/office/powerpoint/2010/main" val="756047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9212" y="269268"/>
            <a:ext cx="8911687" cy="1280890"/>
          </a:xfrm>
        </p:spPr>
        <p:txBody>
          <a:bodyPr>
            <a:noAutofit/>
          </a:bodyPr>
          <a:lstStyle/>
          <a:p>
            <a:pPr lvl="0">
              <a:lnSpc>
                <a:spcPct val="107000"/>
              </a:lnSpc>
              <a:spcBef>
                <a:spcPts val="1000"/>
              </a:spcBef>
              <a:spcAft>
                <a:spcPts val="800"/>
              </a:spcAft>
              <a:buClr>
                <a:srgbClr val="F0A22E"/>
              </a:buClr>
            </a:pPr>
            <a:r>
              <a:rPr lang="tr-TR" sz="1800" dirty="0">
                <a:solidFill>
                  <a:prstClr val="black">
                    <a:lumMod val="75000"/>
                    <a:lumOff val="25000"/>
                  </a:prstClr>
                </a:solidFill>
                <a:latin typeface="Times New Roman" panose="02020603050405020304" pitchFamily="18" charset="0"/>
                <a:ea typeface="Calibri" panose="020F0502020204030204" pitchFamily="34" charset="0"/>
                <a:cs typeface="+mn-cs"/>
              </a:rPr>
              <a:t/>
            </a:r>
            <a:br>
              <a:rPr lang="tr-TR" sz="1800" dirty="0">
                <a:solidFill>
                  <a:prstClr val="black">
                    <a:lumMod val="75000"/>
                    <a:lumOff val="25000"/>
                  </a:prstClr>
                </a:solidFill>
                <a:latin typeface="Times New Roman" panose="02020603050405020304" pitchFamily="18" charset="0"/>
                <a:ea typeface="Calibri" panose="020F0502020204030204" pitchFamily="34" charset="0"/>
                <a:cs typeface="+mn-cs"/>
              </a:rPr>
            </a:br>
            <a:r>
              <a:rPr lang="tr-TR" b="1" u="sng" dirty="0" smtClean="0">
                <a:solidFill>
                  <a:prstClr val="black">
                    <a:lumMod val="85000"/>
                    <a:lumOff val="15000"/>
                  </a:prstClr>
                </a:solidFill>
                <a:latin typeface="Times New Roman" panose="02020603050405020304" pitchFamily="18" charset="0"/>
                <a:ea typeface="Times New Roman" panose="02020603050405020304" pitchFamily="18" charset="0"/>
                <a:cs typeface="+mn-cs"/>
              </a:rPr>
              <a:t>II </a:t>
            </a:r>
            <a:r>
              <a:rPr lang="tr-TR" b="1" u="sng" dirty="0">
                <a:solidFill>
                  <a:prstClr val="black">
                    <a:lumMod val="85000"/>
                    <a:lumOff val="15000"/>
                  </a:prstClr>
                </a:solidFill>
                <a:latin typeface="Times New Roman" panose="02020603050405020304" pitchFamily="18" charset="0"/>
                <a:ea typeface="Times New Roman" panose="02020603050405020304" pitchFamily="18" charset="0"/>
                <a:cs typeface="+mn-cs"/>
              </a:rPr>
              <a:t>numaralı parçanın hesabı :</a:t>
            </a:r>
            <a:r>
              <a:rPr lang="tr-TR" sz="2400" dirty="0">
                <a:solidFill>
                  <a:prstClr val="black">
                    <a:lumMod val="75000"/>
                    <a:lumOff val="25000"/>
                  </a:prstClr>
                </a:solidFill>
                <a:latin typeface="Times New Roman" panose="02020603050405020304" pitchFamily="18" charset="0"/>
                <a:ea typeface="Calibri" panose="020F0502020204030204" pitchFamily="34" charset="0"/>
                <a:cs typeface="+mn-cs"/>
              </a:rPr>
              <a:t/>
            </a:r>
            <a:br>
              <a:rPr lang="tr-TR" sz="2400" dirty="0">
                <a:solidFill>
                  <a:prstClr val="black">
                    <a:lumMod val="75000"/>
                    <a:lumOff val="25000"/>
                  </a:prstClr>
                </a:solidFill>
                <a:latin typeface="Times New Roman" panose="02020603050405020304" pitchFamily="18" charset="0"/>
                <a:ea typeface="Calibri" panose="020F0502020204030204" pitchFamily="34" charset="0"/>
                <a:cs typeface="+mn-cs"/>
              </a:rPr>
            </a:br>
            <a:r>
              <a:rPr lang="tr-TR" sz="1800" dirty="0">
                <a:solidFill>
                  <a:prstClr val="black">
                    <a:lumMod val="75000"/>
                    <a:lumOff val="25000"/>
                  </a:prstClr>
                </a:solidFill>
                <a:latin typeface="Times New Roman" panose="02020603050405020304" pitchFamily="18" charset="0"/>
                <a:ea typeface="Calibri" panose="020F0502020204030204" pitchFamily="34" charset="0"/>
                <a:cs typeface="+mn-cs"/>
              </a:rPr>
              <a:t/>
            </a:r>
            <a:br>
              <a:rPr lang="tr-TR" sz="1800" dirty="0">
                <a:solidFill>
                  <a:prstClr val="black">
                    <a:lumMod val="75000"/>
                    <a:lumOff val="25000"/>
                  </a:prstClr>
                </a:solidFill>
                <a:latin typeface="Times New Roman" panose="02020603050405020304" pitchFamily="18" charset="0"/>
                <a:ea typeface="Calibri" panose="020F0502020204030204" pitchFamily="34" charset="0"/>
                <a:cs typeface="+mn-cs"/>
              </a:rPr>
            </a:b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2589212" y="1737814"/>
                <a:ext cx="9202454" cy="4540155"/>
              </a:xfrm>
            </p:spPr>
            <p:txBody>
              <a:bodyPr>
                <a:normAutofit/>
              </a:bodyPr>
              <a:lstStyle/>
              <a:p>
                <a:pPr marL="0" indent="0">
                  <a:lnSpc>
                    <a:spcPct val="107000"/>
                  </a:lnSpc>
                  <a:spcAft>
                    <a:spcPts val="800"/>
                  </a:spcAft>
                  <a:buNone/>
                </a:pP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sz="2400" i="1">
                            <a:effectLst/>
                            <a:latin typeface="Cambria Math" panose="02040503050406030204" pitchFamily="18" charset="0"/>
                            <a:ea typeface="Times New Roman" panose="02020603050405020304" pitchFamily="18" charset="0"/>
                          </a:rPr>
                        </m:ctrlPr>
                      </m:fPr>
                      <m:num>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𝑜𝑢𝑡h</m:t>
                        </m:r>
                        <m:r>
                          <a:rPr lang="tr-TR" sz="2400" i="1">
                            <a:effectLst/>
                            <a:latin typeface="Cambria Math" panose="02040503050406030204" pitchFamily="18" charset="0"/>
                            <a:ea typeface="Times New Roman" panose="02020603050405020304" pitchFamily="18" charset="0"/>
                          </a:rPr>
                          <m:t>1</m:t>
                        </m:r>
                      </m:num>
                      <m:den>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𝑛𝑒𝑡h</m:t>
                        </m:r>
                        <m:r>
                          <a:rPr lang="tr-TR" sz="2400" i="1">
                            <a:effectLst/>
                            <a:latin typeface="Cambria Math" panose="02040503050406030204" pitchFamily="18" charset="0"/>
                            <a:ea typeface="Times New Roman" panose="02020603050405020304" pitchFamily="18" charset="0"/>
                          </a:rPr>
                          <m:t>1</m:t>
                        </m:r>
                      </m:den>
                    </m:f>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𝑜𝑢𝑡h</m:t>
                    </m:r>
                    <m:r>
                      <a:rPr lang="tr-TR" sz="2400" i="1">
                        <a:effectLst/>
                        <a:latin typeface="Cambria Math" panose="02040503050406030204" pitchFamily="18" charset="0"/>
                        <a:ea typeface="Times New Roman" panose="02020603050405020304" pitchFamily="18" charset="0"/>
                      </a:rPr>
                      <m:t>1∗</m:t>
                    </m:r>
                    <m:d>
                      <m:dPr>
                        <m:ctrlPr>
                          <a:rPr lang="tr-TR" sz="2400" i="1">
                            <a:effectLst/>
                            <a:latin typeface="Cambria Math" panose="02040503050406030204" pitchFamily="18" charset="0"/>
                            <a:ea typeface="Times New Roman" panose="02020603050405020304" pitchFamily="18" charset="0"/>
                          </a:rPr>
                        </m:ctrlPr>
                      </m:dPr>
                      <m:e>
                        <m:r>
                          <a:rPr lang="tr-TR" sz="2400" i="1">
                            <a:effectLst/>
                            <a:latin typeface="Cambria Math" panose="02040503050406030204" pitchFamily="18" charset="0"/>
                            <a:ea typeface="Times New Roman" panose="02020603050405020304" pitchFamily="18" charset="0"/>
                          </a:rPr>
                          <m:t>1−</m:t>
                        </m:r>
                        <m:r>
                          <a:rPr lang="tr-TR" sz="2400" i="1">
                            <a:effectLst/>
                            <a:latin typeface="Cambria Math" panose="02040503050406030204" pitchFamily="18" charset="0"/>
                            <a:ea typeface="Times New Roman" panose="02020603050405020304" pitchFamily="18" charset="0"/>
                          </a:rPr>
                          <m:t>𝑜𝑢𝑡h</m:t>
                        </m:r>
                        <m:r>
                          <a:rPr lang="tr-TR" sz="2400" i="1">
                            <a:effectLst/>
                            <a:latin typeface="Cambria Math" panose="02040503050406030204" pitchFamily="18" charset="0"/>
                            <a:ea typeface="Times New Roman" panose="02020603050405020304" pitchFamily="18" charset="0"/>
                          </a:rPr>
                          <m:t>1</m:t>
                        </m:r>
                      </m:e>
                    </m:d>
                    <m:r>
                      <a:rPr lang="tr-TR" sz="2400" i="1">
                        <a:effectLst/>
                        <a:latin typeface="Cambria Math" panose="02040503050406030204" pitchFamily="18" charset="0"/>
                        <a:ea typeface="Times New Roman" panose="02020603050405020304" pitchFamily="18" charset="0"/>
                      </a:rPr>
                      <m:t>=0.503∗</m:t>
                    </m:r>
                    <m:d>
                      <m:dPr>
                        <m:ctrlPr>
                          <a:rPr lang="tr-TR" sz="2400" i="1">
                            <a:effectLst/>
                            <a:latin typeface="Cambria Math" panose="02040503050406030204" pitchFamily="18" charset="0"/>
                            <a:ea typeface="Times New Roman" panose="02020603050405020304" pitchFamily="18" charset="0"/>
                          </a:rPr>
                        </m:ctrlPr>
                      </m:dPr>
                      <m:e>
                        <m:r>
                          <a:rPr lang="tr-TR" sz="2400" i="1">
                            <a:effectLst/>
                            <a:latin typeface="Cambria Math" panose="02040503050406030204" pitchFamily="18" charset="0"/>
                            <a:ea typeface="Times New Roman" panose="02020603050405020304" pitchFamily="18" charset="0"/>
                          </a:rPr>
                          <m:t>1−0.503</m:t>
                        </m:r>
                      </m:e>
                    </m:d>
                    <m:r>
                      <a:rPr lang="tr-TR" sz="2400" i="1">
                        <a:effectLst/>
                        <a:latin typeface="Cambria Math" panose="02040503050406030204" pitchFamily="18" charset="0"/>
                        <a:ea typeface="Times New Roman" panose="02020603050405020304" pitchFamily="18" charset="0"/>
                      </a:rPr>
                      <m:t>=0.249</m:t>
                    </m:r>
                  </m:oMath>
                </a14:m>
                <a:endParaRPr lang="tr-TR" sz="2400" dirty="0" smtClean="0">
                  <a:effectLst/>
                  <a:latin typeface="Times New Roman" panose="02020603050405020304" pitchFamily="18" charset="0"/>
                  <a:ea typeface="Calibri" panose="020F0502020204030204" pitchFamily="34" charset="0"/>
                </a:endParaRPr>
              </a:p>
              <a:p>
                <a:pPr>
                  <a:lnSpc>
                    <a:spcPct val="107000"/>
                  </a:lnSpc>
                  <a:spcAft>
                    <a:spcPts val="800"/>
                  </a:spcAft>
                </a:pPr>
                <a:endParaRPr lang="tr-TR" sz="2400" dirty="0">
                  <a:latin typeface="Times New Roman" panose="02020603050405020304" pitchFamily="18" charset="0"/>
                  <a:ea typeface="Calibri" panose="020F0502020204030204" pitchFamily="34" charset="0"/>
                </a:endParaRPr>
              </a:p>
              <a:p>
                <a:pPr marL="0" indent="0">
                  <a:lnSpc>
                    <a:spcPct val="107000"/>
                  </a:lnSpc>
                  <a:spcAft>
                    <a:spcPts val="800"/>
                  </a:spcAft>
                  <a:buNone/>
                </a:pPr>
                <a:r>
                  <a:rPr lang="tr-TR" sz="3600" b="1" u="sng" dirty="0">
                    <a:solidFill>
                      <a:prstClr val="black">
                        <a:lumMod val="85000"/>
                        <a:lumOff val="15000"/>
                      </a:prstClr>
                    </a:solidFill>
                    <a:latin typeface="Times New Roman" panose="02020603050405020304" pitchFamily="18" charset="0"/>
                    <a:ea typeface="Times New Roman" panose="02020603050405020304" pitchFamily="18" charset="0"/>
                    <a:cs typeface="+mj-cs"/>
                  </a:rPr>
                  <a:t>III numaralı parçanın hesabı :</a:t>
                </a:r>
                <a:endParaRPr lang="tr-TR" sz="2400"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r>
                  <a:rPr lang="tr-TR" dirty="0">
                    <a:latin typeface="Times New Roman" panose="02020603050405020304" pitchFamily="18" charset="0"/>
                    <a:ea typeface="Times New Roman" panose="02020603050405020304" pitchFamily="18" charset="0"/>
                  </a:rPr>
                  <a:t> </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sz="2400" i="1">
                            <a:effectLst/>
                            <a:latin typeface="Cambria Math" panose="02040503050406030204" pitchFamily="18" charset="0"/>
                            <a:ea typeface="Times New Roman" panose="02020603050405020304" pitchFamily="18" charset="0"/>
                          </a:rPr>
                        </m:ctrlPr>
                      </m:fPr>
                      <m:num>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𝑛𝑒𝑡h</m:t>
                        </m:r>
                        <m:r>
                          <a:rPr lang="tr-TR" sz="2400" i="1">
                            <a:effectLst/>
                            <a:latin typeface="Cambria Math" panose="02040503050406030204" pitchFamily="18" charset="0"/>
                            <a:ea typeface="Times New Roman" panose="02020603050405020304" pitchFamily="18" charset="0"/>
                          </a:rPr>
                          <m:t>1</m:t>
                        </m:r>
                      </m:num>
                      <m:den>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𝑤</m:t>
                        </m:r>
                        <m:r>
                          <a:rPr lang="tr-TR" sz="2400" i="1">
                            <a:effectLst/>
                            <a:latin typeface="Cambria Math" panose="02040503050406030204" pitchFamily="18" charset="0"/>
                            <a:ea typeface="Times New Roman" panose="02020603050405020304" pitchFamily="18" charset="0"/>
                          </a:rPr>
                          <m:t>1</m:t>
                        </m:r>
                      </m:den>
                    </m:f>
                    <m:r>
                      <a:rPr lang="tr-TR" sz="2400" i="1">
                        <a:effectLst/>
                        <a:latin typeface="Cambria Math" panose="02040503050406030204" pitchFamily="18" charset="0"/>
                        <a:ea typeface="Times New Roman" panose="02020603050405020304" pitchFamily="18" charset="0"/>
                      </a:rPr>
                      <m:t>=</m:t>
                    </m:r>
                    <m:r>
                      <a:rPr lang="tr-TR" sz="2400" i="1">
                        <a:effectLst/>
                        <a:latin typeface="Cambria Math" panose="02040503050406030204" pitchFamily="18" charset="0"/>
                        <a:ea typeface="Times New Roman" panose="02020603050405020304" pitchFamily="18" charset="0"/>
                      </a:rPr>
                      <m:t>𝑖</m:t>
                    </m:r>
                    <m:r>
                      <a:rPr lang="tr-TR" sz="2400" i="1">
                        <a:effectLst/>
                        <a:latin typeface="Cambria Math" panose="02040503050406030204" pitchFamily="18" charset="0"/>
                        <a:ea typeface="Times New Roman" panose="02020603050405020304" pitchFamily="18" charset="0"/>
                      </a:rPr>
                      <m:t>1=1</m:t>
                    </m:r>
                  </m:oMath>
                </a14:m>
                <a:endParaRPr lang="tr-TR" sz="2400"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2589212" y="1737814"/>
                <a:ext cx="9202454" cy="4540155"/>
              </a:xfrm>
              <a:blipFill rotWithShape="0">
                <a:blip r:embed="rId2"/>
                <a:stretch>
                  <a:fillRect l="-2054"/>
                </a:stretch>
              </a:blipFill>
            </p:spPr>
            <p:txBody>
              <a:bodyPr/>
              <a:lstStyle/>
              <a:p>
                <a:r>
                  <a:rPr lang="tr-TR">
                    <a:noFill/>
                  </a:rPr>
                  <a:t> </a:t>
                </a:r>
              </a:p>
            </p:txBody>
          </p:sp>
        </mc:Fallback>
      </mc:AlternateContent>
    </p:spTree>
    <p:extLst>
      <p:ext uri="{BB962C8B-B14F-4D97-AF65-F5344CB8AC3E}">
        <p14:creationId xmlns:p14="http://schemas.microsoft.com/office/powerpoint/2010/main" val="2504492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nSpc>
                <a:spcPct val="107000"/>
              </a:lnSpc>
              <a:spcAft>
                <a:spcPts val="800"/>
              </a:spcAft>
            </a:pPr>
            <a:r>
              <a:rPr lang="tr-TR" dirty="0">
                <a:latin typeface="Times New Roman" panose="02020603050405020304" pitchFamily="18" charset="0"/>
                <a:ea typeface="Calibri" panose="020F0502020204030204" pitchFamily="34" charset="0"/>
              </a:rPr>
              <a:t/>
            </a:r>
            <a:br>
              <a:rPr lang="tr-TR" dirty="0">
                <a:latin typeface="Times New Roman" panose="02020603050405020304" pitchFamily="18" charset="0"/>
                <a:ea typeface="Calibri" panose="020F0502020204030204" pitchFamily="34" charset="0"/>
              </a:rPr>
            </a:b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1924334" y="736979"/>
                <a:ext cx="9580278" cy="5174243"/>
              </a:xfrm>
            </p:spPr>
            <p:txBody>
              <a:bodyPr/>
              <a:lstStyle/>
              <a:p>
                <a:pPr>
                  <a:lnSpc>
                    <a:spcPct val="107000"/>
                  </a:lnSpc>
                  <a:spcAft>
                    <a:spcPts val="800"/>
                  </a:spcAft>
                </a:pPr>
                <a14:m>
                  <m:oMath xmlns:m="http://schemas.openxmlformats.org/officeDocument/2006/math">
                    <m:f>
                      <m:fPr>
                        <m:ctrlPr>
                          <a:rPr lang="tr-TR" sz="2800" i="1">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𝐸𝑡𝑜𝑡𝑎𝑙</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1</m:t>
                        </m:r>
                      </m:den>
                    </m:f>
                    <m:r>
                      <a:rPr lang="tr-TR" sz="2800" i="1">
                        <a:effectLst/>
                        <a:latin typeface="Cambria Math" panose="02040503050406030204" pitchFamily="18" charset="0"/>
                        <a:ea typeface="Times New Roman" panose="02020603050405020304" pitchFamily="18" charset="0"/>
                      </a:rPr>
                      <m:t>=</m:t>
                    </m:r>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𝐸𝑡𝑜𝑡𝑎𝑙</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𝑜𝑢𝑡h</m:t>
                        </m:r>
                        <m:r>
                          <a:rPr lang="tr-TR" sz="2800" i="1">
                            <a:effectLst/>
                            <a:latin typeface="Cambria Math" panose="02040503050406030204" pitchFamily="18" charset="0"/>
                            <a:ea typeface="Times New Roman" panose="02020603050405020304" pitchFamily="18" charset="0"/>
                          </a:rPr>
                          <m:t>1</m:t>
                        </m:r>
                      </m:den>
                    </m:f>
                    <m:r>
                      <a:rPr lang="tr-TR" sz="2800" i="1">
                        <a:effectLst/>
                        <a:latin typeface="Cambria Math" panose="02040503050406030204" pitchFamily="18" charset="0"/>
                        <a:ea typeface="Times New Roman" panose="02020603050405020304" pitchFamily="18" charset="0"/>
                      </a:rPr>
                      <m:t>∗</m:t>
                    </m:r>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𝑜𝑢𝑡h</m:t>
                        </m:r>
                        <m:r>
                          <a:rPr lang="tr-TR" sz="2800" i="1">
                            <a:effectLst/>
                            <a:latin typeface="Cambria Math" panose="02040503050406030204" pitchFamily="18" charset="0"/>
                            <a:ea typeface="Times New Roman" panose="02020603050405020304" pitchFamily="18" charset="0"/>
                          </a:rPr>
                          <m:t>1</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𝑛𝑒𝑡h</m:t>
                        </m:r>
                        <m:r>
                          <a:rPr lang="tr-TR" sz="2800" i="1">
                            <a:effectLst/>
                            <a:latin typeface="Cambria Math" panose="02040503050406030204" pitchFamily="18" charset="0"/>
                            <a:ea typeface="Times New Roman" panose="02020603050405020304" pitchFamily="18" charset="0"/>
                          </a:rPr>
                          <m:t>1</m:t>
                        </m:r>
                      </m:den>
                    </m:f>
                    <m:r>
                      <a:rPr lang="tr-TR" sz="2800" i="1">
                        <a:effectLst/>
                        <a:latin typeface="Cambria Math" panose="02040503050406030204" pitchFamily="18" charset="0"/>
                        <a:ea typeface="Times New Roman" panose="02020603050405020304" pitchFamily="18" charset="0"/>
                      </a:rPr>
                      <m:t>∗</m:t>
                    </m:r>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𝑛𝑒𝑡h</m:t>
                        </m:r>
                        <m:r>
                          <a:rPr lang="tr-TR" sz="2800" i="1">
                            <a:effectLst/>
                            <a:latin typeface="Cambria Math" panose="02040503050406030204" pitchFamily="18" charset="0"/>
                            <a:ea typeface="Times New Roman" panose="02020603050405020304" pitchFamily="18" charset="0"/>
                          </a:rPr>
                          <m:t>1</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1</m:t>
                        </m:r>
                      </m:den>
                    </m:f>
                  </m:oMath>
                </a14:m>
                <a:endParaRPr lang="tr-TR" sz="2800" dirty="0">
                  <a:effectLst/>
                  <a:latin typeface="Times New Roman" panose="02020603050405020304" pitchFamily="18" charset="0"/>
                  <a:ea typeface="Calibri" panose="020F0502020204030204" pitchFamily="34" charset="0"/>
                </a:endParaRPr>
              </a:p>
              <a:p>
                <a:pPr>
                  <a:lnSpc>
                    <a:spcPct val="107000"/>
                  </a:lnSpc>
                  <a:spcAft>
                    <a:spcPts val="800"/>
                  </a:spcAft>
                </a:pPr>
                <a:endParaRPr lang="tr-TR" sz="2800"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𝐸𝑡𝑜𝑡𝑎𝑙</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1</m:t>
                        </m:r>
                      </m:den>
                    </m:f>
                    <m:r>
                      <a:rPr lang="tr-TR" sz="2800" i="1">
                        <a:effectLst/>
                        <a:latin typeface="Cambria Math" panose="02040503050406030204" pitchFamily="18" charset="0"/>
                        <a:ea typeface="Times New Roman" panose="02020603050405020304" pitchFamily="18" charset="0"/>
                      </a:rPr>
                      <m:t>=</m:t>
                    </m:r>
                    <m:d>
                      <m:dPr>
                        <m:ctrlPr>
                          <a:rPr lang="tr-TR" sz="2800" i="1">
                            <a:effectLst/>
                            <a:latin typeface="Cambria Math" panose="02040503050406030204" pitchFamily="18" charset="0"/>
                            <a:ea typeface="Times New Roman" panose="02020603050405020304" pitchFamily="18" charset="0"/>
                          </a:rPr>
                        </m:ctrlPr>
                      </m:dPr>
                      <m:e>
                        <m:r>
                          <a:rPr lang="tr-TR" sz="2800" i="1">
                            <a:effectLst/>
                            <a:latin typeface="Cambria Math" panose="02040503050406030204" pitchFamily="18" charset="0"/>
                            <a:ea typeface="Times New Roman" panose="02020603050405020304" pitchFamily="18" charset="0"/>
                          </a:rPr>
                          <m:t>−0.00183</m:t>
                        </m:r>
                      </m:e>
                    </m:d>
                    <m:r>
                      <a:rPr lang="tr-TR" sz="2800" i="1">
                        <a:effectLst/>
                        <a:latin typeface="Cambria Math" panose="02040503050406030204" pitchFamily="18" charset="0"/>
                        <a:ea typeface="Times New Roman" panose="02020603050405020304" pitchFamily="18" charset="0"/>
                      </a:rPr>
                      <m:t>∗0.249∗1=−0.0044</m:t>
                    </m:r>
                  </m:oMath>
                </a14:m>
                <a:endParaRPr lang="tr-TR" sz="2800" dirty="0">
                  <a:effectLst/>
                  <a:latin typeface="Times New Roman" panose="02020603050405020304" pitchFamily="18" charset="0"/>
                  <a:ea typeface="Calibri" panose="020F0502020204030204" pitchFamily="34" charset="0"/>
                </a:endParaRPr>
              </a:p>
              <a:p>
                <a:pPr>
                  <a:lnSpc>
                    <a:spcPct val="107000"/>
                  </a:lnSpc>
                  <a:spcAft>
                    <a:spcPts val="800"/>
                  </a:spcAft>
                </a:pPr>
                <a:endParaRPr lang="tr-TR" sz="2800"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sSup>
                      <m:sSupPr>
                        <m:ctrlPr>
                          <a:rPr lang="tr-TR" sz="2800" i="1">
                            <a:effectLst/>
                            <a:latin typeface="Cambria Math" panose="02040503050406030204" pitchFamily="18" charset="0"/>
                            <a:ea typeface="Times New Roman" panose="02020603050405020304" pitchFamily="18" charset="0"/>
                          </a:rPr>
                        </m:ctrlPr>
                      </m:sSupPr>
                      <m:e>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1</m:t>
                        </m:r>
                      </m:e>
                      <m:sup>
                        <m:r>
                          <a:rPr lang="tr-TR" sz="2800" i="1">
                            <a:effectLst/>
                            <a:latin typeface="Cambria Math" panose="02040503050406030204" pitchFamily="18" charset="0"/>
                            <a:ea typeface="Times New Roman" panose="02020603050405020304" pitchFamily="18" charset="0"/>
                          </a:rPr>
                          <m:t>+</m:t>
                        </m:r>
                      </m:sup>
                    </m:sSup>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1− ∝∗</m:t>
                    </m:r>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𝐸𝑡𝑜𝑡𝑎𝑙</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1</m:t>
                        </m:r>
                      </m:den>
                    </m:f>
                    <m:r>
                      <a:rPr lang="tr-TR" sz="2800" i="1">
                        <a:effectLst/>
                        <a:latin typeface="Cambria Math" panose="02040503050406030204" pitchFamily="18" charset="0"/>
                        <a:ea typeface="Times New Roman" panose="02020603050405020304" pitchFamily="18" charset="0"/>
                      </a:rPr>
                      <m:t>=0.0132</m:t>
                    </m:r>
                  </m:oMath>
                </a14:m>
                <a:endParaRPr lang="tr-TR" sz="2800"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1924334" y="736979"/>
                <a:ext cx="9580278" cy="5174243"/>
              </a:xfrm>
              <a:blipFill rotWithShape="0">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85743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1897039" y="559558"/>
                <a:ext cx="9607573" cy="5351664"/>
              </a:xfrm>
            </p:spPr>
            <p:txBody>
              <a:bodyPr>
                <a:normAutofit fontScale="92500" lnSpcReduction="20000"/>
              </a:bodyPr>
              <a:lstStyle/>
              <a:p>
                <a:pPr>
                  <a:lnSpc>
                    <a:spcPct val="107000"/>
                  </a:lnSpc>
                  <a:spcAft>
                    <a:spcPts val="800"/>
                  </a:spcAft>
                </a:pPr>
                <a14:m>
                  <m:oMath xmlns:m="http://schemas.openxmlformats.org/officeDocument/2006/math">
                    <m:sSup>
                      <m:sSupPr>
                        <m:ctrlPr>
                          <a:rPr lang="tr-TR" sz="2800" i="1">
                            <a:latin typeface="Cambria Math" panose="02040503050406030204" pitchFamily="18" charset="0"/>
                            <a:ea typeface="Times New Roman" panose="02020603050405020304" pitchFamily="18" charset="0"/>
                          </a:rPr>
                        </m:ctrlPr>
                      </m:sSupPr>
                      <m:e>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2</m:t>
                        </m:r>
                      </m:e>
                      <m:sup>
                        <m:r>
                          <a:rPr lang="tr-TR" sz="2800" i="1">
                            <a:effectLst/>
                            <a:latin typeface="Cambria Math" panose="02040503050406030204" pitchFamily="18" charset="0"/>
                            <a:ea typeface="Times New Roman" panose="02020603050405020304" pitchFamily="18" charset="0"/>
                          </a:rPr>
                          <m:t>+</m:t>
                        </m:r>
                      </m:sup>
                    </m:sSup>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2− ∝∗</m:t>
                    </m:r>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𝐸𝑡𝑜𝑡𝑎𝑙</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2</m:t>
                        </m:r>
                      </m:den>
                    </m:f>
                    <m:r>
                      <a:rPr lang="tr-TR" sz="2800" i="1">
                        <a:effectLst/>
                        <a:latin typeface="Cambria Math" panose="02040503050406030204" pitchFamily="18" charset="0"/>
                        <a:ea typeface="Times New Roman" panose="02020603050405020304" pitchFamily="18" charset="0"/>
                      </a:rPr>
                      <m:t>=0.091</m:t>
                    </m:r>
                  </m:oMath>
                </a14:m>
                <a:endParaRPr lang="tr-TR" sz="2800" dirty="0" smtClean="0">
                  <a:effectLst/>
                  <a:latin typeface="Times New Roman" panose="02020603050405020304" pitchFamily="18" charset="0"/>
                  <a:ea typeface="Calibri" panose="020F0502020204030204" pitchFamily="34" charset="0"/>
                </a:endParaRPr>
              </a:p>
              <a:p>
                <a:pPr>
                  <a:lnSpc>
                    <a:spcPct val="107000"/>
                  </a:lnSpc>
                  <a:spcAft>
                    <a:spcPts val="800"/>
                  </a:spcAft>
                </a:pPr>
                <a:endParaRPr lang="tr-TR" sz="2800"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sSup>
                      <m:sSupPr>
                        <m:ctrlPr>
                          <a:rPr lang="tr-TR" sz="2800" i="1" smtClean="0">
                            <a:latin typeface="Cambria Math" panose="02040503050406030204" pitchFamily="18" charset="0"/>
                            <a:ea typeface="Times New Roman" panose="02020603050405020304" pitchFamily="18" charset="0"/>
                          </a:rPr>
                        </m:ctrlPr>
                      </m:sSupPr>
                      <m:e>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3</m:t>
                        </m:r>
                      </m:e>
                      <m:sup>
                        <m:r>
                          <a:rPr lang="tr-TR" sz="2800" i="1">
                            <a:effectLst/>
                            <a:latin typeface="Cambria Math" panose="02040503050406030204" pitchFamily="18" charset="0"/>
                            <a:ea typeface="Times New Roman" panose="02020603050405020304" pitchFamily="18" charset="0"/>
                          </a:rPr>
                          <m:t>+</m:t>
                        </m:r>
                      </m:sup>
                    </m:sSup>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3− ∝∗</m:t>
                    </m:r>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𝐸𝑡𝑜𝑡𝑎𝑙</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3</m:t>
                        </m:r>
                      </m:den>
                    </m:f>
                    <m:r>
                      <a:rPr lang="tr-TR" sz="2800" i="1">
                        <a:effectLst/>
                        <a:latin typeface="Cambria Math" panose="02040503050406030204" pitchFamily="18" charset="0"/>
                        <a:ea typeface="Times New Roman" panose="02020603050405020304" pitchFamily="18" charset="0"/>
                      </a:rPr>
                      <m:t>=0.0705</m:t>
                    </m:r>
                  </m:oMath>
                </a14:m>
                <a:endParaRPr lang="tr-TR" sz="2800" dirty="0" smtClean="0">
                  <a:effectLst/>
                  <a:latin typeface="Times New Roman" panose="02020603050405020304" pitchFamily="18" charset="0"/>
                  <a:ea typeface="Calibri" panose="020F0502020204030204" pitchFamily="34" charset="0"/>
                </a:endParaRPr>
              </a:p>
              <a:p>
                <a:pPr>
                  <a:lnSpc>
                    <a:spcPct val="107000"/>
                  </a:lnSpc>
                  <a:spcAft>
                    <a:spcPts val="800"/>
                  </a:spcAft>
                </a:pPr>
                <a:endParaRPr lang="tr-TR" sz="2800" dirty="0">
                  <a:effectLst/>
                  <a:latin typeface="Times New Roman" panose="02020603050405020304" pitchFamily="18" charset="0"/>
                  <a:ea typeface="Calibri" panose="020F0502020204030204" pitchFamily="34" charset="0"/>
                </a:endParaRPr>
              </a:p>
              <a:p>
                <a:pPr>
                  <a:lnSpc>
                    <a:spcPct val="107000"/>
                  </a:lnSpc>
                  <a:spcAft>
                    <a:spcPts val="800"/>
                  </a:spcAft>
                </a:pPr>
                <a:r>
                  <a:rPr lang="tr-TR" sz="2800" dirty="0">
                    <a:latin typeface="Times New Roman" panose="02020603050405020304" pitchFamily="18" charset="0"/>
                    <a:ea typeface="Times New Roman" panose="02020603050405020304" pitchFamily="18" charset="0"/>
                  </a:rPr>
                  <a:t>w4 ağırlığını güncelleyeceğiz.</a:t>
                </a:r>
                <a:endParaRPr lang="tr-TR" sz="2800" dirty="0">
                  <a:effectLst/>
                  <a:latin typeface="Times New Roman" panose="02020603050405020304" pitchFamily="18" charset="0"/>
                  <a:ea typeface="Calibri" panose="020F0502020204030204" pitchFamily="34" charset="0"/>
                </a:endParaRPr>
              </a:p>
              <a:p>
                <a:pPr>
                  <a:lnSpc>
                    <a:spcPct val="107000"/>
                  </a:lnSpc>
                  <a:spcAft>
                    <a:spcPts val="800"/>
                  </a:spcAft>
                </a:pPr>
                <a14:m>
                  <m:oMath xmlns:m="http://schemas.openxmlformats.org/officeDocument/2006/math">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𝐸𝑡𝑜𝑡𝑎𝑙</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4</m:t>
                        </m:r>
                      </m:den>
                    </m:f>
                    <m:r>
                      <a:rPr lang="tr-TR" sz="2800" i="1">
                        <a:effectLst/>
                        <a:latin typeface="Cambria Math" panose="02040503050406030204" pitchFamily="18" charset="0"/>
                        <a:ea typeface="Times New Roman" panose="02020603050405020304" pitchFamily="18" charset="0"/>
                      </a:rPr>
                      <m:t>=</m:t>
                    </m:r>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𝐸𝑡𝑜𝑡𝑎𝑙</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𝑜𝑢𝑡h</m:t>
                        </m:r>
                        <m:r>
                          <a:rPr lang="tr-TR" sz="2800" i="1">
                            <a:effectLst/>
                            <a:latin typeface="Cambria Math" panose="02040503050406030204" pitchFamily="18" charset="0"/>
                            <a:ea typeface="Times New Roman" panose="02020603050405020304" pitchFamily="18" charset="0"/>
                          </a:rPr>
                          <m:t>1</m:t>
                        </m:r>
                      </m:den>
                    </m:f>
                    <m:r>
                      <a:rPr lang="tr-TR" sz="2800" i="1">
                        <a:effectLst/>
                        <a:latin typeface="Cambria Math" panose="02040503050406030204" pitchFamily="18" charset="0"/>
                        <a:ea typeface="Times New Roman" panose="02020603050405020304" pitchFamily="18" charset="0"/>
                      </a:rPr>
                      <m:t>∗</m:t>
                    </m:r>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𝑜𝑢𝑡h</m:t>
                        </m:r>
                        <m:r>
                          <a:rPr lang="tr-TR" sz="2800" i="1">
                            <a:effectLst/>
                            <a:latin typeface="Cambria Math" panose="02040503050406030204" pitchFamily="18" charset="0"/>
                            <a:ea typeface="Times New Roman" panose="02020603050405020304" pitchFamily="18" charset="0"/>
                          </a:rPr>
                          <m:t>1</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𝑛𝑒𝑡h</m:t>
                        </m:r>
                        <m:r>
                          <a:rPr lang="tr-TR" sz="2800" i="1">
                            <a:effectLst/>
                            <a:latin typeface="Cambria Math" panose="02040503050406030204" pitchFamily="18" charset="0"/>
                            <a:ea typeface="Times New Roman" panose="02020603050405020304" pitchFamily="18" charset="0"/>
                          </a:rPr>
                          <m:t>1</m:t>
                        </m:r>
                      </m:den>
                    </m:f>
                    <m:r>
                      <a:rPr lang="tr-TR" sz="2800" i="1">
                        <a:effectLst/>
                        <a:latin typeface="Cambria Math" panose="02040503050406030204" pitchFamily="18" charset="0"/>
                        <a:ea typeface="Times New Roman" panose="02020603050405020304" pitchFamily="18" charset="0"/>
                      </a:rPr>
                      <m:t>∗</m:t>
                    </m:r>
                    <m:f>
                      <m:fPr>
                        <m:ctrlPr>
                          <a:rPr lang="tr-TR" sz="2800" i="1">
                            <a:effectLst/>
                            <a:latin typeface="Cambria Math" panose="02040503050406030204" pitchFamily="18" charset="0"/>
                            <a:ea typeface="Times New Roman" panose="02020603050405020304" pitchFamily="18" charset="0"/>
                          </a:rPr>
                        </m:ctrlPr>
                      </m:fPr>
                      <m:num>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𝑛𝑒𝑡h</m:t>
                        </m:r>
                        <m:r>
                          <a:rPr lang="tr-TR" sz="2800" i="1">
                            <a:effectLst/>
                            <a:latin typeface="Cambria Math" panose="02040503050406030204" pitchFamily="18" charset="0"/>
                            <a:ea typeface="Times New Roman" panose="02020603050405020304" pitchFamily="18" charset="0"/>
                          </a:rPr>
                          <m:t>1</m:t>
                        </m:r>
                      </m:num>
                      <m:den>
                        <m:r>
                          <a:rPr lang="tr-TR" sz="2800" i="1">
                            <a:effectLst/>
                            <a:latin typeface="Cambria Math" panose="02040503050406030204" pitchFamily="18" charset="0"/>
                            <a:ea typeface="Times New Roman" panose="02020603050405020304" pitchFamily="18" charset="0"/>
                          </a:rPr>
                          <m:t>𝜕</m:t>
                        </m:r>
                        <m:r>
                          <a:rPr lang="tr-TR" sz="2800" i="1">
                            <a:effectLst/>
                            <a:latin typeface="Cambria Math" panose="02040503050406030204" pitchFamily="18" charset="0"/>
                            <a:ea typeface="Times New Roman" panose="02020603050405020304" pitchFamily="18" charset="0"/>
                          </a:rPr>
                          <m:t>𝑤</m:t>
                        </m:r>
                        <m:r>
                          <a:rPr lang="tr-TR" sz="2800" i="1">
                            <a:effectLst/>
                            <a:latin typeface="Cambria Math" panose="02040503050406030204" pitchFamily="18" charset="0"/>
                            <a:ea typeface="Times New Roman" panose="02020603050405020304" pitchFamily="18" charset="0"/>
                          </a:rPr>
                          <m:t>4</m:t>
                        </m:r>
                      </m:den>
                    </m:f>
                  </m:oMath>
                </a14:m>
                <a:endParaRPr lang="tr-TR" sz="2800" dirty="0">
                  <a:effectLst/>
                  <a:latin typeface="Times New Roman" panose="02020603050405020304" pitchFamily="18" charset="0"/>
                  <a:ea typeface="Calibri" panose="020F0502020204030204" pitchFamily="34" charset="0"/>
                </a:endParaRPr>
              </a:p>
              <a:p>
                <a:pPr>
                  <a:lnSpc>
                    <a:spcPct val="107000"/>
                  </a:lnSpc>
                  <a:spcAft>
                    <a:spcPts val="800"/>
                  </a:spcAft>
                </a:pPr>
                <a:r>
                  <a:rPr lang="tr-TR" sz="2800" dirty="0" smtClean="0">
                    <a:effectLst/>
                    <a:latin typeface="Times New Roman" panose="02020603050405020304" pitchFamily="18" charset="0"/>
                    <a:ea typeface="Times New Roman" panose="02020603050405020304" pitchFamily="18" charset="0"/>
                  </a:rPr>
                  <a:t>Son </a:t>
                </a:r>
                <a:r>
                  <a:rPr lang="tr-TR" sz="2800" dirty="0">
                    <a:effectLst/>
                    <a:latin typeface="Times New Roman" panose="02020603050405020304" pitchFamily="18" charset="0"/>
                    <a:ea typeface="Times New Roman" panose="02020603050405020304" pitchFamily="18" charset="0"/>
                  </a:rPr>
                  <a:t>parçadaki türev 0 olduğu için w4 ağırlığı aynı kalır. Bu durum w5 ve w6 ağırlıkları içinde geçerlidir.</a:t>
                </a:r>
                <a:endParaRPr lang="tr-TR" sz="2800"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1897039" y="559558"/>
                <a:ext cx="9607573" cy="5351664"/>
              </a:xfrm>
              <a:blipFill rotWithShape="0">
                <a:blip r:embed="rId2"/>
                <a:stretch>
                  <a:fillRect l="-1015"/>
                </a:stretch>
              </a:blipFill>
            </p:spPr>
            <p:txBody>
              <a:bodyPr/>
              <a:lstStyle/>
              <a:p>
                <a:r>
                  <a:rPr lang="tr-TR">
                    <a:noFill/>
                  </a:rPr>
                  <a:t> </a:t>
                </a:r>
              </a:p>
            </p:txBody>
          </p:sp>
        </mc:Fallback>
      </mc:AlternateContent>
    </p:spTree>
    <p:extLst>
      <p:ext uri="{BB962C8B-B14F-4D97-AF65-F5344CB8AC3E}">
        <p14:creationId xmlns:p14="http://schemas.microsoft.com/office/powerpoint/2010/main" val="324402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ea typeface="Times New Roman" panose="02020603050405020304" pitchFamily="18" charset="0"/>
              </a:rPr>
              <a:t>Ağırlıkların güncellenmiş hâliyle tekrar </a:t>
            </a:r>
            <a:r>
              <a:rPr lang="tr-TR" dirty="0" smtClean="0">
                <a:latin typeface="Times New Roman" panose="02020603050405020304" pitchFamily="18" charset="0"/>
                <a:ea typeface="Times New Roman" panose="02020603050405020304" pitchFamily="18" charset="0"/>
              </a:rPr>
              <a:t>ileri yönlü hesaplayalım</a:t>
            </a:r>
            <a:r>
              <a:rPr lang="tr-TR" dirty="0">
                <a:latin typeface="Times New Roman" panose="02020603050405020304" pitchFamily="18" charset="0"/>
                <a:ea typeface="Times New Roman" panose="02020603050405020304" pitchFamily="18" charset="0"/>
              </a:rPr>
              <a:t>.</a:t>
            </a: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1883393" y="1905000"/>
                <a:ext cx="9621220" cy="4608394"/>
              </a:xfrm>
            </p:spPr>
            <p:txBody>
              <a:bodyPr>
                <a:noAutofit/>
              </a:bodyPr>
              <a:lstStyle/>
              <a:p>
                <a:pPr>
                  <a:lnSpc>
                    <a:spcPct val="107000"/>
                  </a:lnSpc>
                  <a:spcAft>
                    <a:spcPts val="800"/>
                  </a:spcAft>
                </a:pPr>
                <a:r>
                  <a:rPr lang="tr-TR" dirty="0">
                    <a:latin typeface="Times New Roman" panose="02020603050405020304" pitchFamily="18" charset="0"/>
                    <a:ea typeface="Times New Roman" panose="02020603050405020304" pitchFamily="18" charset="0"/>
                  </a:rPr>
                  <a:t>neth1=i1*w1</a:t>
                </a:r>
                <a:r>
                  <a:rPr lang="tr-TR" baseline="30000" dirty="0">
                    <a:effectLst/>
                    <a:latin typeface="Times New Roman" panose="02020603050405020304" pitchFamily="18" charset="0"/>
                    <a:ea typeface="Times New Roman" panose="02020603050405020304" pitchFamily="18" charset="0"/>
                  </a:rPr>
                  <a:t>+</a:t>
                </a:r>
                <a:r>
                  <a:rPr lang="tr-TR" dirty="0">
                    <a:effectLst/>
                    <a:latin typeface="Times New Roman" panose="02020603050405020304" pitchFamily="18" charset="0"/>
                    <a:ea typeface="Times New Roman" panose="02020603050405020304" pitchFamily="18" charset="0"/>
                  </a:rPr>
                  <a:t> + </a:t>
                </a:r>
                <a:r>
                  <a:rPr lang="tr-TR" dirty="0" smtClean="0">
                    <a:effectLst/>
                    <a:latin typeface="Times New Roman" panose="02020603050405020304" pitchFamily="18" charset="0"/>
                    <a:ea typeface="Times New Roman" panose="02020603050405020304" pitchFamily="18" charset="0"/>
                  </a:rPr>
                  <a:t>i2*w4</a:t>
                </a:r>
                <a:r>
                  <a:rPr lang="tr-TR" baseline="30000" dirty="0" smtClean="0">
                    <a:effectLst/>
                    <a:latin typeface="Times New Roman" panose="02020603050405020304" pitchFamily="18" charset="0"/>
                    <a:ea typeface="Times New Roman" panose="02020603050405020304" pitchFamily="18" charset="0"/>
                  </a:rPr>
                  <a:t>+</a:t>
                </a:r>
                <a:r>
                  <a:rPr lang="tr-TR" dirty="0" smtClean="0">
                    <a:latin typeface="Times New Roman" panose="02020603050405020304" pitchFamily="18" charset="0"/>
                    <a:ea typeface="Times New Roman" panose="02020603050405020304" pitchFamily="18" charset="0"/>
                  </a:rPr>
                  <a:t>						</a:t>
                </a:r>
                <a:r>
                  <a:rPr lang="tr-TR" dirty="0" smtClean="0">
                    <a:effectLst/>
                    <a:latin typeface="Times New Roman" panose="02020603050405020304" pitchFamily="18" charset="0"/>
                    <a:ea typeface="Times New Roman" panose="02020603050405020304" pitchFamily="18" charset="0"/>
                  </a:rPr>
                  <a:t>neth1=0.0132</a:t>
                </a:r>
                <a:r>
                  <a:rPr lang="tr-TR" dirty="0" smtClean="0">
                    <a:latin typeface="Times New Roman" panose="02020603050405020304" pitchFamily="18" charset="0"/>
                    <a:ea typeface="Times New Roman" panose="02020603050405020304" pitchFamily="18" charset="0"/>
                  </a:rPr>
                  <a:t>		</a:t>
                </a:r>
              </a:p>
              <a:p>
                <a:pPr>
                  <a:lnSpc>
                    <a:spcPct val="107000"/>
                  </a:lnSpc>
                  <a:spcAft>
                    <a:spcPts val="800"/>
                  </a:spcAft>
                </a:pPr>
                <a:r>
                  <a:rPr lang="tr-TR" dirty="0" smtClean="0">
                    <a:effectLst/>
                    <a:latin typeface="Times New Roman" panose="02020603050405020304" pitchFamily="18" charset="0"/>
                    <a:ea typeface="Times New Roman" panose="02020603050405020304" pitchFamily="18" charset="0"/>
                  </a:rPr>
                  <a:t>outh1</a:t>
                </a:r>
                <a:r>
                  <a:rPr lang="tr-TR" dirty="0">
                    <a:effectLst/>
                    <a:latin typeface="Times New Roman" panose="02020603050405020304" pitchFamily="18" charset="0"/>
                    <a:ea typeface="Times New Roman" panose="02020603050405020304" pitchFamily="18" charset="0"/>
                  </a:rPr>
                  <a:t>=</a:t>
                </a:r>
                <a14:m>
                  <m:oMath xmlns:m="http://schemas.openxmlformats.org/officeDocument/2006/math">
                    <m:f>
                      <m:fPr>
                        <m:ctrlPr>
                          <a:rPr lang="tr-TR" i="1">
                            <a:effectLst/>
                            <a:latin typeface="Cambria Math" panose="02040503050406030204" pitchFamily="18" charset="0"/>
                            <a:ea typeface="Calibri" panose="020F0502020204030204" pitchFamily="34" charset="0"/>
                          </a:rPr>
                        </m:ctrlPr>
                      </m:fPr>
                      <m:num>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1+</m:t>
                        </m:r>
                        <m:sSup>
                          <m:sSupPr>
                            <m:ctrlPr>
                              <a:rPr lang="tr-TR" i="1">
                                <a:effectLst/>
                                <a:latin typeface="Cambria Math" panose="02040503050406030204" pitchFamily="18" charset="0"/>
                                <a:ea typeface="Calibri" panose="020F0502020204030204" pitchFamily="34" charset="0"/>
                              </a:rPr>
                            </m:ctrlPr>
                          </m:sSupPr>
                          <m:e>
                            <m:r>
                              <a:rPr lang="tr-TR" i="1">
                                <a:effectLst/>
                                <a:latin typeface="Cambria Math" panose="02040503050406030204" pitchFamily="18" charset="0"/>
                                <a:ea typeface="Times New Roman" panose="02020603050405020304" pitchFamily="18" charset="0"/>
                              </a:rPr>
                              <m:t>𝑒</m:t>
                            </m:r>
                          </m:e>
                          <m:sup>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𝑛𝑒𝑡h</m:t>
                            </m:r>
                            <m:r>
                              <a:rPr lang="tr-TR" i="1">
                                <a:effectLst/>
                                <a:latin typeface="Cambria Math" panose="02040503050406030204" pitchFamily="18" charset="0"/>
                                <a:ea typeface="Times New Roman" panose="02020603050405020304" pitchFamily="18" charset="0"/>
                              </a:rPr>
                              <m:t>1</m:t>
                            </m:r>
                          </m:sup>
                        </m:sSup>
                      </m:den>
                    </m:f>
                    <m:r>
                      <a:rPr lang="tr-TR" i="1">
                        <a:effectLst/>
                        <a:latin typeface="Cambria Math" panose="02040503050406030204" pitchFamily="18" charset="0"/>
                        <a:ea typeface="Calibri" panose="020F0502020204030204" pitchFamily="34" charset="0"/>
                      </a:rPr>
                      <m:t>=0.5032</m:t>
                    </m:r>
                  </m:oMath>
                </a14:m>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neth2=i1*w2</a:t>
                </a:r>
                <a:r>
                  <a:rPr lang="tr-TR" baseline="30000" dirty="0">
                    <a:effectLst/>
                    <a:latin typeface="Times New Roman" panose="02020603050405020304" pitchFamily="18" charset="0"/>
                    <a:ea typeface="Times New Roman" panose="02020603050405020304" pitchFamily="18" charset="0"/>
                  </a:rPr>
                  <a:t>+</a:t>
                </a:r>
                <a:r>
                  <a:rPr lang="tr-TR" dirty="0">
                    <a:effectLst/>
                    <a:latin typeface="Times New Roman" panose="02020603050405020304" pitchFamily="18" charset="0"/>
                    <a:ea typeface="Times New Roman" panose="02020603050405020304" pitchFamily="18" charset="0"/>
                  </a:rPr>
                  <a:t> + i2*w5</a:t>
                </a:r>
                <a:r>
                  <a:rPr lang="tr-TR" baseline="30000" dirty="0">
                    <a:effectLst/>
                    <a:latin typeface="Times New Roman" panose="02020603050405020304" pitchFamily="18" charset="0"/>
                    <a:ea typeface="Times New Roman" panose="02020603050405020304" pitchFamily="18" charset="0"/>
                  </a:rPr>
                  <a:t>+</a:t>
                </a:r>
                <a:r>
                  <a:rPr lang="tr-TR" dirty="0">
                    <a:effectLst/>
                    <a:latin typeface="Times New Roman" panose="02020603050405020304" pitchFamily="18" charset="0"/>
                    <a:ea typeface="Times New Roman" panose="02020603050405020304" pitchFamily="18" charset="0"/>
                  </a:rPr>
                  <a:t> </a:t>
                </a:r>
                <a:r>
                  <a:rPr lang="tr-TR" dirty="0" smtClean="0">
                    <a:effectLst/>
                    <a:latin typeface="Times New Roman" panose="02020603050405020304" pitchFamily="18" charset="0"/>
                    <a:ea typeface="Times New Roman" panose="02020603050405020304" pitchFamily="18" charset="0"/>
                  </a:rPr>
                  <a:t>						</a:t>
                </a:r>
                <a:r>
                  <a:rPr lang="tr-TR" dirty="0" smtClean="0">
                    <a:latin typeface="Times New Roman" panose="02020603050405020304" pitchFamily="18" charset="0"/>
                    <a:ea typeface="Times New Roman" panose="02020603050405020304" pitchFamily="18" charset="0"/>
                  </a:rPr>
                  <a:t>neth2=0.091</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smtClean="0">
                    <a:effectLst/>
                    <a:latin typeface="Times New Roman" panose="02020603050405020304" pitchFamily="18" charset="0"/>
                    <a:ea typeface="Times New Roman" panose="02020603050405020304" pitchFamily="18" charset="0"/>
                  </a:rPr>
                  <a:t>outh2</a:t>
                </a:r>
                <a:r>
                  <a:rPr lang="tr-TR" dirty="0">
                    <a:effectLst/>
                    <a:latin typeface="Times New Roman" panose="02020603050405020304" pitchFamily="18" charset="0"/>
                    <a:ea typeface="Times New Roman" panose="02020603050405020304" pitchFamily="18" charset="0"/>
                  </a:rPr>
                  <a:t>=</a:t>
                </a:r>
                <a14:m>
                  <m:oMath xmlns:m="http://schemas.openxmlformats.org/officeDocument/2006/math">
                    <m:f>
                      <m:fPr>
                        <m:ctrlPr>
                          <a:rPr lang="tr-TR" i="1">
                            <a:effectLst/>
                            <a:latin typeface="Cambria Math" panose="02040503050406030204" pitchFamily="18" charset="0"/>
                            <a:ea typeface="Calibri" panose="020F0502020204030204" pitchFamily="34" charset="0"/>
                          </a:rPr>
                        </m:ctrlPr>
                      </m:fPr>
                      <m:num>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1+</m:t>
                        </m:r>
                        <m:sSup>
                          <m:sSupPr>
                            <m:ctrlPr>
                              <a:rPr lang="tr-TR" i="1">
                                <a:effectLst/>
                                <a:latin typeface="Cambria Math" panose="02040503050406030204" pitchFamily="18" charset="0"/>
                                <a:ea typeface="Calibri" panose="020F0502020204030204" pitchFamily="34" charset="0"/>
                              </a:rPr>
                            </m:ctrlPr>
                          </m:sSupPr>
                          <m:e>
                            <m:r>
                              <a:rPr lang="tr-TR" i="1">
                                <a:effectLst/>
                                <a:latin typeface="Cambria Math" panose="02040503050406030204" pitchFamily="18" charset="0"/>
                                <a:ea typeface="Times New Roman" panose="02020603050405020304" pitchFamily="18" charset="0"/>
                              </a:rPr>
                              <m:t>𝑒</m:t>
                            </m:r>
                          </m:e>
                          <m:sup>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𝑛𝑒𝑡h</m:t>
                            </m:r>
                            <m:r>
                              <a:rPr lang="tr-TR" i="1">
                                <a:effectLst/>
                                <a:latin typeface="Cambria Math" panose="02040503050406030204" pitchFamily="18" charset="0"/>
                                <a:ea typeface="Times New Roman" panose="02020603050405020304" pitchFamily="18" charset="0"/>
                              </a:rPr>
                              <m:t>2</m:t>
                            </m:r>
                          </m:sup>
                        </m:sSup>
                      </m:den>
                    </m:f>
                    <m:r>
                      <a:rPr lang="tr-TR" i="1">
                        <a:effectLst/>
                        <a:latin typeface="Cambria Math" panose="02040503050406030204" pitchFamily="18" charset="0"/>
                        <a:ea typeface="Calibri" panose="020F0502020204030204" pitchFamily="34" charset="0"/>
                      </a:rPr>
                      <m:t>=0.5227</m:t>
                    </m:r>
                  </m:oMath>
                </a14:m>
                <a:endParaRPr lang="tr-TR"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neth3=i1*w3</a:t>
                </a:r>
                <a:r>
                  <a:rPr lang="tr-TR" baseline="30000" dirty="0">
                    <a:effectLst/>
                    <a:latin typeface="Times New Roman" panose="02020603050405020304" pitchFamily="18" charset="0"/>
                    <a:ea typeface="Times New Roman" panose="02020603050405020304" pitchFamily="18" charset="0"/>
                  </a:rPr>
                  <a:t>+</a:t>
                </a:r>
                <a:r>
                  <a:rPr lang="tr-TR" dirty="0">
                    <a:effectLst/>
                    <a:latin typeface="Times New Roman" panose="02020603050405020304" pitchFamily="18" charset="0"/>
                    <a:ea typeface="Times New Roman" panose="02020603050405020304" pitchFamily="18" charset="0"/>
                  </a:rPr>
                  <a:t> + </a:t>
                </a:r>
                <a:r>
                  <a:rPr lang="tr-TR" dirty="0" smtClean="0">
                    <a:effectLst/>
                    <a:latin typeface="Times New Roman" panose="02020603050405020304" pitchFamily="18" charset="0"/>
                    <a:ea typeface="Times New Roman" panose="02020603050405020304" pitchFamily="18" charset="0"/>
                  </a:rPr>
                  <a:t>i2*w6</a:t>
                </a:r>
                <a:r>
                  <a:rPr lang="tr-TR" baseline="30000" dirty="0" smtClean="0">
                    <a:effectLst/>
                    <a:latin typeface="Times New Roman" panose="02020603050405020304" pitchFamily="18" charset="0"/>
                    <a:ea typeface="Times New Roman" panose="02020603050405020304" pitchFamily="18" charset="0"/>
                  </a:rPr>
                  <a:t>+</a:t>
                </a:r>
                <a:r>
                  <a:rPr lang="tr-TR" dirty="0" smtClean="0">
                    <a:latin typeface="Times New Roman" panose="02020603050405020304" pitchFamily="18" charset="0"/>
                    <a:ea typeface="Times New Roman" panose="02020603050405020304" pitchFamily="18" charset="0"/>
                  </a:rPr>
                  <a:t>						</a:t>
                </a:r>
                <a:r>
                  <a:rPr lang="tr-TR" dirty="0" smtClean="0">
                    <a:effectLst/>
                    <a:latin typeface="Times New Roman" panose="02020603050405020304" pitchFamily="18" charset="0"/>
                    <a:ea typeface="Times New Roman" panose="02020603050405020304" pitchFamily="18" charset="0"/>
                  </a:rPr>
                  <a:t>neth3=0.0705</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outh3=</a:t>
                </a:r>
                <a14:m>
                  <m:oMath xmlns:m="http://schemas.openxmlformats.org/officeDocument/2006/math">
                    <m:f>
                      <m:fPr>
                        <m:ctrlPr>
                          <a:rPr lang="tr-TR" i="1">
                            <a:effectLst/>
                            <a:latin typeface="Cambria Math" panose="02040503050406030204" pitchFamily="18" charset="0"/>
                            <a:ea typeface="Calibri" panose="020F0502020204030204" pitchFamily="34" charset="0"/>
                          </a:rPr>
                        </m:ctrlPr>
                      </m:fPr>
                      <m:num>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1+</m:t>
                        </m:r>
                        <m:sSup>
                          <m:sSupPr>
                            <m:ctrlPr>
                              <a:rPr lang="tr-TR" i="1">
                                <a:effectLst/>
                                <a:latin typeface="Cambria Math" panose="02040503050406030204" pitchFamily="18" charset="0"/>
                                <a:ea typeface="Calibri" panose="020F0502020204030204" pitchFamily="34" charset="0"/>
                              </a:rPr>
                            </m:ctrlPr>
                          </m:sSupPr>
                          <m:e>
                            <m:r>
                              <a:rPr lang="tr-TR" i="1">
                                <a:effectLst/>
                                <a:latin typeface="Cambria Math" panose="02040503050406030204" pitchFamily="18" charset="0"/>
                                <a:ea typeface="Times New Roman" panose="02020603050405020304" pitchFamily="18" charset="0"/>
                              </a:rPr>
                              <m:t>𝑒</m:t>
                            </m:r>
                          </m:e>
                          <m:sup>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𝑛𝑒𝑡h</m:t>
                            </m:r>
                            <m:r>
                              <a:rPr lang="tr-TR" i="1">
                                <a:effectLst/>
                                <a:latin typeface="Cambria Math" panose="02040503050406030204" pitchFamily="18" charset="0"/>
                                <a:ea typeface="Times New Roman" panose="02020603050405020304" pitchFamily="18" charset="0"/>
                              </a:rPr>
                              <m:t>3</m:t>
                            </m:r>
                          </m:sup>
                        </m:sSup>
                      </m:den>
                    </m:f>
                    <m:r>
                      <a:rPr lang="tr-TR" i="1">
                        <a:effectLst/>
                        <a:latin typeface="Cambria Math" panose="02040503050406030204" pitchFamily="18" charset="0"/>
                        <a:ea typeface="Calibri" panose="020F0502020204030204" pitchFamily="34" charset="0"/>
                      </a:rPr>
                      <m:t>=0.5176</m:t>
                    </m:r>
                  </m:oMath>
                </a14:m>
                <a:endParaRPr lang="tr-TR"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1883393" y="1905000"/>
                <a:ext cx="9621220" cy="4608394"/>
              </a:xfrm>
              <a:blipFill rotWithShape="0">
                <a:blip r:embed="rId2"/>
                <a:stretch>
                  <a:fillRect l="-444" t="-795"/>
                </a:stretch>
              </a:blipFill>
            </p:spPr>
            <p:txBody>
              <a:bodyPr/>
              <a:lstStyle/>
              <a:p>
                <a:r>
                  <a:rPr lang="tr-TR">
                    <a:noFill/>
                  </a:rPr>
                  <a:t> </a:t>
                </a:r>
              </a:p>
            </p:txBody>
          </p:sp>
        </mc:Fallback>
      </mc:AlternateContent>
    </p:spTree>
    <p:extLst>
      <p:ext uri="{BB962C8B-B14F-4D97-AF65-F5344CB8AC3E}">
        <p14:creationId xmlns:p14="http://schemas.microsoft.com/office/powerpoint/2010/main" val="2199699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p:txBody>
              <a:bodyPr/>
              <a:lstStyle/>
              <a:p>
                <a:pPr>
                  <a:lnSpc>
                    <a:spcPct val="107000"/>
                  </a:lnSpc>
                  <a:spcAft>
                    <a:spcPts val="800"/>
                  </a:spcAft>
                </a:pPr>
                <a:r>
                  <a:rPr lang="tr-TR" dirty="0">
                    <a:latin typeface="Times New Roman" panose="02020603050405020304" pitchFamily="18" charset="0"/>
                    <a:ea typeface="Times New Roman" panose="02020603050405020304" pitchFamily="18" charset="0"/>
                  </a:rPr>
                  <a:t>neto1=outh1*w7</a:t>
                </a:r>
                <a:r>
                  <a:rPr lang="tr-TR" baseline="30000" dirty="0">
                    <a:effectLst/>
                    <a:latin typeface="Times New Roman" panose="02020603050405020304" pitchFamily="18" charset="0"/>
                    <a:ea typeface="Times New Roman" panose="02020603050405020304" pitchFamily="18" charset="0"/>
                  </a:rPr>
                  <a:t>+</a:t>
                </a:r>
                <a:r>
                  <a:rPr lang="tr-TR" dirty="0">
                    <a:effectLst/>
                    <a:latin typeface="Times New Roman" panose="02020603050405020304" pitchFamily="18" charset="0"/>
                    <a:ea typeface="Times New Roman" panose="02020603050405020304" pitchFamily="18" charset="0"/>
                  </a:rPr>
                  <a:t> + outh2*w8</a:t>
                </a:r>
                <a:r>
                  <a:rPr lang="tr-TR" baseline="30000" dirty="0">
                    <a:effectLst/>
                    <a:latin typeface="Times New Roman" panose="02020603050405020304" pitchFamily="18" charset="0"/>
                    <a:ea typeface="Times New Roman" panose="02020603050405020304" pitchFamily="18" charset="0"/>
                  </a:rPr>
                  <a:t>+</a:t>
                </a:r>
                <a:r>
                  <a:rPr lang="tr-TR" dirty="0">
                    <a:effectLst/>
                    <a:latin typeface="Times New Roman" panose="02020603050405020304" pitchFamily="18" charset="0"/>
                    <a:ea typeface="Times New Roman" panose="02020603050405020304" pitchFamily="18" charset="0"/>
                  </a:rPr>
                  <a:t> + outh3*w9</a:t>
                </a:r>
                <a:r>
                  <a:rPr lang="tr-TR" baseline="30000" dirty="0">
                    <a:effectLst/>
                    <a:latin typeface="Times New Roman" panose="02020603050405020304" pitchFamily="18" charset="0"/>
                    <a:ea typeface="Times New Roman" panose="02020603050405020304" pitchFamily="18" charset="0"/>
                  </a:rPr>
                  <a:t>+</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neto1=0.0967</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outo1=</a:t>
                </a:r>
                <a14:m>
                  <m:oMath xmlns:m="http://schemas.openxmlformats.org/officeDocument/2006/math">
                    <m:f>
                      <m:fPr>
                        <m:ctrlPr>
                          <a:rPr lang="tr-TR" i="1">
                            <a:effectLst/>
                            <a:latin typeface="Cambria Math" panose="02040503050406030204" pitchFamily="18" charset="0"/>
                            <a:ea typeface="Calibri" panose="020F0502020204030204" pitchFamily="34" charset="0"/>
                          </a:rPr>
                        </m:ctrlPr>
                      </m:fPr>
                      <m:num>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1+</m:t>
                        </m:r>
                        <m:sSup>
                          <m:sSupPr>
                            <m:ctrlPr>
                              <a:rPr lang="tr-TR" i="1">
                                <a:effectLst/>
                                <a:latin typeface="Cambria Math" panose="02040503050406030204" pitchFamily="18" charset="0"/>
                                <a:ea typeface="Calibri" panose="020F0502020204030204" pitchFamily="34" charset="0"/>
                              </a:rPr>
                            </m:ctrlPr>
                          </m:sSupPr>
                          <m:e>
                            <m:r>
                              <a:rPr lang="tr-TR" i="1">
                                <a:effectLst/>
                                <a:latin typeface="Cambria Math" panose="02040503050406030204" pitchFamily="18" charset="0"/>
                                <a:ea typeface="Times New Roman" panose="02020603050405020304" pitchFamily="18" charset="0"/>
                              </a:rPr>
                              <m:t>𝑒</m:t>
                            </m:r>
                          </m:e>
                          <m:sup>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𝑛𝑒𝑡𝑜</m:t>
                            </m:r>
                            <m:r>
                              <a:rPr lang="tr-TR" i="1">
                                <a:effectLst/>
                                <a:latin typeface="Cambria Math" panose="02040503050406030204" pitchFamily="18" charset="0"/>
                                <a:ea typeface="Times New Roman" panose="02020603050405020304" pitchFamily="18" charset="0"/>
                              </a:rPr>
                              <m:t>1</m:t>
                            </m:r>
                          </m:sup>
                        </m:sSup>
                      </m:den>
                    </m:f>
                  </m:oMath>
                </a14:m>
                <a:r>
                  <a:rPr lang="tr-TR" dirty="0">
                    <a:effectLst/>
                    <a:latin typeface="Times New Roman" panose="02020603050405020304" pitchFamily="18" charset="0"/>
                    <a:ea typeface="Times New Roman" panose="02020603050405020304" pitchFamily="18" charset="0"/>
                  </a:rPr>
                  <a:t>=</a:t>
                </a:r>
                <a:r>
                  <a:rPr lang="tr-TR" dirty="0" smtClean="0">
                    <a:effectLst/>
                    <a:latin typeface="Times New Roman" panose="02020603050405020304" pitchFamily="18" charset="0"/>
                    <a:ea typeface="Times New Roman" panose="02020603050405020304" pitchFamily="18" charset="0"/>
                  </a:rPr>
                  <a:t>0.524</a:t>
                </a:r>
              </a:p>
              <a:p>
                <a:pPr>
                  <a:lnSpc>
                    <a:spcPct val="107000"/>
                  </a:lnSpc>
                  <a:spcAft>
                    <a:spcPts val="800"/>
                  </a:spcAft>
                </a:pPr>
                <a:r>
                  <a:rPr lang="tr-TR" dirty="0" err="1">
                    <a:latin typeface="Times New Roman" panose="02020603050405020304" pitchFamily="18" charset="0"/>
                    <a:ea typeface="Times New Roman" panose="02020603050405020304" pitchFamily="18" charset="0"/>
                  </a:rPr>
                  <a:t>Etotal</a:t>
                </a:r>
                <a:r>
                  <a:rPr lang="tr-TR" dirty="0">
                    <a:latin typeface="Times New Roman" panose="02020603050405020304" pitchFamily="18" charset="0"/>
                    <a:ea typeface="Times New Roman" panose="02020603050405020304" pitchFamily="18" charset="0"/>
                  </a:rPr>
                  <a:t>=</a:t>
                </a:r>
                <a14:m>
                  <m:oMath xmlns:m="http://schemas.openxmlformats.org/officeDocument/2006/math">
                    <m:f>
                      <m:fPr>
                        <m:ctrlPr>
                          <a:rPr lang="tr-TR" i="1">
                            <a:effectLst/>
                            <a:latin typeface="Cambria Math" panose="02040503050406030204" pitchFamily="18" charset="0"/>
                            <a:ea typeface="Times New Roman" panose="02020603050405020304" pitchFamily="18" charset="0"/>
                          </a:rPr>
                        </m:ctrlPr>
                      </m:fPr>
                      <m:num>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2</m:t>
                        </m:r>
                      </m:den>
                    </m:f>
                    <m:r>
                      <a:rPr lang="tr-TR" i="1">
                        <a:effectLst/>
                        <a:latin typeface="Cambria Math" panose="02040503050406030204" pitchFamily="18" charset="0"/>
                        <a:ea typeface="Times New Roman" panose="02020603050405020304" pitchFamily="18" charset="0"/>
                      </a:rPr>
                      <m:t>×</m:t>
                    </m:r>
                    <m:sSup>
                      <m:sSupPr>
                        <m:ctrlPr>
                          <a:rPr lang="tr-TR" i="1">
                            <a:effectLst/>
                            <a:latin typeface="Cambria Math" panose="02040503050406030204" pitchFamily="18" charset="0"/>
                            <a:ea typeface="Times New Roman" panose="02020603050405020304" pitchFamily="18" charset="0"/>
                          </a:rPr>
                        </m:ctrlPr>
                      </m:sSupPr>
                      <m:e>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𝑡𝑎𝑟𝑔𝑒𝑡𝑜</m:t>
                        </m:r>
                        <m:r>
                          <a:rPr lang="tr-TR" i="1">
                            <a:effectLst/>
                            <a:latin typeface="Cambria Math" panose="02040503050406030204" pitchFamily="18" charset="0"/>
                            <a:ea typeface="Times New Roman" panose="02020603050405020304" pitchFamily="18" charset="0"/>
                          </a:rPr>
                          <m:t>1−</m:t>
                        </m:r>
                        <m:r>
                          <a:rPr lang="tr-TR" i="1">
                            <a:effectLst/>
                            <a:latin typeface="Cambria Math" panose="02040503050406030204" pitchFamily="18" charset="0"/>
                            <a:ea typeface="Times New Roman" panose="02020603050405020304" pitchFamily="18" charset="0"/>
                          </a:rPr>
                          <m:t>𝑜𝑢𝑡𝑜</m:t>
                        </m:r>
                        <m:r>
                          <a:rPr lang="tr-TR" i="1">
                            <a:effectLst/>
                            <a:latin typeface="Cambria Math" panose="02040503050406030204" pitchFamily="18" charset="0"/>
                            <a:ea typeface="Times New Roman" panose="02020603050405020304" pitchFamily="18" charset="0"/>
                          </a:rPr>
                          <m:t>1)</m:t>
                        </m:r>
                      </m:e>
                      <m:sup>
                        <m:r>
                          <a:rPr lang="tr-TR" i="1">
                            <a:effectLst/>
                            <a:latin typeface="Cambria Math" panose="02040503050406030204" pitchFamily="18" charset="0"/>
                            <a:ea typeface="Times New Roman" panose="02020603050405020304" pitchFamily="18" charset="0"/>
                          </a:rPr>
                          <m:t>2</m:t>
                        </m:r>
                      </m:sup>
                    </m:sSup>
                    <m:r>
                      <a:rPr lang="tr-TR" i="1">
                        <a:effectLst/>
                        <a:latin typeface="Cambria Math" panose="02040503050406030204" pitchFamily="18" charset="0"/>
                        <a:ea typeface="Times New Roman" panose="02020603050405020304" pitchFamily="18" charset="0"/>
                      </a:rPr>
                      <m:t>=0.113</m:t>
                    </m:r>
                  </m:oMath>
                </a14:m>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endParaRPr lang="tr-TR" dirty="0">
                  <a:effectLst/>
                  <a:latin typeface="Times New Roman" panose="02020603050405020304" pitchFamily="18" charset="0"/>
                  <a:ea typeface="Calibri" panose="020F0502020204030204" pitchFamily="34"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tr-TR">
                    <a:noFill/>
                  </a:rPr>
                  <a:t> </a:t>
                </a:r>
              </a:p>
            </p:txBody>
          </p:sp>
        </mc:Fallback>
      </mc:AlternateContent>
    </p:spTree>
    <p:extLst>
      <p:ext uri="{BB962C8B-B14F-4D97-AF65-F5344CB8AC3E}">
        <p14:creationId xmlns:p14="http://schemas.microsoft.com/office/powerpoint/2010/main" val="1887054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a:lnSpc>
                <a:spcPct val="107000"/>
              </a:lnSpc>
              <a:spcAft>
                <a:spcPts val="800"/>
              </a:spcAft>
            </a:pPr>
            <a:r>
              <a:rPr lang="tr-TR" dirty="0">
                <a:latin typeface="Times New Roman" panose="02020603050405020304" pitchFamily="18" charset="0"/>
                <a:ea typeface="Times New Roman" panose="02020603050405020304" pitchFamily="18" charset="0"/>
              </a:rPr>
              <a:t>Ağırlıklar güncellenmeden önce outo1=0.510 ve hata değeri </a:t>
            </a:r>
            <a:r>
              <a:rPr lang="tr-TR" dirty="0" err="1">
                <a:latin typeface="Times New Roman" panose="02020603050405020304" pitchFamily="18" charset="0"/>
                <a:ea typeface="Times New Roman" panose="02020603050405020304" pitchFamily="18" charset="0"/>
              </a:rPr>
              <a:t>Etotal</a:t>
            </a:r>
            <a:r>
              <a:rPr lang="tr-TR" dirty="0">
                <a:latin typeface="Times New Roman" panose="02020603050405020304" pitchFamily="18" charset="0"/>
                <a:ea typeface="Times New Roman" panose="02020603050405020304" pitchFamily="18" charset="0"/>
              </a:rPr>
              <a:t>=0.120 olarak hesaplanmıştı. Ağırlıkların güncellenmesinden sonra çıkış değerinin 1’e yaklaştığı ve hatanın küçüldüğü görülmektedir.</a:t>
            </a:r>
            <a:endParaRPr lang="tr-TR" dirty="0">
              <a:latin typeface="Times New Roman" panose="02020603050405020304" pitchFamily="18" charset="0"/>
              <a:ea typeface="Calibri" panose="020F0502020204030204" pitchFamily="34" charset="0"/>
            </a:endParaRPr>
          </a:p>
          <a:p>
            <a:endParaRPr lang="tr-TR" dirty="0"/>
          </a:p>
        </p:txBody>
      </p:sp>
    </p:spTree>
    <p:extLst>
      <p:ext uri="{BB962C8B-B14F-4D97-AF65-F5344CB8AC3E}">
        <p14:creationId xmlns:p14="http://schemas.microsoft.com/office/powerpoint/2010/main" val="79817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01104" y="2429301"/>
            <a:ext cx="10690896" cy="2164307"/>
          </a:xfrm>
        </p:spPr>
        <p:txBody>
          <a:bodyPr/>
          <a:lstStyle/>
          <a:p>
            <a:r>
              <a:rPr lang="tr-TR" dirty="0" smtClean="0"/>
              <a:t>XOR PROBLEMİNİN PYTHON KODU İLE ÇÖZÜMÜ</a:t>
            </a:r>
            <a:endParaRPr lang="tr-TR" dirty="0"/>
          </a:p>
        </p:txBody>
      </p:sp>
    </p:spTree>
    <p:extLst>
      <p:ext uri="{BB962C8B-B14F-4D97-AF65-F5344CB8AC3E}">
        <p14:creationId xmlns:p14="http://schemas.microsoft.com/office/powerpoint/2010/main" val="1952438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36735" y="1446664"/>
            <a:ext cx="12155265" cy="4360460"/>
          </a:xfrm>
          <a:prstGeom prst="rect">
            <a:avLst/>
          </a:prstGeom>
        </p:spPr>
      </p:pic>
    </p:spTree>
    <p:extLst>
      <p:ext uri="{BB962C8B-B14F-4D97-AF65-F5344CB8AC3E}">
        <p14:creationId xmlns:p14="http://schemas.microsoft.com/office/powerpoint/2010/main" val="3955942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92322" y="477672"/>
            <a:ext cx="9812290" cy="5433550"/>
          </a:xfrm>
        </p:spPr>
        <p:txBody>
          <a:bodyPr>
            <a:normAutofit/>
          </a:bodyPr>
          <a:lstStyle/>
          <a:p>
            <a:pPr marL="0" indent="0">
              <a:lnSpc>
                <a:spcPct val="107000"/>
              </a:lnSpc>
              <a:spcBef>
                <a:spcPts val="200"/>
              </a:spcBef>
              <a:buNone/>
            </a:pPr>
            <a:r>
              <a:rPr lang="tr-TR" sz="20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tr-TR" sz="3200" b="1" dirty="0" smtClean="0">
                <a:latin typeface="Times New Roman" panose="02020603050405020304" pitchFamily="18" charset="0"/>
                <a:ea typeface="Times New Roman" panose="02020603050405020304" pitchFamily="18" charset="0"/>
                <a:cs typeface="Times New Roman" panose="02020603050405020304" pitchFamily="18" charset="0"/>
              </a:rPr>
              <a:t>Yapay </a:t>
            </a:r>
            <a:r>
              <a:rPr lang="tr-TR" sz="3200" b="1" dirty="0">
                <a:latin typeface="Times New Roman" panose="02020603050405020304" pitchFamily="18" charset="0"/>
                <a:ea typeface="Times New Roman" panose="02020603050405020304" pitchFamily="18" charset="0"/>
                <a:cs typeface="Times New Roman" panose="02020603050405020304" pitchFamily="18" charset="0"/>
              </a:rPr>
              <a:t>Sinir Ağlarının </a:t>
            </a:r>
            <a:r>
              <a:rPr lang="tr-TR" sz="3200" b="1" dirty="0" smtClean="0">
                <a:latin typeface="Times New Roman" panose="02020603050405020304" pitchFamily="18" charset="0"/>
                <a:ea typeface="Times New Roman" panose="02020603050405020304" pitchFamily="18" charset="0"/>
                <a:cs typeface="Times New Roman" panose="02020603050405020304" pitchFamily="18" charset="0"/>
              </a:rPr>
              <a:t>Yapısı</a:t>
            </a:r>
            <a:endParaRPr lang="tr-TR" dirty="0">
              <a:latin typeface="Times New Roman" panose="02020603050405020304" pitchFamily="18" charset="0"/>
              <a:ea typeface="Calibri" panose="020F0502020204030204" pitchFamily="34" charset="0"/>
            </a:endParaRPr>
          </a:p>
          <a:p>
            <a:pPr>
              <a:lnSpc>
                <a:spcPct val="107000"/>
              </a:lnSpc>
              <a:spcAft>
                <a:spcPts val="800"/>
              </a:spcAft>
            </a:pPr>
            <a:r>
              <a:rPr lang="tr-TR" b="1" dirty="0">
                <a:latin typeface="Times New Roman" panose="02020603050405020304" pitchFamily="18" charset="0"/>
                <a:ea typeface="Calibri" panose="020F0502020204030204" pitchFamily="34" charset="0"/>
              </a:rPr>
              <a:t>Girdiler:</a:t>
            </a:r>
            <a:r>
              <a:rPr lang="tr-TR" dirty="0">
                <a:latin typeface="Times New Roman" panose="02020603050405020304" pitchFamily="18" charset="0"/>
                <a:ea typeface="Calibri" panose="020F0502020204030204" pitchFamily="34" charset="0"/>
              </a:rPr>
              <a:t> Bir yapay hücresine dış dünyadan gelen bilgilerdir. Bunlar ağın öğrenmesini istenen örnekler tarafından belirlenir.</a:t>
            </a:r>
          </a:p>
          <a:p>
            <a:pPr>
              <a:lnSpc>
                <a:spcPct val="107000"/>
              </a:lnSpc>
              <a:spcAft>
                <a:spcPts val="800"/>
              </a:spcAft>
            </a:pPr>
            <a:r>
              <a:rPr lang="tr-TR" b="1" dirty="0">
                <a:latin typeface="Times New Roman" panose="02020603050405020304" pitchFamily="18" charset="0"/>
                <a:ea typeface="Calibri" panose="020F0502020204030204" pitchFamily="34" charset="0"/>
              </a:rPr>
              <a:t>Ağırlıklar:</a:t>
            </a:r>
            <a:r>
              <a:rPr lang="tr-TR" dirty="0">
                <a:latin typeface="Times New Roman" panose="02020603050405020304" pitchFamily="18" charset="0"/>
                <a:ea typeface="Calibri" panose="020F0502020204030204" pitchFamily="34" charset="0"/>
              </a:rPr>
              <a:t> Bir yapay hücreye gelen bilginin önemini ve hücre üzerindeki etkisini gösterir. </a:t>
            </a:r>
          </a:p>
          <a:p>
            <a:pPr>
              <a:lnSpc>
                <a:spcPct val="107000"/>
              </a:lnSpc>
              <a:spcAft>
                <a:spcPts val="800"/>
              </a:spcAft>
            </a:pPr>
            <a:r>
              <a:rPr lang="tr-TR" b="1" dirty="0">
                <a:latin typeface="Times New Roman" panose="02020603050405020304" pitchFamily="18" charset="0"/>
                <a:ea typeface="Calibri" panose="020F0502020204030204" pitchFamily="34" charset="0"/>
              </a:rPr>
              <a:t>Aktivasyon Fonksiyonu:</a:t>
            </a:r>
            <a:r>
              <a:rPr lang="tr-TR" dirty="0">
                <a:latin typeface="Times New Roman" panose="02020603050405020304" pitchFamily="18" charset="0"/>
                <a:ea typeface="Calibri" panose="020F0502020204030204" pitchFamily="34" charset="0"/>
              </a:rPr>
              <a:t> Bu fonksiyon hücreye gelen net girdiyi işleyerek hücrenin bu girdiye karşılık üreteceği çıktıyı belirler. Aktivasyon fonksiyonu genellikle doğrusal olmayan bir fonksiyon seçilir. Aktivasyon fonksiyonu seçilirken dikkat edilmesi gereken bir diğer nokta ise fonksiyonun türevinin kolay hesaplanabilir olmasıdır. Geri beslemeli ağlarda aktivasyon fonksiyonunun türevi de kullanıldığı için hesaplamanın yavaşlamaması adına türevi kolay hesaplanır bir fonksiyon seçilir. Günümüzde “Çok katmanlı algılayıcı” modelinde aktivasyon fonksiyonu olarak en yaygın kullanılan fonksiyon “Sigmoid fonksiyonu” dur. </a:t>
            </a:r>
          </a:p>
          <a:p>
            <a:pPr>
              <a:lnSpc>
                <a:spcPct val="107000"/>
              </a:lnSpc>
              <a:spcAft>
                <a:spcPts val="800"/>
              </a:spcAft>
            </a:pPr>
            <a:r>
              <a:rPr lang="tr-TR" b="1" dirty="0">
                <a:latin typeface="Times New Roman" panose="02020603050405020304" pitchFamily="18" charset="0"/>
                <a:ea typeface="Calibri" panose="020F0502020204030204" pitchFamily="34" charset="0"/>
              </a:rPr>
              <a:t>Hücrenin Çıktısı:</a:t>
            </a:r>
            <a:r>
              <a:rPr lang="tr-TR" dirty="0">
                <a:latin typeface="Times New Roman" panose="02020603050405020304" pitchFamily="18" charset="0"/>
                <a:ea typeface="Calibri" panose="020F0502020204030204" pitchFamily="34" charset="0"/>
              </a:rPr>
              <a:t> Aktivasyon fonksiyonu tarafından belirlenen çıktı değeridir.</a:t>
            </a:r>
          </a:p>
          <a:p>
            <a:endParaRPr lang="tr-TR" dirty="0"/>
          </a:p>
        </p:txBody>
      </p:sp>
    </p:spTree>
    <p:extLst>
      <p:ext uri="{BB962C8B-B14F-4D97-AF65-F5344CB8AC3E}">
        <p14:creationId xmlns:p14="http://schemas.microsoft.com/office/powerpoint/2010/main" val="633271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1264555"/>
            <a:ext cx="12192000" cy="5138382"/>
          </a:xfrm>
          <a:prstGeom prst="rect">
            <a:avLst/>
          </a:prstGeom>
        </p:spPr>
      </p:pic>
    </p:spTree>
    <p:extLst>
      <p:ext uri="{BB962C8B-B14F-4D97-AF65-F5344CB8AC3E}">
        <p14:creationId xmlns:p14="http://schemas.microsoft.com/office/powerpoint/2010/main" val="9128289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10390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5175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65277" y="723332"/>
            <a:ext cx="8052179" cy="5070143"/>
          </a:xfrm>
          <a:prstGeom prst="rect">
            <a:avLst/>
          </a:prstGeom>
        </p:spPr>
      </p:pic>
    </p:spTree>
    <p:extLst>
      <p:ext uri="{BB962C8B-B14F-4D97-AF65-F5344CB8AC3E}">
        <p14:creationId xmlns:p14="http://schemas.microsoft.com/office/powerpoint/2010/main" val="2092290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optimizasyon">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6670"/>
            <a:ext cx="12192000" cy="6864670"/>
          </a:xfrm>
        </p:spPr>
      </p:pic>
    </p:spTree>
    <p:extLst>
      <p:ext uri="{BB962C8B-B14F-4D97-AF65-F5344CB8AC3E}">
        <p14:creationId xmlns:p14="http://schemas.microsoft.com/office/powerpoint/2010/main" val="39436103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977070" y="2626141"/>
            <a:ext cx="11214930" cy="923330"/>
          </a:xfrm>
          <a:prstGeom prst="rect">
            <a:avLst/>
          </a:prstGeom>
          <a:noFill/>
        </p:spPr>
        <p:txBody>
          <a:bodyPr wrap="none" lIns="91440" tIns="45720" rIns="91440" bIns="45720">
            <a:spAutoFit/>
          </a:bodyPr>
          <a:lstStyle/>
          <a:p>
            <a:pPr algn="ctr"/>
            <a:r>
              <a:rPr lang="tr-TR"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DİNLEDİĞİNİZ İÇİN TEŞEKKÜRLER…</a:t>
            </a:r>
            <a:endParaRPr lang="tr-T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252809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8728" y="600502"/>
            <a:ext cx="9159481" cy="5711895"/>
          </a:xfrm>
          <a:prstGeom prst="rect">
            <a:avLst/>
          </a:prstGeom>
          <a:noFill/>
          <a:ln>
            <a:noFill/>
          </a:ln>
        </p:spPr>
      </p:pic>
    </p:spTree>
    <p:extLst>
      <p:ext uri="{BB962C8B-B14F-4D97-AF65-F5344CB8AC3E}">
        <p14:creationId xmlns:p14="http://schemas.microsoft.com/office/powerpoint/2010/main" val="3972755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24836" y="2357375"/>
            <a:ext cx="8447513" cy="1928021"/>
          </a:xfrm>
        </p:spPr>
        <p:txBody>
          <a:bodyPr>
            <a:normAutofit/>
          </a:bodyPr>
          <a:lstStyle/>
          <a:p>
            <a:r>
              <a:rPr lang="tr-TR" sz="4800" dirty="0" smtClean="0"/>
              <a:t>YAPAY SİNİR AĞLARI İLE </a:t>
            </a:r>
            <a:br>
              <a:rPr lang="tr-TR" sz="4800" dirty="0" smtClean="0"/>
            </a:br>
            <a:r>
              <a:rPr lang="tr-TR" sz="4800" dirty="0" smtClean="0"/>
              <a:t>XOR PROBLEMİNİN ÇÖZÜMÜ</a:t>
            </a:r>
            <a:endParaRPr lang="tr-TR" sz="4800" dirty="0"/>
          </a:p>
        </p:txBody>
      </p:sp>
    </p:spTree>
    <p:extLst>
      <p:ext uri="{BB962C8B-B14F-4D97-AF65-F5344CB8AC3E}">
        <p14:creationId xmlns:p14="http://schemas.microsoft.com/office/powerpoint/2010/main" val="69775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4"/>
          <p:cNvGraphicFramePr>
            <a:graphicFrameLocks noGrp="1"/>
          </p:cNvGraphicFramePr>
          <p:nvPr>
            <p:ph idx="1"/>
            <p:extLst>
              <p:ext uri="{D42A27DB-BD31-4B8C-83A1-F6EECF244321}">
                <p14:modId xmlns:p14="http://schemas.microsoft.com/office/powerpoint/2010/main" val="2051287514"/>
              </p:ext>
            </p:extLst>
          </p:nvPr>
        </p:nvGraphicFramePr>
        <p:xfrm>
          <a:off x="3084395" y="1290851"/>
          <a:ext cx="7069539" cy="4035138"/>
        </p:xfrm>
        <a:graphic>
          <a:graphicData uri="http://schemas.openxmlformats.org/drawingml/2006/table">
            <a:tbl>
              <a:tblPr/>
              <a:tblGrid>
                <a:gridCol w="2485385"/>
                <a:gridCol w="2197224"/>
                <a:gridCol w="2386930"/>
              </a:tblGrid>
              <a:tr h="1240652">
                <a:tc>
                  <a:txBody>
                    <a:bodyPr/>
                    <a:lstStyle/>
                    <a:p>
                      <a:pPr>
                        <a:lnSpc>
                          <a:spcPct val="107000"/>
                        </a:lnSpc>
                        <a:spcAft>
                          <a:spcPts val="800"/>
                        </a:spcAft>
                      </a:pPr>
                      <a:r>
                        <a:rPr lang="tr-TR" sz="4000" dirty="0">
                          <a:effectLst/>
                          <a:latin typeface="Times New Roman" panose="02020603050405020304" pitchFamily="18" charset="0"/>
                          <a:ea typeface="Calibri" panose="020F0502020204030204" pitchFamily="34" charset="0"/>
                        </a:rPr>
                        <a:t>i1(giriş)</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nSpc>
                          <a:spcPct val="107000"/>
                        </a:lnSpc>
                        <a:spcAft>
                          <a:spcPts val="800"/>
                        </a:spcAft>
                      </a:pPr>
                      <a:r>
                        <a:rPr lang="tr-TR" sz="4000">
                          <a:effectLst/>
                          <a:latin typeface="Times New Roman" panose="02020603050405020304" pitchFamily="18" charset="0"/>
                          <a:ea typeface="Calibri" panose="020F0502020204030204" pitchFamily="34" charset="0"/>
                        </a:rPr>
                        <a:t>i2(giriş)</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nSpc>
                          <a:spcPct val="107000"/>
                        </a:lnSpc>
                        <a:spcAft>
                          <a:spcPts val="800"/>
                        </a:spcAft>
                      </a:pPr>
                      <a:r>
                        <a:rPr lang="tr-TR" sz="4000" dirty="0">
                          <a:effectLst/>
                          <a:latin typeface="Times New Roman" panose="02020603050405020304" pitchFamily="18" charset="0"/>
                          <a:ea typeface="Calibri" panose="020F0502020204030204" pitchFamily="34" charset="0"/>
                        </a:rPr>
                        <a:t>o1(çıkış)</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r h="620326">
                <a:tc>
                  <a:txBody>
                    <a:bodyPr/>
                    <a:lstStyle/>
                    <a:p>
                      <a:pPr>
                        <a:lnSpc>
                          <a:spcPct val="107000"/>
                        </a:lnSpc>
                        <a:spcAft>
                          <a:spcPts val="800"/>
                        </a:spcAft>
                      </a:pPr>
                      <a:r>
                        <a:rPr lang="tr-TR" sz="4000">
                          <a:effectLst/>
                          <a:latin typeface="Times New Roman" panose="02020603050405020304" pitchFamily="18" charset="0"/>
                          <a:ea typeface="Calibri" panose="020F0502020204030204"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4000">
                          <a:effectLst/>
                          <a:latin typeface="Times New Roman" panose="02020603050405020304" pitchFamily="18" charset="0"/>
                          <a:ea typeface="Calibri" panose="020F0502020204030204"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4000">
                          <a:effectLst/>
                          <a:latin typeface="Times New Roman" panose="02020603050405020304" pitchFamily="18" charset="0"/>
                          <a:ea typeface="Calibri" panose="020F0502020204030204"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r h="620326">
                <a:tc>
                  <a:txBody>
                    <a:bodyPr/>
                    <a:lstStyle/>
                    <a:p>
                      <a:pPr>
                        <a:lnSpc>
                          <a:spcPct val="107000"/>
                        </a:lnSpc>
                        <a:spcAft>
                          <a:spcPts val="800"/>
                        </a:spcAft>
                      </a:pPr>
                      <a:r>
                        <a:rPr lang="tr-TR" sz="4000">
                          <a:effectLst/>
                          <a:latin typeface="Times New Roman" panose="02020603050405020304" pitchFamily="18" charset="0"/>
                          <a:ea typeface="Calibri" panose="020F0502020204030204"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4000">
                          <a:effectLst/>
                          <a:latin typeface="Times New Roman" panose="02020603050405020304" pitchFamily="18" charset="0"/>
                          <a:ea typeface="Calibri" panose="020F0502020204030204"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4000">
                          <a:effectLst/>
                          <a:latin typeface="Times New Roman" panose="02020603050405020304" pitchFamily="18" charset="0"/>
                          <a:ea typeface="Calibri" panose="020F0502020204030204"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r h="784968">
                <a:tc>
                  <a:txBody>
                    <a:bodyPr/>
                    <a:lstStyle/>
                    <a:p>
                      <a:pPr>
                        <a:lnSpc>
                          <a:spcPct val="107000"/>
                        </a:lnSpc>
                        <a:spcAft>
                          <a:spcPts val="800"/>
                        </a:spcAft>
                      </a:pPr>
                      <a:r>
                        <a:rPr lang="tr-TR" sz="4000">
                          <a:effectLst/>
                          <a:latin typeface="Times New Roman" panose="02020603050405020304" pitchFamily="18" charset="0"/>
                          <a:ea typeface="Calibri" panose="020F0502020204030204"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4000">
                          <a:effectLst/>
                          <a:latin typeface="Times New Roman" panose="02020603050405020304" pitchFamily="18" charset="0"/>
                          <a:ea typeface="Calibri" panose="020F0502020204030204"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4000">
                          <a:effectLst/>
                          <a:latin typeface="Times New Roman" panose="02020603050405020304" pitchFamily="18" charset="0"/>
                          <a:ea typeface="Calibri" panose="020F0502020204030204"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r h="768866">
                <a:tc>
                  <a:txBody>
                    <a:bodyPr/>
                    <a:lstStyle/>
                    <a:p>
                      <a:pPr>
                        <a:lnSpc>
                          <a:spcPct val="107000"/>
                        </a:lnSpc>
                        <a:spcAft>
                          <a:spcPts val="800"/>
                        </a:spcAft>
                      </a:pPr>
                      <a:r>
                        <a:rPr lang="tr-TR" sz="4000">
                          <a:effectLst/>
                          <a:latin typeface="Times New Roman" panose="02020603050405020304" pitchFamily="18" charset="0"/>
                          <a:ea typeface="Calibri" panose="020F0502020204030204"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4000" dirty="0">
                          <a:effectLst/>
                          <a:latin typeface="Times New Roman" panose="02020603050405020304" pitchFamily="18" charset="0"/>
                          <a:ea typeface="Calibri" panose="020F0502020204030204"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4000" dirty="0">
                          <a:effectLst/>
                          <a:latin typeface="Times New Roman" panose="02020603050405020304" pitchFamily="18" charset="0"/>
                          <a:ea typeface="Calibri" panose="020F0502020204030204"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bl>
          </a:graphicData>
        </a:graphic>
      </p:graphicFrame>
    </p:spTree>
    <p:extLst>
      <p:ext uri="{BB962C8B-B14F-4D97-AF65-F5344CB8AC3E}">
        <p14:creationId xmlns:p14="http://schemas.microsoft.com/office/powerpoint/2010/main" val="2350246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5" name="Dikdörtgen 4"/>
          <p:cNvSpPr/>
          <p:nvPr/>
        </p:nvSpPr>
        <p:spPr>
          <a:xfrm>
            <a:off x="168322" y="163772"/>
            <a:ext cx="6096000" cy="707886"/>
          </a:xfrm>
          <a:prstGeom prst="rect">
            <a:avLst/>
          </a:prstGeom>
        </p:spPr>
        <p:txBody>
          <a:bodyPr>
            <a:spAutoFit/>
          </a:bodyPr>
          <a:lstStyle/>
          <a:p>
            <a:r>
              <a:rPr lang="tr-TR" sz="2000" dirty="0" smtClean="0">
                <a:latin typeface="Times New Roman" panose="02020603050405020304" pitchFamily="18" charset="0"/>
                <a:ea typeface="Calibri" panose="020F0502020204030204" pitchFamily="34" charset="0"/>
              </a:rPr>
              <a:t>w1=0.013 , w2=0.09 , w3=0.07 , w4=0.008 , w5=0.020 , w6=0.018 , w7=0.015 , w8=0.05 , w9=0.03</a:t>
            </a:r>
            <a:endParaRPr lang="tr-TR" sz="2000" dirty="0" smtClean="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4033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460749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342900" lvl="0" indent="-342900">
              <a:lnSpc>
                <a:spcPct val="107000"/>
              </a:lnSpc>
              <a:spcBef>
                <a:spcPts val="200"/>
              </a:spcBef>
            </a:pPr>
            <a:r>
              <a:rPr lang="tr-TR" sz="3200" b="1" dirty="0">
                <a:solidFill>
                  <a:prstClr val="black">
                    <a:lumMod val="75000"/>
                    <a:lumOff val="25000"/>
                  </a:prstClr>
                </a:solidFill>
                <a:latin typeface="Times New Roman" panose="02020603050405020304" pitchFamily="18" charset="0"/>
                <a:ea typeface="Times New Roman" panose="02020603050405020304" pitchFamily="18" charset="0"/>
                <a:cs typeface="Times New Roman" panose="02020603050405020304" pitchFamily="18" charset="0"/>
              </a:rPr>
              <a:t>i1=1 ve i2=0 Giriş Değerleri İçin Hesaplamalar</a:t>
            </a:r>
            <a:r>
              <a:rPr lang="tr-TR" sz="1000" b="1" dirty="0">
                <a:solidFill>
                  <a:prstClr val="black">
                    <a:lumMod val="75000"/>
                    <a:lumOff val="25000"/>
                  </a:prstClr>
                </a:solidFill>
                <a:latin typeface="Times New Roman" panose="02020603050405020304" pitchFamily="18" charset="0"/>
                <a:ea typeface="Times New Roman" panose="02020603050405020304" pitchFamily="18" charset="0"/>
                <a:cs typeface="Times New Roman" panose="02020603050405020304" pitchFamily="18" charset="0"/>
              </a:rPr>
              <a:t/>
            </a:r>
            <a:br>
              <a:rPr lang="tr-TR" sz="1000" b="1" dirty="0">
                <a:solidFill>
                  <a:prstClr val="black">
                    <a:lumMod val="75000"/>
                    <a:lumOff val="25000"/>
                  </a:prstClr>
                </a:solidFill>
                <a:latin typeface="Times New Roman" panose="02020603050405020304" pitchFamily="18" charset="0"/>
                <a:ea typeface="Times New Roman" panose="02020603050405020304" pitchFamily="18" charset="0"/>
                <a:cs typeface="Times New Roman" panose="02020603050405020304" pitchFamily="18" charset="0"/>
              </a:rPr>
            </a:b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1269242" y="1555845"/>
                <a:ext cx="10235370" cy="4355377"/>
              </a:xfrm>
            </p:spPr>
            <p:txBody>
              <a:bodyPr>
                <a:normAutofit fontScale="92500" lnSpcReduction="20000"/>
              </a:bodyPr>
              <a:lstStyle/>
              <a:p>
                <a:pPr marL="0" indent="0">
                  <a:lnSpc>
                    <a:spcPct val="107000"/>
                  </a:lnSpc>
                  <a:spcAft>
                    <a:spcPts val="800"/>
                  </a:spcAft>
                  <a:buNone/>
                </a:pP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neth1=i1*w1 + i2*w4</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neth1=1*(0.013) + 0*(0.008)=</a:t>
                </a:r>
                <a:r>
                  <a:rPr lang="tr-TR" dirty="0" smtClean="0">
                    <a:effectLst/>
                    <a:latin typeface="Times New Roman" panose="02020603050405020304" pitchFamily="18" charset="0"/>
                    <a:ea typeface="Times New Roman" panose="02020603050405020304" pitchFamily="18" charset="0"/>
                  </a:rPr>
                  <a:t>0.013</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outh1=</a:t>
                </a:r>
                <a14:m>
                  <m:oMath xmlns:m="http://schemas.openxmlformats.org/officeDocument/2006/math">
                    <m:f>
                      <m:fPr>
                        <m:ctrlPr>
                          <a:rPr lang="tr-TR" i="1">
                            <a:effectLst/>
                            <a:latin typeface="Cambria Math" panose="02040503050406030204" pitchFamily="18" charset="0"/>
                            <a:ea typeface="Calibri" panose="020F0502020204030204" pitchFamily="34" charset="0"/>
                          </a:rPr>
                        </m:ctrlPr>
                      </m:fPr>
                      <m:num>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1+</m:t>
                        </m:r>
                        <m:sSup>
                          <m:sSupPr>
                            <m:ctrlPr>
                              <a:rPr lang="tr-TR" i="1">
                                <a:effectLst/>
                                <a:latin typeface="Cambria Math" panose="02040503050406030204" pitchFamily="18" charset="0"/>
                                <a:ea typeface="Calibri" panose="020F0502020204030204" pitchFamily="34" charset="0"/>
                              </a:rPr>
                            </m:ctrlPr>
                          </m:sSupPr>
                          <m:e>
                            <m:r>
                              <a:rPr lang="tr-TR" i="1">
                                <a:effectLst/>
                                <a:latin typeface="Cambria Math" panose="02040503050406030204" pitchFamily="18" charset="0"/>
                                <a:ea typeface="Times New Roman" panose="02020603050405020304" pitchFamily="18" charset="0"/>
                              </a:rPr>
                              <m:t>𝑒</m:t>
                            </m:r>
                          </m:e>
                          <m:sup>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𝑛𝑒𝑡h</m:t>
                            </m:r>
                            <m:r>
                              <a:rPr lang="tr-TR" i="1">
                                <a:effectLst/>
                                <a:latin typeface="Cambria Math" panose="02040503050406030204" pitchFamily="18" charset="0"/>
                                <a:ea typeface="Times New Roman" panose="02020603050405020304" pitchFamily="18" charset="0"/>
                              </a:rPr>
                              <m:t>1</m:t>
                            </m:r>
                          </m:sup>
                        </m:sSup>
                      </m:den>
                    </m:f>
                    <m:r>
                      <a:rPr lang="tr-TR" i="1">
                        <a:effectLst/>
                        <a:latin typeface="Cambria Math" panose="02040503050406030204" pitchFamily="18" charset="0"/>
                        <a:ea typeface="Calibri" panose="020F0502020204030204" pitchFamily="34" charset="0"/>
                      </a:rPr>
                      <m:t>=0.503</m:t>
                    </m:r>
                  </m:oMath>
                </a14:m>
                <a:endParaRPr lang="tr-TR"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r>
                  <a:rPr lang="tr-TR" dirty="0">
                    <a:effectLst/>
                    <a:latin typeface="Times New Roman" panose="02020603050405020304" pitchFamily="18" charset="0"/>
                    <a:ea typeface="Times New Roman" panose="02020603050405020304" pitchFamily="18" charset="0"/>
                  </a:rPr>
                  <a:t> </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neth2=i1*w1 +i2*w5</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neth2=1*(0.09) + 0*(0.20)=0.09</a:t>
                </a:r>
                <a:endParaRPr lang="tr-TR" dirty="0">
                  <a:effectLst/>
                  <a:latin typeface="Times New Roman" panose="02020603050405020304" pitchFamily="18" charset="0"/>
                  <a:ea typeface="Calibri" panose="020F0502020204030204" pitchFamily="34" charset="0"/>
                </a:endParaRPr>
              </a:p>
              <a:p>
                <a:pPr>
                  <a:lnSpc>
                    <a:spcPct val="107000"/>
                  </a:lnSpc>
                  <a:spcAft>
                    <a:spcPts val="800"/>
                  </a:spcAft>
                </a:pPr>
                <a:r>
                  <a:rPr lang="tr-TR" dirty="0">
                    <a:effectLst/>
                    <a:latin typeface="Times New Roman" panose="02020603050405020304" pitchFamily="18" charset="0"/>
                    <a:ea typeface="Times New Roman" panose="02020603050405020304" pitchFamily="18" charset="0"/>
                  </a:rPr>
                  <a:t>outh2=</a:t>
                </a:r>
                <a14:m>
                  <m:oMath xmlns:m="http://schemas.openxmlformats.org/officeDocument/2006/math">
                    <m:f>
                      <m:fPr>
                        <m:ctrlPr>
                          <a:rPr lang="tr-TR" i="1">
                            <a:effectLst/>
                            <a:latin typeface="Cambria Math" panose="02040503050406030204" pitchFamily="18" charset="0"/>
                            <a:ea typeface="Calibri" panose="020F0502020204030204" pitchFamily="34" charset="0"/>
                          </a:rPr>
                        </m:ctrlPr>
                      </m:fPr>
                      <m:num>
                        <m:r>
                          <a:rPr lang="tr-TR" i="1">
                            <a:effectLst/>
                            <a:latin typeface="Cambria Math" panose="02040503050406030204" pitchFamily="18" charset="0"/>
                            <a:ea typeface="Times New Roman" panose="02020603050405020304" pitchFamily="18" charset="0"/>
                          </a:rPr>
                          <m:t>1</m:t>
                        </m:r>
                      </m:num>
                      <m:den>
                        <m:r>
                          <a:rPr lang="tr-TR" i="1">
                            <a:effectLst/>
                            <a:latin typeface="Cambria Math" panose="02040503050406030204" pitchFamily="18" charset="0"/>
                            <a:ea typeface="Times New Roman" panose="02020603050405020304" pitchFamily="18" charset="0"/>
                          </a:rPr>
                          <m:t>1+</m:t>
                        </m:r>
                        <m:sSup>
                          <m:sSupPr>
                            <m:ctrlPr>
                              <a:rPr lang="tr-TR" i="1">
                                <a:effectLst/>
                                <a:latin typeface="Cambria Math" panose="02040503050406030204" pitchFamily="18" charset="0"/>
                                <a:ea typeface="Calibri" panose="020F0502020204030204" pitchFamily="34" charset="0"/>
                              </a:rPr>
                            </m:ctrlPr>
                          </m:sSupPr>
                          <m:e>
                            <m:r>
                              <a:rPr lang="tr-TR" i="1">
                                <a:effectLst/>
                                <a:latin typeface="Cambria Math" panose="02040503050406030204" pitchFamily="18" charset="0"/>
                                <a:ea typeface="Times New Roman" panose="02020603050405020304" pitchFamily="18" charset="0"/>
                              </a:rPr>
                              <m:t>𝑒</m:t>
                            </m:r>
                          </m:e>
                          <m:sup>
                            <m:r>
                              <a:rPr lang="tr-TR" i="1">
                                <a:effectLst/>
                                <a:latin typeface="Cambria Math" panose="02040503050406030204" pitchFamily="18" charset="0"/>
                                <a:ea typeface="Times New Roman" panose="02020603050405020304" pitchFamily="18" charset="0"/>
                              </a:rPr>
                              <m:t>−</m:t>
                            </m:r>
                            <m:r>
                              <a:rPr lang="tr-TR" i="1">
                                <a:effectLst/>
                                <a:latin typeface="Cambria Math" panose="02040503050406030204" pitchFamily="18" charset="0"/>
                                <a:ea typeface="Times New Roman" panose="02020603050405020304" pitchFamily="18" charset="0"/>
                              </a:rPr>
                              <m:t>𝑛𝑒𝑡h</m:t>
                            </m:r>
                            <m:r>
                              <a:rPr lang="tr-TR" i="1">
                                <a:effectLst/>
                                <a:latin typeface="Cambria Math" panose="02040503050406030204" pitchFamily="18" charset="0"/>
                                <a:ea typeface="Times New Roman" panose="02020603050405020304" pitchFamily="18" charset="0"/>
                              </a:rPr>
                              <m:t>2</m:t>
                            </m:r>
                          </m:sup>
                        </m:sSup>
                      </m:den>
                    </m:f>
                    <m:r>
                      <a:rPr lang="tr-TR" i="1">
                        <a:effectLst/>
                        <a:latin typeface="Cambria Math" panose="02040503050406030204" pitchFamily="18" charset="0"/>
                        <a:ea typeface="Calibri" panose="020F0502020204030204" pitchFamily="34" charset="0"/>
                      </a:rPr>
                      <m:t>=0.522</m:t>
                    </m:r>
                  </m:oMath>
                </a14:m>
                <a:endParaRPr lang="tr-TR"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r>
                  <a:rPr lang="tr-TR" dirty="0">
                    <a:effectLst/>
                    <a:latin typeface="Times New Roman" panose="02020603050405020304" pitchFamily="18" charset="0"/>
                    <a:ea typeface="Times New Roman" panose="02020603050405020304" pitchFamily="18" charset="0"/>
                  </a:rPr>
                  <a:t> </a:t>
                </a:r>
                <a:endParaRPr lang="tr-TR" dirty="0">
                  <a:effectLst/>
                  <a:latin typeface="Times New Roman" panose="02020603050405020304" pitchFamily="18" charset="0"/>
                  <a:ea typeface="Calibri" panose="020F0502020204030204" pitchFamily="34" charset="0"/>
                </a:endParaRPr>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1269242" y="1555845"/>
                <a:ext cx="10235370" cy="4355377"/>
              </a:xfrm>
              <a:blipFill rotWithShape="0">
                <a:blip r:embed="rId2"/>
                <a:stretch>
                  <a:fillRect l="-298"/>
                </a:stretch>
              </a:blipFill>
            </p:spPr>
            <p:txBody>
              <a:bodyPr/>
              <a:lstStyle/>
              <a:p>
                <a:r>
                  <a:rPr lang="tr-TR">
                    <a:noFill/>
                  </a:rPr>
                  <a:t> </a:t>
                </a:r>
              </a:p>
            </p:txBody>
          </p:sp>
        </mc:Fallback>
      </mc:AlternateContent>
    </p:spTree>
    <p:extLst>
      <p:ext uri="{BB962C8B-B14F-4D97-AF65-F5344CB8AC3E}">
        <p14:creationId xmlns:p14="http://schemas.microsoft.com/office/powerpoint/2010/main" val="1699975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Sarı Turuncu">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TotalTime>
  <Words>326</Words>
  <Application>Microsoft Office PowerPoint</Application>
  <PresentationFormat>Geniş ekran</PresentationFormat>
  <Paragraphs>125</Paragraphs>
  <Slides>35</Slides>
  <Notes>0</Notes>
  <HiddenSlides>0</HiddenSlides>
  <MMClips>1</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35</vt:i4>
      </vt:variant>
    </vt:vector>
  </HeadingPairs>
  <TitlesOfParts>
    <vt:vector size="42" baseType="lpstr">
      <vt:lpstr>Arial</vt:lpstr>
      <vt:lpstr>Calibri</vt:lpstr>
      <vt:lpstr>Cambria Math</vt:lpstr>
      <vt:lpstr>Century Gothic</vt:lpstr>
      <vt:lpstr>Times New Roman</vt:lpstr>
      <vt:lpstr>Wingdings 3</vt:lpstr>
      <vt:lpstr>Duman</vt:lpstr>
      <vt:lpstr>YAPAY SİNİR AĞLARI</vt:lpstr>
      <vt:lpstr>PowerPoint Sunusu</vt:lpstr>
      <vt:lpstr>PowerPoint Sunusu</vt:lpstr>
      <vt:lpstr>PowerPoint Sunusu</vt:lpstr>
      <vt:lpstr>YAPAY SİNİR AĞLARI İLE  XOR PROBLEMİNİN ÇÖZÜMÜ</vt:lpstr>
      <vt:lpstr>PowerPoint Sunusu</vt:lpstr>
      <vt:lpstr>PowerPoint Sunusu</vt:lpstr>
      <vt:lpstr>PowerPoint Sunusu</vt:lpstr>
      <vt:lpstr>i1=1 ve i2=0 Giriş Değerleri İçin Hesaplamalar </vt:lpstr>
      <vt:lpstr>PowerPoint Sunusu</vt:lpstr>
      <vt:lpstr>PowerPoint Sunusu</vt:lpstr>
      <vt:lpstr>PowerPoint Sunusu</vt:lpstr>
      <vt:lpstr>PowerPoint Sunusu</vt:lpstr>
      <vt:lpstr>I numaralı parçanın hesabı : </vt:lpstr>
      <vt:lpstr>II numaralı parçanın hesabı : </vt:lpstr>
      <vt:lpstr>III numaralı parçanın hesabı : </vt:lpstr>
      <vt:lpstr>PowerPoint Sunusu</vt:lpstr>
      <vt:lpstr>Benzer şekilde türevler alınarak w8 ve w9 ağırlıkları güncellenmiştir.</vt:lpstr>
      <vt:lpstr>PowerPoint Sunusu</vt:lpstr>
      <vt:lpstr>PowerPoint Sunusu</vt:lpstr>
      <vt:lpstr>I numaralı parçanın hesabı : </vt:lpstr>
      <vt:lpstr> II numaralı parçanın hesabı :  </vt:lpstr>
      <vt:lpstr> </vt:lpstr>
      <vt:lpstr>PowerPoint Sunusu</vt:lpstr>
      <vt:lpstr>Ağırlıkların güncellenmiş hâliyle tekrar ileri yönlü hesaplayalım.</vt:lpstr>
      <vt:lpstr>PowerPoint Sunusu</vt:lpstr>
      <vt:lpstr>PowerPoint Sunusu</vt:lpstr>
      <vt:lpstr>XOR PROBLEMİNİN PYTHON KODU İLE ÇÖZÜMÜ</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SİNİR AĞLARI</dc:title>
  <dc:creator>SNGL</dc:creator>
  <cp:lastModifiedBy>SNGL</cp:lastModifiedBy>
  <cp:revision>8</cp:revision>
  <dcterms:created xsi:type="dcterms:W3CDTF">2019-04-19T10:05:14Z</dcterms:created>
  <dcterms:modified xsi:type="dcterms:W3CDTF">2019-04-19T11:29:02Z</dcterms:modified>
</cp:coreProperties>
</file>