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0" r:id="rId6"/>
    <p:sldId id="262" r:id="rId7"/>
    <p:sldId id="267" r:id="rId8"/>
    <p:sldId id="265" r:id="rId9"/>
    <p:sldId id="266" r:id="rId10"/>
    <p:sldId id="258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166C7-A8B2-4105-A8ED-8B694A095E12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F976F-ACBB-4FC3-B1CF-636D48EF41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7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0DD8-08C1-433F-85EF-77B8F9AC0A2E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106E-F6A7-4D6A-BBAD-4A4E0412BAE7}" type="datetime1">
              <a:rPr lang="de-DE" smtClean="0"/>
              <a:t>18.09.2022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60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EC2A-23BA-496F-918F-7D3B4D790373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07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BDA4-2844-49B9-8CD5-EE42EAABD71F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05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73B7-EC32-4D12-94BE-71D13B6E93BF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767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4C-B726-45DF-B219-18D9E836BF00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49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1D4-682F-45BA-AC94-E211C5D38BFB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29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996F-160F-4F84-9C6E-AB46131A5987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42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D3A-0EB9-43DF-A7FC-90436740736C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20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E76-3A43-4DA9-AC44-5A99A4C2313F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3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E5F7-60C9-4370-A6D0-7447DF7FA6C5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95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ED80-12E2-4107-932C-35F21CC84EA1}" type="datetime1">
              <a:rPr lang="de-DE" smtClean="0"/>
              <a:t>18.09.2022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8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8B4-59C8-49F3-A913-53E0D36D9D0D}" type="datetime1">
              <a:rPr lang="de-DE" smtClean="0"/>
              <a:t>18.09.2022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78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FC-BCBD-4457-A055-AA5E812F4335}" type="datetime1">
              <a:rPr lang="de-DE" smtClean="0"/>
              <a:t>18.09.2022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57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C207-EA9C-4168-9ED2-7B629B961A44}" type="datetime1">
              <a:rPr lang="de-DE" smtClean="0"/>
              <a:t>18.09.2022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25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8BBD-926B-44AE-9DAA-D746F75B0561}" type="datetime1">
              <a:rPr lang="de-DE" smtClean="0"/>
              <a:t>18.09.2022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4AE7-7CDF-4F74-A3F7-9FE828670A86}" type="datetime1">
              <a:rPr lang="de-DE" smtClean="0"/>
              <a:t>18.09.2022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53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4F4F4F"/>
            </a:gs>
            <a:gs pos="100000">
              <a:srgbClr val="000000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5175C4-2469-4512-AEF2-54FB8AAB4FA5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161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FC7DA82-E70F-4F0D-825B-FD60DF094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93772" cy="2401958"/>
          </a:xfrm>
        </p:spPr>
        <p:txBody>
          <a:bodyPr>
            <a:normAutofit/>
          </a:bodyPr>
          <a:lstStyle/>
          <a:p>
            <a:pPr algn="ctr"/>
            <a:r>
              <a:rPr lang="de-DE" sz="3600" dirty="0"/>
              <a:t>Entwicklung und Evaluierung einer Webapp zum Testen eines Transfermoduls für medizinische Daten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BCB4C0-07A7-4774-B5B6-1B4ED1ABF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Hochschule Bochum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Sommersemester 2022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Dozent: Prof. Dr.-Ing. Carsten Köhn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Zweitprüfer: Nils Backenköhler</a:t>
            </a:r>
          </a:p>
        </p:txBody>
      </p:sp>
    </p:spTree>
    <p:extLst>
      <p:ext uri="{BB962C8B-B14F-4D97-AF65-F5344CB8AC3E}">
        <p14:creationId xmlns:p14="http://schemas.microsoft.com/office/powerpoint/2010/main" val="263043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8"/>
            <a:ext cx="4656115" cy="22061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/>
              <a:t>Produktqualitätsmodell (ISO 25010)</a:t>
            </a:r>
          </a:p>
        </p:txBody>
      </p: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C816B70-B317-4690-BFB8-B4E928178E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222"/>
          <a:stretch/>
        </p:blipFill>
        <p:spPr bwMode="auto"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C4AFE82-D2AF-4BDB-96A8-AD00DBF8219E}" type="slidenum">
              <a:rPr lang="en-US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1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6620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Live-Demo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11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3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Kritik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</a:rPr>
              <a:t>Ausarbeitung</a:t>
            </a:r>
            <a:r>
              <a:rPr lang="en-US" sz="2800" dirty="0">
                <a:solidFill>
                  <a:schemeClr val="tx1"/>
                </a:solidFill>
              </a:rPr>
              <a:t> der Wahl der Frameworks (React, Spring Boot)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Wahl der </a:t>
            </a:r>
            <a:r>
              <a:rPr lang="en-US" sz="2800" dirty="0" err="1">
                <a:solidFill>
                  <a:schemeClr val="tx1"/>
                </a:solidFill>
              </a:rPr>
              <a:t>Methode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zur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Testabdeckung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12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1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Übersicht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>
                <a:solidFill>
                  <a:schemeClr val="tx1"/>
                </a:solidFill>
              </a:rPr>
              <a:t>Motivation</a:t>
            </a:r>
          </a:p>
          <a:p>
            <a:pPr marL="0" indent="0">
              <a:buNone/>
            </a:pPr>
            <a:r>
              <a:rPr lang="de-DE" sz="2800" dirty="0">
                <a:solidFill>
                  <a:schemeClr val="tx1"/>
                </a:solidFill>
              </a:rPr>
              <a:t>Evaluationsmethode</a:t>
            </a:r>
          </a:p>
          <a:p>
            <a:pPr marL="0" indent="0">
              <a:buNone/>
            </a:pPr>
            <a:r>
              <a:rPr lang="de-DE" sz="2800" dirty="0">
                <a:solidFill>
                  <a:schemeClr val="tx1"/>
                </a:solidFill>
              </a:rPr>
              <a:t>Anforderungen</a:t>
            </a:r>
          </a:p>
          <a:p>
            <a:pPr marL="0" indent="0">
              <a:buNone/>
            </a:pPr>
            <a:r>
              <a:rPr lang="de-DE" sz="2800" dirty="0">
                <a:solidFill>
                  <a:schemeClr val="tx1"/>
                </a:solidFill>
              </a:rPr>
              <a:t>Live-Demo</a:t>
            </a:r>
          </a:p>
          <a:p>
            <a:pPr marL="0" indent="0">
              <a:buNone/>
            </a:pPr>
            <a:r>
              <a:rPr lang="de-DE" sz="2800" dirty="0">
                <a:solidFill>
                  <a:schemeClr val="tx1"/>
                </a:solidFill>
              </a:rPr>
              <a:t>Kritik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2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8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VISUS </a:t>
            </a:r>
            <a:r>
              <a:rPr lang="en-US" sz="2800" dirty="0" err="1">
                <a:solidFill>
                  <a:schemeClr val="tx1"/>
                </a:solidFill>
              </a:rPr>
              <a:t>entwickelt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jivex</a:t>
            </a:r>
            <a:r>
              <a:rPr lang="en-US" sz="2800" dirty="0">
                <a:solidFill>
                  <a:schemeClr val="tx1"/>
                </a:solidFill>
              </a:rPr>
              <a:t>-connect-bridge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Tool </a:t>
            </a:r>
            <a:r>
              <a:rPr lang="en-US" sz="2800" dirty="0" err="1">
                <a:solidFill>
                  <a:schemeClr val="tx1"/>
                </a:solidFill>
              </a:rPr>
              <a:t>zum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Testen</a:t>
            </a:r>
            <a:r>
              <a:rPr lang="en-US" sz="2800" dirty="0">
                <a:solidFill>
                  <a:schemeClr val="tx1"/>
                </a:solidFill>
              </a:rPr>
              <a:t> der </a:t>
            </a:r>
            <a:r>
              <a:rPr lang="en-US" sz="2800" dirty="0" err="1">
                <a:solidFill>
                  <a:schemeClr val="tx1"/>
                </a:solidFill>
              </a:rPr>
              <a:t>Betriesbereitschaft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gewünscht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Tool </a:t>
            </a:r>
            <a:r>
              <a:rPr lang="en-US" sz="2800" dirty="0" err="1">
                <a:solidFill>
                  <a:schemeClr val="tx1"/>
                </a:solidFill>
              </a:rPr>
              <a:t>soll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Produktionsbetrieb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genutzt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werden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</a:rPr>
              <a:t>Ermittlung</a:t>
            </a:r>
            <a:r>
              <a:rPr lang="en-US" sz="2800" dirty="0">
                <a:solidFill>
                  <a:schemeClr val="tx1"/>
                </a:solidFill>
              </a:rPr>
              <a:t> und </a:t>
            </a:r>
            <a:r>
              <a:rPr lang="en-US" sz="2800" dirty="0" err="1">
                <a:solidFill>
                  <a:schemeClr val="tx1"/>
                </a:solidFill>
              </a:rPr>
              <a:t>Sicherstellung</a:t>
            </a:r>
            <a:r>
              <a:rPr lang="en-US" sz="2800" dirty="0">
                <a:solidFill>
                  <a:schemeClr val="tx1"/>
                </a:solidFill>
              </a:rPr>
              <a:t> der </a:t>
            </a:r>
            <a:r>
              <a:rPr lang="en-US" sz="2800" dirty="0" err="1">
                <a:solidFill>
                  <a:schemeClr val="tx1"/>
                </a:solidFill>
              </a:rPr>
              <a:t>Anforderungen</a:t>
            </a:r>
            <a:r>
              <a:rPr lang="en-US" sz="2800" dirty="0">
                <a:solidFill>
                  <a:schemeClr val="tx1"/>
                </a:solidFill>
              </a:rPr>
              <a:t> an </a:t>
            </a:r>
            <a:r>
              <a:rPr lang="en-US" sz="2800" dirty="0" err="1">
                <a:solidFill>
                  <a:schemeClr val="tx1"/>
                </a:solidFill>
              </a:rPr>
              <a:t>Funktionalität</a:t>
            </a:r>
            <a:r>
              <a:rPr lang="en-US" sz="2800" dirty="0">
                <a:solidFill>
                  <a:schemeClr val="tx1"/>
                </a:solidFill>
              </a:rPr>
              <a:t> und </a:t>
            </a:r>
            <a:r>
              <a:rPr lang="en-US" sz="2800" dirty="0" err="1">
                <a:solidFill>
                  <a:schemeClr val="tx1"/>
                </a:solidFill>
              </a:rPr>
              <a:t>Qualität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3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63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 err="1"/>
              <a:t>Jivex</a:t>
            </a:r>
            <a:r>
              <a:rPr lang="de-DE" dirty="0"/>
              <a:t>-connect-bridge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Das </a:t>
            </a:r>
            <a:r>
              <a:rPr lang="en-US" sz="2800" dirty="0" err="1">
                <a:solidFill>
                  <a:schemeClr val="tx1"/>
                </a:solidFill>
              </a:rPr>
              <a:t>Transfermodul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chemeClr val="tx1"/>
                </a:solidFill>
              </a:rPr>
              <a:t>empfängt</a:t>
            </a:r>
            <a:r>
              <a:rPr lang="en-US" sz="2600" dirty="0">
                <a:solidFill>
                  <a:schemeClr val="tx1"/>
                </a:solidFill>
              </a:rPr>
              <a:t> DICOM </a:t>
            </a:r>
            <a:r>
              <a:rPr lang="en-US" sz="2600" dirty="0" err="1">
                <a:solidFill>
                  <a:schemeClr val="tx1"/>
                </a:solidFill>
              </a:rPr>
              <a:t>Dateien</a:t>
            </a:r>
            <a:endParaRPr lang="en-US" sz="2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chemeClr val="tx1"/>
                </a:solidFill>
              </a:rPr>
              <a:t>verarbeitet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sie</a:t>
            </a:r>
            <a:endParaRPr lang="en-US" sz="2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</a:rPr>
              <a:t>und </a:t>
            </a:r>
            <a:r>
              <a:rPr lang="en-US" sz="2600" dirty="0" err="1">
                <a:solidFill>
                  <a:schemeClr val="tx1"/>
                </a:solidFill>
              </a:rPr>
              <a:t>leitet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weiter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</a:rPr>
              <a:t>Kommunikation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über</a:t>
            </a:r>
            <a:r>
              <a:rPr lang="en-US" sz="2800" dirty="0">
                <a:solidFill>
                  <a:schemeClr val="tx1"/>
                </a:solidFill>
              </a:rPr>
              <a:t> REST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4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4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Evaluationsgrundlage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z="2800" dirty="0">
                <a:solidFill>
                  <a:schemeClr val="tx1"/>
                </a:solidFill>
              </a:rPr>
              <a:t>ISO Standards 25000 – 25100 (</a:t>
            </a:r>
            <a:r>
              <a:rPr lang="de-DE" sz="2800" dirty="0" err="1">
                <a:solidFill>
                  <a:schemeClr val="tx1"/>
                </a:solidFill>
              </a:rPr>
              <a:t>SQuaRE</a:t>
            </a:r>
            <a:r>
              <a:rPr lang="de-DE" sz="28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Systems and software Quality Requirements and Evaluation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5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Evaluationsvorgehen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</a:rPr>
              <a:t>Ermittlung</a:t>
            </a:r>
            <a:r>
              <a:rPr lang="en-US" sz="2800" dirty="0">
                <a:solidFill>
                  <a:schemeClr val="tx1"/>
                </a:solidFill>
              </a:rPr>
              <a:t> des </a:t>
            </a:r>
            <a:r>
              <a:rPr lang="en-US" sz="2800" dirty="0" err="1">
                <a:solidFill>
                  <a:schemeClr val="tx1"/>
                </a:solidFill>
              </a:rPr>
              <a:t>Nutzungskontext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</a:rPr>
              <a:t>Wer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verwendet</a:t>
            </a:r>
            <a:r>
              <a:rPr lang="en-US" sz="2400" dirty="0">
                <a:solidFill>
                  <a:schemeClr val="tx1"/>
                </a:solidFill>
              </a:rPr>
              <a:t> das Tool?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dirty="0" err="1">
                <a:solidFill>
                  <a:schemeClr val="tx1"/>
                </a:solidFill>
              </a:rPr>
              <a:t>welchem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Umfeld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</a:rPr>
              <a:t>Mit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welchen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Mitteln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</a:rPr>
              <a:t>Aufteilung</a:t>
            </a:r>
            <a:r>
              <a:rPr lang="en-US" sz="2800" dirty="0">
                <a:solidFill>
                  <a:schemeClr val="tx1"/>
                </a:solidFill>
              </a:rPr>
              <a:t> der </a:t>
            </a:r>
            <a:r>
              <a:rPr lang="en-US" sz="2800" dirty="0" err="1">
                <a:solidFill>
                  <a:schemeClr val="tx1"/>
                </a:solidFill>
              </a:rPr>
              <a:t>Anforderungen</a:t>
            </a:r>
            <a:r>
              <a:rPr lang="en-US" sz="2800" dirty="0">
                <a:solidFill>
                  <a:schemeClr val="tx1"/>
                </a:solidFill>
              </a:rPr>
              <a:t> 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</a:rPr>
              <a:t>Funktional</a:t>
            </a:r>
            <a:r>
              <a:rPr lang="en-US" sz="2400" dirty="0">
                <a:solidFill>
                  <a:schemeClr val="tx1"/>
                </a:solidFill>
              </a:rPr>
              <a:t>: Was </a:t>
            </a:r>
            <a:r>
              <a:rPr lang="en-US" sz="2400" dirty="0" err="1">
                <a:solidFill>
                  <a:schemeClr val="tx1"/>
                </a:solidFill>
              </a:rPr>
              <a:t>soll</a:t>
            </a:r>
            <a:r>
              <a:rPr lang="en-US" sz="2400" dirty="0">
                <a:solidFill>
                  <a:schemeClr val="tx1"/>
                </a:solidFill>
              </a:rPr>
              <a:t> das Tool </a:t>
            </a:r>
            <a:r>
              <a:rPr lang="en-US" sz="2400" dirty="0" err="1">
                <a:solidFill>
                  <a:schemeClr val="tx1"/>
                </a:solidFill>
              </a:rPr>
              <a:t>leisten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</a:rPr>
              <a:t>Nicht-funktional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Qualität</a:t>
            </a:r>
            <a:r>
              <a:rPr lang="en-US" sz="2400" dirty="0">
                <a:solidFill>
                  <a:schemeClr val="tx1"/>
                </a:solidFill>
              </a:rPr>
              <a:t> der Software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6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3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Nutzungskontext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z="2800" dirty="0">
                <a:solidFill>
                  <a:schemeClr val="tx1"/>
                </a:solidFill>
              </a:rPr>
              <a:t>Die Benutzergruppe, sind Entwickler der Visus Health IT GmbH.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2800" dirty="0">
                <a:solidFill>
                  <a:schemeClr val="tx1"/>
                </a:solidFill>
              </a:rPr>
              <a:t>Die Entwickler sollen die Tuschi mit ihrem Arbeitsrechner bedienen können.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2800" dirty="0">
                <a:solidFill>
                  <a:schemeClr val="tx1"/>
                </a:solidFill>
              </a:rPr>
              <a:t>Der Standort des Arbeitsrechners ist variabel. Es ist ein Internetzugang vorhanden.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7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7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Funktionale Anforderungen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Die Tuschi soll Dateien an die connect-bridge senden können.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Die Tuschi soll die Rückmeldung über den Verlauf der Übertragung dem Benutzer anzeigen.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8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1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8908521" cy="1507067"/>
          </a:xfrm>
        </p:spPr>
        <p:txBody>
          <a:bodyPr>
            <a:normAutofit/>
          </a:bodyPr>
          <a:lstStyle/>
          <a:p>
            <a:r>
              <a:rPr lang="de-DE" dirty="0"/>
              <a:t>Nicht-Funktionale Anforderungen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</a:rPr>
              <a:t>Anforderungen</a:t>
            </a:r>
            <a:r>
              <a:rPr lang="en-US" sz="2800" dirty="0">
                <a:solidFill>
                  <a:schemeClr val="tx1"/>
                </a:solidFill>
              </a:rPr>
              <a:t> an die </a:t>
            </a:r>
            <a:r>
              <a:rPr lang="en-US" sz="2800" dirty="0" err="1">
                <a:solidFill>
                  <a:schemeClr val="tx1"/>
                </a:solidFill>
              </a:rPr>
              <a:t>Qualität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9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5187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228</Words>
  <Application>Microsoft Office PowerPoint</Application>
  <PresentationFormat>Breitbild</PresentationFormat>
  <Paragraphs>58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Wingdings</vt:lpstr>
      <vt:lpstr>Wingdings 3</vt:lpstr>
      <vt:lpstr>Segment</vt:lpstr>
      <vt:lpstr>Entwicklung und Evaluierung einer Webapp zum Testen eines Transfermoduls für medizinische Daten</vt:lpstr>
      <vt:lpstr>Übersicht</vt:lpstr>
      <vt:lpstr>Motivation</vt:lpstr>
      <vt:lpstr>Jivex-connect-bridge</vt:lpstr>
      <vt:lpstr>Evaluationsgrundlage</vt:lpstr>
      <vt:lpstr>Evaluationsvorgehen</vt:lpstr>
      <vt:lpstr>Nutzungskontext</vt:lpstr>
      <vt:lpstr>Funktionale Anforderungen</vt:lpstr>
      <vt:lpstr>Nicht-Funktionale Anforderungen</vt:lpstr>
      <vt:lpstr>Produktqualitätsmodell (ISO 25010)</vt:lpstr>
      <vt:lpstr>Live-Demo</vt:lpstr>
      <vt:lpstr>Kritik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und Evaluierung einer Webapp zum Testen eines Transfermoduls für medizinische Daten</dc:title>
  <dc:creator>Tura, Daniel</dc:creator>
  <cp:lastModifiedBy>Tura, Daniel</cp:lastModifiedBy>
  <cp:revision>3</cp:revision>
  <dcterms:created xsi:type="dcterms:W3CDTF">2022-09-16T10:12:08Z</dcterms:created>
  <dcterms:modified xsi:type="dcterms:W3CDTF">2022-09-18T11:50:53Z</dcterms:modified>
</cp:coreProperties>
</file>