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8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1642" autoAdjust="0"/>
  </p:normalViewPr>
  <p:slideViewPr>
    <p:cSldViewPr>
      <p:cViewPr varScale="1">
        <p:scale>
          <a:sx n="84" d="100"/>
          <a:sy n="84" d="100"/>
        </p:scale>
        <p:origin x="78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14A551-ABB0-4C95-9FB8-B0412DBF648D}" type="datetimeFigureOut">
              <a:rPr lang="es-AR" smtClean="0"/>
              <a:t>5/3/2021</a:t>
            </a:fld>
            <a:endParaRPr lang="es-AR"/>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2CABBF-041B-4A76-8F9B-D07C998FEFEB}" type="slidenum">
              <a:rPr lang="es-AR" smtClean="0"/>
              <a:t>‹#›</a:t>
            </a:fld>
            <a:endParaRPr lang="es-AR"/>
          </a:p>
        </p:txBody>
      </p:sp>
    </p:spTree>
    <p:extLst>
      <p:ext uri="{BB962C8B-B14F-4D97-AF65-F5344CB8AC3E}">
        <p14:creationId xmlns:p14="http://schemas.microsoft.com/office/powerpoint/2010/main" val="1258274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2C2CABBF-041B-4A76-8F9B-D07C998FEFEB}" type="slidenum">
              <a:rPr lang="es-AR" smtClean="0"/>
              <a:t>1</a:t>
            </a:fld>
            <a:endParaRPr lang="es-AR"/>
          </a:p>
        </p:txBody>
      </p:sp>
    </p:spTree>
    <p:extLst>
      <p:ext uri="{BB962C8B-B14F-4D97-AF65-F5344CB8AC3E}">
        <p14:creationId xmlns:p14="http://schemas.microsoft.com/office/powerpoint/2010/main" val="3207642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2CABBF-041B-4A76-8F9B-D07C998FEFEB}" type="slidenum">
              <a:rPr lang="es-AR" smtClean="0"/>
              <a:t>5</a:t>
            </a:fld>
            <a:endParaRPr lang="es-AR"/>
          </a:p>
        </p:txBody>
      </p:sp>
    </p:spTree>
    <p:extLst>
      <p:ext uri="{BB962C8B-B14F-4D97-AF65-F5344CB8AC3E}">
        <p14:creationId xmlns:p14="http://schemas.microsoft.com/office/powerpoint/2010/main" val="1931550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3DCDD911-2C8E-4A3A-8517-3E49F29BA7B0}" type="datetimeFigureOut">
              <a:rPr lang="es-AR" smtClean="0"/>
              <a:t>5/3/2021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CE16CC1C-6D29-4688-BB90-5AC3DF241C98}" type="slidenum">
              <a:rPr lang="es-AR" smtClean="0"/>
              <a:t>‹#›</a:t>
            </a:fld>
            <a:endParaRPr lang="es-AR"/>
          </a:p>
        </p:txBody>
      </p:sp>
    </p:spTree>
    <p:extLst>
      <p:ext uri="{BB962C8B-B14F-4D97-AF65-F5344CB8AC3E}">
        <p14:creationId xmlns:p14="http://schemas.microsoft.com/office/powerpoint/2010/main" val="1135676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3DCDD911-2C8E-4A3A-8517-3E49F29BA7B0}" type="datetimeFigureOut">
              <a:rPr lang="es-AR" smtClean="0"/>
              <a:t>5/3/2021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CE16CC1C-6D29-4688-BB90-5AC3DF241C98}" type="slidenum">
              <a:rPr lang="es-AR" smtClean="0"/>
              <a:t>‹#›</a:t>
            </a:fld>
            <a:endParaRPr lang="es-AR"/>
          </a:p>
        </p:txBody>
      </p:sp>
    </p:spTree>
    <p:extLst>
      <p:ext uri="{BB962C8B-B14F-4D97-AF65-F5344CB8AC3E}">
        <p14:creationId xmlns:p14="http://schemas.microsoft.com/office/powerpoint/2010/main" val="1641729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3DCDD911-2C8E-4A3A-8517-3E49F29BA7B0}" type="datetimeFigureOut">
              <a:rPr lang="es-AR" smtClean="0"/>
              <a:t>5/3/2021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CE16CC1C-6D29-4688-BB90-5AC3DF241C98}" type="slidenum">
              <a:rPr lang="es-AR" smtClean="0"/>
              <a:t>‹#›</a:t>
            </a:fld>
            <a:endParaRPr lang="es-AR"/>
          </a:p>
        </p:txBody>
      </p:sp>
    </p:spTree>
    <p:extLst>
      <p:ext uri="{BB962C8B-B14F-4D97-AF65-F5344CB8AC3E}">
        <p14:creationId xmlns:p14="http://schemas.microsoft.com/office/powerpoint/2010/main" val="343809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3DCDD911-2C8E-4A3A-8517-3E49F29BA7B0}" type="datetimeFigureOut">
              <a:rPr lang="es-AR" smtClean="0"/>
              <a:t>5/3/2021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CE16CC1C-6D29-4688-BB90-5AC3DF241C98}" type="slidenum">
              <a:rPr lang="es-AR" smtClean="0"/>
              <a:t>‹#›</a:t>
            </a:fld>
            <a:endParaRPr lang="es-AR"/>
          </a:p>
        </p:txBody>
      </p:sp>
    </p:spTree>
    <p:extLst>
      <p:ext uri="{BB962C8B-B14F-4D97-AF65-F5344CB8AC3E}">
        <p14:creationId xmlns:p14="http://schemas.microsoft.com/office/powerpoint/2010/main" val="295111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DCDD911-2C8E-4A3A-8517-3E49F29BA7B0}" type="datetimeFigureOut">
              <a:rPr lang="es-AR" smtClean="0"/>
              <a:t>5/3/2021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CE16CC1C-6D29-4688-BB90-5AC3DF241C98}" type="slidenum">
              <a:rPr lang="es-AR" smtClean="0"/>
              <a:t>‹#›</a:t>
            </a:fld>
            <a:endParaRPr lang="es-AR"/>
          </a:p>
        </p:txBody>
      </p:sp>
    </p:spTree>
    <p:extLst>
      <p:ext uri="{BB962C8B-B14F-4D97-AF65-F5344CB8AC3E}">
        <p14:creationId xmlns:p14="http://schemas.microsoft.com/office/powerpoint/2010/main" val="174874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3DCDD911-2C8E-4A3A-8517-3E49F29BA7B0}" type="datetimeFigureOut">
              <a:rPr lang="es-AR" smtClean="0"/>
              <a:t>5/3/2021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CE16CC1C-6D29-4688-BB90-5AC3DF241C98}" type="slidenum">
              <a:rPr lang="es-AR" smtClean="0"/>
              <a:t>‹#›</a:t>
            </a:fld>
            <a:endParaRPr lang="es-AR"/>
          </a:p>
        </p:txBody>
      </p:sp>
    </p:spTree>
    <p:extLst>
      <p:ext uri="{BB962C8B-B14F-4D97-AF65-F5344CB8AC3E}">
        <p14:creationId xmlns:p14="http://schemas.microsoft.com/office/powerpoint/2010/main" val="134464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3DCDD911-2C8E-4A3A-8517-3E49F29BA7B0}" type="datetimeFigureOut">
              <a:rPr lang="es-AR" smtClean="0"/>
              <a:t>5/3/2021</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CE16CC1C-6D29-4688-BB90-5AC3DF241C98}" type="slidenum">
              <a:rPr lang="es-AR" smtClean="0"/>
              <a:t>‹#›</a:t>
            </a:fld>
            <a:endParaRPr lang="es-AR"/>
          </a:p>
        </p:txBody>
      </p:sp>
    </p:spTree>
    <p:extLst>
      <p:ext uri="{BB962C8B-B14F-4D97-AF65-F5344CB8AC3E}">
        <p14:creationId xmlns:p14="http://schemas.microsoft.com/office/powerpoint/2010/main" val="1541312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3DCDD911-2C8E-4A3A-8517-3E49F29BA7B0}" type="datetimeFigureOut">
              <a:rPr lang="es-AR" smtClean="0"/>
              <a:t>5/3/2021</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CE16CC1C-6D29-4688-BB90-5AC3DF241C98}" type="slidenum">
              <a:rPr lang="es-AR" smtClean="0"/>
              <a:t>‹#›</a:t>
            </a:fld>
            <a:endParaRPr lang="es-AR"/>
          </a:p>
        </p:txBody>
      </p:sp>
    </p:spTree>
    <p:extLst>
      <p:ext uri="{BB962C8B-B14F-4D97-AF65-F5344CB8AC3E}">
        <p14:creationId xmlns:p14="http://schemas.microsoft.com/office/powerpoint/2010/main" val="2953709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DCDD911-2C8E-4A3A-8517-3E49F29BA7B0}" type="datetimeFigureOut">
              <a:rPr lang="es-AR" smtClean="0"/>
              <a:t>5/3/2021</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CE16CC1C-6D29-4688-BB90-5AC3DF241C98}" type="slidenum">
              <a:rPr lang="es-AR" smtClean="0"/>
              <a:t>‹#›</a:t>
            </a:fld>
            <a:endParaRPr lang="es-AR"/>
          </a:p>
        </p:txBody>
      </p:sp>
    </p:spTree>
    <p:extLst>
      <p:ext uri="{BB962C8B-B14F-4D97-AF65-F5344CB8AC3E}">
        <p14:creationId xmlns:p14="http://schemas.microsoft.com/office/powerpoint/2010/main" val="420009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DCDD911-2C8E-4A3A-8517-3E49F29BA7B0}" type="datetimeFigureOut">
              <a:rPr lang="es-AR" smtClean="0"/>
              <a:t>5/3/2021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CE16CC1C-6D29-4688-BB90-5AC3DF241C98}" type="slidenum">
              <a:rPr lang="es-AR" smtClean="0"/>
              <a:t>‹#›</a:t>
            </a:fld>
            <a:endParaRPr lang="es-AR"/>
          </a:p>
        </p:txBody>
      </p:sp>
    </p:spTree>
    <p:extLst>
      <p:ext uri="{BB962C8B-B14F-4D97-AF65-F5344CB8AC3E}">
        <p14:creationId xmlns:p14="http://schemas.microsoft.com/office/powerpoint/2010/main" val="3954829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DCDD911-2C8E-4A3A-8517-3E49F29BA7B0}" type="datetimeFigureOut">
              <a:rPr lang="es-AR" smtClean="0"/>
              <a:t>5/3/2021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CE16CC1C-6D29-4688-BB90-5AC3DF241C98}" type="slidenum">
              <a:rPr lang="es-AR" smtClean="0"/>
              <a:t>‹#›</a:t>
            </a:fld>
            <a:endParaRPr lang="es-AR"/>
          </a:p>
        </p:txBody>
      </p:sp>
    </p:spTree>
    <p:extLst>
      <p:ext uri="{BB962C8B-B14F-4D97-AF65-F5344CB8AC3E}">
        <p14:creationId xmlns:p14="http://schemas.microsoft.com/office/powerpoint/2010/main" val="2463805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DD911-2C8E-4A3A-8517-3E49F29BA7B0}" type="datetimeFigureOut">
              <a:rPr lang="es-AR" smtClean="0"/>
              <a:t>5/3/2021</a:t>
            </a:fld>
            <a:endParaRPr lang="es-AR"/>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16CC1C-6D29-4688-BB90-5AC3DF241C98}" type="slidenum">
              <a:rPr lang="es-AR" smtClean="0"/>
              <a:t>‹#›</a:t>
            </a:fld>
            <a:endParaRPr lang="es-AR"/>
          </a:p>
        </p:txBody>
      </p:sp>
    </p:spTree>
    <p:extLst>
      <p:ext uri="{BB962C8B-B14F-4D97-AF65-F5344CB8AC3E}">
        <p14:creationId xmlns:p14="http://schemas.microsoft.com/office/powerpoint/2010/main" val="4188290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gif"/></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Documentos\Joel\Joel 2020\Educacion y Tecnica\Membrete Politecnico\Power horizontal-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4325"/>
            <a:ext cx="12192000" cy="710122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70;p17"/>
          <p:cNvSpPr txBox="1">
            <a:spLocks noGrp="1"/>
          </p:cNvSpPr>
          <p:nvPr>
            <p:ph type="ctrTitle"/>
          </p:nvPr>
        </p:nvSpPr>
        <p:spPr>
          <a:xfrm>
            <a:off x="4079776" y="3476286"/>
            <a:ext cx="6690000" cy="2105100"/>
          </a:xfrm>
          <a:prstGeom prst="rect">
            <a:avLst/>
          </a:prstGeom>
        </p:spPr>
        <p:txBody>
          <a:bodyPr spcFirstLastPara="1" vert="horz" wrap="square" lIns="121900" tIns="121900" rIns="121900" bIns="121900" rtlCol="0" anchor="t" anchorCtr="0">
            <a:noAutofit/>
          </a:bodyPr>
          <a:lstStyle/>
          <a:p>
            <a:pPr algn="r">
              <a:spcBef>
                <a:spcPts val="0"/>
              </a:spcBef>
            </a:pPr>
            <a:r>
              <a:rPr lang="en-US" dirty="0">
                <a:latin typeface="Lato"/>
                <a:ea typeface="Lato"/>
                <a:cs typeface="Lato"/>
                <a:sym typeface="Lato"/>
              </a:rPr>
              <a:t>POO</a:t>
            </a:r>
            <a:endParaRPr dirty="0">
              <a:latin typeface="Lato"/>
              <a:ea typeface="Lato"/>
              <a:cs typeface="Lato"/>
              <a:sym typeface="Lato"/>
            </a:endParaRPr>
          </a:p>
          <a:p>
            <a:pPr algn="r">
              <a:spcBef>
                <a:spcPts val="0"/>
              </a:spcBef>
            </a:pPr>
            <a:r>
              <a:rPr lang="en-US" sz="2700" dirty="0" err="1">
                <a:latin typeface="Lato"/>
                <a:ea typeface="Lato"/>
                <a:cs typeface="Lato"/>
                <a:sym typeface="Lato"/>
              </a:rPr>
              <a:t>Fundamentos</a:t>
            </a:r>
            <a:r>
              <a:rPr lang="en-US" sz="2700" dirty="0">
                <a:latin typeface="Lato"/>
                <a:ea typeface="Lato"/>
                <a:cs typeface="Lato"/>
                <a:sym typeface="Lato"/>
              </a:rPr>
              <a:t> de la POO</a:t>
            </a:r>
            <a:br>
              <a:rPr lang="en-US" sz="2700" dirty="0">
                <a:latin typeface="Lato"/>
                <a:ea typeface="Lato"/>
                <a:cs typeface="Lato"/>
                <a:sym typeface="Lato"/>
              </a:rPr>
            </a:br>
            <a:r>
              <a:rPr lang="en-US" sz="2700" dirty="0" err="1">
                <a:latin typeface="Lato"/>
                <a:ea typeface="Lato"/>
                <a:cs typeface="Lato"/>
                <a:sym typeface="Lato"/>
              </a:rPr>
              <a:t>Programación</a:t>
            </a:r>
            <a:r>
              <a:rPr lang="en-US" sz="2700" dirty="0">
                <a:latin typeface="Lato"/>
                <a:ea typeface="Lato"/>
                <a:cs typeface="Lato"/>
                <a:sym typeface="Lato"/>
              </a:rPr>
              <a:t> </a:t>
            </a:r>
            <a:r>
              <a:rPr lang="en-US" sz="2700" dirty="0" err="1">
                <a:latin typeface="Lato"/>
                <a:ea typeface="Lato"/>
                <a:cs typeface="Lato"/>
                <a:sym typeface="Lato"/>
              </a:rPr>
              <a:t>Orientada</a:t>
            </a:r>
            <a:r>
              <a:rPr lang="en-US" sz="2700" dirty="0">
                <a:latin typeface="Lato"/>
                <a:ea typeface="Lato"/>
                <a:cs typeface="Lato"/>
                <a:sym typeface="Lato"/>
              </a:rPr>
              <a:t> a </a:t>
            </a:r>
            <a:r>
              <a:rPr lang="en-US" sz="2700" dirty="0" err="1">
                <a:latin typeface="Lato"/>
                <a:ea typeface="Lato"/>
                <a:cs typeface="Lato"/>
                <a:sym typeface="Lato"/>
              </a:rPr>
              <a:t>Objetos</a:t>
            </a:r>
            <a:endParaRPr sz="2700" dirty="0">
              <a:latin typeface="Lato"/>
              <a:ea typeface="Lato"/>
              <a:cs typeface="Lato"/>
              <a:sym typeface="Lato"/>
            </a:endParaRPr>
          </a:p>
          <a:p>
            <a:pPr algn="l">
              <a:spcBef>
                <a:spcPts val="0"/>
              </a:spcBef>
            </a:pPr>
            <a:endParaRPr dirty="0"/>
          </a:p>
        </p:txBody>
      </p:sp>
    </p:spTree>
    <p:extLst>
      <p:ext uri="{BB962C8B-B14F-4D97-AF65-F5344CB8AC3E}">
        <p14:creationId xmlns:p14="http://schemas.microsoft.com/office/powerpoint/2010/main" val="1286415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Documentos\Joel\Joel 2020\Educacion y Tecnica\Membrete Politecnico\Power-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384"/>
            <a:ext cx="12192000" cy="6927924"/>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54;p24"/>
          <p:cNvSpPr txBox="1">
            <a:spLocks/>
          </p:cNvSpPr>
          <p:nvPr/>
        </p:nvSpPr>
        <p:spPr>
          <a:xfrm>
            <a:off x="4223792" y="268976"/>
            <a:ext cx="3744416" cy="896738"/>
          </a:xfrm>
          <a:prstGeom prst="rect">
            <a:avLst/>
          </a:prstGeom>
        </p:spPr>
        <p:txBody>
          <a:bodyPr spcFirstLastPara="1" vert="horz" wrap="square" lIns="121900" tIns="121900" rIns="121900" bIns="12190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dirty="0" err="1" smtClean="0"/>
              <a:t>Clasificación</a:t>
            </a:r>
            <a:endParaRPr lang="en-US" dirty="0"/>
          </a:p>
        </p:txBody>
      </p:sp>
      <p:sp>
        <p:nvSpPr>
          <p:cNvPr id="6" name="Google Shape;255;p24"/>
          <p:cNvSpPr txBox="1">
            <a:spLocks/>
          </p:cNvSpPr>
          <p:nvPr/>
        </p:nvSpPr>
        <p:spPr>
          <a:xfrm>
            <a:off x="682787" y="5754028"/>
            <a:ext cx="10826425" cy="555292"/>
          </a:xfrm>
          <a:prstGeom prst="rect">
            <a:avLst/>
          </a:prstGeom>
          <a:noFill/>
          <a:ln>
            <a:noFill/>
          </a:ln>
        </p:spPr>
        <p:txBody>
          <a:bodyPr spcFirstLastPara="1" vert="horz" wrap="square" lIns="91425" tIns="45700" rIns="91425" bIns="4570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80000"/>
              </a:lnSpc>
              <a:spcBef>
                <a:spcPts val="0"/>
              </a:spcBef>
              <a:buSzPts val="2697"/>
              <a:buFont typeface="Arial" pitchFamily="34" charset="0"/>
              <a:buNone/>
            </a:pPr>
            <a:r>
              <a:rPr lang="es-419" sz="2400" b="1" dirty="0" smtClean="0">
                <a:solidFill>
                  <a:srgbClr val="F1C232"/>
                </a:solidFill>
              </a:rPr>
              <a:t>La clasificación es el medio por el que ordenamos, el conocimiento descubierto en las abstracciones.</a:t>
            </a:r>
            <a:endParaRPr lang="es-419" sz="2000" dirty="0"/>
          </a:p>
        </p:txBody>
      </p:sp>
      <p:pic>
        <p:nvPicPr>
          <p:cNvPr id="7" name="Google Shape;256;p24" descr="clasificacion.png"/>
          <p:cNvPicPr preferRelativeResize="0"/>
          <p:nvPr/>
        </p:nvPicPr>
        <p:blipFill rotWithShape="1">
          <a:blip r:embed="rId3">
            <a:alphaModFix/>
          </a:blip>
          <a:srcRect/>
          <a:stretch/>
        </p:blipFill>
        <p:spPr>
          <a:xfrm>
            <a:off x="2783632" y="1388028"/>
            <a:ext cx="5566375" cy="4010500"/>
          </a:xfrm>
          <a:prstGeom prst="rect">
            <a:avLst/>
          </a:prstGeom>
          <a:noFill/>
          <a:ln>
            <a:noFill/>
          </a:ln>
        </p:spPr>
      </p:pic>
    </p:spTree>
    <p:extLst>
      <p:ext uri="{BB962C8B-B14F-4D97-AF65-F5344CB8AC3E}">
        <p14:creationId xmlns:p14="http://schemas.microsoft.com/office/powerpoint/2010/main" val="1054227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Documentos\Joel\Joel 2020\Educacion y Tecnica\Membrete Politecnico\Power-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384"/>
            <a:ext cx="12192000" cy="6927924"/>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62;p25"/>
          <p:cNvSpPr txBox="1">
            <a:spLocks/>
          </p:cNvSpPr>
          <p:nvPr/>
        </p:nvSpPr>
        <p:spPr>
          <a:xfrm>
            <a:off x="2746948" y="176320"/>
            <a:ext cx="7484904" cy="960560"/>
          </a:xfrm>
          <a:prstGeom prst="rect">
            <a:avLst/>
          </a:prstGeom>
        </p:spPr>
        <p:txBody>
          <a:bodyPr spcFirstLastPara="1" vert="horz" wrap="square" lIns="121900" tIns="121900" rIns="121900" bIns="12190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dirty="0" smtClean="0"/>
              <a:t>¿</a:t>
            </a:r>
            <a:r>
              <a:rPr lang="en-US" dirty="0" err="1" smtClean="0"/>
              <a:t>Qué</a:t>
            </a:r>
            <a:r>
              <a:rPr lang="en-US" dirty="0" smtClean="0"/>
              <a:t> </a:t>
            </a:r>
            <a:r>
              <a:rPr lang="en-US" dirty="0" err="1" smtClean="0"/>
              <a:t>es</a:t>
            </a:r>
            <a:r>
              <a:rPr lang="en-US" dirty="0" smtClean="0"/>
              <a:t> el </a:t>
            </a:r>
            <a:r>
              <a:rPr lang="en-US" dirty="0" err="1" smtClean="0"/>
              <a:t>encapsulamiento</a:t>
            </a:r>
            <a:r>
              <a:rPr lang="en-US" dirty="0" smtClean="0"/>
              <a:t>?</a:t>
            </a:r>
            <a:endParaRPr lang="en-US" dirty="0"/>
          </a:p>
        </p:txBody>
      </p:sp>
      <p:pic>
        <p:nvPicPr>
          <p:cNvPr id="6" name="Google Shape;263;p25"/>
          <p:cNvPicPr preferRelativeResize="0"/>
          <p:nvPr/>
        </p:nvPicPr>
        <p:blipFill rotWithShape="1">
          <a:blip r:embed="rId3">
            <a:alphaModFix/>
          </a:blip>
          <a:srcRect/>
          <a:stretch/>
        </p:blipFill>
        <p:spPr>
          <a:xfrm>
            <a:off x="756438" y="1634615"/>
            <a:ext cx="5218574" cy="3313850"/>
          </a:xfrm>
          <a:prstGeom prst="rect">
            <a:avLst/>
          </a:prstGeom>
          <a:noFill/>
          <a:ln>
            <a:noFill/>
          </a:ln>
        </p:spPr>
      </p:pic>
      <p:sp>
        <p:nvSpPr>
          <p:cNvPr id="7" name="Google Shape;264;p25"/>
          <p:cNvSpPr/>
          <p:nvPr/>
        </p:nvSpPr>
        <p:spPr>
          <a:xfrm>
            <a:off x="551384" y="5661248"/>
            <a:ext cx="11161200" cy="436800"/>
          </a:xfrm>
          <a:prstGeom prst="rect">
            <a:avLst/>
          </a:prstGeom>
          <a:noFill/>
          <a:ln>
            <a:noFill/>
          </a:ln>
        </p:spPr>
        <p:txBody>
          <a:bodyPr spcFirstLastPara="1" wrap="square" lIns="67850" tIns="33325" rIns="67850" bIns="33325" anchor="t" anchorCtr="0">
            <a:noAutofit/>
          </a:bodyPr>
          <a:lstStyle/>
          <a:p>
            <a:pPr marL="0" marR="0" lvl="0" indent="0" algn="ctr" rtl="0">
              <a:lnSpc>
                <a:spcPct val="100000"/>
              </a:lnSpc>
              <a:spcBef>
                <a:spcPts val="0"/>
              </a:spcBef>
              <a:spcAft>
                <a:spcPts val="0"/>
              </a:spcAft>
              <a:buClr>
                <a:srgbClr val="9D315D"/>
              </a:buClr>
              <a:buSzPts val="2400"/>
              <a:buFont typeface="Poppins"/>
              <a:buNone/>
            </a:pPr>
            <a:r>
              <a:rPr lang="en-US" sz="2400" b="1">
                <a:solidFill>
                  <a:srgbClr val="F1C232"/>
                </a:solidFill>
                <a:latin typeface="Lato"/>
                <a:ea typeface="Lato"/>
                <a:cs typeface="Lato"/>
                <a:sym typeface="Lato"/>
              </a:rPr>
              <a:t>El encapsulamiento oculta los detalles de implementación de un objeto.</a:t>
            </a:r>
            <a:endParaRPr>
              <a:solidFill>
                <a:srgbClr val="F1C232"/>
              </a:solidFill>
              <a:latin typeface="Lato"/>
              <a:ea typeface="Lato"/>
              <a:cs typeface="Lato"/>
              <a:sym typeface="Lato"/>
            </a:endParaRPr>
          </a:p>
        </p:txBody>
      </p:sp>
      <p:sp>
        <p:nvSpPr>
          <p:cNvPr id="8" name="Google Shape;265;p25"/>
          <p:cNvSpPr txBox="1"/>
          <p:nvPr/>
        </p:nvSpPr>
        <p:spPr>
          <a:xfrm>
            <a:off x="6731450" y="698100"/>
            <a:ext cx="5218500" cy="474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FFFFFF"/>
              </a:solidFill>
              <a:latin typeface="Georgia"/>
              <a:ea typeface="Georgia"/>
              <a:cs typeface="Georgia"/>
              <a:sym typeface="Georgia"/>
            </a:endParaRPr>
          </a:p>
          <a:p>
            <a:pPr marL="0" lvl="0" indent="0" algn="l" rtl="0">
              <a:spcBef>
                <a:spcPts val="0"/>
              </a:spcBef>
              <a:spcAft>
                <a:spcPts val="0"/>
              </a:spcAft>
              <a:buNone/>
            </a:pPr>
            <a:endParaRPr sz="1600" dirty="0">
              <a:latin typeface="Georgia"/>
              <a:ea typeface="Georgia"/>
              <a:cs typeface="Georgia"/>
              <a:sym typeface="Georgia"/>
            </a:endParaRPr>
          </a:p>
          <a:p>
            <a:pPr marL="0" lvl="0" indent="0" algn="l" rtl="0">
              <a:spcBef>
                <a:spcPts val="0"/>
              </a:spcBef>
              <a:spcAft>
                <a:spcPts val="0"/>
              </a:spcAft>
              <a:buNone/>
            </a:pPr>
            <a:r>
              <a:rPr lang="en-US" sz="1600" dirty="0">
                <a:latin typeface="Georgia"/>
                <a:ea typeface="Georgia"/>
                <a:cs typeface="Georgia"/>
                <a:sym typeface="Georgia"/>
              </a:rPr>
              <a:t>El </a:t>
            </a:r>
            <a:r>
              <a:rPr lang="en-US" sz="1600" dirty="0" err="1">
                <a:latin typeface="Georgia"/>
                <a:ea typeface="Georgia"/>
                <a:cs typeface="Georgia"/>
                <a:sym typeface="Georgia"/>
              </a:rPr>
              <a:t>encapsulamiento</a:t>
            </a:r>
            <a:r>
              <a:rPr lang="en-US" sz="1600" dirty="0">
                <a:latin typeface="Georgia"/>
                <a:ea typeface="Georgia"/>
                <a:cs typeface="Georgia"/>
                <a:sym typeface="Georgia"/>
              </a:rPr>
              <a:t> </a:t>
            </a:r>
            <a:r>
              <a:rPr lang="en-US" sz="1600" dirty="0" err="1">
                <a:latin typeface="Georgia"/>
                <a:ea typeface="Georgia"/>
                <a:cs typeface="Georgia"/>
                <a:sym typeface="Georgia"/>
              </a:rPr>
              <a:t>en</a:t>
            </a:r>
            <a:r>
              <a:rPr lang="en-US" sz="1600" dirty="0">
                <a:latin typeface="Georgia"/>
                <a:ea typeface="Georgia"/>
                <a:cs typeface="Georgia"/>
                <a:sym typeface="Georgia"/>
              </a:rPr>
              <a:t> un </a:t>
            </a:r>
            <a:r>
              <a:rPr lang="en-US" sz="1600" dirty="0" err="1">
                <a:latin typeface="Georgia"/>
                <a:ea typeface="Georgia"/>
                <a:cs typeface="Georgia"/>
                <a:sym typeface="Georgia"/>
              </a:rPr>
              <a:t>sistema</a:t>
            </a:r>
            <a:r>
              <a:rPr lang="en-US" sz="1600" dirty="0">
                <a:latin typeface="Georgia"/>
                <a:ea typeface="Georgia"/>
                <a:cs typeface="Georgia"/>
                <a:sym typeface="Georgia"/>
              </a:rPr>
              <a:t> </a:t>
            </a:r>
            <a:r>
              <a:rPr lang="en-US" sz="1600" dirty="0" err="1">
                <a:latin typeface="Georgia"/>
                <a:ea typeface="Georgia"/>
                <a:cs typeface="Georgia"/>
                <a:sym typeface="Georgia"/>
              </a:rPr>
              <a:t>orientado</a:t>
            </a:r>
            <a:r>
              <a:rPr lang="en-US" sz="1600" dirty="0">
                <a:latin typeface="Georgia"/>
                <a:ea typeface="Georgia"/>
                <a:cs typeface="Georgia"/>
                <a:sym typeface="Georgia"/>
              </a:rPr>
              <a:t> a </a:t>
            </a:r>
            <a:r>
              <a:rPr lang="en-US" sz="1600" dirty="0" err="1">
                <a:latin typeface="Georgia"/>
                <a:ea typeface="Georgia"/>
                <a:cs typeface="Georgia"/>
                <a:sym typeface="Georgia"/>
              </a:rPr>
              <a:t>objeto</a:t>
            </a:r>
            <a:r>
              <a:rPr lang="en-US" sz="1600" dirty="0">
                <a:latin typeface="Georgia"/>
                <a:ea typeface="Georgia"/>
                <a:cs typeface="Georgia"/>
                <a:sym typeface="Georgia"/>
              </a:rPr>
              <a:t> se </a:t>
            </a:r>
            <a:r>
              <a:rPr lang="en-US" sz="1600" dirty="0" err="1">
                <a:latin typeface="Georgia"/>
                <a:ea typeface="Georgia"/>
                <a:cs typeface="Georgia"/>
                <a:sym typeface="Georgia"/>
              </a:rPr>
              <a:t>representa</a:t>
            </a:r>
            <a:r>
              <a:rPr lang="en-US" sz="1600" dirty="0">
                <a:latin typeface="Georgia"/>
                <a:ea typeface="Georgia"/>
                <a:cs typeface="Georgia"/>
                <a:sym typeface="Georgia"/>
              </a:rPr>
              <a:t> </a:t>
            </a:r>
            <a:r>
              <a:rPr lang="en-US" sz="1600" dirty="0" err="1">
                <a:latin typeface="Georgia"/>
                <a:ea typeface="Georgia"/>
                <a:cs typeface="Georgia"/>
                <a:sym typeface="Georgia"/>
              </a:rPr>
              <a:t>en</a:t>
            </a:r>
            <a:r>
              <a:rPr lang="en-US" sz="1600" dirty="0">
                <a:latin typeface="Georgia"/>
                <a:ea typeface="Georgia"/>
                <a:cs typeface="Georgia"/>
                <a:sym typeface="Georgia"/>
              </a:rPr>
              <a:t> </a:t>
            </a:r>
            <a:r>
              <a:rPr lang="en-US" sz="1600" dirty="0" err="1">
                <a:latin typeface="Georgia"/>
                <a:ea typeface="Georgia"/>
                <a:cs typeface="Georgia"/>
                <a:sym typeface="Georgia"/>
              </a:rPr>
              <a:t>cada</a:t>
            </a:r>
            <a:r>
              <a:rPr lang="en-US" sz="1600" dirty="0">
                <a:latin typeface="Georgia"/>
                <a:ea typeface="Georgia"/>
                <a:cs typeface="Georgia"/>
                <a:sym typeface="Georgia"/>
              </a:rPr>
              <a:t> </a:t>
            </a:r>
            <a:r>
              <a:rPr lang="en-US" sz="1600" dirty="0" err="1">
                <a:latin typeface="Georgia"/>
                <a:ea typeface="Georgia"/>
                <a:cs typeface="Georgia"/>
                <a:sym typeface="Georgia"/>
              </a:rPr>
              <a:t>clase</a:t>
            </a:r>
            <a:r>
              <a:rPr lang="en-US" sz="1600" dirty="0">
                <a:latin typeface="Georgia"/>
                <a:ea typeface="Georgia"/>
                <a:cs typeface="Georgia"/>
                <a:sym typeface="Georgia"/>
              </a:rPr>
              <a:t> u </a:t>
            </a:r>
            <a:r>
              <a:rPr lang="en-US" sz="1600" dirty="0" err="1">
                <a:latin typeface="Georgia"/>
                <a:ea typeface="Georgia"/>
                <a:cs typeface="Georgia"/>
                <a:sym typeface="Georgia"/>
              </a:rPr>
              <a:t>objeto</a:t>
            </a:r>
            <a:r>
              <a:rPr lang="en-US" sz="1600" dirty="0">
                <a:latin typeface="Georgia"/>
                <a:ea typeface="Georgia"/>
                <a:cs typeface="Georgia"/>
                <a:sym typeface="Georgia"/>
              </a:rPr>
              <a:t>, </a:t>
            </a:r>
            <a:r>
              <a:rPr lang="en-US" sz="1600" dirty="0" err="1">
                <a:latin typeface="Georgia"/>
                <a:ea typeface="Georgia"/>
                <a:cs typeface="Georgia"/>
                <a:sym typeface="Georgia"/>
              </a:rPr>
              <a:t>definiendo</a:t>
            </a:r>
            <a:r>
              <a:rPr lang="en-US" sz="1600" dirty="0">
                <a:latin typeface="Georgia"/>
                <a:ea typeface="Georgia"/>
                <a:cs typeface="Georgia"/>
                <a:sym typeface="Georgia"/>
              </a:rPr>
              <a:t> </a:t>
            </a:r>
            <a:r>
              <a:rPr lang="en-US" sz="1600" dirty="0" err="1">
                <a:latin typeface="Georgia"/>
                <a:ea typeface="Georgia"/>
                <a:cs typeface="Georgia"/>
                <a:sym typeface="Georgia"/>
              </a:rPr>
              <a:t>sus</a:t>
            </a:r>
            <a:r>
              <a:rPr lang="en-US" sz="1600" dirty="0">
                <a:latin typeface="Georgia"/>
                <a:ea typeface="Georgia"/>
                <a:cs typeface="Georgia"/>
                <a:sym typeface="Georgia"/>
              </a:rPr>
              <a:t> </a:t>
            </a:r>
            <a:r>
              <a:rPr lang="en-US" sz="1600" dirty="0" err="1">
                <a:latin typeface="Georgia"/>
                <a:ea typeface="Georgia"/>
                <a:cs typeface="Georgia"/>
                <a:sym typeface="Georgia"/>
              </a:rPr>
              <a:t>atributos</a:t>
            </a:r>
            <a:r>
              <a:rPr lang="en-US" sz="1600" dirty="0">
                <a:latin typeface="Georgia"/>
                <a:ea typeface="Georgia"/>
                <a:cs typeface="Georgia"/>
                <a:sym typeface="Georgia"/>
              </a:rPr>
              <a:t> y </a:t>
            </a:r>
            <a:r>
              <a:rPr lang="en-US" sz="1600" dirty="0" err="1" smtClean="0">
                <a:latin typeface="Georgia"/>
                <a:ea typeface="Georgia"/>
                <a:cs typeface="Georgia"/>
                <a:sym typeface="Georgia"/>
              </a:rPr>
              <a:t>métodos</a:t>
            </a:r>
            <a:r>
              <a:rPr lang="en-US" sz="1600" dirty="0" smtClean="0">
                <a:latin typeface="Georgia"/>
                <a:ea typeface="Georgia"/>
                <a:cs typeface="Georgia"/>
                <a:sym typeface="Georgia"/>
              </a:rPr>
              <a:t> con </a:t>
            </a:r>
            <a:r>
              <a:rPr lang="en-US" sz="1600" dirty="0" err="1">
                <a:latin typeface="Georgia"/>
                <a:ea typeface="Georgia"/>
                <a:cs typeface="Georgia"/>
                <a:sym typeface="Georgia"/>
              </a:rPr>
              <a:t>los</a:t>
            </a:r>
            <a:r>
              <a:rPr lang="en-US" sz="1600" dirty="0">
                <a:latin typeface="Georgia"/>
                <a:ea typeface="Georgia"/>
                <a:cs typeface="Georgia"/>
                <a:sym typeface="Georgia"/>
              </a:rPr>
              <a:t> </a:t>
            </a:r>
            <a:r>
              <a:rPr lang="en-US" sz="1600" dirty="0" err="1">
                <a:latin typeface="Georgia"/>
                <a:ea typeface="Georgia"/>
                <a:cs typeface="Georgia"/>
                <a:sym typeface="Georgia"/>
              </a:rPr>
              <a:t>siguientes</a:t>
            </a:r>
            <a:r>
              <a:rPr lang="en-US" sz="1600" dirty="0">
                <a:latin typeface="Georgia"/>
                <a:ea typeface="Georgia"/>
                <a:cs typeface="Georgia"/>
                <a:sym typeface="Georgia"/>
              </a:rPr>
              <a:t> </a:t>
            </a:r>
            <a:r>
              <a:rPr lang="en-US" sz="1600" b="1" dirty="0" err="1">
                <a:latin typeface="Georgia"/>
                <a:ea typeface="Georgia"/>
                <a:cs typeface="Georgia"/>
                <a:sym typeface="Georgia"/>
              </a:rPr>
              <a:t>modos</a:t>
            </a:r>
            <a:r>
              <a:rPr lang="en-US" sz="1600" b="1" dirty="0">
                <a:latin typeface="Georgia"/>
                <a:ea typeface="Georgia"/>
                <a:cs typeface="Georgia"/>
                <a:sym typeface="Georgia"/>
              </a:rPr>
              <a:t> de </a:t>
            </a:r>
            <a:r>
              <a:rPr lang="en-US" sz="1600" b="1" dirty="0" err="1">
                <a:latin typeface="Georgia"/>
                <a:ea typeface="Georgia"/>
                <a:cs typeface="Georgia"/>
                <a:sym typeface="Georgia"/>
              </a:rPr>
              <a:t>acceso</a:t>
            </a:r>
            <a:r>
              <a:rPr lang="en-US" sz="1600" dirty="0">
                <a:latin typeface="Georgia"/>
                <a:ea typeface="Georgia"/>
                <a:cs typeface="Georgia"/>
                <a:sym typeface="Georgia"/>
              </a:rPr>
              <a:t>:</a:t>
            </a:r>
            <a:endParaRPr sz="1600" dirty="0">
              <a:latin typeface="Georgia"/>
              <a:ea typeface="Georgia"/>
              <a:cs typeface="Georgia"/>
              <a:sym typeface="Georgia"/>
            </a:endParaRPr>
          </a:p>
          <a:p>
            <a:pPr marL="0" lvl="0" indent="0" algn="l" rtl="0">
              <a:spcBef>
                <a:spcPts val="0"/>
              </a:spcBef>
              <a:spcAft>
                <a:spcPts val="0"/>
              </a:spcAft>
              <a:buNone/>
            </a:pPr>
            <a:endParaRPr sz="1600" dirty="0">
              <a:latin typeface="Georgia"/>
              <a:ea typeface="Georgia"/>
              <a:cs typeface="Georgia"/>
              <a:sym typeface="Georgia"/>
            </a:endParaRPr>
          </a:p>
          <a:p>
            <a:pPr marL="457200" lvl="0" indent="-330200" algn="l" rtl="0">
              <a:spcBef>
                <a:spcPts val="0"/>
              </a:spcBef>
              <a:spcAft>
                <a:spcPts val="0"/>
              </a:spcAft>
              <a:buClr>
                <a:srgbClr val="FFFFFF"/>
              </a:buClr>
              <a:buSzPts val="1600"/>
              <a:buFont typeface="Georgia"/>
              <a:buChar char="●"/>
            </a:pPr>
            <a:r>
              <a:rPr lang="en-US" sz="1600" dirty="0" err="1">
                <a:latin typeface="Georgia"/>
                <a:ea typeface="Georgia"/>
                <a:cs typeface="Georgia"/>
                <a:sym typeface="Georgia"/>
              </a:rPr>
              <a:t>Público</a:t>
            </a:r>
            <a:r>
              <a:rPr lang="en-US" sz="1600" dirty="0">
                <a:latin typeface="Georgia"/>
                <a:ea typeface="Georgia"/>
                <a:cs typeface="Georgia"/>
                <a:sym typeface="Georgia"/>
              </a:rPr>
              <a:t> (+) </a:t>
            </a:r>
            <a:r>
              <a:rPr lang="en-US" sz="1600" dirty="0" err="1">
                <a:latin typeface="Georgia"/>
                <a:ea typeface="Georgia"/>
                <a:cs typeface="Georgia"/>
                <a:sym typeface="Georgia"/>
              </a:rPr>
              <a:t>Atributos</a:t>
            </a:r>
            <a:r>
              <a:rPr lang="en-US" sz="1600" dirty="0">
                <a:latin typeface="Georgia"/>
                <a:ea typeface="Georgia"/>
                <a:cs typeface="Georgia"/>
                <a:sym typeface="Georgia"/>
              </a:rPr>
              <a:t> o </a:t>
            </a:r>
            <a:r>
              <a:rPr lang="en-US" sz="1600" dirty="0" err="1">
                <a:latin typeface="Georgia"/>
                <a:ea typeface="Georgia"/>
                <a:cs typeface="Georgia"/>
                <a:sym typeface="Georgia"/>
              </a:rPr>
              <a:t>Métodos</a:t>
            </a:r>
            <a:r>
              <a:rPr lang="en-US" sz="1600" dirty="0">
                <a:latin typeface="Georgia"/>
                <a:ea typeface="Georgia"/>
                <a:cs typeface="Georgia"/>
                <a:sym typeface="Georgia"/>
              </a:rPr>
              <a:t> que son </a:t>
            </a:r>
            <a:r>
              <a:rPr lang="en-US" sz="1600" dirty="0" err="1">
                <a:latin typeface="Georgia"/>
                <a:ea typeface="Georgia"/>
                <a:cs typeface="Georgia"/>
                <a:sym typeface="Georgia"/>
              </a:rPr>
              <a:t>accesibles</a:t>
            </a:r>
            <a:r>
              <a:rPr lang="en-US" sz="1600" dirty="0">
                <a:latin typeface="Georgia"/>
                <a:ea typeface="Georgia"/>
                <a:cs typeface="Georgia"/>
                <a:sym typeface="Georgia"/>
              </a:rPr>
              <a:t> </a:t>
            </a:r>
            <a:r>
              <a:rPr lang="en-US" sz="1600" dirty="0" err="1">
                <a:latin typeface="Georgia"/>
                <a:ea typeface="Georgia"/>
                <a:cs typeface="Georgia"/>
                <a:sym typeface="Georgia"/>
              </a:rPr>
              <a:t>fuera</a:t>
            </a:r>
            <a:r>
              <a:rPr lang="en-US" sz="1600" dirty="0">
                <a:latin typeface="Georgia"/>
                <a:ea typeface="Georgia"/>
                <a:cs typeface="Georgia"/>
                <a:sym typeface="Georgia"/>
              </a:rPr>
              <a:t> de la </a:t>
            </a:r>
            <a:r>
              <a:rPr lang="en-US" sz="1600" dirty="0" err="1">
                <a:latin typeface="Georgia"/>
                <a:ea typeface="Georgia"/>
                <a:cs typeface="Georgia"/>
                <a:sym typeface="Georgia"/>
              </a:rPr>
              <a:t>clase</a:t>
            </a:r>
            <a:r>
              <a:rPr lang="en-US" sz="1600" dirty="0">
                <a:latin typeface="Georgia"/>
                <a:ea typeface="Georgia"/>
                <a:cs typeface="Georgia"/>
                <a:sym typeface="Georgia"/>
              </a:rPr>
              <a:t>. </a:t>
            </a:r>
            <a:r>
              <a:rPr lang="en-US" sz="1600" dirty="0" err="1">
                <a:latin typeface="Georgia"/>
                <a:ea typeface="Georgia"/>
                <a:cs typeface="Georgia"/>
                <a:sym typeface="Georgia"/>
              </a:rPr>
              <a:t>Pueden</a:t>
            </a:r>
            <a:r>
              <a:rPr lang="en-US" sz="1600" dirty="0">
                <a:latin typeface="Georgia"/>
                <a:ea typeface="Georgia"/>
                <a:cs typeface="Georgia"/>
                <a:sym typeface="Georgia"/>
              </a:rPr>
              <a:t> </a:t>
            </a:r>
            <a:r>
              <a:rPr lang="en-US" sz="1600" dirty="0" err="1">
                <a:latin typeface="Georgia"/>
                <a:ea typeface="Georgia"/>
                <a:cs typeface="Georgia"/>
                <a:sym typeface="Georgia"/>
              </a:rPr>
              <a:t>ser</a:t>
            </a:r>
            <a:r>
              <a:rPr lang="en-US" sz="1600" dirty="0">
                <a:latin typeface="Georgia"/>
                <a:ea typeface="Georgia"/>
                <a:cs typeface="Georgia"/>
                <a:sym typeface="Georgia"/>
              </a:rPr>
              <a:t> </a:t>
            </a:r>
            <a:r>
              <a:rPr lang="en-US" sz="1600" dirty="0" err="1">
                <a:latin typeface="Georgia"/>
                <a:ea typeface="Georgia"/>
                <a:cs typeface="Georgia"/>
                <a:sym typeface="Georgia"/>
              </a:rPr>
              <a:t>llamados</a:t>
            </a:r>
            <a:r>
              <a:rPr lang="en-US" sz="1600" dirty="0">
                <a:latin typeface="Georgia"/>
                <a:ea typeface="Georgia"/>
                <a:cs typeface="Georgia"/>
                <a:sym typeface="Georgia"/>
              </a:rPr>
              <a:t> </a:t>
            </a:r>
            <a:r>
              <a:rPr lang="en-US" sz="1600" dirty="0" err="1">
                <a:latin typeface="Georgia"/>
                <a:ea typeface="Georgia"/>
                <a:cs typeface="Georgia"/>
                <a:sym typeface="Georgia"/>
              </a:rPr>
              <a:t>por</a:t>
            </a:r>
            <a:r>
              <a:rPr lang="en-US" sz="1600" dirty="0">
                <a:latin typeface="Georgia"/>
                <a:ea typeface="Georgia"/>
                <a:cs typeface="Georgia"/>
                <a:sym typeface="Georgia"/>
              </a:rPr>
              <a:t> </a:t>
            </a:r>
            <a:r>
              <a:rPr lang="en-US" sz="1600" dirty="0" err="1">
                <a:latin typeface="Georgia"/>
                <a:ea typeface="Georgia"/>
                <a:cs typeface="Georgia"/>
                <a:sym typeface="Georgia"/>
              </a:rPr>
              <a:t>cualquier</a:t>
            </a:r>
            <a:r>
              <a:rPr lang="en-US" sz="1600" dirty="0">
                <a:latin typeface="Georgia"/>
                <a:ea typeface="Georgia"/>
                <a:cs typeface="Georgia"/>
                <a:sym typeface="Georgia"/>
              </a:rPr>
              <a:t> </a:t>
            </a:r>
            <a:r>
              <a:rPr lang="en-US" sz="1600" dirty="0" err="1">
                <a:latin typeface="Georgia"/>
                <a:ea typeface="Georgia"/>
                <a:cs typeface="Georgia"/>
                <a:sym typeface="Georgia"/>
              </a:rPr>
              <a:t>clase</a:t>
            </a:r>
            <a:r>
              <a:rPr lang="en-US" sz="1600" dirty="0">
                <a:latin typeface="Georgia"/>
                <a:ea typeface="Georgia"/>
                <a:cs typeface="Georgia"/>
                <a:sym typeface="Georgia"/>
              </a:rPr>
              <a:t>, </a:t>
            </a:r>
            <a:r>
              <a:rPr lang="en-US" sz="1600" dirty="0" err="1">
                <a:latin typeface="Georgia"/>
                <a:ea typeface="Georgia"/>
                <a:cs typeface="Georgia"/>
                <a:sym typeface="Georgia"/>
              </a:rPr>
              <a:t>aun</a:t>
            </a:r>
            <a:r>
              <a:rPr lang="en-US" sz="1600" dirty="0">
                <a:latin typeface="Georgia"/>
                <a:ea typeface="Georgia"/>
                <a:cs typeface="Georgia"/>
                <a:sym typeface="Georgia"/>
              </a:rPr>
              <a:t> </a:t>
            </a:r>
            <a:r>
              <a:rPr lang="en-US" sz="1600" dirty="0" err="1">
                <a:latin typeface="Georgia"/>
                <a:ea typeface="Georgia"/>
                <a:cs typeface="Georgia"/>
                <a:sym typeface="Georgia"/>
              </a:rPr>
              <a:t>si</a:t>
            </a:r>
            <a:r>
              <a:rPr lang="en-US" sz="1600" dirty="0">
                <a:latin typeface="Georgia"/>
                <a:ea typeface="Georgia"/>
                <a:cs typeface="Georgia"/>
                <a:sym typeface="Georgia"/>
              </a:rPr>
              <a:t> no </a:t>
            </a:r>
            <a:r>
              <a:rPr lang="en-US" sz="1600" dirty="0" err="1">
                <a:latin typeface="Georgia"/>
                <a:ea typeface="Georgia"/>
                <a:cs typeface="Georgia"/>
                <a:sym typeface="Georgia"/>
              </a:rPr>
              <a:t>está</a:t>
            </a:r>
            <a:r>
              <a:rPr lang="en-US" sz="1600" dirty="0">
                <a:latin typeface="Georgia"/>
                <a:ea typeface="Georgia"/>
                <a:cs typeface="Georgia"/>
                <a:sym typeface="Georgia"/>
              </a:rPr>
              <a:t> </a:t>
            </a:r>
            <a:r>
              <a:rPr lang="en-US" sz="1600" dirty="0" err="1">
                <a:latin typeface="Georgia"/>
                <a:ea typeface="Georgia"/>
                <a:cs typeface="Georgia"/>
                <a:sym typeface="Georgia"/>
              </a:rPr>
              <a:t>relacionada</a:t>
            </a:r>
            <a:r>
              <a:rPr lang="en-US" sz="1600" dirty="0">
                <a:latin typeface="Georgia"/>
                <a:ea typeface="Georgia"/>
                <a:cs typeface="Georgia"/>
                <a:sym typeface="Georgia"/>
              </a:rPr>
              <a:t> con </a:t>
            </a:r>
            <a:r>
              <a:rPr lang="en-US" sz="1600" dirty="0" err="1">
                <a:latin typeface="Georgia"/>
                <a:ea typeface="Georgia"/>
                <a:cs typeface="Georgia"/>
                <a:sym typeface="Georgia"/>
              </a:rPr>
              <a:t>ella</a:t>
            </a:r>
            <a:r>
              <a:rPr lang="en-US" sz="1600" dirty="0" smtClean="0">
                <a:latin typeface="Georgia"/>
                <a:ea typeface="Georgia"/>
                <a:cs typeface="Georgia"/>
                <a:sym typeface="Georgia"/>
              </a:rPr>
              <a:t>.</a:t>
            </a:r>
          </a:p>
          <a:p>
            <a:pPr marL="457200" lvl="0" indent="-330200" algn="l" rtl="0">
              <a:spcBef>
                <a:spcPts val="0"/>
              </a:spcBef>
              <a:spcAft>
                <a:spcPts val="0"/>
              </a:spcAft>
              <a:buClr>
                <a:srgbClr val="FFFFFF"/>
              </a:buClr>
              <a:buSzPts val="1600"/>
              <a:buFont typeface="Georgia"/>
              <a:buChar char="●"/>
            </a:pPr>
            <a:endParaRPr sz="1600" dirty="0">
              <a:latin typeface="Georgia"/>
              <a:ea typeface="Georgia"/>
              <a:cs typeface="Georgia"/>
              <a:sym typeface="Georgia"/>
            </a:endParaRPr>
          </a:p>
          <a:p>
            <a:pPr marL="457200" lvl="0" indent="-330200" algn="l" rtl="0">
              <a:spcBef>
                <a:spcPts val="0"/>
              </a:spcBef>
              <a:spcAft>
                <a:spcPts val="0"/>
              </a:spcAft>
              <a:buClr>
                <a:srgbClr val="FFFFFF"/>
              </a:buClr>
              <a:buSzPts val="1600"/>
              <a:buFont typeface="Georgia"/>
              <a:buChar char="●"/>
            </a:pPr>
            <a:r>
              <a:rPr lang="en-US" sz="1600" dirty="0" err="1">
                <a:latin typeface="Georgia"/>
                <a:ea typeface="Georgia"/>
                <a:cs typeface="Georgia"/>
                <a:sym typeface="Georgia"/>
              </a:rPr>
              <a:t>Privado</a:t>
            </a:r>
            <a:r>
              <a:rPr lang="en-US" sz="1600" dirty="0">
                <a:latin typeface="Georgia"/>
                <a:ea typeface="Georgia"/>
                <a:cs typeface="Georgia"/>
                <a:sym typeface="Georgia"/>
              </a:rPr>
              <a:t> (-) </a:t>
            </a:r>
            <a:r>
              <a:rPr lang="en-US" sz="1600" dirty="0" err="1">
                <a:latin typeface="Georgia"/>
                <a:ea typeface="Georgia"/>
                <a:cs typeface="Georgia"/>
                <a:sym typeface="Georgia"/>
              </a:rPr>
              <a:t>Atributos</a:t>
            </a:r>
            <a:r>
              <a:rPr lang="en-US" sz="1600" dirty="0">
                <a:latin typeface="Georgia"/>
                <a:ea typeface="Georgia"/>
                <a:cs typeface="Georgia"/>
                <a:sym typeface="Georgia"/>
              </a:rPr>
              <a:t> o </a:t>
            </a:r>
            <a:r>
              <a:rPr lang="en-US" sz="1600" dirty="0" err="1">
                <a:latin typeface="Georgia"/>
                <a:ea typeface="Georgia"/>
                <a:cs typeface="Georgia"/>
                <a:sym typeface="Georgia"/>
              </a:rPr>
              <a:t>Métodos</a:t>
            </a:r>
            <a:r>
              <a:rPr lang="en-US" sz="1600" dirty="0">
                <a:latin typeface="Georgia"/>
                <a:ea typeface="Georgia"/>
                <a:cs typeface="Georgia"/>
                <a:sym typeface="Georgia"/>
              </a:rPr>
              <a:t> que solo son </a:t>
            </a:r>
            <a:r>
              <a:rPr lang="en-US" sz="1600" dirty="0" err="1">
                <a:latin typeface="Georgia"/>
                <a:ea typeface="Georgia"/>
                <a:cs typeface="Georgia"/>
                <a:sym typeface="Georgia"/>
              </a:rPr>
              <a:t>accesibles</a:t>
            </a:r>
            <a:r>
              <a:rPr lang="en-US" sz="1600" dirty="0">
                <a:latin typeface="Georgia"/>
                <a:ea typeface="Georgia"/>
                <a:cs typeface="Georgia"/>
                <a:sym typeface="Georgia"/>
              </a:rPr>
              <a:t> </a:t>
            </a:r>
            <a:r>
              <a:rPr lang="en-US" sz="1600" dirty="0" err="1">
                <a:latin typeface="Georgia"/>
                <a:ea typeface="Georgia"/>
                <a:cs typeface="Georgia"/>
                <a:sym typeface="Georgia"/>
              </a:rPr>
              <a:t>dentro</a:t>
            </a:r>
            <a:r>
              <a:rPr lang="en-US" sz="1600" dirty="0">
                <a:latin typeface="Georgia"/>
                <a:ea typeface="Georgia"/>
                <a:cs typeface="Georgia"/>
                <a:sym typeface="Georgia"/>
              </a:rPr>
              <a:t> de la </a:t>
            </a:r>
            <a:r>
              <a:rPr lang="en-US" sz="1600" dirty="0" err="1">
                <a:latin typeface="Georgia"/>
                <a:ea typeface="Georgia"/>
                <a:cs typeface="Georgia"/>
                <a:sym typeface="Georgia"/>
              </a:rPr>
              <a:t>implementación</a:t>
            </a:r>
            <a:r>
              <a:rPr lang="en-US" sz="1600" dirty="0">
                <a:latin typeface="Georgia"/>
                <a:ea typeface="Georgia"/>
                <a:cs typeface="Georgia"/>
                <a:sym typeface="Georgia"/>
              </a:rPr>
              <a:t> de la </a:t>
            </a:r>
            <a:r>
              <a:rPr lang="en-US" sz="1600" dirty="0" err="1">
                <a:latin typeface="Georgia"/>
                <a:ea typeface="Georgia"/>
                <a:cs typeface="Georgia"/>
                <a:sym typeface="Georgia"/>
              </a:rPr>
              <a:t>clase</a:t>
            </a:r>
            <a:r>
              <a:rPr lang="en-US" sz="1600" dirty="0">
                <a:latin typeface="Georgia"/>
                <a:ea typeface="Georgia"/>
                <a:cs typeface="Georgia"/>
                <a:sym typeface="Georgia"/>
              </a:rPr>
              <a:t>.</a:t>
            </a:r>
            <a:endParaRPr sz="1600" dirty="0">
              <a:latin typeface="Georgia"/>
              <a:ea typeface="Georgia"/>
              <a:cs typeface="Georgia"/>
              <a:sym typeface="Georgia"/>
            </a:endParaRPr>
          </a:p>
          <a:p>
            <a:pPr marL="457200" lvl="0" indent="-330200" algn="l" rtl="0">
              <a:spcBef>
                <a:spcPts val="0"/>
              </a:spcBef>
              <a:spcAft>
                <a:spcPts val="0"/>
              </a:spcAft>
              <a:buClr>
                <a:srgbClr val="FFFFFF"/>
              </a:buClr>
              <a:buSzPts val="1600"/>
              <a:buFont typeface="Georgia"/>
              <a:buChar char="●"/>
            </a:pPr>
            <a:endParaRPr lang="en-US" sz="1600" dirty="0" smtClean="0">
              <a:latin typeface="Georgia"/>
              <a:ea typeface="Georgia"/>
              <a:cs typeface="Georgia"/>
              <a:sym typeface="Georgia"/>
            </a:endParaRPr>
          </a:p>
          <a:p>
            <a:pPr marL="457200" lvl="0" indent="-330200" algn="l" rtl="0">
              <a:spcBef>
                <a:spcPts val="0"/>
              </a:spcBef>
              <a:spcAft>
                <a:spcPts val="0"/>
              </a:spcAft>
              <a:buClr>
                <a:srgbClr val="FFFFFF"/>
              </a:buClr>
              <a:buSzPts val="1600"/>
              <a:buFont typeface="Georgia"/>
              <a:buChar char="●"/>
            </a:pPr>
            <a:r>
              <a:rPr lang="en-US" sz="1600" dirty="0" err="1" smtClean="0">
                <a:latin typeface="Georgia"/>
                <a:ea typeface="Georgia"/>
                <a:cs typeface="Georgia"/>
                <a:sym typeface="Georgia"/>
              </a:rPr>
              <a:t>Protegido</a:t>
            </a:r>
            <a:r>
              <a:rPr lang="en-US" sz="1600" dirty="0" smtClean="0">
                <a:latin typeface="Georgia"/>
                <a:ea typeface="Georgia"/>
                <a:cs typeface="Georgia"/>
                <a:sym typeface="Georgia"/>
              </a:rPr>
              <a:t> </a:t>
            </a:r>
            <a:r>
              <a:rPr lang="en-US" sz="1600" dirty="0">
                <a:latin typeface="Georgia"/>
                <a:ea typeface="Georgia"/>
                <a:cs typeface="Georgia"/>
                <a:sym typeface="Georgia"/>
              </a:rPr>
              <a:t>(#): </a:t>
            </a:r>
            <a:r>
              <a:rPr lang="en-US" sz="1600" dirty="0" err="1">
                <a:latin typeface="Georgia"/>
                <a:ea typeface="Georgia"/>
                <a:cs typeface="Georgia"/>
                <a:sym typeface="Georgia"/>
              </a:rPr>
              <a:t>Atributos</a:t>
            </a:r>
            <a:r>
              <a:rPr lang="en-US" sz="1600" dirty="0">
                <a:latin typeface="Georgia"/>
                <a:ea typeface="Georgia"/>
                <a:cs typeface="Georgia"/>
                <a:sym typeface="Georgia"/>
              </a:rPr>
              <a:t> o </a:t>
            </a:r>
            <a:r>
              <a:rPr lang="en-US" sz="1600" dirty="0" err="1">
                <a:latin typeface="Georgia"/>
                <a:ea typeface="Georgia"/>
                <a:cs typeface="Georgia"/>
                <a:sym typeface="Georgia"/>
              </a:rPr>
              <a:t>Métodos</a:t>
            </a:r>
            <a:r>
              <a:rPr lang="en-US" sz="1600" dirty="0">
                <a:latin typeface="Georgia"/>
                <a:ea typeface="Georgia"/>
                <a:cs typeface="Georgia"/>
                <a:sym typeface="Georgia"/>
              </a:rPr>
              <a:t> que son </a:t>
            </a:r>
            <a:r>
              <a:rPr lang="en-US" sz="1600" dirty="0" err="1">
                <a:latin typeface="Georgia"/>
                <a:ea typeface="Georgia"/>
                <a:cs typeface="Georgia"/>
                <a:sym typeface="Georgia"/>
              </a:rPr>
              <a:t>accesibles</a:t>
            </a:r>
            <a:r>
              <a:rPr lang="en-US" sz="1600" dirty="0">
                <a:latin typeface="Georgia"/>
                <a:ea typeface="Georgia"/>
                <a:cs typeface="Georgia"/>
                <a:sym typeface="Georgia"/>
              </a:rPr>
              <a:t> para la </a:t>
            </a:r>
            <a:r>
              <a:rPr lang="en-US" sz="1600" dirty="0" err="1">
                <a:latin typeface="Georgia"/>
                <a:ea typeface="Georgia"/>
                <a:cs typeface="Georgia"/>
                <a:sym typeface="Georgia"/>
              </a:rPr>
              <a:t>propia</a:t>
            </a:r>
            <a:r>
              <a:rPr lang="en-US" sz="1600" dirty="0">
                <a:latin typeface="Georgia"/>
                <a:ea typeface="Georgia"/>
                <a:cs typeface="Georgia"/>
                <a:sym typeface="Georgia"/>
              </a:rPr>
              <a:t> </a:t>
            </a:r>
            <a:r>
              <a:rPr lang="en-US" sz="1600" dirty="0" err="1">
                <a:latin typeface="Georgia"/>
                <a:ea typeface="Georgia"/>
                <a:cs typeface="Georgia"/>
                <a:sym typeface="Georgia"/>
              </a:rPr>
              <a:t>clase</a:t>
            </a:r>
            <a:r>
              <a:rPr lang="en-US" sz="1600" dirty="0">
                <a:latin typeface="Georgia"/>
                <a:ea typeface="Georgia"/>
                <a:cs typeface="Georgia"/>
                <a:sym typeface="Georgia"/>
              </a:rPr>
              <a:t> y </a:t>
            </a:r>
            <a:r>
              <a:rPr lang="en-US" sz="1600" dirty="0" err="1">
                <a:latin typeface="Georgia"/>
                <a:ea typeface="Georgia"/>
                <a:cs typeface="Georgia"/>
                <a:sym typeface="Georgia"/>
              </a:rPr>
              <a:t>sus</a:t>
            </a:r>
            <a:r>
              <a:rPr lang="en-US" sz="1600" dirty="0">
                <a:latin typeface="Georgia"/>
                <a:ea typeface="Georgia"/>
                <a:cs typeface="Georgia"/>
                <a:sym typeface="Georgia"/>
              </a:rPr>
              <a:t> </a:t>
            </a:r>
            <a:r>
              <a:rPr lang="en-US" sz="1600" dirty="0" err="1">
                <a:latin typeface="Georgia"/>
                <a:ea typeface="Georgia"/>
                <a:cs typeface="Georgia"/>
                <a:sym typeface="Georgia"/>
              </a:rPr>
              <a:t>clases</a:t>
            </a:r>
            <a:r>
              <a:rPr lang="en-US" sz="1600" dirty="0">
                <a:latin typeface="Georgia"/>
                <a:ea typeface="Georgia"/>
                <a:cs typeface="Georgia"/>
                <a:sym typeface="Georgia"/>
              </a:rPr>
              <a:t> </a:t>
            </a:r>
            <a:r>
              <a:rPr lang="en-US" sz="1600" dirty="0" err="1">
                <a:latin typeface="Georgia"/>
                <a:ea typeface="Georgia"/>
                <a:cs typeface="Georgia"/>
                <a:sym typeface="Georgia"/>
              </a:rPr>
              <a:t>hijas</a:t>
            </a:r>
            <a:r>
              <a:rPr lang="en-US" sz="1600" dirty="0">
                <a:latin typeface="Georgia"/>
                <a:ea typeface="Georgia"/>
                <a:cs typeface="Georgia"/>
                <a:sym typeface="Georgia"/>
              </a:rPr>
              <a:t> (</a:t>
            </a:r>
            <a:r>
              <a:rPr lang="en-US" sz="1600" dirty="0" err="1">
                <a:latin typeface="Georgia"/>
                <a:ea typeface="Georgia"/>
                <a:cs typeface="Georgia"/>
                <a:sym typeface="Georgia"/>
              </a:rPr>
              <a:t>subclases</a:t>
            </a:r>
            <a:r>
              <a:rPr lang="en-US" sz="1600" dirty="0">
                <a:latin typeface="Georgia"/>
                <a:ea typeface="Georgia"/>
                <a:cs typeface="Georgia"/>
                <a:sym typeface="Georgia"/>
              </a:rPr>
              <a:t>).</a:t>
            </a:r>
            <a:endParaRPr sz="1600" dirty="0">
              <a:latin typeface="Georgia"/>
              <a:ea typeface="Georgia"/>
              <a:cs typeface="Georgia"/>
              <a:sym typeface="Georgia"/>
            </a:endParaRPr>
          </a:p>
          <a:p>
            <a:pPr marL="0" lvl="0" indent="0" algn="l" rtl="0">
              <a:spcBef>
                <a:spcPts val="0"/>
              </a:spcBef>
              <a:spcAft>
                <a:spcPts val="0"/>
              </a:spcAft>
              <a:buNone/>
            </a:pPr>
            <a:endParaRPr dirty="0">
              <a:latin typeface="Georgia"/>
              <a:ea typeface="Georgia"/>
              <a:cs typeface="Georgia"/>
              <a:sym typeface="Georgia"/>
            </a:endParaRPr>
          </a:p>
          <a:p>
            <a:pPr marL="0" lvl="0" indent="0" algn="l" rtl="0">
              <a:spcBef>
                <a:spcPts val="0"/>
              </a:spcBef>
              <a:spcAft>
                <a:spcPts val="0"/>
              </a:spcAft>
              <a:buNone/>
            </a:pPr>
            <a:endParaRPr dirty="0">
              <a:latin typeface="Georgia"/>
              <a:ea typeface="Georgia"/>
              <a:cs typeface="Georgia"/>
              <a:sym typeface="Georgia"/>
            </a:endParaRPr>
          </a:p>
          <a:p>
            <a:pPr marL="0" lvl="0" indent="0" algn="l" rtl="0">
              <a:spcBef>
                <a:spcPts val="0"/>
              </a:spcBef>
              <a:spcAft>
                <a:spcPts val="0"/>
              </a:spcAft>
              <a:buNone/>
            </a:pPr>
            <a:endParaRPr dirty="0">
              <a:latin typeface="Georgia"/>
              <a:ea typeface="Georgia"/>
              <a:cs typeface="Georgia"/>
              <a:sym typeface="Georgia"/>
            </a:endParaRPr>
          </a:p>
        </p:txBody>
      </p:sp>
    </p:spTree>
    <p:extLst>
      <p:ext uri="{BB962C8B-B14F-4D97-AF65-F5344CB8AC3E}">
        <p14:creationId xmlns:p14="http://schemas.microsoft.com/office/powerpoint/2010/main" val="503575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Documentos\Joel\Joel 2020\Educacion y Tecnica\Membrete Politecnico\Power-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72" y="-66536"/>
            <a:ext cx="12192000" cy="6927924"/>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271;p26"/>
          <p:cNvSpPr txBox="1">
            <a:spLocks/>
          </p:cNvSpPr>
          <p:nvPr/>
        </p:nvSpPr>
        <p:spPr>
          <a:xfrm>
            <a:off x="4007769" y="188640"/>
            <a:ext cx="3384376" cy="936104"/>
          </a:xfrm>
          <a:prstGeom prst="rect">
            <a:avLst/>
          </a:prstGeom>
        </p:spPr>
        <p:txBody>
          <a:bodyPr spcFirstLastPara="1" vert="horz" wrap="square" lIns="121900" tIns="121900" rIns="121900" bIns="12190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dirty="0" err="1" smtClean="0"/>
              <a:t>Ejemplo</a:t>
            </a:r>
            <a:endParaRPr lang="en-US" dirty="0"/>
          </a:p>
        </p:txBody>
      </p:sp>
      <p:pic>
        <p:nvPicPr>
          <p:cNvPr id="8" name="Google Shape;272;p26"/>
          <p:cNvPicPr preferRelativeResize="0"/>
          <p:nvPr/>
        </p:nvPicPr>
        <p:blipFill rotWithShape="1">
          <a:blip r:embed="rId3">
            <a:alphaModFix/>
          </a:blip>
          <a:srcRect t="7108" r="27891" b="22444"/>
          <a:stretch/>
        </p:blipFill>
        <p:spPr>
          <a:xfrm>
            <a:off x="820125" y="1340768"/>
            <a:ext cx="6278325" cy="4951798"/>
          </a:xfrm>
          <a:prstGeom prst="rect">
            <a:avLst/>
          </a:prstGeom>
          <a:noFill/>
          <a:ln>
            <a:noFill/>
          </a:ln>
        </p:spPr>
      </p:pic>
      <p:sp>
        <p:nvSpPr>
          <p:cNvPr id="9" name="Google Shape;273;p26"/>
          <p:cNvSpPr txBox="1"/>
          <p:nvPr/>
        </p:nvSpPr>
        <p:spPr>
          <a:xfrm>
            <a:off x="7926060" y="4008668"/>
            <a:ext cx="4010073" cy="19885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a:solidFill>
                  <a:srgbClr val="F1C232"/>
                </a:solidFill>
                <a:latin typeface="Caveat"/>
                <a:ea typeface="Caveat"/>
                <a:cs typeface="Caveat"/>
                <a:sym typeface="Caveat"/>
              </a:rPr>
              <a:t>La </a:t>
            </a:r>
            <a:r>
              <a:rPr lang="en-US" sz="2500" dirty="0" err="1">
                <a:solidFill>
                  <a:srgbClr val="F1C232"/>
                </a:solidFill>
                <a:latin typeface="Caveat"/>
                <a:ea typeface="Caveat"/>
                <a:cs typeface="Caveat"/>
                <a:sym typeface="Caveat"/>
              </a:rPr>
              <a:t>clase</a:t>
            </a:r>
            <a:r>
              <a:rPr lang="en-US" sz="2500" dirty="0">
                <a:solidFill>
                  <a:srgbClr val="F1C232"/>
                </a:solidFill>
                <a:latin typeface="Caveat"/>
                <a:ea typeface="Caveat"/>
                <a:cs typeface="Caveat"/>
                <a:sym typeface="Caveat"/>
              </a:rPr>
              <a:t> Persona </a:t>
            </a:r>
            <a:r>
              <a:rPr lang="en-US" sz="2500" dirty="0" err="1">
                <a:solidFill>
                  <a:srgbClr val="F1C232"/>
                </a:solidFill>
                <a:latin typeface="Caveat"/>
                <a:ea typeface="Caveat"/>
                <a:cs typeface="Caveat"/>
                <a:sym typeface="Caveat"/>
              </a:rPr>
              <a:t>encapsula</a:t>
            </a:r>
            <a:r>
              <a:rPr lang="en-US" sz="2500" dirty="0">
                <a:solidFill>
                  <a:srgbClr val="F1C232"/>
                </a:solidFill>
                <a:latin typeface="Caveat"/>
                <a:ea typeface="Caveat"/>
                <a:cs typeface="Caveat"/>
                <a:sym typeface="Caveat"/>
              </a:rPr>
              <a:t> </a:t>
            </a:r>
            <a:r>
              <a:rPr lang="en-US" sz="2500" dirty="0" err="1">
                <a:solidFill>
                  <a:srgbClr val="F1C232"/>
                </a:solidFill>
                <a:latin typeface="Caveat"/>
                <a:ea typeface="Caveat"/>
                <a:cs typeface="Caveat"/>
                <a:sym typeface="Caveat"/>
              </a:rPr>
              <a:t>los</a:t>
            </a:r>
            <a:r>
              <a:rPr lang="en-US" sz="2500" dirty="0">
                <a:solidFill>
                  <a:srgbClr val="F1C232"/>
                </a:solidFill>
                <a:latin typeface="Caveat"/>
                <a:ea typeface="Caveat"/>
                <a:cs typeface="Caveat"/>
                <a:sym typeface="Caveat"/>
              </a:rPr>
              <a:t> </a:t>
            </a:r>
            <a:r>
              <a:rPr lang="en-US" sz="2500" dirty="0" err="1">
                <a:solidFill>
                  <a:srgbClr val="F1C232"/>
                </a:solidFill>
                <a:latin typeface="Caveat"/>
                <a:ea typeface="Caveat"/>
                <a:cs typeface="Caveat"/>
                <a:sym typeface="Caveat"/>
              </a:rPr>
              <a:t>atributos</a:t>
            </a:r>
            <a:r>
              <a:rPr lang="en-US" sz="2500" dirty="0">
                <a:solidFill>
                  <a:srgbClr val="F1C232"/>
                </a:solidFill>
                <a:latin typeface="Caveat"/>
                <a:ea typeface="Caveat"/>
                <a:cs typeface="Caveat"/>
                <a:sym typeface="Caveat"/>
              </a:rPr>
              <a:t> a fin de que, no </a:t>
            </a:r>
            <a:r>
              <a:rPr lang="en-US" sz="2500" dirty="0" err="1">
                <a:solidFill>
                  <a:srgbClr val="F1C232"/>
                </a:solidFill>
                <a:latin typeface="Caveat"/>
                <a:ea typeface="Caveat"/>
                <a:cs typeface="Caveat"/>
                <a:sym typeface="Caveat"/>
              </a:rPr>
              <a:t>tomen</a:t>
            </a:r>
            <a:r>
              <a:rPr lang="en-US" sz="2500" dirty="0">
                <a:solidFill>
                  <a:srgbClr val="F1C232"/>
                </a:solidFill>
                <a:latin typeface="Caveat"/>
                <a:ea typeface="Caveat"/>
                <a:cs typeface="Caveat"/>
                <a:sym typeface="Caveat"/>
              </a:rPr>
              <a:t> </a:t>
            </a:r>
            <a:r>
              <a:rPr lang="en-US" sz="2500" dirty="0" err="1">
                <a:solidFill>
                  <a:srgbClr val="F1C232"/>
                </a:solidFill>
                <a:latin typeface="Caveat"/>
                <a:ea typeface="Caveat"/>
                <a:cs typeface="Caveat"/>
                <a:sym typeface="Caveat"/>
              </a:rPr>
              <a:t>valores</a:t>
            </a:r>
            <a:r>
              <a:rPr lang="en-US" sz="2500" dirty="0">
                <a:solidFill>
                  <a:srgbClr val="F1C232"/>
                </a:solidFill>
                <a:latin typeface="Caveat"/>
                <a:ea typeface="Caveat"/>
                <a:cs typeface="Caveat"/>
                <a:sym typeface="Caveat"/>
              </a:rPr>
              <a:t> </a:t>
            </a:r>
            <a:r>
              <a:rPr lang="en-US" sz="2500" dirty="0" err="1">
                <a:solidFill>
                  <a:srgbClr val="F1C232"/>
                </a:solidFill>
                <a:latin typeface="Caveat"/>
                <a:ea typeface="Caveat"/>
                <a:cs typeface="Caveat"/>
                <a:sym typeface="Caveat"/>
              </a:rPr>
              <a:t>inconsistentes</a:t>
            </a:r>
            <a:r>
              <a:rPr lang="en-US" sz="2500" dirty="0">
                <a:solidFill>
                  <a:srgbClr val="F1C232"/>
                </a:solidFill>
                <a:latin typeface="Caveat"/>
                <a:ea typeface="Caveat"/>
                <a:cs typeface="Caveat"/>
                <a:sym typeface="Caveat"/>
              </a:rPr>
              <a:t>.</a:t>
            </a:r>
            <a:endParaRPr sz="2500" dirty="0">
              <a:solidFill>
                <a:srgbClr val="F1C232"/>
              </a:solidFill>
              <a:latin typeface="Caveat"/>
              <a:ea typeface="Caveat"/>
              <a:cs typeface="Caveat"/>
              <a:sym typeface="Caveat"/>
            </a:endParaRPr>
          </a:p>
        </p:txBody>
      </p:sp>
      <p:sp>
        <p:nvSpPr>
          <p:cNvPr id="10" name="Google Shape;275;p26"/>
          <p:cNvSpPr txBox="1"/>
          <p:nvPr/>
        </p:nvSpPr>
        <p:spPr>
          <a:xfrm>
            <a:off x="7909457" y="1124744"/>
            <a:ext cx="4055100" cy="273630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Georgia"/>
                <a:ea typeface="Georgia"/>
                <a:cs typeface="Georgia"/>
                <a:sym typeface="Georgia"/>
              </a:rPr>
              <a:t>El </a:t>
            </a:r>
            <a:r>
              <a:rPr lang="en-US" sz="1800" dirty="0" err="1">
                <a:latin typeface="Georgia"/>
                <a:ea typeface="Georgia"/>
                <a:cs typeface="Georgia"/>
                <a:sym typeface="Georgia"/>
              </a:rPr>
              <a:t>encapsulamiento</a:t>
            </a:r>
            <a:r>
              <a:rPr lang="en-US" sz="1800" dirty="0">
                <a:latin typeface="Georgia"/>
                <a:ea typeface="Georgia"/>
                <a:cs typeface="Georgia"/>
                <a:sym typeface="Georgia"/>
              </a:rPr>
              <a:t> da </a:t>
            </a:r>
            <a:r>
              <a:rPr lang="en-US" sz="1800" dirty="0" err="1">
                <a:latin typeface="Georgia"/>
                <a:ea typeface="Georgia"/>
                <a:cs typeface="Georgia"/>
                <a:sym typeface="Georgia"/>
              </a:rPr>
              <a:t>lugar</a:t>
            </a:r>
            <a:r>
              <a:rPr lang="en-US" sz="1800" dirty="0">
                <a:latin typeface="Georgia"/>
                <a:ea typeface="Georgia"/>
                <a:cs typeface="Georgia"/>
                <a:sym typeface="Georgia"/>
              </a:rPr>
              <a:t> al  Principio de </a:t>
            </a:r>
            <a:r>
              <a:rPr lang="en-US" sz="1800" dirty="0" err="1">
                <a:latin typeface="Georgia"/>
                <a:ea typeface="Georgia"/>
                <a:cs typeface="Georgia"/>
                <a:sym typeface="Georgia"/>
              </a:rPr>
              <a:t>Ocultamiento</a:t>
            </a:r>
            <a:r>
              <a:rPr lang="en-US" sz="1800" dirty="0">
                <a:latin typeface="Georgia"/>
                <a:ea typeface="Georgia"/>
                <a:cs typeface="Georgia"/>
                <a:sym typeface="Georgia"/>
              </a:rPr>
              <a:t>: </a:t>
            </a:r>
            <a:r>
              <a:rPr lang="en-US" sz="1800" dirty="0" err="1">
                <a:latin typeface="Georgia"/>
                <a:ea typeface="Georgia"/>
                <a:cs typeface="Georgia"/>
                <a:sym typeface="Georgia"/>
              </a:rPr>
              <a:t>sólo</a:t>
            </a:r>
            <a:r>
              <a:rPr lang="en-US" sz="1800" dirty="0">
                <a:latin typeface="Georgia"/>
                <a:ea typeface="Georgia"/>
                <a:cs typeface="Georgia"/>
                <a:sym typeface="Georgia"/>
              </a:rPr>
              <a:t> </a:t>
            </a:r>
            <a:r>
              <a:rPr lang="en-US" sz="1800" dirty="0" err="1">
                <a:latin typeface="Georgia"/>
                <a:ea typeface="Georgia"/>
                <a:cs typeface="Georgia"/>
                <a:sym typeface="Georgia"/>
              </a:rPr>
              <a:t>los</a:t>
            </a:r>
            <a:r>
              <a:rPr lang="en-US" sz="1800" dirty="0">
                <a:latin typeface="Georgia"/>
                <a:ea typeface="Georgia"/>
                <a:cs typeface="Georgia"/>
                <a:sym typeface="Georgia"/>
              </a:rPr>
              <a:t> </a:t>
            </a:r>
            <a:r>
              <a:rPr lang="en-US" sz="1800" dirty="0" err="1">
                <a:latin typeface="Georgia"/>
                <a:ea typeface="Georgia"/>
                <a:cs typeface="Georgia"/>
                <a:sym typeface="Georgia"/>
              </a:rPr>
              <a:t>métodos</a:t>
            </a:r>
            <a:r>
              <a:rPr lang="en-US" sz="1800" dirty="0">
                <a:latin typeface="Georgia"/>
                <a:ea typeface="Georgia"/>
                <a:cs typeface="Georgia"/>
                <a:sym typeface="Georgia"/>
              </a:rPr>
              <a:t> de </a:t>
            </a:r>
            <a:r>
              <a:rPr lang="en-US" sz="1800" dirty="0" err="1">
                <a:latin typeface="Georgia"/>
                <a:ea typeface="Georgia"/>
                <a:cs typeface="Georgia"/>
                <a:sym typeface="Georgia"/>
              </a:rPr>
              <a:t>una</a:t>
            </a:r>
            <a:r>
              <a:rPr lang="en-US" sz="1800" dirty="0">
                <a:latin typeface="Georgia"/>
                <a:ea typeface="Georgia"/>
                <a:cs typeface="Georgia"/>
                <a:sym typeface="Georgia"/>
              </a:rPr>
              <a:t> </a:t>
            </a:r>
            <a:r>
              <a:rPr lang="en-US" sz="1800" dirty="0" err="1">
                <a:latin typeface="Georgia"/>
                <a:ea typeface="Georgia"/>
                <a:cs typeface="Georgia"/>
                <a:sym typeface="Georgia"/>
              </a:rPr>
              <a:t>clase</a:t>
            </a:r>
            <a:r>
              <a:rPr lang="en-US" sz="1800" dirty="0">
                <a:latin typeface="Georgia"/>
                <a:ea typeface="Georgia"/>
                <a:cs typeface="Georgia"/>
                <a:sym typeface="Georgia"/>
              </a:rPr>
              <a:t> </a:t>
            </a:r>
            <a:r>
              <a:rPr lang="en-US" sz="1800" dirty="0" err="1">
                <a:latin typeface="Georgia"/>
                <a:ea typeface="Georgia"/>
                <a:cs typeface="Georgia"/>
                <a:sym typeface="Georgia"/>
              </a:rPr>
              <a:t>deberían</a:t>
            </a:r>
            <a:r>
              <a:rPr lang="en-US" sz="1800" dirty="0">
                <a:latin typeface="Georgia"/>
                <a:ea typeface="Georgia"/>
                <a:cs typeface="Georgia"/>
                <a:sym typeface="Georgia"/>
              </a:rPr>
              <a:t> </a:t>
            </a:r>
            <a:r>
              <a:rPr lang="en-US" sz="1800" dirty="0" err="1">
                <a:latin typeface="Georgia"/>
                <a:ea typeface="Georgia"/>
                <a:cs typeface="Georgia"/>
                <a:sym typeface="Georgia"/>
              </a:rPr>
              <a:t>tener</a:t>
            </a:r>
            <a:r>
              <a:rPr lang="en-US" sz="1800" dirty="0">
                <a:latin typeface="Georgia"/>
                <a:ea typeface="Georgia"/>
                <a:cs typeface="Georgia"/>
                <a:sym typeface="Georgia"/>
              </a:rPr>
              <a:t> </a:t>
            </a:r>
            <a:r>
              <a:rPr lang="en-US" sz="1800" dirty="0" err="1">
                <a:latin typeface="Georgia"/>
                <a:ea typeface="Georgia"/>
                <a:cs typeface="Georgia"/>
                <a:sym typeface="Georgia"/>
              </a:rPr>
              <a:t>acceso</a:t>
            </a:r>
            <a:r>
              <a:rPr lang="en-US" sz="1800" dirty="0">
                <a:latin typeface="Georgia"/>
                <a:ea typeface="Georgia"/>
                <a:cs typeface="Georgia"/>
                <a:sym typeface="Georgia"/>
              </a:rPr>
              <a:t> </a:t>
            </a:r>
            <a:r>
              <a:rPr lang="en-US" sz="1800" dirty="0" err="1">
                <a:latin typeface="Georgia"/>
                <a:ea typeface="Georgia"/>
                <a:cs typeface="Georgia"/>
                <a:sym typeface="Georgia"/>
              </a:rPr>
              <a:t>directo</a:t>
            </a:r>
            <a:r>
              <a:rPr lang="en-US" sz="1800" dirty="0">
                <a:latin typeface="Georgia"/>
                <a:ea typeface="Georgia"/>
                <a:cs typeface="Georgia"/>
                <a:sym typeface="Georgia"/>
              </a:rPr>
              <a:t> a </a:t>
            </a:r>
            <a:r>
              <a:rPr lang="en-US" sz="1800" dirty="0" err="1">
                <a:latin typeface="Georgia"/>
                <a:ea typeface="Georgia"/>
                <a:cs typeface="Georgia"/>
                <a:sym typeface="Georgia"/>
              </a:rPr>
              <a:t>los</a:t>
            </a:r>
            <a:r>
              <a:rPr lang="en-US" sz="1800" dirty="0">
                <a:latin typeface="Georgia"/>
                <a:ea typeface="Georgia"/>
                <a:cs typeface="Georgia"/>
                <a:sym typeface="Georgia"/>
              </a:rPr>
              <a:t> </a:t>
            </a:r>
            <a:r>
              <a:rPr lang="en-US" sz="1800" dirty="0" err="1">
                <a:latin typeface="Georgia"/>
                <a:ea typeface="Georgia"/>
                <a:cs typeface="Georgia"/>
                <a:sym typeface="Georgia"/>
              </a:rPr>
              <a:t>atributos</a:t>
            </a:r>
            <a:r>
              <a:rPr lang="en-US" sz="1800" dirty="0">
                <a:latin typeface="Georgia"/>
                <a:ea typeface="Georgia"/>
                <a:cs typeface="Georgia"/>
                <a:sym typeface="Georgia"/>
              </a:rPr>
              <a:t> de </a:t>
            </a:r>
            <a:r>
              <a:rPr lang="en-US" sz="1800" dirty="0" err="1">
                <a:latin typeface="Georgia"/>
                <a:ea typeface="Georgia"/>
                <a:cs typeface="Georgia"/>
                <a:sym typeface="Georgia"/>
              </a:rPr>
              <a:t>esa</a:t>
            </a:r>
            <a:r>
              <a:rPr lang="en-US" sz="1800" dirty="0">
                <a:latin typeface="Georgia"/>
                <a:ea typeface="Georgia"/>
                <a:cs typeface="Georgia"/>
                <a:sym typeface="Georgia"/>
              </a:rPr>
              <a:t> </a:t>
            </a:r>
            <a:r>
              <a:rPr lang="en-US" sz="1800" dirty="0" err="1">
                <a:latin typeface="Georgia"/>
                <a:ea typeface="Georgia"/>
                <a:cs typeface="Georgia"/>
                <a:sym typeface="Georgia"/>
              </a:rPr>
              <a:t>clase</a:t>
            </a:r>
            <a:r>
              <a:rPr lang="en-US" sz="1800" dirty="0">
                <a:latin typeface="Georgia"/>
                <a:ea typeface="Georgia"/>
                <a:cs typeface="Georgia"/>
                <a:sym typeface="Georgia"/>
              </a:rPr>
              <a:t>, para </a:t>
            </a:r>
            <a:r>
              <a:rPr lang="en-US" sz="1800" dirty="0" err="1">
                <a:latin typeface="Georgia"/>
                <a:ea typeface="Georgia"/>
                <a:cs typeface="Georgia"/>
                <a:sym typeface="Georgia"/>
              </a:rPr>
              <a:t>impedir</a:t>
            </a:r>
            <a:r>
              <a:rPr lang="en-US" sz="1800" dirty="0">
                <a:latin typeface="Georgia"/>
                <a:ea typeface="Georgia"/>
                <a:cs typeface="Georgia"/>
                <a:sym typeface="Georgia"/>
              </a:rPr>
              <a:t> que un </a:t>
            </a:r>
            <a:r>
              <a:rPr lang="en-US" sz="1800" dirty="0" err="1">
                <a:latin typeface="Georgia"/>
                <a:ea typeface="Georgia"/>
                <a:cs typeface="Georgia"/>
                <a:sym typeface="Georgia"/>
              </a:rPr>
              <a:t>atributo</a:t>
            </a:r>
            <a:r>
              <a:rPr lang="en-US" sz="1800" dirty="0">
                <a:latin typeface="Georgia"/>
                <a:ea typeface="Georgia"/>
                <a:cs typeface="Georgia"/>
                <a:sym typeface="Georgia"/>
              </a:rPr>
              <a:t> sea </a:t>
            </a:r>
            <a:r>
              <a:rPr lang="en-US" sz="1800" dirty="0" err="1">
                <a:latin typeface="Georgia"/>
                <a:ea typeface="Georgia"/>
                <a:cs typeface="Georgia"/>
                <a:sym typeface="Georgia"/>
              </a:rPr>
              <a:t>modificado</a:t>
            </a:r>
            <a:r>
              <a:rPr lang="en-US" sz="1800" dirty="0">
                <a:latin typeface="Georgia"/>
                <a:ea typeface="Georgia"/>
                <a:cs typeface="Georgia"/>
                <a:sym typeface="Georgia"/>
              </a:rPr>
              <a:t> </a:t>
            </a:r>
            <a:r>
              <a:rPr lang="en-US" sz="1800" dirty="0" err="1">
                <a:latin typeface="Georgia"/>
                <a:ea typeface="Georgia"/>
                <a:cs typeface="Georgia"/>
                <a:sym typeface="Georgia"/>
              </a:rPr>
              <a:t>en</a:t>
            </a:r>
            <a:r>
              <a:rPr lang="en-US" sz="1800" dirty="0">
                <a:latin typeface="Georgia"/>
                <a:ea typeface="Georgia"/>
                <a:cs typeface="Georgia"/>
                <a:sym typeface="Georgia"/>
              </a:rPr>
              <a:t> forma </a:t>
            </a:r>
            <a:r>
              <a:rPr lang="en-US" sz="1800" dirty="0" err="1">
                <a:latin typeface="Georgia"/>
                <a:ea typeface="Georgia"/>
                <a:cs typeface="Georgia"/>
                <a:sym typeface="Georgia"/>
              </a:rPr>
              <a:t>insegura</a:t>
            </a:r>
            <a:r>
              <a:rPr lang="en-US" sz="1800" dirty="0">
                <a:latin typeface="Georgia"/>
                <a:ea typeface="Georgia"/>
                <a:cs typeface="Georgia"/>
                <a:sym typeface="Georgia"/>
              </a:rPr>
              <a:t>, o no </a:t>
            </a:r>
            <a:r>
              <a:rPr lang="en-US" sz="1800" dirty="0" err="1">
                <a:latin typeface="Georgia"/>
                <a:ea typeface="Georgia"/>
                <a:cs typeface="Georgia"/>
                <a:sym typeface="Georgia"/>
              </a:rPr>
              <a:t>controlada</a:t>
            </a:r>
            <a:r>
              <a:rPr lang="en-US" sz="1800" dirty="0">
                <a:latin typeface="Georgia"/>
                <a:ea typeface="Georgia"/>
                <a:cs typeface="Georgia"/>
                <a:sym typeface="Georgia"/>
              </a:rPr>
              <a:t> </a:t>
            </a:r>
            <a:r>
              <a:rPr lang="en-US" sz="1800" dirty="0" err="1">
                <a:latin typeface="Georgia"/>
                <a:ea typeface="Georgia"/>
                <a:cs typeface="Georgia"/>
                <a:sym typeface="Georgia"/>
              </a:rPr>
              <a:t>por</a:t>
            </a:r>
            <a:r>
              <a:rPr lang="en-US" sz="1800" dirty="0">
                <a:latin typeface="Georgia"/>
                <a:ea typeface="Georgia"/>
                <a:cs typeface="Georgia"/>
                <a:sym typeface="Georgia"/>
              </a:rPr>
              <a:t> la </a:t>
            </a:r>
            <a:r>
              <a:rPr lang="en-US" sz="1800" dirty="0" err="1">
                <a:latin typeface="Georgia"/>
                <a:ea typeface="Georgia"/>
                <a:cs typeface="Georgia"/>
                <a:sym typeface="Georgia"/>
              </a:rPr>
              <a:t>propia</a:t>
            </a:r>
            <a:r>
              <a:rPr lang="en-US" sz="1800" dirty="0">
                <a:latin typeface="Georgia"/>
                <a:ea typeface="Georgia"/>
                <a:cs typeface="Georgia"/>
                <a:sym typeface="Georgia"/>
              </a:rPr>
              <a:t> </a:t>
            </a:r>
            <a:r>
              <a:rPr lang="en-US" sz="1800" dirty="0" err="1">
                <a:latin typeface="Georgia"/>
                <a:ea typeface="Georgia"/>
                <a:cs typeface="Georgia"/>
                <a:sym typeface="Georgia"/>
              </a:rPr>
              <a:t>clase</a:t>
            </a:r>
            <a:r>
              <a:rPr lang="en-US" sz="1800" dirty="0">
                <a:latin typeface="Georgia"/>
                <a:ea typeface="Georgia"/>
                <a:cs typeface="Georgia"/>
                <a:sym typeface="Georgia"/>
              </a:rPr>
              <a:t>.</a:t>
            </a:r>
            <a:endParaRPr sz="1800" dirty="0">
              <a:latin typeface="Georgia"/>
              <a:ea typeface="Georgia"/>
              <a:cs typeface="Georgia"/>
              <a:sym typeface="Georgia"/>
            </a:endParaRPr>
          </a:p>
          <a:p>
            <a:pPr marL="0" lvl="0" indent="0" algn="l" rtl="0">
              <a:spcBef>
                <a:spcPts val="0"/>
              </a:spcBef>
              <a:spcAft>
                <a:spcPts val="0"/>
              </a:spcAft>
              <a:buNone/>
            </a:pPr>
            <a:endParaRPr sz="1500" dirty="0">
              <a:latin typeface="Georgia"/>
              <a:ea typeface="Georgia"/>
              <a:cs typeface="Georgia"/>
              <a:sym typeface="Georgia"/>
            </a:endParaRPr>
          </a:p>
          <a:p>
            <a:pPr marL="0" lvl="0" indent="0" algn="l" rtl="0">
              <a:spcBef>
                <a:spcPts val="0"/>
              </a:spcBef>
              <a:spcAft>
                <a:spcPts val="0"/>
              </a:spcAft>
              <a:buNone/>
            </a:pPr>
            <a:endParaRPr sz="1500" dirty="0">
              <a:latin typeface="Georgia"/>
              <a:ea typeface="Georgia"/>
              <a:cs typeface="Georgia"/>
              <a:sym typeface="Georgia"/>
            </a:endParaRPr>
          </a:p>
        </p:txBody>
      </p:sp>
    </p:spTree>
    <p:extLst>
      <p:ext uri="{BB962C8B-B14F-4D97-AF65-F5344CB8AC3E}">
        <p14:creationId xmlns:p14="http://schemas.microsoft.com/office/powerpoint/2010/main" val="3213643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Documentos\Joel\Joel 2020\Educacion y Tecnica\Membrete Politecnico\Power-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384"/>
            <a:ext cx="12192000" cy="692792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88;p28"/>
          <p:cNvSpPr txBox="1">
            <a:spLocks/>
          </p:cNvSpPr>
          <p:nvPr/>
        </p:nvSpPr>
        <p:spPr>
          <a:xfrm>
            <a:off x="2783632" y="220677"/>
            <a:ext cx="6025953" cy="1136107"/>
          </a:xfrm>
          <a:prstGeom prst="rect">
            <a:avLst/>
          </a:prstGeom>
        </p:spPr>
        <p:txBody>
          <a:bodyPr spcFirstLastPara="1" vert="horz" wrap="square" lIns="121900" tIns="121900" rIns="121900" bIns="12190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smtClean="0"/>
              <a:t>¿</a:t>
            </a:r>
            <a:r>
              <a:rPr lang="en-US" dirty="0" err="1" smtClean="0"/>
              <a:t>Qué</a:t>
            </a:r>
            <a:r>
              <a:rPr lang="en-US" dirty="0" smtClean="0"/>
              <a:t> </a:t>
            </a:r>
            <a:r>
              <a:rPr lang="en-US" dirty="0" err="1" smtClean="0"/>
              <a:t>es</a:t>
            </a:r>
            <a:r>
              <a:rPr lang="en-US" dirty="0" smtClean="0"/>
              <a:t> la </a:t>
            </a:r>
            <a:r>
              <a:rPr lang="en-US" dirty="0" err="1" smtClean="0"/>
              <a:t>modularidad</a:t>
            </a:r>
            <a:r>
              <a:rPr lang="en-US" dirty="0" smtClean="0"/>
              <a:t>?</a:t>
            </a:r>
            <a:endParaRPr lang="en-US" dirty="0"/>
          </a:p>
        </p:txBody>
      </p:sp>
      <p:sp>
        <p:nvSpPr>
          <p:cNvPr id="4" name="Google Shape;289;p28"/>
          <p:cNvSpPr/>
          <p:nvPr/>
        </p:nvSpPr>
        <p:spPr>
          <a:xfrm>
            <a:off x="1847528" y="5733256"/>
            <a:ext cx="9000900" cy="436800"/>
          </a:xfrm>
          <a:prstGeom prst="rect">
            <a:avLst/>
          </a:prstGeom>
          <a:noFill/>
          <a:ln>
            <a:noFill/>
          </a:ln>
        </p:spPr>
        <p:txBody>
          <a:bodyPr spcFirstLastPara="1" wrap="square" lIns="67850" tIns="33325" rIns="67850" bIns="33325" anchor="t" anchorCtr="0">
            <a:noAutofit/>
          </a:bodyPr>
          <a:lstStyle/>
          <a:p>
            <a:pPr marL="0" marR="0" lvl="0" indent="0" algn="ctr" rtl="0">
              <a:lnSpc>
                <a:spcPct val="100000"/>
              </a:lnSpc>
              <a:spcBef>
                <a:spcPts val="0"/>
              </a:spcBef>
              <a:spcAft>
                <a:spcPts val="0"/>
              </a:spcAft>
              <a:buClr>
                <a:srgbClr val="9D315D"/>
              </a:buClr>
              <a:buSzPts val="2400"/>
              <a:buFont typeface="Poppins"/>
              <a:buNone/>
            </a:pPr>
            <a:r>
              <a:rPr lang="en-US" sz="2400" b="1">
                <a:solidFill>
                  <a:srgbClr val="F1C232"/>
                </a:solidFill>
                <a:latin typeface="Lato"/>
                <a:ea typeface="Lato"/>
                <a:cs typeface="Lato"/>
                <a:sym typeface="Lato"/>
              </a:rPr>
              <a:t>Empaqueta abstracciones en unidades discretas</a:t>
            </a:r>
            <a:endParaRPr>
              <a:solidFill>
                <a:srgbClr val="F1C232"/>
              </a:solidFill>
              <a:latin typeface="Lato"/>
              <a:ea typeface="Lato"/>
              <a:cs typeface="Lato"/>
              <a:sym typeface="Lato"/>
            </a:endParaRPr>
          </a:p>
        </p:txBody>
      </p:sp>
      <p:pic>
        <p:nvPicPr>
          <p:cNvPr id="5" name="Google Shape;290;p28" descr="modularidad"/>
          <p:cNvPicPr preferRelativeResize="0"/>
          <p:nvPr/>
        </p:nvPicPr>
        <p:blipFill rotWithShape="1">
          <a:blip r:embed="rId3">
            <a:alphaModFix/>
          </a:blip>
          <a:srcRect r="2903"/>
          <a:stretch/>
        </p:blipFill>
        <p:spPr>
          <a:xfrm>
            <a:off x="808976" y="1577395"/>
            <a:ext cx="5383524" cy="3680350"/>
          </a:xfrm>
          <a:prstGeom prst="rect">
            <a:avLst/>
          </a:prstGeom>
          <a:noFill/>
          <a:ln>
            <a:noFill/>
          </a:ln>
        </p:spPr>
      </p:pic>
      <p:sp>
        <p:nvSpPr>
          <p:cNvPr id="6" name="Google Shape;291;p28"/>
          <p:cNvSpPr txBox="1"/>
          <p:nvPr/>
        </p:nvSpPr>
        <p:spPr>
          <a:xfrm>
            <a:off x="7001475" y="1588825"/>
            <a:ext cx="4986600" cy="36803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dirty="0" err="1">
                <a:latin typeface="Georgia"/>
                <a:ea typeface="Georgia"/>
                <a:cs typeface="Georgia"/>
                <a:sym typeface="Georgia"/>
              </a:rPr>
              <a:t>Es</a:t>
            </a:r>
            <a:r>
              <a:rPr lang="en-US" sz="1900" dirty="0">
                <a:latin typeface="Georgia"/>
                <a:ea typeface="Georgia"/>
                <a:cs typeface="Georgia"/>
                <a:sym typeface="Georgia"/>
              </a:rPr>
              <a:t> la </a:t>
            </a:r>
            <a:r>
              <a:rPr lang="en-US" sz="1900" dirty="0" err="1">
                <a:latin typeface="Georgia"/>
                <a:ea typeface="Georgia"/>
                <a:cs typeface="Georgia"/>
                <a:sym typeface="Georgia"/>
              </a:rPr>
              <a:t>propiedad</a:t>
            </a:r>
            <a:r>
              <a:rPr lang="en-US" sz="1900" dirty="0">
                <a:latin typeface="Georgia"/>
                <a:ea typeface="Georgia"/>
                <a:cs typeface="Georgia"/>
                <a:sym typeface="Georgia"/>
              </a:rPr>
              <a:t> que </a:t>
            </a:r>
            <a:r>
              <a:rPr lang="en-US" sz="1900" dirty="0" err="1">
                <a:latin typeface="Georgia"/>
                <a:ea typeface="Georgia"/>
                <a:cs typeface="Georgia"/>
                <a:sym typeface="Georgia"/>
              </a:rPr>
              <a:t>permite</a:t>
            </a:r>
            <a:r>
              <a:rPr lang="en-US" sz="1900" dirty="0">
                <a:latin typeface="Georgia"/>
                <a:ea typeface="Georgia"/>
                <a:cs typeface="Georgia"/>
                <a:sym typeface="Georgia"/>
              </a:rPr>
              <a:t> </a:t>
            </a:r>
            <a:r>
              <a:rPr lang="en-US" sz="1900" dirty="0" err="1">
                <a:latin typeface="Georgia"/>
                <a:ea typeface="Georgia"/>
                <a:cs typeface="Georgia"/>
                <a:sym typeface="Georgia"/>
              </a:rPr>
              <a:t>tener</a:t>
            </a:r>
            <a:r>
              <a:rPr lang="en-US" sz="1900" dirty="0">
                <a:latin typeface="Georgia"/>
                <a:ea typeface="Georgia"/>
                <a:cs typeface="Georgia"/>
                <a:sym typeface="Georgia"/>
              </a:rPr>
              <a:t> </a:t>
            </a:r>
            <a:r>
              <a:rPr lang="en-US" sz="1900" dirty="0" err="1">
                <a:latin typeface="Georgia"/>
                <a:ea typeface="Georgia"/>
                <a:cs typeface="Georgia"/>
                <a:sym typeface="Georgia"/>
              </a:rPr>
              <a:t>independencia</a:t>
            </a:r>
            <a:r>
              <a:rPr lang="en-US" sz="1900" dirty="0">
                <a:latin typeface="Georgia"/>
                <a:ea typeface="Georgia"/>
                <a:cs typeface="Georgia"/>
                <a:sym typeface="Georgia"/>
              </a:rPr>
              <a:t> entre las </a:t>
            </a:r>
            <a:r>
              <a:rPr lang="en-US" sz="1900" dirty="0" err="1">
                <a:latin typeface="Georgia"/>
                <a:ea typeface="Georgia"/>
                <a:cs typeface="Georgia"/>
                <a:sym typeface="Georgia"/>
              </a:rPr>
              <a:t>diferentes</a:t>
            </a:r>
            <a:r>
              <a:rPr lang="en-US" sz="1900" dirty="0">
                <a:latin typeface="Georgia"/>
                <a:ea typeface="Georgia"/>
                <a:cs typeface="Georgia"/>
                <a:sym typeface="Georgia"/>
              </a:rPr>
              <a:t> </a:t>
            </a:r>
            <a:r>
              <a:rPr lang="en-US" sz="1900" dirty="0" err="1">
                <a:latin typeface="Georgia"/>
                <a:ea typeface="Georgia"/>
                <a:cs typeface="Georgia"/>
                <a:sym typeface="Georgia"/>
              </a:rPr>
              <a:t>partes</a:t>
            </a:r>
            <a:r>
              <a:rPr lang="en-US" sz="1900" dirty="0">
                <a:latin typeface="Georgia"/>
                <a:ea typeface="Georgia"/>
                <a:cs typeface="Georgia"/>
                <a:sym typeface="Georgia"/>
              </a:rPr>
              <a:t> de un </a:t>
            </a:r>
            <a:r>
              <a:rPr lang="en-US" sz="1900" dirty="0" err="1">
                <a:latin typeface="Georgia"/>
                <a:ea typeface="Georgia"/>
                <a:cs typeface="Georgia"/>
                <a:sym typeface="Georgia"/>
              </a:rPr>
              <a:t>sistema</a:t>
            </a:r>
            <a:r>
              <a:rPr lang="en-US" sz="1900" dirty="0">
                <a:latin typeface="Georgia"/>
                <a:ea typeface="Georgia"/>
                <a:cs typeface="Georgia"/>
                <a:sym typeface="Georgia"/>
              </a:rPr>
              <a:t>. La </a:t>
            </a:r>
            <a:r>
              <a:rPr lang="en-US" sz="1900" dirty="0" err="1">
                <a:latin typeface="Georgia"/>
                <a:ea typeface="Georgia"/>
                <a:cs typeface="Georgia"/>
                <a:sym typeface="Georgia"/>
              </a:rPr>
              <a:t>modularidad</a:t>
            </a:r>
            <a:r>
              <a:rPr lang="en-US" sz="1900" dirty="0">
                <a:latin typeface="Georgia"/>
                <a:ea typeface="Georgia"/>
                <a:cs typeface="Georgia"/>
                <a:sym typeface="Georgia"/>
              </a:rPr>
              <a:t> </a:t>
            </a:r>
            <a:r>
              <a:rPr lang="en-US" sz="1900" dirty="0" err="1">
                <a:latin typeface="Georgia"/>
                <a:ea typeface="Georgia"/>
                <a:cs typeface="Georgia"/>
                <a:sym typeface="Georgia"/>
              </a:rPr>
              <a:t>consiste</a:t>
            </a:r>
            <a:r>
              <a:rPr lang="en-US" sz="1900" dirty="0">
                <a:latin typeface="Georgia"/>
                <a:ea typeface="Georgia"/>
                <a:cs typeface="Georgia"/>
                <a:sym typeface="Georgia"/>
              </a:rPr>
              <a:t> </a:t>
            </a:r>
            <a:r>
              <a:rPr lang="en-US" sz="1900" dirty="0" err="1">
                <a:latin typeface="Georgia"/>
                <a:ea typeface="Georgia"/>
                <a:cs typeface="Georgia"/>
                <a:sym typeface="Georgia"/>
              </a:rPr>
              <a:t>en</a:t>
            </a:r>
            <a:r>
              <a:rPr lang="en-US" sz="1900" dirty="0">
                <a:latin typeface="Georgia"/>
                <a:ea typeface="Georgia"/>
                <a:cs typeface="Georgia"/>
                <a:sym typeface="Georgia"/>
              </a:rPr>
              <a:t> </a:t>
            </a:r>
            <a:r>
              <a:rPr lang="en-US" sz="1900" dirty="0" err="1">
                <a:latin typeface="Georgia"/>
                <a:ea typeface="Georgia"/>
                <a:cs typeface="Georgia"/>
                <a:sym typeface="Georgia"/>
              </a:rPr>
              <a:t>dividir</a:t>
            </a:r>
            <a:r>
              <a:rPr lang="en-US" sz="1900" dirty="0">
                <a:latin typeface="Georgia"/>
                <a:ea typeface="Georgia"/>
                <a:cs typeface="Georgia"/>
                <a:sym typeface="Georgia"/>
              </a:rPr>
              <a:t> un </a:t>
            </a:r>
            <a:r>
              <a:rPr lang="en-US" sz="1900" dirty="0" err="1">
                <a:latin typeface="Georgia"/>
                <a:ea typeface="Georgia"/>
                <a:cs typeface="Georgia"/>
                <a:sym typeface="Georgia"/>
              </a:rPr>
              <a:t>programa</a:t>
            </a:r>
            <a:r>
              <a:rPr lang="en-US" sz="1900" dirty="0">
                <a:latin typeface="Georgia"/>
                <a:ea typeface="Georgia"/>
                <a:cs typeface="Georgia"/>
                <a:sym typeface="Georgia"/>
              </a:rPr>
              <a:t> </a:t>
            </a:r>
            <a:r>
              <a:rPr lang="en-US" sz="1900" dirty="0" err="1">
                <a:latin typeface="Georgia"/>
                <a:ea typeface="Georgia"/>
                <a:cs typeface="Georgia"/>
                <a:sym typeface="Georgia"/>
              </a:rPr>
              <a:t>en</a:t>
            </a:r>
            <a:r>
              <a:rPr lang="en-US" sz="1900" dirty="0">
                <a:latin typeface="Georgia"/>
                <a:ea typeface="Georgia"/>
                <a:cs typeface="Georgia"/>
                <a:sym typeface="Georgia"/>
              </a:rPr>
              <a:t> </a:t>
            </a:r>
            <a:r>
              <a:rPr lang="en-US" sz="1900" dirty="0" err="1">
                <a:latin typeface="Georgia"/>
                <a:ea typeface="Georgia"/>
                <a:cs typeface="Georgia"/>
                <a:sym typeface="Georgia"/>
              </a:rPr>
              <a:t>módulos</a:t>
            </a:r>
            <a:r>
              <a:rPr lang="en-US" sz="1900" dirty="0">
                <a:latin typeface="Georgia"/>
                <a:ea typeface="Georgia"/>
                <a:cs typeface="Georgia"/>
                <a:sym typeface="Georgia"/>
              </a:rPr>
              <a:t> o </a:t>
            </a:r>
            <a:r>
              <a:rPr lang="en-US" sz="1900" dirty="0" err="1">
                <a:latin typeface="Georgia"/>
                <a:ea typeface="Georgia"/>
                <a:cs typeface="Georgia"/>
                <a:sym typeface="Georgia"/>
              </a:rPr>
              <a:t>partes</a:t>
            </a:r>
            <a:r>
              <a:rPr lang="en-US" sz="1900" dirty="0">
                <a:latin typeface="Georgia"/>
                <a:ea typeface="Georgia"/>
                <a:cs typeface="Georgia"/>
                <a:sym typeface="Georgia"/>
              </a:rPr>
              <a:t>, que </a:t>
            </a:r>
            <a:r>
              <a:rPr lang="en-US" sz="1900" dirty="0" err="1">
                <a:latin typeface="Georgia"/>
                <a:ea typeface="Georgia"/>
                <a:cs typeface="Georgia"/>
                <a:sym typeface="Georgia"/>
              </a:rPr>
              <a:t>pueden</a:t>
            </a:r>
            <a:r>
              <a:rPr lang="en-US" sz="1900" dirty="0">
                <a:latin typeface="Georgia"/>
                <a:ea typeface="Georgia"/>
                <a:cs typeface="Georgia"/>
                <a:sym typeface="Georgia"/>
              </a:rPr>
              <a:t> </a:t>
            </a:r>
            <a:r>
              <a:rPr lang="en-US" sz="1900" dirty="0" err="1">
                <a:latin typeface="Georgia"/>
                <a:ea typeface="Georgia"/>
                <a:cs typeface="Georgia"/>
                <a:sym typeface="Georgia"/>
              </a:rPr>
              <a:t>ser</a:t>
            </a:r>
            <a:r>
              <a:rPr lang="en-US" sz="1900" dirty="0">
                <a:latin typeface="Georgia"/>
                <a:ea typeface="Georgia"/>
                <a:cs typeface="Georgia"/>
                <a:sym typeface="Georgia"/>
              </a:rPr>
              <a:t> </a:t>
            </a:r>
            <a:r>
              <a:rPr lang="en-US" sz="1900" dirty="0" err="1">
                <a:latin typeface="Georgia"/>
                <a:ea typeface="Georgia"/>
                <a:cs typeface="Georgia"/>
                <a:sym typeface="Georgia"/>
              </a:rPr>
              <a:t>compilados</a:t>
            </a:r>
            <a:r>
              <a:rPr lang="en-US" sz="1900" dirty="0">
                <a:latin typeface="Georgia"/>
                <a:ea typeface="Georgia"/>
                <a:cs typeface="Georgia"/>
                <a:sym typeface="Georgia"/>
              </a:rPr>
              <a:t> </a:t>
            </a:r>
            <a:r>
              <a:rPr lang="en-US" sz="1900" dirty="0" err="1">
                <a:latin typeface="Georgia"/>
                <a:ea typeface="Georgia"/>
                <a:cs typeface="Georgia"/>
                <a:sym typeface="Georgia"/>
              </a:rPr>
              <a:t>separadamente</a:t>
            </a:r>
            <a:r>
              <a:rPr lang="en-US" sz="1900" dirty="0">
                <a:latin typeface="Georgia"/>
                <a:ea typeface="Georgia"/>
                <a:cs typeface="Georgia"/>
                <a:sym typeface="Georgia"/>
              </a:rPr>
              <a:t>, </a:t>
            </a:r>
            <a:r>
              <a:rPr lang="en-US" sz="1900" dirty="0" err="1">
                <a:latin typeface="Georgia"/>
                <a:ea typeface="Georgia"/>
                <a:cs typeface="Georgia"/>
                <a:sym typeface="Georgia"/>
              </a:rPr>
              <a:t>pero</a:t>
            </a:r>
            <a:r>
              <a:rPr lang="en-US" sz="1900" dirty="0">
                <a:latin typeface="Georgia"/>
                <a:ea typeface="Georgia"/>
                <a:cs typeface="Georgia"/>
                <a:sym typeface="Georgia"/>
              </a:rPr>
              <a:t> que </a:t>
            </a:r>
            <a:r>
              <a:rPr lang="en-US" sz="1900" dirty="0" err="1">
                <a:latin typeface="Georgia"/>
                <a:ea typeface="Georgia"/>
                <a:cs typeface="Georgia"/>
                <a:sym typeface="Georgia"/>
              </a:rPr>
              <a:t>tienen</a:t>
            </a:r>
            <a:r>
              <a:rPr lang="en-US" sz="1900" dirty="0">
                <a:latin typeface="Georgia"/>
                <a:ea typeface="Georgia"/>
                <a:cs typeface="Georgia"/>
                <a:sym typeface="Georgia"/>
              </a:rPr>
              <a:t> </a:t>
            </a:r>
            <a:r>
              <a:rPr lang="en-US" sz="1900" dirty="0" err="1">
                <a:latin typeface="Georgia"/>
                <a:ea typeface="Georgia"/>
                <a:cs typeface="Georgia"/>
                <a:sym typeface="Georgia"/>
              </a:rPr>
              <a:t>conexiones</a:t>
            </a:r>
            <a:r>
              <a:rPr lang="en-US" sz="1900" dirty="0">
                <a:latin typeface="Georgia"/>
                <a:ea typeface="Georgia"/>
                <a:cs typeface="Georgia"/>
                <a:sym typeface="Georgia"/>
              </a:rPr>
              <a:t> con </a:t>
            </a:r>
            <a:r>
              <a:rPr lang="en-US" sz="1900" dirty="0" err="1">
                <a:latin typeface="Georgia"/>
                <a:ea typeface="Georgia"/>
                <a:cs typeface="Georgia"/>
                <a:sym typeface="Georgia"/>
              </a:rPr>
              <a:t>otros</a:t>
            </a:r>
            <a:r>
              <a:rPr lang="en-US" sz="1900" dirty="0">
                <a:latin typeface="Georgia"/>
                <a:ea typeface="Georgia"/>
                <a:cs typeface="Georgia"/>
                <a:sym typeface="Georgia"/>
              </a:rPr>
              <a:t> </a:t>
            </a:r>
            <a:r>
              <a:rPr lang="en-US" sz="1900" dirty="0" err="1" smtClean="0">
                <a:latin typeface="Georgia"/>
                <a:ea typeface="Georgia"/>
                <a:cs typeface="Georgia"/>
                <a:sym typeface="Georgia"/>
              </a:rPr>
              <a:t>módulos</a:t>
            </a:r>
            <a:r>
              <a:rPr lang="en-US" sz="1900" dirty="0">
                <a:latin typeface="Georgia"/>
                <a:ea typeface="Georgia"/>
                <a:cs typeface="Georgia"/>
                <a:sym typeface="Georgia"/>
              </a:rPr>
              <a:t>. </a:t>
            </a:r>
            <a:r>
              <a:rPr lang="en-US" sz="1900" dirty="0" err="1">
                <a:latin typeface="Georgia"/>
                <a:ea typeface="Georgia"/>
                <a:cs typeface="Georgia"/>
                <a:sym typeface="Georgia"/>
              </a:rPr>
              <a:t>En</a:t>
            </a:r>
            <a:r>
              <a:rPr lang="en-US" sz="1900" dirty="0">
                <a:latin typeface="Georgia"/>
                <a:ea typeface="Georgia"/>
                <a:cs typeface="Georgia"/>
                <a:sym typeface="Georgia"/>
              </a:rPr>
              <a:t> un </a:t>
            </a:r>
            <a:r>
              <a:rPr lang="en-US" sz="1900" dirty="0" err="1">
                <a:latin typeface="Georgia"/>
                <a:ea typeface="Georgia"/>
                <a:cs typeface="Georgia"/>
                <a:sym typeface="Georgia"/>
              </a:rPr>
              <a:t>mismo</a:t>
            </a:r>
            <a:r>
              <a:rPr lang="en-US" sz="1900" dirty="0">
                <a:latin typeface="Georgia"/>
                <a:ea typeface="Georgia"/>
                <a:cs typeface="Georgia"/>
                <a:sym typeface="Georgia"/>
              </a:rPr>
              <a:t> </a:t>
            </a:r>
            <a:r>
              <a:rPr lang="en-US" sz="1900" dirty="0" err="1">
                <a:latin typeface="Georgia"/>
                <a:ea typeface="Georgia"/>
                <a:cs typeface="Georgia"/>
                <a:sym typeface="Georgia"/>
              </a:rPr>
              <a:t>módulo</a:t>
            </a:r>
            <a:r>
              <a:rPr lang="en-US" sz="1900" dirty="0">
                <a:latin typeface="Georgia"/>
                <a:ea typeface="Georgia"/>
                <a:cs typeface="Georgia"/>
                <a:sym typeface="Georgia"/>
              </a:rPr>
              <a:t> se </a:t>
            </a:r>
            <a:r>
              <a:rPr lang="en-US" sz="1900" dirty="0" err="1">
                <a:latin typeface="Georgia"/>
                <a:ea typeface="Georgia"/>
                <a:cs typeface="Georgia"/>
                <a:sym typeface="Georgia"/>
              </a:rPr>
              <a:t>suele</a:t>
            </a:r>
            <a:r>
              <a:rPr lang="en-US" sz="1900" dirty="0">
                <a:latin typeface="Georgia"/>
                <a:ea typeface="Georgia"/>
                <a:cs typeface="Georgia"/>
                <a:sym typeface="Georgia"/>
              </a:rPr>
              <a:t> </a:t>
            </a:r>
            <a:r>
              <a:rPr lang="en-US" sz="1900" dirty="0" err="1">
                <a:latin typeface="Georgia"/>
                <a:ea typeface="Georgia"/>
                <a:cs typeface="Georgia"/>
                <a:sym typeface="Georgia"/>
              </a:rPr>
              <a:t>colocar</a:t>
            </a:r>
            <a:r>
              <a:rPr lang="en-US" sz="1900" dirty="0">
                <a:latin typeface="Georgia"/>
                <a:ea typeface="Georgia"/>
                <a:cs typeface="Georgia"/>
                <a:sym typeface="Georgia"/>
              </a:rPr>
              <a:t> </a:t>
            </a:r>
            <a:r>
              <a:rPr lang="en-US" sz="1900" dirty="0" err="1">
                <a:latin typeface="Georgia"/>
                <a:ea typeface="Georgia"/>
                <a:cs typeface="Georgia"/>
                <a:sym typeface="Georgia"/>
              </a:rPr>
              <a:t>clases</a:t>
            </a:r>
            <a:r>
              <a:rPr lang="en-US" sz="1900" dirty="0">
                <a:latin typeface="Georgia"/>
                <a:ea typeface="Georgia"/>
                <a:cs typeface="Georgia"/>
                <a:sym typeface="Georgia"/>
              </a:rPr>
              <a:t> y </a:t>
            </a:r>
            <a:r>
              <a:rPr lang="en-US" sz="1900" dirty="0" err="1">
                <a:latin typeface="Georgia"/>
                <a:ea typeface="Georgia"/>
                <a:cs typeface="Georgia"/>
                <a:sym typeface="Georgia"/>
              </a:rPr>
              <a:t>objetos</a:t>
            </a:r>
            <a:r>
              <a:rPr lang="en-US" sz="1900" dirty="0">
                <a:latin typeface="Georgia"/>
                <a:ea typeface="Georgia"/>
                <a:cs typeface="Georgia"/>
                <a:sym typeface="Georgia"/>
              </a:rPr>
              <a:t> que </a:t>
            </a:r>
            <a:r>
              <a:rPr lang="en-US" sz="1900" dirty="0" err="1">
                <a:latin typeface="Georgia"/>
                <a:ea typeface="Georgia"/>
                <a:cs typeface="Georgia"/>
                <a:sym typeface="Georgia"/>
              </a:rPr>
              <a:t>guarden</a:t>
            </a:r>
            <a:r>
              <a:rPr lang="en-US" sz="1900" dirty="0">
                <a:latin typeface="Georgia"/>
                <a:ea typeface="Georgia"/>
                <a:cs typeface="Georgia"/>
                <a:sym typeface="Georgia"/>
              </a:rPr>
              <a:t> </a:t>
            </a:r>
            <a:r>
              <a:rPr lang="en-US" sz="1900" dirty="0" err="1">
                <a:latin typeface="Georgia"/>
                <a:ea typeface="Georgia"/>
                <a:cs typeface="Georgia"/>
                <a:sym typeface="Georgia"/>
              </a:rPr>
              <a:t>una</a:t>
            </a:r>
            <a:r>
              <a:rPr lang="en-US" sz="1900" dirty="0">
                <a:latin typeface="Georgia"/>
                <a:ea typeface="Georgia"/>
                <a:cs typeface="Georgia"/>
                <a:sym typeface="Georgia"/>
              </a:rPr>
              <a:t> </a:t>
            </a:r>
            <a:r>
              <a:rPr lang="en-US" sz="1900" dirty="0" err="1">
                <a:latin typeface="Georgia"/>
                <a:ea typeface="Georgia"/>
                <a:cs typeface="Georgia"/>
                <a:sym typeface="Georgia"/>
              </a:rPr>
              <a:t>estrecha</a:t>
            </a:r>
            <a:r>
              <a:rPr lang="en-US" sz="1900" dirty="0">
                <a:latin typeface="Georgia"/>
                <a:ea typeface="Georgia"/>
                <a:cs typeface="Georgia"/>
                <a:sym typeface="Georgia"/>
              </a:rPr>
              <a:t> </a:t>
            </a:r>
            <a:r>
              <a:rPr lang="en-US" sz="1900" dirty="0" err="1">
                <a:latin typeface="Georgia"/>
                <a:ea typeface="Georgia"/>
                <a:cs typeface="Georgia"/>
                <a:sym typeface="Georgia"/>
              </a:rPr>
              <a:t>relación</a:t>
            </a:r>
            <a:r>
              <a:rPr lang="en-US" sz="1900" dirty="0">
                <a:latin typeface="Georgia"/>
                <a:ea typeface="Georgia"/>
                <a:cs typeface="Georgia"/>
                <a:sym typeface="Georgia"/>
              </a:rPr>
              <a:t>. El </a:t>
            </a:r>
            <a:r>
              <a:rPr lang="en-US" sz="1900" dirty="0" err="1">
                <a:latin typeface="Georgia"/>
                <a:ea typeface="Georgia"/>
                <a:cs typeface="Georgia"/>
                <a:sym typeface="Georgia"/>
              </a:rPr>
              <a:t>sentido</a:t>
            </a:r>
            <a:r>
              <a:rPr lang="en-US" sz="1900" dirty="0">
                <a:latin typeface="Georgia"/>
                <a:ea typeface="Georgia"/>
                <a:cs typeface="Georgia"/>
                <a:sym typeface="Georgia"/>
              </a:rPr>
              <a:t> </a:t>
            </a:r>
            <a:r>
              <a:rPr lang="en-US" sz="1900" dirty="0" smtClean="0">
                <a:latin typeface="Georgia"/>
                <a:ea typeface="Georgia"/>
                <a:cs typeface="Georgia"/>
                <a:sym typeface="Georgia"/>
              </a:rPr>
              <a:t>de </a:t>
            </a:r>
            <a:r>
              <a:rPr lang="en-US" sz="1900" dirty="0" err="1" smtClean="0">
                <a:latin typeface="Georgia"/>
                <a:ea typeface="Georgia"/>
                <a:cs typeface="Georgia"/>
                <a:sym typeface="Georgia"/>
              </a:rPr>
              <a:t>modularidad</a:t>
            </a:r>
            <a:r>
              <a:rPr lang="en-US" sz="1900" dirty="0" smtClean="0">
                <a:latin typeface="Georgia"/>
                <a:ea typeface="Georgia"/>
                <a:cs typeface="Georgia"/>
                <a:sym typeface="Georgia"/>
              </a:rPr>
              <a:t> </a:t>
            </a:r>
            <a:r>
              <a:rPr lang="en-US" sz="1900" dirty="0" err="1">
                <a:latin typeface="Georgia"/>
                <a:ea typeface="Georgia"/>
                <a:cs typeface="Georgia"/>
                <a:sym typeface="Georgia"/>
              </a:rPr>
              <a:t>está</a:t>
            </a:r>
            <a:r>
              <a:rPr lang="en-US" sz="1900" dirty="0">
                <a:latin typeface="Georgia"/>
                <a:ea typeface="Georgia"/>
                <a:cs typeface="Georgia"/>
                <a:sym typeface="Georgia"/>
              </a:rPr>
              <a:t> </a:t>
            </a:r>
            <a:r>
              <a:rPr lang="en-US" sz="1900" dirty="0" err="1">
                <a:latin typeface="Georgia"/>
                <a:ea typeface="Georgia"/>
                <a:cs typeface="Georgia"/>
                <a:sym typeface="Georgia"/>
              </a:rPr>
              <a:t>muy</a:t>
            </a:r>
            <a:r>
              <a:rPr lang="en-US" sz="1900" dirty="0">
                <a:latin typeface="Georgia"/>
                <a:ea typeface="Georgia"/>
                <a:cs typeface="Georgia"/>
                <a:sym typeface="Georgia"/>
              </a:rPr>
              <a:t> </a:t>
            </a:r>
            <a:r>
              <a:rPr lang="en-US" sz="1900" dirty="0" err="1">
                <a:latin typeface="Georgia"/>
                <a:ea typeface="Georgia"/>
                <a:cs typeface="Georgia"/>
                <a:sym typeface="Georgia"/>
              </a:rPr>
              <a:t>relacionado</a:t>
            </a:r>
            <a:r>
              <a:rPr lang="en-US" sz="1900" dirty="0">
                <a:latin typeface="Georgia"/>
                <a:ea typeface="Georgia"/>
                <a:cs typeface="Georgia"/>
                <a:sym typeface="Georgia"/>
              </a:rPr>
              <a:t> con el </a:t>
            </a:r>
            <a:r>
              <a:rPr lang="en-US" sz="1900" dirty="0" err="1">
                <a:latin typeface="Georgia"/>
                <a:ea typeface="Georgia"/>
                <a:cs typeface="Georgia"/>
                <a:sym typeface="Georgia"/>
              </a:rPr>
              <a:t>ocultamiento</a:t>
            </a:r>
            <a:r>
              <a:rPr lang="en-US" sz="1900" dirty="0">
                <a:latin typeface="Georgia"/>
                <a:ea typeface="Georgia"/>
                <a:cs typeface="Georgia"/>
                <a:sym typeface="Georgia"/>
              </a:rPr>
              <a:t> de </a:t>
            </a:r>
            <a:r>
              <a:rPr lang="en-US" sz="1900" dirty="0" err="1">
                <a:latin typeface="Georgia"/>
                <a:ea typeface="Georgia"/>
                <a:cs typeface="Georgia"/>
                <a:sym typeface="Georgia"/>
              </a:rPr>
              <a:t>información</a:t>
            </a:r>
            <a:r>
              <a:rPr lang="en-US" sz="1900" dirty="0">
                <a:latin typeface="Georgia"/>
                <a:ea typeface="Georgia"/>
                <a:cs typeface="Georgia"/>
                <a:sym typeface="Georgia"/>
              </a:rPr>
              <a:t>.</a:t>
            </a:r>
            <a:endParaRPr sz="1900" dirty="0">
              <a:latin typeface="Georgia"/>
              <a:ea typeface="Georgia"/>
              <a:cs typeface="Georgia"/>
              <a:sym typeface="Georgia"/>
            </a:endParaRPr>
          </a:p>
        </p:txBody>
      </p:sp>
    </p:spTree>
    <p:extLst>
      <p:ext uri="{BB962C8B-B14F-4D97-AF65-F5344CB8AC3E}">
        <p14:creationId xmlns:p14="http://schemas.microsoft.com/office/powerpoint/2010/main" val="3578355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Documentos\Joel\Joel 2020\Educacion y Tecnica\Membrete Politecnico\Power-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384"/>
            <a:ext cx="12192000" cy="692792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374;p37"/>
          <p:cNvSpPr txBox="1">
            <a:spLocks/>
          </p:cNvSpPr>
          <p:nvPr/>
        </p:nvSpPr>
        <p:spPr>
          <a:xfrm>
            <a:off x="2905213" y="138516"/>
            <a:ext cx="7322097" cy="1049081"/>
          </a:xfrm>
          <a:prstGeom prst="rect">
            <a:avLst/>
          </a:prstGeom>
        </p:spPr>
        <p:txBody>
          <a:bodyPr spcFirstLastPara="1" vert="horz" wrap="square" lIns="121900" tIns="121900" rIns="121900" bIns="12190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dirty="0" err="1" smtClean="0"/>
              <a:t>Jerarquía</a:t>
            </a:r>
            <a:r>
              <a:rPr lang="en-US" dirty="0" smtClean="0"/>
              <a:t> de </a:t>
            </a:r>
            <a:r>
              <a:rPr lang="en-US" dirty="0" err="1" smtClean="0"/>
              <a:t>Clases</a:t>
            </a:r>
            <a:r>
              <a:rPr lang="en-US" dirty="0" smtClean="0"/>
              <a:t>: </a:t>
            </a:r>
            <a:r>
              <a:rPr lang="en-US" dirty="0" err="1" smtClean="0"/>
              <a:t>Herencia</a:t>
            </a:r>
            <a:endParaRPr lang="en-US" dirty="0"/>
          </a:p>
        </p:txBody>
      </p:sp>
      <p:pic>
        <p:nvPicPr>
          <p:cNvPr id="4" name="Google Shape;375;p37"/>
          <p:cNvPicPr preferRelativeResize="0"/>
          <p:nvPr/>
        </p:nvPicPr>
        <p:blipFill rotWithShape="1">
          <a:blip r:embed="rId3">
            <a:alphaModFix/>
          </a:blip>
          <a:srcRect/>
          <a:stretch/>
        </p:blipFill>
        <p:spPr>
          <a:xfrm>
            <a:off x="898944" y="1524301"/>
            <a:ext cx="4968550" cy="3616421"/>
          </a:xfrm>
          <a:prstGeom prst="rect">
            <a:avLst/>
          </a:prstGeom>
          <a:noFill/>
          <a:ln>
            <a:noFill/>
          </a:ln>
        </p:spPr>
      </p:pic>
      <p:sp>
        <p:nvSpPr>
          <p:cNvPr id="5" name="Google Shape;376;p37"/>
          <p:cNvSpPr/>
          <p:nvPr/>
        </p:nvSpPr>
        <p:spPr>
          <a:xfrm>
            <a:off x="1475044" y="5477426"/>
            <a:ext cx="8784900" cy="806100"/>
          </a:xfrm>
          <a:prstGeom prst="rect">
            <a:avLst/>
          </a:prstGeom>
          <a:noFill/>
          <a:ln>
            <a:noFill/>
          </a:ln>
        </p:spPr>
        <p:txBody>
          <a:bodyPr spcFirstLastPara="1" wrap="square" lIns="67850" tIns="33325" rIns="67850" bIns="33325" anchor="t" anchorCtr="0">
            <a:noAutofit/>
          </a:bodyPr>
          <a:lstStyle/>
          <a:p>
            <a:pPr marL="0" marR="0" lvl="0" indent="0" algn="ctr" rtl="0">
              <a:lnSpc>
                <a:spcPct val="100000"/>
              </a:lnSpc>
              <a:spcBef>
                <a:spcPts val="0"/>
              </a:spcBef>
              <a:spcAft>
                <a:spcPts val="0"/>
              </a:spcAft>
              <a:buClr>
                <a:srgbClr val="9D315D"/>
              </a:buClr>
              <a:buSzPts val="2400"/>
              <a:buFont typeface="Poppins"/>
              <a:buNone/>
            </a:pPr>
            <a:r>
              <a:rPr lang="en-US" sz="2400" b="1" dirty="0">
                <a:solidFill>
                  <a:srgbClr val="F1C232"/>
                </a:solidFill>
                <a:latin typeface="Lato"/>
                <a:ea typeface="Lato"/>
                <a:cs typeface="Lato"/>
                <a:sym typeface="Lato"/>
              </a:rPr>
              <a:t>La </a:t>
            </a:r>
            <a:r>
              <a:rPr lang="en-US" sz="2400" b="1" dirty="0" err="1">
                <a:solidFill>
                  <a:srgbClr val="F1C232"/>
                </a:solidFill>
                <a:latin typeface="Lato"/>
                <a:ea typeface="Lato"/>
                <a:cs typeface="Lato"/>
                <a:sym typeface="Lato"/>
              </a:rPr>
              <a:t>herencia</a:t>
            </a:r>
            <a:r>
              <a:rPr lang="en-US" sz="2400" b="1" dirty="0">
                <a:solidFill>
                  <a:srgbClr val="F1C232"/>
                </a:solidFill>
                <a:latin typeface="Lato"/>
                <a:ea typeface="Lato"/>
                <a:cs typeface="Lato"/>
                <a:sym typeface="Lato"/>
              </a:rPr>
              <a:t> </a:t>
            </a:r>
            <a:r>
              <a:rPr lang="en-US" sz="2400" b="1" dirty="0" err="1">
                <a:solidFill>
                  <a:srgbClr val="F1C232"/>
                </a:solidFill>
                <a:latin typeface="Lato"/>
                <a:ea typeface="Lato"/>
                <a:cs typeface="Lato"/>
                <a:sym typeface="Lato"/>
              </a:rPr>
              <a:t>es</a:t>
            </a:r>
            <a:r>
              <a:rPr lang="en-US" sz="2400" b="1" dirty="0">
                <a:solidFill>
                  <a:srgbClr val="F1C232"/>
                </a:solidFill>
                <a:latin typeface="Lato"/>
                <a:ea typeface="Lato"/>
                <a:cs typeface="Lato"/>
                <a:sym typeface="Lato"/>
              </a:rPr>
              <a:t>  </a:t>
            </a:r>
            <a:r>
              <a:rPr lang="en-US" sz="2400" b="1" dirty="0" err="1">
                <a:solidFill>
                  <a:srgbClr val="F1C232"/>
                </a:solidFill>
                <a:latin typeface="Lato"/>
                <a:ea typeface="Lato"/>
                <a:cs typeface="Lato"/>
                <a:sym typeface="Lato"/>
              </a:rPr>
              <a:t>una</a:t>
            </a:r>
            <a:r>
              <a:rPr lang="en-US" sz="2400" b="1" dirty="0">
                <a:solidFill>
                  <a:srgbClr val="F1C232"/>
                </a:solidFill>
                <a:latin typeface="Lato"/>
                <a:ea typeface="Lato"/>
                <a:cs typeface="Lato"/>
                <a:sym typeface="Lato"/>
              </a:rPr>
              <a:t> </a:t>
            </a:r>
            <a:r>
              <a:rPr lang="en-US" sz="2400" b="1" dirty="0" err="1">
                <a:solidFill>
                  <a:srgbClr val="F1C232"/>
                </a:solidFill>
                <a:latin typeface="Lato"/>
                <a:ea typeface="Lato"/>
                <a:cs typeface="Lato"/>
                <a:sym typeface="Lato"/>
              </a:rPr>
              <a:t>herramienta</a:t>
            </a:r>
            <a:r>
              <a:rPr lang="en-US" sz="2400" b="1" dirty="0">
                <a:solidFill>
                  <a:srgbClr val="F1C232"/>
                </a:solidFill>
                <a:latin typeface="Lato"/>
                <a:ea typeface="Lato"/>
                <a:cs typeface="Lato"/>
                <a:sym typeface="Lato"/>
              </a:rPr>
              <a:t> que </a:t>
            </a:r>
            <a:r>
              <a:rPr lang="en-US" sz="2400" b="1" dirty="0" err="1">
                <a:solidFill>
                  <a:srgbClr val="F1C232"/>
                </a:solidFill>
                <a:latin typeface="Lato"/>
                <a:ea typeface="Lato"/>
                <a:cs typeface="Lato"/>
                <a:sym typeface="Lato"/>
              </a:rPr>
              <a:t>permite</a:t>
            </a:r>
            <a:r>
              <a:rPr lang="en-US" sz="2400" b="1" dirty="0">
                <a:solidFill>
                  <a:srgbClr val="F1C232"/>
                </a:solidFill>
                <a:latin typeface="Lato"/>
                <a:ea typeface="Lato"/>
                <a:cs typeface="Lato"/>
                <a:sym typeface="Lato"/>
              </a:rPr>
              <a:t> </a:t>
            </a:r>
            <a:r>
              <a:rPr lang="en-US" sz="2400" b="1" dirty="0" err="1">
                <a:solidFill>
                  <a:srgbClr val="F1C232"/>
                </a:solidFill>
                <a:latin typeface="Lato"/>
                <a:ea typeface="Lato"/>
                <a:cs typeface="Lato"/>
                <a:sym typeface="Lato"/>
              </a:rPr>
              <a:t>definir</a:t>
            </a:r>
            <a:r>
              <a:rPr lang="en-US" sz="2400" b="1" dirty="0">
                <a:solidFill>
                  <a:srgbClr val="F1C232"/>
                </a:solidFill>
                <a:latin typeface="Lato"/>
                <a:ea typeface="Lato"/>
                <a:cs typeface="Lato"/>
                <a:sym typeface="Lato"/>
              </a:rPr>
              <a:t> </a:t>
            </a:r>
            <a:r>
              <a:rPr lang="en-US" sz="2400" b="1" dirty="0" err="1">
                <a:solidFill>
                  <a:srgbClr val="F1C232"/>
                </a:solidFill>
                <a:latin typeface="Lato"/>
                <a:ea typeface="Lato"/>
                <a:cs typeface="Lato"/>
                <a:sym typeface="Lato"/>
              </a:rPr>
              <a:t>nuevas</a:t>
            </a:r>
            <a:r>
              <a:rPr lang="en-US" sz="2400" b="1" dirty="0">
                <a:solidFill>
                  <a:srgbClr val="F1C232"/>
                </a:solidFill>
                <a:latin typeface="Lato"/>
                <a:ea typeface="Lato"/>
                <a:cs typeface="Lato"/>
                <a:sym typeface="Lato"/>
              </a:rPr>
              <a:t>  </a:t>
            </a:r>
            <a:r>
              <a:rPr lang="en-US" sz="2400" b="1" dirty="0" err="1">
                <a:solidFill>
                  <a:srgbClr val="F1C232"/>
                </a:solidFill>
                <a:latin typeface="Lato"/>
                <a:ea typeface="Lato"/>
                <a:cs typeface="Lato"/>
                <a:sym typeface="Lato"/>
              </a:rPr>
              <a:t>clases</a:t>
            </a:r>
            <a:r>
              <a:rPr lang="en-US" sz="2400" b="1" dirty="0">
                <a:solidFill>
                  <a:srgbClr val="F1C232"/>
                </a:solidFill>
                <a:latin typeface="Lato"/>
                <a:ea typeface="Lato"/>
                <a:cs typeface="Lato"/>
                <a:sym typeface="Lato"/>
              </a:rPr>
              <a:t>  </a:t>
            </a:r>
            <a:r>
              <a:rPr lang="en-US" sz="2400" b="1" dirty="0" err="1">
                <a:solidFill>
                  <a:srgbClr val="F1C232"/>
                </a:solidFill>
                <a:latin typeface="Lato"/>
                <a:ea typeface="Lato"/>
                <a:cs typeface="Lato"/>
                <a:sym typeface="Lato"/>
              </a:rPr>
              <a:t>en</a:t>
            </a:r>
            <a:r>
              <a:rPr lang="en-US" sz="2400" b="1" dirty="0">
                <a:solidFill>
                  <a:srgbClr val="F1C232"/>
                </a:solidFill>
                <a:latin typeface="Lato"/>
                <a:ea typeface="Lato"/>
                <a:cs typeface="Lato"/>
                <a:sym typeface="Lato"/>
              </a:rPr>
              <a:t>  base a </a:t>
            </a:r>
            <a:r>
              <a:rPr lang="en-US" sz="2400" b="1" dirty="0" err="1">
                <a:solidFill>
                  <a:srgbClr val="F1C232"/>
                </a:solidFill>
                <a:latin typeface="Lato"/>
                <a:ea typeface="Lato"/>
                <a:cs typeface="Lato"/>
                <a:sym typeface="Lato"/>
              </a:rPr>
              <a:t>otras</a:t>
            </a:r>
            <a:r>
              <a:rPr lang="en-US" sz="2400" b="1" dirty="0">
                <a:solidFill>
                  <a:srgbClr val="F1C232"/>
                </a:solidFill>
                <a:latin typeface="Lato"/>
                <a:ea typeface="Lato"/>
                <a:cs typeface="Lato"/>
                <a:sym typeface="Lato"/>
              </a:rPr>
              <a:t>  </a:t>
            </a:r>
            <a:r>
              <a:rPr lang="en-US" sz="2400" b="1" dirty="0" err="1">
                <a:solidFill>
                  <a:srgbClr val="F1C232"/>
                </a:solidFill>
                <a:latin typeface="Lato"/>
                <a:ea typeface="Lato"/>
                <a:cs typeface="Lato"/>
                <a:sym typeface="Lato"/>
              </a:rPr>
              <a:t>clases</a:t>
            </a:r>
            <a:r>
              <a:rPr lang="en-US" sz="2400" b="1" dirty="0">
                <a:solidFill>
                  <a:srgbClr val="F1C232"/>
                </a:solidFill>
                <a:latin typeface="Lato"/>
                <a:ea typeface="Lato"/>
                <a:cs typeface="Lato"/>
                <a:sym typeface="Lato"/>
              </a:rPr>
              <a:t> </a:t>
            </a:r>
            <a:r>
              <a:rPr lang="en-US" sz="2400" b="1" dirty="0" err="1">
                <a:solidFill>
                  <a:srgbClr val="F1C232"/>
                </a:solidFill>
                <a:latin typeface="Lato"/>
                <a:ea typeface="Lato"/>
                <a:cs typeface="Lato"/>
                <a:sym typeface="Lato"/>
              </a:rPr>
              <a:t>existentes</a:t>
            </a:r>
            <a:r>
              <a:rPr lang="en-US" sz="2400" b="1" dirty="0">
                <a:solidFill>
                  <a:srgbClr val="F1C232"/>
                </a:solidFill>
                <a:latin typeface="Lato"/>
                <a:ea typeface="Lato"/>
                <a:cs typeface="Lato"/>
                <a:sym typeface="Lato"/>
              </a:rPr>
              <a:t>.</a:t>
            </a:r>
            <a:endParaRPr sz="2000" dirty="0">
              <a:solidFill>
                <a:srgbClr val="F1C232"/>
              </a:solidFill>
              <a:latin typeface="Lato"/>
              <a:ea typeface="Lato"/>
              <a:cs typeface="Lato"/>
              <a:sym typeface="Lato"/>
            </a:endParaRPr>
          </a:p>
        </p:txBody>
      </p:sp>
      <p:sp>
        <p:nvSpPr>
          <p:cNvPr id="6" name="Google Shape;377;p37"/>
          <p:cNvSpPr txBox="1"/>
          <p:nvPr/>
        </p:nvSpPr>
        <p:spPr>
          <a:xfrm>
            <a:off x="6766437" y="1284382"/>
            <a:ext cx="5162700" cy="1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latin typeface="Georgia"/>
                <a:ea typeface="Georgia"/>
                <a:cs typeface="Georgia"/>
                <a:sym typeface="Georgia"/>
              </a:rPr>
              <a:t>Permite</a:t>
            </a:r>
            <a:r>
              <a:rPr lang="en-US" sz="2000" dirty="0">
                <a:latin typeface="Georgia"/>
                <a:ea typeface="Georgia"/>
                <a:cs typeface="Georgia"/>
                <a:sym typeface="Georgia"/>
              </a:rPr>
              <a:t> la </a:t>
            </a:r>
            <a:r>
              <a:rPr lang="en-US" sz="2000" dirty="0" err="1">
                <a:latin typeface="Georgia"/>
                <a:ea typeface="Georgia"/>
                <a:cs typeface="Georgia"/>
                <a:sym typeface="Georgia"/>
              </a:rPr>
              <a:t>definición</a:t>
            </a:r>
            <a:r>
              <a:rPr lang="en-US" sz="2000" dirty="0">
                <a:latin typeface="Georgia"/>
                <a:ea typeface="Georgia"/>
                <a:cs typeface="Georgia"/>
                <a:sym typeface="Georgia"/>
              </a:rPr>
              <a:t> de un </a:t>
            </a:r>
            <a:r>
              <a:rPr lang="en-US" sz="2000" dirty="0" err="1">
                <a:latin typeface="Georgia"/>
                <a:ea typeface="Georgia"/>
                <a:cs typeface="Georgia"/>
                <a:sym typeface="Georgia"/>
              </a:rPr>
              <a:t>nuevo</a:t>
            </a:r>
            <a:r>
              <a:rPr lang="en-US" sz="2000" dirty="0">
                <a:latin typeface="Georgia"/>
                <a:ea typeface="Georgia"/>
                <a:cs typeface="Georgia"/>
                <a:sym typeface="Georgia"/>
              </a:rPr>
              <a:t> </a:t>
            </a:r>
            <a:r>
              <a:rPr lang="en-US" sz="2000" dirty="0" err="1">
                <a:latin typeface="Georgia"/>
                <a:ea typeface="Georgia"/>
                <a:cs typeface="Georgia"/>
                <a:sym typeface="Georgia"/>
              </a:rPr>
              <a:t>objeto</a:t>
            </a:r>
            <a:r>
              <a:rPr lang="en-US" sz="2000" dirty="0">
                <a:latin typeface="Georgia"/>
                <a:ea typeface="Georgia"/>
                <a:cs typeface="Georgia"/>
                <a:sym typeface="Georgia"/>
              </a:rPr>
              <a:t> a </a:t>
            </a:r>
            <a:r>
              <a:rPr lang="en-US" sz="2000" dirty="0" err="1">
                <a:latin typeface="Georgia"/>
                <a:ea typeface="Georgia"/>
                <a:cs typeface="Georgia"/>
                <a:sym typeface="Georgia"/>
              </a:rPr>
              <a:t>partir</a:t>
            </a:r>
            <a:r>
              <a:rPr lang="en-US" sz="2000" dirty="0">
                <a:latin typeface="Georgia"/>
                <a:ea typeface="Georgia"/>
                <a:cs typeface="Georgia"/>
                <a:sym typeface="Georgia"/>
              </a:rPr>
              <a:t> de </a:t>
            </a:r>
            <a:r>
              <a:rPr lang="en-US" sz="2000" dirty="0" err="1">
                <a:latin typeface="Georgia"/>
                <a:ea typeface="Georgia"/>
                <a:cs typeface="Georgia"/>
                <a:sym typeface="Georgia"/>
              </a:rPr>
              <a:t>otros</a:t>
            </a:r>
            <a:r>
              <a:rPr lang="en-US" sz="2000" dirty="0">
                <a:latin typeface="Georgia"/>
                <a:ea typeface="Georgia"/>
                <a:cs typeface="Georgia"/>
                <a:sym typeface="Georgia"/>
              </a:rPr>
              <a:t>, </a:t>
            </a:r>
            <a:r>
              <a:rPr lang="en-US" sz="2000" dirty="0" err="1">
                <a:latin typeface="Georgia"/>
                <a:ea typeface="Georgia"/>
                <a:cs typeface="Georgia"/>
                <a:sym typeface="Georgia"/>
              </a:rPr>
              <a:t>agregando</a:t>
            </a:r>
            <a:r>
              <a:rPr lang="en-US" sz="2000" dirty="0">
                <a:latin typeface="Georgia"/>
                <a:ea typeface="Georgia"/>
                <a:cs typeface="Georgia"/>
                <a:sym typeface="Georgia"/>
              </a:rPr>
              <a:t> las </a:t>
            </a:r>
            <a:r>
              <a:rPr lang="en-US" sz="2000" dirty="0" err="1">
                <a:latin typeface="Georgia"/>
                <a:ea typeface="Georgia"/>
                <a:cs typeface="Georgia"/>
                <a:sym typeface="Georgia"/>
              </a:rPr>
              <a:t>diferencias</a:t>
            </a:r>
            <a:r>
              <a:rPr lang="en-US" sz="2000" dirty="0">
                <a:latin typeface="Georgia"/>
                <a:ea typeface="Georgia"/>
                <a:cs typeface="Georgia"/>
                <a:sym typeface="Georgia"/>
              </a:rPr>
              <a:t> entre </a:t>
            </a:r>
            <a:r>
              <a:rPr lang="en-US" sz="2000" dirty="0" err="1">
                <a:latin typeface="Georgia"/>
                <a:ea typeface="Georgia"/>
                <a:cs typeface="Georgia"/>
                <a:sym typeface="Georgia"/>
              </a:rPr>
              <a:t>ellos</a:t>
            </a:r>
            <a:r>
              <a:rPr lang="en-US" sz="2000" dirty="0">
                <a:latin typeface="Georgia"/>
                <a:ea typeface="Georgia"/>
                <a:cs typeface="Georgia"/>
                <a:sym typeface="Georgia"/>
              </a:rPr>
              <a:t> (</a:t>
            </a:r>
            <a:r>
              <a:rPr lang="en-US" sz="2000" dirty="0" err="1">
                <a:latin typeface="Georgia"/>
                <a:ea typeface="Georgia"/>
                <a:cs typeface="Georgia"/>
                <a:sym typeface="Georgia"/>
              </a:rPr>
              <a:t>Programación</a:t>
            </a:r>
            <a:r>
              <a:rPr lang="en-US" sz="2000" dirty="0">
                <a:latin typeface="Georgia"/>
                <a:ea typeface="Georgia"/>
                <a:cs typeface="Georgia"/>
                <a:sym typeface="Georgia"/>
              </a:rPr>
              <a:t> </a:t>
            </a:r>
            <a:r>
              <a:rPr lang="en-US" sz="2000" dirty="0" err="1">
                <a:latin typeface="Georgia"/>
                <a:ea typeface="Georgia"/>
                <a:cs typeface="Georgia"/>
                <a:sym typeface="Georgia"/>
              </a:rPr>
              <a:t>Diferencial</a:t>
            </a:r>
            <a:r>
              <a:rPr lang="en-US" sz="2000" dirty="0">
                <a:latin typeface="Georgia"/>
                <a:ea typeface="Georgia"/>
                <a:cs typeface="Georgia"/>
                <a:sym typeface="Georgia"/>
              </a:rPr>
              <a:t>), </a:t>
            </a:r>
            <a:r>
              <a:rPr lang="en-US" sz="2000" dirty="0" err="1">
                <a:latin typeface="Georgia"/>
                <a:ea typeface="Georgia"/>
                <a:cs typeface="Georgia"/>
                <a:sym typeface="Georgia"/>
              </a:rPr>
              <a:t>evitando</a:t>
            </a:r>
            <a:r>
              <a:rPr lang="en-US" sz="2000" dirty="0">
                <a:latin typeface="Georgia"/>
                <a:ea typeface="Georgia"/>
                <a:cs typeface="Georgia"/>
                <a:sym typeface="Georgia"/>
              </a:rPr>
              <a:t> </a:t>
            </a:r>
            <a:r>
              <a:rPr lang="en-US" sz="2000" dirty="0" err="1">
                <a:latin typeface="Georgia"/>
                <a:ea typeface="Georgia"/>
                <a:cs typeface="Georgia"/>
                <a:sym typeface="Georgia"/>
              </a:rPr>
              <a:t>repetición</a:t>
            </a:r>
            <a:r>
              <a:rPr lang="en-US" sz="2000" dirty="0">
                <a:latin typeface="Georgia"/>
                <a:ea typeface="Georgia"/>
                <a:cs typeface="Georgia"/>
                <a:sym typeface="Georgia"/>
              </a:rPr>
              <a:t> de </a:t>
            </a:r>
            <a:r>
              <a:rPr lang="en-US" sz="2000" dirty="0" err="1">
                <a:latin typeface="Georgia"/>
                <a:ea typeface="Georgia"/>
                <a:cs typeface="Georgia"/>
                <a:sym typeface="Georgia"/>
              </a:rPr>
              <a:t>código</a:t>
            </a:r>
            <a:r>
              <a:rPr lang="en-US" sz="2000" dirty="0">
                <a:latin typeface="Georgia"/>
                <a:ea typeface="Georgia"/>
                <a:cs typeface="Georgia"/>
                <a:sym typeface="Georgia"/>
              </a:rPr>
              <a:t> y </a:t>
            </a:r>
            <a:r>
              <a:rPr lang="en-US" sz="2000" dirty="0" err="1">
                <a:latin typeface="Georgia"/>
                <a:ea typeface="Georgia"/>
                <a:cs typeface="Georgia"/>
                <a:sym typeface="Georgia"/>
              </a:rPr>
              <a:t>permitiendo</a:t>
            </a:r>
            <a:r>
              <a:rPr lang="en-US" sz="2000" dirty="0">
                <a:latin typeface="Georgia"/>
                <a:ea typeface="Georgia"/>
                <a:cs typeface="Georgia"/>
                <a:sym typeface="Georgia"/>
              </a:rPr>
              <a:t> la </a:t>
            </a:r>
            <a:r>
              <a:rPr lang="en-US" sz="2000" dirty="0" err="1">
                <a:latin typeface="Georgia"/>
                <a:ea typeface="Georgia"/>
                <a:cs typeface="Georgia"/>
                <a:sym typeface="Georgia"/>
              </a:rPr>
              <a:t>reusabilidad</a:t>
            </a:r>
            <a:r>
              <a:rPr lang="en-US" sz="2000" dirty="0">
                <a:latin typeface="Georgia"/>
                <a:ea typeface="Georgia"/>
                <a:cs typeface="Georgia"/>
                <a:sym typeface="Georgia"/>
              </a:rPr>
              <a:t>.</a:t>
            </a:r>
            <a:endParaRPr sz="2000" dirty="0">
              <a:latin typeface="Georgia"/>
              <a:ea typeface="Georgia"/>
              <a:cs typeface="Georgia"/>
              <a:sym typeface="Georgia"/>
            </a:endParaRPr>
          </a:p>
        </p:txBody>
      </p:sp>
      <p:pic>
        <p:nvPicPr>
          <p:cNvPr id="7" name="Google Shape;379;p37"/>
          <p:cNvPicPr preferRelativeResize="0"/>
          <p:nvPr/>
        </p:nvPicPr>
        <p:blipFill rotWithShape="1">
          <a:blip r:embed="rId4">
            <a:alphaModFix/>
          </a:blip>
          <a:srcRect l="51281" t="38105" r="39828" b="29132"/>
          <a:stretch/>
        </p:blipFill>
        <p:spPr>
          <a:xfrm>
            <a:off x="9347787" y="2755517"/>
            <a:ext cx="1251751" cy="2593524"/>
          </a:xfrm>
          <a:prstGeom prst="rect">
            <a:avLst/>
          </a:prstGeom>
          <a:noFill/>
          <a:ln>
            <a:noFill/>
          </a:ln>
        </p:spPr>
      </p:pic>
    </p:spTree>
    <p:extLst>
      <p:ext uri="{BB962C8B-B14F-4D97-AF65-F5344CB8AC3E}">
        <p14:creationId xmlns:p14="http://schemas.microsoft.com/office/powerpoint/2010/main" val="2296518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Documentos\Joel\Joel 2020\Educacion y Tecnica\Membrete Politecnico\Power-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384"/>
            <a:ext cx="12192000" cy="692792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326;p32"/>
          <p:cNvSpPr txBox="1">
            <a:spLocks/>
          </p:cNvSpPr>
          <p:nvPr/>
        </p:nvSpPr>
        <p:spPr>
          <a:xfrm>
            <a:off x="4295800" y="587792"/>
            <a:ext cx="3168352" cy="1400530"/>
          </a:xfrm>
          <a:prstGeom prst="rect">
            <a:avLst/>
          </a:prstGeom>
        </p:spPr>
        <p:txBody>
          <a:bodyPr spcFirstLastPara="1" vert="horz" wrap="square" lIns="121900" tIns="121900" rIns="121900" bIns="12190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s-419" dirty="0" smtClean="0"/>
              <a:t>Ejemplo:</a:t>
            </a:r>
            <a:endParaRPr lang="es-419" dirty="0"/>
          </a:p>
        </p:txBody>
      </p:sp>
      <p:sp>
        <p:nvSpPr>
          <p:cNvPr id="2" name="Rectangle 1"/>
          <p:cNvSpPr/>
          <p:nvPr/>
        </p:nvSpPr>
        <p:spPr>
          <a:xfrm>
            <a:off x="7567467" y="2011926"/>
            <a:ext cx="3264805" cy="369332"/>
          </a:xfrm>
          <a:prstGeom prst="rect">
            <a:avLst/>
          </a:prstGeom>
        </p:spPr>
        <p:txBody>
          <a:bodyPr wrap="none">
            <a:spAutoFit/>
          </a:bodyPr>
          <a:lstStyle/>
          <a:p>
            <a:r>
              <a:rPr lang="en-US" dirty="0"/>
              <a:t>https://cruise.umple.org/umple/</a:t>
            </a:r>
          </a:p>
        </p:txBody>
      </p:sp>
      <p:sp>
        <p:nvSpPr>
          <p:cNvPr id="4" name="Rectangle 3"/>
          <p:cNvSpPr/>
          <p:nvPr/>
        </p:nvSpPr>
        <p:spPr>
          <a:xfrm>
            <a:off x="1127448" y="2019719"/>
            <a:ext cx="2612062" cy="369332"/>
          </a:xfrm>
          <a:prstGeom prst="rect">
            <a:avLst/>
          </a:prstGeom>
        </p:spPr>
        <p:txBody>
          <a:bodyPr wrap="none">
            <a:spAutoFit/>
          </a:bodyPr>
          <a:lstStyle/>
          <a:p>
            <a:r>
              <a:rPr lang="en-US" dirty="0"/>
              <a:t>https://umbrello.kde.org/</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351" y="2713320"/>
            <a:ext cx="5809645" cy="3053678"/>
          </a:xfrm>
          <a:prstGeom prst="rect">
            <a:avLst/>
          </a:prstGeom>
        </p:spPr>
      </p:pic>
      <p:pic>
        <p:nvPicPr>
          <p:cNvPr id="7" name="Picture 6"/>
          <p:cNvPicPr>
            <a:picLocks noChangeAspect="1"/>
          </p:cNvPicPr>
          <p:nvPr/>
        </p:nvPicPr>
        <p:blipFill>
          <a:blip r:embed="rId4"/>
          <a:stretch>
            <a:fillRect/>
          </a:stretch>
        </p:blipFill>
        <p:spPr>
          <a:xfrm>
            <a:off x="6384031" y="2713320"/>
            <a:ext cx="5428761" cy="3053678"/>
          </a:xfrm>
          <a:prstGeom prst="rect">
            <a:avLst/>
          </a:prstGeom>
        </p:spPr>
      </p:pic>
    </p:spTree>
    <p:extLst>
      <p:ext uri="{BB962C8B-B14F-4D97-AF65-F5344CB8AC3E}">
        <p14:creationId xmlns:p14="http://schemas.microsoft.com/office/powerpoint/2010/main" val="3202850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Documentos\Joel\Joel 2020\Educacion y Tecnica\Membrete Politecnico\Power-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80" y="-27384"/>
            <a:ext cx="12144672" cy="692792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307;p30"/>
          <p:cNvSpPr txBox="1">
            <a:spLocks/>
          </p:cNvSpPr>
          <p:nvPr/>
        </p:nvSpPr>
        <p:spPr>
          <a:xfrm>
            <a:off x="2855640" y="256460"/>
            <a:ext cx="7754145" cy="1400530"/>
          </a:xfrm>
          <a:prstGeom prst="rect">
            <a:avLst/>
          </a:prstGeom>
        </p:spPr>
        <p:txBody>
          <a:bodyPr spcFirstLastPara="1" vert="horz" wrap="square" lIns="121900" tIns="121900" rIns="121900" bIns="12190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s-419" dirty="0" err="1" smtClean="0"/>
              <a:t>Jerarquia</a:t>
            </a:r>
            <a:r>
              <a:rPr lang="es-419" dirty="0" smtClean="0"/>
              <a:t> de Partes: Agregación y Composición</a:t>
            </a:r>
            <a:endParaRPr lang="es-419" dirty="0"/>
          </a:p>
        </p:txBody>
      </p:sp>
      <p:sp>
        <p:nvSpPr>
          <p:cNvPr id="4" name="Google Shape;308;p30"/>
          <p:cNvSpPr txBox="1"/>
          <p:nvPr/>
        </p:nvSpPr>
        <p:spPr>
          <a:xfrm>
            <a:off x="7587732" y="1268760"/>
            <a:ext cx="4532260" cy="102323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dirty="0" err="1">
                <a:latin typeface="Lato"/>
                <a:ea typeface="Lato"/>
                <a:cs typeface="Lato"/>
                <a:sym typeface="Lato"/>
              </a:rPr>
              <a:t>Comprende</a:t>
            </a:r>
            <a:r>
              <a:rPr lang="en-US" sz="1900" dirty="0">
                <a:latin typeface="Lato"/>
                <a:ea typeface="Lato"/>
                <a:cs typeface="Lato"/>
                <a:sym typeface="Lato"/>
              </a:rPr>
              <a:t> </a:t>
            </a:r>
            <a:r>
              <a:rPr lang="en-US" sz="1900" dirty="0" err="1">
                <a:latin typeface="Lato"/>
                <a:ea typeface="Lato"/>
                <a:cs typeface="Lato"/>
                <a:sym typeface="Lato"/>
              </a:rPr>
              <a:t>relaciones</a:t>
            </a:r>
            <a:r>
              <a:rPr lang="en-US" sz="1900" dirty="0">
                <a:latin typeface="Lato"/>
                <a:ea typeface="Lato"/>
                <a:cs typeface="Lato"/>
                <a:sym typeface="Lato"/>
              </a:rPr>
              <a:t> del </a:t>
            </a:r>
            <a:r>
              <a:rPr lang="en-US" sz="1900" dirty="0" err="1">
                <a:latin typeface="Lato"/>
                <a:ea typeface="Lato"/>
                <a:cs typeface="Lato"/>
                <a:sym typeface="Lato"/>
              </a:rPr>
              <a:t>tipo</a:t>
            </a:r>
            <a:r>
              <a:rPr lang="en-US" sz="1900" dirty="0">
                <a:latin typeface="Lato"/>
                <a:ea typeface="Lato"/>
                <a:cs typeface="Lato"/>
                <a:sym typeface="Lato"/>
              </a:rPr>
              <a:t> "</a:t>
            </a:r>
            <a:r>
              <a:rPr lang="en-US" sz="1900" dirty="0" err="1">
                <a:latin typeface="Lato"/>
                <a:ea typeface="Lato"/>
                <a:cs typeface="Lato"/>
                <a:sym typeface="Lato"/>
              </a:rPr>
              <a:t>es</a:t>
            </a:r>
            <a:r>
              <a:rPr lang="en-US" sz="1900" dirty="0">
                <a:latin typeface="Lato"/>
                <a:ea typeface="Lato"/>
                <a:cs typeface="Lato"/>
                <a:sym typeface="Lato"/>
              </a:rPr>
              <a:t> parte elemental de" al </a:t>
            </a:r>
            <a:r>
              <a:rPr lang="en-US" sz="1900" dirty="0" err="1">
                <a:latin typeface="Lato"/>
                <a:ea typeface="Lato"/>
                <a:cs typeface="Lato"/>
                <a:sym typeface="Lato"/>
              </a:rPr>
              <a:t>realizar</a:t>
            </a:r>
            <a:r>
              <a:rPr lang="en-US" sz="1900" dirty="0">
                <a:latin typeface="Lato"/>
                <a:ea typeface="Lato"/>
                <a:cs typeface="Lato"/>
                <a:sym typeface="Lato"/>
              </a:rPr>
              <a:t> </a:t>
            </a:r>
            <a:r>
              <a:rPr lang="en-US" sz="1900" dirty="0" err="1">
                <a:latin typeface="Lato"/>
                <a:ea typeface="Lato"/>
                <a:cs typeface="Lato"/>
                <a:sym typeface="Lato"/>
              </a:rPr>
              <a:t>una</a:t>
            </a:r>
            <a:r>
              <a:rPr lang="en-US" sz="1900" dirty="0">
                <a:latin typeface="Lato"/>
                <a:ea typeface="Lato"/>
                <a:cs typeface="Lato"/>
                <a:sym typeface="Lato"/>
              </a:rPr>
              <a:t> </a:t>
            </a:r>
            <a:r>
              <a:rPr lang="en-US" sz="1900" dirty="0" err="1">
                <a:latin typeface="Lato"/>
                <a:ea typeface="Lato"/>
                <a:cs typeface="Lato"/>
                <a:sym typeface="Lato"/>
              </a:rPr>
              <a:t>descomposición</a:t>
            </a:r>
            <a:endParaRPr dirty="0"/>
          </a:p>
        </p:txBody>
      </p:sp>
      <p:pic>
        <p:nvPicPr>
          <p:cNvPr id="5" name="Google Shape;309;p30"/>
          <p:cNvPicPr preferRelativeResize="0"/>
          <p:nvPr/>
        </p:nvPicPr>
        <p:blipFill rotWithShape="1">
          <a:blip r:embed="rId3">
            <a:alphaModFix/>
          </a:blip>
          <a:srcRect l="31695" t="54979" r="49489" b="30327"/>
          <a:stretch/>
        </p:blipFill>
        <p:spPr>
          <a:xfrm>
            <a:off x="7975682" y="2365884"/>
            <a:ext cx="3707901" cy="1351148"/>
          </a:xfrm>
          <a:prstGeom prst="rect">
            <a:avLst/>
          </a:prstGeom>
          <a:noFill/>
          <a:ln>
            <a:noFill/>
          </a:ln>
        </p:spPr>
      </p:pic>
      <p:sp>
        <p:nvSpPr>
          <p:cNvPr id="6" name="Google Shape;310;p30"/>
          <p:cNvSpPr txBox="1"/>
          <p:nvPr/>
        </p:nvSpPr>
        <p:spPr>
          <a:xfrm>
            <a:off x="7587732" y="3939300"/>
            <a:ext cx="4532260" cy="87246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dirty="0" err="1">
                <a:latin typeface="Lato"/>
                <a:ea typeface="Lato"/>
                <a:cs typeface="Lato"/>
                <a:sym typeface="Lato"/>
              </a:rPr>
              <a:t>Comprende</a:t>
            </a:r>
            <a:r>
              <a:rPr lang="en-US" sz="1900" dirty="0">
                <a:latin typeface="Lato"/>
                <a:ea typeface="Lato"/>
                <a:cs typeface="Lato"/>
                <a:sym typeface="Lato"/>
              </a:rPr>
              <a:t> </a:t>
            </a:r>
            <a:r>
              <a:rPr lang="en-US" sz="1900" dirty="0" err="1">
                <a:latin typeface="Lato"/>
                <a:ea typeface="Lato"/>
                <a:cs typeface="Lato"/>
                <a:sym typeface="Lato"/>
              </a:rPr>
              <a:t>relaciones</a:t>
            </a:r>
            <a:r>
              <a:rPr lang="en-US" sz="1900" dirty="0">
                <a:latin typeface="Lato"/>
                <a:ea typeface="Lato"/>
                <a:cs typeface="Lato"/>
                <a:sym typeface="Lato"/>
              </a:rPr>
              <a:t> del </a:t>
            </a:r>
            <a:r>
              <a:rPr lang="en-US" sz="1900" dirty="0" err="1">
                <a:latin typeface="Lato"/>
                <a:ea typeface="Lato"/>
                <a:cs typeface="Lato"/>
                <a:sym typeface="Lato"/>
              </a:rPr>
              <a:t>tipo</a:t>
            </a:r>
            <a:r>
              <a:rPr lang="en-US" sz="1900" dirty="0">
                <a:latin typeface="Lato"/>
                <a:ea typeface="Lato"/>
                <a:cs typeface="Lato"/>
                <a:sym typeface="Lato"/>
              </a:rPr>
              <a:t> "</a:t>
            </a:r>
            <a:r>
              <a:rPr lang="en-US" sz="1900" dirty="0" err="1">
                <a:latin typeface="Lato"/>
                <a:ea typeface="Lato"/>
                <a:cs typeface="Lato"/>
                <a:sym typeface="Lato"/>
              </a:rPr>
              <a:t>es</a:t>
            </a:r>
            <a:r>
              <a:rPr lang="en-US" sz="1900" dirty="0">
                <a:latin typeface="Lato"/>
                <a:ea typeface="Lato"/>
                <a:cs typeface="Lato"/>
                <a:sym typeface="Lato"/>
              </a:rPr>
              <a:t> parte de" al </a:t>
            </a:r>
            <a:r>
              <a:rPr lang="en-US" sz="1900" dirty="0" err="1">
                <a:latin typeface="Lato"/>
                <a:ea typeface="Lato"/>
                <a:cs typeface="Lato"/>
                <a:sym typeface="Lato"/>
              </a:rPr>
              <a:t>realizar</a:t>
            </a:r>
            <a:r>
              <a:rPr lang="en-US" sz="1900" dirty="0">
                <a:latin typeface="Lato"/>
                <a:ea typeface="Lato"/>
                <a:cs typeface="Lato"/>
                <a:sym typeface="Lato"/>
              </a:rPr>
              <a:t> </a:t>
            </a:r>
            <a:r>
              <a:rPr lang="en-US" sz="1900" dirty="0" err="1">
                <a:latin typeface="Lato"/>
                <a:ea typeface="Lato"/>
                <a:cs typeface="Lato"/>
                <a:sym typeface="Lato"/>
              </a:rPr>
              <a:t>una</a:t>
            </a:r>
            <a:r>
              <a:rPr lang="en-US" sz="1900" dirty="0">
                <a:latin typeface="Lato"/>
                <a:ea typeface="Lato"/>
                <a:cs typeface="Lato"/>
                <a:sym typeface="Lato"/>
              </a:rPr>
              <a:t> </a:t>
            </a:r>
            <a:r>
              <a:rPr lang="en-US" sz="1900" dirty="0" err="1">
                <a:latin typeface="Lato"/>
                <a:ea typeface="Lato"/>
                <a:cs typeface="Lato"/>
                <a:sym typeface="Lato"/>
              </a:rPr>
              <a:t>descomposición</a:t>
            </a:r>
            <a:endParaRPr sz="1900" dirty="0">
              <a:latin typeface="Lato"/>
              <a:ea typeface="Lato"/>
              <a:cs typeface="Lato"/>
              <a:sym typeface="Lato"/>
            </a:endParaRPr>
          </a:p>
        </p:txBody>
      </p:sp>
      <p:pic>
        <p:nvPicPr>
          <p:cNvPr id="7" name="Google Shape;311;p30"/>
          <p:cNvPicPr preferRelativeResize="0"/>
          <p:nvPr/>
        </p:nvPicPr>
        <p:blipFill rotWithShape="1">
          <a:blip r:embed="rId3">
            <a:alphaModFix/>
          </a:blip>
          <a:srcRect l="31619" t="40694" r="49564" b="44613"/>
          <a:stretch/>
        </p:blipFill>
        <p:spPr>
          <a:xfrm>
            <a:off x="7678787" y="4930842"/>
            <a:ext cx="3707901" cy="1351940"/>
          </a:xfrm>
          <a:prstGeom prst="rect">
            <a:avLst/>
          </a:prstGeom>
          <a:noFill/>
          <a:ln>
            <a:noFill/>
          </a:ln>
        </p:spPr>
      </p:pic>
      <p:pic>
        <p:nvPicPr>
          <p:cNvPr id="8" name="Google Shape;312;p30"/>
          <p:cNvPicPr preferRelativeResize="0"/>
          <p:nvPr/>
        </p:nvPicPr>
        <p:blipFill>
          <a:blip r:embed="rId4">
            <a:alphaModFix/>
          </a:blip>
          <a:stretch>
            <a:fillRect/>
          </a:stretch>
        </p:blipFill>
        <p:spPr>
          <a:xfrm>
            <a:off x="1234025" y="1913400"/>
            <a:ext cx="5639450" cy="3932200"/>
          </a:xfrm>
          <a:prstGeom prst="rect">
            <a:avLst/>
          </a:prstGeom>
          <a:noFill/>
          <a:ln>
            <a:noFill/>
          </a:ln>
        </p:spPr>
      </p:pic>
    </p:spTree>
    <p:extLst>
      <p:ext uri="{BB962C8B-B14F-4D97-AF65-F5344CB8AC3E}">
        <p14:creationId xmlns:p14="http://schemas.microsoft.com/office/powerpoint/2010/main" val="4267396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Documentos\Joel\Joel 2020\Educacion y Tecnica\Membrete Politecnico\Power-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384"/>
            <a:ext cx="12192000" cy="692792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326;p32"/>
          <p:cNvSpPr txBox="1">
            <a:spLocks/>
          </p:cNvSpPr>
          <p:nvPr/>
        </p:nvSpPr>
        <p:spPr>
          <a:xfrm>
            <a:off x="2440612" y="81620"/>
            <a:ext cx="9404723" cy="1400530"/>
          </a:xfrm>
          <a:prstGeom prst="rect">
            <a:avLst/>
          </a:prstGeom>
        </p:spPr>
        <p:txBody>
          <a:bodyPr spcFirstLastPara="1" vert="horz" wrap="square" lIns="121900" tIns="121900" rIns="121900" bIns="12190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s-419" dirty="0" smtClean="0"/>
              <a:t>Implementación de Clases. Caso de estudio: El Aeroplano</a:t>
            </a:r>
            <a:endParaRPr lang="es-419" dirty="0"/>
          </a:p>
        </p:txBody>
      </p:sp>
      <p:pic>
        <p:nvPicPr>
          <p:cNvPr id="4" name="Google Shape;329;p32"/>
          <p:cNvPicPr preferRelativeResize="0"/>
          <p:nvPr/>
        </p:nvPicPr>
        <p:blipFill rotWithShape="1">
          <a:blip r:embed="rId3">
            <a:alphaModFix/>
          </a:blip>
          <a:srcRect t="9517" r="47558" b="55772"/>
          <a:stretch/>
        </p:blipFill>
        <p:spPr>
          <a:xfrm>
            <a:off x="487936" y="1591154"/>
            <a:ext cx="3905351" cy="2180726"/>
          </a:xfrm>
          <a:prstGeom prst="rect">
            <a:avLst/>
          </a:prstGeom>
          <a:noFill/>
          <a:ln>
            <a:noFill/>
          </a:ln>
        </p:spPr>
      </p:pic>
      <p:pic>
        <p:nvPicPr>
          <p:cNvPr id="5" name="Google Shape;330;p32"/>
          <p:cNvPicPr preferRelativeResize="0"/>
          <p:nvPr/>
        </p:nvPicPr>
        <p:blipFill rotWithShape="1">
          <a:blip r:embed="rId4">
            <a:alphaModFix/>
          </a:blip>
          <a:srcRect t="9172" r="53755" b="54402"/>
          <a:stretch/>
        </p:blipFill>
        <p:spPr>
          <a:xfrm>
            <a:off x="7934934" y="1767640"/>
            <a:ext cx="3417650" cy="2270975"/>
          </a:xfrm>
          <a:prstGeom prst="rect">
            <a:avLst/>
          </a:prstGeom>
          <a:noFill/>
          <a:ln>
            <a:noFill/>
          </a:ln>
        </p:spPr>
      </p:pic>
      <p:pic>
        <p:nvPicPr>
          <p:cNvPr id="6" name="Google Shape;331;p32"/>
          <p:cNvPicPr preferRelativeResize="0"/>
          <p:nvPr/>
        </p:nvPicPr>
        <p:blipFill rotWithShape="1">
          <a:blip r:embed="rId5">
            <a:alphaModFix/>
          </a:blip>
          <a:srcRect t="9649" b="30000"/>
          <a:stretch/>
        </p:blipFill>
        <p:spPr>
          <a:xfrm>
            <a:off x="2290694" y="3645024"/>
            <a:ext cx="5317474" cy="2707099"/>
          </a:xfrm>
          <a:prstGeom prst="rect">
            <a:avLst/>
          </a:prstGeom>
          <a:noFill/>
          <a:ln>
            <a:noFill/>
          </a:ln>
        </p:spPr>
      </p:pic>
    </p:spTree>
    <p:extLst>
      <p:ext uri="{BB962C8B-B14F-4D97-AF65-F5344CB8AC3E}">
        <p14:creationId xmlns:p14="http://schemas.microsoft.com/office/powerpoint/2010/main" val="2229026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Documentos\Joel\Joel 2020\Educacion y Tecnica\Membrete Politecnico\Power-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39" y="-69924"/>
            <a:ext cx="12192000" cy="692792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143672" y="476672"/>
            <a:ext cx="6454972" cy="584775"/>
          </a:xfrm>
          <a:prstGeom prst="rect">
            <a:avLst/>
          </a:prstGeom>
        </p:spPr>
        <p:txBody>
          <a:bodyPr wrap="none">
            <a:spAutoFit/>
          </a:bodyPr>
          <a:lstStyle/>
          <a:p>
            <a:r>
              <a:rPr lang="es-419" sz="3200" b="1" dirty="0"/>
              <a:t>Conceptos Fundamentales de la POO</a:t>
            </a:r>
          </a:p>
        </p:txBody>
      </p:sp>
      <p:sp>
        <p:nvSpPr>
          <p:cNvPr id="3" name="Rectangle 2"/>
          <p:cNvSpPr/>
          <p:nvPr/>
        </p:nvSpPr>
        <p:spPr>
          <a:xfrm>
            <a:off x="335360" y="1362713"/>
            <a:ext cx="11609682" cy="3139321"/>
          </a:xfrm>
          <a:prstGeom prst="rect">
            <a:avLst/>
          </a:prstGeom>
        </p:spPr>
        <p:txBody>
          <a:bodyPr wrap="square">
            <a:spAutoFit/>
          </a:bodyPr>
          <a:lstStyle/>
          <a:p>
            <a:pPr>
              <a:buFont typeface="Arial" panose="020B0604020202020204" pitchFamily="34" charset="0"/>
              <a:buChar char="•"/>
            </a:pPr>
            <a:r>
              <a:rPr lang="es-419" dirty="0"/>
              <a:t>Clase</a:t>
            </a:r>
          </a:p>
          <a:p>
            <a:r>
              <a:rPr lang="es-419" dirty="0"/>
              <a:t>Definiciones de las propiedades y comportamiento de un tipo de objeto concreto. La instanciación es la lectura de estas definiciones y la creación de un objeto a partir de ellas</a:t>
            </a:r>
            <a:r>
              <a:rPr lang="es-419" dirty="0" smtClean="0"/>
              <a:t>.</a:t>
            </a:r>
          </a:p>
          <a:p>
            <a:endParaRPr lang="es-419" dirty="0"/>
          </a:p>
          <a:p>
            <a:r>
              <a:rPr lang="es-419" dirty="0" smtClean="0"/>
              <a:t>Atributos</a:t>
            </a:r>
            <a:endParaRPr lang="es-419" dirty="0"/>
          </a:p>
          <a:p>
            <a:r>
              <a:rPr lang="es-419" dirty="0"/>
              <a:t>Características que tiene la clase</a:t>
            </a:r>
          </a:p>
          <a:p>
            <a:endParaRPr lang="es-419" dirty="0"/>
          </a:p>
          <a:p>
            <a:pPr>
              <a:buFont typeface="Arial" panose="020B0604020202020204" pitchFamily="34" charset="0"/>
              <a:buChar char="•"/>
            </a:pPr>
            <a:r>
              <a:rPr lang="es-419" dirty="0" smtClean="0"/>
              <a:t>Objeto</a:t>
            </a:r>
            <a:endParaRPr lang="es-419" dirty="0"/>
          </a:p>
          <a:p>
            <a:r>
              <a:rPr lang="es-419" dirty="0"/>
              <a:t>Instancia de una clase. Entidad provista de un conjunto de propiedades o atributos (datos) y de comportamiento o funcionalidad (métodos), los mismos que consecuentemente reaccionan a eventos. Se corresponden con los objetos reales del mundo que nos rodea, o con objetos internos del sistema (del programa). Es una instancia a una clase.</a:t>
            </a:r>
          </a:p>
        </p:txBody>
      </p:sp>
      <p:pic>
        <p:nvPicPr>
          <p:cNvPr id="4" name="Picture 3"/>
          <p:cNvPicPr>
            <a:picLocks noChangeAspect="1"/>
          </p:cNvPicPr>
          <p:nvPr/>
        </p:nvPicPr>
        <p:blipFill>
          <a:blip r:embed="rId3"/>
          <a:stretch>
            <a:fillRect/>
          </a:stretch>
        </p:blipFill>
        <p:spPr>
          <a:xfrm>
            <a:off x="5708076" y="2080142"/>
            <a:ext cx="6353175" cy="1314450"/>
          </a:xfrm>
          <a:prstGeom prst="rect">
            <a:avLst/>
          </a:prstGeom>
        </p:spPr>
      </p:pic>
      <p:pic>
        <p:nvPicPr>
          <p:cNvPr id="5" name="Picture 4"/>
          <p:cNvPicPr>
            <a:picLocks noChangeAspect="1"/>
          </p:cNvPicPr>
          <p:nvPr/>
        </p:nvPicPr>
        <p:blipFill>
          <a:blip r:embed="rId4"/>
          <a:stretch>
            <a:fillRect/>
          </a:stretch>
        </p:blipFill>
        <p:spPr>
          <a:xfrm>
            <a:off x="5708076" y="5010549"/>
            <a:ext cx="6286500" cy="1000125"/>
          </a:xfrm>
          <a:prstGeom prst="rect">
            <a:avLst/>
          </a:prstGeom>
        </p:spPr>
      </p:pic>
      <p:pic>
        <p:nvPicPr>
          <p:cNvPr id="6" name="Picture 5"/>
          <p:cNvPicPr>
            <a:picLocks noChangeAspect="1"/>
          </p:cNvPicPr>
          <p:nvPr/>
        </p:nvPicPr>
        <p:blipFill>
          <a:blip r:embed="rId5"/>
          <a:stretch>
            <a:fillRect/>
          </a:stretch>
        </p:blipFill>
        <p:spPr>
          <a:xfrm>
            <a:off x="372138" y="5010549"/>
            <a:ext cx="5153053" cy="1162050"/>
          </a:xfrm>
          <a:prstGeom prst="rect">
            <a:avLst/>
          </a:prstGeom>
        </p:spPr>
      </p:pic>
    </p:spTree>
    <p:extLst>
      <p:ext uri="{BB962C8B-B14F-4D97-AF65-F5344CB8AC3E}">
        <p14:creationId xmlns:p14="http://schemas.microsoft.com/office/powerpoint/2010/main" val="758226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Documentos\Joel\Joel 2020\Educacion y Tecnica\Membrete Politecnico\Power-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384"/>
            <a:ext cx="12192000" cy="692792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1344" y="1305342"/>
            <a:ext cx="11881320" cy="2308324"/>
          </a:xfrm>
          <a:prstGeom prst="rect">
            <a:avLst/>
          </a:prstGeom>
        </p:spPr>
        <p:txBody>
          <a:bodyPr wrap="square">
            <a:spAutoFit/>
          </a:bodyPr>
          <a:lstStyle/>
          <a:p>
            <a:pPr>
              <a:buFont typeface="Arial" panose="020B0604020202020204" pitchFamily="34" charset="0"/>
              <a:buChar char="•"/>
            </a:pPr>
            <a:r>
              <a:rPr lang="es-419" dirty="0"/>
              <a:t>Método</a:t>
            </a:r>
          </a:p>
          <a:p>
            <a:r>
              <a:rPr lang="es-419" dirty="0"/>
              <a:t>Algoritmo asociado a un objeto (o a una clase de objetos), cuya ejecución se desencadena tras la recepción de un “mensaje”. Desde el punto de vista del comportamiento, es lo que el objeto puede hacer. Un método puede producir un cambio en las propiedades del objeto, o la generación de un “evento” con un nuevo mensaje para otro objeto del sistema</a:t>
            </a:r>
            <a:r>
              <a:rPr lang="es-419" dirty="0" smtClean="0"/>
              <a:t>.</a:t>
            </a:r>
          </a:p>
          <a:p>
            <a:endParaRPr lang="es-419" dirty="0"/>
          </a:p>
          <a:p>
            <a:pPr>
              <a:buFont typeface="Arial" panose="020B0604020202020204" pitchFamily="34" charset="0"/>
              <a:buChar char="•"/>
            </a:pPr>
            <a:r>
              <a:rPr lang="es-419" dirty="0" smtClean="0"/>
              <a:t>Comportamiento</a:t>
            </a:r>
            <a:endParaRPr lang="es-419" dirty="0"/>
          </a:p>
          <a:p>
            <a:r>
              <a:rPr lang="es-419" dirty="0"/>
              <a:t>Está definido por los métodos o mensajes a los que sabe responder dicho objeto, es decir, qué operaciones se pueden realizar con él.</a:t>
            </a:r>
          </a:p>
        </p:txBody>
      </p:sp>
      <p:sp>
        <p:nvSpPr>
          <p:cNvPr id="4" name="Rectangle 3"/>
          <p:cNvSpPr/>
          <p:nvPr/>
        </p:nvSpPr>
        <p:spPr>
          <a:xfrm>
            <a:off x="3143672" y="476672"/>
            <a:ext cx="6454972" cy="584775"/>
          </a:xfrm>
          <a:prstGeom prst="rect">
            <a:avLst/>
          </a:prstGeom>
        </p:spPr>
        <p:txBody>
          <a:bodyPr wrap="none">
            <a:spAutoFit/>
          </a:bodyPr>
          <a:lstStyle/>
          <a:p>
            <a:r>
              <a:rPr lang="es-419" sz="3200" b="1" dirty="0"/>
              <a:t>Conceptos Fundamentales de la POO</a:t>
            </a:r>
          </a:p>
        </p:txBody>
      </p:sp>
      <p:pic>
        <p:nvPicPr>
          <p:cNvPr id="3" name="Picture 2"/>
          <p:cNvPicPr>
            <a:picLocks noChangeAspect="1"/>
          </p:cNvPicPr>
          <p:nvPr/>
        </p:nvPicPr>
        <p:blipFill>
          <a:blip r:embed="rId3"/>
          <a:stretch>
            <a:fillRect/>
          </a:stretch>
        </p:blipFill>
        <p:spPr>
          <a:xfrm>
            <a:off x="2933700" y="3922100"/>
            <a:ext cx="6324600" cy="2066925"/>
          </a:xfrm>
          <a:prstGeom prst="rect">
            <a:avLst/>
          </a:prstGeom>
        </p:spPr>
      </p:pic>
    </p:spTree>
    <p:extLst>
      <p:ext uri="{BB962C8B-B14F-4D97-AF65-F5344CB8AC3E}">
        <p14:creationId xmlns:p14="http://schemas.microsoft.com/office/powerpoint/2010/main" val="306217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Documentos\Joel\Joel 2020\Educacion y Tecnica\Membrete Politecnico\Power-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6" y="-171400"/>
            <a:ext cx="12192000" cy="692792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76;p18"/>
          <p:cNvSpPr txBox="1">
            <a:spLocks/>
          </p:cNvSpPr>
          <p:nvPr/>
        </p:nvSpPr>
        <p:spPr>
          <a:xfrm>
            <a:off x="2783632" y="347348"/>
            <a:ext cx="8280920" cy="1218900"/>
          </a:xfrm>
          <a:prstGeom prst="rect">
            <a:avLst/>
          </a:prstGeom>
        </p:spPr>
        <p:txBody>
          <a:bodyPr spcFirstLastPara="1" vert="horz" wrap="square" lIns="121900" tIns="121900" rIns="121900" bIns="12190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sz="3600" b="1" dirty="0" err="1" smtClean="0"/>
              <a:t>Paradigmas</a:t>
            </a:r>
            <a:r>
              <a:rPr lang="en-US" sz="3600" b="1" dirty="0" smtClean="0"/>
              <a:t> de </a:t>
            </a:r>
            <a:r>
              <a:rPr lang="en-US" sz="3600" b="1" dirty="0" err="1" smtClean="0"/>
              <a:t>programación</a:t>
            </a:r>
            <a:endParaRPr lang="en-US" sz="3600" b="1" dirty="0"/>
          </a:p>
        </p:txBody>
      </p:sp>
      <p:pic>
        <p:nvPicPr>
          <p:cNvPr id="7" name="Imagen 1" descr="Paradigmas"/>
          <p:cNvPicPr/>
          <p:nvPr/>
        </p:nvPicPr>
        <p:blipFill>
          <a:blip r:embed="rId3">
            <a:extLst>
              <a:ext uri="{28A0092B-C50C-407E-A947-70E740481C1C}">
                <a14:useLocalDpi xmlns:a14="http://schemas.microsoft.com/office/drawing/2010/main" val="0"/>
              </a:ext>
            </a:extLst>
          </a:blip>
          <a:srcRect/>
          <a:stretch>
            <a:fillRect/>
          </a:stretch>
        </p:blipFill>
        <p:spPr bwMode="auto">
          <a:xfrm>
            <a:off x="6264414" y="1268760"/>
            <a:ext cx="5612130" cy="4260850"/>
          </a:xfrm>
          <a:prstGeom prst="rect">
            <a:avLst/>
          </a:prstGeom>
          <a:noFill/>
          <a:ln>
            <a:noFill/>
          </a:ln>
        </p:spPr>
      </p:pic>
      <p:sp>
        <p:nvSpPr>
          <p:cNvPr id="3" name="Rectangle 2"/>
          <p:cNvSpPr/>
          <p:nvPr/>
        </p:nvSpPr>
        <p:spPr>
          <a:xfrm>
            <a:off x="375168" y="1367673"/>
            <a:ext cx="5576816" cy="4936736"/>
          </a:xfrm>
          <a:prstGeom prst="rect">
            <a:avLst/>
          </a:prstGeom>
        </p:spPr>
        <p:txBody>
          <a:bodyPr wrap="square">
            <a:spAutoFit/>
          </a:bodyPr>
          <a:lstStyle/>
          <a:p>
            <a:pPr>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Un paradigma</a:t>
            </a:r>
            <a:r>
              <a:rPr lang="es-AR" dirty="0">
                <a:latin typeface="Calibri" panose="020F0502020204030204" pitchFamily="34" charset="0"/>
                <a:ea typeface="Calibri" panose="020F0502020204030204" pitchFamily="34" charset="0"/>
                <a:cs typeface="Times New Roman" panose="02020603050405020304" pitchFamily="18" charset="0"/>
              </a:rPr>
              <a:t> de programación provee (y determina) la visión y métodos de un programador en la construcción de un programa o subprograma. Diferentes paradigmas resultan en diferentes estilos de programación y en diferentes formas de pensar la solución de problemas (con la solución de múltiples “problemas” se construye una aplicación</a:t>
            </a:r>
            <a:r>
              <a:rPr lang="es-AR" dirty="0" smtClean="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s-AR" b="1" dirty="0"/>
              <a:t>Paradigma Orientado a Objetos:</a:t>
            </a:r>
            <a:r>
              <a:rPr lang="es-AR" dirty="0"/>
              <a:t> está basado en la idea de encapsular estado y operaciones en objetos. En general, la programación se resuelve comunicando dichos objetos a través de mensajes (programación orientada a mensajes). Se puede incluir </a:t>
            </a:r>
            <a:r>
              <a:rPr lang="es-AR" dirty="0" smtClean="0"/>
              <a:t>el </a:t>
            </a:r>
            <a:r>
              <a:rPr lang="es-AR" dirty="0"/>
              <a:t>paradigma basado en objetos, que además posee herencia y subtipos entre objetos. </a:t>
            </a:r>
            <a:r>
              <a:rPr lang="es-AR" dirty="0" smtClean="0"/>
              <a:t>Su </a:t>
            </a:r>
            <a:r>
              <a:rPr lang="es-AR" dirty="0"/>
              <a:t>principal ventaja es la reutilización de códigos y su facilidad para pensar soluciones a determinados problemas.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6983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Documentos\Joel\Joel 2020\Educacion y Tecnica\Membrete Politecnico\Power-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27384"/>
            <a:ext cx="12072664" cy="692792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15008" y="1503891"/>
            <a:ext cx="6313040" cy="1200329"/>
          </a:xfrm>
          <a:prstGeom prst="rect">
            <a:avLst/>
          </a:prstGeom>
        </p:spPr>
        <p:txBody>
          <a:bodyPr wrap="square">
            <a:spAutoFit/>
          </a:bodyPr>
          <a:lstStyle/>
          <a:p>
            <a:pPr>
              <a:buFont typeface="Arial" panose="020B0604020202020204" pitchFamily="34" charset="0"/>
              <a:buChar char="•"/>
            </a:pPr>
            <a:r>
              <a:rPr lang="es-419" dirty="0"/>
              <a:t>Mensaje</a:t>
            </a:r>
          </a:p>
          <a:p>
            <a:r>
              <a:rPr lang="es-419" dirty="0"/>
              <a:t>Una comunicación dirigida a un objeto, que le ordena que ejecute uno de sus métodos con ciertos parámetros asociados al evento que lo generó</a:t>
            </a:r>
          </a:p>
        </p:txBody>
      </p:sp>
      <p:sp>
        <p:nvSpPr>
          <p:cNvPr id="4" name="Rectangle 3"/>
          <p:cNvSpPr/>
          <p:nvPr/>
        </p:nvSpPr>
        <p:spPr>
          <a:xfrm>
            <a:off x="3143672" y="476672"/>
            <a:ext cx="6454972" cy="584775"/>
          </a:xfrm>
          <a:prstGeom prst="rect">
            <a:avLst/>
          </a:prstGeom>
        </p:spPr>
        <p:txBody>
          <a:bodyPr wrap="none">
            <a:spAutoFit/>
          </a:bodyPr>
          <a:lstStyle/>
          <a:p>
            <a:r>
              <a:rPr lang="es-419" sz="3200" b="1" dirty="0"/>
              <a:t>Conceptos Fundamentales de la POO</a:t>
            </a:r>
          </a:p>
        </p:txBody>
      </p:sp>
      <p:pic>
        <p:nvPicPr>
          <p:cNvPr id="3" name="Picture 2"/>
          <p:cNvPicPr>
            <a:picLocks noChangeAspect="1"/>
          </p:cNvPicPr>
          <p:nvPr/>
        </p:nvPicPr>
        <p:blipFill>
          <a:blip r:embed="rId3"/>
          <a:stretch>
            <a:fillRect/>
          </a:stretch>
        </p:blipFill>
        <p:spPr>
          <a:xfrm>
            <a:off x="6744072" y="1291780"/>
            <a:ext cx="5279708" cy="3631596"/>
          </a:xfrm>
          <a:prstGeom prst="rect">
            <a:avLst/>
          </a:prstGeom>
        </p:spPr>
      </p:pic>
      <p:pic>
        <p:nvPicPr>
          <p:cNvPr id="5" name="Picture 4"/>
          <p:cNvPicPr>
            <a:picLocks noChangeAspect="1"/>
          </p:cNvPicPr>
          <p:nvPr/>
        </p:nvPicPr>
        <p:blipFill>
          <a:blip r:embed="rId4"/>
          <a:stretch>
            <a:fillRect/>
          </a:stretch>
        </p:blipFill>
        <p:spPr>
          <a:xfrm>
            <a:off x="500977" y="3342665"/>
            <a:ext cx="6027071" cy="2919430"/>
          </a:xfrm>
          <a:prstGeom prst="rect">
            <a:avLst/>
          </a:prstGeom>
        </p:spPr>
      </p:pic>
      <p:pic>
        <p:nvPicPr>
          <p:cNvPr id="6" name="Picture 5"/>
          <p:cNvPicPr>
            <a:picLocks noChangeAspect="1"/>
          </p:cNvPicPr>
          <p:nvPr/>
        </p:nvPicPr>
        <p:blipFill>
          <a:blip r:embed="rId5"/>
          <a:stretch>
            <a:fillRect/>
          </a:stretch>
        </p:blipFill>
        <p:spPr>
          <a:xfrm>
            <a:off x="6744072" y="4962271"/>
            <a:ext cx="5279708" cy="1323975"/>
          </a:xfrm>
          <a:prstGeom prst="rect">
            <a:avLst/>
          </a:prstGeom>
        </p:spPr>
      </p:pic>
    </p:spTree>
    <p:extLst>
      <p:ext uri="{BB962C8B-B14F-4D97-AF65-F5344CB8AC3E}">
        <p14:creationId xmlns:p14="http://schemas.microsoft.com/office/powerpoint/2010/main" val="1826942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Documentos\Joel\Joel 2020\Educacion y Tecnica\Membrete Politecnico\Power-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384"/>
            <a:ext cx="12192000" cy="692792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07368" y="1855566"/>
            <a:ext cx="11521280" cy="646331"/>
          </a:xfrm>
          <a:prstGeom prst="rect">
            <a:avLst/>
          </a:prstGeom>
        </p:spPr>
        <p:txBody>
          <a:bodyPr wrap="square">
            <a:spAutoFit/>
          </a:bodyPr>
          <a:lstStyle/>
          <a:p>
            <a:r>
              <a:rPr lang="es-419" dirty="0" smtClean="0"/>
              <a:t>El </a:t>
            </a:r>
            <a:r>
              <a:rPr lang="es-419" dirty="0"/>
              <a:t>método constructor se conoce como el método que le da el estado inicial a una clase, vamos a crear un objeto y le asignaremos este método para ver su funcionalidad:</a:t>
            </a:r>
          </a:p>
        </p:txBody>
      </p:sp>
      <p:sp>
        <p:nvSpPr>
          <p:cNvPr id="5" name="Rectangle 4"/>
          <p:cNvSpPr/>
          <p:nvPr/>
        </p:nvSpPr>
        <p:spPr>
          <a:xfrm>
            <a:off x="3863752" y="692696"/>
            <a:ext cx="3595984" cy="584775"/>
          </a:xfrm>
          <a:prstGeom prst="rect">
            <a:avLst/>
          </a:prstGeom>
        </p:spPr>
        <p:txBody>
          <a:bodyPr wrap="none">
            <a:spAutoFit/>
          </a:bodyPr>
          <a:lstStyle/>
          <a:p>
            <a:r>
              <a:rPr lang="es-419" sz="3200" b="1" dirty="0"/>
              <a:t>Método constructor</a:t>
            </a:r>
          </a:p>
        </p:txBody>
      </p:sp>
      <p:sp>
        <p:nvSpPr>
          <p:cNvPr id="8" name="Rectangle 7"/>
          <p:cNvSpPr/>
          <p:nvPr/>
        </p:nvSpPr>
        <p:spPr>
          <a:xfrm>
            <a:off x="407368" y="2826469"/>
            <a:ext cx="11521280" cy="923330"/>
          </a:xfrm>
          <a:prstGeom prst="rect">
            <a:avLst/>
          </a:prstGeom>
        </p:spPr>
        <p:txBody>
          <a:bodyPr wrap="square">
            <a:spAutoFit/>
          </a:bodyPr>
          <a:lstStyle/>
          <a:p>
            <a:r>
              <a:rPr lang="en-US" dirty="0"/>
              <a:t>El </a:t>
            </a:r>
            <a:r>
              <a:rPr lang="en-US" dirty="0" err="1"/>
              <a:t>método</a:t>
            </a:r>
            <a:r>
              <a:rPr lang="en-US" dirty="0"/>
              <a:t> __</a:t>
            </a:r>
            <a:r>
              <a:rPr lang="en-US" dirty="0" err="1"/>
              <a:t>init</a:t>
            </a:r>
            <a:r>
              <a:rPr lang="en-US" dirty="0"/>
              <a:t>__() </a:t>
            </a:r>
            <a:r>
              <a:rPr lang="en-US" dirty="0" err="1"/>
              <a:t>es</a:t>
            </a:r>
            <a:r>
              <a:rPr lang="en-US" dirty="0"/>
              <a:t> un </a:t>
            </a:r>
            <a:r>
              <a:rPr lang="en-US" dirty="0" err="1"/>
              <a:t>método</a:t>
            </a:r>
            <a:r>
              <a:rPr lang="en-US" dirty="0"/>
              <a:t> especial, el </a:t>
            </a:r>
            <a:r>
              <a:rPr lang="en-US" dirty="0" err="1"/>
              <a:t>cual</a:t>
            </a:r>
            <a:r>
              <a:rPr lang="en-US" dirty="0"/>
              <a:t> se </a:t>
            </a:r>
            <a:r>
              <a:rPr lang="en-US" dirty="0" err="1"/>
              <a:t>ejecuta</a:t>
            </a:r>
            <a:r>
              <a:rPr lang="en-US" dirty="0"/>
              <a:t> al </a:t>
            </a:r>
            <a:r>
              <a:rPr lang="en-US" dirty="0" err="1"/>
              <a:t>momento</a:t>
            </a:r>
            <a:r>
              <a:rPr lang="en-US" dirty="0"/>
              <a:t> de </a:t>
            </a:r>
            <a:r>
              <a:rPr lang="en-US" dirty="0" err="1"/>
              <a:t>instanciar</a:t>
            </a:r>
            <a:r>
              <a:rPr lang="en-US" dirty="0"/>
              <a:t> un </a:t>
            </a:r>
            <a:r>
              <a:rPr lang="en-US" dirty="0" err="1"/>
              <a:t>objeto</a:t>
            </a:r>
            <a:r>
              <a:rPr lang="en-US" dirty="0"/>
              <a:t>. El </a:t>
            </a:r>
            <a:r>
              <a:rPr lang="en-US" dirty="0" err="1"/>
              <a:t>comportamiento</a:t>
            </a:r>
            <a:r>
              <a:rPr lang="en-US" dirty="0"/>
              <a:t> de __</a:t>
            </a:r>
            <a:r>
              <a:rPr lang="en-US" dirty="0" err="1"/>
              <a:t>init</a:t>
            </a:r>
            <a:r>
              <a:rPr lang="en-US" dirty="0"/>
              <a:t>__() </a:t>
            </a:r>
            <a:r>
              <a:rPr lang="en-US" dirty="0" err="1"/>
              <a:t>es</a:t>
            </a:r>
            <a:r>
              <a:rPr lang="en-US" dirty="0"/>
              <a:t> </a:t>
            </a:r>
            <a:r>
              <a:rPr lang="en-US" dirty="0" err="1"/>
              <a:t>muy</a:t>
            </a:r>
            <a:r>
              <a:rPr lang="en-US" dirty="0"/>
              <a:t> similar a </a:t>
            </a:r>
            <a:r>
              <a:rPr lang="en-US" dirty="0" err="1"/>
              <a:t>los</a:t>
            </a:r>
            <a:r>
              <a:rPr lang="en-US" dirty="0"/>
              <a:t> «</a:t>
            </a:r>
            <a:r>
              <a:rPr lang="en-US" dirty="0" err="1"/>
              <a:t>constructores</a:t>
            </a:r>
            <a:r>
              <a:rPr lang="en-US" dirty="0"/>
              <a:t>» </a:t>
            </a:r>
            <a:r>
              <a:rPr lang="en-US" dirty="0" err="1"/>
              <a:t>en</a:t>
            </a:r>
            <a:r>
              <a:rPr lang="en-US" dirty="0"/>
              <a:t> </a:t>
            </a:r>
            <a:r>
              <a:rPr lang="en-US" dirty="0" err="1"/>
              <a:t>otros</a:t>
            </a:r>
            <a:r>
              <a:rPr lang="en-US" dirty="0"/>
              <a:t> </a:t>
            </a:r>
            <a:r>
              <a:rPr lang="en-US" dirty="0" err="1"/>
              <a:t>lenguajes</a:t>
            </a:r>
            <a:r>
              <a:rPr lang="en-US" dirty="0"/>
              <a:t>. Los </a:t>
            </a:r>
            <a:r>
              <a:rPr lang="en-US" dirty="0" err="1"/>
              <a:t>argumentos</a:t>
            </a:r>
            <a:r>
              <a:rPr lang="en-US" dirty="0"/>
              <a:t> que se </a:t>
            </a:r>
            <a:r>
              <a:rPr lang="en-US" dirty="0" err="1"/>
              <a:t>utilizan</a:t>
            </a:r>
            <a:r>
              <a:rPr lang="en-US" dirty="0"/>
              <a:t> </a:t>
            </a:r>
            <a:r>
              <a:rPr lang="en-US" dirty="0" err="1"/>
              <a:t>en</a:t>
            </a:r>
            <a:r>
              <a:rPr lang="en-US" dirty="0"/>
              <a:t> la </a:t>
            </a:r>
            <a:r>
              <a:rPr lang="en-US" dirty="0" err="1"/>
              <a:t>definición</a:t>
            </a:r>
            <a:r>
              <a:rPr lang="en-US" dirty="0"/>
              <a:t> de __</a:t>
            </a:r>
            <a:r>
              <a:rPr lang="en-US" dirty="0" err="1"/>
              <a:t>init</a:t>
            </a:r>
            <a:r>
              <a:rPr lang="en-US" dirty="0"/>
              <a:t>__() </a:t>
            </a:r>
            <a:r>
              <a:rPr lang="en-US" dirty="0" err="1"/>
              <a:t>corresponden</a:t>
            </a:r>
            <a:r>
              <a:rPr lang="en-US" dirty="0"/>
              <a:t> a </a:t>
            </a:r>
            <a:r>
              <a:rPr lang="en-US" dirty="0" err="1"/>
              <a:t>los</a:t>
            </a:r>
            <a:r>
              <a:rPr lang="en-US" dirty="0"/>
              <a:t> </a:t>
            </a:r>
            <a:r>
              <a:rPr lang="en-US" dirty="0" err="1"/>
              <a:t>parámetros</a:t>
            </a:r>
            <a:r>
              <a:rPr lang="en-US" dirty="0"/>
              <a:t> que se </a:t>
            </a:r>
            <a:r>
              <a:rPr lang="en-US" dirty="0" err="1"/>
              <a:t>deben</a:t>
            </a:r>
            <a:r>
              <a:rPr lang="en-US" dirty="0"/>
              <a:t> </a:t>
            </a:r>
            <a:r>
              <a:rPr lang="en-US" dirty="0" err="1"/>
              <a:t>ingresar</a:t>
            </a:r>
            <a:r>
              <a:rPr lang="en-US" dirty="0"/>
              <a:t> al </a:t>
            </a:r>
            <a:r>
              <a:rPr lang="en-US" dirty="0" err="1"/>
              <a:t>instanciar</a:t>
            </a:r>
            <a:r>
              <a:rPr lang="en-US" dirty="0"/>
              <a:t> un </a:t>
            </a:r>
            <a:r>
              <a:rPr lang="en-US" dirty="0" err="1"/>
              <a:t>objeto</a:t>
            </a:r>
            <a:r>
              <a:rPr lang="en-US" dirty="0"/>
              <a:t>.</a:t>
            </a:r>
          </a:p>
        </p:txBody>
      </p:sp>
      <p:pic>
        <p:nvPicPr>
          <p:cNvPr id="9" name="Picture 8"/>
          <p:cNvPicPr>
            <a:picLocks noChangeAspect="1"/>
          </p:cNvPicPr>
          <p:nvPr/>
        </p:nvPicPr>
        <p:blipFill>
          <a:blip r:embed="rId3"/>
          <a:stretch>
            <a:fillRect/>
          </a:stretch>
        </p:blipFill>
        <p:spPr>
          <a:xfrm>
            <a:off x="3143672" y="4437112"/>
            <a:ext cx="6315075" cy="1314450"/>
          </a:xfrm>
          <a:prstGeom prst="rect">
            <a:avLst/>
          </a:prstGeom>
        </p:spPr>
      </p:pic>
    </p:spTree>
    <p:extLst>
      <p:ext uri="{BB962C8B-B14F-4D97-AF65-F5344CB8AC3E}">
        <p14:creationId xmlns:p14="http://schemas.microsoft.com/office/powerpoint/2010/main" val="1746954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Documentos\Joel\Joel 2020\Educacion y Tecnica\Membrete Politecnico\Power-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36" y="0"/>
            <a:ext cx="12192000" cy="692792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79376" y="1556792"/>
            <a:ext cx="11521280" cy="1754326"/>
          </a:xfrm>
          <a:prstGeom prst="rect">
            <a:avLst/>
          </a:prstGeom>
        </p:spPr>
        <p:txBody>
          <a:bodyPr wrap="square">
            <a:spAutoFit/>
          </a:bodyPr>
          <a:lstStyle/>
          <a:p>
            <a:endParaRPr lang="en-US" dirty="0"/>
          </a:p>
          <a:p>
            <a:r>
              <a:rPr lang="en-US" dirty="0" err="1"/>
              <a:t>Ya</a:t>
            </a:r>
            <a:r>
              <a:rPr lang="en-US" dirty="0"/>
              <a:t> </a:t>
            </a:r>
            <a:r>
              <a:rPr lang="en-US" dirty="0" err="1"/>
              <a:t>sabe</a:t>
            </a:r>
            <a:r>
              <a:rPr lang="en-US" dirty="0"/>
              <a:t> que </a:t>
            </a:r>
            <a:r>
              <a:rPr lang="en-US" dirty="0" err="1"/>
              <a:t>una</a:t>
            </a:r>
            <a:r>
              <a:rPr lang="en-US" dirty="0"/>
              <a:t> </a:t>
            </a:r>
            <a:r>
              <a:rPr lang="en-US" dirty="0" err="1"/>
              <a:t>clase</a:t>
            </a:r>
            <a:r>
              <a:rPr lang="en-US" dirty="0"/>
              <a:t> </a:t>
            </a:r>
            <a:r>
              <a:rPr lang="en-US" dirty="0" err="1"/>
              <a:t>es</a:t>
            </a:r>
            <a:r>
              <a:rPr lang="en-US" dirty="0"/>
              <a:t> </a:t>
            </a:r>
            <a:r>
              <a:rPr lang="en-US" dirty="0" err="1"/>
              <a:t>una</a:t>
            </a:r>
            <a:r>
              <a:rPr lang="en-US" dirty="0"/>
              <a:t> </a:t>
            </a:r>
            <a:r>
              <a:rPr lang="en-US" dirty="0" err="1"/>
              <a:t>estructura</a:t>
            </a:r>
            <a:r>
              <a:rPr lang="en-US" dirty="0"/>
              <a:t> general del </a:t>
            </a:r>
            <a:r>
              <a:rPr lang="en-US" dirty="0" err="1"/>
              <a:t>objeto</a:t>
            </a:r>
            <a:r>
              <a:rPr lang="en-US" dirty="0"/>
              <a:t>. </a:t>
            </a:r>
            <a:r>
              <a:rPr lang="en-US" dirty="0" err="1"/>
              <a:t>Por</a:t>
            </a:r>
            <a:r>
              <a:rPr lang="en-US" dirty="0"/>
              <a:t> </a:t>
            </a:r>
            <a:r>
              <a:rPr lang="en-US" dirty="0" err="1"/>
              <a:t>ejemplo</a:t>
            </a:r>
            <a:r>
              <a:rPr lang="en-US" dirty="0"/>
              <a:t>, </a:t>
            </a:r>
            <a:r>
              <a:rPr lang="en-US" dirty="0" err="1"/>
              <a:t>puede</a:t>
            </a:r>
            <a:r>
              <a:rPr lang="en-US" dirty="0"/>
              <a:t> </a:t>
            </a:r>
            <a:r>
              <a:rPr lang="en-US" dirty="0" err="1"/>
              <a:t>decir</a:t>
            </a:r>
            <a:r>
              <a:rPr lang="en-US" dirty="0"/>
              <a:t> que la </a:t>
            </a:r>
            <a:r>
              <a:rPr lang="en-US" dirty="0" err="1"/>
              <a:t>clase</a:t>
            </a:r>
            <a:r>
              <a:rPr lang="en-US" dirty="0"/>
              <a:t> Persona </a:t>
            </a:r>
            <a:r>
              <a:rPr lang="en-US" dirty="0" err="1"/>
              <a:t>necesita</a:t>
            </a:r>
            <a:r>
              <a:rPr lang="en-US" dirty="0"/>
              <a:t> </a:t>
            </a:r>
            <a:r>
              <a:rPr lang="en-US" dirty="0" err="1"/>
              <a:t>tener</a:t>
            </a:r>
            <a:r>
              <a:rPr lang="en-US" dirty="0"/>
              <a:t> </a:t>
            </a:r>
            <a:r>
              <a:rPr lang="en-US" dirty="0" err="1"/>
              <a:t>una</a:t>
            </a:r>
            <a:r>
              <a:rPr lang="en-US" dirty="0"/>
              <a:t> </a:t>
            </a:r>
            <a:r>
              <a:rPr lang="en-US" dirty="0" err="1"/>
              <a:t>cedula</a:t>
            </a:r>
            <a:r>
              <a:rPr lang="en-US" dirty="0"/>
              <a:t>, un </a:t>
            </a:r>
            <a:r>
              <a:rPr lang="en-US" dirty="0" err="1"/>
              <a:t>nombre</a:t>
            </a:r>
            <a:r>
              <a:rPr lang="en-US" dirty="0"/>
              <a:t>, un </a:t>
            </a:r>
            <a:r>
              <a:rPr lang="en-US" dirty="0" err="1"/>
              <a:t>apellido</a:t>
            </a:r>
            <a:r>
              <a:rPr lang="en-US" dirty="0"/>
              <a:t> y </a:t>
            </a:r>
            <a:r>
              <a:rPr lang="en-US" dirty="0" err="1"/>
              <a:t>una</a:t>
            </a:r>
            <a:r>
              <a:rPr lang="en-US" dirty="0"/>
              <a:t> </a:t>
            </a:r>
            <a:r>
              <a:rPr lang="en-US" dirty="0" err="1"/>
              <a:t>sexo</a:t>
            </a:r>
            <a:r>
              <a:rPr lang="en-US" dirty="0"/>
              <a:t>, </a:t>
            </a:r>
            <a:r>
              <a:rPr lang="en-US" dirty="0" err="1"/>
              <a:t>pero</a:t>
            </a:r>
            <a:r>
              <a:rPr lang="en-US" dirty="0"/>
              <a:t> no </a:t>
            </a:r>
            <a:r>
              <a:rPr lang="en-US" dirty="0" err="1"/>
              <a:t>va</a:t>
            </a:r>
            <a:r>
              <a:rPr lang="en-US" dirty="0"/>
              <a:t> a </a:t>
            </a:r>
            <a:r>
              <a:rPr lang="en-US" dirty="0" err="1"/>
              <a:t>decir</a:t>
            </a:r>
            <a:r>
              <a:rPr lang="en-US" dirty="0"/>
              <a:t> </a:t>
            </a:r>
            <a:r>
              <a:rPr lang="en-US" dirty="0" err="1"/>
              <a:t>cual</a:t>
            </a:r>
            <a:r>
              <a:rPr lang="en-US" dirty="0"/>
              <a:t> </a:t>
            </a:r>
            <a:r>
              <a:rPr lang="en-US" dirty="0" err="1"/>
              <a:t>es</a:t>
            </a:r>
            <a:r>
              <a:rPr lang="en-US" dirty="0"/>
              <a:t> </a:t>
            </a:r>
            <a:r>
              <a:rPr lang="en-US" dirty="0" err="1"/>
              <a:t>cedula</a:t>
            </a:r>
            <a:r>
              <a:rPr lang="en-US" dirty="0"/>
              <a:t>, </a:t>
            </a:r>
            <a:r>
              <a:rPr lang="en-US" dirty="0" err="1"/>
              <a:t>nombre</a:t>
            </a:r>
            <a:r>
              <a:rPr lang="en-US" dirty="0"/>
              <a:t>, </a:t>
            </a:r>
            <a:r>
              <a:rPr lang="en-US" dirty="0" err="1"/>
              <a:t>apellido</a:t>
            </a:r>
            <a:r>
              <a:rPr lang="en-US" dirty="0"/>
              <a:t> y </a:t>
            </a:r>
            <a:r>
              <a:rPr lang="en-US" dirty="0" err="1"/>
              <a:t>sexo</a:t>
            </a:r>
            <a:r>
              <a:rPr lang="en-US" dirty="0"/>
              <a:t>, </a:t>
            </a:r>
            <a:r>
              <a:rPr lang="en-US" dirty="0" err="1"/>
              <a:t>es</a:t>
            </a:r>
            <a:r>
              <a:rPr lang="en-US" dirty="0"/>
              <a:t> </a:t>
            </a:r>
            <a:r>
              <a:rPr lang="en-US" dirty="0" err="1"/>
              <a:t>aquí</a:t>
            </a:r>
            <a:r>
              <a:rPr lang="en-US" dirty="0"/>
              <a:t> </a:t>
            </a:r>
            <a:r>
              <a:rPr lang="en-US" dirty="0" err="1"/>
              <a:t>donde</a:t>
            </a:r>
            <a:r>
              <a:rPr lang="en-US" dirty="0"/>
              <a:t> </a:t>
            </a:r>
            <a:r>
              <a:rPr lang="en-US" dirty="0" err="1"/>
              <a:t>entran</a:t>
            </a:r>
            <a:r>
              <a:rPr lang="en-US" dirty="0"/>
              <a:t> las </a:t>
            </a:r>
            <a:r>
              <a:rPr lang="en-US" dirty="0" err="1"/>
              <a:t>instancias</a:t>
            </a:r>
            <a:r>
              <a:rPr lang="en-US" dirty="0"/>
              <a:t>.</a:t>
            </a:r>
          </a:p>
          <a:p>
            <a:endParaRPr lang="en-US" dirty="0"/>
          </a:p>
          <a:p>
            <a:r>
              <a:rPr lang="en-US" dirty="0" err="1"/>
              <a:t>Una</a:t>
            </a:r>
            <a:r>
              <a:rPr lang="en-US" dirty="0"/>
              <a:t> </a:t>
            </a:r>
            <a:r>
              <a:rPr lang="en-US" dirty="0" err="1"/>
              <a:t>instancia</a:t>
            </a:r>
            <a:r>
              <a:rPr lang="en-US" dirty="0"/>
              <a:t> </a:t>
            </a:r>
            <a:r>
              <a:rPr lang="en-US" dirty="0" err="1"/>
              <a:t>es</a:t>
            </a:r>
            <a:r>
              <a:rPr lang="en-US" dirty="0"/>
              <a:t> </a:t>
            </a:r>
            <a:r>
              <a:rPr lang="en-US" dirty="0" err="1"/>
              <a:t>una</a:t>
            </a:r>
            <a:r>
              <a:rPr lang="en-US" dirty="0"/>
              <a:t> </a:t>
            </a:r>
            <a:r>
              <a:rPr lang="en-US" dirty="0" err="1"/>
              <a:t>copia</a:t>
            </a:r>
            <a:r>
              <a:rPr lang="en-US" dirty="0"/>
              <a:t> </a:t>
            </a:r>
            <a:r>
              <a:rPr lang="en-US" dirty="0" err="1"/>
              <a:t>específica</a:t>
            </a:r>
            <a:r>
              <a:rPr lang="en-US" dirty="0"/>
              <a:t> de la </a:t>
            </a:r>
            <a:r>
              <a:rPr lang="en-US" dirty="0" err="1"/>
              <a:t>clase</a:t>
            </a:r>
            <a:r>
              <a:rPr lang="en-US" dirty="0"/>
              <a:t> con </a:t>
            </a:r>
            <a:r>
              <a:rPr lang="en-US" dirty="0" err="1"/>
              <a:t>todo</a:t>
            </a:r>
            <a:r>
              <a:rPr lang="en-US" dirty="0"/>
              <a:t> </a:t>
            </a:r>
            <a:r>
              <a:rPr lang="en-US" dirty="0" err="1"/>
              <a:t>su</a:t>
            </a:r>
            <a:r>
              <a:rPr lang="en-US" dirty="0"/>
              <a:t> </a:t>
            </a:r>
            <a:r>
              <a:rPr lang="en-US" dirty="0" err="1"/>
              <a:t>contenido</a:t>
            </a:r>
            <a:r>
              <a:rPr lang="en-US" dirty="0"/>
              <a:t>. </a:t>
            </a:r>
            <a:r>
              <a:rPr lang="en-US" dirty="0" err="1"/>
              <a:t>Por</a:t>
            </a:r>
            <a:r>
              <a:rPr lang="en-US" dirty="0"/>
              <a:t> </a:t>
            </a:r>
            <a:r>
              <a:rPr lang="en-US" dirty="0" err="1"/>
              <a:t>ejemplo</a:t>
            </a:r>
            <a:r>
              <a:rPr lang="en-US" dirty="0"/>
              <a:t>:</a:t>
            </a:r>
          </a:p>
        </p:txBody>
      </p:sp>
      <p:sp>
        <p:nvSpPr>
          <p:cNvPr id="5" name="Rectangle 4"/>
          <p:cNvSpPr/>
          <p:nvPr/>
        </p:nvSpPr>
        <p:spPr>
          <a:xfrm>
            <a:off x="5135950" y="580038"/>
            <a:ext cx="2087366" cy="646331"/>
          </a:xfrm>
          <a:prstGeom prst="rect">
            <a:avLst/>
          </a:prstGeom>
        </p:spPr>
        <p:txBody>
          <a:bodyPr wrap="none">
            <a:spAutoFit/>
          </a:bodyPr>
          <a:lstStyle/>
          <a:p>
            <a:r>
              <a:rPr lang="en-US" sz="3600" b="1" dirty="0" err="1"/>
              <a:t>Instancias</a:t>
            </a:r>
            <a:endParaRPr lang="en-US" sz="3600" b="1" dirty="0"/>
          </a:p>
        </p:txBody>
      </p:sp>
      <p:pic>
        <p:nvPicPr>
          <p:cNvPr id="6" name="Picture 5"/>
          <p:cNvPicPr>
            <a:picLocks noChangeAspect="1"/>
          </p:cNvPicPr>
          <p:nvPr/>
        </p:nvPicPr>
        <p:blipFill>
          <a:blip r:embed="rId3"/>
          <a:stretch>
            <a:fillRect/>
          </a:stretch>
        </p:blipFill>
        <p:spPr>
          <a:xfrm>
            <a:off x="2907764" y="3943985"/>
            <a:ext cx="6324600" cy="923925"/>
          </a:xfrm>
          <a:prstGeom prst="rect">
            <a:avLst/>
          </a:prstGeom>
        </p:spPr>
      </p:pic>
    </p:spTree>
    <p:extLst>
      <p:ext uri="{BB962C8B-B14F-4D97-AF65-F5344CB8AC3E}">
        <p14:creationId xmlns:p14="http://schemas.microsoft.com/office/powerpoint/2010/main" val="1453652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Documentos\Joel\Joel 2020\Educacion y Tecnica\Membrete Politecnico\Power-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9924"/>
            <a:ext cx="12192000" cy="692792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0;p17"/>
          <p:cNvSpPr txBox="1">
            <a:spLocks noGrp="1"/>
          </p:cNvSpPr>
          <p:nvPr>
            <p:ph type="ctrTitle"/>
          </p:nvPr>
        </p:nvSpPr>
        <p:spPr>
          <a:xfrm>
            <a:off x="407368" y="2204864"/>
            <a:ext cx="11377264" cy="3168352"/>
          </a:xfrm>
          <a:prstGeom prst="rect">
            <a:avLst/>
          </a:prstGeom>
        </p:spPr>
        <p:txBody>
          <a:bodyPr spcFirstLastPara="1" vert="horz" wrap="square" lIns="121900" tIns="121900" rIns="121900" bIns="121900" rtlCol="0" anchor="t" anchorCtr="0">
            <a:noAutofit/>
          </a:bodyPr>
          <a:lstStyle/>
          <a:p>
            <a:pPr algn="l">
              <a:spcBef>
                <a:spcPts val="0"/>
              </a:spcBef>
            </a:pPr>
            <a:r>
              <a:rPr lang="es-419" sz="2000" dirty="0"/>
              <a:t>Las clases definen las características del </a:t>
            </a:r>
            <a:r>
              <a:rPr lang="es-419" sz="2000" dirty="0" smtClean="0"/>
              <a:t>objeto que modelamos de la realidad del proyecto.</a:t>
            </a:r>
            <a:r>
              <a:rPr lang="es-419" sz="2000" dirty="0"/>
              <a:t/>
            </a:r>
            <a:br>
              <a:rPr lang="es-419" sz="2000" dirty="0"/>
            </a:br>
            <a:r>
              <a:rPr lang="es-419" sz="2000" dirty="0"/>
              <a:t/>
            </a:r>
            <a:br>
              <a:rPr lang="es-419" sz="2000" dirty="0"/>
            </a:br>
            <a:r>
              <a:rPr lang="es-419" sz="2000" dirty="0" smtClean="0"/>
              <a:t>Se </a:t>
            </a:r>
            <a:r>
              <a:rPr lang="es-419" sz="2000" dirty="0"/>
              <a:t>puede decir que una clase es una plantilla genérica de un objeto. </a:t>
            </a:r>
            <a:r>
              <a:rPr lang="es-419" sz="2000" dirty="0" smtClean="0"/>
              <a:t/>
            </a:r>
            <a:br>
              <a:rPr lang="es-419" sz="2000" dirty="0" smtClean="0"/>
            </a:br>
            <a:r>
              <a:rPr lang="es-419" sz="2000" dirty="0"/>
              <a:t/>
            </a:r>
            <a:br>
              <a:rPr lang="es-419" sz="2000" dirty="0"/>
            </a:br>
            <a:r>
              <a:rPr lang="es-419" sz="2000" dirty="0" smtClean="0"/>
              <a:t>La </a:t>
            </a:r>
            <a:r>
              <a:rPr lang="es-419" sz="2000" dirty="0"/>
              <a:t>clase proporciona variables iniciales de estado (donde se guardan los atributos) e </a:t>
            </a:r>
            <a:r>
              <a:rPr lang="es-419" sz="2000" dirty="0" smtClean="0"/>
              <a:t/>
            </a:r>
            <a:br>
              <a:rPr lang="es-419" sz="2000" dirty="0" smtClean="0"/>
            </a:br>
            <a:r>
              <a:rPr lang="es-419" sz="2000" dirty="0"/>
              <a:t/>
            </a:r>
            <a:br>
              <a:rPr lang="es-419" sz="2000" dirty="0"/>
            </a:br>
            <a:r>
              <a:rPr lang="es-419" sz="2000" dirty="0" smtClean="0"/>
              <a:t>implementaciones </a:t>
            </a:r>
            <a:r>
              <a:rPr lang="es-419" sz="2000" dirty="0"/>
              <a:t>de comportamiento (métodos) </a:t>
            </a:r>
            <a:r>
              <a:rPr lang="es-419" sz="2000" dirty="0" smtClean="0"/>
              <a:t/>
            </a:r>
            <a:br>
              <a:rPr lang="es-419" sz="2000" dirty="0" smtClean="0"/>
            </a:br>
            <a:r>
              <a:rPr lang="es-419" sz="2000" dirty="0"/>
              <a:t/>
            </a:r>
            <a:br>
              <a:rPr lang="es-419" sz="2000" dirty="0"/>
            </a:br>
            <a:r>
              <a:rPr lang="es-419" sz="2000" dirty="0" smtClean="0"/>
              <a:t>necesarias </a:t>
            </a:r>
            <a:r>
              <a:rPr lang="es-419" sz="2000" dirty="0"/>
              <a:t>para crear nuevos </a:t>
            </a:r>
            <a:r>
              <a:rPr lang="es-419" sz="2000" dirty="0" smtClean="0"/>
              <a:t>objetos</a:t>
            </a:r>
            <a:r>
              <a:rPr lang="es-419" sz="2000" dirty="0"/>
              <a:t>.</a:t>
            </a:r>
            <a:r>
              <a:rPr lang="es-419" sz="2000" dirty="0" smtClean="0"/>
              <a:t/>
            </a:r>
            <a:br>
              <a:rPr lang="es-419" sz="2000" dirty="0" smtClean="0"/>
            </a:br>
            <a:r>
              <a:rPr lang="es-419" sz="2000" dirty="0" smtClean="0"/>
              <a:t/>
            </a:r>
            <a:br>
              <a:rPr lang="es-419" sz="2000" dirty="0" smtClean="0"/>
            </a:br>
            <a:r>
              <a:rPr lang="es-419" sz="2000" dirty="0" smtClean="0"/>
              <a:t>Son </a:t>
            </a:r>
            <a:r>
              <a:rPr lang="es-419" sz="2000" dirty="0"/>
              <a:t>los modelos sobre los cuáles serán construidos.</a:t>
            </a:r>
            <a:endParaRPr sz="2000" dirty="0"/>
          </a:p>
        </p:txBody>
      </p:sp>
      <p:sp>
        <p:nvSpPr>
          <p:cNvPr id="4" name="Rectangle 3"/>
          <p:cNvSpPr/>
          <p:nvPr/>
        </p:nvSpPr>
        <p:spPr>
          <a:xfrm>
            <a:off x="5135950" y="580038"/>
            <a:ext cx="1630254" cy="646331"/>
          </a:xfrm>
          <a:prstGeom prst="rect">
            <a:avLst/>
          </a:prstGeom>
        </p:spPr>
        <p:txBody>
          <a:bodyPr wrap="none">
            <a:spAutoFit/>
          </a:bodyPr>
          <a:lstStyle/>
          <a:p>
            <a:r>
              <a:rPr lang="en-US" sz="3600" b="1" dirty="0" err="1" smtClean="0"/>
              <a:t>Síntesis</a:t>
            </a:r>
            <a:endParaRPr lang="en-US" sz="3600" b="1" dirty="0"/>
          </a:p>
        </p:txBody>
      </p:sp>
    </p:spTree>
    <p:extLst>
      <p:ext uri="{BB962C8B-B14F-4D97-AF65-F5344CB8AC3E}">
        <p14:creationId xmlns:p14="http://schemas.microsoft.com/office/powerpoint/2010/main" val="2393936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Documentos\Joel\Joel 2020\Educacion y Tecnica\Membrete Politecnico\Power-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 y="-27384"/>
            <a:ext cx="11889784" cy="692792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0;p17"/>
          <p:cNvSpPr txBox="1">
            <a:spLocks noGrp="1"/>
          </p:cNvSpPr>
          <p:nvPr>
            <p:ph type="ctrTitle"/>
          </p:nvPr>
        </p:nvSpPr>
        <p:spPr>
          <a:xfrm>
            <a:off x="1271464" y="2564904"/>
            <a:ext cx="10153128" cy="1025211"/>
          </a:xfrm>
          <a:prstGeom prst="rect">
            <a:avLst/>
          </a:prstGeom>
        </p:spPr>
        <p:txBody>
          <a:bodyPr spcFirstLastPara="1" vert="horz" wrap="square" lIns="121900" tIns="121900" rIns="121900" bIns="121900" rtlCol="0" anchor="t" anchorCtr="0">
            <a:noAutofit/>
          </a:bodyPr>
          <a:lstStyle/>
          <a:p>
            <a:pPr algn="l">
              <a:spcBef>
                <a:spcPts val="0"/>
              </a:spcBef>
            </a:pPr>
            <a:r>
              <a:rPr lang="en-US" dirty="0"/>
              <a:t>https://github.com/earthlab/oop-group.git</a:t>
            </a:r>
            <a:endParaRPr dirty="0"/>
          </a:p>
        </p:txBody>
      </p:sp>
    </p:spTree>
    <p:extLst>
      <p:ext uri="{BB962C8B-B14F-4D97-AF65-F5344CB8AC3E}">
        <p14:creationId xmlns:p14="http://schemas.microsoft.com/office/powerpoint/2010/main" val="59785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Documentos\Joel\Joel 2020\Educacion y Tecnica\Membrete Politecnico\Power-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6" y="-171400"/>
            <a:ext cx="12192000" cy="692792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ctrTitle"/>
          </p:nvPr>
        </p:nvSpPr>
        <p:spPr>
          <a:xfrm>
            <a:off x="335360" y="1844824"/>
            <a:ext cx="7080919" cy="4248472"/>
          </a:xfrm>
        </p:spPr>
        <p:txBody>
          <a:bodyPr>
            <a:noAutofit/>
          </a:bodyPr>
          <a:lstStyle/>
          <a:p>
            <a:pPr algn="just"/>
            <a:r>
              <a:rPr lang="es-419" sz="2800" dirty="0"/>
              <a:t>La programación orientada a objetos (POO, u OOP según sus siglas en inglés) es un </a:t>
            </a:r>
            <a:r>
              <a:rPr lang="es-419" sz="2800" b="1" i="1" u="sng" dirty="0"/>
              <a:t>paradigma de programación </a:t>
            </a:r>
            <a:r>
              <a:rPr lang="es-419" sz="2800" dirty="0"/>
              <a:t>que viene a innovar la forma de obtener resultados</a:t>
            </a:r>
            <a:r>
              <a:rPr lang="es-419" sz="2800" dirty="0" smtClean="0"/>
              <a:t>.</a:t>
            </a:r>
            <a:br>
              <a:rPr lang="es-419" sz="2800" dirty="0" smtClean="0"/>
            </a:br>
            <a:r>
              <a:rPr lang="es-419" sz="2800" dirty="0" smtClean="0"/>
              <a:t/>
            </a:r>
            <a:br>
              <a:rPr lang="es-419" sz="2800" dirty="0" smtClean="0"/>
            </a:br>
            <a:r>
              <a:rPr lang="es-419" sz="2800" dirty="0" smtClean="0"/>
              <a:t>Los </a:t>
            </a:r>
            <a:r>
              <a:rPr lang="es-419" sz="2800" dirty="0"/>
              <a:t>objetos manipulan los datos de entrada para la obtención de datos de salida específicos, donde cada objeto ofrece una funcionalidad especial.</a:t>
            </a:r>
            <a:endParaRPr lang="en-US" sz="2800" dirty="0"/>
          </a:p>
        </p:txBody>
      </p:sp>
      <p:sp>
        <p:nvSpPr>
          <p:cNvPr id="6" name="Google Shape;176;p18"/>
          <p:cNvSpPr txBox="1">
            <a:spLocks/>
          </p:cNvSpPr>
          <p:nvPr/>
        </p:nvSpPr>
        <p:spPr>
          <a:xfrm>
            <a:off x="2783632" y="347348"/>
            <a:ext cx="8280920" cy="1218900"/>
          </a:xfrm>
          <a:prstGeom prst="rect">
            <a:avLst/>
          </a:prstGeom>
        </p:spPr>
        <p:txBody>
          <a:bodyPr spcFirstLastPara="1" vert="horz" wrap="square" lIns="121900" tIns="121900" rIns="121900" bIns="12190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sz="3600" dirty="0" smtClean="0"/>
              <a:t>Que </a:t>
            </a:r>
            <a:r>
              <a:rPr lang="en-US" sz="3600" dirty="0" err="1" smtClean="0"/>
              <a:t>es</a:t>
            </a:r>
            <a:r>
              <a:rPr lang="en-US" sz="3600" dirty="0" smtClean="0"/>
              <a:t> la </a:t>
            </a:r>
            <a:r>
              <a:rPr lang="en-US" sz="3600" dirty="0" err="1" smtClean="0"/>
              <a:t>programación</a:t>
            </a:r>
            <a:r>
              <a:rPr lang="en-US" sz="3600" dirty="0" smtClean="0"/>
              <a:t> </a:t>
            </a:r>
            <a:r>
              <a:rPr lang="en-US" sz="3600" dirty="0" err="1"/>
              <a:t>orientado</a:t>
            </a:r>
            <a:r>
              <a:rPr lang="en-US" sz="3600" dirty="0"/>
              <a:t> a </a:t>
            </a:r>
            <a:r>
              <a:rPr lang="en-US" sz="3600" dirty="0" err="1"/>
              <a:t>objetos</a:t>
            </a:r>
            <a:r>
              <a:rPr lang="en-US" sz="3600" dirty="0"/>
              <a:t> </a:t>
            </a:r>
            <a:r>
              <a:rPr lang="en-US" sz="3600" dirty="0" smtClean="0"/>
              <a:t>(POO)?</a:t>
            </a:r>
            <a:endParaRPr lang="en-US" sz="3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8168" y="2204864"/>
            <a:ext cx="4392488" cy="3289823"/>
          </a:xfrm>
          <a:prstGeom prst="rect">
            <a:avLst/>
          </a:prstGeom>
        </p:spPr>
      </p:pic>
    </p:spTree>
    <p:extLst>
      <p:ext uri="{BB962C8B-B14F-4D97-AF65-F5344CB8AC3E}">
        <p14:creationId xmlns:p14="http://schemas.microsoft.com/office/powerpoint/2010/main" val="47330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Documentos\Joel\Joel 2020\Educacion y Tecnica\Membrete Politecnico\Power-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384"/>
            <a:ext cx="12192000" cy="6927924"/>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76;p18"/>
          <p:cNvSpPr txBox="1">
            <a:spLocks/>
          </p:cNvSpPr>
          <p:nvPr/>
        </p:nvSpPr>
        <p:spPr>
          <a:xfrm>
            <a:off x="3791744" y="347348"/>
            <a:ext cx="7018464" cy="1218900"/>
          </a:xfrm>
          <a:prstGeom prst="rect">
            <a:avLst/>
          </a:prstGeom>
        </p:spPr>
        <p:txBody>
          <a:bodyPr spcFirstLastPara="1" vert="horz" wrap="square" lIns="121900" tIns="121900" rIns="121900" bIns="12190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sz="3600" dirty="0" err="1"/>
              <a:t>Fundamentos</a:t>
            </a:r>
            <a:r>
              <a:rPr lang="en-US" sz="3600" dirty="0"/>
              <a:t> del </a:t>
            </a:r>
            <a:r>
              <a:rPr lang="en-US" sz="3600" dirty="0" err="1"/>
              <a:t>enfoque</a:t>
            </a:r>
            <a:r>
              <a:rPr lang="en-US" sz="3600" dirty="0"/>
              <a:t> </a:t>
            </a:r>
            <a:r>
              <a:rPr lang="en-US" sz="3600" dirty="0" err="1"/>
              <a:t>orientado</a:t>
            </a:r>
            <a:r>
              <a:rPr lang="en-US" sz="3600" dirty="0"/>
              <a:t> a </a:t>
            </a:r>
            <a:r>
              <a:rPr lang="en-US" sz="3600" dirty="0" err="1"/>
              <a:t>objetos</a:t>
            </a:r>
            <a:r>
              <a:rPr lang="en-US" sz="3600" dirty="0"/>
              <a:t> (EOO)</a:t>
            </a:r>
          </a:p>
        </p:txBody>
      </p:sp>
      <p:sp>
        <p:nvSpPr>
          <p:cNvPr id="6" name="Google Shape;177;p18"/>
          <p:cNvSpPr txBox="1">
            <a:spLocks/>
          </p:cNvSpPr>
          <p:nvPr/>
        </p:nvSpPr>
        <p:spPr>
          <a:xfrm>
            <a:off x="1775520" y="1566248"/>
            <a:ext cx="8784976" cy="4527048"/>
          </a:xfrm>
          <a:prstGeom prst="rect">
            <a:avLst/>
          </a:prstGeom>
        </p:spPr>
        <p:txBody>
          <a:bodyPr spcFirstLastPara="1" vert="horz" wrap="square" lIns="121900" tIns="121900" rIns="121900" bIns="121900" rtlCol="0" anchor="t" anchorCtr="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s-419" sz="2000" dirty="0">
                <a:solidFill>
                  <a:schemeClr val="tx1"/>
                </a:solidFill>
                <a:latin typeface="Georgia"/>
                <a:ea typeface="Georgia"/>
                <a:cs typeface="Georgia"/>
                <a:sym typeface="Georgia"/>
              </a:rPr>
              <a:t>El Enfoque Orientado a Objeto se basa en cuatro principios que constituyen la base de todo desarrollo orientado a objetos. Estos principios son: </a:t>
            </a:r>
          </a:p>
          <a:p>
            <a:pPr marL="457200" indent="-355600" algn="l">
              <a:spcBef>
                <a:spcPts val="2100"/>
              </a:spcBef>
              <a:buSzPts val="2000"/>
              <a:buFont typeface="Georgia"/>
              <a:buChar char="●"/>
            </a:pPr>
            <a:r>
              <a:rPr lang="es-419" sz="2000" dirty="0">
                <a:solidFill>
                  <a:schemeClr val="tx1"/>
                </a:solidFill>
                <a:latin typeface="Georgia"/>
                <a:ea typeface="Georgia"/>
                <a:cs typeface="Georgia"/>
                <a:sym typeface="Georgia"/>
              </a:rPr>
              <a:t>La Abstracción</a:t>
            </a:r>
          </a:p>
          <a:p>
            <a:pPr marL="457200" indent="-355600" algn="l">
              <a:spcBef>
                <a:spcPts val="0"/>
              </a:spcBef>
              <a:buSzPts val="2000"/>
              <a:buFont typeface="Georgia"/>
              <a:buChar char="●"/>
            </a:pPr>
            <a:r>
              <a:rPr lang="es-419" sz="2000" dirty="0">
                <a:solidFill>
                  <a:schemeClr val="tx1"/>
                </a:solidFill>
                <a:latin typeface="Georgia"/>
                <a:ea typeface="Georgia"/>
                <a:cs typeface="Georgia"/>
                <a:sym typeface="Georgia"/>
              </a:rPr>
              <a:t>El Encapsulamiento</a:t>
            </a:r>
          </a:p>
          <a:p>
            <a:pPr marL="457200" indent="-355600" algn="l">
              <a:spcBef>
                <a:spcPts val="0"/>
              </a:spcBef>
              <a:buSzPts val="2000"/>
              <a:buFont typeface="Georgia"/>
              <a:buChar char="●"/>
            </a:pPr>
            <a:r>
              <a:rPr lang="es-419" sz="2000" dirty="0">
                <a:solidFill>
                  <a:schemeClr val="tx1"/>
                </a:solidFill>
                <a:latin typeface="Georgia"/>
                <a:ea typeface="Georgia"/>
                <a:cs typeface="Georgia"/>
                <a:sym typeface="Georgia"/>
              </a:rPr>
              <a:t>La Modularidad </a:t>
            </a:r>
          </a:p>
          <a:p>
            <a:pPr marL="457200" indent="-355600" algn="l">
              <a:spcBef>
                <a:spcPts val="0"/>
              </a:spcBef>
              <a:buSzPts val="2000"/>
              <a:buFont typeface="Georgia"/>
              <a:buChar char="●"/>
            </a:pPr>
            <a:r>
              <a:rPr lang="es-419" sz="2000" dirty="0">
                <a:solidFill>
                  <a:schemeClr val="tx1"/>
                </a:solidFill>
                <a:latin typeface="Georgia"/>
                <a:ea typeface="Georgia"/>
                <a:cs typeface="Georgia"/>
                <a:sym typeface="Georgia"/>
              </a:rPr>
              <a:t>La Herencia.</a:t>
            </a:r>
          </a:p>
          <a:p>
            <a:pPr algn="l">
              <a:spcBef>
                <a:spcPts val="2100"/>
              </a:spcBef>
            </a:pPr>
            <a:r>
              <a:rPr lang="es-419" sz="2000" dirty="0">
                <a:solidFill>
                  <a:schemeClr val="tx1"/>
                </a:solidFill>
                <a:latin typeface="Georgia"/>
                <a:ea typeface="Georgia"/>
                <a:cs typeface="Georgia"/>
                <a:sym typeface="Georgia"/>
              </a:rPr>
              <a:t>Otros elementos a destacar (aunque no fundamentales) en el EOO son: </a:t>
            </a:r>
          </a:p>
          <a:p>
            <a:pPr marL="457200" indent="-355600" algn="l">
              <a:spcBef>
                <a:spcPts val="2100"/>
              </a:spcBef>
              <a:buSzPts val="2000"/>
              <a:buFont typeface="Georgia"/>
              <a:buChar char="●"/>
            </a:pPr>
            <a:r>
              <a:rPr lang="es-419" sz="2000" dirty="0">
                <a:solidFill>
                  <a:schemeClr val="tx1"/>
                </a:solidFill>
                <a:latin typeface="Georgia"/>
                <a:ea typeface="Georgia"/>
                <a:cs typeface="Georgia"/>
                <a:sym typeface="Georgia"/>
              </a:rPr>
              <a:t>Polimorfismo</a:t>
            </a:r>
          </a:p>
          <a:p>
            <a:pPr marL="457200" indent="-355600" algn="l">
              <a:spcBef>
                <a:spcPts val="0"/>
              </a:spcBef>
              <a:buSzPts val="2000"/>
              <a:buFont typeface="Georgia"/>
              <a:buChar char="●"/>
            </a:pPr>
            <a:r>
              <a:rPr lang="es-419" sz="2000" dirty="0">
                <a:solidFill>
                  <a:schemeClr val="tx1"/>
                </a:solidFill>
                <a:latin typeface="Georgia"/>
                <a:ea typeface="Georgia"/>
                <a:cs typeface="Georgia"/>
                <a:sym typeface="Georgia"/>
              </a:rPr>
              <a:t>Tipificación</a:t>
            </a:r>
            <a:endParaRPr lang="es-419" sz="1900" dirty="0">
              <a:solidFill>
                <a:schemeClr val="tx1"/>
              </a:solidFill>
              <a:latin typeface="Georgia"/>
              <a:ea typeface="Georgia"/>
              <a:cs typeface="Georgia"/>
              <a:sym typeface="Georgia"/>
            </a:endParaRPr>
          </a:p>
          <a:p>
            <a:pPr marL="457200" indent="-355600" algn="l">
              <a:spcBef>
                <a:spcPts val="0"/>
              </a:spcBef>
              <a:buSzPts val="2000"/>
              <a:buFont typeface="Georgia"/>
              <a:buChar char="●"/>
            </a:pPr>
            <a:r>
              <a:rPr lang="es-419" sz="2000" dirty="0">
                <a:solidFill>
                  <a:schemeClr val="tx1"/>
                </a:solidFill>
                <a:latin typeface="Georgia"/>
                <a:ea typeface="Georgia"/>
                <a:cs typeface="Georgia"/>
                <a:sym typeface="Georgia"/>
              </a:rPr>
              <a:t>Concurrencia </a:t>
            </a:r>
          </a:p>
          <a:p>
            <a:pPr marL="457200" indent="-355600" algn="l">
              <a:spcBef>
                <a:spcPts val="0"/>
              </a:spcBef>
              <a:buSzPts val="2000"/>
              <a:buFont typeface="Georgia"/>
              <a:buChar char="●"/>
            </a:pPr>
            <a:r>
              <a:rPr lang="es-419" sz="2000" dirty="0">
                <a:solidFill>
                  <a:schemeClr val="tx1"/>
                </a:solidFill>
                <a:latin typeface="Georgia"/>
                <a:ea typeface="Georgia"/>
                <a:cs typeface="Georgia"/>
                <a:sym typeface="Georgia"/>
              </a:rPr>
              <a:t>Persistencia.</a:t>
            </a:r>
          </a:p>
          <a:p>
            <a:pPr algn="l">
              <a:spcBef>
                <a:spcPts val="2100"/>
              </a:spcBef>
              <a:spcAft>
                <a:spcPts val="2100"/>
              </a:spcAft>
            </a:pPr>
            <a:endParaRPr lang="es-419" sz="1500" dirty="0">
              <a:latin typeface="Georgia"/>
              <a:ea typeface="Georgia"/>
              <a:cs typeface="Georgia"/>
              <a:sym typeface="Georgia"/>
            </a:endParaRPr>
          </a:p>
        </p:txBody>
      </p:sp>
    </p:spTree>
    <p:extLst>
      <p:ext uri="{BB962C8B-B14F-4D97-AF65-F5344CB8AC3E}">
        <p14:creationId xmlns:p14="http://schemas.microsoft.com/office/powerpoint/2010/main" val="2333977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Documentos\Joel\Joel 2020\Educacion y Tecnica\Membrete Politecnico\Power-0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384"/>
            <a:ext cx="12192000" cy="6927924"/>
          </a:xfrm>
          <a:prstGeom prst="rect">
            <a:avLst/>
          </a:prstGeom>
          <a:noFill/>
          <a:extLst>
            <a:ext uri="{909E8E84-426E-40DD-AFC4-6F175D3DCCD1}">
              <a14:hiddenFill xmlns:a14="http://schemas.microsoft.com/office/drawing/2010/main">
                <a:solidFill>
                  <a:srgbClr val="FFFFFF"/>
                </a:solidFill>
              </a14:hiddenFill>
            </a:ext>
          </a:extLst>
        </p:spPr>
      </p:pic>
      <p:sp>
        <p:nvSpPr>
          <p:cNvPr id="35" name="Google Shape;184;p19"/>
          <p:cNvSpPr/>
          <p:nvPr/>
        </p:nvSpPr>
        <p:spPr>
          <a:xfrm>
            <a:off x="4321477" y="764704"/>
            <a:ext cx="1805700" cy="903000"/>
          </a:xfrm>
          <a:prstGeom prst="roundRect">
            <a:avLst>
              <a:gd name="adj" fmla="val 10000"/>
            </a:avLst>
          </a:prstGeom>
          <a:solidFill>
            <a:srgbClr val="D54839"/>
          </a:solidFill>
          <a:ln>
            <a:noFill/>
          </a:ln>
          <a:effectLst>
            <a:reflection stA="26000" endPos="32000" dist="12700" dir="5400000" fadeDir="5400012" sy="-100000" rotWithShape="0"/>
          </a:effectLst>
        </p:spPr>
        <p:txBody>
          <a:bodyPr spcFirstLastPara="1" wrap="square" lIns="91425" tIns="91425" rIns="91425" bIns="91425" anchor="ctr" anchorCtr="0">
            <a:noAutofit/>
          </a:bodyPr>
          <a:lstStyle/>
          <a:p>
            <a:endParaRPr/>
          </a:p>
        </p:txBody>
      </p:sp>
      <p:sp>
        <p:nvSpPr>
          <p:cNvPr id="36" name="Google Shape;185;p19"/>
          <p:cNvSpPr txBox="1"/>
          <p:nvPr/>
        </p:nvSpPr>
        <p:spPr>
          <a:xfrm>
            <a:off x="4347922" y="791149"/>
            <a:ext cx="1752900" cy="849900"/>
          </a:xfrm>
          <a:prstGeom prst="rect">
            <a:avLst/>
          </a:prstGeom>
          <a:noFill/>
          <a:ln>
            <a:noFill/>
          </a:ln>
        </p:spPr>
        <p:txBody>
          <a:bodyPr spcFirstLastPara="1" wrap="square" lIns="47625" tIns="31750" rIns="47625" bIns="31750" anchor="ctr" anchorCtr="0">
            <a:noAutofit/>
          </a:bodyPr>
          <a:lstStyle/>
          <a:p>
            <a:pPr algn="ctr">
              <a:lnSpc>
                <a:spcPct val="90000"/>
              </a:lnSpc>
              <a:buClr>
                <a:schemeClr val="lt1"/>
              </a:buClr>
              <a:buSzPts val="2500"/>
            </a:pPr>
            <a:r>
              <a:rPr lang="en-US" sz="2500" dirty="0" err="1">
                <a:solidFill>
                  <a:schemeClr val="lt1"/>
                </a:solidFill>
                <a:latin typeface="Corbel"/>
                <a:ea typeface="Corbel"/>
                <a:cs typeface="Corbel"/>
                <a:sym typeface="Corbel"/>
              </a:rPr>
              <a:t>Esenciales</a:t>
            </a:r>
            <a:endParaRPr dirty="0"/>
          </a:p>
        </p:txBody>
      </p:sp>
      <p:sp>
        <p:nvSpPr>
          <p:cNvPr id="37" name="Google Shape;186;p19"/>
          <p:cNvSpPr/>
          <p:nvPr/>
        </p:nvSpPr>
        <p:spPr>
          <a:xfrm>
            <a:off x="4439831" y="1667595"/>
            <a:ext cx="180600" cy="677100"/>
          </a:xfrm>
          <a:custGeom>
            <a:avLst/>
            <a:gdLst/>
            <a:ahLst/>
            <a:cxnLst/>
            <a:rect l="l" t="t" r="r" b="b"/>
            <a:pathLst>
              <a:path w="120000" h="120000" extrusionOk="0">
                <a:moveTo>
                  <a:pt x="0" y="0"/>
                </a:moveTo>
                <a:lnTo>
                  <a:pt x="0" y="120000"/>
                </a:lnTo>
                <a:lnTo>
                  <a:pt x="120000" y="120000"/>
                </a:lnTo>
              </a:path>
            </a:pathLst>
          </a:custGeom>
          <a:noFill/>
          <a:ln w="15875" cap="rnd" cmpd="sng">
            <a:solidFill>
              <a:srgbClr val="D64487"/>
            </a:solidFill>
            <a:prstDash val="solid"/>
            <a:round/>
            <a:headEnd type="none" w="sm" len="sm"/>
            <a:tailEnd type="none" w="sm" len="sm"/>
          </a:ln>
        </p:spPr>
      </p:sp>
      <p:sp>
        <p:nvSpPr>
          <p:cNvPr id="38" name="Google Shape;187;p19"/>
          <p:cNvSpPr/>
          <p:nvPr/>
        </p:nvSpPr>
        <p:spPr>
          <a:xfrm>
            <a:off x="4682633" y="1893317"/>
            <a:ext cx="1444500" cy="903000"/>
          </a:xfrm>
          <a:prstGeom prst="roundRect">
            <a:avLst>
              <a:gd name="adj" fmla="val 10000"/>
            </a:avLst>
          </a:prstGeom>
          <a:solidFill>
            <a:schemeClr val="lt1">
              <a:alpha val="89800"/>
            </a:schemeClr>
          </a:solidFill>
          <a:ln>
            <a:noFill/>
          </a:ln>
        </p:spPr>
        <p:txBody>
          <a:bodyPr spcFirstLastPara="1" wrap="square" lIns="91425" tIns="91425" rIns="91425" bIns="91425" anchor="ctr" anchorCtr="0">
            <a:noAutofit/>
          </a:bodyPr>
          <a:lstStyle/>
          <a:p>
            <a:endParaRPr/>
          </a:p>
        </p:txBody>
      </p:sp>
      <p:sp>
        <p:nvSpPr>
          <p:cNvPr id="39" name="Google Shape;188;p19"/>
          <p:cNvSpPr txBox="1"/>
          <p:nvPr/>
        </p:nvSpPr>
        <p:spPr>
          <a:xfrm>
            <a:off x="4709078" y="1919762"/>
            <a:ext cx="1391700" cy="8499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26650" tIns="17775" rIns="26650" bIns="17775" anchor="ctr" anchorCtr="0">
            <a:noAutofit/>
          </a:bodyPr>
          <a:lstStyle/>
          <a:p>
            <a:pPr algn="ctr">
              <a:lnSpc>
                <a:spcPct val="90000"/>
              </a:lnSpc>
              <a:buClr>
                <a:schemeClr val="dk1"/>
              </a:buClr>
              <a:buSzPts val="1400"/>
            </a:pPr>
            <a:r>
              <a:rPr lang="en-US" sz="1400" dirty="0" err="1">
                <a:solidFill>
                  <a:schemeClr val="dk1"/>
                </a:solidFill>
                <a:latin typeface="Corbel"/>
                <a:ea typeface="Corbel"/>
                <a:cs typeface="Corbel"/>
                <a:sym typeface="Corbel"/>
              </a:rPr>
              <a:t>Abstracción</a:t>
            </a:r>
            <a:endParaRPr dirty="0"/>
          </a:p>
        </p:txBody>
      </p:sp>
      <p:sp>
        <p:nvSpPr>
          <p:cNvPr id="40" name="Google Shape;189;p19"/>
          <p:cNvSpPr/>
          <p:nvPr/>
        </p:nvSpPr>
        <p:spPr>
          <a:xfrm>
            <a:off x="4439831" y="1667595"/>
            <a:ext cx="180600" cy="1805700"/>
          </a:xfrm>
          <a:custGeom>
            <a:avLst/>
            <a:gdLst/>
            <a:ahLst/>
            <a:cxnLst/>
            <a:rect l="l" t="t" r="r" b="b"/>
            <a:pathLst>
              <a:path w="120000" h="120000" extrusionOk="0">
                <a:moveTo>
                  <a:pt x="0" y="0"/>
                </a:moveTo>
                <a:lnTo>
                  <a:pt x="0" y="120000"/>
                </a:lnTo>
                <a:lnTo>
                  <a:pt x="120000" y="120000"/>
                </a:lnTo>
              </a:path>
            </a:pathLst>
          </a:custGeom>
          <a:noFill/>
          <a:ln w="15875" cap="rnd" cmpd="sng">
            <a:solidFill>
              <a:srgbClr val="D64487"/>
            </a:solidFill>
            <a:prstDash val="solid"/>
            <a:round/>
            <a:headEnd type="none" w="sm" len="sm"/>
            <a:tailEnd type="none" w="sm" len="sm"/>
          </a:ln>
        </p:spPr>
      </p:sp>
      <p:sp>
        <p:nvSpPr>
          <p:cNvPr id="41" name="Google Shape;190;p19"/>
          <p:cNvSpPr/>
          <p:nvPr/>
        </p:nvSpPr>
        <p:spPr>
          <a:xfrm>
            <a:off x="4682633" y="3021931"/>
            <a:ext cx="1444500" cy="903000"/>
          </a:xfrm>
          <a:prstGeom prst="roundRect">
            <a:avLst>
              <a:gd name="adj" fmla="val 10000"/>
            </a:avLst>
          </a:prstGeom>
          <a:solidFill>
            <a:schemeClr val="lt1">
              <a:alpha val="89800"/>
            </a:schemeClr>
          </a:solidFill>
          <a:ln>
            <a:noFill/>
          </a:ln>
        </p:spPr>
        <p:txBody>
          <a:bodyPr spcFirstLastPara="1" wrap="square" lIns="91425" tIns="91425" rIns="91425" bIns="91425" anchor="ctr" anchorCtr="0">
            <a:noAutofit/>
          </a:bodyPr>
          <a:lstStyle/>
          <a:p>
            <a:endParaRPr/>
          </a:p>
        </p:txBody>
      </p:sp>
      <p:sp>
        <p:nvSpPr>
          <p:cNvPr id="42" name="Google Shape;191;p19"/>
          <p:cNvSpPr txBox="1"/>
          <p:nvPr/>
        </p:nvSpPr>
        <p:spPr>
          <a:xfrm>
            <a:off x="4709078" y="3048376"/>
            <a:ext cx="1391700" cy="8499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26650" tIns="17775" rIns="26650" bIns="17775" anchor="ctr" anchorCtr="0">
            <a:noAutofit/>
          </a:bodyPr>
          <a:lstStyle/>
          <a:p>
            <a:pPr algn="ctr">
              <a:lnSpc>
                <a:spcPct val="90000"/>
              </a:lnSpc>
              <a:buClr>
                <a:schemeClr val="dk1"/>
              </a:buClr>
              <a:buSzPts val="1400"/>
            </a:pPr>
            <a:r>
              <a:rPr lang="en-US" sz="1400" dirty="0" err="1">
                <a:solidFill>
                  <a:schemeClr val="dk1"/>
                </a:solidFill>
                <a:latin typeface="Corbel"/>
                <a:ea typeface="Corbel"/>
                <a:cs typeface="Corbel"/>
                <a:sym typeface="Corbel"/>
              </a:rPr>
              <a:t>Encapsulamiento</a:t>
            </a:r>
            <a:endParaRPr dirty="0"/>
          </a:p>
        </p:txBody>
      </p:sp>
      <p:sp>
        <p:nvSpPr>
          <p:cNvPr id="43" name="Google Shape;192;p19"/>
          <p:cNvSpPr/>
          <p:nvPr/>
        </p:nvSpPr>
        <p:spPr>
          <a:xfrm>
            <a:off x="4439831" y="1667720"/>
            <a:ext cx="180600" cy="2934300"/>
          </a:xfrm>
          <a:custGeom>
            <a:avLst/>
            <a:gdLst/>
            <a:ahLst/>
            <a:cxnLst/>
            <a:rect l="l" t="t" r="r" b="b"/>
            <a:pathLst>
              <a:path w="120000" h="120000" extrusionOk="0">
                <a:moveTo>
                  <a:pt x="0" y="0"/>
                </a:moveTo>
                <a:lnTo>
                  <a:pt x="0" y="120000"/>
                </a:lnTo>
                <a:lnTo>
                  <a:pt x="120000" y="120000"/>
                </a:lnTo>
              </a:path>
            </a:pathLst>
          </a:custGeom>
          <a:noFill/>
          <a:ln w="15875" cap="rnd" cmpd="sng">
            <a:solidFill>
              <a:srgbClr val="D64487"/>
            </a:solidFill>
            <a:prstDash val="solid"/>
            <a:round/>
            <a:headEnd type="none" w="sm" len="sm"/>
            <a:tailEnd type="none" w="sm" len="sm"/>
          </a:ln>
        </p:spPr>
      </p:sp>
      <p:sp>
        <p:nvSpPr>
          <p:cNvPr id="44" name="Google Shape;193;p19"/>
          <p:cNvSpPr/>
          <p:nvPr/>
        </p:nvSpPr>
        <p:spPr>
          <a:xfrm>
            <a:off x="4682633" y="4150544"/>
            <a:ext cx="1444500" cy="903000"/>
          </a:xfrm>
          <a:prstGeom prst="roundRect">
            <a:avLst>
              <a:gd name="adj" fmla="val 10000"/>
            </a:avLst>
          </a:prstGeom>
          <a:solidFill>
            <a:schemeClr val="lt1">
              <a:alpha val="89800"/>
            </a:schemeClr>
          </a:solidFill>
          <a:ln>
            <a:noFill/>
          </a:ln>
        </p:spPr>
        <p:txBody>
          <a:bodyPr spcFirstLastPara="1" wrap="square" lIns="91425" tIns="91425" rIns="91425" bIns="91425" anchor="ctr" anchorCtr="0">
            <a:noAutofit/>
          </a:bodyPr>
          <a:lstStyle/>
          <a:p>
            <a:endParaRPr/>
          </a:p>
        </p:txBody>
      </p:sp>
      <p:sp>
        <p:nvSpPr>
          <p:cNvPr id="45" name="Google Shape;194;p19"/>
          <p:cNvSpPr txBox="1"/>
          <p:nvPr/>
        </p:nvSpPr>
        <p:spPr>
          <a:xfrm>
            <a:off x="4709078" y="4176989"/>
            <a:ext cx="1391700" cy="8499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26650" tIns="17775" rIns="26650" bIns="17775" anchor="ctr" anchorCtr="0">
            <a:noAutofit/>
          </a:bodyPr>
          <a:lstStyle/>
          <a:p>
            <a:pPr algn="ctr">
              <a:lnSpc>
                <a:spcPct val="90000"/>
              </a:lnSpc>
              <a:buClr>
                <a:schemeClr val="dk1"/>
              </a:buClr>
              <a:buSzPts val="1400"/>
            </a:pPr>
            <a:r>
              <a:rPr lang="en-US" sz="1400" dirty="0" err="1">
                <a:solidFill>
                  <a:schemeClr val="dk1"/>
                </a:solidFill>
                <a:latin typeface="Corbel"/>
                <a:ea typeface="Corbel"/>
                <a:cs typeface="Corbel"/>
                <a:sym typeface="Corbel"/>
              </a:rPr>
              <a:t>Modularidad</a:t>
            </a:r>
            <a:endParaRPr dirty="0"/>
          </a:p>
        </p:txBody>
      </p:sp>
      <p:sp>
        <p:nvSpPr>
          <p:cNvPr id="46" name="Google Shape;195;p19"/>
          <p:cNvSpPr/>
          <p:nvPr/>
        </p:nvSpPr>
        <p:spPr>
          <a:xfrm>
            <a:off x="4439831" y="1667595"/>
            <a:ext cx="180600" cy="4062900"/>
          </a:xfrm>
          <a:custGeom>
            <a:avLst/>
            <a:gdLst/>
            <a:ahLst/>
            <a:cxnLst/>
            <a:rect l="l" t="t" r="r" b="b"/>
            <a:pathLst>
              <a:path w="120000" h="120000" extrusionOk="0">
                <a:moveTo>
                  <a:pt x="0" y="0"/>
                </a:moveTo>
                <a:lnTo>
                  <a:pt x="0" y="120000"/>
                </a:lnTo>
                <a:lnTo>
                  <a:pt x="120000" y="120000"/>
                </a:lnTo>
              </a:path>
            </a:pathLst>
          </a:custGeom>
          <a:noFill/>
          <a:ln w="15875" cap="rnd" cmpd="sng">
            <a:solidFill>
              <a:srgbClr val="D64487"/>
            </a:solidFill>
            <a:prstDash val="solid"/>
            <a:round/>
            <a:headEnd type="none" w="sm" len="sm"/>
            <a:tailEnd type="none" w="sm" len="sm"/>
          </a:ln>
        </p:spPr>
      </p:sp>
      <p:sp>
        <p:nvSpPr>
          <p:cNvPr id="47" name="Google Shape;196;p19"/>
          <p:cNvSpPr/>
          <p:nvPr/>
        </p:nvSpPr>
        <p:spPr>
          <a:xfrm>
            <a:off x="4682633" y="5140182"/>
            <a:ext cx="1444500" cy="903000"/>
          </a:xfrm>
          <a:prstGeom prst="roundRect">
            <a:avLst>
              <a:gd name="adj" fmla="val 10000"/>
            </a:avLst>
          </a:prstGeom>
          <a:solidFill>
            <a:schemeClr val="lt1">
              <a:alpha val="89800"/>
            </a:schemeClr>
          </a:solidFill>
          <a:ln>
            <a:noFill/>
          </a:ln>
        </p:spPr>
        <p:txBody>
          <a:bodyPr spcFirstLastPara="1" wrap="square" lIns="91425" tIns="91425" rIns="91425" bIns="91425" anchor="ctr" anchorCtr="0">
            <a:noAutofit/>
          </a:bodyPr>
          <a:lstStyle/>
          <a:p>
            <a:endParaRPr/>
          </a:p>
        </p:txBody>
      </p:sp>
      <p:sp>
        <p:nvSpPr>
          <p:cNvPr id="48" name="Google Shape;197;p19"/>
          <p:cNvSpPr txBox="1"/>
          <p:nvPr/>
        </p:nvSpPr>
        <p:spPr>
          <a:xfrm>
            <a:off x="4696589" y="5227419"/>
            <a:ext cx="1391700" cy="8499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26650" tIns="17775" rIns="26650" bIns="17775" anchor="ctr" anchorCtr="0">
            <a:noAutofit/>
          </a:bodyPr>
          <a:lstStyle/>
          <a:p>
            <a:pPr algn="ctr">
              <a:lnSpc>
                <a:spcPct val="90000"/>
              </a:lnSpc>
              <a:buClr>
                <a:schemeClr val="dk1"/>
              </a:buClr>
              <a:buSzPts val="1400"/>
            </a:pPr>
            <a:r>
              <a:rPr lang="en-US" sz="1400" dirty="0" err="1">
                <a:solidFill>
                  <a:schemeClr val="dk1"/>
                </a:solidFill>
                <a:latin typeface="Corbel"/>
                <a:ea typeface="Corbel"/>
                <a:cs typeface="Corbel"/>
                <a:sym typeface="Corbel"/>
              </a:rPr>
              <a:t>Herencia</a:t>
            </a:r>
            <a:endParaRPr sz="1400" dirty="0"/>
          </a:p>
        </p:txBody>
      </p:sp>
      <p:sp>
        <p:nvSpPr>
          <p:cNvPr id="49" name="Google Shape;198;p19"/>
          <p:cNvSpPr/>
          <p:nvPr/>
        </p:nvSpPr>
        <p:spPr>
          <a:xfrm>
            <a:off x="7602667" y="764704"/>
            <a:ext cx="1805700" cy="903000"/>
          </a:xfrm>
          <a:prstGeom prst="roundRect">
            <a:avLst>
              <a:gd name="adj" fmla="val 10000"/>
            </a:avLst>
          </a:prstGeom>
          <a:solidFill>
            <a:srgbClr val="D54586"/>
          </a:solidFill>
          <a:ln>
            <a:noFill/>
          </a:ln>
          <a:effectLst>
            <a:reflection stA="26000" endPos="32000" dist="12700" dir="5400000" fadeDir="5400012" sy="-100000" rotWithShape="0"/>
          </a:effectLst>
        </p:spPr>
        <p:txBody>
          <a:bodyPr spcFirstLastPara="1" wrap="square" lIns="91425" tIns="91425" rIns="91425" bIns="91425" anchor="ctr" anchorCtr="0">
            <a:noAutofit/>
          </a:bodyPr>
          <a:lstStyle/>
          <a:p>
            <a:endParaRPr/>
          </a:p>
        </p:txBody>
      </p:sp>
      <p:sp>
        <p:nvSpPr>
          <p:cNvPr id="50" name="Google Shape;199;p19"/>
          <p:cNvSpPr txBox="1"/>
          <p:nvPr/>
        </p:nvSpPr>
        <p:spPr>
          <a:xfrm>
            <a:off x="7629112" y="791149"/>
            <a:ext cx="1752900" cy="849900"/>
          </a:xfrm>
          <a:prstGeom prst="rect">
            <a:avLst/>
          </a:prstGeom>
          <a:noFill/>
          <a:ln>
            <a:noFill/>
          </a:ln>
        </p:spPr>
        <p:txBody>
          <a:bodyPr spcFirstLastPara="1" wrap="square" lIns="47625" tIns="31750" rIns="47625" bIns="31750" anchor="ctr" anchorCtr="0">
            <a:noAutofit/>
          </a:bodyPr>
          <a:lstStyle/>
          <a:p>
            <a:pPr algn="ctr">
              <a:lnSpc>
                <a:spcPct val="90000"/>
              </a:lnSpc>
              <a:buClr>
                <a:schemeClr val="lt1"/>
              </a:buClr>
              <a:buSzPts val="2500"/>
            </a:pPr>
            <a:r>
              <a:rPr lang="en-US" sz="2500" dirty="0" err="1">
                <a:solidFill>
                  <a:schemeClr val="lt1"/>
                </a:solidFill>
                <a:latin typeface="Corbel"/>
                <a:ea typeface="Corbel"/>
                <a:cs typeface="Corbel"/>
                <a:sym typeface="Corbel"/>
              </a:rPr>
              <a:t>Secundarias</a:t>
            </a:r>
            <a:endParaRPr dirty="0"/>
          </a:p>
        </p:txBody>
      </p:sp>
      <p:sp>
        <p:nvSpPr>
          <p:cNvPr id="51" name="Google Shape;200;p19"/>
          <p:cNvSpPr/>
          <p:nvPr/>
        </p:nvSpPr>
        <p:spPr>
          <a:xfrm>
            <a:off x="7783245" y="1667595"/>
            <a:ext cx="180600" cy="677100"/>
          </a:xfrm>
          <a:custGeom>
            <a:avLst/>
            <a:gdLst/>
            <a:ahLst/>
            <a:cxnLst/>
            <a:rect l="l" t="t" r="r" b="b"/>
            <a:pathLst>
              <a:path w="120000" h="120000" extrusionOk="0">
                <a:moveTo>
                  <a:pt x="0" y="0"/>
                </a:moveTo>
                <a:lnTo>
                  <a:pt x="0" y="120000"/>
                </a:lnTo>
                <a:lnTo>
                  <a:pt x="120000" y="120000"/>
                </a:lnTo>
              </a:path>
            </a:pathLst>
          </a:custGeom>
          <a:noFill/>
          <a:ln w="15875" cap="rnd" cmpd="sng">
            <a:solidFill>
              <a:srgbClr val="D64487"/>
            </a:solidFill>
            <a:prstDash val="solid"/>
            <a:round/>
            <a:headEnd type="none" w="sm" len="sm"/>
            <a:tailEnd type="none" w="sm" len="sm"/>
          </a:ln>
        </p:spPr>
      </p:sp>
      <p:sp>
        <p:nvSpPr>
          <p:cNvPr id="52" name="Google Shape;201;p19"/>
          <p:cNvSpPr/>
          <p:nvPr/>
        </p:nvSpPr>
        <p:spPr>
          <a:xfrm>
            <a:off x="7963823" y="1893317"/>
            <a:ext cx="1444500" cy="903000"/>
          </a:xfrm>
          <a:prstGeom prst="roundRect">
            <a:avLst>
              <a:gd name="adj" fmla="val 10000"/>
            </a:avLst>
          </a:prstGeom>
          <a:solidFill>
            <a:schemeClr val="lt1">
              <a:alpha val="89800"/>
            </a:schemeClr>
          </a:solidFill>
          <a:ln>
            <a:noFill/>
          </a:ln>
        </p:spPr>
        <p:txBody>
          <a:bodyPr spcFirstLastPara="1" wrap="square" lIns="91425" tIns="91425" rIns="91425" bIns="91425" anchor="ctr" anchorCtr="0">
            <a:noAutofit/>
          </a:bodyPr>
          <a:lstStyle/>
          <a:p>
            <a:endParaRPr/>
          </a:p>
        </p:txBody>
      </p:sp>
      <p:sp>
        <p:nvSpPr>
          <p:cNvPr id="53" name="Google Shape;202;p19"/>
          <p:cNvSpPr txBox="1"/>
          <p:nvPr/>
        </p:nvSpPr>
        <p:spPr>
          <a:xfrm>
            <a:off x="7990268" y="1919762"/>
            <a:ext cx="1391700" cy="849900"/>
          </a:xfrm>
          <a:prstGeom prst="rect">
            <a:avLst/>
          </a:prstGeom>
          <a:pattFill prst="pct5">
            <a:fgClr>
              <a:schemeClr val="accent1"/>
            </a:fgClr>
            <a:bgClr>
              <a:schemeClr val="bg1"/>
            </a:bgClr>
          </a:pattFill>
          <a:ln>
            <a:noFill/>
          </a:ln>
        </p:spPr>
        <p:txBody>
          <a:bodyPr spcFirstLastPara="1" wrap="square" lIns="26650" tIns="17775" rIns="26650" bIns="17775" anchor="ctr" anchorCtr="0">
            <a:noAutofit/>
          </a:bodyPr>
          <a:lstStyle/>
          <a:p>
            <a:pPr algn="ctr">
              <a:lnSpc>
                <a:spcPct val="90000"/>
              </a:lnSpc>
              <a:buClr>
                <a:schemeClr val="dk1"/>
              </a:buClr>
              <a:buSzPts val="1400"/>
            </a:pPr>
            <a:r>
              <a:rPr lang="en-US" sz="1400">
                <a:solidFill>
                  <a:schemeClr val="dk1"/>
                </a:solidFill>
                <a:latin typeface="Corbel"/>
                <a:ea typeface="Corbel"/>
                <a:cs typeface="Corbel"/>
                <a:sym typeface="Corbel"/>
              </a:rPr>
              <a:t>Tipificación </a:t>
            </a:r>
            <a:endParaRPr/>
          </a:p>
        </p:txBody>
      </p:sp>
      <p:sp>
        <p:nvSpPr>
          <p:cNvPr id="54" name="Google Shape;203;p19"/>
          <p:cNvSpPr/>
          <p:nvPr/>
        </p:nvSpPr>
        <p:spPr>
          <a:xfrm>
            <a:off x="7783245" y="1667595"/>
            <a:ext cx="180600" cy="1805700"/>
          </a:xfrm>
          <a:custGeom>
            <a:avLst/>
            <a:gdLst/>
            <a:ahLst/>
            <a:cxnLst/>
            <a:rect l="l" t="t" r="r" b="b"/>
            <a:pathLst>
              <a:path w="120000" h="120000" extrusionOk="0">
                <a:moveTo>
                  <a:pt x="0" y="0"/>
                </a:moveTo>
                <a:lnTo>
                  <a:pt x="0" y="120000"/>
                </a:lnTo>
                <a:lnTo>
                  <a:pt x="120000" y="120000"/>
                </a:lnTo>
              </a:path>
            </a:pathLst>
          </a:custGeom>
          <a:noFill/>
          <a:ln w="15875" cap="rnd" cmpd="sng">
            <a:solidFill>
              <a:srgbClr val="D64487"/>
            </a:solidFill>
            <a:prstDash val="solid"/>
            <a:round/>
            <a:headEnd type="none" w="sm" len="sm"/>
            <a:tailEnd type="none" w="sm" len="sm"/>
          </a:ln>
        </p:spPr>
      </p:sp>
      <p:sp>
        <p:nvSpPr>
          <p:cNvPr id="55" name="Google Shape;204;p19"/>
          <p:cNvSpPr/>
          <p:nvPr/>
        </p:nvSpPr>
        <p:spPr>
          <a:xfrm>
            <a:off x="7963823" y="3021931"/>
            <a:ext cx="1444500" cy="903000"/>
          </a:xfrm>
          <a:prstGeom prst="roundRect">
            <a:avLst>
              <a:gd name="adj" fmla="val 10000"/>
            </a:avLst>
          </a:prstGeom>
          <a:solidFill>
            <a:schemeClr val="lt1">
              <a:alpha val="89800"/>
            </a:schemeClr>
          </a:solidFill>
          <a:ln>
            <a:noFill/>
          </a:ln>
        </p:spPr>
        <p:txBody>
          <a:bodyPr spcFirstLastPara="1" wrap="square" lIns="91425" tIns="91425" rIns="91425" bIns="91425" anchor="ctr" anchorCtr="0">
            <a:noAutofit/>
          </a:bodyPr>
          <a:lstStyle/>
          <a:p>
            <a:endParaRPr/>
          </a:p>
        </p:txBody>
      </p:sp>
      <p:sp>
        <p:nvSpPr>
          <p:cNvPr id="56" name="Google Shape;205;p19"/>
          <p:cNvSpPr txBox="1"/>
          <p:nvPr/>
        </p:nvSpPr>
        <p:spPr>
          <a:xfrm>
            <a:off x="7990268" y="3048376"/>
            <a:ext cx="1391700" cy="849900"/>
          </a:xfrm>
          <a:prstGeom prst="rect">
            <a:avLst/>
          </a:prstGeom>
          <a:pattFill prst="pct5">
            <a:fgClr>
              <a:schemeClr val="accent1"/>
            </a:fgClr>
            <a:bgClr>
              <a:schemeClr val="bg1"/>
            </a:bgClr>
          </a:pattFill>
          <a:ln>
            <a:noFill/>
          </a:ln>
        </p:spPr>
        <p:txBody>
          <a:bodyPr spcFirstLastPara="1" wrap="square" lIns="26650" tIns="17775" rIns="26650" bIns="17775" anchor="ctr" anchorCtr="0">
            <a:noAutofit/>
          </a:bodyPr>
          <a:lstStyle/>
          <a:p>
            <a:pPr algn="ctr">
              <a:lnSpc>
                <a:spcPct val="90000"/>
              </a:lnSpc>
              <a:buClr>
                <a:schemeClr val="dk1"/>
              </a:buClr>
              <a:buSzPts val="1400"/>
            </a:pPr>
            <a:r>
              <a:rPr lang="en-US" sz="1400">
                <a:solidFill>
                  <a:schemeClr val="dk1"/>
                </a:solidFill>
                <a:latin typeface="Corbel"/>
                <a:ea typeface="Corbel"/>
                <a:cs typeface="Corbel"/>
                <a:sym typeface="Corbel"/>
              </a:rPr>
              <a:t>Concurrencia</a:t>
            </a:r>
            <a:endParaRPr/>
          </a:p>
        </p:txBody>
      </p:sp>
      <p:sp>
        <p:nvSpPr>
          <p:cNvPr id="57" name="Google Shape;206;p19"/>
          <p:cNvSpPr/>
          <p:nvPr/>
        </p:nvSpPr>
        <p:spPr>
          <a:xfrm>
            <a:off x="7783257" y="1667581"/>
            <a:ext cx="180600" cy="4062900"/>
          </a:xfrm>
          <a:custGeom>
            <a:avLst/>
            <a:gdLst/>
            <a:ahLst/>
            <a:cxnLst/>
            <a:rect l="l" t="t" r="r" b="b"/>
            <a:pathLst>
              <a:path w="120000" h="120000" extrusionOk="0">
                <a:moveTo>
                  <a:pt x="0" y="0"/>
                </a:moveTo>
                <a:lnTo>
                  <a:pt x="0" y="120000"/>
                </a:lnTo>
                <a:lnTo>
                  <a:pt x="120000" y="120000"/>
                </a:lnTo>
              </a:path>
            </a:pathLst>
          </a:custGeom>
          <a:noFill/>
          <a:ln w="15875" cap="rnd" cmpd="sng">
            <a:solidFill>
              <a:srgbClr val="D64487"/>
            </a:solidFill>
            <a:prstDash val="solid"/>
            <a:round/>
            <a:headEnd type="none" w="sm" len="sm"/>
            <a:tailEnd type="none" w="sm" len="sm"/>
          </a:ln>
        </p:spPr>
      </p:sp>
      <p:sp>
        <p:nvSpPr>
          <p:cNvPr id="58" name="Google Shape;207;p19"/>
          <p:cNvSpPr/>
          <p:nvPr/>
        </p:nvSpPr>
        <p:spPr>
          <a:xfrm>
            <a:off x="7963823" y="4150544"/>
            <a:ext cx="1444500" cy="903000"/>
          </a:xfrm>
          <a:prstGeom prst="roundRect">
            <a:avLst>
              <a:gd name="adj" fmla="val 10000"/>
            </a:avLst>
          </a:prstGeom>
          <a:solidFill>
            <a:schemeClr val="lt1">
              <a:alpha val="89800"/>
            </a:schemeClr>
          </a:solidFill>
          <a:ln>
            <a:noFill/>
          </a:ln>
        </p:spPr>
        <p:txBody>
          <a:bodyPr spcFirstLastPara="1" wrap="square" lIns="91425" tIns="91425" rIns="91425" bIns="91425" anchor="ctr" anchorCtr="0">
            <a:noAutofit/>
          </a:bodyPr>
          <a:lstStyle/>
          <a:p>
            <a:endParaRPr/>
          </a:p>
        </p:txBody>
      </p:sp>
      <p:sp>
        <p:nvSpPr>
          <p:cNvPr id="59" name="Google Shape;208;p19"/>
          <p:cNvSpPr txBox="1"/>
          <p:nvPr/>
        </p:nvSpPr>
        <p:spPr>
          <a:xfrm>
            <a:off x="8016668" y="4231814"/>
            <a:ext cx="1391700" cy="849900"/>
          </a:xfrm>
          <a:prstGeom prst="rect">
            <a:avLst/>
          </a:prstGeom>
          <a:pattFill prst="pct5">
            <a:fgClr>
              <a:schemeClr val="accent1"/>
            </a:fgClr>
            <a:bgClr>
              <a:schemeClr val="bg1"/>
            </a:bgClr>
          </a:pattFill>
          <a:ln>
            <a:noFill/>
          </a:ln>
        </p:spPr>
        <p:txBody>
          <a:bodyPr spcFirstLastPara="1" wrap="square" lIns="26650" tIns="17775" rIns="26650" bIns="17775" anchor="ctr" anchorCtr="0">
            <a:noAutofit/>
          </a:bodyPr>
          <a:lstStyle/>
          <a:p>
            <a:pPr algn="ctr">
              <a:lnSpc>
                <a:spcPct val="90000"/>
              </a:lnSpc>
              <a:buClr>
                <a:schemeClr val="dk1"/>
              </a:buClr>
              <a:buSzPts val="1400"/>
            </a:pPr>
            <a:r>
              <a:rPr lang="en-US" sz="1400" dirty="0" err="1">
                <a:solidFill>
                  <a:schemeClr val="dk1"/>
                </a:solidFill>
                <a:latin typeface="Corbel"/>
                <a:ea typeface="Corbel"/>
                <a:cs typeface="Corbel"/>
                <a:sym typeface="Corbel"/>
              </a:rPr>
              <a:t>Persistencia</a:t>
            </a:r>
            <a:endParaRPr dirty="0"/>
          </a:p>
        </p:txBody>
      </p:sp>
      <p:sp>
        <p:nvSpPr>
          <p:cNvPr id="60" name="Google Shape;210;p19"/>
          <p:cNvSpPr/>
          <p:nvPr/>
        </p:nvSpPr>
        <p:spPr>
          <a:xfrm>
            <a:off x="2855640" y="1257362"/>
            <a:ext cx="792000" cy="1512300"/>
          </a:xfrm>
          <a:prstGeom prst="bentArrow">
            <a:avLst>
              <a:gd name="adj1" fmla="val 25000"/>
              <a:gd name="adj2" fmla="val 25000"/>
              <a:gd name="adj3" fmla="val 25000"/>
              <a:gd name="adj4" fmla="val 43750"/>
            </a:avLst>
          </a:prstGeom>
          <a:solidFill>
            <a:srgbClr val="AE2663"/>
          </a:solidFill>
          <a:ln w="15875" cap="rnd" cmpd="sng">
            <a:solidFill>
              <a:srgbClr val="2FACEA"/>
            </a:solidFill>
            <a:prstDash val="solid"/>
            <a:round/>
            <a:headEnd type="none" w="sm" len="sm"/>
            <a:tailEnd type="none" w="sm" len="sm"/>
          </a:ln>
        </p:spPr>
        <p:txBody>
          <a:bodyPr spcFirstLastPara="1" wrap="square" lIns="11425" tIns="333200" rIns="11425" bIns="333200" anchor="ctr" anchorCtr="0">
            <a:noAutofit/>
          </a:bodyPr>
          <a:lstStyle/>
          <a:p>
            <a:pPr algn="ctr">
              <a:lnSpc>
                <a:spcPct val="90000"/>
              </a:lnSpc>
            </a:pPr>
            <a:endParaRPr>
              <a:solidFill>
                <a:schemeClr val="dk1"/>
              </a:solidFill>
              <a:latin typeface="Corbel"/>
              <a:ea typeface="Corbel"/>
              <a:cs typeface="Corbel"/>
              <a:sym typeface="Corbel"/>
            </a:endParaRPr>
          </a:p>
        </p:txBody>
      </p:sp>
      <p:sp>
        <p:nvSpPr>
          <p:cNvPr id="61" name="Google Shape;211;p19"/>
          <p:cNvSpPr txBox="1"/>
          <p:nvPr/>
        </p:nvSpPr>
        <p:spPr>
          <a:xfrm>
            <a:off x="8016668" y="5191764"/>
            <a:ext cx="1391700" cy="849900"/>
          </a:xfrm>
          <a:prstGeom prst="rect">
            <a:avLst/>
          </a:prstGeom>
          <a:pattFill prst="pct5">
            <a:fgClr>
              <a:schemeClr val="accent1"/>
            </a:fgClr>
            <a:bgClr>
              <a:schemeClr val="bg1"/>
            </a:bgClr>
          </a:pattFill>
          <a:ln>
            <a:noFill/>
          </a:ln>
        </p:spPr>
        <p:txBody>
          <a:bodyPr spcFirstLastPara="1" wrap="square" lIns="26650" tIns="17775" rIns="26650" bIns="17775" anchor="ctr" anchorCtr="0">
            <a:noAutofit/>
          </a:bodyPr>
          <a:lstStyle/>
          <a:p>
            <a:pPr algn="ctr">
              <a:lnSpc>
                <a:spcPct val="90000"/>
              </a:lnSpc>
              <a:buClr>
                <a:schemeClr val="dk1"/>
              </a:buClr>
              <a:buSzPts val="1400"/>
            </a:pPr>
            <a:r>
              <a:rPr lang="en-US" sz="1400" dirty="0" err="1">
                <a:solidFill>
                  <a:schemeClr val="dk1"/>
                </a:solidFill>
                <a:latin typeface="Corbel"/>
                <a:ea typeface="Corbel"/>
                <a:cs typeface="Corbel"/>
                <a:sym typeface="Corbel"/>
              </a:rPr>
              <a:t>Persistencia</a:t>
            </a:r>
            <a:endParaRPr dirty="0"/>
          </a:p>
        </p:txBody>
      </p:sp>
      <p:sp>
        <p:nvSpPr>
          <p:cNvPr id="64" name="Google Shape;214;p19"/>
          <p:cNvSpPr/>
          <p:nvPr/>
        </p:nvSpPr>
        <p:spPr>
          <a:xfrm>
            <a:off x="7783257" y="1667584"/>
            <a:ext cx="180600" cy="2993700"/>
          </a:xfrm>
          <a:custGeom>
            <a:avLst/>
            <a:gdLst/>
            <a:ahLst/>
            <a:cxnLst/>
            <a:rect l="l" t="t" r="r" b="b"/>
            <a:pathLst>
              <a:path w="120000" h="120000" extrusionOk="0">
                <a:moveTo>
                  <a:pt x="0" y="0"/>
                </a:moveTo>
                <a:lnTo>
                  <a:pt x="0" y="120000"/>
                </a:lnTo>
                <a:lnTo>
                  <a:pt x="120000" y="120000"/>
                </a:lnTo>
              </a:path>
            </a:pathLst>
          </a:custGeom>
          <a:noFill/>
          <a:ln w="15875" cap="rnd" cmpd="sng">
            <a:solidFill>
              <a:srgbClr val="D64487"/>
            </a:solidFill>
            <a:prstDash val="solid"/>
            <a:round/>
            <a:headEnd type="none" w="sm" len="sm"/>
            <a:tailEnd type="none" w="sm" len="sm"/>
          </a:ln>
        </p:spPr>
      </p:sp>
    </p:spTree>
    <p:extLst>
      <p:ext uri="{BB962C8B-B14F-4D97-AF65-F5344CB8AC3E}">
        <p14:creationId xmlns:p14="http://schemas.microsoft.com/office/powerpoint/2010/main" val="1380899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Documentos\Joel\Joel 2020\Educacion y Tecnica\Membrete Politecnico\Power-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384"/>
            <a:ext cx="12192000" cy="6927924"/>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20;p20"/>
          <p:cNvSpPr txBox="1">
            <a:spLocks/>
          </p:cNvSpPr>
          <p:nvPr/>
        </p:nvSpPr>
        <p:spPr>
          <a:xfrm>
            <a:off x="3435047" y="196004"/>
            <a:ext cx="5683928" cy="1218900"/>
          </a:xfrm>
          <a:prstGeom prst="rect">
            <a:avLst/>
          </a:prstGeom>
        </p:spPr>
        <p:txBody>
          <a:bodyPr spcFirstLastPara="1" vert="horz" wrap="square" lIns="121900" tIns="121900" rIns="121900" bIns="12190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dirty="0" smtClean="0"/>
              <a:t>¿</a:t>
            </a:r>
            <a:r>
              <a:rPr lang="en-US" dirty="0" err="1" smtClean="0"/>
              <a:t>Qué</a:t>
            </a:r>
            <a:r>
              <a:rPr lang="en-US" dirty="0" smtClean="0"/>
              <a:t> </a:t>
            </a:r>
            <a:r>
              <a:rPr lang="en-US" dirty="0" err="1" smtClean="0"/>
              <a:t>es</a:t>
            </a:r>
            <a:r>
              <a:rPr lang="en-US" dirty="0" smtClean="0"/>
              <a:t> la </a:t>
            </a:r>
            <a:r>
              <a:rPr lang="en-US" dirty="0" err="1" smtClean="0"/>
              <a:t>abstracción</a:t>
            </a:r>
            <a:r>
              <a:rPr lang="en-US" dirty="0" smtClean="0"/>
              <a:t>?</a:t>
            </a:r>
            <a:endParaRPr lang="en-US" dirty="0"/>
          </a:p>
        </p:txBody>
      </p:sp>
      <p:sp>
        <p:nvSpPr>
          <p:cNvPr id="6" name="Google Shape;222;p20"/>
          <p:cNvSpPr/>
          <p:nvPr/>
        </p:nvSpPr>
        <p:spPr>
          <a:xfrm>
            <a:off x="496209" y="5300022"/>
            <a:ext cx="11521200" cy="806100"/>
          </a:xfrm>
          <a:prstGeom prst="rect">
            <a:avLst/>
          </a:prstGeom>
          <a:noFill/>
          <a:ln>
            <a:noFill/>
          </a:ln>
        </p:spPr>
        <p:txBody>
          <a:bodyPr spcFirstLastPara="1" wrap="square" lIns="67850" tIns="33325" rIns="67850" bIns="33325" anchor="t" anchorCtr="0">
            <a:noAutofit/>
          </a:bodyPr>
          <a:lstStyle/>
          <a:p>
            <a:pPr marL="0" marR="0" lvl="0" indent="0" algn="ctr" rtl="0">
              <a:lnSpc>
                <a:spcPct val="100000"/>
              </a:lnSpc>
              <a:spcBef>
                <a:spcPts val="0"/>
              </a:spcBef>
              <a:spcAft>
                <a:spcPts val="0"/>
              </a:spcAft>
              <a:buClr>
                <a:srgbClr val="9D315D"/>
              </a:buClr>
              <a:buSzPts val="2400"/>
              <a:buFont typeface="Poppins"/>
              <a:buNone/>
            </a:pPr>
            <a:r>
              <a:rPr lang="en-US" sz="2400">
                <a:solidFill>
                  <a:srgbClr val="F1C232"/>
                </a:solidFill>
                <a:latin typeface="Lato"/>
                <a:ea typeface="Lato"/>
                <a:cs typeface="Lato"/>
                <a:sym typeface="Lato"/>
              </a:rPr>
              <a:t>La abstracción se centra en las características esenciales </a:t>
            </a:r>
            <a:br>
              <a:rPr lang="en-US" sz="2400">
                <a:solidFill>
                  <a:srgbClr val="F1C232"/>
                </a:solidFill>
                <a:latin typeface="Lato"/>
                <a:ea typeface="Lato"/>
                <a:cs typeface="Lato"/>
                <a:sym typeface="Lato"/>
              </a:rPr>
            </a:br>
            <a:r>
              <a:rPr lang="en-US" sz="2400">
                <a:solidFill>
                  <a:srgbClr val="F1C232"/>
                </a:solidFill>
                <a:latin typeface="Lato"/>
                <a:ea typeface="Lato"/>
                <a:cs typeface="Lato"/>
                <a:sym typeface="Lato"/>
              </a:rPr>
              <a:t>de un objeto en relación a la perspectiva del observador.</a:t>
            </a:r>
            <a:endParaRPr sz="2400">
              <a:solidFill>
                <a:srgbClr val="F1C232"/>
              </a:solidFill>
              <a:latin typeface="Lato"/>
              <a:ea typeface="Lato"/>
              <a:cs typeface="Lato"/>
              <a:sym typeface="Lato"/>
            </a:endParaRPr>
          </a:p>
        </p:txBody>
      </p:sp>
      <p:pic>
        <p:nvPicPr>
          <p:cNvPr id="7" name="Google Shape;223;p20"/>
          <p:cNvPicPr preferRelativeResize="0"/>
          <p:nvPr/>
        </p:nvPicPr>
        <p:blipFill rotWithShape="1">
          <a:blip r:embed="rId3">
            <a:alphaModFix/>
          </a:blip>
          <a:srcRect/>
          <a:stretch/>
        </p:blipFill>
        <p:spPr>
          <a:xfrm>
            <a:off x="468463" y="1565450"/>
            <a:ext cx="4403401" cy="3447726"/>
          </a:xfrm>
          <a:prstGeom prst="rect">
            <a:avLst/>
          </a:prstGeom>
          <a:noFill/>
          <a:ln>
            <a:noFill/>
          </a:ln>
        </p:spPr>
      </p:pic>
      <p:sp>
        <p:nvSpPr>
          <p:cNvPr id="8" name="Google Shape;224;p20"/>
          <p:cNvSpPr txBox="1"/>
          <p:nvPr/>
        </p:nvSpPr>
        <p:spPr>
          <a:xfrm>
            <a:off x="5831510" y="1567296"/>
            <a:ext cx="6185899" cy="302029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dirty="0" err="1">
                <a:latin typeface="Georgia"/>
                <a:ea typeface="Georgia"/>
                <a:cs typeface="Georgia"/>
                <a:sym typeface="Georgia"/>
              </a:rPr>
              <a:t>Una</a:t>
            </a:r>
            <a:r>
              <a:rPr lang="en-US" sz="2100" dirty="0">
                <a:latin typeface="Georgia"/>
                <a:ea typeface="Georgia"/>
                <a:cs typeface="Georgia"/>
                <a:sym typeface="Georgia"/>
              </a:rPr>
              <a:t> </a:t>
            </a:r>
            <a:r>
              <a:rPr lang="en-US" sz="2100" dirty="0" err="1">
                <a:latin typeface="Georgia"/>
                <a:ea typeface="Georgia"/>
                <a:cs typeface="Georgia"/>
                <a:sym typeface="Georgia"/>
              </a:rPr>
              <a:t>abstracción</a:t>
            </a:r>
            <a:r>
              <a:rPr lang="en-US" sz="2100" dirty="0">
                <a:latin typeface="Georgia"/>
                <a:ea typeface="Georgia"/>
                <a:cs typeface="Georgia"/>
                <a:sym typeface="Georgia"/>
              </a:rPr>
              <a:t> </a:t>
            </a:r>
            <a:r>
              <a:rPr lang="en-US" sz="2100" dirty="0" err="1">
                <a:latin typeface="Georgia"/>
                <a:ea typeface="Georgia"/>
                <a:cs typeface="Georgia"/>
                <a:sym typeface="Georgia"/>
              </a:rPr>
              <a:t>denota</a:t>
            </a:r>
            <a:r>
              <a:rPr lang="en-US" sz="2100" dirty="0">
                <a:latin typeface="Georgia"/>
                <a:ea typeface="Georgia"/>
                <a:cs typeface="Georgia"/>
                <a:sym typeface="Georgia"/>
              </a:rPr>
              <a:t> las </a:t>
            </a:r>
            <a:r>
              <a:rPr lang="en-US" sz="2100" dirty="0" err="1">
                <a:latin typeface="Georgia"/>
                <a:ea typeface="Georgia"/>
                <a:cs typeface="Georgia"/>
                <a:sym typeface="Georgia"/>
              </a:rPr>
              <a:t>características</a:t>
            </a:r>
            <a:r>
              <a:rPr lang="en-US" sz="2100" dirty="0">
                <a:latin typeface="Georgia"/>
                <a:ea typeface="Georgia"/>
                <a:cs typeface="Georgia"/>
                <a:sym typeface="Georgia"/>
              </a:rPr>
              <a:t> </a:t>
            </a:r>
            <a:r>
              <a:rPr lang="en-US" sz="2100" dirty="0" err="1">
                <a:latin typeface="Georgia"/>
                <a:ea typeface="Georgia"/>
                <a:cs typeface="Georgia"/>
                <a:sym typeface="Georgia"/>
              </a:rPr>
              <a:t>esenciales</a:t>
            </a:r>
            <a:r>
              <a:rPr lang="en-US" sz="2100" dirty="0">
                <a:latin typeface="Georgia"/>
                <a:ea typeface="Georgia"/>
                <a:cs typeface="Georgia"/>
                <a:sym typeface="Georgia"/>
              </a:rPr>
              <a:t> de un </a:t>
            </a:r>
            <a:r>
              <a:rPr lang="en-US" sz="2100" dirty="0" err="1">
                <a:latin typeface="Georgia"/>
                <a:ea typeface="Georgia"/>
                <a:cs typeface="Georgia"/>
                <a:sym typeface="Georgia"/>
              </a:rPr>
              <a:t>objeto</a:t>
            </a:r>
            <a:r>
              <a:rPr lang="en-US" sz="2100" dirty="0">
                <a:latin typeface="Georgia"/>
                <a:ea typeface="Georgia"/>
                <a:cs typeface="Georgia"/>
                <a:sym typeface="Georgia"/>
              </a:rPr>
              <a:t> (</a:t>
            </a:r>
            <a:r>
              <a:rPr lang="en-US" sz="2100" dirty="0" err="1">
                <a:latin typeface="Georgia"/>
                <a:ea typeface="Georgia"/>
                <a:cs typeface="Georgia"/>
                <a:sym typeface="Georgia"/>
              </a:rPr>
              <a:t>datos</a:t>
            </a:r>
            <a:r>
              <a:rPr lang="en-US" sz="2100" dirty="0">
                <a:latin typeface="Georgia"/>
                <a:ea typeface="Georgia"/>
                <a:cs typeface="Georgia"/>
                <a:sym typeface="Georgia"/>
              </a:rPr>
              <a:t> </a:t>
            </a:r>
            <a:r>
              <a:rPr lang="en-US" sz="2100" dirty="0" smtClean="0">
                <a:latin typeface="Georgia"/>
                <a:ea typeface="Georgia"/>
                <a:cs typeface="Georgia"/>
                <a:sym typeface="Georgia"/>
              </a:rPr>
              <a:t>y </a:t>
            </a:r>
            <a:r>
              <a:rPr lang="en-US" sz="2100" dirty="0" err="1" smtClean="0">
                <a:latin typeface="Georgia"/>
                <a:ea typeface="Georgia"/>
                <a:cs typeface="Georgia"/>
                <a:sym typeface="Georgia"/>
              </a:rPr>
              <a:t>operaciones</a:t>
            </a:r>
            <a:r>
              <a:rPr lang="en-US" sz="2100" dirty="0">
                <a:latin typeface="Georgia"/>
                <a:ea typeface="Georgia"/>
                <a:cs typeface="Georgia"/>
                <a:sym typeface="Georgia"/>
              </a:rPr>
              <a:t>), que lo distingue de </a:t>
            </a:r>
            <a:r>
              <a:rPr lang="en-US" sz="2100" dirty="0" err="1">
                <a:latin typeface="Georgia"/>
                <a:ea typeface="Georgia"/>
                <a:cs typeface="Georgia"/>
                <a:sym typeface="Georgia"/>
              </a:rPr>
              <a:t>otras</a:t>
            </a:r>
            <a:r>
              <a:rPr lang="en-US" sz="2100" dirty="0">
                <a:latin typeface="Georgia"/>
                <a:ea typeface="Georgia"/>
                <a:cs typeface="Georgia"/>
                <a:sym typeface="Georgia"/>
              </a:rPr>
              <a:t> </a:t>
            </a:r>
            <a:r>
              <a:rPr lang="en-US" sz="2100" dirty="0" err="1">
                <a:latin typeface="Georgia"/>
                <a:ea typeface="Georgia"/>
                <a:cs typeface="Georgia"/>
                <a:sym typeface="Georgia"/>
              </a:rPr>
              <a:t>clases</a:t>
            </a:r>
            <a:r>
              <a:rPr lang="en-US" sz="2100" dirty="0">
                <a:latin typeface="Georgia"/>
                <a:ea typeface="Georgia"/>
                <a:cs typeface="Georgia"/>
                <a:sym typeface="Georgia"/>
              </a:rPr>
              <a:t> de </a:t>
            </a:r>
            <a:r>
              <a:rPr lang="en-US" sz="2100" dirty="0" err="1">
                <a:latin typeface="Georgia"/>
                <a:ea typeface="Georgia"/>
                <a:cs typeface="Georgia"/>
                <a:sym typeface="Georgia"/>
              </a:rPr>
              <a:t>objetos</a:t>
            </a:r>
            <a:r>
              <a:rPr lang="en-US" sz="2100" dirty="0">
                <a:latin typeface="Georgia"/>
                <a:ea typeface="Georgia"/>
                <a:cs typeface="Georgia"/>
                <a:sym typeface="Georgia"/>
              </a:rPr>
              <a:t>. </a:t>
            </a:r>
            <a:endParaRPr lang="en-US" sz="2100" dirty="0" smtClean="0">
              <a:latin typeface="Georgia"/>
              <a:ea typeface="Georgia"/>
              <a:cs typeface="Georgia"/>
              <a:sym typeface="Georgia"/>
            </a:endParaRPr>
          </a:p>
          <a:p>
            <a:pPr marL="0" lvl="0" indent="0" algn="l" rtl="0">
              <a:spcBef>
                <a:spcPts val="0"/>
              </a:spcBef>
              <a:spcAft>
                <a:spcPts val="0"/>
              </a:spcAft>
              <a:buNone/>
            </a:pPr>
            <a:endParaRPr sz="2100" dirty="0">
              <a:latin typeface="Georgia"/>
              <a:ea typeface="Georgia"/>
              <a:cs typeface="Georgia"/>
              <a:sym typeface="Georgia"/>
            </a:endParaRPr>
          </a:p>
          <a:p>
            <a:pPr marL="0" lvl="0" indent="0" algn="l" rtl="0">
              <a:spcBef>
                <a:spcPts val="0"/>
              </a:spcBef>
              <a:spcAft>
                <a:spcPts val="0"/>
              </a:spcAft>
              <a:buNone/>
            </a:pPr>
            <a:r>
              <a:rPr lang="en-US" sz="2100" dirty="0" err="1">
                <a:latin typeface="Georgia"/>
                <a:ea typeface="Georgia"/>
                <a:cs typeface="Georgia"/>
                <a:sym typeface="Georgia"/>
              </a:rPr>
              <a:t>Decidir</a:t>
            </a:r>
            <a:r>
              <a:rPr lang="en-US" sz="2100" dirty="0">
                <a:latin typeface="Georgia"/>
                <a:ea typeface="Georgia"/>
                <a:cs typeface="Georgia"/>
                <a:sym typeface="Georgia"/>
              </a:rPr>
              <a:t> el </a:t>
            </a:r>
            <a:r>
              <a:rPr lang="en-US" sz="2100" dirty="0" err="1">
                <a:latin typeface="Georgia"/>
                <a:ea typeface="Georgia"/>
                <a:cs typeface="Georgia"/>
                <a:sym typeface="Georgia"/>
              </a:rPr>
              <a:t>conjunto</a:t>
            </a:r>
            <a:r>
              <a:rPr lang="en-US" sz="2100" dirty="0">
                <a:latin typeface="Georgia"/>
                <a:ea typeface="Georgia"/>
                <a:cs typeface="Georgia"/>
                <a:sym typeface="Georgia"/>
              </a:rPr>
              <a:t> </a:t>
            </a:r>
            <a:r>
              <a:rPr lang="en-US" sz="2100" dirty="0" err="1">
                <a:latin typeface="Georgia"/>
                <a:ea typeface="Georgia"/>
                <a:cs typeface="Georgia"/>
                <a:sym typeface="Georgia"/>
              </a:rPr>
              <a:t>correcto</a:t>
            </a:r>
            <a:r>
              <a:rPr lang="en-US" sz="2100" dirty="0">
                <a:latin typeface="Georgia"/>
                <a:ea typeface="Georgia"/>
                <a:cs typeface="Georgia"/>
                <a:sym typeface="Georgia"/>
              </a:rPr>
              <a:t> de </a:t>
            </a:r>
            <a:r>
              <a:rPr lang="en-US" sz="2100" dirty="0" err="1">
                <a:latin typeface="Georgia"/>
                <a:ea typeface="Georgia"/>
                <a:cs typeface="Georgia"/>
                <a:sym typeface="Georgia"/>
              </a:rPr>
              <a:t>abstracciones</a:t>
            </a:r>
            <a:r>
              <a:rPr lang="en-US" sz="2100" dirty="0">
                <a:latin typeface="Georgia"/>
                <a:ea typeface="Georgia"/>
                <a:cs typeface="Georgia"/>
                <a:sym typeface="Georgia"/>
              </a:rPr>
              <a:t> de un </a:t>
            </a:r>
            <a:r>
              <a:rPr lang="en-US" sz="2100" dirty="0" err="1" smtClean="0">
                <a:latin typeface="Georgia"/>
                <a:ea typeface="Georgia"/>
                <a:cs typeface="Georgia"/>
                <a:sym typeface="Georgia"/>
              </a:rPr>
              <a:t>determinado</a:t>
            </a:r>
            <a:r>
              <a:rPr lang="en-US" sz="2100" dirty="0" smtClean="0">
                <a:latin typeface="Georgia"/>
                <a:ea typeface="Georgia"/>
                <a:cs typeface="Georgia"/>
                <a:sym typeface="Georgia"/>
              </a:rPr>
              <a:t> </a:t>
            </a:r>
            <a:r>
              <a:rPr lang="en-US" sz="2100" dirty="0" err="1" smtClean="0">
                <a:latin typeface="Georgia"/>
                <a:ea typeface="Georgia"/>
                <a:cs typeface="Georgia"/>
                <a:sym typeface="Georgia"/>
              </a:rPr>
              <a:t>dominio</a:t>
            </a:r>
            <a:r>
              <a:rPr lang="en-US" sz="2100" dirty="0">
                <a:latin typeface="Georgia"/>
                <a:ea typeface="Georgia"/>
                <a:cs typeface="Georgia"/>
                <a:sym typeface="Georgia"/>
              </a:rPr>
              <a:t>, </a:t>
            </a:r>
            <a:r>
              <a:rPr lang="en-US" sz="2100" dirty="0" err="1">
                <a:latin typeface="Georgia"/>
                <a:ea typeface="Georgia"/>
                <a:cs typeface="Georgia"/>
                <a:sym typeface="Georgia"/>
              </a:rPr>
              <a:t>es</a:t>
            </a:r>
            <a:r>
              <a:rPr lang="en-US" sz="2100" dirty="0">
                <a:latin typeface="Georgia"/>
                <a:ea typeface="Georgia"/>
                <a:cs typeface="Georgia"/>
                <a:sym typeface="Georgia"/>
              </a:rPr>
              <a:t> el </a:t>
            </a:r>
            <a:r>
              <a:rPr lang="en-US" sz="2100" dirty="0" err="1">
                <a:latin typeface="Georgia"/>
                <a:ea typeface="Georgia"/>
                <a:cs typeface="Georgia"/>
                <a:sym typeface="Georgia"/>
              </a:rPr>
              <a:t>problema</a:t>
            </a:r>
            <a:r>
              <a:rPr lang="en-US" sz="2100" dirty="0">
                <a:latin typeface="Georgia"/>
                <a:ea typeface="Georgia"/>
                <a:cs typeface="Georgia"/>
                <a:sym typeface="Georgia"/>
              </a:rPr>
              <a:t> central del </a:t>
            </a:r>
            <a:r>
              <a:rPr lang="en-US" sz="2100" dirty="0" err="1">
                <a:latin typeface="Georgia"/>
                <a:ea typeface="Georgia"/>
                <a:cs typeface="Georgia"/>
                <a:sym typeface="Georgia"/>
              </a:rPr>
              <a:t>diseño</a:t>
            </a:r>
            <a:r>
              <a:rPr lang="en-US" sz="2100" dirty="0">
                <a:latin typeface="Georgia"/>
                <a:ea typeface="Georgia"/>
                <a:cs typeface="Georgia"/>
                <a:sym typeface="Georgia"/>
              </a:rPr>
              <a:t> </a:t>
            </a:r>
            <a:r>
              <a:rPr lang="en-US" sz="2100" dirty="0" err="1">
                <a:latin typeface="Georgia"/>
                <a:ea typeface="Georgia"/>
                <a:cs typeface="Georgia"/>
                <a:sym typeface="Georgia"/>
              </a:rPr>
              <a:t>orientado</a:t>
            </a:r>
            <a:r>
              <a:rPr lang="en-US" sz="2100" dirty="0">
                <a:latin typeface="Georgia"/>
                <a:ea typeface="Georgia"/>
                <a:cs typeface="Georgia"/>
                <a:sym typeface="Georgia"/>
              </a:rPr>
              <a:t> a </a:t>
            </a:r>
            <a:r>
              <a:rPr lang="en-US" sz="2100" dirty="0" err="1">
                <a:latin typeface="Georgia"/>
                <a:ea typeface="Georgia"/>
                <a:cs typeface="Georgia"/>
                <a:sym typeface="Georgia"/>
              </a:rPr>
              <a:t>objetos</a:t>
            </a:r>
            <a:r>
              <a:rPr lang="en-US" sz="2100" dirty="0">
                <a:latin typeface="Georgia"/>
                <a:ea typeface="Georgia"/>
                <a:cs typeface="Georgia"/>
                <a:sym typeface="Georgia"/>
              </a:rPr>
              <a:t>.</a:t>
            </a:r>
            <a:endParaRPr sz="2100" dirty="0">
              <a:latin typeface="Georgia"/>
              <a:ea typeface="Georgia"/>
              <a:cs typeface="Georgia"/>
              <a:sym typeface="Georgia"/>
            </a:endParaRPr>
          </a:p>
          <a:p>
            <a:pPr marL="0" lvl="0" indent="0" algn="l" rtl="0">
              <a:spcBef>
                <a:spcPts val="0"/>
              </a:spcBef>
              <a:spcAft>
                <a:spcPts val="0"/>
              </a:spcAft>
              <a:buNone/>
            </a:pPr>
            <a:endParaRPr sz="2100" dirty="0">
              <a:latin typeface="Georgia"/>
              <a:ea typeface="Georgia"/>
              <a:cs typeface="Georgia"/>
              <a:sym typeface="Georgia"/>
            </a:endParaRPr>
          </a:p>
        </p:txBody>
      </p:sp>
    </p:spTree>
    <p:extLst>
      <p:ext uri="{BB962C8B-B14F-4D97-AF65-F5344CB8AC3E}">
        <p14:creationId xmlns:p14="http://schemas.microsoft.com/office/powerpoint/2010/main" val="1918595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Documentos\Joel\Joel 2020\Educacion y Tecnica\Membrete Politecnico\Power-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384"/>
            <a:ext cx="12192000" cy="6927924"/>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231;p21"/>
          <p:cNvSpPr txBox="1">
            <a:spLocks/>
          </p:cNvSpPr>
          <p:nvPr/>
        </p:nvSpPr>
        <p:spPr>
          <a:xfrm>
            <a:off x="551384" y="1052736"/>
            <a:ext cx="11521280" cy="5328592"/>
          </a:xfrm>
          <a:prstGeom prst="rect">
            <a:avLst/>
          </a:prstGeom>
        </p:spPr>
        <p:txBody>
          <a:bodyPr spcFirstLastPara="1" vert="horz" wrap="square" lIns="121900" tIns="121900" rIns="121900" bIns="121900" rtlCol="0" anchor="t" anchorCtr="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s-419" sz="2400" dirty="0" smtClean="0">
                <a:solidFill>
                  <a:schemeClr val="tx1"/>
                </a:solidFill>
                <a:latin typeface="Georgia"/>
                <a:ea typeface="Georgia"/>
                <a:cs typeface="Georgia"/>
                <a:sym typeface="Georgia"/>
              </a:rPr>
              <a:t>Los mecanismos de abstracción son usados en el EOO para extraer y definir del medio a modelar, sus características y su comportamiento. Entre ellos podemos nombrar:</a:t>
            </a:r>
          </a:p>
          <a:p>
            <a:pPr algn="l">
              <a:spcBef>
                <a:spcPts val="2100"/>
              </a:spcBef>
            </a:pPr>
            <a:r>
              <a:rPr lang="es-419" sz="1500" dirty="0" smtClean="0">
                <a:solidFill>
                  <a:schemeClr val="tx1"/>
                </a:solidFill>
                <a:latin typeface="Georgia"/>
                <a:ea typeface="Georgia"/>
                <a:cs typeface="Georgia"/>
                <a:sym typeface="Georgia"/>
              </a:rPr>
              <a:t>La </a:t>
            </a:r>
            <a:r>
              <a:rPr lang="es-419" sz="1500" b="1" dirty="0" smtClean="0">
                <a:solidFill>
                  <a:schemeClr val="tx1"/>
                </a:solidFill>
                <a:latin typeface="Georgia"/>
                <a:ea typeface="Georgia"/>
                <a:cs typeface="Georgia"/>
                <a:sym typeface="Georgia"/>
              </a:rPr>
              <a:t>GENERALIZACIÓN</a:t>
            </a:r>
            <a:r>
              <a:rPr lang="es-419" sz="1500" dirty="0" smtClean="0">
                <a:solidFill>
                  <a:schemeClr val="tx1"/>
                </a:solidFill>
                <a:latin typeface="Georgia"/>
                <a:ea typeface="Georgia"/>
                <a:cs typeface="Georgia"/>
                <a:sym typeface="Georgia"/>
              </a:rPr>
              <a:t>. Mecanismo de abstracción mediante el cual un conjunto de clases de objetos son agrupados en una clase de nivel superior (Superclase), donde las semejanzas de las clases constituyentes (Subclases) son enfatizadas, y las diferencias entre ellas son ignoradas. </a:t>
            </a:r>
          </a:p>
          <a:p>
            <a:pPr algn="l">
              <a:spcBef>
                <a:spcPts val="2100"/>
              </a:spcBef>
            </a:pPr>
            <a:r>
              <a:rPr lang="es-419" sz="1600" dirty="0" smtClean="0">
                <a:solidFill>
                  <a:schemeClr val="tx1"/>
                </a:solidFill>
                <a:latin typeface="Georgia"/>
                <a:ea typeface="Georgia"/>
                <a:cs typeface="Georgia"/>
                <a:sym typeface="Georgia"/>
              </a:rPr>
              <a:t>En consecuencia, a través de la generalización:</a:t>
            </a:r>
          </a:p>
          <a:p>
            <a:pPr marL="457200" algn="l">
              <a:spcBef>
                <a:spcPts val="2100"/>
              </a:spcBef>
            </a:pPr>
            <a:r>
              <a:rPr lang="es-419" sz="1600" dirty="0" smtClean="0">
                <a:solidFill>
                  <a:schemeClr val="tx1"/>
                </a:solidFill>
                <a:latin typeface="Georgia"/>
                <a:ea typeface="Georgia"/>
                <a:cs typeface="Georgia"/>
                <a:sym typeface="Georgia"/>
              </a:rPr>
              <a:t>La superclase almacena datos generales de las subclases</a:t>
            </a:r>
          </a:p>
          <a:p>
            <a:pPr marL="457200" algn="l">
              <a:spcBef>
                <a:spcPts val="2100"/>
              </a:spcBef>
            </a:pPr>
            <a:r>
              <a:rPr lang="es-419" sz="1600" dirty="0" smtClean="0">
                <a:solidFill>
                  <a:schemeClr val="tx1"/>
                </a:solidFill>
                <a:latin typeface="Georgia"/>
                <a:ea typeface="Georgia"/>
                <a:cs typeface="Georgia"/>
                <a:sym typeface="Georgia"/>
              </a:rPr>
              <a:t>Las subclases almacenan sólo datos particulares. </a:t>
            </a:r>
          </a:p>
          <a:p>
            <a:pPr algn="l">
              <a:spcBef>
                <a:spcPts val="2100"/>
              </a:spcBef>
            </a:pPr>
            <a:r>
              <a:rPr lang="es-419" sz="1600" dirty="0" smtClean="0">
                <a:solidFill>
                  <a:schemeClr val="tx1"/>
                </a:solidFill>
                <a:latin typeface="Georgia"/>
                <a:ea typeface="Georgia"/>
                <a:cs typeface="Georgia"/>
                <a:sym typeface="Georgia"/>
              </a:rPr>
              <a:t>La </a:t>
            </a:r>
            <a:r>
              <a:rPr lang="es-419" sz="1600" b="1" dirty="0" smtClean="0">
                <a:solidFill>
                  <a:schemeClr val="tx1"/>
                </a:solidFill>
                <a:latin typeface="Georgia"/>
                <a:ea typeface="Georgia"/>
                <a:cs typeface="Georgia"/>
                <a:sym typeface="Georgia"/>
              </a:rPr>
              <a:t>ESPECIALIZACIÓN </a:t>
            </a:r>
            <a:r>
              <a:rPr lang="es-419" sz="1600" dirty="0" smtClean="0">
                <a:solidFill>
                  <a:schemeClr val="tx1"/>
                </a:solidFill>
                <a:latin typeface="Georgia"/>
                <a:ea typeface="Georgia"/>
                <a:cs typeface="Georgia"/>
                <a:sym typeface="Georgia"/>
              </a:rPr>
              <a:t>es lo contrario de la generalización:</a:t>
            </a:r>
          </a:p>
          <a:p>
            <a:pPr indent="457200" algn="l">
              <a:spcBef>
                <a:spcPts val="2100"/>
              </a:spcBef>
            </a:pPr>
            <a:r>
              <a:rPr lang="es-419" sz="1600" dirty="0" smtClean="0">
                <a:solidFill>
                  <a:schemeClr val="tx1"/>
                </a:solidFill>
                <a:latin typeface="Georgia"/>
                <a:ea typeface="Georgia"/>
                <a:cs typeface="Georgia"/>
                <a:sym typeface="Georgia"/>
              </a:rPr>
              <a:t> La clase Médico es una especialización de la clase Persona, </a:t>
            </a:r>
          </a:p>
          <a:p>
            <a:pPr indent="457200" algn="l">
              <a:spcBef>
                <a:spcPts val="2100"/>
              </a:spcBef>
            </a:pPr>
            <a:r>
              <a:rPr lang="es-419" sz="1600" dirty="0" smtClean="0">
                <a:solidFill>
                  <a:schemeClr val="tx1"/>
                </a:solidFill>
                <a:latin typeface="Georgia"/>
                <a:ea typeface="Georgia"/>
                <a:cs typeface="Georgia"/>
                <a:sym typeface="Georgia"/>
              </a:rPr>
              <a:t>y a su vez, la clase Pediatra es una especialización de la superclase Médico.</a:t>
            </a:r>
          </a:p>
          <a:p>
            <a:pPr algn="l">
              <a:spcBef>
                <a:spcPts val="2100"/>
              </a:spcBef>
            </a:pPr>
            <a:endParaRPr lang="es-419" sz="1600" dirty="0" smtClean="0">
              <a:latin typeface="Georgia"/>
              <a:ea typeface="Georgia"/>
              <a:cs typeface="Georgia"/>
              <a:sym typeface="Georgia"/>
            </a:endParaRPr>
          </a:p>
          <a:p>
            <a:pPr algn="l">
              <a:spcBef>
                <a:spcPts val="2100"/>
              </a:spcBef>
              <a:spcAft>
                <a:spcPts val="2100"/>
              </a:spcAft>
            </a:pPr>
            <a:endParaRPr lang="es-419" sz="1500" dirty="0">
              <a:latin typeface="Georgia"/>
              <a:ea typeface="Georgia"/>
              <a:cs typeface="Georgia"/>
              <a:sym typeface="Georgia"/>
            </a:endParaRPr>
          </a:p>
        </p:txBody>
      </p:sp>
      <p:pic>
        <p:nvPicPr>
          <p:cNvPr id="10" name="Google Shape;232;p21"/>
          <p:cNvPicPr preferRelativeResize="0"/>
          <p:nvPr/>
        </p:nvPicPr>
        <p:blipFill>
          <a:blip r:embed="rId3">
            <a:alphaModFix/>
          </a:blip>
          <a:stretch>
            <a:fillRect/>
          </a:stretch>
        </p:blipFill>
        <p:spPr>
          <a:xfrm>
            <a:off x="6492044" y="3140968"/>
            <a:ext cx="2808312" cy="1505288"/>
          </a:xfrm>
          <a:prstGeom prst="rect">
            <a:avLst/>
          </a:prstGeom>
          <a:noFill/>
          <a:ln>
            <a:noFill/>
          </a:ln>
        </p:spPr>
      </p:pic>
      <p:pic>
        <p:nvPicPr>
          <p:cNvPr id="11" name="Google Shape;233;p21"/>
          <p:cNvPicPr preferRelativeResize="0"/>
          <p:nvPr/>
        </p:nvPicPr>
        <p:blipFill>
          <a:blip r:embed="rId4">
            <a:alphaModFix/>
          </a:blip>
          <a:stretch>
            <a:fillRect/>
          </a:stretch>
        </p:blipFill>
        <p:spPr>
          <a:xfrm>
            <a:off x="8431440" y="4589458"/>
            <a:ext cx="3672408" cy="1732532"/>
          </a:xfrm>
          <a:prstGeom prst="rect">
            <a:avLst/>
          </a:prstGeom>
          <a:noFill/>
          <a:ln>
            <a:noFill/>
          </a:ln>
        </p:spPr>
      </p:pic>
    </p:spTree>
    <p:extLst>
      <p:ext uri="{BB962C8B-B14F-4D97-AF65-F5344CB8AC3E}">
        <p14:creationId xmlns:p14="http://schemas.microsoft.com/office/powerpoint/2010/main" val="3494456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Documentos\Joel\Joel 2020\Educacion y Tecnica\Membrete Politecnico\Power-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384"/>
            <a:ext cx="12192000" cy="6927924"/>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39;p22"/>
          <p:cNvSpPr txBox="1">
            <a:spLocks/>
          </p:cNvSpPr>
          <p:nvPr/>
        </p:nvSpPr>
        <p:spPr>
          <a:xfrm>
            <a:off x="3575720" y="260648"/>
            <a:ext cx="3285880" cy="1218900"/>
          </a:xfrm>
          <a:prstGeom prst="rect">
            <a:avLst/>
          </a:prstGeom>
        </p:spPr>
        <p:txBody>
          <a:bodyPr spcFirstLastPara="1" vert="horz" wrap="square" lIns="121900" tIns="121900" rIns="121900" bIns="12190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dirty="0" err="1" smtClean="0"/>
              <a:t>Abstracción</a:t>
            </a:r>
            <a:endParaRPr lang="en-US" dirty="0"/>
          </a:p>
        </p:txBody>
      </p:sp>
      <p:sp>
        <p:nvSpPr>
          <p:cNvPr id="6" name="Google Shape;240;p22"/>
          <p:cNvSpPr txBox="1">
            <a:spLocks/>
          </p:cNvSpPr>
          <p:nvPr/>
        </p:nvSpPr>
        <p:spPr>
          <a:xfrm>
            <a:off x="263352" y="1340768"/>
            <a:ext cx="11305256" cy="4176464"/>
          </a:xfrm>
          <a:prstGeom prst="rect">
            <a:avLst/>
          </a:prstGeom>
        </p:spPr>
        <p:txBody>
          <a:bodyPr spcFirstLastPara="1" vert="horz" wrap="square" lIns="121900" tIns="121900" rIns="121900" bIns="121900" rtlCol="0" anchor="t" anchorCtr="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s-419" sz="2000" dirty="0" smtClean="0">
                <a:solidFill>
                  <a:schemeClr val="tx1"/>
                </a:solidFill>
                <a:latin typeface="Georgia"/>
                <a:ea typeface="Georgia"/>
                <a:cs typeface="Georgia"/>
                <a:sym typeface="Georgia"/>
              </a:rPr>
              <a:t>Los mecanismos de abstracción son usados en el EOO para extraer y definir del medio al model0, sus características y su comportamiento. Entre ellos podemos nombrar:</a:t>
            </a:r>
          </a:p>
          <a:p>
            <a:pPr marL="457200" indent="-355600" algn="l">
              <a:spcBef>
                <a:spcPts val="2100"/>
              </a:spcBef>
              <a:buSzPts val="2000"/>
              <a:buFont typeface="Arial" pitchFamily="34" charset="0"/>
              <a:buChar char="●"/>
            </a:pPr>
            <a:r>
              <a:rPr lang="es-419" sz="2000" dirty="0" smtClean="0">
                <a:solidFill>
                  <a:schemeClr val="tx1"/>
                </a:solidFill>
                <a:latin typeface="Georgia"/>
                <a:ea typeface="Georgia"/>
                <a:cs typeface="Georgia"/>
                <a:sym typeface="Georgia"/>
              </a:rPr>
              <a:t>La </a:t>
            </a:r>
            <a:r>
              <a:rPr lang="es-419" sz="2000" b="1" dirty="0" smtClean="0">
                <a:solidFill>
                  <a:schemeClr val="tx1"/>
                </a:solidFill>
                <a:latin typeface="Georgia"/>
                <a:ea typeface="Georgia"/>
                <a:cs typeface="Georgia"/>
                <a:sym typeface="Georgia"/>
              </a:rPr>
              <a:t>AGREGACIÓN</a:t>
            </a:r>
            <a:r>
              <a:rPr lang="es-419" sz="2000" dirty="0" smtClean="0">
                <a:solidFill>
                  <a:schemeClr val="tx1"/>
                </a:solidFill>
                <a:latin typeface="Georgia"/>
                <a:ea typeface="Georgia"/>
                <a:cs typeface="Georgia"/>
                <a:sym typeface="Georgia"/>
              </a:rPr>
              <a:t>. Mecanismo de abstracción por el cual una clase de objeto es definida a partir de sus partes (otras clases de objetos). Mediante agregación se puede definir por ejemplo un computador, por descomponerse en: la CPU, la ULA, la memoria y los dispositivos periféricos. El contrario de agregación es la descomposición.</a:t>
            </a:r>
          </a:p>
          <a:p>
            <a:pPr marL="457200" indent="-355600" algn="l">
              <a:spcBef>
                <a:spcPts val="2100"/>
              </a:spcBef>
              <a:buSzPts val="2000"/>
              <a:buFont typeface="Arial" pitchFamily="34" charset="0"/>
              <a:buChar char="●"/>
            </a:pPr>
            <a:endParaRPr lang="es-419" sz="2000" dirty="0" smtClean="0">
              <a:solidFill>
                <a:schemeClr val="tx1"/>
              </a:solidFill>
              <a:latin typeface="Georgia"/>
              <a:ea typeface="Georgia"/>
              <a:cs typeface="Georgia"/>
              <a:sym typeface="Georgia"/>
            </a:endParaRPr>
          </a:p>
          <a:p>
            <a:pPr marL="457200" indent="-355600" algn="l">
              <a:spcBef>
                <a:spcPts val="0"/>
              </a:spcBef>
              <a:buSzPts val="2000"/>
              <a:buFont typeface="Arial" pitchFamily="34" charset="0"/>
              <a:buChar char="●"/>
            </a:pPr>
            <a:r>
              <a:rPr lang="es-419" sz="2000" dirty="0" smtClean="0">
                <a:solidFill>
                  <a:schemeClr val="tx1"/>
                </a:solidFill>
                <a:latin typeface="Georgia"/>
                <a:ea typeface="Georgia"/>
                <a:cs typeface="Georgia"/>
                <a:sym typeface="Georgia"/>
              </a:rPr>
              <a:t>La </a:t>
            </a:r>
            <a:r>
              <a:rPr lang="es-419" sz="2000" b="1" dirty="0" smtClean="0">
                <a:solidFill>
                  <a:schemeClr val="tx1"/>
                </a:solidFill>
                <a:latin typeface="Georgia"/>
                <a:ea typeface="Georgia"/>
                <a:cs typeface="Georgia"/>
                <a:sym typeface="Georgia"/>
              </a:rPr>
              <a:t>CLASIFICACIÓN</a:t>
            </a:r>
            <a:r>
              <a:rPr lang="es-419" sz="2000" dirty="0" smtClean="0">
                <a:solidFill>
                  <a:schemeClr val="tx1"/>
                </a:solidFill>
                <a:latin typeface="Georgia"/>
                <a:ea typeface="Georgia"/>
                <a:cs typeface="Georgia"/>
                <a:sym typeface="Georgia"/>
              </a:rPr>
              <a:t>. Consiste en la definición de una clase a partir de un conjunto de objetos que tienen un comportamiento similar. La ejemplificación es lo contrario a la clasificación, y corresponde a la instanciación de una clase, usando el ejemplo de un objeto en particular.</a:t>
            </a:r>
          </a:p>
          <a:p>
            <a:pPr algn="l">
              <a:spcBef>
                <a:spcPts val="2100"/>
              </a:spcBef>
              <a:spcAft>
                <a:spcPts val="2100"/>
              </a:spcAft>
            </a:pPr>
            <a:endParaRPr lang="es-419" sz="1800" dirty="0">
              <a:latin typeface="Georgia"/>
              <a:ea typeface="Georgia"/>
              <a:cs typeface="Georgia"/>
              <a:sym typeface="Georgia"/>
            </a:endParaRPr>
          </a:p>
        </p:txBody>
      </p:sp>
    </p:spTree>
    <p:extLst>
      <p:ext uri="{BB962C8B-B14F-4D97-AF65-F5344CB8AC3E}">
        <p14:creationId xmlns:p14="http://schemas.microsoft.com/office/powerpoint/2010/main" val="295645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Documentos\Joel\Joel 2020\Educacion y Tecnica\Membrete Politecnico\Power-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384"/>
            <a:ext cx="12192000" cy="6927924"/>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46;p23"/>
          <p:cNvSpPr txBox="1">
            <a:spLocks/>
          </p:cNvSpPr>
          <p:nvPr/>
        </p:nvSpPr>
        <p:spPr>
          <a:xfrm>
            <a:off x="4295800" y="232113"/>
            <a:ext cx="3240360" cy="1188132"/>
          </a:xfrm>
          <a:prstGeom prst="rect">
            <a:avLst/>
          </a:prstGeom>
        </p:spPr>
        <p:txBody>
          <a:bodyPr spcFirstLastPara="1" vert="horz" wrap="square" lIns="121900" tIns="121900" rIns="121900" bIns="12190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dirty="0" err="1" smtClean="0"/>
              <a:t>Clasificación</a:t>
            </a:r>
            <a:endParaRPr lang="en-US" dirty="0"/>
          </a:p>
        </p:txBody>
      </p:sp>
      <p:pic>
        <p:nvPicPr>
          <p:cNvPr id="6" name="Google Shape;247;p23" descr="identificacion.png"/>
          <p:cNvPicPr preferRelativeResize="0"/>
          <p:nvPr/>
        </p:nvPicPr>
        <p:blipFill rotWithShape="1">
          <a:blip r:embed="rId3">
            <a:alphaModFix/>
          </a:blip>
          <a:srcRect/>
          <a:stretch/>
        </p:blipFill>
        <p:spPr>
          <a:xfrm>
            <a:off x="2855640" y="1340768"/>
            <a:ext cx="6192688" cy="3816424"/>
          </a:xfrm>
          <a:prstGeom prst="rect">
            <a:avLst/>
          </a:prstGeom>
          <a:noFill/>
          <a:ln>
            <a:noFill/>
          </a:ln>
        </p:spPr>
      </p:pic>
      <p:sp>
        <p:nvSpPr>
          <p:cNvPr id="7" name="Google Shape;248;p23"/>
          <p:cNvSpPr/>
          <p:nvPr/>
        </p:nvSpPr>
        <p:spPr>
          <a:xfrm>
            <a:off x="382810" y="5437755"/>
            <a:ext cx="10825758" cy="708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dirty="0">
                <a:solidFill>
                  <a:srgbClr val="F1C232"/>
                </a:solidFill>
                <a:latin typeface="Lato"/>
                <a:ea typeface="Lato"/>
                <a:cs typeface="Lato"/>
                <a:sym typeface="Lato"/>
              </a:rPr>
              <a:t>Las </a:t>
            </a:r>
            <a:r>
              <a:rPr lang="en-US" sz="2000" b="1" dirty="0" err="1">
                <a:solidFill>
                  <a:srgbClr val="F1C232"/>
                </a:solidFill>
                <a:latin typeface="Lato"/>
                <a:ea typeface="Lato"/>
                <a:cs typeface="Lato"/>
                <a:sym typeface="Lato"/>
              </a:rPr>
              <a:t>clases</a:t>
            </a:r>
            <a:r>
              <a:rPr lang="en-US" sz="2000" b="1" dirty="0">
                <a:solidFill>
                  <a:srgbClr val="F1C232"/>
                </a:solidFill>
                <a:latin typeface="Lato"/>
                <a:ea typeface="Lato"/>
                <a:cs typeface="Lato"/>
                <a:sym typeface="Lato"/>
              </a:rPr>
              <a:t> y </a:t>
            </a:r>
            <a:r>
              <a:rPr lang="en-US" sz="2000" b="1" dirty="0" err="1">
                <a:solidFill>
                  <a:srgbClr val="F1C232"/>
                </a:solidFill>
                <a:latin typeface="Lato"/>
                <a:ea typeface="Lato"/>
                <a:cs typeface="Lato"/>
                <a:sym typeface="Lato"/>
              </a:rPr>
              <a:t>objetos</a:t>
            </a:r>
            <a:r>
              <a:rPr lang="en-US" sz="2000" b="1" dirty="0">
                <a:solidFill>
                  <a:srgbClr val="F1C232"/>
                </a:solidFill>
                <a:latin typeface="Lato"/>
                <a:ea typeface="Lato"/>
                <a:cs typeface="Lato"/>
                <a:sym typeface="Lato"/>
              </a:rPr>
              <a:t> </a:t>
            </a:r>
            <a:r>
              <a:rPr lang="en-US" sz="2000" b="1" dirty="0" err="1">
                <a:solidFill>
                  <a:srgbClr val="F1C232"/>
                </a:solidFill>
                <a:latin typeface="Lato"/>
                <a:ea typeface="Lato"/>
                <a:cs typeface="Lato"/>
                <a:sym typeface="Lato"/>
              </a:rPr>
              <a:t>deberían</a:t>
            </a:r>
            <a:r>
              <a:rPr lang="en-US" sz="2000" b="1" dirty="0">
                <a:solidFill>
                  <a:srgbClr val="F1C232"/>
                </a:solidFill>
                <a:latin typeface="Lato"/>
                <a:ea typeface="Lato"/>
                <a:cs typeface="Lato"/>
                <a:sym typeface="Lato"/>
              </a:rPr>
              <a:t> </a:t>
            </a:r>
            <a:r>
              <a:rPr lang="en-US" sz="2000" b="1" dirty="0" err="1">
                <a:solidFill>
                  <a:srgbClr val="F1C232"/>
                </a:solidFill>
                <a:latin typeface="Lato"/>
                <a:ea typeface="Lato"/>
                <a:cs typeface="Lato"/>
                <a:sym typeface="Lato"/>
              </a:rPr>
              <a:t>estar</a:t>
            </a:r>
            <a:r>
              <a:rPr lang="en-US" sz="2000" b="1" dirty="0">
                <a:solidFill>
                  <a:srgbClr val="F1C232"/>
                </a:solidFill>
                <a:latin typeface="Lato"/>
                <a:ea typeface="Lato"/>
                <a:cs typeface="Lato"/>
                <a:sym typeface="Lato"/>
              </a:rPr>
              <a:t> al </a:t>
            </a:r>
            <a:r>
              <a:rPr lang="en-US" sz="2000" b="1" dirty="0" err="1">
                <a:solidFill>
                  <a:srgbClr val="F1C232"/>
                </a:solidFill>
                <a:latin typeface="Lato"/>
                <a:ea typeface="Lato"/>
                <a:cs typeface="Lato"/>
                <a:sym typeface="Lato"/>
              </a:rPr>
              <a:t>nivel</a:t>
            </a:r>
            <a:r>
              <a:rPr lang="en-US" sz="2000" b="1" dirty="0">
                <a:solidFill>
                  <a:srgbClr val="F1C232"/>
                </a:solidFill>
                <a:latin typeface="Lato"/>
                <a:ea typeface="Lato"/>
                <a:cs typeface="Lato"/>
                <a:sym typeface="Lato"/>
              </a:rPr>
              <a:t> d</a:t>
            </a:r>
            <a:r>
              <a:rPr lang="en-US" sz="2200" b="1" dirty="0">
                <a:solidFill>
                  <a:srgbClr val="F1C232"/>
                </a:solidFill>
                <a:latin typeface="Lato"/>
                <a:ea typeface="Lato"/>
                <a:cs typeface="Lato"/>
                <a:sym typeface="Lato"/>
              </a:rPr>
              <a:t>e </a:t>
            </a:r>
            <a:r>
              <a:rPr lang="en-US" sz="2200" b="1" dirty="0" err="1">
                <a:solidFill>
                  <a:srgbClr val="F1C232"/>
                </a:solidFill>
                <a:latin typeface="Lato"/>
                <a:ea typeface="Lato"/>
                <a:cs typeface="Lato"/>
                <a:sym typeface="Lato"/>
              </a:rPr>
              <a:t>abstracción</a:t>
            </a:r>
            <a:r>
              <a:rPr lang="en-US" sz="2200" b="1" dirty="0">
                <a:solidFill>
                  <a:srgbClr val="F1C232"/>
                </a:solidFill>
                <a:latin typeface="Lato"/>
                <a:ea typeface="Lato"/>
                <a:cs typeface="Lato"/>
                <a:sym typeface="Lato"/>
              </a:rPr>
              <a:t> </a:t>
            </a:r>
            <a:r>
              <a:rPr lang="en-US" sz="2200" b="1" dirty="0" err="1">
                <a:solidFill>
                  <a:srgbClr val="F1C232"/>
                </a:solidFill>
                <a:latin typeface="Lato"/>
                <a:ea typeface="Lato"/>
                <a:cs typeface="Lato"/>
                <a:sym typeface="Lato"/>
              </a:rPr>
              <a:t>adecuado</a:t>
            </a:r>
            <a:r>
              <a:rPr lang="en-US" sz="2200" b="1" dirty="0">
                <a:solidFill>
                  <a:srgbClr val="F1C232"/>
                </a:solidFill>
                <a:latin typeface="Lato"/>
                <a:ea typeface="Lato"/>
                <a:cs typeface="Lato"/>
                <a:sym typeface="Lato"/>
              </a:rPr>
              <a:t>: </a:t>
            </a:r>
            <a:br>
              <a:rPr lang="en-US" sz="2200" b="1" dirty="0">
                <a:solidFill>
                  <a:srgbClr val="F1C232"/>
                </a:solidFill>
                <a:latin typeface="Lato"/>
                <a:ea typeface="Lato"/>
                <a:cs typeface="Lato"/>
                <a:sym typeface="Lato"/>
              </a:rPr>
            </a:br>
            <a:r>
              <a:rPr lang="en-US" sz="2200" b="1" dirty="0" err="1">
                <a:solidFill>
                  <a:srgbClr val="F1C232"/>
                </a:solidFill>
                <a:latin typeface="Lato"/>
                <a:ea typeface="Lato"/>
                <a:cs typeface="Lato"/>
                <a:sym typeface="Lato"/>
              </a:rPr>
              <a:t>ni</a:t>
            </a:r>
            <a:r>
              <a:rPr lang="en-US" sz="2200" b="1" dirty="0">
                <a:solidFill>
                  <a:srgbClr val="F1C232"/>
                </a:solidFill>
                <a:latin typeface="Lato"/>
                <a:ea typeface="Lato"/>
                <a:cs typeface="Lato"/>
                <a:sym typeface="Lato"/>
              </a:rPr>
              <a:t> </a:t>
            </a:r>
            <a:r>
              <a:rPr lang="en-US" sz="2200" b="1" dirty="0" err="1">
                <a:solidFill>
                  <a:srgbClr val="F1C232"/>
                </a:solidFill>
                <a:latin typeface="Lato"/>
                <a:ea typeface="Lato"/>
                <a:cs typeface="Lato"/>
                <a:sym typeface="Lato"/>
              </a:rPr>
              <a:t>demasiado</a:t>
            </a:r>
            <a:r>
              <a:rPr lang="en-US" sz="2200" b="1" dirty="0">
                <a:solidFill>
                  <a:srgbClr val="F1C232"/>
                </a:solidFill>
                <a:latin typeface="Lato"/>
                <a:ea typeface="Lato"/>
                <a:cs typeface="Lato"/>
                <a:sym typeface="Lato"/>
              </a:rPr>
              <a:t> alto </a:t>
            </a:r>
            <a:r>
              <a:rPr lang="en-US" sz="2200" b="1" dirty="0" err="1">
                <a:solidFill>
                  <a:srgbClr val="F1C232"/>
                </a:solidFill>
                <a:latin typeface="Lato"/>
                <a:ea typeface="Lato"/>
                <a:cs typeface="Lato"/>
                <a:sym typeface="Lato"/>
              </a:rPr>
              <a:t>ni</a:t>
            </a:r>
            <a:r>
              <a:rPr lang="en-US" sz="2200" b="1" dirty="0">
                <a:solidFill>
                  <a:srgbClr val="F1C232"/>
                </a:solidFill>
                <a:latin typeface="Lato"/>
                <a:ea typeface="Lato"/>
                <a:cs typeface="Lato"/>
                <a:sym typeface="Lato"/>
              </a:rPr>
              <a:t> </a:t>
            </a:r>
            <a:r>
              <a:rPr lang="en-US" sz="2200" b="1" dirty="0" err="1">
                <a:solidFill>
                  <a:srgbClr val="F1C232"/>
                </a:solidFill>
                <a:latin typeface="Lato"/>
                <a:ea typeface="Lato"/>
                <a:cs typeface="Lato"/>
                <a:sym typeface="Lato"/>
              </a:rPr>
              <a:t>demasiado</a:t>
            </a:r>
            <a:r>
              <a:rPr lang="en-US" sz="2200" b="1" dirty="0">
                <a:solidFill>
                  <a:srgbClr val="F1C232"/>
                </a:solidFill>
                <a:latin typeface="Lato"/>
                <a:ea typeface="Lato"/>
                <a:cs typeface="Lato"/>
                <a:sym typeface="Lato"/>
              </a:rPr>
              <a:t> </a:t>
            </a:r>
            <a:r>
              <a:rPr lang="en-US" sz="2200" b="1" dirty="0" err="1">
                <a:solidFill>
                  <a:srgbClr val="F1C232"/>
                </a:solidFill>
                <a:latin typeface="Lato"/>
                <a:ea typeface="Lato"/>
                <a:cs typeface="Lato"/>
                <a:sym typeface="Lato"/>
              </a:rPr>
              <a:t>bajo</a:t>
            </a:r>
            <a:endParaRPr sz="1600" dirty="0">
              <a:solidFill>
                <a:srgbClr val="F1C232"/>
              </a:solidFill>
              <a:latin typeface="Lato"/>
              <a:ea typeface="Lato"/>
              <a:cs typeface="Lato"/>
              <a:sym typeface="Lato"/>
            </a:endParaRPr>
          </a:p>
        </p:txBody>
      </p:sp>
    </p:spTree>
    <p:extLst>
      <p:ext uri="{BB962C8B-B14F-4D97-AF65-F5344CB8AC3E}">
        <p14:creationId xmlns:p14="http://schemas.microsoft.com/office/powerpoint/2010/main" val="230740813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1414</Words>
  <Application>Microsoft Office PowerPoint</Application>
  <PresentationFormat>Widescreen</PresentationFormat>
  <Paragraphs>109</Paragraphs>
  <Slides>24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Caveat</vt:lpstr>
      <vt:lpstr>Corbel</vt:lpstr>
      <vt:lpstr>Georgia</vt:lpstr>
      <vt:lpstr>Lato</vt:lpstr>
      <vt:lpstr>Poppins</vt:lpstr>
      <vt:lpstr>Times New Roman</vt:lpstr>
      <vt:lpstr>Tema de Office</vt:lpstr>
      <vt:lpstr>POO Fundamentos de la POO Programación Orientada a Objetos </vt:lpstr>
      <vt:lpstr>PowerPoint Presentation</vt:lpstr>
      <vt:lpstr>La programación orientada a objetos (POO, u OOP según sus siglas en inglés) es un paradigma de programación que viene a innovar la forma de obtener resultados.  Los objetos manipulan los datos de entrada para la obtención de datos de salida específicos, donde cada objeto ofrece una funcionalidad especial.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Las clases definen las características del objeto que modelamos de la realidad del proyecto.  Se puede decir que una clase es una plantilla genérica de un objeto.   La clase proporciona variables iniciales de estado (donde se guardan los atributos) e   implementaciones de comportamiento (métodos)   necesarias para crear nuevos objetos.  Son los modelos sobre los cuáles serán construidos.</vt:lpstr>
      <vt:lpstr>https://github.com/earthlab/oop-group.git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Narciso</cp:lastModifiedBy>
  <cp:revision>41</cp:revision>
  <dcterms:created xsi:type="dcterms:W3CDTF">2020-10-28T17:44:29Z</dcterms:created>
  <dcterms:modified xsi:type="dcterms:W3CDTF">2021-03-05T21:29:15Z</dcterms:modified>
</cp:coreProperties>
</file>