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2"/>
  </p:notesMasterIdLst>
  <p:sldIdLst>
    <p:sldId id="256" r:id="rId2"/>
    <p:sldId id="314" r:id="rId3"/>
    <p:sldId id="368" r:id="rId4"/>
    <p:sldId id="313" r:id="rId5"/>
    <p:sldId id="342" r:id="rId6"/>
    <p:sldId id="344" r:id="rId7"/>
    <p:sldId id="345" r:id="rId8"/>
    <p:sldId id="346" r:id="rId9"/>
    <p:sldId id="347" r:id="rId10"/>
    <p:sldId id="348" r:id="rId11"/>
    <p:sldId id="349" r:id="rId12"/>
    <p:sldId id="350" r:id="rId13"/>
    <p:sldId id="260" r:id="rId14"/>
    <p:sldId id="333" r:id="rId15"/>
    <p:sldId id="365" r:id="rId16"/>
    <p:sldId id="356" r:id="rId17"/>
    <p:sldId id="357" r:id="rId18"/>
    <p:sldId id="358" r:id="rId19"/>
    <p:sldId id="366" r:id="rId20"/>
    <p:sldId id="360" r:id="rId21"/>
    <p:sldId id="359" r:id="rId22"/>
    <p:sldId id="361" r:id="rId23"/>
    <p:sldId id="363" r:id="rId24"/>
    <p:sldId id="330" r:id="rId25"/>
    <p:sldId id="331" r:id="rId26"/>
    <p:sldId id="332" r:id="rId27"/>
    <p:sldId id="364" r:id="rId28"/>
    <p:sldId id="320" r:id="rId29"/>
    <p:sldId id="334" r:id="rId30"/>
    <p:sldId id="335" r:id="rId31"/>
    <p:sldId id="336" r:id="rId32"/>
    <p:sldId id="337" r:id="rId33"/>
    <p:sldId id="338" r:id="rId34"/>
    <p:sldId id="339" r:id="rId35"/>
    <p:sldId id="340" r:id="rId36"/>
    <p:sldId id="341" r:id="rId37"/>
    <p:sldId id="315" r:id="rId38"/>
    <p:sldId id="326" r:id="rId39"/>
    <p:sldId id="327" r:id="rId40"/>
    <p:sldId id="328" r:id="rId41"/>
  </p:sldIdLst>
  <p:sldSz cx="9144000" cy="5143500" type="screen16x9"/>
  <p:notesSz cx="6858000" cy="9144000"/>
  <p:embeddedFontLst>
    <p:embeddedFont>
      <p:font typeface="Barlow SemiBold" panose="00000700000000000000" pitchFamily="2" charset="0"/>
      <p:regular r:id="rId43"/>
      <p:bold r:id="rId44"/>
      <p:italic r:id="rId45"/>
      <p:boldItalic r:id="rId46"/>
    </p:embeddedFont>
    <p:embeddedFont>
      <p:font typeface="Bebas Neue" panose="020B0606020202050201" pitchFamily="34" charset="0"/>
      <p:regular r:id="rId47"/>
    </p:embeddedFont>
    <p:embeddedFont>
      <p:font typeface="Commissioner" panose="020B0604020202020204" charset="0"/>
      <p:regular r:id="rId48"/>
      <p:bold r:id="rId49"/>
    </p:embeddedFont>
    <p:embeddedFont>
      <p:font typeface="Commissioner ExtraBold" charset="0"/>
      <p:bold r:id="rId50"/>
    </p:embeddedFont>
    <p:embeddedFont>
      <p:font typeface="Karla" pitchFamily="2" charset="0"/>
      <p:regular r:id="rId51"/>
      <p:bold r:id="rId52"/>
    </p:embeddedFont>
    <p:embeddedFont>
      <p:font typeface="Syne"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CCDFFD68-55CA-4942-A06E-914F98771A01}">
          <p14:sldIdLst>
            <p14:sldId id="256"/>
            <p14:sldId id="314"/>
            <p14:sldId id="368"/>
            <p14:sldId id="313"/>
            <p14:sldId id="342"/>
            <p14:sldId id="344"/>
            <p14:sldId id="345"/>
            <p14:sldId id="346"/>
            <p14:sldId id="347"/>
            <p14:sldId id="348"/>
            <p14:sldId id="349"/>
            <p14:sldId id="350"/>
            <p14:sldId id="260"/>
            <p14:sldId id="333"/>
            <p14:sldId id="365"/>
            <p14:sldId id="356"/>
            <p14:sldId id="357"/>
            <p14:sldId id="358"/>
            <p14:sldId id="366"/>
            <p14:sldId id="360"/>
            <p14:sldId id="359"/>
            <p14:sldId id="361"/>
            <p14:sldId id="363"/>
            <p14:sldId id="330"/>
            <p14:sldId id="331"/>
            <p14:sldId id="332"/>
            <p14:sldId id="364"/>
            <p14:sldId id="320"/>
            <p14:sldId id="334"/>
            <p14:sldId id="335"/>
            <p14:sldId id="336"/>
            <p14:sldId id="337"/>
            <p14:sldId id="338"/>
            <p14:sldId id="339"/>
            <p14:sldId id="340"/>
            <p14:sldId id="341"/>
            <p14:sldId id="315"/>
            <p14:sldId id="326"/>
            <p14:sldId id="327"/>
            <p14:sldId id="328"/>
          </p14:sldIdLst>
        </p14:section>
      </p14:sectionLst>
    </p:ext>
    <p:ext uri="{EFAFB233-063F-42B5-8137-9DF3F51BA10A}">
      <p15:sldGuideLst xmlns:p15="http://schemas.microsoft.com/office/powerpoint/2012/main">
        <p15:guide id="1" orient="horz" pos="1688" userDrawn="1">
          <p15:clr>
            <a:srgbClr val="A4A3A4"/>
          </p15:clr>
        </p15:guide>
        <p15:guide id="2" pos="7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DBD0"/>
    <a:srgbClr val="3F4853"/>
    <a:srgbClr val="F6EFDC"/>
    <a:srgbClr val="2E9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A68897-35FD-41E3-860A-7A77A68E86C7}">
  <a:tblStyle styleId="{26A68897-35FD-41E3-860A-7A77A68E86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snapToGrid="0" showGuides="1">
      <p:cViewPr varScale="1">
        <p:scale>
          <a:sx n="84" d="100"/>
          <a:sy n="84" d="100"/>
        </p:scale>
        <p:origin x="976" y="-16"/>
      </p:cViewPr>
      <p:guideLst>
        <p:guide orient="horz" pos="1688"/>
        <p:guide pos="7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978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0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710ee6ad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710ee6ad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34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2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921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906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691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871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726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23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9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516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e710ee6ade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e710ee6ade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26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540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921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22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78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35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10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9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48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6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03569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74"/>
        <p:cNvGrpSpPr/>
        <p:nvPr/>
      </p:nvGrpSpPr>
      <p:grpSpPr>
        <a:xfrm>
          <a:off x="0" y="0"/>
          <a:ext cx="0" cy="0"/>
          <a:chOff x="0" y="0"/>
          <a:chExt cx="0" cy="0"/>
        </a:xfrm>
      </p:grpSpPr>
      <p:sp>
        <p:nvSpPr>
          <p:cNvPr id="175" name="Google Shape;175;p24"/>
          <p:cNvSpPr/>
          <p:nvPr/>
        </p:nvSpPr>
        <p:spPr>
          <a:xfrm>
            <a:off x="-66075" y="-105750"/>
            <a:ext cx="2992011" cy="129050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828325" y="-294825"/>
            <a:ext cx="1730425" cy="1563650"/>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78150" y="4396125"/>
            <a:ext cx="1569328" cy="802086"/>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rot="8999926">
            <a:off x="7710879" y="3997770"/>
            <a:ext cx="2034125" cy="147015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rot="10800000">
            <a:off x="8047508" y="-25560"/>
            <a:ext cx="1178967" cy="766635"/>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24"/>
          <p:cNvSpPr txBox="1">
            <a:spLocks noGrp="1"/>
          </p:cNvSpPr>
          <p:nvPr>
            <p:ph type="title" idx="2"/>
          </p:nvPr>
        </p:nvSpPr>
        <p:spPr>
          <a:xfrm>
            <a:off x="960788"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1"/>
          </p:nvPr>
        </p:nvSpPr>
        <p:spPr>
          <a:xfrm>
            <a:off x="961388" y="3151350"/>
            <a:ext cx="2266500" cy="777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3" name="Google Shape;183;p24"/>
          <p:cNvSpPr txBox="1">
            <a:spLocks noGrp="1"/>
          </p:cNvSpPr>
          <p:nvPr>
            <p:ph type="title" idx="3"/>
          </p:nvPr>
        </p:nvSpPr>
        <p:spPr>
          <a:xfrm>
            <a:off x="34381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subTitle" idx="4"/>
          </p:nvPr>
        </p:nvSpPr>
        <p:spPr>
          <a:xfrm>
            <a:off x="3438150" y="1605575"/>
            <a:ext cx="2267700" cy="7773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5" name="Google Shape;185;p24"/>
          <p:cNvSpPr txBox="1">
            <a:spLocks noGrp="1"/>
          </p:cNvSpPr>
          <p:nvPr>
            <p:ph type="title" idx="5"/>
          </p:nvPr>
        </p:nvSpPr>
        <p:spPr>
          <a:xfrm>
            <a:off x="58668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4"/>
          <p:cNvSpPr txBox="1">
            <a:spLocks noGrp="1"/>
          </p:cNvSpPr>
          <p:nvPr>
            <p:ph type="subTitle" idx="6"/>
          </p:nvPr>
        </p:nvSpPr>
        <p:spPr>
          <a:xfrm>
            <a:off x="5864900" y="3151350"/>
            <a:ext cx="2267700" cy="775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7"/>
        <p:cNvGrpSpPr/>
        <p:nvPr/>
      </p:nvGrpSpPr>
      <p:grpSpPr>
        <a:xfrm>
          <a:off x="0" y="0"/>
          <a:ext cx="0" cy="0"/>
          <a:chOff x="0" y="0"/>
          <a:chExt cx="0" cy="0"/>
        </a:xfrm>
      </p:grpSpPr>
      <p:sp>
        <p:nvSpPr>
          <p:cNvPr id="188" name="Google Shape;188;p25"/>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txBox="1">
            <a:spLocks noGrp="1"/>
          </p:cNvSpPr>
          <p:nvPr>
            <p:ph type="title"/>
          </p:nvPr>
        </p:nvSpPr>
        <p:spPr>
          <a:xfrm>
            <a:off x="1244419"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242319" y="1948625"/>
            <a:ext cx="2994300" cy="1055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4" name="Google Shape;194;p25"/>
          <p:cNvSpPr txBox="1">
            <a:spLocks noGrp="1"/>
          </p:cNvSpPr>
          <p:nvPr>
            <p:ph type="title" idx="2"/>
          </p:nvPr>
        </p:nvSpPr>
        <p:spPr>
          <a:xfrm>
            <a:off x="4911581"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4911581" y="1947672"/>
            <a:ext cx="2990100" cy="1051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25"/>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224"/>
        <p:cNvGrpSpPr/>
        <p:nvPr/>
      </p:nvGrpSpPr>
      <p:grpSpPr>
        <a:xfrm>
          <a:off x="0" y="0"/>
          <a:ext cx="0" cy="0"/>
          <a:chOff x="0" y="0"/>
          <a:chExt cx="0" cy="0"/>
        </a:xfrm>
      </p:grpSpPr>
      <p:sp>
        <p:nvSpPr>
          <p:cNvPr id="225" name="Google Shape;225;p28"/>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rot="10800000">
            <a:off x="5840518" y="-39891"/>
            <a:ext cx="3099547" cy="579392"/>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rot="10800000" flipH="1">
            <a:off x="-615684" y="-337073"/>
            <a:ext cx="3275626" cy="709303"/>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8"/>
          <p:cNvSpPr txBox="1">
            <a:spLocks noGrp="1"/>
          </p:cNvSpPr>
          <p:nvPr>
            <p:ph type="subTitle" idx="1"/>
          </p:nvPr>
        </p:nvSpPr>
        <p:spPr>
          <a:xfrm>
            <a:off x="867525"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8"/>
          <p:cNvSpPr txBox="1">
            <a:spLocks noGrp="1"/>
          </p:cNvSpPr>
          <p:nvPr>
            <p:ph type="subTitle" idx="2"/>
          </p:nvPr>
        </p:nvSpPr>
        <p:spPr>
          <a:xfrm>
            <a:off x="867525" y="4132275"/>
            <a:ext cx="1920300" cy="4545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1" name="Google Shape;231;p28"/>
          <p:cNvSpPr txBox="1">
            <a:spLocks noGrp="1"/>
          </p:cNvSpPr>
          <p:nvPr>
            <p:ph type="subTitle" idx="3"/>
          </p:nvPr>
        </p:nvSpPr>
        <p:spPr>
          <a:xfrm>
            <a:off x="6319938" y="4132275"/>
            <a:ext cx="1920300" cy="457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2" name="Google Shape;232;p28"/>
          <p:cNvSpPr txBox="1">
            <a:spLocks noGrp="1"/>
          </p:cNvSpPr>
          <p:nvPr>
            <p:ph type="subTitle" idx="4"/>
          </p:nvPr>
        </p:nvSpPr>
        <p:spPr>
          <a:xfrm>
            <a:off x="6319950"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3" name="Google Shape;233;p28"/>
          <p:cNvSpPr txBox="1">
            <a:spLocks noGrp="1"/>
          </p:cNvSpPr>
          <p:nvPr>
            <p:ph type="subTitle" idx="5"/>
          </p:nvPr>
        </p:nvSpPr>
        <p:spPr>
          <a:xfrm>
            <a:off x="3593731" y="4132275"/>
            <a:ext cx="1920300" cy="457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8"/>
          <p:cNvSpPr txBox="1">
            <a:spLocks noGrp="1"/>
          </p:cNvSpPr>
          <p:nvPr>
            <p:ph type="subTitle" idx="6"/>
          </p:nvPr>
        </p:nvSpPr>
        <p:spPr>
          <a:xfrm>
            <a:off x="3593592"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5" name="Google Shape;235;p28"/>
          <p:cNvSpPr txBox="1">
            <a:spLocks noGrp="1"/>
          </p:cNvSpPr>
          <p:nvPr>
            <p:ph type="subTitle" idx="7"/>
          </p:nvPr>
        </p:nvSpPr>
        <p:spPr>
          <a:xfrm>
            <a:off x="867525" y="1984248"/>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6" name="Google Shape;236;p28"/>
          <p:cNvSpPr txBox="1">
            <a:spLocks noGrp="1"/>
          </p:cNvSpPr>
          <p:nvPr>
            <p:ph type="subTitle" idx="8"/>
          </p:nvPr>
        </p:nvSpPr>
        <p:spPr>
          <a:xfrm>
            <a:off x="867525" y="2435276"/>
            <a:ext cx="1920300" cy="451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7" name="Google Shape;237;p28"/>
          <p:cNvSpPr txBox="1">
            <a:spLocks noGrp="1"/>
          </p:cNvSpPr>
          <p:nvPr>
            <p:ph type="subTitle" idx="9"/>
          </p:nvPr>
        </p:nvSpPr>
        <p:spPr>
          <a:xfrm>
            <a:off x="6319947" y="2433875"/>
            <a:ext cx="1920300" cy="4539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8" name="Google Shape;238;p28"/>
          <p:cNvSpPr txBox="1">
            <a:spLocks noGrp="1"/>
          </p:cNvSpPr>
          <p:nvPr>
            <p:ph type="subTitle" idx="13"/>
          </p:nvPr>
        </p:nvSpPr>
        <p:spPr>
          <a:xfrm>
            <a:off x="6319938" y="1980906"/>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9" name="Google Shape;239;p28"/>
          <p:cNvSpPr txBox="1">
            <a:spLocks noGrp="1"/>
          </p:cNvSpPr>
          <p:nvPr>
            <p:ph type="subTitle" idx="14"/>
          </p:nvPr>
        </p:nvSpPr>
        <p:spPr>
          <a:xfrm>
            <a:off x="3593736" y="2433875"/>
            <a:ext cx="1920300" cy="4539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0" name="Google Shape;240;p28"/>
          <p:cNvSpPr txBox="1">
            <a:spLocks noGrp="1"/>
          </p:cNvSpPr>
          <p:nvPr>
            <p:ph type="subTitle" idx="15"/>
          </p:nvPr>
        </p:nvSpPr>
        <p:spPr>
          <a:xfrm>
            <a:off x="3593592" y="1980906"/>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 id="2147483663" r:id="rId4"/>
    <p:sldLayoutId id="2147483666" r:id="rId5"/>
    <p:sldLayoutId id="2147483670" r:id="rId6"/>
    <p:sldLayoutId id="2147483671" r:id="rId7"/>
    <p:sldLayoutId id="2147483674" r:id="rId8"/>
    <p:sldLayoutId id="2147483679" r:id="rId9"/>
    <p:sldLayoutId id="2147483680"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 Id="rId5" Type="http://schemas.microsoft.com/office/2007/relationships/hdphoto" Target="../media/hdphoto6.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8.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microsoft.com/office/2007/relationships/hdphoto" Target="../media/hdphoto18.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941680" y="1658610"/>
            <a:ext cx="5115900" cy="191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Homework #1</a:t>
            </a:r>
            <a:endParaRPr dirty="0"/>
          </a:p>
        </p:txBody>
      </p:sp>
      <p:sp>
        <p:nvSpPr>
          <p:cNvPr id="297" name="Google Shape;297;p37"/>
          <p:cNvSpPr/>
          <p:nvPr/>
        </p:nvSpPr>
        <p:spPr>
          <a:xfrm>
            <a:off x="4629760" y="2887980"/>
            <a:ext cx="2647340" cy="130302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5024260" y="2967520"/>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b="1" dirty="0"/>
              <a:t>M</a:t>
            </a:r>
            <a:r>
              <a:rPr lang="en" sz="1400" b="1" dirty="0"/>
              <a:t>ady by </a:t>
            </a:r>
          </a:p>
          <a:p>
            <a:pPr marL="0" lvl="0" indent="0" algn="l" rtl="0">
              <a:spcBef>
                <a:spcPts val="0"/>
              </a:spcBef>
              <a:spcAft>
                <a:spcPts val="0"/>
              </a:spcAft>
              <a:buNone/>
            </a:pPr>
            <a:r>
              <a:rPr lang="en" sz="1200" dirty="0"/>
              <a:t>Petr Yakovlev</a:t>
            </a:r>
          </a:p>
          <a:p>
            <a:pPr marL="0" lvl="0" indent="0" algn="l" rtl="0">
              <a:spcBef>
                <a:spcPts val="0"/>
              </a:spcBef>
              <a:spcAft>
                <a:spcPts val="0"/>
              </a:spcAft>
              <a:buNone/>
            </a:pPr>
            <a:r>
              <a:rPr lang="en" sz="1200" dirty="0"/>
              <a:t>Alia Rachimkulova</a:t>
            </a:r>
          </a:p>
          <a:p>
            <a:pPr marL="0" lvl="0" indent="0" algn="l" rtl="0">
              <a:spcBef>
                <a:spcPts val="0"/>
              </a:spcBef>
              <a:spcAft>
                <a:spcPts val="0"/>
              </a:spcAft>
              <a:buNone/>
            </a:pPr>
            <a:r>
              <a:rPr lang="en" sz="1200" dirty="0"/>
              <a:t>Akram</a:t>
            </a:r>
            <a:r>
              <a:rPr lang="ru-RU" sz="1200" dirty="0"/>
              <a:t> </a:t>
            </a:r>
            <a:r>
              <a:rPr lang="en-US" sz="1200" dirty="0" err="1"/>
              <a:t>Turakulov</a:t>
            </a:r>
            <a:r>
              <a:rPr lang="en" sz="1200" dirty="0"/>
              <a:t> </a:t>
            </a:r>
          </a:p>
          <a:p>
            <a:pPr marL="0" lvl="0" indent="0" algn="l" rtl="0">
              <a:spcBef>
                <a:spcPts val="0"/>
              </a:spcBef>
              <a:spcAft>
                <a:spcPts val="0"/>
              </a:spcAft>
              <a:buNone/>
            </a:pPr>
            <a:r>
              <a:rPr lang="en" sz="1200" dirty="0"/>
              <a:t>Julia Sitdikova</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598C-AAF2-4C0D-939F-CFE757F0535C}"/>
              </a:ext>
            </a:extLst>
          </p:cNvPr>
          <p:cNvSpPr>
            <a:spLocks noGrp="1"/>
          </p:cNvSpPr>
          <p:nvPr>
            <p:ph type="title"/>
          </p:nvPr>
        </p:nvSpPr>
        <p:spPr>
          <a:xfrm>
            <a:off x="812400" y="1021619"/>
            <a:ext cx="6319920" cy="407100"/>
          </a:xfrm>
        </p:spPr>
        <p:txBody>
          <a:bodyPr/>
          <a:lstStyle/>
          <a:p>
            <a:r>
              <a:rPr lang="en-US" dirty="0"/>
              <a:t>Dividing by age category,</a:t>
            </a:r>
            <a:br>
              <a:rPr lang="en-US" dirty="0"/>
            </a:br>
            <a:r>
              <a:rPr lang="en-US" dirty="0"/>
              <a:t>data type </a:t>
            </a:r>
            <a:br>
              <a:rPr lang="en-US" dirty="0"/>
            </a:br>
            <a:r>
              <a:rPr lang="en-US" dirty="0"/>
              <a:t>conversion</a:t>
            </a:r>
            <a:endParaRPr lang="ru-RU" dirty="0"/>
          </a:p>
        </p:txBody>
      </p:sp>
      <p:pic>
        <p:nvPicPr>
          <p:cNvPr id="4" name="Picture 3">
            <a:extLst>
              <a:ext uri="{FF2B5EF4-FFF2-40B4-BE49-F238E27FC236}">
                <a16:creationId xmlns:a16="http://schemas.microsoft.com/office/drawing/2014/main" id="{93BF7FFC-8FA1-47EE-B39D-22E623589A9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914400" y="2454251"/>
            <a:ext cx="5067300" cy="968217"/>
          </a:xfrm>
          <a:prstGeom prst="rect">
            <a:avLst/>
          </a:prstGeom>
        </p:spPr>
      </p:pic>
      <p:pic>
        <p:nvPicPr>
          <p:cNvPr id="5" name="Picture 4">
            <a:extLst>
              <a:ext uri="{FF2B5EF4-FFF2-40B4-BE49-F238E27FC236}">
                <a16:creationId xmlns:a16="http://schemas.microsoft.com/office/drawing/2014/main" id="{F6997BA6-2199-4A9B-9D99-9A365A3437A7}"/>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914400" y="3612538"/>
            <a:ext cx="5067300" cy="819470"/>
          </a:xfrm>
          <a:prstGeom prst="rect">
            <a:avLst/>
          </a:prstGeom>
        </p:spPr>
      </p:pic>
    </p:spTree>
    <p:extLst>
      <p:ext uri="{BB962C8B-B14F-4D97-AF65-F5344CB8AC3E}">
        <p14:creationId xmlns:p14="http://schemas.microsoft.com/office/powerpoint/2010/main" val="19162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скругленные углы 6">
            <a:extLst>
              <a:ext uri="{FF2B5EF4-FFF2-40B4-BE49-F238E27FC236}">
                <a16:creationId xmlns:a16="http://schemas.microsoft.com/office/drawing/2014/main" id="{E23DE74D-DC06-E9B2-C934-8D7E93E6B4EA}"/>
              </a:ext>
            </a:extLst>
          </p:cNvPr>
          <p:cNvSpPr/>
          <p:nvPr/>
        </p:nvSpPr>
        <p:spPr>
          <a:xfrm>
            <a:off x="152400" y="1630680"/>
            <a:ext cx="3048000" cy="3337560"/>
          </a:xfrm>
          <a:prstGeom prst="roundRect">
            <a:avLst/>
          </a:prstGeom>
          <a:solidFill>
            <a:srgbClr val="ADD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A73737AF-9D2C-4730-A4FD-564686FFB57D}"/>
              </a:ext>
            </a:extLst>
          </p:cNvPr>
          <p:cNvSpPr>
            <a:spLocks noGrp="1"/>
          </p:cNvSpPr>
          <p:nvPr>
            <p:ph type="title"/>
          </p:nvPr>
        </p:nvSpPr>
        <p:spPr>
          <a:xfrm>
            <a:off x="817648" y="852008"/>
            <a:ext cx="5666972" cy="407100"/>
          </a:xfrm>
        </p:spPr>
        <p:txBody>
          <a:bodyPr/>
          <a:lstStyle/>
          <a:p>
            <a:r>
              <a:rPr lang="en-US" dirty="0"/>
              <a:t>Merging </a:t>
            </a:r>
            <a:r>
              <a:rPr lang="en-US" dirty="0" err="1"/>
              <a:t>dataframes</a:t>
            </a:r>
            <a:endParaRPr lang="ru-RU" dirty="0"/>
          </a:p>
        </p:txBody>
      </p:sp>
      <p:pic>
        <p:nvPicPr>
          <p:cNvPr id="5" name="Picture 4">
            <a:extLst>
              <a:ext uri="{FF2B5EF4-FFF2-40B4-BE49-F238E27FC236}">
                <a16:creationId xmlns:a16="http://schemas.microsoft.com/office/drawing/2014/main" id="{8A4BE47C-433F-4A19-8B12-183EF37E028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398520" y="1617980"/>
            <a:ext cx="5196840" cy="1229360"/>
          </a:xfrm>
          <a:prstGeom prst="rect">
            <a:avLst/>
          </a:prstGeom>
        </p:spPr>
      </p:pic>
      <p:pic>
        <p:nvPicPr>
          <p:cNvPr id="6" name="Picture 5">
            <a:extLst>
              <a:ext uri="{FF2B5EF4-FFF2-40B4-BE49-F238E27FC236}">
                <a16:creationId xmlns:a16="http://schemas.microsoft.com/office/drawing/2014/main" id="{DADF3A2B-6523-444B-92E5-4375C82A8BC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3398520" y="2988595"/>
            <a:ext cx="3578947" cy="1710137"/>
          </a:xfrm>
          <a:prstGeom prst="rect">
            <a:avLst/>
          </a:prstGeom>
        </p:spPr>
      </p:pic>
      <p:sp>
        <p:nvSpPr>
          <p:cNvPr id="3" name="TextBox 2">
            <a:extLst>
              <a:ext uri="{FF2B5EF4-FFF2-40B4-BE49-F238E27FC236}">
                <a16:creationId xmlns:a16="http://schemas.microsoft.com/office/drawing/2014/main" id="{2B2C1F60-95FB-671D-C279-08A31ED06586}"/>
              </a:ext>
            </a:extLst>
          </p:cNvPr>
          <p:cNvSpPr txBox="1"/>
          <p:nvPr/>
        </p:nvSpPr>
        <p:spPr>
          <a:xfrm>
            <a:off x="281940" y="1927860"/>
            <a:ext cx="2842260" cy="2800767"/>
          </a:xfrm>
          <a:prstGeom prst="rect">
            <a:avLst/>
          </a:prstGeom>
          <a:noFill/>
        </p:spPr>
        <p:txBody>
          <a:bodyPr wrap="square" rtlCol="0">
            <a:spAutoFit/>
          </a:bodyPr>
          <a:lstStyle/>
          <a:p>
            <a:r>
              <a:rPr lang="en-US" sz="1100" dirty="0">
                <a:latin typeface="Syne" panose="020B0604020202020204" charset="0"/>
              </a:rPr>
              <a:t>After merging datasets, we see a lot of useful features necessary for further analysis: cohort, </a:t>
            </a:r>
            <a:r>
              <a:rPr lang="en-US" sz="1100" dirty="0" err="1">
                <a:latin typeface="Syne" panose="020B0604020202020204" charset="0"/>
              </a:rPr>
              <a:t>rfm</a:t>
            </a:r>
            <a:r>
              <a:rPr lang="en-US" sz="1100" dirty="0">
                <a:latin typeface="Syne" panose="020B0604020202020204" charset="0"/>
              </a:rPr>
              <a:t>, and so on.</a:t>
            </a:r>
          </a:p>
          <a:p>
            <a:endParaRPr lang="en-US" sz="1100" dirty="0">
              <a:latin typeface="Syne" panose="020B0604020202020204" charset="0"/>
            </a:endParaRPr>
          </a:p>
          <a:p>
            <a:r>
              <a:rPr lang="en-US" sz="1100" dirty="0">
                <a:latin typeface="Syne" panose="020B0604020202020204" charset="0"/>
              </a:rPr>
              <a:t>For example, this is the date of purchase of the user, the number of transactions, </a:t>
            </a:r>
            <a:r>
              <a:rPr lang="en-US" sz="1100" dirty="0" err="1">
                <a:latin typeface="Syne" panose="020B0604020202020204" charset="0"/>
              </a:rPr>
              <a:t>transaction_amt</a:t>
            </a:r>
            <a:r>
              <a:rPr lang="en-US" sz="1100" dirty="0">
                <a:latin typeface="Syne" panose="020B0604020202020204" charset="0"/>
              </a:rPr>
              <a:t>. </a:t>
            </a:r>
          </a:p>
          <a:p>
            <a:endParaRPr lang="en-US" sz="1100" dirty="0">
              <a:latin typeface="Syne" panose="020B0604020202020204" charset="0"/>
            </a:endParaRPr>
          </a:p>
          <a:p>
            <a:r>
              <a:rPr lang="en-US" sz="1100" dirty="0">
                <a:latin typeface="Syne" panose="020B0604020202020204" charset="0"/>
              </a:rPr>
              <a:t>Also, the presence of various channels of work with the user: email, </a:t>
            </a:r>
            <a:r>
              <a:rPr lang="en-US" sz="1100" dirty="0" err="1">
                <a:latin typeface="Syne" panose="020B0604020202020204" charset="0"/>
              </a:rPr>
              <a:t>phone_number</a:t>
            </a:r>
            <a:r>
              <a:rPr lang="en-US" sz="1100" dirty="0">
                <a:latin typeface="Syne" panose="020B0604020202020204" charset="0"/>
              </a:rPr>
              <a:t>, push are required for further work on the promoting strategy.</a:t>
            </a:r>
          </a:p>
          <a:p>
            <a:endParaRPr lang="en-US" sz="1100" dirty="0">
              <a:latin typeface="Syne" panose="020B0604020202020204" charset="0"/>
            </a:endParaRPr>
          </a:p>
          <a:p>
            <a:r>
              <a:rPr lang="en-US" sz="1100" dirty="0">
                <a:latin typeface="Syne" panose="020B0604020202020204" charset="0"/>
              </a:rPr>
              <a:t>Also we added </a:t>
            </a:r>
            <a:r>
              <a:rPr lang="en-US" sz="1100" dirty="0" err="1">
                <a:latin typeface="Syne" panose="020B0604020202020204" charset="0"/>
              </a:rPr>
              <a:t>age_category</a:t>
            </a:r>
            <a:r>
              <a:rPr lang="en-US" sz="1100" dirty="0">
                <a:latin typeface="Syne" panose="020B0604020202020204" charset="0"/>
              </a:rPr>
              <a:t> of our clients which represents quantiles for deep understanding </a:t>
            </a:r>
            <a:endParaRPr lang="ru-RU" sz="1100" dirty="0"/>
          </a:p>
        </p:txBody>
      </p:sp>
    </p:spTree>
    <p:extLst>
      <p:ext uri="{BB962C8B-B14F-4D97-AF65-F5344CB8AC3E}">
        <p14:creationId xmlns:p14="http://schemas.microsoft.com/office/powerpoint/2010/main" val="31194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5767-BD00-49DA-9C8D-8F8602D2A369}"/>
              </a:ext>
            </a:extLst>
          </p:cNvPr>
          <p:cNvSpPr>
            <a:spLocks noGrp="1"/>
          </p:cNvSpPr>
          <p:nvPr>
            <p:ph type="title"/>
          </p:nvPr>
        </p:nvSpPr>
        <p:spPr>
          <a:xfrm>
            <a:off x="563880" y="1029239"/>
            <a:ext cx="4851568" cy="407100"/>
          </a:xfrm>
        </p:spPr>
        <p:txBody>
          <a:bodyPr/>
          <a:lstStyle/>
          <a:p>
            <a:r>
              <a:rPr lang="en-US" dirty="0"/>
              <a:t>Deleting negative rows</a:t>
            </a:r>
            <a:endParaRPr lang="ru-RU" dirty="0"/>
          </a:p>
        </p:txBody>
      </p:sp>
      <p:pic>
        <p:nvPicPr>
          <p:cNvPr id="4" name="Picture 3">
            <a:extLst>
              <a:ext uri="{FF2B5EF4-FFF2-40B4-BE49-F238E27FC236}">
                <a16:creationId xmlns:a16="http://schemas.microsoft.com/office/drawing/2014/main" id="{39F43CB1-D6D1-4EB9-B7B6-51209FFE6C7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630680" y="2178359"/>
            <a:ext cx="4983480" cy="1002682"/>
          </a:xfrm>
          <a:prstGeom prst="rect">
            <a:avLst/>
          </a:prstGeom>
        </p:spPr>
      </p:pic>
    </p:spTree>
    <p:extLst>
      <p:ext uri="{BB962C8B-B14F-4D97-AF65-F5344CB8AC3E}">
        <p14:creationId xmlns:p14="http://schemas.microsoft.com/office/powerpoint/2010/main" val="147097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algn="ctr"/>
            <a:r>
              <a:rPr lang="en-US" sz="4800" b="1" dirty="0"/>
              <a:t>Cohort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9597B-1974-96A4-D31C-055BA917A44F}"/>
              </a:ext>
            </a:extLst>
          </p:cNvPr>
          <p:cNvSpPr>
            <a:spLocks noGrp="1"/>
          </p:cNvSpPr>
          <p:nvPr>
            <p:ph type="title"/>
          </p:nvPr>
        </p:nvSpPr>
        <p:spPr>
          <a:xfrm>
            <a:off x="682253" y="446252"/>
            <a:ext cx="7717500" cy="453900"/>
          </a:xfrm>
        </p:spPr>
        <p:txBody>
          <a:bodyPr/>
          <a:lstStyle/>
          <a:p>
            <a:r>
              <a:rPr lang="en-US" dirty="0"/>
              <a:t>Cohorts analysis</a:t>
            </a:r>
            <a:endParaRPr lang="ru-RU" dirty="0"/>
          </a:p>
        </p:txBody>
      </p:sp>
      <p:pic>
        <p:nvPicPr>
          <p:cNvPr id="1028" name="Picture 4">
            <a:extLst>
              <a:ext uri="{FF2B5EF4-FFF2-40B4-BE49-F238E27FC236}">
                <a16:creationId xmlns:a16="http://schemas.microsoft.com/office/drawing/2014/main" id="{13CD7FCA-C333-E4B8-8741-32C3B2E564C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493928" y="1043774"/>
            <a:ext cx="5814259" cy="378201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36;p52">
            <a:extLst>
              <a:ext uri="{FF2B5EF4-FFF2-40B4-BE49-F238E27FC236}">
                <a16:creationId xmlns:a16="http://schemas.microsoft.com/office/drawing/2014/main" id="{3D2996D4-9AD2-A314-C9A9-E07CE2F807DF}"/>
              </a:ext>
            </a:extLst>
          </p:cNvPr>
          <p:cNvSpPr txBox="1">
            <a:spLocks/>
          </p:cNvSpPr>
          <p:nvPr/>
        </p:nvSpPr>
        <p:spPr>
          <a:xfrm>
            <a:off x="6452570" y="1043774"/>
            <a:ext cx="2528870" cy="343678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 algn="ctr"/>
            <a:r>
              <a:rPr lang="en-US" b="1" dirty="0">
                <a:solidFill>
                  <a:srgbClr val="4E4D4D"/>
                </a:solidFill>
                <a:latin typeface="Syne" panose="020B0604020202020204" charset="0"/>
              </a:rPr>
              <a:t>Key points</a:t>
            </a:r>
            <a:r>
              <a:rPr lang="ru-RU" b="1" dirty="0">
                <a:solidFill>
                  <a:srgbClr val="4E4D4D"/>
                </a:solidFill>
                <a:latin typeface="Karla" pitchFamily="2" charset="0"/>
              </a:rPr>
              <a:t>:</a:t>
            </a:r>
            <a:endParaRPr lang="en-US" b="1" dirty="0">
              <a:solidFill>
                <a:srgbClr val="4E4D4D"/>
              </a:solidFill>
              <a:latin typeface="Syne" panose="020B0604020202020204" charset="0"/>
            </a:endParaRPr>
          </a:p>
          <a:p>
            <a:pPr marL="377190" indent="-285750">
              <a:spcBef>
                <a:spcPts val="600"/>
              </a:spcBef>
              <a:buFont typeface="Arial" panose="020B0604020202020204" pitchFamily="34" charset="0"/>
              <a:buChar char="•"/>
            </a:pPr>
            <a:r>
              <a:rPr lang="en-US" sz="1000" dirty="0">
                <a:solidFill>
                  <a:srgbClr val="4E4D4D"/>
                </a:solidFill>
                <a:latin typeface="Syne" panose="020B0604020202020204" charset="0"/>
              </a:rPr>
              <a:t>The first cohort (2020–01) seems to perform surprisingly well compared to the other. A year after the first purchase, there is more than 70% retention rate. This might be a cohort of dedicated customers, who first became clients based on some already-existing connections with the company</a:t>
            </a:r>
          </a:p>
          <a:p>
            <a:pPr marL="377190" indent="-285750">
              <a:spcBef>
                <a:spcPts val="600"/>
              </a:spcBef>
              <a:buFont typeface="Arial" panose="020B0604020202020204" pitchFamily="34" charset="0"/>
              <a:buChar char="•"/>
            </a:pPr>
            <a:r>
              <a:rPr lang="en-US" sz="1000" dirty="0">
                <a:solidFill>
                  <a:srgbClr val="4E4D4D"/>
                </a:solidFill>
                <a:latin typeface="Syne" panose="020B0604020202020204" charset="0"/>
              </a:rPr>
              <a:t>We observe overall good retention rate across all cohorts, after 1 year there are no rates below 50%, however we can see fluctuations in retention over time. </a:t>
            </a:r>
          </a:p>
          <a:p>
            <a:pPr marL="377190" indent="-285750">
              <a:spcBef>
                <a:spcPts val="600"/>
              </a:spcBef>
              <a:buFont typeface="Arial" panose="020B0604020202020204" pitchFamily="34" charset="0"/>
              <a:buChar char="•"/>
            </a:pPr>
            <a:r>
              <a:rPr lang="en-US" sz="1000" dirty="0">
                <a:solidFill>
                  <a:srgbClr val="4E4D4D"/>
                </a:solidFill>
                <a:latin typeface="Syne" panose="020B0604020202020204" charset="0"/>
              </a:rPr>
              <a:t>Customers acquired since the cohort from 2020-04 to 2020-07 are less likely to return, which company should take into consideration</a:t>
            </a:r>
          </a:p>
        </p:txBody>
      </p:sp>
    </p:spTree>
    <p:extLst>
      <p:ext uri="{BB962C8B-B14F-4D97-AF65-F5344CB8AC3E}">
        <p14:creationId xmlns:p14="http://schemas.microsoft.com/office/powerpoint/2010/main" val="96645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algn="ctr"/>
            <a:r>
              <a:rPr lang="en-US" sz="4800" dirty="0"/>
              <a:t>RFM</a:t>
            </a:r>
            <a:endParaRPr lang="en-US" sz="4800" b="1" dirty="0"/>
          </a:p>
        </p:txBody>
      </p:sp>
    </p:spTree>
    <p:extLst>
      <p:ext uri="{BB962C8B-B14F-4D97-AF65-F5344CB8AC3E}">
        <p14:creationId xmlns:p14="http://schemas.microsoft.com/office/powerpoint/2010/main" val="68281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7CFE-CDFF-4A2A-BC30-E0703B36ABA4}"/>
              </a:ext>
            </a:extLst>
          </p:cNvPr>
          <p:cNvSpPr>
            <a:spLocks noGrp="1"/>
          </p:cNvSpPr>
          <p:nvPr>
            <p:ph type="title"/>
          </p:nvPr>
        </p:nvSpPr>
        <p:spPr>
          <a:xfrm>
            <a:off x="1023388" y="714851"/>
            <a:ext cx="3264300" cy="407100"/>
          </a:xfrm>
        </p:spPr>
        <p:txBody>
          <a:bodyPr/>
          <a:lstStyle/>
          <a:p>
            <a:pPr algn="r"/>
            <a:r>
              <a:rPr lang="en-US" dirty="0"/>
              <a:t>RFM</a:t>
            </a:r>
            <a:endParaRPr lang="ru-RU" dirty="0"/>
          </a:p>
        </p:txBody>
      </p:sp>
      <p:pic>
        <p:nvPicPr>
          <p:cNvPr id="4" name="Picture 3">
            <a:extLst>
              <a:ext uri="{FF2B5EF4-FFF2-40B4-BE49-F238E27FC236}">
                <a16:creationId xmlns:a16="http://schemas.microsoft.com/office/drawing/2014/main" id="{3FCBC102-8362-42C5-A488-3104BE5D1B4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827558" y="1576522"/>
            <a:ext cx="4615402" cy="2547327"/>
          </a:xfrm>
          <a:prstGeom prst="rect">
            <a:avLst/>
          </a:prstGeom>
        </p:spPr>
      </p:pic>
      <p:sp>
        <p:nvSpPr>
          <p:cNvPr id="5" name="TextBox 4">
            <a:extLst>
              <a:ext uri="{FF2B5EF4-FFF2-40B4-BE49-F238E27FC236}">
                <a16:creationId xmlns:a16="http://schemas.microsoft.com/office/drawing/2014/main" id="{1DDD5820-9D48-8F9E-422D-4770C384E808}"/>
              </a:ext>
            </a:extLst>
          </p:cNvPr>
          <p:cNvSpPr txBox="1"/>
          <p:nvPr/>
        </p:nvSpPr>
        <p:spPr>
          <a:xfrm>
            <a:off x="548640" y="1985119"/>
            <a:ext cx="2712720" cy="1815882"/>
          </a:xfrm>
          <a:prstGeom prst="rect">
            <a:avLst/>
          </a:prstGeom>
          <a:noFill/>
        </p:spPr>
        <p:txBody>
          <a:bodyPr wrap="square" rtlCol="0">
            <a:spAutoFit/>
          </a:bodyPr>
          <a:lstStyle/>
          <a:p>
            <a:r>
              <a:rPr lang="en-US" dirty="0">
                <a:latin typeface="Syne" panose="020B0604020202020204" charset="0"/>
              </a:rPr>
              <a:t>We implemented RFM in order to divide customers into various categories or clusters to identify customers who are more likely to respond to promotions and also for future personalization services. Also we added some additional attributes</a:t>
            </a:r>
          </a:p>
        </p:txBody>
      </p:sp>
    </p:spTree>
    <p:extLst>
      <p:ext uri="{BB962C8B-B14F-4D97-AF65-F5344CB8AC3E}">
        <p14:creationId xmlns:p14="http://schemas.microsoft.com/office/powerpoint/2010/main" val="424835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219AF-C54D-436E-95DD-41509FE307E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610722" y="1626839"/>
            <a:ext cx="2943636" cy="1943371"/>
          </a:xfrm>
          <a:prstGeom prst="rect">
            <a:avLst/>
          </a:prstGeom>
        </p:spPr>
      </p:pic>
      <p:sp>
        <p:nvSpPr>
          <p:cNvPr id="2" name="TextBox 1">
            <a:extLst>
              <a:ext uri="{FF2B5EF4-FFF2-40B4-BE49-F238E27FC236}">
                <a16:creationId xmlns:a16="http://schemas.microsoft.com/office/drawing/2014/main" id="{BD4BE8B4-42B2-34AA-C87F-7BA37D0D7588}"/>
              </a:ext>
            </a:extLst>
          </p:cNvPr>
          <p:cNvSpPr txBox="1"/>
          <p:nvPr/>
        </p:nvSpPr>
        <p:spPr>
          <a:xfrm>
            <a:off x="815340" y="2251819"/>
            <a:ext cx="2712720" cy="738664"/>
          </a:xfrm>
          <a:prstGeom prst="rect">
            <a:avLst/>
          </a:prstGeom>
          <a:noFill/>
        </p:spPr>
        <p:txBody>
          <a:bodyPr wrap="square" rtlCol="0">
            <a:spAutoFit/>
          </a:bodyPr>
          <a:lstStyle/>
          <a:p>
            <a:r>
              <a:rPr lang="en-US" dirty="0">
                <a:latin typeface="Syne" panose="020B0604020202020204" charset="0"/>
              </a:rPr>
              <a:t>Also we create customer’s groups and segmented them into these categories</a:t>
            </a:r>
          </a:p>
        </p:txBody>
      </p:sp>
      <p:sp>
        <p:nvSpPr>
          <p:cNvPr id="8" name="Равнобедренный треугольник 7">
            <a:extLst>
              <a:ext uri="{FF2B5EF4-FFF2-40B4-BE49-F238E27FC236}">
                <a16:creationId xmlns:a16="http://schemas.microsoft.com/office/drawing/2014/main" id="{A3AD7162-080B-93CC-BEFD-9373D9FC7D4F}"/>
              </a:ext>
            </a:extLst>
          </p:cNvPr>
          <p:cNvSpPr/>
          <p:nvPr/>
        </p:nvSpPr>
        <p:spPr>
          <a:xfrm rot="5400000">
            <a:off x="-106680" y="2496820"/>
            <a:ext cx="1371600" cy="365760"/>
          </a:xfrm>
          <a:prstGeom prst="triangle">
            <a:avLst/>
          </a:prstGeom>
          <a:solidFill>
            <a:srgbClr val="ADD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4046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вал 5">
            <a:extLst>
              <a:ext uri="{FF2B5EF4-FFF2-40B4-BE49-F238E27FC236}">
                <a16:creationId xmlns:a16="http://schemas.microsoft.com/office/drawing/2014/main" id="{D47FD163-1A67-55F0-4CDE-F9B2269E5627}"/>
              </a:ext>
            </a:extLst>
          </p:cNvPr>
          <p:cNvSpPr/>
          <p:nvPr/>
        </p:nvSpPr>
        <p:spPr>
          <a:xfrm>
            <a:off x="457200" y="2072640"/>
            <a:ext cx="853440" cy="716280"/>
          </a:xfrm>
          <a:prstGeom prst="ellipse">
            <a:avLst/>
          </a:prstGeom>
          <a:solidFill>
            <a:srgbClr val="ADD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Picture 3">
            <a:extLst>
              <a:ext uri="{FF2B5EF4-FFF2-40B4-BE49-F238E27FC236}">
                <a16:creationId xmlns:a16="http://schemas.microsoft.com/office/drawing/2014/main" id="{010C526A-CBEB-4E29-81B8-E09C1F1D8A3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674168" y="1306830"/>
            <a:ext cx="2846380" cy="2862614"/>
          </a:xfrm>
          <a:prstGeom prst="rect">
            <a:avLst/>
          </a:prstGeom>
        </p:spPr>
      </p:pic>
      <p:sp>
        <p:nvSpPr>
          <p:cNvPr id="5" name="TextBox 4">
            <a:extLst>
              <a:ext uri="{FF2B5EF4-FFF2-40B4-BE49-F238E27FC236}">
                <a16:creationId xmlns:a16="http://schemas.microsoft.com/office/drawing/2014/main" id="{03688457-6886-6C76-7D77-4AA1DBF08179}"/>
              </a:ext>
            </a:extLst>
          </p:cNvPr>
          <p:cNvSpPr txBox="1"/>
          <p:nvPr/>
        </p:nvSpPr>
        <p:spPr>
          <a:xfrm>
            <a:off x="815340" y="2251819"/>
            <a:ext cx="2712720" cy="738664"/>
          </a:xfrm>
          <a:prstGeom prst="rect">
            <a:avLst/>
          </a:prstGeom>
          <a:noFill/>
        </p:spPr>
        <p:txBody>
          <a:bodyPr wrap="square" rtlCol="0">
            <a:spAutoFit/>
          </a:bodyPr>
          <a:lstStyle/>
          <a:p>
            <a:r>
              <a:rPr lang="en-US" dirty="0">
                <a:latin typeface="Syne" panose="020B0604020202020204" charset="0"/>
              </a:rPr>
              <a:t>Also we calculated some statics according to certain clients segments</a:t>
            </a:r>
          </a:p>
        </p:txBody>
      </p:sp>
    </p:spTree>
    <p:extLst>
      <p:ext uri="{BB962C8B-B14F-4D97-AF65-F5344CB8AC3E}">
        <p14:creationId xmlns:p14="http://schemas.microsoft.com/office/powerpoint/2010/main" val="405541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algn="ctr"/>
            <a:r>
              <a:rPr lang="en-US" sz="4000" dirty="0"/>
              <a:t>CLUSTER ANALYSIS</a:t>
            </a:r>
          </a:p>
        </p:txBody>
      </p:sp>
    </p:spTree>
    <p:extLst>
      <p:ext uri="{BB962C8B-B14F-4D97-AF65-F5344CB8AC3E}">
        <p14:creationId xmlns:p14="http://schemas.microsoft.com/office/powerpoint/2010/main" val="196353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40625" y="31332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11" name="Google Shape;311;p39"/>
          <p:cNvSpPr/>
          <p:nvPr/>
        </p:nvSpPr>
        <p:spPr>
          <a:xfrm>
            <a:off x="1674150" y="31521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74150" y="16077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13" name="Google Shape;313;p39"/>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318" name="Google Shape;318;p39"/>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100" dirty="0"/>
              <a:t>DATASET EXPLORATION</a:t>
            </a:r>
            <a:endParaRPr sz="1100" dirty="0"/>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lvl="0"/>
            <a:r>
              <a:rPr lang="en" sz="1100" dirty="0"/>
              <a:t>CLUSTER ANALYSIS</a:t>
            </a:r>
            <a:endParaRPr sz="1100" dirty="0"/>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p>
            <a:pPr marR="0"/>
            <a:r>
              <a:rPr lang="en" sz="1100" dirty="0"/>
              <a:t>COHORT ANALYSIS</a:t>
            </a:r>
            <a:endParaRPr sz="1100" dirty="0"/>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27" name="Google Shape;327;p39"/>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p>
            <a:pPr marR="0"/>
            <a:r>
              <a:rPr lang="en" sz="1100" dirty="0"/>
              <a:t>RFM AND MARKETING STRATEGIES</a:t>
            </a:r>
            <a:endParaRPr sz="1100" dirty="0"/>
          </a:p>
        </p:txBody>
      </p:sp>
      <p:sp>
        <p:nvSpPr>
          <p:cNvPr id="329" name="Google Shape;329;p39"/>
          <p:cNvSpPr txBox="1">
            <a:spLocks noGrp="1"/>
          </p:cNvSpPr>
          <p:nvPr>
            <p:ph type="title" idx="15"/>
          </p:nvPr>
        </p:nvSpPr>
        <p:spPr>
          <a:xfrm>
            <a:off x="4829393" y="31728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44639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D25C-D1B5-42BD-9422-4E8EDC7F8ABF}"/>
              </a:ext>
            </a:extLst>
          </p:cNvPr>
          <p:cNvSpPr>
            <a:spLocks noGrp="1"/>
          </p:cNvSpPr>
          <p:nvPr>
            <p:ph type="title"/>
          </p:nvPr>
        </p:nvSpPr>
        <p:spPr>
          <a:xfrm>
            <a:off x="1099588" y="1082497"/>
            <a:ext cx="3264300" cy="407100"/>
          </a:xfrm>
        </p:spPr>
        <p:txBody>
          <a:bodyPr/>
          <a:lstStyle/>
          <a:p>
            <a:r>
              <a:rPr lang="en-US" dirty="0"/>
              <a:t>Finding Optimum Clusters</a:t>
            </a:r>
            <a:endParaRPr lang="ru-RU" dirty="0"/>
          </a:p>
        </p:txBody>
      </p:sp>
      <p:pic>
        <p:nvPicPr>
          <p:cNvPr id="4" name="Picture 3">
            <a:extLst>
              <a:ext uri="{FF2B5EF4-FFF2-40B4-BE49-F238E27FC236}">
                <a16:creationId xmlns:a16="http://schemas.microsoft.com/office/drawing/2014/main" id="{4097EFC2-25FC-4594-B812-0E3F3972DAE1}"/>
              </a:ext>
            </a:extLst>
          </p:cNvPr>
          <p:cNvPicPr>
            <a:picLocks noChangeAspect="1"/>
          </p:cNvPicPr>
          <p:nvPr/>
        </p:nvPicPr>
        <p:blipFill rotWithShape="1">
          <a:blip r:embed="rId2"/>
          <a:srcRect r="15388" b="3024"/>
          <a:stretch/>
        </p:blipFill>
        <p:spPr>
          <a:xfrm>
            <a:off x="5242561" y="161105"/>
            <a:ext cx="1780540" cy="1305632"/>
          </a:xfrm>
          <a:prstGeom prst="rect">
            <a:avLst/>
          </a:prstGeom>
        </p:spPr>
      </p:pic>
      <p:pic>
        <p:nvPicPr>
          <p:cNvPr id="5" name="Picture 4">
            <a:extLst>
              <a:ext uri="{FF2B5EF4-FFF2-40B4-BE49-F238E27FC236}">
                <a16:creationId xmlns:a16="http://schemas.microsoft.com/office/drawing/2014/main" id="{16899601-14B4-4EF6-A20E-7AFC336A36BF}"/>
              </a:ext>
            </a:extLst>
          </p:cNvPr>
          <p:cNvPicPr>
            <a:picLocks noChangeAspect="1"/>
          </p:cNvPicPr>
          <p:nvPr/>
        </p:nvPicPr>
        <p:blipFill rotWithShape="1">
          <a:blip r:embed="rId3"/>
          <a:srcRect r="15388"/>
          <a:stretch/>
        </p:blipFill>
        <p:spPr>
          <a:xfrm>
            <a:off x="5242560" y="1621409"/>
            <a:ext cx="1780540" cy="1305632"/>
          </a:xfrm>
          <a:prstGeom prst="rect">
            <a:avLst/>
          </a:prstGeom>
        </p:spPr>
      </p:pic>
      <p:pic>
        <p:nvPicPr>
          <p:cNvPr id="6" name="Picture 5">
            <a:extLst>
              <a:ext uri="{FF2B5EF4-FFF2-40B4-BE49-F238E27FC236}">
                <a16:creationId xmlns:a16="http://schemas.microsoft.com/office/drawing/2014/main" id="{E1A9637B-8AE9-4EA6-BDB5-FFB067F05EAD}"/>
              </a:ext>
            </a:extLst>
          </p:cNvPr>
          <p:cNvPicPr>
            <a:picLocks noChangeAspect="1"/>
          </p:cNvPicPr>
          <p:nvPr/>
        </p:nvPicPr>
        <p:blipFill rotWithShape="1">
          <a:blip r:embed="rId4"/>
          <a:srcRect r="9135" b="4101"/>
          <a:stretch/>
        </p:blipFill>
        <p:spPr>
          <a:xfrm>
            <a:off x="5242560" y="3161053"/>
            <a:ext cx="1780540" cy="1362687"/>
          </a:xfrm>
          <a:prstGeom prst="rect">
            <a:avLst/>
          </a:prstGeom>
        </p:spPr>
      </p:pic>
      <p:sp>
        <p:nvSpPr>
          <p:cNvPr id="7" name="TextBox 6">
            <a:extLst>
              <a:ext uri="{FF2B5EF4-FFF2-40B4-BE49-F238E27FC236}">
                <a16:creationId xmlns:a16="http://schemas.microsoft.com/office/drawing/2014/main" id="{31DC7E97-C636-947C-64D0-8AB0A505E1D3}"/>
              </a:ext>
            </a:extLst>
          </p:cNvPr>
          <p:cNvSpPr txBox="1"/>
          <p:nvPr/>
        </p:nvSpPr>
        <p:spPr>
          <a:xfrm>
            <a:off x="1043940" y="2244199"/>
            <a:ext cx="2712720" cy="1169551"/>
          </a:xfrm>
          <a:prstGeom prst="rect">
            <a:avLst/>
          </a:prstGeom>
          <a:noFill/>
        </p:spPr>
        <p:txBody>
          <a:bodyPr wrap="square" rtlCol="0">
            <a:spAutoFit/>
          </a:bodyPr>
          <a:lstStyle/>
          <a:p>
            <a:r>
              <a:rPr lang="en-US" dirty="0">
                <a:latin typeface="Syne" panose="020B0604020202020204" charset="0"/>
              </a:rPr>
              <a:t>Before scaling we decided find optimum number of clusters sequentially going through features: recency, monetary, frequency</a:t>
            </a:r>
          </a:p>
        </p:txBody>
      </p:sp>
    </p:spTree>
    <p:extLst>
      <p:ext uri="{BB962C8B-B14F-4D97-AF65-F5344CB8AC3E}">
        <p14:creationId xmlns:p14="http://schemas.microsoft.com/office/powerpoint/2010/main" val="297360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136C-4469-4EB4-80B3-AA36E64E8D81}"/>
              </a:ext>
            </a:extLst>
          </p:cNvPr>
          <p:cNvSpPr>
            <a:spLocks noGrp="1"/>
          </p:cNvSpPr>
          <p:nvPr>
            <p:ph type="title"/>
          </p:nvPr>
        </p:nvSpPr>
        <p:spPr>
          <a:xfrm>
            <a:off x="1074188" y="996219"/>
            <a:ext cx="3264300" cy="407100"/>
          </a:xfrm>
        </p:spPr>
        <p:txBody>
          <a:bodyPr/>
          <a:lstStyle/>
          <a:p>
            <a:r>
              <a:rPr lang="en-US" dirty="0"/>
              <a:t>Observing distributions</a:t>
            </a:r>
            <a:endParaRPr lang="ru-RU" dirty="0"/>
          </a:p>
        </p:txBody>
      </p:sp>
      <p:pic>
        <p:nvPicPr>
          <p:cNvPr id="4" name="Picture 3">
            <a:extLst>
              <a:ext uri="{FF2B5EF4-FFF2-40B4-BE49-F238E27FC236}">
                <a16:creationId xmlns:a16="http://schemas.microsoft.com/office/drawing/2014/main" id="{C79D5A15-5C2D-423C-9442-B5949613AAC2}"/>
              </a:ext>
            </a:extLst>
          </p:cNvPr>
          <p:cNvPicPr>
            <a:picLocks noChangeAspect="1"/>
          </p:cNvPicPr>
          <p:nvPr/>
        </p:nvPicPr>
        <p:blipFill>
          <a:blip r:embed="rId2"/>
          <a:stretch>
            <a:fillRect/>
          </a:stretch>
        </p:blipFill>
        <p:spPr>
          <a:xfrm>
            <a:off x="4160520" y="1466333"/>
            <a:ext cx="3121559" cy="2724119"/>
          </a:xfrm>
          <a:prstGeom prst="rect">
            <a:avLst/>
          </a:prstGeom>
        </p:spPr>
      </p:pic>
      <p:sp>
        <p:nvSpPr>
          <p:cNvPr id="5" name="TextBox 4">
            <a:extLst>
              <a:ext uri="{FF2B5EF4-FFF2-40B4-BE49-F238E27FC236}">
                <a16:creationId xmlns:a16="http://schemas.microsoft.com/office/drawing/2014/main" id="{00190B35-0DC5-39E2-4998-011DD61338A1}"/>
              </a:ext>
            </a:extLst>
          </p:cNvPr>
          <p:cNvSpPr txBox="1"/>
          <p:nvPr/>
        </p:nvSpPr>
        <p:spPr>
          <a:xfrm>
            <a:off x="1043940" y="2244199"/>
            <a:ext cx="2712720" cy="2031325"/>
          </a:xfrm>
          <a:prstGeom prst="rect">
            <a:avLst/>
          </a:prstGeom>
          <a:noFill/>
        </p:spPr>
        <p:txBody>
          <a:bodyPr wrap="square" rtlCol="0">
            <a:spAutoFit/>
          </a:bodyPr>
          <a:lstStyle/>
          <a:p>
            <a:r>
              <a:rPr lang="en-US" dirty="0">
                <a:latin typeface="Syne" panose="020B0604020202020204" charset="0"/>
              </a:rPr>
              <a:t>Here we can observe that the data is highly skewed. So we have to transform and scale the data first because K-Means assumes that the variables should have a symmetric distributions(not skewed) and they should have same average values as well as same variance</a:t>
            </a:r>
          </a:p>
        </p:txBody>
      </p:sp>
    </p:spTree>
    <p:extLst>
      <p:ext uri="{BB962C8B-B14F-4D97-AF65-F5344CB8AC3E}">
        <p14:creationId xmlns:p14="http://schemas.microsoft.com/office/powerpoint/2010/main" val="211098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88A1-293F-4B88-B78A-FBD547FE73A2}"/>
              </a:ext>
            </a:extLst>
          </p:cNvPr>
          <p:cNvSpPr>
            <a:spLocks noGrp="1"/>
          </p:cNvSpPr>
          <p:nvPr>
            <p:ph type="title"/>
          </p:nvPr>
        </p:nvSpPr>
        <p:spPr>
          <a:xfrm>
            <a:off x="1116013" y="879379"/>
            <a:ext cx="3215872" cy="407100"/>
          </a:xfrm>
        </p:spPr>
        <p:txBody>
          <a:bodyPr/>
          <a:lstStyle/>
          <a:p>
            <a:r>
              <a:rPr lang="en-US" dirty="0"/>
              <a:t>Finding Optimum Clusters using scaled data</a:t>
            </a:r>
            <a:endParaRPr lang="ru-RU" dirty="0"/>
          </a:p>
        </p:txBody>
      </p:sp>
      <p:pic>
        <p:nvPicPr>
          <p:cNvPr id="4" name="Picture 3">
            <a:extLst>
              <a:ext uri="{FF2B5EF4-FFF2-40B4-BE49-F238E27FC236}">
                <a16:creationId xmlns:a16="http://schemas.microsoft.com/office/drawing/2014/main" id="{C92C76C2-5585-4E48-86DF-94CB1E39FA22}"/>
              </a:ext>
            </a:extLst>
          </p:cNvPr>
          <p:cNvPicPr>
            <a:picLocks noChangeAspect="1"/>
          </p:cNvPicPr>
          <p:nvPr/>
        </p:nvPicPr>
        <p:blipFill>
          <a:blip r:embed="rId2"/>
          <a:stretch>
            <a:fillRect/>
          </a:stretch>
        </p:blipFill>
        <p:spPr>
          <a:xfrm>
            <a:off x="4780280" y="1017530"/>
            <a:ext cx="2184400" cy="2061789"/>
          </a:xfrm>
          <a:prstGeom prst="rect">
            <a:avLst/>
          </a:prstGeom>
        </p:spPr>
      </p:pic>
      <p:pic>
        <p:nvPicPr>
          <p:cNvPr id="5" name="Picture 4">
            <a:extLst>
              <a:ext uri="{FF2B5EF4-FFF2-40B4-BE49-F238E27FC236}">
                <a16:creationId xmlns:a16="http://schemas.microsoft.com/office/drawing/2014/main" id="{92C96EA3-C5AB-4AC2-BF5A-C2871BD31D8E}"/>
              </a:ext>
            </a:extLst>
          </p:cNvPr>
          <p:cNvPicPr>
            <a:picLocks noChangeAspect="1"/>
          </p:cNvPicPr>
          <p:nvPr/>
        </p:nvPicPr>
        <p:blipFill>
          <a:blip r:embed="rId3"/>
          <a:stretch>
            <a:fillRect/>
          </a:stretch>
        </p:blipFill>
        <p:spPr>
          <a:xfrm>
            <a:off x="4774977" y="3157770"/>
            <a:ext cx="2203718" cy="1466850"/>
          </a:xfrm>
          <a:prstGeom prst="rect">
            <a:avLst/>
          </a:prstGeom>
        </p:spPr>
      </p:pic>
      <p:sp>
        <p:nvSpPr>
          <p:cNvPr id="6" name="TextBox 5">
            <a:extLst>
              <a:ext uri="{FF2B5EF4-FFF2-40B4-BE49-F238E27FC236}">
                <a16:creationId xmlns:a16="http://schemas.microsoft.com/office/drawing/2014/main" id="{1AABE6B1-0448-D38D-AEAA-A2C002B3A3EC}"/>
              </a:ext>
            </a:extLst>
          </p:cNvPr>
          <p:cNvSpPr txBox="1"/>
          <p:nvPr/>
        </p:nvSpPr>
        <p:spPr>
          <a:xfrm>
            <a:off x="1021080" y="2335639"/>
            <a:ext cx="2712720" cy="954107"/>
          </a:xfrm>
          <a:prstGeom prst="rect">
            <a:avLst/>
          </a:prstGeom>
          <a:noFill/>
        </p:spPr>
        <p:txBody>
          <a:bodyPr wrap="square" rtlCol="0">
            <a:spAutoFit/>
          </a:bodyPr>
          <a:lstStyle/>
          <a:p>
            <a:r>
              <a:rPr lang="en-US" dirty="0">
                <a:latin typeface="Syne" panose="020B0604020202020204" charset="0"/>
              </a:rPr>
              <a:t>We scaled our data.. Lets try to find number of appropriate clusters to divide customers with</a:t>
            </a:r>
            <a:r>
              <a:rPr lang="en-US" b="1" dirty="0">
                <a:latin typeface="Syne" panose="020B0604020202020204" charset="0"/>
              </a:rPr>
              <a:t> elbow </a:t>
            </a:r>
            <a:r>
              <a:rPr lang="en-US" dirty="0">
                <a:latin typeface="Syne" panose="020B0604020202020204" charset="0"/>
              </a:rPr>
              <a:t>method. </a:t>
            </a:r>
          </a:p>
        </p:txBody>
      </p:sp>
    </p:spTree>
    <p:extLst>
      <p:ext uri="{BB962C8B-B14F-4D97-AF65-F5344CB8AC3E}">
        <p14:creationId xmlns:p14="http://schemas.microsoft.com/office/powerpoint/2010/main" val="244079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DE50D-C1AE-4AED-B750-002B4D70C6A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4646929" y="2369978"/>
            <a:ext cx="3326159" cy="1838644"/>
          </a:xfrm>
          <a:prstGeom prst="rect">
            <a:avLst/>
          </a:prstGeom>
        </p:spPr>
      </p:pic>
      <p:sp>
        <p:nvSpPr>
          <p:cNvPr id="5" name="Title 1">
            <a:extLst>
              <a:ext uri="{FF2B5EF4-FFF2-40B4-BE49-F238E27FC236}">
                <a16:creationId xmlns:a16="http://schemas.microsoft.com/office/drawing/2014/main" id="{DFE1F271-84B0-4C1C-AC11-763121DE4BF3}"/>
              </a:ext>
            </a:extLst>
          </p:cNvPr>
          <p:cNvSpPr>
            <a:spLocks noGrp="1"/>
          </p:cNvSpPr>
          <p:nvPr>
            <p:ph type="title"/>
          </p:nvPr>
        </p:nvSpPr>
        <p:spPr>
          <a:xfrm>
            <a:off x="1075038" y="711200"/>
            <a:ext cx="3263900" cy="406400"/>
          </a:xfrm>
        </p:spPr>
        <p:txBody>
          <a:bodyPr/>
          <a:lstStyle/>
          <a:p>
            <a:r>
              <a:rPr lang="en-US" dirty="0"/>
              <a:t>Finding Optimum Clusters using scaled data</a:t>
            </a:r>
            <a:endParaRPr lang="ru-RU" dirty="0"/>
          </a:p>
        </p:txBody>
      </p:sp>
      <p:sp>
        <p:nvSpPr>
          <p:cNvPr id="2" name="TextBox 1">
            <a:extLst>
              <a:ext uri="{FF2B5EF4-FFF2-40B4-BE49-F238E27FC236}">
                <a16:creationId xmlns:a16="http://schemas.microsoft.com/office/drawing/2014/main" id="{F57E05D3-F5E3-C352-C7AA-9211DF27F282}"/>
              </a:ext>
            </a:extLst>
          </p:cNvPr>
          <p:cNvSpPr txBox="1"/>
          <p:nvPr/>
        </p:nvSpPr>
        <p:spPr>
          <a:xfrm>
            <a:off x="1021080" y="2335639"/>
            <a:ext cx="3276600" cy="2031325"/>
          </a:xfrm>
          <a:prstGeom prst="rect">
            <a:avLst/>
          </a:prstGeom>
          <a:noFill/>
        </p:spPr>
        <p:txBody>
          <a:bodyPr wrap="square" rtlCol="0">
            <a:spAutoFit/>
          </a:bodyPr>
          <a:lstStyle/>
          <a:p>
            <a:r>
              <a:rPr lang="en-US" dirty="0">
                <a:latin typeface="Syne" panose="020B0604020202020204" charset="0"/>
              </a:rPr>
              <a:t>From the elbow graph, it seems that good number of cluster would be 3 as after that, its a smooth curve i.e. no change of orientation. But to overcome that confusion, we will use silhouette score method to find the optimum number of clusters because it is often much better in figuring out the number of valid clusters than the elbow method</a:t>
            </a:r>
          </a:p>
        </p:txBody>
      </p:sp>
    </p:spTree>
    <p:extLst>
      <p:ext uri="{BB962C8B-B14F-4D97-AF65-F5344CB8AC3E}">
        <p14:creationId xmlns:p14="http://schemas.microsoft.com/office/powerpoint/2010/main" val="40448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A84AF2-840F-B61F-2CE0-15EF4B1D32E1}"/>
              </a:ext>
            </a:extLst>
          </p:cNvPr>
          <p:cNvSpPr>
            <a:spLocks noGrp="1"/>
          </p:cNvSpPr>
          <p:nvPr>
            <p:ph type="title"/>
          </p:nvPr>
        </p:nvSpPr>
        <p:spPr/>
        <p:txBody>
          <a:bodyPr/>
          <a:lstStyle/>
          <a:p>
            <a:r>
              <a:rPr lang="en-US" dirty="0"/>
              <a:t>CLUSTER ANALYSIS</a:t>
            </a:r>
            <a:endParaRPr lang="ru-RU" dirty="0"/>
          </a:p>
        </p:txBody>
      </p:sp>
      <p:pic>
        <p:nvPicPr>
          <p:cNvPr id="4" name="Рисунок 3">
            <a:extLst>
              <a:ext uri="{FF2B5EF4-FFF2-40B4-BE49-F238E27FC236}">
                <a16:creationId xmlns:a16="http://schemas.microsoft.com/office/drawing/2014/main" id="{799ED34B-851C-8B3D-78AA-F4468CAAB5C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0" y="1349237"/>
            <a:ext cx="9065245" cy="2455597"/>
          </a:xfrm>
          <a:prstGeom prst="rect">
            <a:avLst/>
          </a:prstGeom>
        </p:spPr>
      </p:pic>
      <p:sp>
        <p:nvSpPr>
          <p:cNvPr id="3" name="TextBox 2">
            <a:extLst>
              <a:ext uri="{FF2B5EF4-FFF2-40B4-BE49-F238E27FC236}">
                <a16:creationId xmlns:a16="http://schemas.microsoft.com/office/drawing/2014/main" id="{8CE91747-2724-4586-A457-E216D70E1F70}"/>
              </a:ext>
            </a:extLst>
          </p:cNvPr>
          <p:cNvSpPr txBox="1"/>
          <p:nvPr/>
        </p:nvSpPr>
        <p:spPr>
          <a:xfrm>
            <a:off x="1768475" y="3968750"/>
            <a:ext cx="2127250" cy="307777"/>
          </a:xfrm>
          <a:prstGeom prst="rect">
            <a:avLst/>
          </a:prstGeom>
          <a:noFill/>
        </p:spPr>
        <p:txBody>
          <a:bodyPr wrap="square" rtlCol="0">
            <a:spAutoFit/>
          </a:bodyPr>
          <a:lstStyle/>
          <a:p>
            <a:endParaRPr lang="ru-RU" dirty="0"/>
          </a:p>
        </p:txBody>
      </p:sp>
    </p:spTree>
    <p:extLst>
      <p:ext uri="{BB962C8B-B14F-4D97-AF65-F5344CB8AC3E}">
        <p14:creationId xmlns:p14="http://schemas.microsoft.com/office/powerpoint/2010/main" val="51630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B3B882DD-E409-BBCF-750A-3BEA53A69EE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39485" y="1648311"/>
            <a:ext cx="8852327" cy="2251952"/>
          </a:xfrm>
          <a:prstGeom prst="rect">
            <a:avLst/>
          </a:prstGeom>
        </p:spPr>
      </p:pic>
      <p:sp>
        <p:nvSpPr>
          <p:cNvPr id="3" name="Заголовок 1">
            <a:extLst>
              <a:ext uri="{FF2B5EF4-FFF2-40B4-BE49-F238E27FC236}">
                <a16:creationId xmlns:a16="http://schemas.microsoft.com/office/drawing/2014/main" id="{E52B78FD-8486-2BC3-CEA0-5B5CE5023887}"/>
              </a:ext>
            </a:extLst>
          </p:cNvPr>
          <p:cNvSpPr>
            <a:spLocks noGrp="1"/>
          </p:cNvSpPr>
          <p:nvPr>
            <p:ph type="title"/>
          </p:nvPr>
        </p:nvSpPr>
        <p:spPr>
          <a:xfrm>
            <a:off x="713250" y="469500"/>
            <a:ext cx="7717500" cy="453900"/>
          </a:xfrm>
        </p:spPr>
        <p:txBody>
          <a:bodyPr/>
          <a:lstStyle/>
          <a:p>
            <a:r>
              <a:rPr lang="en-US" dirty="0"/>
              <a:t>CLUSTER ANALYSIS</a:t>
            </a:r>
            <a:endParaRPr lang="ru-RU" dirty="0"/>
          </a:p>
        </p:txBody>
      </p:sp>
    </p:spTree>
    <p:extLst>
      <p:ext uri="{BB962C8B-B14F-4D97-AF65-F5344CB8AC3E}">
        <p14:creationId xmlns:p14="http://schemas.microsoft.com/office/powerpoint/2010/main" val="267876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72E27EB-4DDE-713D-8B74-2D8A198DF2E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31735" y="1533449"/>
            <a:ext cx="8889102" cy="2550354"/>
          </a:xfrm>
          <a:prstGeom prst="rect">
            <a:avLst/>
          </a:prstGeom>
        </p:spPr>
      </p:pic>
      <p:sp>
        <p:nvSpPr>
          <p:cNvPr id="3" name="Заголовок 1">
            <a:extLst>
              <a:ext uri="{FF2B5EF4-FFF2-40B4-BE49-F238E27FC236}">
                <a16:creationId xmlns:a16="http://schemas.microsoft.com/office/drawing/2014/main" id="{66B66758-6B4F-D025-6FC4-2184A0789764}"/>
              </a:ext>
            </a:extLst>
          </p:cNvPr>
          <p:cNvSpPr>
            <a:spLocks noGrp="1"/>
          </p:cNvSpPr>
          <p:nvPr>
            <p:ph type="title"/>
          </p:nvPr>
        </p:nvSpPr>
        <p:spPr>
          <a:xfrm>
            <a:off x="713250" y="469500"/>
            <a:ext cx="7717500" cy="453900"/>
          </a:xfrm>
        </p:spPr>
        <p:txBody>
          <a:bodyPr/>
          <a:lstStyle/>
          <a:p>
            <a:r>
              <a:rPr lang="en-US" dirty="0"/>
              <a:t>CLUSTER ANALYSIS</a:t>
            </a:r>
            <a:endParaRPr lang="ru-RU" dirty="0"/>
          </a:p>
        </p:txBody>
      </p:sp>
    </p:spTree>
    <p:extLst>
      <p:ext uri="{BB962C8B-B14F-4D97-AF65-F5344CB8AC3E}">
        <p14:creationId xmlns:p14="http://schemas.microsoft.com/office/powerpoint/2010/main" val="76452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E52D-4D15-4196-803F-A477624F6C97}"/>
              </a:ext>
            </a:extLst>
          </p:cNvPr>
          <p:cNvSpPr>
            <a:spLocks noGrp="1"/>
          </p:cNvSpPr>
          <p:nvPr>
            <p:ph type="title"/>
          </p:nvPr>
        </p:nvSpPr>
        <p:spPr/>
        <p:txBody>
          <a:bodyPr/>
          <a:lstStyle/>
          <a:p>
            <a:r>
              <a:rPr lang="en-US" dirty="0"/>
              <a:t>Interpretation of cluster analysis </a:t>
            </a:r>
            <a:endParaRPr lang="ru-RU" dirty="0"/>
          </a:p>
        </p:txBody>
      </p:sp>
      <p:sp>
        <p:nvSpPr>
          <p:cNvPr id="3" name="TextBox 2">
            <a:extLst>
              <a:ext uri="{FF2B5EF4-FFF2-40B4-BE49-F238E27FC236}">
                <a16:creationId xmlns:a16="http://schemas.microsoft.com/office/drawing/2014/main" id="{F3DD9320-692F-4599-AA37-73F2F51CBBE3}"/>
              </a:ext>
            </a:extLst>
          </p:cNvPr>
          <p:cNvSpPr txBox="1"/>
          <p:nvPr/>
        </p:nvSpPr>
        <p:spPr>
          <a:xfrm>
            <a:off x="1042670" y="1676519"/>
            <a:ext cx="7339330" cy="2677656"/>
          </a:xfrm>
          <a:prstGeom prst="rect">
            <a:avLst/>
          </a:prstGeom>
          <a:noFill/>
        </p:spPr>
        <p:txBody>
          <a:bodyPr wrap="square" rtlCol="0">
            <a:spAutoFit/>
          </a:bodyPr>
          <a:lstStyle/>
          <a:p>
            <a:r>
              <a:rPr lang="en-US" dirty="0">
                <a:latin typeface="Syne" panose="020B0604020202020204" charset="0"/>
              </a:rPr>
              <a:t>Customers in </a:t>
            </a:r>
            <a:r>
              <a:rPr lang="en-US" b="1" dirty="0">
                <a:latin typeface="Syne" panose="020B0604020202020204" charset="0"/>
              </a:rPr>
              <a:t>“High” </a:t>
            </a:r>
            <a:r>
              <a:rPr lang="en-US" dirty="0">
                <a:latin typeface="Syne" panose="020B0604020202020204" charset="0"/>
              </a:rPr>
              <a:t>cluster: they have the highest frequency and monetary ratio and monetary with low recency ratio.  Looking at other diagrams we can see that they also have low recency with high frequency ratio. These are our most valuable customers for us.</a:t>
            </a:r>
            <a:endParaRPr lang="ru-RU" dirty="0"/>
          </a:p>
          <a:p>
            <a:endParaRPr lang="en-US" dirty="0">
              <a:latin typeface="Syne" panose="020B0604020202020204" charset="0"/>
            </a:endParaRPr>
          </a:p>
          <a:p>
            <a:r>
              <a:rPr lang="en-US" dirty="0">
                <a:latin typeface="Syne" panose="020B0604020202020204" charset="0"/>
              </a:rPr>
              <a:t>Customers in </a:t>
            </a:r>
            <a:r>
              <a:rPr lang="en-US" b="1" dirty="0">
                <a:latin typeface="Syne" panose="020B0604020202020204" charset="0"/>
              </a:rPr>
              <a:t>“Mid” </a:t>
            </a:r>
            <a:r>
              <a:rPr lang="en-US" dirty="0">
                <a:latin typeface="Syne" panose="020B0604020202020204" charset="0"/>
              </a:rPr>
              <a:t>cluster represent similar shopping pattern like cluster “High” but on an average less value for each attributes. These are the loyal customers.</a:t>
            </a:r>
            <a:endParaRPr lang="ru-RU" dirty="0"/>
          </a:p>
          <a:p>
            <a:endParaRPr lang="ru-RU" dirty="0"/>
          </a:p>
          <a:p>
            <a:r>
              <a:rPr lang="en-US" dirty="0">
                <a:latin typeface="Syne" panose="020B0604020202020204" charset="0"/>
              </a:rPr>
              <a:t>Customers in </a:t>
            </a:r>
            <a:r>
              <a:rPr lang="en-US" b="1" dirty="0">
                <a:latin typeface="Syne" panose="020B0604020202020204" charset="0"/>
              </a:rPr>
              <a:t>“Low” </a:t>
            </a:r>
            <a:r>
              <a:rPr lang="en-US" dirty="0">
                <a:latin typeface="Syne" panose="020B0604020202020204" charset="0"/>
              </a:rPr>
              <a:t>cluster they show lower frequency, monetary as well as high recency rates. They are most sleepy and unprofitable customers for us. Some of them are more likely to respond to a campaign and has the potential to turn profitable.</a:t>
            </a:r>
          </a:p>
          <a:p>
            <a:endParaRPr lang="en-US" dirty="0">
              <a:latin typeface="Syne" panose="020B0604020202020204" charset="0"/>
            </a:endParaRPr>
          </a:p>
          <a:p>
            <a:endParaRPr lang="ru-RU" dirty="0"/>
          </a:p>
        </p:txBody>
      </p:sp>
    </p:spTree>
    <p:extLst>
      <p:ext uri="{BB962C8B-B14F-4D97-AF65-F5344CB8AC3E}">
        <p14:creationId xmlns:p14="http://schemas.microsoft.com/office/powerpoint/2010/main" val="86628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p:nvPr/>
        </p:nvSpPr>
        <p:spPr>
          <a:xfrm>
            <a:off x="5869820" y="211337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a:off x="3405070" y="1878950"/>
            <a:ext cx="2308500" cy="64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a:off x="994464" y="2113377"/>
            <a:ext cx="2308500" cy="3657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txBox="1">
            <a:spLocks noGrp="1"/>
          </p:cNvSpPr>
          <p:nvPr>
            <p:ph type="title" idx="2"/>
          </p:nvPr>
        </p:nvSpPr>
        <p:spPr>
          <a:xfrm>
            <a:off x="980557" y="2219588"/>
            <a:ext cx="2267700" cy="276300"/>
          </a:xfrm>
          <a:prstGeom prst="rect">
            <a:avLst/>
          </a:prstGeom>
        </p:spPr>
        <p:txBody>
          <a:bodyPr spcFirstLastPara="1" wrap="square" lIns="0" tIns="0" rIns="0" bIns="0" anchor="t" anchorCtr="0">
            <a:noAutofit/>
          </a:bodyPr>
          <a:lstStyle/>
          <a:p>
            <a:pPr lvl="0"/>
            <a:r>
              <a:rPr lang="en-US" dirty="0"/>
              <a:t>MAU</a:t>
            </a:r>
          </a:p>
        </p:txBody>
      </p:sp>
      <p:sp>
        <p:nvSpPr>
          <p:cNvPr id="533" name="Google Shape;533;p52"/>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KPIs</a:t>
            </a:r>
            <a:endParaRPr dirty="0"/>
          </a:p>
        </p:txBody>
      </p:sp>
      <p:sp>
        <p:nvSpPr>
          <p:cNvPr id="535" name="Google Shape;535;p52"/>
          <p:cNvSpPr txBox="1">
            <a:spLocks noGrp="1"/>
          </p:cNvSpPr>
          <p:nvPr>
            <p:ph type="title" idx="3"/>
          </p:nvPr>
        </p:nvSpPr>
        <p:spPr>
          <a:xfrm>
            <a:off x="3438267" y="1985949"/>
            <a:ext cx="2267700" cy="276300"/>
          </a:xfrm>
          <a:prstGeom prst="rect">
            <a:avLst/>
          </a:prstGeom>
        </p:spPr>
        <p:txBody>
          <a:bodyPr spcFirstLastPara="1" wrap="square" lIns="0" tIns="0" rIns="0" bIns="0" anchor="t" anchorCtr="0">
            <a:noAutofit/>
          </a:bodyPr>
          <a:lstStyle/>
          <a:p>
            <a:pPr lvl="0"/>
            <a:r>
              <a:rPr lang="en-US" dirty="0"/>
              <a:t>Frequency of purchases </a:t>
            </a:r>
          </a:p>
        </p:txBody>
      </p:sp>
      <p:sp>
        <p:nvSpPr>
          <p:cNvPr id="537" name="Google Shape;537;p52"/>
          <p:cNvSpPr txBox="1">
            <a:spLocks noGrp="1"/>
          </p:cNvSpPr>
          <p:nvPr>
            <p:ph type="title" idx="5"/>
          </p:nvPr>
        </p:nvSpPr>
        <p:spPr>
          <a:xfrm>
            <a:off x="5891207" y="2202800"/>
            <a:ext cx="2267700" cy="276300"/>
          </a:xfrm>
          <a:prstGeom prst="rect">
            <a:avLst/>
          </a:prstGeom>
        </p:spPr>
        <p:txBody>
          <a:bodyPr spcFirstLastPara="1" wrap="square" lIns="0" tIns="0" rIns="0" bIns="0" anchor="t" anchorCtr="0">
            <a:noAutofit/>
          </a:bodyPr>
          <a:lstStyle/>
          <a:p>
            <a:pPr lvl="0"/>
            <a:r>
              <a:rPr lang="en-US" dirty="0"/>
              <a:t>Revenue</a:t>
            </a:r>
          </a:p>
        </p:txBody>
      </p:sp>
      <p:sp>
        <p:nvSpPr>
          <p:cNvPr id="538" name="Google Shape;538;p52"/>
          <p:cNvSpPr txBox="1">
            <a:spLocks noGrp="1"/>
          </p:cNvSpPr>
          <p:nvPr>
            <p:ph type="subTitle" idx="6"/>
          </p:nvPr>
        </p:nvSpPr>
        <p:spPr>
          <a:xfrm>
            <a:off x="5990391" y="2883200"/>
            <a:ext cx="2267700" cy="775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Increase of revenue from “sleepy” segments</a:t>
            </a:r>
          </a:p>
        </p:txBody>
      </p:sp>
      <p:sp>
        <p:nvSpPr>
          <p:cNvPr id="539" name="Google Shape;539;p52"/>
          <p:cNvSpPr/>
          <p:nvPr/>
        </p:nvSpPr>
        <p:spPr>
          <a:xfrm>
            <a:off x="2950282" y="2036600"/>
            <a:ext cx="372600" cy="347400"/>
          </a:xfrm>
          <a:prstGeom prst="arc">
            <a:avLst>
              <a:gd name="adj1" fmla="val 16200000"/>
              <a:gd name="adj2" fmla="val 0"/>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52"/>
          <p:cNvCxnSpPr>
            <a:stCxn id="539" idx="0"/>
          </p:cNvCxnSpPr>
          <p:nvPr/>
        </p:nvCxnSpPr>
        <p:spPr>
          <a:xfrm rot="10800000">
            <a:off x="972382" y="2036600"/>
            <a:ext cx="2164200" cy="0"/>
          </a:xfrm>
          <a:prstGeom prst="straightConnector1">
            <a:avLst/>
          </a:prstGeom>
          <a:noFill/>
          <a:ln w="9525" cap="flat" cmpd="sng">
            <a:solidFill>
              <a:schemeClr val="dk2"/>
            </a:solidFill>
            <a:prstDash val="solid"/>
            <a:round/>
            <a:headEnd type="none" w="med" len="med"/>
            <a:tailEnd type="oval" w="med" len="med"/>
          </a:ln>
        </p:spPr>
      </p:cxnSp>
      <p:sp>
        <p:nvSpPr>
          <p:cNvPr id="541" name="Google Shape;541;p52"/>
          <p:cNvSpPr/>
          <p:nvPr/>
        </p:nvSpPr>
        <p:spPr>
          <a:xfrm rot="10800000" flipH="1">
            <a:off x="5427795" y="2260875"/>
            <a:ext cx="372600" cy="347400"/>
          </a:xfrm>
          <a:prstGeom prst="arc">
            <a:avLst>
              <a:gd name="adj1" fmla="val 16200000"/>
              <a:gd name="adj2" fmla="val 0"/>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52"/>
          <p:cNvCxnSpPr>
            <a:cxnSpLocks/>
            <a:stCxn id="541" idx="0"/>
            <a:endCxn id="543" idx="0"/>
          </p:cNvCxnSpPr>
          <p:nvPr/>
        </p:nvCxnSpPr>
        <p:spPr>
          <a:xfrm flipH="1">
            <a:off x="3509295" y="2608275"/>
            <a:ext cx="2104800" cy="3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52"/>
          <p:cNvCxnSpPr>
            <a:endCxn id="545" idx="0"/>
          </p:cNvCxnSpPr>
          <p:nvPr/>
        </p:nvCxnSpPr>
        <p:spPr>
          <a:xfrm rot="10800000">
            <a:off x="6016821" y="2036450"/>
            <a:ext cx="2113200" cy="0"/>
          </a:xfrm>
          <a:prstGeom prst="straightConnector1">
            <a:avLst/>
          </a:prstGeom>
          <a:noFill/>
          <a:ln w="9525" cap="flat" cmpd="sng">
            <a:solidFill>
              <a:schemeClr val="dk2"/>
            </a:solidFill>
            <a:prstDash val="solid"/>
            <a:round/>
            <a:headEnd type="oval" w="med" len="med"/>
            <a:tailEnd type="none" w="med" len="med"/>
          </a:ln>
        </p:spPr>
      </p:cxnSp>
      <p:sp>
        <p:nvSpPr>
          <p:cNvPr id="543" name="Google Shape;543;p52"/>
          <p:cNvSpPr/>
          <p:nvPr/>
        </p:nvSpPr>
        <p:spPr>
          <a:xfrm rot="10800000">
            <a:off x="3322871" y="2260725"/>
            <a:ext cx="372900" cy="3477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flipH="1">
            <a:off x="5830371" y="2036450"/>
            <a:ext cx="372900" cy="3477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8;p52">
            <a:extLst>
              <a:ext uri="{FF2B5EF4-FFF2-40B4-BE49-F238E27FC236}">
                <a16:creationId xmlns:a16="http://schemas.microsoft.com/office/drawing/2014/main" id="{F9BC57AC-EF0A-44AA-99E9-BF54176903DE}"/>
              </a:ext>
            </a:extLst>
          </p:cNvPr>
          <p:cNvSpPr txBox="1">
            <a:spLocks/>
          </p:cNvSpPr>
          <p:nvPr/>
        </p:nvSpPr>
        <p:spPr>
          <a:xfrm>
            <a:off x="3509295" y="2883200"/>
            <a:ext cx="2267700" cy="775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dirty="0"/>
              <a:t>Increase of frequency from “sleepy” segments</a:t>
            </a:r>
          </a:p>
        </p:txBody>
      </p:sp>
      <p:sp>
        <p:nvSpPr>
          <p:cNvPr id="26" name="Google Shape;538;p52">
            <a:extLst>
              <a:ext uri="{FF2B5EF4-FFF2-40B4-BE49-F238E27FC236}">
                <a16:creationId xmlns:a16="http://schemas.microsoft.com/office/drawing/2014/main" id="{44D853D7-95D7-43C9-A024-034E57737BC9}"/>
              </a:ext>
            </a:extLst>
          </p:cNvPr>
          <p:cNvSpPr txBox="1">
            <a:spLocks/>
          </p:cNvSpPr>
          <p:nvPr/>
        </p:nvSpPr>
        <p:spPr>
          <a:xfrm>
            <a:off x="802845" y="2883200"/>
            <a:ext cx="2267700" cy="775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dirty="0"/>
              <a:t>Increase of activity  from “sleepy” segments</a:t>
            </a:r>
          </a:p>
        </p:txBody>
      </p:sp>
    </p:spTree>
    <p:extLst>
      <p:ext uri="{BB962C8B-B14F-4D97-AF65-F5344CB8AC3E}">
        <p14:creationId xmlns:p14="http://schemas.microsoft.com/office/powerpoint/2010/main" val="402340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6" y="1236503"/>
            <a:ext cx="6409120"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Big spenders’ behavior in terms of spending is statistically different for those who has push communication channel</a:t>
            </a:r>
            <a:endParaRPr b="1" dirty="0"/>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8" y="184318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null hypothesis cannot be accepted, which means that even though the buyers in the Big spenders cluster tend to spend more, an extra push can bring additional results</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6" y="2692733"/>
            <a:ext cx="7222504" cy="453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Big spenders’ behavior in terms of frequency is statistically different for those who has push communication channel</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02</a:t>
            </a:r>
          </a:p>
        </p:txBody>
      </p:sp>
      <p:sp>
        <p:nvSpPr>
          <p:cNvPr id="36" name="Google Shape;534;p52">
            <a:extLst>
              <a:ext uri="{FF2B5EF4-FFF2-40B4-BE49-F238E27FC236}">
                <a16:creationId xmlns:a16="http://schemas.microsoft.com/office/drawing/2014/main" id="{8B24222F-59F4-4EB4-B192-C321119F17E6}"/>
              </a:ext>
            </a:extLst>
          </p:cNvPr>
          <p:cNvSpPr txBox="1">
            <a:spLocks/>
          </p:cNvSpPr>
          <p:nvPr/>
        </p:nvSpPr>
        <p:spPr>
          <a:xfrm>
            <a:off x="1668318" y="329941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null hypothesis cannot be rejected, which means that an extra push cannot facilitate more frequent buying</a:t>
            </a:r>
          </a:p>
        </p:txBody>
      </p:sp>
      <p:pic>
        <p:nvPicPr>
          <p:cNvPr id="2" name="Picture 1">
            <a:extLst>
              <a:ext uri="{FF2B5EF4-FFF2-40B4-BE49-F238E27FC236}">
                <a16:creationId xmlns:a16="http://schemas.microsoft.com/office/drawing/2014/main" id="{3D4406CA-724A-40D0-BD0C-4958F829622B}"/>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4337050" y="3725220"/>
            <a:ext cx="4469403" cy="1231725"/>
          </a:xfrm>
          <a:prstGeom prst="rect">
            <a:avLst/>
          </a:prstGeom>
        </p:spPr>
      </p:pic>
    </p:spTree>
    <p:extLst>
      <p:ext uri="{BB962C8B-B14F-4D97-AF65-F5344CB8AC3E}">
        <p14:creationId xmlns:p14="http://schemas.microsoft.com/office/powerpoint/2010/main" val="321255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algn="ctr"/>
            <a:r>
              <a:rPr lang="en-US" sz="3600" dirty="0"/>
              <a:t>DATA EXPLORATION</a:t>
            </a:r>
            <a:endParaRPr lang="en-US" sz="3600" b="1" dirty="0"/>
          </a:p>
        </p:txBody>
      </p:sp>
    </p:spTree>
    <p:extLst>
      <p:ext uri="{BB962C8B-B14F-4D97-AF65-F5344CB8AC3E}">
        <p14:creationId xmlns:p14="http://schemas.microsoft.com/office/powerpoint/2010/main" val="294458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6" y="1236503"/>
            <a:ext cx="6668856"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Big spenders’ behavior in terms of spending is statistically different for those who has email communication channel</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8" y="184318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null hypothesis cannot be accepted, which means that even though the buyers in the Big spenders cluster tend to spend more, an extra email can bring additional results</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6" y="2692733"/>
            <a:ext cx="6409120" cy="453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In the Big spenders segment, there are differences in the level of spending by age groups</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04</a:t>
            </a:r>
          </a:p>
        </p:txBody>
      </p:sp>
      <p:sp>
        <p:nvSpPr>
          <p:cNvPr id="36" name="Google Shape;534;p52">
            <a:extLst>
              <a:ext uri="{FF2B5EF4-FFF2-40B4-BE49-F238E27FC236}">
                <a16:creationId xmlns:a16="http://schemas.microsoft.com/office/drawing/2014/main" id="{8B24222F-59F4-4EB4-B192-C321119F17E6}"/>
              </a:ext>
            </a:extLst>
          </p:cNvPr>
          <p:cNvSpPr txBox="1">
            <a:spLocks/>
          </p:cNvSpPr>
          <p:nvPr/>
        </p:nvSpPr>
        <p:spPr>
          <a:xfrm>
            <a:off x="1668318" y="329941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None of the tests gave grounds for rejecting the null hypothesis, which means that there is no age correlation within the Big spenders segment</a:t>
            </a:r>
          </a:p>
        </p:txBody>
      </p:sp>
    </p:spTree>
    <p:extLst>
      <p:ext uri="{BB962C8B-B14F-4D97-AF65-F5344CB8AC3E}">
        <p14:creationId xmlns:p14="http://schemas.microsoft.com/office/powerpoint/2010/main" val="302671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6" y="1236503"/>
            <a:ext cx="6668856"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Big spenders’ behavior in terms of spending is statistically different for those who has email communication channel</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8" y="184318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null hypothesis cannot be accepted, which means that even though the buyers in the Big spenders cluster tend to spend more, an extra email can bring additional results</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6" y="2738711"/>
            <a:ext cx="6409120" cy="12800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285750" indent="-285750" algn="l">
              <a:buFont typeface="Arial" panose="020B0604020202020204" pitchFamily="34" charset="0"/>
              <a:buChar char="•"/>
            </a:pPr>
            <a:r>
              <a:rPr lang="en-US" b="1" dirty="0"/>
              <a:t>There are differences in the level of spending by age groups across customers who spend infrequently</a:t>
            </a:r>
          </a:p>
          <a:p>
            <a:pPr marL="285750" indent="-285750" algn="l">
              <a:buFont typeface="Arial" panose="020B0604020202020204" pitchFamily="34" charset="0"/>
              <a:buChar char="•"/>
            </a:pPr>
            <a:endParaRPr lang="en-US" b="1" dirty="0"/>
          </a:p>
          <a:p>
            <a:pPr marL="342900" algn="l">
              <a:buFont typeface="Arial" panose="020B0604020202020204" pitchFamily="34" charset="0"/>
              <a:buChar char="•"/>
            </a:pPr>
            <a:r>
              <a:rPr lang="en-US" b="1" dirty="0"/>
              <a:t>There are differences in the frequency of purchases by age groups across customers who spend infrequently</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06</a:t>
            </a:r>
          </a:p>
        </p:txBody>
      </p:sp>
      <p:sp>
        <p:nvSpPr>
          <p:cNvPr id="13" name="Google Shape;534;p52">
            <a:extLst>
              <a:ext uri="{FF2B5EF4-FFF2-40B4-BE49-F238E27FC236}">
                <a16:creationId xmlns:a16="http://schemas.microsoft.com/office/drawing/2014/main" id="{C86BBE6D-97CE-42BE-AED9-E9A619F4E7C3}"/>
              </a:ext>
            </a:extLst>
          </p:cNvPr>
          <p:cNvSpPr txBox="1">
            <a:spLocks/>
          </p:cNvSpPr>
          <p:nvPr/>
        </p:nvSpPr>
        <p:spPr>
          <a:xfrm>
            <a:off x="1668318" y="4309719"/>
            <a:ext cx="6668857"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Age has a significant statistical effect (even at the 1% significance level) when estimating the number of purchases</a:t>
            </a:r>
          </a:p>
        </p:txBody>
      </p:sp>
    </p:spTree>
    <p:extLst>
      <p:ext uri="{BB962C8B-B14F-4D97-AF65-F5344CB8AC3E}">
        <p14:creationId xmlns:p14="http://schemas.microsoft.com/office/powerpoint/2010/main" val="61157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16" name="Google Shape;479;p49">
            <a:extLst>
              <a:ext uri="{FF2B5EF4-FFF2-40B4-BE49-F238E27FC236}">
                <a16:creationId xmlns:a16="http://schemas.microsoft.com/office/drawing/2014/main" id="{8066C3AA-19D5-49E6-A83F-D925D856C311}"/>
              </a:ext>
            </a:extLst>
          </p:cNvPr>
          <p:cNvSpPr/>
          <p:nvPr/>
        </p:nvSpPr>
        <p:spPr>
          <a:xfrm>
            <a:off x="713250" y="135571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1;p49">
            <a:extLst>
              <a:ext uri="{FF2B5EF4-FFF2-40B4-BE49-F238E27FC236}">
                <a16:creationId xmlns:a16="http://schemas.microsoft.com/office/drawing/2014/main" id="{8E606947-66C8-44A0-83DA-D0FCB2C5D9F9}"/>
              </a:ext>
            </a:extLst>
          </p:cNvPr>
          <p:cNvSpPr txBox="1">
            <a:spLocks noGrp="1"/>
          </p:cNvSpPr>
          <p:nvPr>
            <p:ph type="subTitle" idx="1"/>
          </p:nvPr>
        </p:nvSpPr>
        <p:spPr>
          <a:xfrm>
            <a:off x="954099" y="1496529"/>
            <a:ext cx="354102" cy="453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4000" b="1" dirty="0">
                <a:solidFill>
                  <a:srgbClr val="F6EFDC"/>
                </a:solidFill>
              </a:rPr>
              <a:t>!</a:t>
            </a:r>
          </a:p>
        </p:txBody>
      </p:sp>
      <p:sp>
        <p:nvSpPr>
          <p:cNvPr id="19" name="Google Shape;534;p52">
            <a:extLst>
              <a:ext uri="{FF2B5EF4-FFF2-40B4-BE49-F238E27FC236}">
                <a16:creationId xmlns:a16="http://schemas.microsoft.com/office/drawing/2014/main" id="{6109A107-4019-4A91-A8E4-68F2260B4FE0}"/>
              </a:ext>
            </a:extLst>
          </p:cNvPr>
          <p:cNvSpPr txBox="1">
            <a:spLocks/>
          </p:cNvSpPr>
          <p:nvPr/>
        </p:nvSpPr>
        <p:spPr>
          <a:xfrm>
            <a:off x="1991048" y="1219215"/>
            <a:ext cx="5969611" cy="11087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Individuals who might have accumulated a significant amount of wealth. They spend large amounts of money to live a good lifestyle. Due to their large spending capacity, these individuals are likely to be looking for properties to buy or invest in. They are also more likely than all other segments to take out housing loans and make serious financial commitments.</a:t>
            </a:r>
          </a:p>
        </p:txBody>
      </p:sp>
      <p:sp>
        <p:nvSpPr>
          <p:cNvPr id="20" name="Google Shape;479;p49">
            <a:extLst>
              <a:ext uri="{FF2B5EF4-FFF2-40B4-BE49-F238E27FC236}">
                <a16:creationId xmlns:a16="http://schemas.microsoft.com/office/drawing/2014/main" id="{4D757633-2259-4822-929C-641DACB5FBFB}"/>
              </a:ext>
            </a:extLst>
          </p:cNvPr>
          <p:cNvSpPr/>
          <p:nvPr/>
        </p:nvSpPr>
        <p:spPr>
          <a:xfrm>
            <a:off x="713250" y="2774667"/>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1;p49">
            <a:extLst>
              <a:ext uri="{FF2B5EF4-FFF2-40B4-BE49-F238E27FC236}">
                <a16:creationId xmlns:a16="http://schemas.microsoft.com/office/drawing/2014/main" id="{B5AE2914-E685-42B7-9638-F322E2790FF6}"/>
              </a:ext>
            </a:extLst>
          </p:cNvPr>
          <p:cNvSpPr txBox="1">
            <a:spLocks/>
          </p:cNvSpPr>
          <p:nvPr/>
        </p:nvSpPr>
        <p:spPr>
          <a:xfrm>
            <a:off x="1697535" y="2977459"/>
            <a:ext cx="6668856" cy="453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Customers from Inactive high segment are somewhat differentiated by availability of push and email channels</a:t>
            </a:r>
          </a:p>
        </p:txBody>
      </p:sp>
      <p:sp>
        <p:nvSpPr>
          <p:cNvPr id="22" name="Google Shape;485;p49">
            <a:extLst>
              <a:ext uri="{FF2B5EF4-FFF2-40B4-BE49-F238E27FC236}">
                <a16:creationId xmlns:a16="http://schemas.microsoft.com/office/drawing/2014/main" id="{B8E3B3AE-F020-4D24-BEE9-488BF5358E8B}"/>
              </a:ext>
            </a:extLst>
          </p:cNvPr>
          <p:cNvSpPr txBox="1">
            <a:spLocks/>
          </p:cNvSpPr>
          <p:nvPr/>
        </p:nvSpPr>
        <p:spPr>
          <a:xfrm>
            <a:off x="713250" y="2774678"/>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07</a:t>
            </a:r>
          </a:p>
        </p:txBody>
      </p:sp>
      <p:sp>
        <p:nvSpPr>
          <p:cNvPr id="23" name="Google Shape;534;p52">
            <a:extLst>
              <a:ext uri="{FF2B5EF4-FFF2-40B4-BE49-F238E27FC236}">
                <a16:creationId xmlns:a16="http://schemas.microsoft.com/office/drawing/2014/main" id="{48B1819F-E184-4ADC-AD61-DE01706384A8}"/>
              </a:ext>
            </a:extLst>
          </p:cNvPr>
          <p:cNvSpPr txBox="1">
            <a:spLocks/>
          </p:cNvSpPr>
          <p:nvPr/>
        </p:nvSpPr>
        <p:spPr>
          <a:xfrm>
            <a:off x="1991048" y="3560004"/>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As expected, wealthy people from this segment are not very receptive to the classic promotion option through push or email. Accordingly, it hardly makes sense to incur additional costs for a promo for this segment</a:t>
            </a:r>
          </a:p>
        </p:txBody>
      </p:sp>
    </p:spTree>
    <p:extLst>
      <p:ext uri="{BB962C8B-B14F-4D97-AF65-F5344CB8AC3E}">
        <p14:creationId xmlns:p14="http://schemas.microsoft.com/office/powerpoint/2010/main" val="1769615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6" y="1236503"/>
            <a:ext cx="6668856"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The presence of email notifications and push notifications affects the decision of the outgoing buyer to purchase</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ru-RU" dirty="0"/>
              <a:t>8</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8" y="1843188"/>
            <a:ext cx="6668857" cy="728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Enhanced communication via email or push may deter a customer from completely abandoning services/products, but will not contribute to a significant increase in spending</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6" y="2724535"/>
            <a:ext cx="6979104" cy="6361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The presence of email notifications and push notifications affects the decision of the cheap customer to purchase</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a:t>
            </a:r>
            <a:r>
              <a:rPr lang="ru-RU" dirty="0"/>
              <a:t>9</a:t>
            </a:r>
            <a:endParaRPr lang="en" dirty="0"/>
          </a:p>
        </p:txBody>
      </p:sp>
      <p:sp>
        <p:nvSpPr>
          <p:cNvPr id="13" name="Google Shape;534;p52">
            <a:extLst>
              <a:ext uri="{FF2B5EF4-FFF2-40B4-BE49-F238E27FC236}">
                <a16:creationId xmlns:a16="http://schemas.microsoft.com/office/drawing/2014/main" id="{C86BBE6D-97CE-42BE-AED9-E9A619F4E7C3}"/>
              </a:ext>
            </a:extLst>
          </p:cNvPr>
          <p:cNvSpPr txBox="1">
            <a:spLocks/>
          </p:cNvSpPr>
          <p:nvPr/>
        </p:nvSpPr>
        <p:spPr>
          <a:xfrm>
            <a:off x="1668317" y="3374855"/>
            <a:ext cx="7076113"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However, such communication for cheap customers can help increase the amount of spending. Accordingly, it is reasonable to redistribute part of the investment in advertising from almost gone buyers to advertising for cheap customers</a:t>
            </a:r>
          </a:p>
        </p:txBody>
      </p:sp>
    </p:spTree>
    <p:extLst>
      <p:ext uri="{BB962C8B-B14F-4D97-AF65-F5344CB8AC3E}">
        <p14:creationId xmlns:p14="http://schemas.microsoft.com/office/powerpoint/2010/main" val="3504779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6" y="1236503"/>
            <a:ext cx="7784562"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The availability of mobile application communication has a statistically significant effect on monetary value of potential buyers</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10</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7" y="1825208"/>
            <a:ext cx="6668857" cy="593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communication via the mobile app might be highly effective when working with group of potential buyers</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5" y="2724535"/>
            <a:ext cx="7461833" cy="6361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The availability of email / push communication has a statistically significant effect on monetary value of potential buyers</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11</a:t>
            </a:r>
          </a:p>
        </p:txBody>
      </p:sp>
      <p:sp>
        <p:nvSpPr>
          <p:cNvPr id="13" name="Google Shape;534;p52">
            <a:extLst>
              <a:ext uri="{FF2B5EF4-FFF2-40B4-BE49-F238E27FC236}">
                <a16:creationId xmlns:a16="http://schemas.microsoft.com/office/drawing/2014/main" id="{C86BBE6D-97CE-42BE-AED9-E9A619F4E7C3}"/>
              </a:ext>
            </a:extLst>
          </p:cNvPr>
          <p:cNvSpPr txBox="1">
            <a:spLocks/>
          </p:cNvSpPr>
          <p:nvPr/>
        </p:nvSpPr>
        <p:spPr>
          <a:xfrm>
            <a:off x="1668317" y="3374855"/>
            <a:ext cx="7076113"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communication via the email and push also might be highly effective when working with group of potential buyers</a:t>
            </a:r>
          </a:p>
        </p:txBody>
      </p:sp>
      <p:sp>
        <p:nvSpPr>
          <p:cNvPr id="11" name="Google Shape;481;p49">
            <a:extLst>
              <a:ext uri="{FF2B5EF4-FFF2-40B4-BE49-F238E27FC236}">
                <a16:creationId xmlns:a16="http://schemas.microsoft.com/office/drawing/2014/main" id="{1DB9DB47-9554-4FF7-835A-01465F12CBC2}"/>
              </a:ext>
            </a:extLst>
          </p:cNvPr>
          <p:cNvSpPr txBox="1">
            <a:spLocks/>
          </p:cNvSpPr>
          <p:nvPr/>
        </p:nvSpPr>
        <p:spPr>
          <a:xfrm>
            <a:off x="1421791" y="4093732"/>
            <a:ext cx="354102"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4000" b="1" dirty="0">
                <a:solidFill>
                  <a:srgbClr val="3F4853"/>
                </a:solidFill>
              </a:rPr>
              <a:t>!</a:t>
            </a:r>
          </a:p>
        </p:txBody>
      </p:sp>
      <p:sp>
        <p:nvSpPr>
          <p:cNvPr id="12" name="Google Shape;534;p52">
            <a:extLst>
              <a:ext uri="{FF2B5EF4-FFF2-40B4-BE49-F238E27FC236}">
                <a16:creationId xmlns:a16="http://schemas.microsoft.com/office/drawing/2014/main" id="{207891AB-71C0-4166-A090-9C5FE544EA28}"/>
              </a:ext>
            </a:extLst>
          </p:cNvPr>
          <p:cNvSpPr txBox="1">
            <a:spLocks/>
          </p:cNvSpPr>
          <p:nvPr/>
        </p:nvSpPr>
        <p:spPr>
          <a:xfrm>
            <a:off x="1775893" y="4133069"/>
            <a:ext cx="7076113"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According to the available data, potential buyers group consist of high amount of younger age group</a:t>
            </a:r>
          </a:p>
        </p:txBody>
      </p:sp>
    </p:spTree>
    <p:extLst>
      <p:ext uri="{BB962C8B-B14F-4D97-AF65-F5344CB8AC3E}">
        <p14:creationId xmlns:p14="http://schemas.microsoft.com/office/powerpoint/2010/main" val="788506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69850" y="108282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51645" y="1236503"/>
            <a:ext cx="7892139"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Availability of email and push marketing communication have statistical effect on the amount of spending in the cluster of Frequent buyers</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69850" y="1082836"/>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12</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68317" y="2061130"/>
            <a:ext cx="6668857" cy="593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We fail to reject null hypothesis, therefore the communication via emails and push might be not effective in the group of frequent buyers</a:t>
            </a:r>
          </a:p>
        </p:txBody>
      </p:sp>
      <p:sp>
        <p:nvSpPr>
          <p:cNvPr id="33" name="Google Shape;479;p49">
            <a:extLst>
              <a:ext uri="{FF2B5EF4-FFF2-40B4-BE49-F238E27FC236}">
                <a16:creationId xmlns:a16="http://schemas.microsoft.com/office/drawing/2014/main" id="{CC77B580-9FAC-46E7-90CC-05239F2663EB}"/>
              </a:ext>
            </a:extLst>
          </p:cNvPr>
          <p:cNvSpPr/>
          <p:nvPr/>
        </p:nvSpPr>
        <p:spPr>
          <a:xfrm>
            <a:off x="469850" y="2539055"/>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p49">
            <a:extLst>
              <a:ext uri="{FF2B5EF4-FFF2-40B4-BE49-F238E27FC236}">
                <a16:creationId xmlns:a16="http://schemas.microsoft.com/office/drawing/2014/main" id="{2DB2F794-1A3C-4532-A271-B7EB8B8FB87F}"/>
              </a:ext>
            </a:extLst>
          </p:cNvPr>
          <p:cNvSpPr txBox="1">
            <a:spLocks/>
          </p:cNvSpPr>
          <p:nvPr/>
        </p:nvSpPr>
        <p:spPr>
          <a:xfrm>
            <a:off x="1451645" y="2724535"/>
            <a:ext cx="7461833" cy="6361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b="1" dirty="0"/>
              <a:t>Age has significant effect to the monetary aspect of purchases for this cluster (Frequent buyers)</a:t>
            </a:r>
          </a:p>
        </p:txBody>
      </p:sp>
      <p:sp>
        <p:nvSpPr>
          <p:cNvPr id="35" name="Google Shape;485;p49">
            <a:extLst>
              <a:ext uri="{FF2B5EF4-FFF2-40B4-BE49-F238E27FC236}">
                <a16:creationId xmlns:a16="http://schemas.microsoft.com/office/drawing/2014/main" id="{6BED808A-E1FD-4271-BFF4-84D106C05729}"/>
              </a:ext>
            </a:extLst>
          </p:cNvPr>
          <p:cNvSpPr txBox="1">
            <a:spLocks/>
          </p:cNvSpPr>
          <p:nvPr/>
        </p:nvSpPr>
        <p:spPr>
          <a:xfrm>
            <a:off x="469850" y="2539066"/>
            <a:ext cx="835800" cy="83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4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13</a:t>
            </a:r>
          </a:p>
        </p:txBody>
      </p:sp>
      <p:sp>
        <p:nvSpPr>
          <p:cNvPr id="13" name="Google Shape;534;p52">
            <a:extLst>
              <a:ext uri="{FF2B5EF4-FFF2-40B4-BE49-F238E27FC236}">
                <a16:creationId xmlns:a16="http://schemas.microsoft.com/office/drawing/2014/main" id="{C86BBE6D-97CE-42BE-AED9-E9A619F4E7C3}"/>
              </a:ext>
            </a:extLst>
          </p:cNvPr>
          <p:cNvSpPr txBox="1">
            <a:spLocks/>
          </p:cNvSpPr>
          <p:nvPr/>
        </p:nvSpPr>
        <p:spPr>
          <a:xfrm>
            <a:off x="1668317" y="3374855"/>
            <a:ext cx="7076113"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The communication via the email and push also might be highly effective when working with group of potential buyers</a:t>
            </a:r>
          </a:p>
        </p:txBody>
      </p:sp>
      <p:sp>
        <p:nvSpPr>
          <p:cNvPr id="11" name="Google Shape;481;p49">
            <a:extLst>
              <a:ext uri="{FF2B5EF4-FFF2-40B4-BE49-F238E27FC236}">
                <a16:creationId xmlns:a16="http://schemas.microsoft.com/office/drawing/2014/main" id="{1DB9DB47-9554-4FF7-835A-01465F12CBC2}"/>
              </a:ext>
            </a:extLst>
          </p:cNvPr>
          <p:cNvSpPr txBox="1">
            <a:spLocks/>
          </p:cNvSpPr>
          <p:nvPr/>
        </p:nvSpPr>
        <p:spPr>
          <a:xfrm>
            <a:off x="1421791" y="4093732"/>
            <a:ext cx="354102"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4000" b="1" dirty="0">
                <a:solidFill>
                  <a:srgbClr val="3F4853"/>
                </a:solidFill>
              </a:rPr>
              <a:t>!</a:t>
            </a:r>
          </a:p>
        </p:txBody>
      </p:sp>
      <p:sp>
        <p:nvSpPr>
          <p:cNvPr id="12" name="Google Shape;534;p52">
            <a:extLst>
              <a:ext uri="{FF2B5EF4-FFF2-40B4-BE49-F238E27FC236}">
                <a16:creationId xmlns:a16="http://schemas.microsoft.com/office/drawing/2014/main" id="{207891AB-71C0-4166-A090-9C5FE544EA28}"/>
              </a:ext>
            </a:extLst>
          </p:cNvPr>
          <p:cNvSpPr txBox="1">
            <a:spLocks/>
          </p:cNvSpPr>
          <p:nvPr/>
        </p:nvSpPr>
        <p:spPr>
          <a:xfrm>
            <a:off x="1775893" y="4133069"/>
            <a:ext cx="7076113" cy="546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dk1"/>
              </a:buClr>
              <a:buSzPts val="1600"/>
              <a:buFont typeface="Syne"/>
              <a:buNone/>
              <a:defRPr>
                <a:solidFill>
                  <a:srgbClr val="4E4D4D"/>
                </a:solidFill>
                <a:latin typeface="Syne" panose="020B0604020202020204" charset="0"/>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We can see that the group of frequent buyers are represented with high proportion of younger age customers. Here the aim is to increase the value of purchase</a:t>
            </a:r>
          </a:p>
        </p:txBody>
      </p:sp>
    </p:spTree>
    <p:extLst>
      <p:ext uri="{BB962C8B-B14F-4D97-AF65-F5344CB8AC3E}">
        <p14:creationId xmlns:p14="http://schemas.microsoft.com/office/powerpoint/2010/main" val="2085907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49"/>
          <p:cNvSpPr/>
          <p:nvPr/>
        </p:nvSpPr>
        <p:spPr>
          <a:xfrm>
            <a:off x="423746" y="2089433"/>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txBox="1">
            <a:spLocks noGrp="1"/>
          </p:cNvSpPr>
          <p:nvPr>
            <p:ph type="subTitle" idx="1"/>
          </p:nvPr>
        </p:nvSpPr>
        <p:spPr>
          <a:xfrm>
            <a:off x="1405541" y="2243111"/>
            <a:ext cx="7892139" cy="7690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The availability of communication channels has significant statistical effect on the monetary value and frequency of purchases of Premium customers</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HYPOTHESIS TESTING</a:t>
            </a:r>
            <a:endParaRPr dirty="0"/>
          </a:p>
        </p:txBody>
      </p:sp>
      <p:sp>
        <p:nvSpPr>
          <p:cNvPr id="485" name="Google Shape;485;p49"/>
          <p:cNvSpPr txBox="1">
            <a:spLocks noGrp="1"/>
          </p:cNvSpPr>
          <p:nvPr>
            <p:ph type="title" idx="3"/>
          </p:nvPr>
        </p:nvSpPr>
        <p:spPr>
          <a:xfrm>
            <a:off x="423746" y="2089444"/>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14</a:t>
            </a:r>
            <a:endParaRPr dirty="0"/>
          </a:p>
        </p:txBody>
      </p:sp>
      <p:sp>
        <p:nvSpPr>
          <p:cNvPr id="32" name="Google Shape;534;p52">
            <a:extLst>
              <a:ext uri="{FF2B5EF4-FFF2-40B4-BE49-F238E27FC236}">
                <a16:creationId xmlns:a16="http://schemas.microsoft.com/office/drawing/2014/main" id="{9F3A0F7A-5E44-40AE-8B84-0F7FAD80B428}"/>
              </a:ext>
            </a:extLst>
          </p:cNvPr>
          <p:cNvSpPr txBox="1">
            <a:spLocks/>
          </p:cNvSpPr>
          <p:nvPr/>
        </p:nvSpPr>
        <p:spPr>
          <a:xfrm>
            <a:off x="1606845" y="3106158"/>
            <a:ext cx="6668857" cy="593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sz="1400" dirty="0">
                <a:solidFill>
                  <a:srgbClr val="4E4D4D"/>
                </a:solidFill>
                <a:latin typeface="Syne" panose="020B0604020202020204" charset="0"/>
              </a:rPr>
              <a:t>It is possible to use the main communication channels to increase the spending of premium customers, but the availability of communication channels does not significantly affect the frequency of purchases</a:t>
            </a:r>
            <a:endParaRPr lang="en-US" sz="1400" dirty="0">
              <a:latin typeface="Syne" panose="020B0604020202020204" charset="0"/>
            </a:endParaRPr>
          </a:p>
        </p:txBody>
      </p:sp>
    </p:spTree>
    <p:extLst>
      <p:ext uri="{BB962C8B-B14F-4D97-AF65-F5344CB8AC3E}">
        <p14:creationId xmlns:p14="http://schemas.microsoft.com/office/powerpoint/2010/main" val="652391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8" name="Google Shape;918;p63"/>
          <p:cNvSpPr txBox="1">
            <a:spLocks noGrp="1"/>
          </p:cNvSpPr>
          <p:nvPr>
            <p:ph type="title"/>
          </p:nvPr>
        </p:nvSpPr>
        <p:spPr>
          <a:xfrm>
            <a:off x="713250" y="477452"/>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a:t>RFM</a:t>
            </a:r>
            <a:r>
              <a:rPr lang="ru-RU" sz="2400" dirty="0"/>
              <a:t>: </a:t>
            </a:r>
            <a:r>
              <a:rPr lang="en-US" sz="2400" dirty="0"/>
              <a:t>CUSTOMER SEGMENTATION</a:t>
            </a:r>
            <a:endParaRPr sz="2400" dirty="0"/>
          </a:p>
        </p:txBody>
      </p:sp>
      <p:sp>
        <p:nvSpPr>
          <p:cNvPr id="14" name="Google Shape;911;p63">
            <a:extLst>
              <a:ext uri="{FF2B5EF4-FFF2-40B4-BE49-F238E27FC236}">
                <a16:creationId xmlns:a16="http://schemas.microsoft.com/office/drawing/2014/main" id="{A48DA6F6-D5F5-D086-4E45-B7D4398FA478}"/>
              </a:ext>
            </a:extLst>
          </p:cNvPr>
          <p:cNvSpPr/>
          <p:nvPr/>
        </p:nvSpPr>
        <p:spPr>
          <a:xfrm>
            <a:off x="6338050" y="309583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913;p63">
            <a:extLst>
              <a:ext uri="{FF2B5EF4-FFF2-40B4-BE49-F238E27FC236}">
                <a16:creationId xmlns:a16="http://schemas.microsoft.com/office/drawing/2014/main" id="{1772B979-5828-93EE-1351-A1E3AE1C4796}"/>
              </a:ext>
            </a:extLst>
          </p:cNvPr>
          <p:cNvSpPr/>
          <p:nvPr/>
        </p:nvSpPr>
        <p:spPr>
          <a:xfrm>
            <a:off x="3611704" y="309583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 name="Google Shape;915;p63">
            <a:extLst>
              <a:ext uri="{FF2B5EF4-FFF2-40B4-BE49-F238E27FC236}">
                <a16:creationId xmlns:a16="http://schemas.microsoft.com/office/drawing/2014/main" id="{FD8AD1AE-139A-2509-2E8C-470D8DFCED84}"/>
              </a:ext>
            </a:extLst>
          </p:cNvPr>
          <p:cNvSpPr/>
          <p:nvPr/>
        </p:nvSpPr>
        <p:spPr>
          <a:xfrm>
            <a:off x="885637" y="309583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7" name="Google Shape;919;p63">
            <a:extLst>
              <a:ext uri="{FF2B5EF4-FFF2-40B4-BE49-F238E27FC236}">
                <a16:creationId xmlns:a16="http://schemas.microsoft.com/office/drawing/2014/main" id="{20BDD8D6-3FB9-0AA0-F871-72A6CA965414}"/>
              </a:ext>
            </a:extLst>
          </p:cNvPr>
          <p:cNvSpPr txBox="1">
            <a:spLocks/>
          </p:cNvSpPr>
          <p:nvPr/>
        </p:nvSpPr>
        <p:spPr>
          <a:xfrm>
            <a:off x="885637" y="309583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Premium Customers </a:t>
            </a:r>
          </a:p>
        </p:txBody>
      </p:sp>
      <p:sp>
        <p:nvSpPr>
          <p:cNvPr id="18" name="Google Shape;922;p63">
            <a:extLst>
              <a:ext uri="{FF2B5EF4-FFF2-40B4-BE49-F238E27FC236}">
                <a16:creationId xmlns:a16="http://schemas.microsoft.com/office/drawing/2014/main" id="{8963FDB3-10C5-29D7-86A7-03D59212004A}"/>
              </a:ext>
            </a:extLst>
          </p:cNvPr>
          <p:cNvSpPr txBox="1">
            <a:spLocks/>
          </p:cNvSpPr>
          <p:nvPr/>
        </p:nvSpPr>
        <p:spPr>
          <a:xfrm>
            <a:off x="6338062" y="309583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Frequent Buyers </a:t>
            </a:r>
          </a:p>
        </p:txBody>
      </p:sp>
      <p:sp>
        <p:nvSpPr>
          <p:cNvPr id="19" name="Google Shape;924;p63">
            <a:extLst>
              <a:ext uri="{FF2B5EF4-FFF2-40B4-BE49-F238E27FC236}">
                <a16:creationId xmlns:a16="http://schemas.microsoft.com/office/drawing/2014/main" id="{EA45CB98-797E-92F4-9F54-201C20646D64}"/>
              </a:ext>
            </a:extLst>
          </p:cNvPr>
          <p:cNvSpPr txBox="1">
            <a:spLocks/>
          </p:cNvSpPr>
          <p:nvPr/>
        </p:nvSpPr>
        <p:spPr>
          <a:xfrm>
            <a:off x="3611704" y="309583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Inactive High Value</a:t>
            </a:r>
          </a:p>
        </p:txBody>
      </p:sp>
      <p:sp>
        <p:nvSpPr>
          <p:cNvPr id="20" name="Google Shape;933;p63">
            <a:extLst>
              <a:ext uri="{FF2B5EF4-FFF2-40B4-BE49-F238E27FC236}">
                <a16:creationId xmlns:a16="http://schemas.microsoft.com/office/drawing/2014/main" id="{7BFC01A1-1FCB-BF05-F151-BC1E0AA3FB92}"/>
              </a:ext>
            </a:extLst>
          </p:cNvPr>
          <p:cNvSpPr/>
          <p:nvPr/>
        </p:nvSpPr>
        <p:spPr>
          <a:xfrm>
            <a:off x="1561237" y="242892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1" name="Google Shape;934;p63">
            <a:extLst>
              <a:ext uri="{FF2B5EF4-FFF2-40B4-BE49-F238E27FC236}">
                <a16:creationId xmlns:a16="http://schemas.microsoft.com/office/drawing/2014/main" id="{0269BA14-544A-1E8B-A090-16BF0E80E735}"/>
              </a:ext>
            </a:extLst>
          </p:cNvPr>
          <p:cNvSpPr/>
          <p:nvPr/>
        </p:nvSpPr>
        <p:spPr>
          <a:xfrm>
            <a:off x="4305750" y="242892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2" name="Google Shape;935;p63">
            <a:extLst>
              <a:ext uri="{FF2B5EF4-FFF2-40B4-BE49-F238E27FC236}">
                <a16:creationId xmlns:a16="http://schemas.microsoft.com/office/drawing/2014/main" id="{9E54C060-1F39-D676-8B3E-191B3F9282C6}"/>
              </a:ext>
            </a:extLst>
          </p:cNvPr>
          <p:cNvSpPr/>
          <p:nvPr/>
        </p:nvSpPr>
        <p:spPr>
          <a:xfrm>
            <a:off x="7013650" y="242892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5" name="Google Shape;911;p63">
            <a:extLst>
              <a:ext uri="{FF2B5EF4-FFF2-40B4-BE49-F238E27FC236}">
                <a16:creationId xmlns:a16="http://schemas.microsoft.com/office/drawing/2014/main" id="{9FAE0184-28BC-F620-064D-D696AB6E9FA4}"/>
              </a:ext>
            </a:extLst>
          </p:cNvPr>
          <p:cNvSpPr/>
          <p:nvPr/>
        </p:nvSpPr>
        <p:spPr>
          <a:xfrm>
            <a:off x="6338050" y="44979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6" name="Google Shape;913;p63">
            <a:extLst>
              <a:ext uri="{FF2B5EF4-FFF2-40B4-BE49-F238E27FC236}">
                <a16:creationId xmlns:a16="http://schemas.microsoft.com/office/drawing/2014/main" id="{F7E23407-D76E-C78C-CD52-48A5B52609C5}"/>
              </a:ext>
            </a:extLst>
          </p:cNvPr>
          <p:cNvSpPr/>
          <p:nvPr/>
        </p:nvSpPr>
        <p:spPr>
          <a:xfrm>
            <a:off x="3611704" y="44979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7" name="Google Shape;915;p63">
            <a:extLst>
              <a:ext uri="{FF2B5EF4-FFF2-40B4-BE49-F238E27FC236}">
                <a16:creationId xmlns:a16="http://schemas.microsoft.com/office/drawing/2014/main" id="{AB61C292-DBFE-BFFD-3506-37793AA47001}"/>
              </a:ext>
            </a:extLst>
          </p:cNvPr>
          <p:cNvSpPr/>
          <p:nvPr/>
        </p:nvSpPr>
        <p:spPr>
          <a:xfrm>
            <a:off x="885637" y="44979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8" name="Google Shape;919;p63">
            <a:extLst>
              <a:ext uri="{FF2B5EF4-FFF2-40B4-BE49-F238E27FC236}">
                <a16:creationId xmlns:a16="http://schemas.microsoft.com/office/drawing/2014/main" id="{E631794E-FC26-2CA7-924A-94AECE458ACE}"/>
              </a:ext>
            </a:extLst>
          </p:cNvPr>
          <p:cNvSpPr txBox="1">
            <a:spLocks/>
          </p:cNvSpPr>
          <p:nvPr/>
        </p:nvSpPr>
        <p:spPr>
          <a:xfrm>
            <a:off x="885637" y="4443413"/>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Cheap Customers </a:t>
            </a:r>
          </a:p>
        </p:txBody>
      </p:sp>
      <p:sp>
        <p:nvSpPr>
          <p:cNvPr id="1009" name="Google Shape;922;p63">
            <a:extLst>
              <a:ext uri="{FF2B5EF4-FFF2-40B4-BE49-F238E27FC236}">
                <a16:creationId xmlns:a16="http://schemas.microsoft.com/office/drawing/2014/main" id="{A210D5B6-D08F-B113-C45C-F65A87994F33}"/>
              </a:ext>
            </a:extLst>
          </p:cNvPr>
          <p:cNvSpPr txBox="1">
            <a:spLocks/>
          </p:cNvSpPr>
          <p:nvPr/>
        </p:nvSpPr>
        <p:spPr>
          <a:xfrm>
            <a:off x="6338062" y="449791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Big Spenders</a:t>
            </a:r>
          </a:p>
        </p:txBody>
      </p:sp>
      <p:sp>
        <p:nvSpPr>
          <p:cNvPr id="1010" name="Google Shape;924;p63">
            <a:extLst>
              <a:ext uri="{FF2B5EF4-FFF2-40B4-BE49-F238E27FC236}">
                <a16:creationId xmlns:a16="http://schemas.microsoft.com/office/drawing/2014/main" id="{A516B584-CCBF-6DCB-4FBB-C228E48493CB}"/>
              </a:ext>
            </a:extLst>
          </p:cNvPr>
          <p:cNvSpPr txBox="1">
            <a:spLocks/>
          </p:cNvSpPr>
          <p:nvPr/>
        </p:nvSpPr>
        <p:spPr>
          <a:xfrm>
            <a:off x="3611704" y="449791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Inactive Frequent</a:t>
            </a:r>
          </a:p>
        </p:txBody>
      </p:sp>
      <p:sp>
        <p:nvSpPr>
          <p:cNvPr id="1011" name="Google Shape;933;p63">
            <a:extLst>
              <a:ext uri="{FF2B5EF4-FFF2-40B4-BE49-F238E27FC236}">
                <a16:creationId xmlns:a16="http://schemas.microsoft.com/office/drawing/2014/main" id="{C4BE4167-E3EA-18DB-53EF-D3823551C413}"/>
              </a:ext>
            </a:extLst>
          </p:cNvPr>
          <p:cNvSpPr/>
          <p:nvPr/>
        </p:nvSpPr>
        <p:spPr>
          <a:xfrm>
            <a:off x="1561237" y="38310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2" name="Google Shape;934;p63">
            <a:extLst>
              <a:ext uri="{FF2B5EF4-FFF2-40B4-BE49-F238E27FC236}">
                <a16:creationId xmlns:a16="http://schemas.microsoft.com/office/drawing/2014/main" id="{1723CCB1-F9CB-52E7-88B4-BCE5C22D3F21}"/>
              </a:ext>
            </a:extLst>
          </p:cNvPr>
          <p:cNvSpPr/>
          <p:nvPr/>
        </p:nvSpPr>
        <p:spPr>
          <a:xfrm>
            <a:off x="4305750" y="38310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3" name="Google Shape;935;p63">
            <a:extLst>
              <a:ext uri="{FF2B5EF4-FFF2-40B4-BE49-F238E27FC236}">
                <a16:creationId xmlns:a16="http://schemas.microsoft.com/office/drawing/2014/main" id="{038124C6-872F-323C-8814-D8DC06F19490}"/>
              </a:ext>
            </a:extLst>
          </p:cNvPr>
          <p:cNvSpPr/>
          <p:nvPr/>
        </p:nvSpPr>
        <p:spPr>
          <a:xfrm>
            <a:off x="7013650" y="38310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3" name="Google Shape;911;p63">
            <a:extLst>
              <a:ext uri="{FF2B5EF4-FFF2-40B4-BE49-F238E27FC236}">
                <a16:creationId xmlns:a16="http://schemas.microsoft.com/office/drawing/2014/main" id="{C07246FB-6593-5B46-D269-EABC0D3171FE}"/>
              </a:ext>
            </a:extLst>
          </p:cNvPr>
          <p:cNvSpPr/>
          <p:nvPr/>
        </p:nvSpPr>
        <p:spPr>
          <a:xfrm>
            <a:off x="6338050" y="18690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4" name="Google Shape;913;p63">
            <a:extLst>
              <a:ext uri="{FF2B5EF4-FFF2-40B4-BE49-F238E27FC236}">
                <a16:creationId xmlns:a16="http://schemas.microsoft.com/office/drawing/2014/main" id="{4FF1B121-5962-A2A8-457A-4995BD413431}"/>
              </a:ext>
            </a:extLst>
          </p:cNvPr>
          <p:cNvSpPr/>
          <p:nvPr/>
        </p:nvSpPr>
        <p:spPr>
          <a:xfrm>
            <a:off x="3611704" y="18690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5" name="Google Shape;915;p63">
            <a:extLst>
              <a:ext uri="{FF2B5EF4-FFF2-40B4-BE49-F238E27FC236}">
                <a16:creationId xmlns:a16="http://schemas.microsoft.com/office/drawing/2014/main" id="{48EA88E4-F7EE-C64F-4533-538FB9359F12}"/>
              </a:ext>
            </a:extLst>
          </p:cNvPr>
          <p:cNvSpPr/>
          <p:nvPr/>
        </p:nvSpPr>
        <p:spPr>
          <a:xfrm>
            <a:off x="885637" y="1869010"/>
            <a:ext cx="1920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6" name="Google Shape;919;p63">
            <a:extLst>
              <a:ext uri="{FF2B5EF4-FFF2-40B4-BE49-F238E27FC236}">
                <a16:creationId xmlns:a16="http://schemas.microsoft.com/office/drawing/2014/main" id="{33EC67EB-0F4A-F534-E977-FE809D105AD4}"/>
              </a:ext>
            </a:extLst>
          </p:cNvPr>
          <p:cNvSpPr txBox="1">
            <a:spLocks/>
          </p:cNvSpPr>
          <p:nvPr/>
        </p:nvSpPr>
        <p:spPr>
          <a:xfrm>
            <a:off x="885637" y="186901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100"/>
              <a:buFont typeface="Bebas Neue"/>
              <a:buNone/>
              <a:defRPr sz="2000" b="1" i="0" u="none" strike="noStrike" cap="none">
                <a:solidFill>
                  <a:schemeClr val="lt2"/>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2800"/>
              <a:buFont typeface="Syne"/>
              <a:buNone/>
              <a:defRPr sz="2800" b="0" i="0" u="none" strike="noStrike" cap="none">
                <a:solidFill>
                  <a:schemeClr val="dk1"/>
                </a:solidFill>
                <a:latin typeface="Syne"/>
                <a:ea typeface="Syne"/>
                <a:cs typeface="Syne"/>
                <a:sym typeface="Syne"/>
              </a:defRPr>
            </a:lvl9pPr>
          </a:lstStyle>
          <a:p>
            <a:r>
              <a:rPr lang="en-US" sz="1200" dirty="0"/>
              <a:t>Loyal Customers</a:t>
            </a:r>
          </a:p>
        </p:txBody>
      </p:sp>
      <p:sp>
        <p:nvSpPr>
          <p:cNvPr id="1047" name="Google Shape;922;p63">
            <a:extLst>
              <a:ext uri="{FF2B5EF4-FFF2-40B4-BE49-F238E27FC236}">
                <a16:creationId xmlns:a16="http://schemas.microsoft.com/office/drawing/2014/main" id="{773C141A-0BD1-6DD2-C76A-CB805FBBAC38}"/>
              </a:ext>
            </a:extLst>
          </p:cNvPr>
          <p:cNvSpPr txBox="1">
            <a:spLocks/>
          </p:cNvSpPr>
          <p:nvPr/>
        </p:nvSpPr>
        <p:spPr>
          <a:xfrm>
            <a:off x="6338062" y="186901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Promising New Cust</a:t>
            </a:r>
          </a:p>
        </p:txBody>
      </p:sp>
      <p:sp>
        <p:nvSpPr>
          <p:cNvPr id="1048" name="Google Shape;924;p63">
            <a:extLst>
              <a:ext uri="{FF2B5EF4-FFF2-40B4-BE49-F238E27FC236}">
                <a16:creationId xmlns:a16="http://schemas.microsoft.com/office/drawing/2014/main" id="{CA2C78C8-1FBE-4FD0-94C8-B4EDAE87D8BA}"/>
              </a:ext>
            </a:extLst>
          </p:cNvPr>
          <p:cNvSpPr txBox="1">
            <a:spLocks/>
          </p:cNvSpPr>
          <p:nvPr/>
        </p:nvSpPr>
        <p:spPr>
          <a:xfrm>
            <a:off x="3611704" y="1869010"/>
            <a:ext cx="19203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buClr>
                <a:schemeClr val="dk1"/>
              </a:buClr>
              <a:buSzPts val="2100"/>
              <a:buFont typeface="Bebas Neue"/>
              <a:buNone/>
              <a:defRPr b="1">
                <a:solidFill>
                  <a:schemeClr val="lt2"/>
                </a:solidFill>
                <a:latin typeface="Syne"/>
                <a:ea typeface="Syne"/>
                <a:cs typeface="Syne"/>
              </a:defRPr>
            </a:lvl1pPr>
            <a:lvl2pPr marL="914400" indent="-317500" algn="ctr">
              <a:buClr>
                <a:schemeClr val="dk1"/>
              </a:buClr>
              <a:buSzPts val="2800"/>
              <a:buFont typeface="Syne"/>
              <a:buNone/>
              <a:defRPr sz="2800">
                <a:solidFill>
                  <a:schemeClr val="dk1"/>
                </a:solidFill>
                <a:latin typeface="Syne"/>
                <a:ea typeface="Syne"/>
                <a:cs typeface="Syne"/>
              </a:defRPr>
            </a:lvl2pPr>
            <a:lvl3pPr marL="1371600" indent="-317500" algn="ctr">
              <a:buClr>
                <a:schemeClr val="dk1"/>
              </a:buClr>
              <a:buSzPts val="2800"/>
              <a:buFont typeface="Syne"/>
              <a:buNone/>
              <a:defRPr sz="2800">
                <a:solidFill>
                  <a:schemeClr val="dk1"/>
                </a:solidFill>
                <a:latin typeface="Syne"/>
                <a:ea typeface="Syne"/>
                <a:cs typeface="Syne"/>
              </a:defRPr>
            </a:lvl3pPr>
            <a:lvl4pPr marL="1828800" indent="-317500" algn="ctr">
              <a:buClr>
                <a:schemeClr val="dk1"/>
              </a:buClr>
              <a:buSzPts val="2800"/>
              <a:buFont typeface="Syne"/>
              <a:buNone/>
              <a:defRPr sz="2800">
                <a:solidFill>
                  <a:schemeClr val="dk1"/>
                </a:solidFill>
                <a:latin typeface="Syne"/>
                <a:ea typeface="Syne"/>
                <a:cs typeface="Syne"/>
              </a:defRPr>
            </a:lvl4pPr>
            <a:lvl5pPr marL="2286000" indent="-317500" algn="ctr">
              <a:buClr>
                <a:schemeClr val="dk1"/>
              </a:buClr>
              <a:buSzPts val="2800"/>
              <a:buFont typeface="Syne"/>
              <a:buNone/>
              <a:defRPr sz="2800">
                <a:solidFill>
                  <a:schemeClr val="dk1"/>
                </a:solidFill>
                <a:latin typeface="Syne"/>
                <a:ea typeface="Syne"/>
                <a:cs typeface="Syne"/>
              </a:defRPr>
            </a:lvl5pPr>
            <a:lvl6pPr marL="2743200" indent="-317500" algn="ctr">
              <a:buClr>
                <a:schemeClr val="dk1"/>
              </a:buClr>
              <a:buSzPts val="2800"/>
              <a:buFont typeface="Syne"/>
              <a:buNone/>
              <a:defRPr sz="2800">
                <a:solidFill>
                  <a:schemeClr val="dk1"/>
                </a:solidFill>
                <a:latin typeface="Syne"/>
                <a:ea typeface="Syne"/>
                <a:cs typeface="Syne"/>
              </a:defRPr>
            </a:lvl6pPr>
            <a:lvl7pPr marL="3200400" indent="-317500" algn="ctr">
              <a:buClr>
                <a:schemeClr val="dk1"/>
              </a:buClr>
              <a:buSzPts val="2800"/>
              <a:buFont typeface="Syne"/>
              <a:buNone/>
              <a:defRPr sz="2800">
                <a:solidFill>
                  <a:schemeClr val="dk1"/>
                </a:solidFill>
                <a:latin typeface="Syne"/>
                <a:ea typeface="Syne"/>
                <a:cs typeface="Syne"/>
              </a:defRPr>
            </a:lvl7pPr>
            <a:lvl8pPr marL="3657600" indent="-317500" algn="ctr">
              <a:buClr>
                <a:schemeClr val="dk1"/>
              </a:buClr>
              <a:buSzPts val="2800"/>
              <a:buFont typeface="Syne"/>
              <a:buNone/>
              <a:defRPr sz="2800">
                <a:solidFill>
                  <a:schemeClr val="dk1"/>
                </a:solidFill>
                <a:latin typeface="Syne"/>
                <a:ea typeface="Syne"/>
                <a:cs typeface="Syne"/>
              </a:defRPr>
            </a:lvl8pPr>
            <a:lvl9pPr marL="4114800" indent="-317500" algn="ctr">
              <a:buClr>
                <a:schemeClr val="dk1"/>
              </a:buClr>
              <a:buSzPts val="2800"/>
              <a:buFont typeface="Syne"/>
              <a:buNone/>
              <a:defRPr sz="2800">
                <a:solidFill>
                  <a:schemeClr val="dk1"/>
                </a:solidFill>
                <a:latin typeface="Syne"/>
                <a:ea typeface="Syne"/>
                <a:cs typeface="Syne"/>
              </a:defRPr>
            </a:lvl9pPr>
          </a:lstStyle>
          <a:p>
            <a:r>
              <a:rPr lang="en-US" sz="1200" dirty="0"/>
              <a:t>Lost Customers </a:t>
            </a:r>
          </a:p>
        </p:txBody>
      </p:sp>
      <p:sp>
        <p:nvSpPr>
          <p:cNvPr id="1049" name="Google Shape;933;p63">
            <a:extLst>
              <a:ext uri="{FF2B5EF4-FFF2-40B4-BE49-F238E27FC236}">
                <a16:creationId xmlns:a16="http://schemas.microsoft.com/office/drawing/2014/main" id="{B15BA864-E40B-6F4E-F286-165E5089195C}"/>
              </a:ext>
            </a:extLst>
          </p:cNvPr>
          <p:cNvSpPr/>
          <p:nvPr/>
        </p:nvSpPr>
        <p:spPr>
          <a:xfrm>
            <a:off x="1547813" y="11640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0" name="Google Shape;934;p63">
            <a:extLst>
              <a:ext uri="{FF2B5EF4-FFF2-40B4-BE49-F238E27FC236}">
                <a16:creationId xmlns:a16="http://schemas.microsoft.com/office/drawing/2014/main" id="{7806F014-5BB1-7E69-100A-F5A2882E757A}"/>
              </a:ext>
            </a:extLst>
          </p:cNvPr>
          <p:cNvSpPr/>
          <p:nvPr/>
        </p:nvSpPr>
        <p:spPr>
          <a:xfrm>
            <a:off x="4305750" y="12021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1" name="Google Shape;935;p63">
            <a:extLst>
              <a:ext uri="{FF2B5EF4-FFF2-40B4-BE49-F238E27FC236}">
                <a16:creationId xmlns:a16="http://schemas.microsoft.com/office/drawing/2014/main" id="{CC3A74F1-D614-E0B1-5785-096E84D04FF4}"/>
              </a:ext>
            </a:extLst>
          </p:cNvPr>
          <p:cNvSpPr/>
          <p:nvPr/>
        </p:nvSpPr>
        <p:spPr>
          <a:xfrm>
            <a:off x="7013650" y="1202106"/>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2" name="Google Shape;7633;p89">
            <a:extLst>
              <a:ext uri="{FF2B5EF4-FFF2-40B4-BE49-F238E27FC236}">
                <a16:creationId xmlns:a16="http://schemas.microsoft.com/office/drawing/2014/main" id="{62F0C2BA-A532-690C-543E-F27D5683D2A9}"/>
              </a:ext>
            </a:extLst>
          </p:cNvPr>
          <p:cNvGrpSpPr/>
          <p:nvPr/>
        </p:nvGrpSpPr>
        <p:grpSpPr>
          <a:xfrm>
            <a:off x="7148516" y="2543186"/>
            <a:ext cx="316434" cy="358914"/>
            <a:chOff x="-54007925" y="3975575"/>
            <a:chExt cx="281200" cy="318950"/>
          </a:xfrm>
          <a:solidFill>
            <a:srgbClr val="F6EFDC"/>
          </a:solidFill>
        </p:grpSpPr>
        <p:sp>
          <p:nvSpPr>
            <p:cNvPr id="3" name="Google Shape;7634;p89">
              <a:extLst>
                <a:ext uri="{FF2B5EF4-FFF2-40B4-BE49-F238E27FC236}">
                  <a16:creationId xmlns:a16="http://schemas.microsoft.com/office/drawing/2014/main" id="{2AEE5813-1132-4454-D37C-353EBC04B7F2}"/>
                </a:ext>
              </a:extLst>
            </p:cNvPr>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635;p89">
              <a:extLst>
                <a:ext uri="{FF2B5EF4-FFF2-40B4-BE49-F238E27FC236}">
                  <a16:creationId xmlns:a16="http://schemas.microsoft.com/office/drawing/2014/main" id="{EAED1361-06E6-358C-AE91-64F871CA02CE}"/>
                </a:ext>
              </a:extLst>
            </p:cNvPr>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636;p89">
              <a:extLst>
                <a:ext uri="{FF2B5EF4-FFF2-40B4-BE49-F238E27FC236}">
                  <a16:creationId xmlns:a16="http://schemas.microsoft.com/office/drawing/2014/main" id="{27DEAD3D-66DD-EBDC-43CC-B2DC43C17FED}"/>
                </a:ext>
              </a:extLst>
            </p:cNvPr>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37;p89">
              <a:extLst>
                <a:ext uri="{FF2B5EF4-FFF2-40B4-BE49-F238E27FC236}">
                  <a16:creationId xmlns:a16="http://schemas.microsoft.com/office/drawing/2014/main" id="{0A903E56-67F5-36D2-9604-AD1C43FE1022}"/>
                </a:ext>
              </a:extLst>
            </p:cNvPr>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7650;p89">
            <a:extLst>
              <a:ext uri="{FF2B5EF4-FFF2-40B4-BE49-F238E27FC236}">
                <a16:creationId xmlns:a16="http://schemas.microsoft.com/office/drawing/2014/main" id="{E1BDE266-83D8-BE46-CB76-E3B4B25BB318}"/>
              </a:ext>
            </a:extLst>
          </p:cNvPr>
          <p:cNvGrpSpPr/>
          <p:nvPr/>
        </p:nvGrpSpPr>
        <p:grpSpPr>
          <a:xfrm>
            <a:off x="1640439" y="1265846"/>
            <a:ext cx="358099" cy="358099"/>
            <a:chOff x="-57568775" y="3198925"/>
            <a:chExt cx="318225" cy="318225"/>
          </a:xfrm>
          <a:solidFill>
            <a:srgbClr val="F6EFDC"/>
          </a:solidFill>
        </p:grpSpPr>
        <p:sp>
          <p:nvSpPr>
            <p:cNvPr id="8" name="Google Shape;7651;p89">
              <a:extLst>
                <a:ext uri="{FF2B5EF4-FFF2-40B4-BE49-F238E27FC236}">
                  <a16:creationId xmlns:a16="http://schemas.microsoft.com/office/drawing/2014/main" id="{6186AECF-8714-E871-D700-A5FED16AB2B6}"/>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52;p89">
              <a:extLst>
                <a:ext uri="{FF2B5EF4-FFF2-40B4-BE49-F238E27FC236}">
                  <a16:creationId xmlns:a16="http://schemas.microsoft.com/office/drawing/2014/main" id="{BF3FDF26-5B96-AEE1-1581-EA71B4846794}"/>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53;p89">
              <a:extLst>
                <a:ext uri="{FF2B5EF4-FFF2-40B4-BE49-F238E27FC236}">
                  <a16:creationId xmlns:a16="http://schemas.microsoft.com/office/drawing/2014/main" id="{AF687D93-5BBF-0586-F3C7-A4EDD0D29C23}"/>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54;p89">
              <a:extLst>
                <a:ext uri="{FF2B5EF4-FFF2-40B4-BE49-F238E27FC236}">
                  <a16:creationId xmlns:a16="http://schemas.microsoft.com/office/drawing/2014/main" id="{9ED9805D-9F17-0B2F-B5DF-5734059E05A2}"/>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55;p89">
              <a:extLst>
                <a:ext uri="{FF2B5EF4-FFF2-40B4-BE49-F238E27FC236}">
                  <a16:creationId xmlns:a16="http://schemas.microsoft.com/office/drawing/2014/main" id="{A9D5317C-648D-3407-80AA-07DB392D2DA9}"/>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56;p89">
              <a:extLst>
                <a:ext uri="{FF2B5EF4-FFF2-40B4-BE49-F238E27FC236}">
                  <a16:creationId xmlns:a16="http://schemas.microsoft.com/office/drawing/2014/main" id="{4FD77B01-D468-A60E-4E00-754BE5D7D351}"/>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7657;p89">
            <a:extLst>
              <a:ext uri="{FF2B5EF4-FFF2-40B4-BE49-F238E27FC236}">
                <a16:creationId xmlns:a16="http://schemas.microsoft.com/office/drawing/2014/main" id="{CB22A4F8-7E8E-58CC-EF3A-92F1289C26ED}"/>
              </a:ext>
            </a:extLst>
          </p:cNvPr>
          <p:cNvGrpSpPr/>
          <p:nvPr/>
        </p:nvGrpSpPr>
        <p:grpSpPr>
          <a:xfrm>
            <a:off x="1702245" y="2515945"/>
            <a:ext cx="314662" cy="358099"/>
            <a:chOff x="-57549075" y="3590375"/>
            <a:chExt cx="279625" cy="318225"/>
          </a:xfrm>
          <a:solidFill>
            <a:srgbClr val="F6EFDC"/>
          </a:solidFill>
        </p:grpSpPr>
        <p:sp>
          <p:nvSpPr>
            <p:cNvPr id="912" name="Google Shape;7658;p89">
              <a:extLst>
                <a:ext uri="{FF2B5EF4-FFF2-40B4-BE49-F238E27FC236}">
                  <a16:creationId xmlns:a16="http://schemas.microsoft.com/office/drawing/2014/main" id="{3164E606-A98A-1007-DAC3-0E8CF625B27E}"/>
                </a:ext>
              </a:extLst>
            </p:cNvPr>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7659;p89">
              <a:extLst>
                <a:ext uri="{FF2B5EF4-FFF2-40B4-BE49-F238E27FC236}">
                  <a16:creationId xmlns:a16="http://schemas.microsoft.com/office/drawing/2014/main" id="{26DDB40B-8737-11C3-1656-3C6069CC2C74}"/>
                </a:ext>
              </a:extLst>
            </p:cNvPr>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7660;p89">
              <a:extLst>
                <a:ext uri="{FF2B5EF4-FFF2-40B4-BE49-F238E27FC236}">
                  <a16:creationId xmlns:a16="http://schemas.microsoft.com/office/drawing/2014/main" id="{43183745-931F-8CA8-466E-6B9B32EDD272}"/>
                </a:ext>
              </a:extLst>
            </p:cNvPr>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7661;p89">
              <a:extLst>
                <a:ext uri="{FF2B5EF4-FFF2-40B4-BE49-F238E27FC236}">
                  <a16:creationId xmlns:a16="http://schemas.microsoft.com/office/drawing/2014/main" id="{A94956F1-F6CE-1CBF-0A7A-71A28A2140A8}"/>
                </a:ext>
              </a:extLst>
            </p:cNvPr>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7709;p89">
            <a:extLst>
              <a:ext uri="{FF2B5EF4-FFF2-40B4-BE49-F238E27FC236}">
                <a16:creationId xmlns:a16="http://schemas.microsoft.com/office/drawing/2014/main" id="{DF6799A5-C823-B0F6-F8F4-500ADA9DC058}"/>
              </a:ext>
            </a:extLst>
          </p:cNvPr>
          <p:cNvGrpSpPr/>
          <p:nvPr/>
        </p:nvGrpSpPr>
        <p:grpSpPr>
          <a:xfrm>
            <a:off x="7134629" y="1297320"/>
            <a:ext cx="358971" cy="358971"/>
            <a:chOff x="-57173375" y="3198925"/>
            <a:chExt cx="319000" cy="319000"/>
          </a:xfrm>
          <a:solidFill>
            <a:srgbClr val="F6EFDC"/>
          </a:solidFill>
        </p:grpSpPr>
        <p:sp>
          <p:nvSpPr>
            <p:cNvPr id="917" name="Google Shape;7710;p89">
              <a:extLst>
                <a:ext uri="{FF2B5EF4-FFF2-40B4-BE49-F238E27FC236}">
                  <a16:creationId xmlns:a16="http://schemas.microsoft.com/office/drawing/2014/main" id="{F1E1302C-C90E-8C70-5D28-6541B19FB7A6}"/>
                </a:ext>
              </a:extLst>
            </p:cNvPr>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7711;p89">
              <a:extLst>
                <a:ext uri="{FF2B5EF4-FFF2-40B4-BE49-F238E27FC236}">
                  <a16:creationId xmlns:a16="http://schemas.microsoft.com/office/drawing/2014/main" id="{6DDE23D1-0E48-C76B-8DB4-B2F47A7D077B}"/>
                </a:ext>
              </a:extLst>
            </p:cNvPr>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7712;p89">
              <a:extLst>
                <a:ext uri="{FF2B5EF4-FFF2-40B4-BE49-F238E27FC236}">
                  <a16:creationId xmlns:a16="http://schemas.microsoft.com/office/drawing/2014/main" id="{D55FBF41-E329-AF15-85DD-A959614DF60C}"/>
                </a:ext>
              </a:extLst>
            </p:cNvPr>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7713;p89">
              <a:extLst>
                <a:ext uri="{FF2B5EF4-FFF2-40B4-BE49-F238E27FC236}">
                  <a16:creationId xmlns:a16="http://schemas.microsoft.com/office/drawing/2014/main" id="{084E00FE-C638-DFC0-2A90-F4127DB7B9D7}"/>
                </a:ext>
              </a:extLst>
            </p:cNvPr>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7766;p89">
            <a:extLst>
              <a:ext uri="{FF2B5EF4-FFF2-40B4-BE49-F238E27FC236}">
                <a16:creationId xmlns:a16="http://schemas.microsoft.com/office/drawing/2014/main" id="{889D2EEF-94E9-F7E5-D1D1-8A9690B48744}"/>
              </a:ext>
            </a:extLst>
          </p:cNvPr>
          <p:cNvGrpSpPr/>
          <p:nvPr/>
        </p:nvGrpSpPr>
        <p:grpSpPr>
          <a:xfrm>
            <a:off x="4438555" y="1281417"/>
            <a:ext cx="314662" cy="358971"/>
            <a:chOff x="-56766175" y="3198925"/>
            <a:chExt cx="279625" cy="319000"/>
          </a:xfrm>
          <a:solidFill>
            <a:srgbClr val="F6EFDC"/>
          </a:solidFill>
        </p:grpSpPr>
        <p:sp>
          <p:nvSpPr>
            <p:cNvPr id="923" name="Google Shape;7767;p89">
              <a:extLst>
                <a:ext uri="{FF2B5EF4-FFF2-40B4-BE49-F238E27FC236}">
                  <a16:creationId xmlns:a16="http://schemas.microsoft.com/office/drawing/2014/main" id="{00C35417-18C1-0DDE-E28A-F093A2B9B80D}"/>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7768;p89">
              <a:extLst>
                <a:ext uri="{FF2B5EF4-FFF2-40B4-BE49-F238E27FC236}">
                  <a16:creationId xmlns:a16="http://schemas.microsoft.com/office/drawing/2014/main" id="{75F086E4-A3D7-E510-BBCC-0CE42FB92562}"/>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7769;p89">
              <a:extLst>
                <a:ext uri="{FF2B5EF4-FFF2-40B4-BE49-F238E27FC236}">
                  <a16:creationId xmlns:a16="http://schemas.microsoft.com/office/drawing/2014/main" id="{F3907932-4AAD-F94B-71A0-7652E923720B}"/>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7770;p89">
              <a:extLst>
                <a:ext uri="{FF2B5EF4-FFF2-40B4-BE49-F238E27FC236}">
                  <a16:creationId xmlns:a16="http://schemas.microsoft.com/office/drawing/2014/main" id="{5E80CDDA-076E-F0FD-0FA6-8D5F99811830}"/>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7771;p89">
              <a:extLst>
                <a:ext uri="{FF2B5EF4-FFF2-40B4-BE49-F238E27FC236}">
                  <a16:creationId xmlns:a16="http://schemas.microsoft.com/office/drawing/2014/main" id="{AB1126AD-046E-5063-E8D4-D74ADFB04893}"/>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7772;p89">
              <a:extLst>
                <a:ext uri="{FF2B5EF4-FFF2-40B4-BE49-F238E27FC236}">
                  <a16:creationId xmlns:a16="http://schemas.microsoft.com/office/drawing/2014/main" id="{73B53CA1-4B6A-4CF9-CD4E-1F0EB96C45BB}"/>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7773;p89">
              <a:extLst>
                <a:ext uri="{FF2B5EF4-FFF2-40B4-BE49-F238E27FC236}">
                  <a16:creationId xmlns:a16="http://schemas.microsoft.com/office/drawing/2014/main" id="{ADFBDC44-6F30-E805-46A8-1C15BBCA6764}"/>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7830;p89">
            <a:extLst>
              <a:ext uri="{FF2B5EF4-FFF2-40B4-BE49-F238E27FC236}">
                <a16:creationId xmlns:a16="http://schemas.microsoft.com/office/drawing/2014/main" id="{2E32B6E9-6B01-6C43-F243-AC42A1083DA3}"/>
              </a:ext>
            </a:extLst>
          </p:cNvPr>
          <p:cNvGrpSpPr/>
          <p:nvPr/>
        </p:nvGrpSpPr>
        <p:grpSpPr>
          <a:xfrm>
            <a:off x="1697420" y="3899884"/>
            <a:ext cx="314662" cy="358999"/>
            <a:chOff x="-52832000" y="3976300"/>
            <a:chExt cx="279625" cy="319025"/>
          </a:xfrm>
          <a:solidFill>
            <a:srgbClr val="F6EFDC"/>
          </a:solidFill>
        </p:grpSpPr>
        <p:sp>
          <p:nvSpPr>
            <p:cNvPr id="963" name="Google Shape;7831;p89">
              <a:extLst>
                <a:ext uri="{FF2B5EF4-FFF2-40B4-BE49-F238E27FC236}">
                  <a16:creationId xmlns:a16="http://schemas.microsoft.com/office/drawing/2014/main" id="{6AF3066A-673E-5669-7FF7-6FC88D15EF4B}"/>
                </a:ext>
              </a:extLst>
            </p:cNvPr>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832;p89">
              <a:extLst>
                <a:ext uri="{FF2B5EF4-FFF2-40B4-BE49-F238E27FC236}">
                  <a16:creationId xmlns:a16="http://schemas.microsoft.com/office/drawing/2014/main" id="{D280B302-AA06-CD08-5402-D31BC5242EFF}"/>
                </a:ext>
              </a:extLst>
            </p:cNvPr>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833;p89">
              <a:extLst>
                <a:ext uri="{FF2B5EF4-FFF2-40B4-BE49-F238E27FC236}">
                  <a16:creationId xmlns:a16="http://schemas.microsoft.com/office/drawing/2014/main" id="{FF3B647D-01EE-CA54-D552-0019F60FB064}"/>
                </a:ext>
              </a:extLst>
            </p:cNvPr>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834;p89">
              <a:extLst>
                <a:ext uri="{FF2B5EF4-FFF2-40B4-BE49-F238E27FC236}">
                  <a16:creationId xmlns:a16="http://schemas.microsoft.com/office/drawing/2014/main" id="{B77F81F2-BEAE-7845-F6BB-09F8EEA5AED2}"/>
                </a:ext>
              </a:extLst>
            </p:cNvPr>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835;p89">
              <a:extLst>
                <a:ext uri="{FF2B5EF4-FFF2-40B4-BE49-F238E27FC236}">
                  <a16:creationId xmlns:a16="http://schemas.microsoft.com/office/drawing/2014/main" id="{3064F6A5-7245-5EDF-B8DA-DFC0ECFCA1AB}"/>
                </a:ext>
              </a:extLst>
            </p:cNvPr>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7836;p89">
            <a:extLst>
              <a:ext uri="{FF2B5EF4-FFF2-40B4-BE49-F238E27FC236}">
                <a16:creationId xmlns:a16="http://schemas.microsoft.com/office/drawing/2014/main" id="{61FE52E2-0DDC-DAF2-E58F-F7BD978B579B}"/>
              </a:ext>
            </a:extLst>
          </p:cNvPr>
          <p:cNvGrpSpPr/>
          <p:nvPr/>
        </p:nvGrpSpPr>
        <p:grpSpPr>
          <a:xfrm>
            <a:off x="7136652" y="3936904"/>
            <a:ext cx="316434" cy="358099"/>
            <a:chOff x="-51633225" y="3198925"/>
            <a:chExt cx="281200" cy="318225"/>
          </a:xfrm>
          <a:solidFill>
            <a:srgbClr val="F6EFDC"/>
          </a:solidFill>
        </p:grpSpPr>
        <p:sp>
          <p:nvSpPr>
            <p:cNvPr id="969" name="Google Shape;7837;p89">
              <a:extLst>
                <a:ext uri="{FF2B5EF4-FFF2-40B4-BE49-F238E27FC236}">
                  <a16:creationId xmlns:a16="http://schemas.microsoft.com/office/drawing/2014/main" id="{0843BEBB-F29F-725A-2C6E-A5E0F380AE2C}"/>
                </a:ext>
              </a:extLst>
            </p:cNvPr>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838;p89">
              <a:extLst>
                <a:ext uri="{FF2B5EF4-FFF2-40B4-BE49-F238E27FC236}">
                  <a16:creationId xmlns:a16="http://schemas.microsoft.com/office/drawing/2014/main" id="{551B2D29-9C06-4784-5842-0F5CCD3D4051}"/>
                </a:ext>
              </a:extLst>
            </p:cNvPr>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839;p89">
              <a:extLst>
                <a:ext uri="{FF2B5EF4-FFF2-40B4-BE49-F238E27FC236}">
                  <a16:creationId xmlns:a16="http://schemas.microsoft.com/office/drawing/2014/main" id="{8113DBA9-A6B9-150D-9196-A445BCE45233}"/>
                </a:ext>
              </a:extLst>
            </p:cNvPr>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840;p89">
              <a:extLst>
                <a:ext uri="{FF2B5EF4-FFF2-40B4-BE49-F238E27FC236}">
                  <a16:creationId xmlns:a16="http://schemas.microsoft.com/office/drawing/2014/main" id="{C7C9BBE7-0795-E3C4-3480-5C1D9BC3DEAA}"/>
                </a:ext>
              </a:extLst>
            </p:cNvPr>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841;p89">
              <a:extLst>
                <a:ext uri="{FF2B5EF4-FFF2-40B4-BE49-F238E27FC236}">
                  <a16:creationId xmlns:a16="http://schemas.microsoft.com/office/drawing/2014/main" id="{9B0A739C-3724-0D55-B2EE-9CD6ECFB2151}"/>
                </a:ext>
              </a:extLst>
            </p:cNvPr>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842;p89">
              <a:extLst>
                <a:ext uri="{FF2B5EF4-FFF2-40B4-BE49-F238E27FC236}">
                  <a16:creationId xmlns:a16="http://schemas.microsoft.com/office/drawing/2014/main" id="{11488092-5BA6-0DF8-115C-DBB75B5EF192}"/>
                </a:ext>
              </a:extLst>
            </p:cNvPr>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843;p89">
              <a:extLst>
                <a:ext uri="{FF2B5EF4-FFF2-40B4-BE49-F238E27FC236}">
                  <a16:creationId xmlns:a16="http://schemas.microsoft.com/office/drawing/2014/main" id="{D1F62325-C8E9-5AAF-1C75-BC686ED9A103}"/>
                </a:ext>
              </a:extLst>
            </p:cNvPr>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7864;p89">
            <a:extLst>
              <a:ext uri="{FF2B5EF4-FFF2-40B4-BE49-F238E27FC236}">
                <a16:creationId xmlns:a16="http://schemas.microsoft.com/office/drawing/2014/main" id="{A540EA60-0483-F6ED-B415-FA6C06F911D0}"/>
              </a:ext>
            </a:extLst>
          </p:cNvPr>
          <p:cNvGrpSpPr/>
          <p:nvPr/>
        </p:nvGrpSpPr>
        <p:grpSpPr>
          <a:xfrm>
            <a:off x="4432193" y="2507963"/>
            <a:ext cx="316434" cy="358971"/>
            <a:chOff x="-54401725" y="3198925"/>
            <a:chExt cx="281200" cy="319000"/>
          </a:xfrm>
          <a:solidFill>
            <a:srgbClr val="F6EFDC"/>
          </a:solidFill>
        </p:grpSpPr>
        <p:sp>
          <p:nvSpPr>
            <p:cNvPr id="977" name="Google Shape;7865;p89">
              <a:extLst>
                <a:ext uri="{FF2B5EF4-FFF2-40B4-BE49-F238E27FC236}">
                  <a16:creationId xmlns:a16="http://schemas.microsoft.com/office/drawing/2014/main" id="{530B20ED-A7FF-9F42-788D-1320A47B7B0E}"/>
                </a:ext>
              </a:extLst>
            </p:cNvPr>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866;p89">
              <a:extLst>
                <a:ext uri="{FF2B5EF4-FFF2-40B4-BE49-F238E27FC236}">
                  <a16:creationId xmlns:a16="http://schemas.microsoft.com/office/drawing/2014/main" id="{C5E4D3A4-79B8-520E-3040-32AB49007753}"/>
                </a:ext>
              </a:extLst>
            </p:cNvPr>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867;p89">
              <a:extLst>
                <a:ext uri="{FF2B5EF4-FFF2-40B4-BE49-F238E27FC236}">
                  <a16:creationId xmlns:a16="http://schemas.microsoft.com/office/drawing/2014/main" id="{D1AA06B3-90FA-8A16-1E4F-2066369A7753}"/>
                </a:ext>
              </a:extLst>
            </p:cNvPr>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868;p89">
              <a:extLst>
                <a:ext uri="{FF2B5EF4-FFF2-40B4-BE49-F238E27FC236}">
                  <a16:creationId xmlns:a16="http://schemas.microsoft.com/office/drawing/2014/main" id="{B5C2D165-90B0-7440-7ED5-9283B074FA08}"/>
                </a:ext>
              </a:extLst>
            </p:cNvPr>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869;p89">
              <a:extLst>
                <a:ext uri="{FF2B5EF4-FFF2-40B4-BE49-F238E27FC236}">
                  <a16:creationId xmlns:a16="http://schemas.microsoft.com/office/drawing/2014/main" id="{4E2CB01C-8B74-EAE0-ED1A-1150E7BC7041}"/>
                </a:ext>
              </a:extLst>
            </p:cNvPr>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870;p89">
              <a:extLst>
                <a:ext uri="{FF2B5EF4-FFF2-40B4-BE49-F238E27FC236}">
                  <a16:creationId xmlns:a16="http://schemas.microsoft.com/office/drawing/2014/main" id="{8E594E68-1BD9-302B-9D7A-A41064C17BAA}"/>
                </a:ext>
              </a:extLst>
            </p:cNvPr>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871;p89">
              <a:extLst>
                <a:ext uri="{FF2B5EF4-FFF2-40B4-BE49-F238E27FC236}">
                  <a16:creationId xmlns:a16="http://schemas.microsoft.com/office/drawing/2014/main" id="{96000252-461B-4B88-5CCB-2CD2DECB7876}"/>
                </a:ext>
              </a:extLst>
            </p:cNvPr>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872;p89">
              <a:extLst>
                <a:ext uri="{FF2B5EF4-FFF2-40B4-BE49-F238E27FC236}">
                  <a16:creationId xmlns:a16="http://schemas.microsoft.com/office/drawing/2014/main" id="{4C9FF28B-BEA2-BF7E-5DF3-116F13B92947}"/>
                </a:ext>
              </a:extLst>
            </p:cNvPr>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873;p89">
              <a:extLst>
                <a:ext uri="{FF2B5EF4-FFF2-40B4-BE49-F238E27FC236}">
                  <a16:creationId xmlns:a16="http://schemas.microsoft.com/office/drawing/2014/main" id="{ECA07079-3576-C045-5729-4BF4F4DE8BFE}"/>
                </a:ext>
              </a:extLst>
            </p:cNvPr>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874;p89">
              <a:extLst>
                <a:ext uri="{FF2B5EF4-FFF2-40B4-BE49-F238E27FC236}">
                  <a16:creationId xmlns:a16="http://schemas.microsoft.com/office/drawing/2014/main" id="{B7EF0CE1-BDBA-5D2D-5305-DB4F40D8FCDA}"/>
                </a:ext>
              </a:extLst>
            </p:cNvPr>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7875;p89">
              <a:extLst>
                <a:ext uri="{FF2B5EF4-FFF2-40B4-BE49-F238E27FC236}">
                  <a16:creationId xmlns:a16="http://schemas.microsoft.com/office/drawing/2014/main" id="{92B3174E-A405-C2F5-F1A3-FE06CE74B207}"/>
                </a:ext>
              </a:extLst>
            </p:cNvPr>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7883;p89">
            <a:extLst>
              <a:ext uri="{FF2B5EF4-FFF2-40B4-BE49-F238E27FC236}">
                <a16:creationId xmlns:a16="http://schemas.microsoft.com/office/drawing/2014/main" id="{8B7A7E8C-74A7-F6CF-0DB1-A68054E72276}"/>
              </a:ext>
            </a:extLst>
          </p:cNvPr>
          <p:cNvGrpSpPr/>
          <p:nvPr/>
        </p:nvGrpSpPr>
        <p:grpSpPr>
          <a:xfrm>
            <a:off x="4431073" y="3926869"/>
            <a:ext cx="319079" cy="358099"/>
            <a:chOff x="-54403300" y="3982600"/>
            <a:chExt cx="283550" cy="318225"/>
          </a:xfrm>
          <a:solidFill>
            <a:srgbClr val="F6EFDC"/>
          </a:solidFill>
        </p:grpSpPr>
        <p:sp>
          <p:nvSpPr>
            <p:cNvPr id="994" name="Google Shape;7884;p89">
              <a:extLst>
                <a:ext uri="{FF2B5EF4-FFF2-40B4-BE49-F238E27FC236}">
                  <a16:creationId xmlns:a16="http://schemas.microsoft.com/office/drawing/2014/main" id="{4FE41F6B-FD7E-7F3A-B6E6-F7A41AE377FD}"/>
                </a:ext>
              </a:extLst>
            </p:cNvPr>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7885;p89">
              <a:extLst>
                <a:ext uri="{FF2B5EF4-FFF2-40B4-BE49-F238E27FC236}">
                  <a16:creationId xmlns:a16="http://schemas.microsoft.com/office/drawing/2014/main" id="{2072A41A-560F-2BB7-3990-55C4182FD5BD}"/>
                </a:ext>
              </a:extLst>
            </p:cNvPr>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7886;p89">
              <a:extLst>
                <a:ext uri="{FF2B5EF4-FFF2-40B4-BE49-F238E27FC236}">
                  <a16:creationId xmlns:a16="http://schemas.microsoft.com/office/drawing/2014/main" id="{BAD9C1F0-2E3D-F64B-DAC4-5AA150705DD2}"/>
                </a:ext>
              </a:extLst>
            </p:cNvPr>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7887;p89">
              <a:extLst>
                <a:ext uri="{FF2B5EF4-FFF2-40B4-BE49-F238E27FC236}">
                  <a16:creationId xmlns:a16="http://schemas.microsoft.com/office/drawing/2014/main" id="{D907880E-59D3-6644-1128-F36D963EA450}"/>
                </a:ext>
              </a:extLst>
            </p:cNvPr>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7888;p89">
              <a:extLst>
                <a:ext uri="{FF2B5EF4-FFF2-40B4-BE49-F238E27FC236}">
                  <a16:creationId xmlns:a16="http://schemas.microsoft.com/office/drawing/2014/main" id="{82408A75-5D73-2A97-4FD0-FD2DC98FB9B1}"/>
                </a:ext>
              </a:extLst>
            </p:cNvPr>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13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9" name="Google Shape;5489;p84">
            <a:extLst>
              <a:ext uri="{FF2B5EF4-FFF2-40B4-BE49-F238E27FC236}">
                <a16:creationId xmlns:a16="http://schemas.microsoft.com/office/drawing/2014/main" id="{64C99D51-884D-BE6F-7D81-1C9665984415}"/>
              </a:ext>
            </a:extLst>
          </p:cNvPr>
          <p:cNvSpPr/>
          <p:nvPr/>
        </p:nvSpPr>
        <p:spPr>
          <a:xfrm>
            <a:off x="6379616" y="1428427"/>
            <a:ext cx="2531910"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89;p84">
            <a:extLst>
              <a:ext uri="{FF2B5EF4-FFF2-40B4-BE49-F238E27FC236}">
                <a16:creationId xmlns:a16="http://schemas.microsoft.com/office/drawing/2014/main" id="{6BF2D0D0-E177-AB58-D5ED-269B45704C44}"/>
              </a:ext>
            </a:extLst>
          </p:cNvPr>
          <p:cNvSpPr/>
          <p:nvPr/>
        </p:nvSpPr>
        <p:spPr>
          <a:xfrm>
            <a:off x="3419439" y="1431010"/>
            <a:ext cx="2764385"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89;p84">
            <a:extLst>
              <a:ext uri="{FF2B5EF4-FFF2-40B4-BE49-F238E27FC236}">
                <a16:creationId xmlns:a16="http://schemas.microsoft.com/office/drawing/2014/main" id="{27220029-482B-FB0E-B87C-14C705CFD51A}"/>
              </a:ext>
            </a:extLst>
          </p:cNvPr>
          <p:cNvSpPr/>
          <p:nvPr/>
        </p:nvSpPr>
        <p:spPr>
          <a:xfrm>
            <a:off x="128633" y="1441342"/>
            <a:ext cx="3149258"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txBox="1">
            <a:spLocks noGrp="1"/>
          </p:cNvSpPr>
          <p:nvPr>
            <p:ph type="subTitle" idx="1"/>
          </p:nvPr>
        </p:nvSpPr>
        <p:spPr>
          <a:xfrm>
            <a:off x="268824" y="1576126"/>
            <a:ext cx="2994300" cy="1055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200" dirty="0"/>
              <a:t> Highly engaged customers who have bought the most recent, the most often, and generated the most revenue.</a:t>
            </a:r>
            <a:endParaRPr sz="1200" dirty="0"/>
          </a:p>
        </p:txBody>
      </p:sp>
      <p:sp>
        <p:nvSpPr>
          <p:cNvPr id="553" name="Google Shape;553;p53"/>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a:t>MARKETING STRATEGIES</a:t>
            </a:r>
          </a:p>
        </p:txBody>
      </p:sp>
      <p:sp>
        <p:nvSpPr>
          <p:cNvPr id="554" name="Google Shape;554;p53"/>
          <p:cNvSpPr txBox="1">
            <a:spLocks noGrp="1"/>
          </p:cNvSpPr>
          <p:nvPr>
            <p:ph type="title"/>
          </p:nvPr>
        </p:nvSpPr>
        <p:spPr>
          <a:xfrm>
            <a:off x="216276" y="2643083"/>
            <a:ext cx="29901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600" dirty="0">
                <a:solidFill>
                  <a:schemeClr val="bg2">
                    <a:lumMod val="75000"/>
                    <a:lumOff val="25000"/>
                  </a:schemeClr>
                </a:solidFill>
              </a:rPr>
              <a:t>Premium Customers</a:t>
            </a:r>
          </a:p>
        </p:txBody>
      </p:sp>
      <p:sp>
        <p:nvSpPr>
          <p:cNvPr id="11" name="Google Shape;552;p53">
            <a:extLst>
              <a:ext uri="{FF2B5EF4-FFF2-40B4-BE49-F238E27FC236}">
                <a16:creationId xmlns:a16="http://schemas.microsoft.com/office/drawing/2014/main" id="{FC654E5E-AB30-C433-D34F-C7531A661926}"/>
              </a:ext>
            </a:extLst>
          </p:cNvPr>
          <p:cNvSpPr txBox="1">
            <a:spLocks/>
          </p:cNvSpPr>
          <p:nvPr/>
        </p:nvSpPr>
        <p:spPr>
          <a:xfrm>
            <a:off x="3604172" y="1614175"/>
            <a:ext cx="2382149"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 Customers who Buy on a regular basis and on average prices </a:t>
            </a:r>
          </a:p>
        </p:txBody>
      </p:sp>
      <p:sp>
        <p:nvSpPr>
          <p:cNvPr id="12" name="Google Shape;554;p53">
            <a:extLst>
              <a:ext uri="{FF2B5EF4-FFF2-40B4-BE49-F238E27FC236}">
                <a16:creationId xmlns:a16="http://schemas.microsoft.com/office/drawing/2014/main" id="{BD6BA8C5-73B7-B37D-A1D1-3DD2A4C77E5A}"/>
              </a:ext>
            </a:extLst>
          </p:cNvPr>
          <p:cNvSpPr txBox="1">
            <a:spLocks/>
          </p:cNvSpPr>
          <p:nvPr/>
        </p:nvSpPr>
        <p:spPr>
          <a:xfrm>
            <a:off x="3280269"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sym typeface="Syne"/>
              </a:defRPr>
            </a:lvl1pPr>
            <a:lvl2pPr>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r>
              <a:rPr lang="en-US" sz="1600" dirty="0"/>
              <a:t>Loyal Customers </a:t>
            </a:r>
          </a:p>
        </p:txBody>
      </p:sp>
      <p:sp>
        <p:nvSpPr>
          <p:cNvPr id="14" name="Google Shape;552;p53">
            <a:extLst>
              <a:ext uri="{FF2B5EF4-FFF2-40B4-BE49-F238E27FC236}">
                <a16:creationId xmlns:a16="http://schemas.microsoft.com/office/drawing/2014/main" id="{A7D33874-B6D3-3028-33C1-7EBB2054716F}"/>
              </a:ext>
            </a:extLst>
          </p:cNvPr>
          <p:cNvSpPr txBox="1">
            <a:spLocks/>
          </p:cNvSpPr>
          <p:nvPr/>
        </p:nvSpPr>
        <p:spPr>
          <a:xfrm>
            <a:off x="6461025" y="1554148"/>
            <a:ext cx="2295517"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Customers who have generated the most revenue for your store</a:t>
            </a:r>
          </a:p>
        </p:txBody>
      </p:sp>
      <p:sp>
        <p:nvSpPr>
          <p:cNvPr id="15" name="Google Shape;554;p53">
            <a:extLst>
              <a:ext uri="{FF2B5EF4-FFF2-40B4-BE49-F238E27FC236}">
                <a16:creationId xmlns:a16="http://schemas.microsoft.com/office/drawing/2014/main" id="{82B9091E-01A5-CA24-7FC3-1BCF05031AFA}"/>
              </a:ext>
            </a:extLst>
          </p:cNvPr>
          <p:cNvSpPr txBox="1">
            <a:spLocks/>
          </p:cNvSpPr>
          <p:nvPr/>
        </p:nvSpPr>
        <p:spPr>
          <a:xfrm>
            <a:off x="6179510"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defRPr>
            </a:lvl1pPr>
            <a:lvl2pPr>
              <a:buClr>
                <a:schemeClr val="dk2"/>
              </a:buClr>
              <a:buSzPts val="2800"/>
              <a:buFont typeface="Barlow SemiBold"/>
              <a:buNone/>
              <a:defRPr sz="2800">
                <a:solidFill>
                  <a:schemeClr val="dk2"/>
                </a:solidFill>
                <a:latin typeface="Barlow SemiBold"/>
                <a:ea typeface="Barlow SemiBold"/>
                <a:cs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defRPr>
            </a:lvl9pPr>
          </a:lstStyle>
          <a:p>
            <a:r>
              <a:rPr lang="en-US" sz="1600" dirty="0"/>
              <a:t>Big Spenders</a:t>
            </a:r>
          </a:p>
        </p:txBody>
      </p:sp>
      <p:sp>
        <p:nvSpPr>
          <p:cNvPr id="4" name="TextBox 3">
            <a:extLst>
              <a:ext uri="{FF2B5EF4-FFF2-40B4-BE49-F238E27FC236}">
                <a16:creationId xmlns:a16="http://schemas.microsoft.com/office/drawing/2014/main" id="{F5225A94-BA24-A50B-5AA5-38BEE58D8344}"/>
              </a:ext>
            </a:extLst>
          </p:cNvPr>
          <p:cNvSpPr txBox="1"/>
          <p:nvPr/>
        </p:nvSpPr>
        <p:spPr>
          <a:xfrm>
            <a:off x="716718" y="2963573"/>
            <a:ext cx="3103613"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buClr>
                <a:schemeClr val="dk1"/>
              </a:buClr>
              <a:buSzPts val="1600"/>
              <a:buFont typeface="Syne"/>
              <a:buNone/>
              <a:defRPr sz="1200">
                <a:solidFill>
                  <a:schemeClr val="dk1"/>
                </a:solidFill>
                <a:latin typeface="Syne"/>
                <a:ea typeface="Syne"/>
                <a:cs typeface="Syne"/>
                <a:sym typeface="Syne"/>
              </a:defRPr>
            </a:lvl1pPr>
            <a:lvl2pPr marL="914400" indent="-317500" algn="ctr">
              <a:buClr>
                <a:schemeClr val="dk1"/>
              </a:buClr>
              <a:buSzPts val="1600"/>
              <a:buFont typeface="Syne"/>
              <a:buNone/>
              <a:defRPr sz="1600">
                <a:solidFill>
                  <a:schemeClr val="dk1"/>
                </a:solidFill>
                <a:latin typeface="Syne"/>
                <a:ea typeface="Syne"/>
                <a:cs typeface="Syne"/>
                <a:sym typeface="Syne"/>
              </a:defRPr>
            </a:lvl2pPr>
            <a:lvl3pPr marL="1371600" indent="-317500" algn="ctr">
              <a:buClr>
                <a:schemeClr val="dk1"/>
              </a:buClr>
              <a:buSzPts val="1600"/>
              <a:buFont typeface="Syne"/>
              <a:buNone/>
              <a:defRPr sz="1600">
                <a:solidFill>
                  <a:schemeClr val="dk1"/>
                </a:solidFill>
                <a:latin typeface="Syne"/>
                <a:ea typeface="Syne"/>
                <a:cs typeface="Syne"/>
                <a:sym typeface="Syne"/>
              </a:defRPr>
            </a:lvl3pPr>
            <a:lvl4pPr marL="1828800" indent="-317500" algn="ctr">
              <a:buClr>
                <a:schemeClr val="dk1"/>
              </a:buClr>
              <a:buSzPts val="1600"/>
              <a:buFont typeface="Syne"/>
              <a:buNone/>
              <a:defRPr sz="1600">
                <a:solidFill>
                  <a:schemeClr val="dk1"/>
                </a:solidFill>
                <a:latin typeface="Syne"/>
                <a:ea typeface="Syne"/>
                <a:cs typeface="Syne"/>
                <a:sym typeface="Syne"/>
              </a:defRPr>
            </a:lvl4pPr>
            <a:lvl5pPr marL="2286000" indent="-317500" algn="ctr">
              <a:buClr>
                <a:schemeClr val="dk1"/>
              </a:buClr>
              <a:buSzPts val="1600"/>
              <a:buFont typeface="Syne"/>
              <a:buNone/>
              <a:defRPr sz="1600">
                <a:solidFill>
                  <a:schemeClr val="dk1"/>
                </a:solidFill>
                <a:latin typeface="Syne"/>
                <a:ea typeface="Syne"/>
                <a:cs typeface="Syne"/>
                <a:sym typeface="Syne"/>
              </a:defRPr>
            </a:lvl5pPr>
            <a:lvl6pPr marL="2743200" indent="-317500" algn="ctr">
              <a:buClr>
                <a:schemeClr val="dk1"/>
              </a:buClr>
              <a:buSzPts val="1600"/>
              <a:buFont typeface="Syne"/>
              <a:buNone/>
              <a:defRPr sz="1600">
                <a:solidFill>
                  <a:schemeClr val="dk1"/>
                </a:solidFill>
                <a:latin typeface="Syne"/>
                <a:ea typeface="Syne"/>
                <a:cs typeface="Syne"/>
                <a:sym typeface="Syne"/>
              </a:defRPr>
            </a:lvl6pPr>
            <a:lvl7pPr marL="3200400" indent="-317500" algn="ctr">
              <a:buClr>
                <a:schemeClr val="dk1"/>
              </a:buClr>
              <a:buSzPts val="1600"/>
              <a:buFont typeface="Syne"/>
              <a:buNone/>
              <a:defRPr sz="1600">
                <a:solidFill>
                  <a:schemeClr val="dk1"/>
                </a:solidFill>
                <a:latin typeface="Syne"/>
                <a:ea typeface="Syne"/>
                <a:cs typeface="Syne"/>
                <a:sym typeface="Syne"/>
              </a:defRPr>
            </a:lvl7pPr>
            <a:lvl8pPr marL="3657600" indent="-317500" algn="ctr">
              <a:buClr>
                <a:schemeClr val="dk1"/>
              </a:buClr>
              <a:buSzPts val="1600"/>
              <a:buFont typeface="Syne"/>
              <a:buNone/>
              <a:defRPr sz="1600">
                <a:solidFill>
                  <a:schemeClr val="dk1"/>
                </a:solidFill>
                <a:latin typeface="Syne"/>
                <a:ea typeface="Syne"/>
                <a:cs typeface="Syne"/>
                <a:sym typeface="Syne"/>
              </a:defRPr>
            </a:lvl8pPr>
            <a:lvl9pPr marL="4114800" indent="-317500" algn="ctr">
              <a:buClr>
                <a:schemeClr val="dk1"/>
              </a:buClr>
              <a:buSzPts val="1600"/>
              <a:buFont typeface="Syne"/>
              <a:buNone/>
              <a:defRPr sz="1600">
                <a:solidFill>
                  <a:schemeClr val="dk1"/>
                </a:solidFill>
                <a:latin typeface="Syne"/>
                <a:ea typeface="Syne"/>
                <a:cs typeface="Syne"/>
                <a:sym typeface="Syne"/>
              </a:defRPr>
            </a:lvl9pPr>
          </a:lstStyle>
          <a:p>
            <a:pPr marL="171450" indent="-171450" algn="l">
              <a:buFont typeface="Arial" panose="020B0604020202020204" pitchFamily="34" charset="0"/>
              <a:buChar char="•"/>
            </a:pPr>
            <a:r>
              <a:rPr lang="en-US" dirty="0"/>
              <a:t>Loyalty programs, golden card</a:t>
            </a:r>
          </a:p>
          <a:p>
            <a:pPr marL="171450" indent="-171450" algn="l">
              <a:buFont typeface="Arial" panose="020B0604020202020204" pitchFamily="34" charset="0"/>
              <a:buChar char="•"/>
            </a:pPr>
            <a:r>
              <a:rPr lang="en-US" dirty="0"/>
              <a:t>New product introduction</a:t>
            </a:r>
          </a:p>
          <a:p>
            <a:pPr marL="171450" indent="-171450" algn="l">
              <a:buFont typeface="Arial" panose="020B0604020202020204" pitchFamily="34" charset="0"/>
              <a:buChar char="•"/>
            </a:pPr>
            <a:r>
              <a:rPr lang="en-US" dirty="0"/>
              <a:t>Thank-you letter</a:t>
            </a:r>
          </a:p>
          <a:p>
            <a:pPr marL="171450" indent="-171450" algn="l">
              <a:buFont typeface="Arial" panose="020B0604020202020204" pitchFamily="34" charset="0"/>
              <a:buChar char="•"/>
            </a:pPr>
            <a:r>
              <a:rPr lang="en-US" dirty="0"/>
              <a:t>Early access to the new collection</a:t>
            </a:r>
          </a:p>
          <a:p>
            <a:pPr marL="171450" indent="-171450" algn="l">
              <a:buFont typeface="Arial" panose="020B0604020202020204" pitchFamily="34" charset="0"/>
              <a:buChar char="•"/>
            </a:pPr>
            <a:r>
              <a:rPr lang="en-US" dirty="0"/>
              <a:t>Access to limited event</a:t>
            </a:r>
          </a:p>
          <a:p>
            <a:pPr marL="171450" indent="-171450" algn="l">
              <a:buFont typeface="Arial" panose="020B0604020202020204" pitchFamily="34" charset="0"/>
              <a:buChar char="•"/>
            </a:pPr>
            <a:r>
              <a:rPr lang="en-US" dirty="0"/>
              <a:t>Special care</a:t>
            </a:r>
          </a:p>
          <a:p>
            <a:pPr marL="171450" indent="-171450" algn="l">
              <a:buFont typeface="Arial" panose="020B0604020202020204" pitchFamily="34" charset="0"/>
              <a:buChar char="•"/>
            </a:pPr>
            <a:r>
              <a:rPr lang="en-US" dirty="0"/>
              <a:t>(no discount offers)</a:t>
            </a:r>
            <a:endParaRPr lang="ru-RU" dirty="0"/>
          </a:p>
        </p:txBody>
      </p:sp>
      <p:sp>
        <p:nvSpPr>
          <p:cNvPr id="17" name="TextBox 16">
            <a:extLst>
              <a:ext uri="{FF2B5EF4-FFF2-40B4-BE49-F238E27FC236}">
                <a16:creationId xmlns:a16="http://schemas.microsoft.com/office/drawing/2014/main" id="{330A5114-CF30-96BE-181D-07DF8AF759FB}"/>
              </a:ext>
            </a:extLst>
          </p:cNvPr>
          <p:cNvSpPr txBox="1"/>
          <p:nvPr/>
        </p:nvSpPr>
        <p:spPr>
          <a:xfrm>
            <a:off x="3861015"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ru-RU" dirty="0" err="1"/>
              <a:t>Priced</a:t>
            </a:r>
            <a:r>
              <a:rPr lang="ru-RU" dirty="0"/>
              <a:t> </a:t>
            </a:r>
            <a:r>
              <a:rPr lang="ru-RU" dirty="0" err="1"/>
              <a:t>Bundling</a:t>
            </a:r>
            <a:endParaRPr lang="ru-RU" dirty="0"/>
          </a:p>
          <a:p>
            <a:r>
              <a:rPr lang="ru-RU" dirty="0" err="1"/>
              <a:t>Loyalty</a:t>
            </a:r>
            <a:r>
              <a:rPr lang="ru-RU" dirty="0"/>
              <a:t> </a:t>
            </a:r>
            <a:r>
              <a:rPr lang="ru-RU" dirty="0" err="1"/>
              <a:t>programs</a:t>
            </a:r>
            <a:endParaRPr lang="ru-RU" dirty="0"/>
          </a:p>
          <a:p>
            <a:r>
              <a:rPr lang="ru-RU" dirty="0" err="1"/>
              <a:t>Advocacy</a:t>
            </a:r>
            <a:r>
              <a:rPr lang="ru-RU" dirty="0"/>
              <a:t> </a:t>
            </a:r>
            <a:r>
              <a:rPr lang="ru-RU" dirty="0" err="1"/>
              <a:t>programs</a:t>
            </a:r>
            <a:r>
              <a:rPr lang="ru-RU" dirty="0"/>
              <a:t> </a:t>
            </a:r>
            <a:r>
              <a:rPr lang="ru-RU" dirty="0" err="1"/>
              <a:t>and</a:t>
            </a:r>
            <a:r>
              <a:rPr lang="ru-RU" dirty="0"/>
              <a:t> </a:t>
            </a:r>
            <a:r>
              <a:rPr lang="ru-RU" dirty="0" err="1"/>
              <a:t>reviews</a:t>
            </a:r>
            <a:endParaRPr lang="ru-RU" dirty="0"/>
          </a:p>
          <a:p>
            <a:r>
              <a:rPr lang="ru-RU" dirty="0"/>
              <a:t>Free Shipping </a:t>
            </a:r>
            <a:r>
              <a:rPr lang="ru-RU" dirty="0" err="1"/>
              <a:t>and</a:t>
            </a:r>
            <a:r>
              <a:rPr lang="ru-RU" dirty="0"/>
              <a:t> </a:t>
            </a:r>
            <a:r>
              <a:rPr lang="ru-RU" dirty="0" err="1"/>
              <a:t>other</a:t>
            </a:r>
            <a:r>
              <a:rPr lang="ru-RU" dirty="0"/>
              <a:t> </a:t>
            </a:r>
            <a:r>
              <a:rPr lang="ru-RU" dirty="0" err="1"/>
              <a:t>benefits</a:t>
            </a:r>
            <a:endParaRPr lang="ru-RU" dirty="0"/>
          </a:p>
        </p:txBody>
      </p:sp>
      <p:sp>
        <p:nvSpPr>
          <p:cNvPr id="18" name="TextBox 17">
            <a:extLst>
              <a:ext uri="{FF2B5EF4-FFF2-40B4-BE49-F238E27FC236}">
                <a16:creationId xmlns:a16="http://schemas.microsoft.com/office/drawing/2014/main" id="{3B0909FE-65C6-1E54-3994-9979621BAB58}"/>
              </a:ext>
            </a:extLst>
          </p:cNvPr>
          <p:cNvSpPr txBox="1"/>
          <p:nvPr/>
        </p:nvSpPr>
        <p:spPr>
          <a:xfrm>
            <a:off x="6803113"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New Product &amp; Priced Bundling </a:t>
            </a:r>
          </a:p>
          <a:p>
            <a:r>
              <a:rPr lang="en-US" dirty="0"/>
              <a:t>Smart content/product recommendations</a:t>
            </a:r>
          </a:p>
          <a:p>
            <a:r>
              <a:rPr lang="en-US" dirty="0"/>
              <a:t>(no discount offers)</a:t>
            </a:r>
            <a:endParaRPr lang="ru-RU" dirty="0"/>
          </a:p>
        </p:txBody>
      </p:sp>
      <p:sp>
        <p:nvSpPr>
          <p:cNvPr id="2" name="Google Shape;6809;p88">
            <a:extLst>
              <a:ext uri="{FF2B5EF4-FFF2-40B4-BE49-F238E27FC236}">
                <a16:creationId xmlns:a16="http://schemas.microsoft.com/office/drawing/2014/main" id="{961A7E3F-7535-C33A-8654-9ABAE32C4766}"/>
              </a:ext>
            </a:extLst>
          </p:cNvPr>
          <p:cNvSpPr/>
          <p:nvPr/>
        </p:nvSpPr>
        <p:spPr>
          <a:xfrm>
            <a:off x="7475404" y="2179638"/>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2E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947;p88">
            <a:extLst>
              <a:ext uri="{FF2B5EF4-FFF2-40B4-BE49-F238E27FC236}">
                <a16:creationId xmlns:a16="http://schemas.microsoft.com/office/drawing/2014/main" id="{317D0215-ECBA-EAF3-383C-52B70ABA2D50}"/>
              </a:ext>
            </a:extLst>
          </p:cNvPr>
          <p:cNvGrpSpPr/>
          <p:nvPr/>
        </p:nvGrpSpPr>
        <p:grpSpPr>
          <a:xfrm>
            <a:off x="1485820" y="2179522"/>
            <a:ext cx="359972" cy="366480"/>
            <a:chOff x="-62148800" y="3377700"/>
            <a:chExt cx="311125" cy="316750"/>
          </a:xfrm>
          <a:solidFill>
            <a:srgbClr val="2E9A9A"/>
          </a:solidFill>
        </p:grpSpPr>
        <p:sp>
          <p:nvSpPr>
            <p:cNvPr id="5" name="Google Shape;6948;p88">
              <a:extLst>
                <a:ext uri="{FF2B5EF4-FFF2-40B4-BE49-F238E27FC236}">
                  <a16:creationId xmlns:a16="http://schemas.microsoft.com/office/drawing/2014/main" id="{A05C955A-5D5E-4B20-41F3-364C88FBE18A}"/>
                </a:ext>
              </a:extLst>
            </p:cNvPr>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49;p88">
              <a:extLst>
                <a:ext uri="{FF2B5EF4-FFF2-40B4-BE49-F238E27FC236}">
                  <a16:creationId xmlns:a16="http://schemas.microsoft.com/office/drawing/2014/main" id="{6EA9AD0F-CE3C-A53C-3067-FAF8293E1E3B}"/>
                </a:ext>
              </a:extLst>
            </p:cNvPr>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081;p88">
            <a:extLst>
              <a:ext uri="{FF2B5EF4-FFF2-40B4-BE49-F238E27FC236}">
                <a16:creationId xmlns:a16="http://schemas.microsoft.com/office/drawing/2014/main" id="{606C8D8B-2A89-7F5C-6BE5-B925C60A8608}"/>
              </a:ext>
            </a:extLst>
          </p:cNvPr>
          <p:cNvGrpSpPr/>
          <p:nvPr/>
        </p:nvGrpSpPr>
        <p:grpSpPr>
          <a:xfrm>
            <a:off x="4598766" y="2138130"/>
            <a:ext cx="407186" cy="407872"/>
            <a:chOff x="944600" y="3981825"/>
            <a:chExt cx="297750" cy="296950"/>
          </a:xfrm>
          <a:solidFill>
            <a:srgbClr val="2E9A9A"/>
          </a:solidFill>
        </p:grpSpPr>
        <p:sp>
          <p:nvSpPr>
            <p:cNvPr id="13" name="Google Shape;7082;p88">
              <a:extLst>
                <a:ext uri="{FF2B5EF4-FFF2-40B4-BE49-F238E27FC236}">
                  <a16:creationId xmlns:a16="http://schemas.microsoft.com/office/drawing/2014/main" id="{7168303A-183D-329C-5399-4BB051AB65ED}"/>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83;p88">
              <a:extLst>
                <a:ext uri="{FF2B5EF4-FFF2-40B4-BE49-F238E27FC236}">
                  <a16:creationId xmlns:a16="http://schemas.microsoft.com/office/drawing/2014/main" id="{2F365739-AD81-9AEF-030E-DD1D38A50EDD}"/>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84;p88">
              <a:extLst>
                <a:ext uri="{FF2B5EF4-FFF2-40B4-BE49-F238E27FC236}">
                  <a16:creationId xmlns:a16="http://schemas.microsoft.com/office/drawing/2014/main" id="{96309FA9-5622-23B7-28BB-CFCB7029EF5C}"/>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85;p88">
              <a:extLst>
                <a:ext uri="{FF2B5EF4-FFF2-40B4-BE49-F238E27FC236}">
                  <a16:creationId xmlns:a16="http://schemas.microsoft.com/office/drawing/2014/main" id="{7348B2A8-576D-FE95-9C17-573EA74CFC69}"/>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356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9" name="Google Shape;5489;p84">
            <a:extLst>
              <a:ext uri="{FF2B5EF4-FFF2-40B4-BE49-F238E27FC236}">
                <a16:creationId xmlns:a16="http://schemas.microsoft.com/office/drawing/2014/main" id="{64C99D51-884D-BE6F-7D81-1C9665984415}"/>
              </a:ext>
            </a:extLst>
          </p:cNvPr>
          <p:cNvSpPr/>
          <p:nvPr/>
        </p:nvSpPr>
        <p:spPr>
          <a:xfrm>
            <a:off x="6379616" y="1428427"/>
            <a:ext cx="2531910"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89;p84">
            <a:extLst>
              <a:ext uri="{FF2B5EF4-FFF2-40B4-BE49-F238E27FC236}">
                <a16:creationId xmlns:a16="http://schemas.microsoft.com/office/drawing/2014/main" id="{6BF2D0D0-E177-AB58-D5ED-269B45704C44}"/>
              </a:ext>
            </a:extLst>
          </p:cNvPr>
          <p:cNvSpPr/>
          <p:nvPr/>
        </p:nvSpPr>
        <p:spPr>
          <a:xfrm>
            <a:off x="3419439" y="1431010"/>
            <a:ext cx="2764385"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89;p84">
            <a:extLst>
              <a:ext uri="{FF2B5EF4-FFF2-40B4-BE49-F238E27FC236}">
                <a16:creationId xmlns:a16="http://schemas.microsoft.com/office/drawing/2014/main" id="{27220029-482B-FB0E-B87C-14C705CFD51A}"/>
              </a:ext>
            </a:extLst>
          </p:cNvPr>
          <p:cNvSpPr/>
          <p:nvPr/>
        </p:nvSpPr>
        <p:spPr>
          <a:xfrm>
            <a:off x="128633" y="1441342"/>
            <a:ext cx="3149258"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txBox="1">
            <a:spLocks noGrp="1"/>
          </p:cNvSpPr>
          <p:nvPr>
            <p:ph type="subTitle" idx="1"/>
          </p:nvPr>
        </p:nvSpPr>
        <p:spPr>
          <a:xfrm>
            <a:off x="268824" y="1576126"/>
            <a:ext cx="2994300" cy="1055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200" dirty="0"/>
              <a:t> First time buyers</a:t>
            </a:r>
            <a:endParaRPr sz="1200" dirty="0"/>
          </a:p>
        </p:txBody>
      </p:sp>
      <p:sp>
        <p:nvSpPr>
          <p:cNvPr id="553" name="Google Shape;553;p53"/>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a:t>MARKETING STRATEGIES</a:t>
            </a:r>
          </a:p>
        </p:txBody>
      </p:sp>
      <p:sp>
        <p:nvSpPr>
          <p:cNvPr id="554" name="Google Shape;554;p53"/>
          <p:cNvSpPr txBox="1">
            <a:spLocks noGrp="1"/>
          </p:cNvSpPr>
          <p:nvPr>
            <p:ph type="title"/>
          </p:nvPr>
        </p:nvSpPr>
        <p:spPr>
          <a:xfrm>
            <a:off x="216276" y="2643083"/>
            <a:ext cx="29901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600" dirty="0">
                <a:solidFill>
                  <a:schemeClr val="bg2">
                    <a:lumMod val="75000"/>
                    <a:lumOff val="25000"/>
                  </a:schemeClr>
                </a:solidFill>
              </a:rPr>
              <a:t>Promising New Customers</a:t>
            </a:r>
          </a:p>
        </p:txBody>
      </p:sp>
      <p:sp>
        <p:nvSpPr>
          <p:cNvPr id="11" name="Google Shape;552;p53">
            <a:extLst>
              <a:ext uri="{FF2B5EF4-FFF2-40B4-BE49-F238E27FC236}">
                <a16:creationId xmlns:a16="http://schemas.microsoft.com/office/drawing/2014/main" id="{FC654E5E-AB30-C433-D34F-C7531A661926}"/>
              </a:ext>
            </a:extLst>
          </p:cNvPr>
          <p:cNvSpPr txBox="1">
            <a:spLocks/>
          </p:cNvSpPr>
          <p:nvPr/>
        </p:nvSpPr>
        <p:spPr>
          <a:xfrm>
            <a:off x="3604172" y="1614175"/>
            <a:ext cx="2382149"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Customers who buy really often</a:t>
            </a:r>
          </a:p>
        </p:txBody>
      </p:sp>
      <p:sp>
        <p:nvSpPr>
          <p:cNvPr id="12" name="Google Shape;554;p53">
            <a:extLst>
              <a:ext uri="{FF2B5EF4-FFF2-40B4-BE49-F238E27FC236}">
                <a16:creationId xmlns:a16="http://schemas.microsoft.com/office/drawing/2014/main" id="{BD6BA8C5-73B7-B37D-A1D1-3DD2A4C77E5A}"/>
              </a:ext>
            </a:extLst>
          </p:cNvPr>
          <p:cNvSpPr txBox="1">
            <a:spLocks/>
          </p:cNvSpPr>
          <p:nvPr/>
        </p:nvSpPr>
        <p:spPr>
          <a:xfrm>
            <a:off x="3280269"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sym typeface="Syne"/>
              </a:defRPr>
            </a:lvl1pPr>
            <a:lvl2pPr>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r>
              <a:rPr lang="en-US" sz="1600" dirty="0"/>
              <a:t>Frequent Buyers</a:t>
            </a:r>
          </a:p>
        </p:txBody>
      </p:sp>
      <p:sp>
        <p:nvSpPr>
          <p:cNvPr id="14" name="Google Shape;552;p53">
            <a:extLst>
              <a:ext uri="{FF2B5EF4-FFF2-40B4-BE49-F238E27FC236}">
                <a16:creationId xmlns:a16="http://schemas.microsoft.com/office/drawing/2014/main" id="{A7D33874-B6D3-3028-33C1-7EBB2054716F}"/>
              </a:ext>
            </a:extLst>
          </p:cNvPr>
          <p:cNvSpPr txBox="1">
            <a:spLocks/>
          </p:cNvSpPr>
          <p:nvPr/>
        </p:nvSpPr>
        <p:spPr>
          <a:xfrm>
            <a:off x="6461025" y="1554148"/>
            <a:ext cx="2295517"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Past customers who spend a lot but haven't bought in awhile.</a:t>
            </a:r>
          </a:p>
        </p:txBody>
      </p:sp>
      <p:sp>
        <p:nvSpPr>
          <p:cNvPr id="15" name="Google Shape;554;p53">
            <a:extLst>
              <a:ext uri="{FF2B5EF4-FFF2-40B4-BE49-F238E27FC236}">
                <a16:creationId xmlns:a16="http://schemas.microsoft.com/office/drawing/2014/main" id="{82B9091E-01A5-CA24-7FC3-1BCF05031AFA}"/>
              </a:ext>
            </a:extLst>
          </p:cNvPr>
          <p:cNvSpPr txBox="1">
            <a:spLocks/>
          </p:cNvSpPr>
          <p:nvPr/>
        </p:nvSpPr>
        <p:spPr>
          <a:xfrm>
            <a:off x="6179510"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defRPr>
            </a:lvl1pPr>
            <a:lvl2pPr>
              <a:buClr>
                <a:schemeClr val="dk2"/>
              </a:buClr>
              <a:buSzPts val="2800"/>
              <a:buFont typeface="Barlow SemiBold"/>
              <a:buNone/>
              <a:defRPr sz="2800">
                <a:solidFill>
                  <a:schemeClr val="dk2"/>
                </a:solidFill>
                <a:latin typeface="Barlow SemiBold"/>
                <a:ea typeface="Barlow SemiBold"/>
                <a:cs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defRPr>
            </a:lvl9pPr>
          </a:lstStyle>
          <a:p>
            <a:r>
              <a:rPr lang="en-US" sz="1600" dirty="0"/>
              <a:t>Inactive High Value</a:t>
            </a:r>
          </a:p>
        </p:txBody>
      </p:sp>
      <p:sp>
        <p:nvSpPr>
          <p:cNvPr id="4" name="TextBox 3">
            <a:extLst>
              <a:ext uri="{FF2B5EF4-FFF2-40B4-BE49-F238E27FC236}">
                <a16:creationId xmlns:a16="http://schemas.microsoft.com/office/drawing/2014/main" id="{F5225A94-BA24-A50B-5AA5-38BEE58D8344}"/>
              </a:ext>
            </a:extLst>
          </p:cNvPr>
          <p:cNvSpPr txBox="1"/>
          <p:nvPr/>
        </p:nvSpPr>
        <p:spPr>
          <a:xfrm>
            <a:off x="716718" y="2963573"/>
            <a:ext cx="3103613"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buClr>
                <a:schemeClr val="dk1"/>
              </a:buClr>
              <a:buSzPts val="1600"/>
              <a:buFont typeface="Syne"/>
              <a:buNone/>
              <a:defRPr sz="1200">
                <a:solidFill>
                  <a:schemeClr val="dk1"/>
                </a:solidFill>
                <a:latin typeface="Syne"/>
                <a:ea typeface="Syne"/>
                <a:cs typeface="Syne"/>
                <a:sym typeface="Syne"/>
              </a:defRPr>
            </a:lvl1pPr>
            <a:lvl2pPr marL="914400" indent="-317500" algn="ctr">
              <a:buClr>
                <a:schemeClr val="dk1"/>
              </a:buClr>
              <a:buSzPts val="1600"/>
              <a:buFont typeface="Syne"/>
              <a:buNone/>
              <a:defRPr sz="1600">
                <a:solidFill>
                  <a:schemeClr val="dk1"/>
                </a:solidFill>
                <a:latin typeface="Syne"/>
                <a:ea typeface="Syne"/>
                <a:cs typeface="Syne"/>
                <a:sym typeface="Syne"/>
              </a:defRPr>
            </a:lvl2pPr>
            <a:lvl3pPr marL="1371600" indent="-317500" algn="ctr">
              <a:buClr>
                <a:schemeClr val="dk1"/>
              </a:buClr>
              <a:buSzPts val="1600"/>
              <a:buFont typeface="Syne"/>
              <a:buNone/>
              <a:defRPr sz="1600">
                <a:solidFill>
                  <a:schemeClr val="dk1"/>
                </a:solidFill>
                <a:latin typeface="Syne"/>
                <a:ea typeface="Syne"/>
                <a:cs typeface="Syne"/>
                <a:sym typeface="Syne"/>
              </a:defRPr>
            </a:lvl3pPr>
            <a:lvl4pPr marL="1828800" indent="-317500" algn="ctr">
              <a:buClr>
                <a:schemeClr val="dk1"/>
              </a:buClr>
              <a:buSzPts val="1600"/>
              <a:buFont typeface="Syne"/>
              <a:buNone/>
              <a:defRPr sz="1600">
                <a:solidFill>
                  <a:schemeClr val="dk1"/>
                </a:solidFill>
                <a:latin typeface="Syne"/>
                <a:ea typeface="Syne"/>
                <a:cs typeface="Syne"/>
                <a:sym typeface="Syne"/>
              </a:defRPr>
            </a:lvl4pPr>
            <a:lvl5pPr marL="2286000" indent="-317500" algn="ctr">
              <a:buClr>
                <a:schemeClr val="dk1"/>
              </a:buClr>
              <a:buSzPts val="1600"/>
              <a:buFont typeface="Syne"/>
              <a:buNone/>
              <a:defRPr sz="1600">
                <a:solidFill>
                  <a:schemeClr val="dk1"/>
                </a:solidFill>
                <a:latin typeface="Syne"/>
                <a:ea typeface="Syne"/>
                <a:cs typeface="Syne"/>
                <a:sym typeface="Syne"/>
              </a:defRPr>
            </a:lvl5pPr>
            <a:lvl6pPr marL="2743200" indent="-317500" algn="ctr">
              <a:buClr>
                <a:schemeClr val="dk1"/>
              </a:buClr>
              <a:buSzPts val="1600"/>
              <a:buFont typeface="Syne"/>
              <a:buNone/>
              <a:defRPr sz="1600">
                <a:solidFill>
                  <a:schemeClr val="dk1"/>
                </a:solidFill>
                <a:latin typeface="Syne"/>
                <a:ea typeface="Syne"/>
                <a:cs typeface="Syne"/>
                <a:sym typeface="Syne"/>
              </a:defRPr>
            </a:lvl6pPr>
            <a:lvl7pPr marL="3200400" indent="-317500" algn="ctr">
              <a:buClr>
                <a:schemeClr val="dk1"/>
              </a:buClr>
              <a:buSzPts val="1600"/>
              <a:buFont typeface="Syne"/>
              <a:buNone/>
              <a:defRPr sz="1600">
                <a:solidFill>
                  <a:schemeClr val="dk1"/>
                </a:solidFill>
                <a:latin typeface="Syne"/>
                <a:ea typeface="Syne"/>
                <a:cs typeface="Syne"/>
                <a:sym typeface="Syne"/>
              </a:defRPr>
            </a:lvl7pPr>
            <a:lvl8pPr marL="3657600" indent="-317500" algn="ctr">
              <a:buClr>
                <a:schemeClr val="dk1"/>
              </a:buClr>
              <a:buSzPts val="1600"/>
              <a:buFont typeface="Syne"/>
              <a:buNone/>
              <a:defRPr sz="1600">
                <a:solidFill>
                  <a:schemeClr val="dk1"/>
                </a:solidFill>
                <a:latin typeface="Syne"/>
                <a:ea typeface="Syne"/>
                <a:cs typeface="Syne"/>
                <a:sym typeface="Syne"/>
              </a:defRPr>
            </a:lvl8pPr>
            <a:lvl9pPr marL="4114800" indent="-317500" algn="ctr">
              <a:buClr>
                <a:schemeClr val="dk1"/>
              </a:buClr>
              <a:buSzPts val="1600"/>
              <a:buFont typeface="Syne"/>
              <a:buNone/>
              <a:defRPr sz="1600">
                <a:solidFill>
                  <a:schemeClr val="dk1"/>
                </a:solidFill>
                <a:latin typeface="Syne"/>
                <a:ea typeface="Syne"/>
                <a:cs typeface="Syne"/>
                <a:sym typeface="Syne"/>
              </a:defRPr>
            </a:lvl9pPr>
          </a:lstStyle>
          <a:p>
            <a:pPr marL="171450" indent="-171450" algn="l">
              <a:buFont typeface="Arial" panose="020B0604020202020204" pitchFamily="34" charset="0"/>
              <a:buChar char="•"/>
            </a:pPr>
            <a:r>
              <a:rPr lang="en-US" dirty="0"/>
              <a:t>Point Rewards Sale</a:t>
            </a:r>
          </a:p>
          <a:p>
            <a:pPr marL="171450" indent="-171450" algn="l">
              <a:buFont typeface="Arial" panose="020B0604020202020204" pitchFamily="34" charset="0"/>
              <a:buChar char="•"/>
            </a:pPr>
            <a:r>
              <a:rPr lang="en-US" dirty="0"/>
              <a:t>Thank-you letter</a:t>
            </a:r>
          </a:p>
          <a:p>
            <a:pPr marL="171450" indent="-171450" algn="l">
              <a:buFont typeface="Arial" panose="020B0604020202020204" pitchFamily="34" charset="0"/>
              <a:buChar char="•"/>
            </a:pPr>
            <a:r>
              <a:rPr lang="en-US" dirty="0"/>
              <a:t>Welcome gift</a:t>
            </a:r>
          </a:p>
          <a:p>
            <a:pPr marL="171450" indent="-171450" algn="l">
              <a:buFont typeface="Arial" panose="020B0604020202020204" pitchFamily="34" charset="0"/>
              <a:buChar char="•"/>
            </a:pPr>
            <a:r>
              <a:rPr lang="en-US" dirty="0"/>
              <a:t>Early access to the new collection</a:t>
            </a:r>
          </a:p>
        </p:txBody>
      </p:sp>
      <p:sp>
        <p:nvSpPr>
          <p:cNvPr id="17" name="TextBox 16">
            <a:extLst>
              <a:ext uri="{FF2B5EF4-FFF2-40B4-BE49-F238E27FC236}">
                <a16:creationId xmlns:a16="http://schemas.microsoft.com/office/drawing/2014/main" id="{330A5114-CF30-96BE-181D-07DF8AF759FB}"/>
              </a:ext>
            </a:extLst>
          </p:cNvPr>
          <p:cNvSpPr txBox="1"/>
          <p:nvPr/>
        </p:nvSpPr>
        <p:spPr>
          <a:xfrm>
            <a:off x="3861015"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Mixed Bundling &amp; Discount</a:t>
            </a:r>
          </a:p>
          <a:p>
            <a:r>
              <a:rPr lang="en-US" dirty="0"/>
              <a:t>Sale on expensive products </a:t>
            </a:r>
            <a:endParaRPr lang="ru-RU" dirty="0"/>
          </a:p>
        </p:txBody>
      </p:sp>
      <p:sp>
        <p:nvSpPr>
          <p:cNvPr id="18" name="TextBox 17">
            <a:extLst>
              <a:ext uri="{FF2B5EF4-FFF2-40B4-BE49-F238E27FC236}">
                <a16:creationId xmlns:a16="http://schemas.microsoft.com/office/drawing/2014/main" id="{3B0909FE-65C6-1E54-3994-9979621BAB58}"/>
              </a:ext>
            </a:extLst>
          </p:cNvPr>
          <p:cNvSpPr txBox="1"/>
          <p:nvPr/>
        </p:nvSpPr>
        <p:spPr>
          <a:xfrm>
            <a:off x="6803113"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Returning Offers</a:t>
            </a:r>
          </a:p>
          <a:p>
            <a:r>
              <a:rPr lang="en-US" dirty="0"/>
              <a:t>Discount Sale</a:t>
            </a:r>
          </a:p>
          <a:p>
            <a:r>
              <a:rPr lang="en-US" dirty="0"/>
              <a:t>New Product offer</a:t>
            </a:r>
          </a:p>
          <a:p>
            <a:r>
              <a:rPr lang="en-US" dirty="0"/>
              <a:t>Exclusive product offer</a:t>
            </a:r>
            <a:endParaRPr lang="ru-RU" dirty="0"/>
          </a:p>
        </p:txBody>
      </p:sp>
      <p:sp>
        <p:nvSpPr>
          <p:cNvPr id="24" name="Google Shape;6860;p88">
            <a:extLst>
              <a:ext uri="{FF2B5EF4-FFF2-40B4-BE49-F238E27FC236}">
                <a16:creationId xmlns:a16="http://schemas.microsoft.com/office/drawing/2014/main" id="{80733DB7-EAA1-B761-5F82-6C7F34F02A05}"/>
              </a:ext>
            </a:extLst>
          </p:cNvPr>
          <p:cNvSpPr/>
          <p:nvPr/>
        </p:nvSpPr>
        <p:spPr>
          <a:xfrm>
            <a:off x="1493445" y="2162557"/>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2E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6813;p88">
            <a:extLst>
              <a:ext uri="{FF2B5EF4-FFF2-40B4-BE49-F238E27FC236}">
                <a16:creationId xmlns:a16="http://schemas.microsoft.com/office/drawing/2014/main" id="{62499735-420D-CB29-6DDB-89F9CA3B129F}"/>
              </a:ext>
            </a:extLst>
          </p:cNvPr>
          <p:cNvGrpSpPr/>
          <p:nvPr/>
        </p:nvGrpSpPr>
        <p:grpSpPr>
          <a:xfrm>
            <a:off x="4658036" y="2081451"/>
            <a:ext cx="360868" cy="367261"/>
            <a:chOff x="-65144125" y="4094450"/>
            <a:chExt cx="311900" cy="317425"/>
          </a:xfrm>
          <a:solidFill>
            <a:srgbClr val="2E9A9A"/>
          </a:solidFill>
        </p:grpSpPr>
        <p:sp>
          <p:nvSpPr>
            <p:cNvPr id="26" name="Google Shape;6814;p88">
              <a:extLst>
                <a:ext uri="{FF2B5EF4-FFF2-40B4-BE49-F238E27FC236}">
                  <a16:creationId xmlns:a16="http://schemas.microsoft.com/office/drawing/2014/main" id="{D64C921D-B85F-0BFD-664E-6600E1576BF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5;p88">
              <a:extLst>
                <a:ext uri="{FF2B5EF4-FFF2-40B4-BE49-F238E27FC236}">
                  <a16:creationId xmlns:a16="http://schemas.microsoft.com/office/drawing/2014/main" id="{147738B8-A616-2083-3C18-C139C9F4D59B}"/>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16;p88">
              <a:extLst>
                <a:ext uri="{FF2B5EF4-FFF2-40B4-BE49-F238E27FC236}">
                  <a16:creationId xmlns:a16="http://schemas.microsoft.com/office/drawing/2014/main" id="{8DF0E826-7F51-3C7A-940D-018573949C20}"/>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7191;p88">
            <a:extLst>
              <a:ext uri="{FF2B5EF4-FFF2-40B4-BE49-F238E27FC236}">
                <a16:creationId xmlns:a16="http://schemas.microsoft.com/office/drawing/2014/main" id="{737A58A2-F0C4-B664-A390-B3E8E4862E17}"/>
              </a:ext>
            </a:extLst>
          </p:cNvPr>
          <p:cNvGrpSpPr/>
          <p:nvPr/>
        </p:nvGrpSpPr>
        <p:grpSpPr>
          <a:xfrm>
            <a:off x="7516785" y="2099579"/>
            <a:ext cx="319347" cy="349133"/>
            <a:chOff x="1687350" y="3618725"/>
            <a:chExt cx="270175" cy="295375"/>
          </a:xfrm>
          <a:solidFill>
            <a:srgbClr val="2E9A9A"/>
          </a:solidFill>
        </p:grpSpPr>
        <p:sp>
          <p:nvSpPr>
            <p:cNvPr id="30" name="Google Shape;7192;p88">
              <a:extLst>
                <a:ext uri="{FF2B5EF4-FFF2-40B4-BE49-F238E27FC236}">
                  <a16:creationId xmlns:a16="http://schemas.microsoft.com/office/drawing/2014/main" id="{C4B80234-6B5C-29CB-A3A2-B4BD62DCAF2A}"/>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93;p88">
              <a:extLst>
                <a:ext uri="{FF2B5EF4-FFF2-40B4-BE49-F238E27FC236}">
                  <a16:creationId xmlns:a16="http://schemas.microsoft.com/office/drawing/2014/main" id="{F83B11BF-D14B-A1BD-AD33-698D624856D0}"/>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194;p88">
              <a:extLst>
                <a:ext uri="{FF2B5EF4-FFF2-40B4-BE49-F238E27FC236}">
                  <a16:creationId xmlns:a16="http://schemas.microsoft.com/office/drawing/2014/main" id="{73EA6614-0A9C-70CC-CCF7-DA55D0218013}"/>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300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47188" y="686339"/>
            <a:ext cx="475257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DATASET EXPLORATION</a:t>
            </a:r>
            <a:endParaRPr dirty="0"/>
          </a:p>
        </p:txBody>
      </p:sp>
      <p:pic>
        <p:nvPicPr>
          <p:cNvPr id="2" name="Picture 1">
            <a:extLst>
              <a:ext uri="{FF2B5EF4-FFF2-40B4-BE49-F238E27FC236}">
                <a16:creationId xmlns:a16="http://schemas.microsoft.com/office/drawing/2014/main" id="{25C4B86D-6A49-4625-A40B-41EB8393429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731412" y="2179320"/>
            <a:ext cx="6134207" cy="1421241"/>
          </a:xfrm>
          <a:prstGeom prst="rect">
            <a:avLst/>
          </a:prstGeom>
        </p:spPr>
      </p:pic>
    </p:spTree>
    <p:extLst>
      <p:ext uri="{BB962C8B-B14F-4D97-AF65-F5344CB8AC3E}">
        <p14:creationId xmlns:p14="http://schemas.microsoft.com/office/powerpoint/2010/main" val="3873349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9" name="Google Shape;5489;p84">
            <a:extLst>
              <a:ext uri="{FF2B5EF4-FFF2-40B4-BE49-F238E27FC236}">
                <a16:creationId xmlns:a16="http://schemas.microsoft.com/office/drawing/2014/main" id="{64C99D51-884D-BE6F-7D81-1C9665984415}"/>
              </a:ext>
            </a:extLst>
          </p:cNvPr>
          <p:cNvSpPr/>
          <p:nvPr/>
        </p:nvSpPr>
        <p:spPr>
          <a:xfrm>
            <a:off x="6379616" y="1428427"/>
            <a:ext cx="2531910"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89;p84">
            <a:extLst>
              <a:ext uri="{FF2B5EF4-FFF2-40B4-BE49-F238E27FC236}">
                <a16:creationId xmlns:a16="http://schemas.microsoft.com/office/drawing/2014/main" id="{6BF2D0D0-E177-AB58-D5ED-269B45704C44}"/>
              </a:ext>
            </a:extLst>
          </p:cNvPr>
          <p:cNvSpPr/>
          <p:nvPr/>
        </p:nvSpPr>
        <p:spPr>
          <a:xfrm>
            <a:off x="3419439" y="1431010"/>
            <a:ext cx="2764385"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89;p84">
            <a:extLst>
              <a:ext uri="{FF2B5EF4-FFF2-40B4-BE49-F238E27FC236}">
                <a16:creationId xmlns:a16="http://schemas.microsoft.com/office/drawing/2014/main" id="{27220029-482B-FB0E-B87C-14C705CFD51A}"/>
              </a:ext>
            </a:extLst>
          </p:cNvPr>
          <p:cNvSpPr/>
          <p:nvPr/>
        </p:nvSpPr>
        <p:spPr>
          <a:xfrm>
            <a:off x="128633" y="1441342"/>
            <a:ext cx="3149258" cy="91440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txBox="1">
            <a:spLocks noGrp="1"/>
          </p:cNvSpPr>
          <p:nvPr>
            <p:ph type="subTitle" idx="1"/>
          </p:nvPr>
        </p:nvSpPr>
        <p:spPr>
          <a:xfrm>
            <a:off x="268824" y="1576126"/>
            <a:ext cx="2994300" cy="1055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200" dirty="0"/>
              <a:t> Used to purchase frequently but haven’t returned for a long time.</a:t>
            </a:r>
            <a:endParaRPr sz="1200" dirty="0"/>
          </a:p>
        </p:txBody>
      </p:sp>
      <p:sp>
        <p:nvSpPr>
          <p:cNvPr id="553" name="Google Shape;553;p53"/>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dirty="0"/>
              <a:t>MARKETING STRATEGIES</a:t>
            </a:r>
          </a:p>
        </p:txBody>
      </p:sp>
      <p:sp>
        <p:nvSpPr>
          <p:cNvPr id="554" name="Google Shape;554;p53"/>
          <p:cNvSpPr txBox="1">
            <a:spLocks noGrp="1"/>
          </p:cNvSpPr>
          <p:nvPr>
            <p:ph type="title"/>
          </p:nvPr>
        </p:nvSpPr>
        <p:spPr>
          <a:xfrm>
            <a:off x="216276" y="2643083"/>
            <a:ext cx="29901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600" dirty="0">
                <a:solidFill>
                  <a:schemeClr val="bg2">
                    <a:lumMod val="75000"/>
                    <a:lumOff val="25000"/>
                  </a:schemeClr>
                </a:solidFill>
              </a:rPr>
              <a:t>Inactive Frequent </a:t>
            </a:r>
          </a:p>
        </p:txBody>
      </p:sp>
      <p:sp>
        <p:nvSpPr>
          <p:cNvPr id="11" name="Google Shape;552;p53">
            <a:extLst>
              <a:ext uri="{FF2B5EF4-FFF2-40B4-BE49-F238E27FC236}">
                <a16:creationId xmlns:a16="http://schemas.microsoft.com/office/drawing/2014/main" id="{FC654E5E-AB30-C433-D34F-C7531A661926}"/>
              </a:ext>
            </a:extLst>
          </p:cNvPr>
          <p:cNvSpPr txBox="1">
            <a:spLocks/>
          </p:cNvSpPr>
          <p:nvPr/>
        </p:nvSpPr>
        <p:spPr>
          <a:xfrm>
            <a:off x="3604172" y="1614175"/>
            <a:ext cx="2382149"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Last purchase long ago, purchased few and spend little</a:t>
            </a:r>
          </a:p>
        </p:txBody>
      </p:sp>
      <p:sp>
        <p:nvSpPr>
          <p:cNvPr id="12" name="Google Shape;554;p53">
            <a:extLst>
              <a:ext uri="{FF2B5EF4-FFF2-40B4-BE49-F238E27FC236}">
                <a16:creationId xmlns:a16="http://schemas.microsoft.com/office/drawing/2014/main" id="{BD6BA8C5-73B7-B37D-A1D1-3DD2A4C77E5A}"/>
              </a:ext>
            </a:extLst>
          </p:cNvPr>
          <p:cNvSpPr txBox="1">
            <a:spLocks/>
          </p:cNvSpPr>
          <p:nvPr/>
        </p:nvSpPr>
        <p:spPr>
          <a:xfrm>
            <a:off x="3280269"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sym typeface="Syne"/>
              </a:defRPr>
            </a:lvl1pPr>
            <a:lvl2pPr>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r>
              <a:rPr lang="en-US" sz="1600" dirty="0"/>
              <a:t>Cheap Customers </a:t>
            </a:r>
          </a:p>
        </p:txBody>
      </p:sp>
      <p:sp>
        <p:nvSpPr>
          <p:cNvPr id="14" name="Google Shape;552;p53">
            <a:extLst>
              <a:ext uri="{FF2B5EF4-FFF2-40B4-BE49-F238E27FC236}">
                <a16:creationId xmlns:a16="http://schemas.microsoft.com/office/drawing/2014/main" id="{A7D33874-B6D3-3028-33C1-7EBB2054716F}"/>
              </a:ext>
            </a:extLst>
          </p:cNvPr>
          <p:cNvSpPr txBox="1">
            <a:spLocks/>
          </p:cNvSpPr>
          <p:nvPr/>
        </p:nvSpPr>
        <p:spPr>
          <a:xfrm>
            <a:off x="6461025" y="1554148"/>
            <a:ext cx="2295517" cy="105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r>
              <a:rPr lang="en-US" sz="1200" dirty="0"/>
              <a:t>Last purchase was very long time ago, purchased few and spend very little.</a:t>
            </a:r>
          </a:p>
        </p:txBody>
      </p:sp>
      <p:sp>
        <p:nvSpPr>
          <p:cNvPr id="15" name="Google Shape;554;p53">
            <a:extLst>
              <a:ext uri="{FF2B5EF4-FFF2-40B4-BE49-F238E27FC236}">
                <a16:creationId xmlns:a16="http://schemas.microsoft.com/office/drawing/2014/main" id="{82B9091E-01A5-CA24-7FC3-1BCF05031AFA}"/>
              </a:ext>
            </a:extLst>
          </p:cNvPr>
          <p:cNvSpPr txBox="1">
            <a:spLocks/>
          </p:cNvSpPr>
          <p:nvPr/>
        </p:nvSpPr>
        <p:spPr>
          <a:xfrm>
            <a:off x="6179510" y="2643083"/>
            <a:ext cx="2990100" cy="27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lgn="ctr">
              <a:lnSpc>
                <a:spcPct val="80000"/>
              </a:lnSpc>
              <a:buClr>
                <a:schemeClr val="dk2"/>
              </a:buClr>
              <a:buSzPts val="2800"/>
              <a:buFont typeface="Barlow SemiBold"/>
              <a:buNone/>
              <a:defRPr b="1">
                <a:solidFill>
                  <a:schemeClr val="bg2">
                    <a:lumMod val="75000"/>
                    <a:lumOff val="25000"/>
                  </a:schemeClr>
                </a:solidFill>
                <a:latin typeface="Syne"/>
                <a:ea typeface="Syne"/>
                <a:cs typeface="Syne"/>
              </a:defRPr>
            </a:lvl1pPr>
            <a:lvl2pPr>
              <a:buClr>
                <a:schemeClr val="dk2"/>
              </a:buClr>
              <a:buSzPts val="2800"/>
              <a:buFont typeface="Barlow SemiBold"/>
              <a:buNone/>
              <a:defRPr sz="2800">
                <a:solidFill>
                  <a:schemeClr val="dk2"/>
                </a:solidFill>
                <a:latin typeface="Barlow SemiBold"/>
                <a:ea typeface="Barlow SemiBold"/>
                <a:cs typeface="Barlow SemiBold"/>
              </a:defRPr>
            </a:lvl2pPr>
            <a:lvl3pPr>
              <a:buClr>
                <a:schemeClr val="dk2"/>
              </a:buClr>
              <a:buSzPts val="2800"/>
              <a:buFont typeface="Barlow SemiBold"/>
              <a:buNone/>
              <a:defRPr sz="2800">
                <a:solidFill>
                  <a:schemeClr val="dk2"/>
                </a:solidFill>
                <a:latin typeface="Barlow SemiBold"/>
                <a:ea typeface="Barlow SemiBold"/>
                <a:cs typeface="Barlow SemiBold"/>
              </a:defRPr>
            </a:lvl3pPr>
            <a:lvl4pPr>
              <a:buClr>
                <a:schemeClr val="dk2"/>
              </a:buClr>
              <a:buSzPts val="2800"/>
              <a:buFont typeface="Barlow SemiBold"/>
              <a:buNone/>
              <a:defRPr sz="2800">
                <a:solidFill>
                  <a:schemeClr val="dk2"/>
                </a:solidFill>
                <a:latin typeface="Barlow SemiBold"/>
                <a:ea typeface="Barlow SemiBold"/>
                <a:cs typeface="Barlow SemiBold"/>
              </a:defRPr>
            </a:lvl4pPr>
            <a:lvl5pPr>
              <a:buClr>
                <a:schemeClr val="dk2"/>
              </a:buClr>
              <a:buSzPts val="2800"/>
              <a:buFont typeface="Barlow SemiBold"/>
              <a:buNone/>
              <a:defRPr sz="2800">
                <a:solidFill>
                  <a:schemeClr val="dk2"/>
                </a:solidFill>
                <a:latin typeface="Barlow SemiBold"/>
                <a:ea typeface="Barlow SemiBold"/>
                <a:cs typeface="Barlow SemiBold"/>
              </a:defRPr>
            </a:lvl5pPr>
            <a:lvl6pPr>
              <a:buClr>
                <a:schemeClr val="dk2"/>
              </a:buClr>
              <a:buSzPts val="2800"/>
              <a:buFont typeface="Barlow SemiBold"/>
              <a:buNone/>
              <a:defRPr sz="2800">
                <a:solidFill>
                  <a:schemeClr val="dk2"/>
                </a:solidFill>
                <a:latin typeface="Barlow SemiBold"/>
                <a:ea typeface="Barlow SemiBold"/>
                <a:cs typeface="Barlow SemiBold"/>
              </a:defRPr>
            </a:lvl6pPr>
            <a:lvl7pPr>
              <a:buClr>
                <a:schemeClr val="dk2"/>
              </a:buClr>
              <a:buSzPts val="2800"/>
              <a:buFont typeface="Barlow SemiBold"/>
              <a:buNone/>
              <a:defRPr sz="2800">
                <a:solidFill>
                  <a:schemeClr val="dk2"/>
                </a:solidFill>
                <a:latin typeface="Barlow SemiBold"/>
                <a:ea typeface="Barlow SemiBold"/>
                <a:cs typeface="Barlow SemiBold"/>
              </a:defRPr>
            </a:lvl7pPr>
            <a:lvl8pPr>
              <a:buClr>
                <a:schemeClr val="dk2"/>
              </a:buClr>
              <a:buSzPts val="2800"/>
              <a:buFont typeface="Barlow SemiBold"/>
              <a:buNone/>
              <a:defRPr sz="2800">
                <a:solidFill>
                  <a:schemeClr val="dk2"/>
                </a:solidFill>
                <a:latin typeface="Barlow SemiBold"/>
                <a:ea typeface="Barlow SemiBold"/>
                <a:cs typeface="Barlow SemiBold"/>
              </a:defRPr>
            </a:lvl8pPr>
            <a:lvl9pPr>
              <a:buClr>
                <a:schemeClr val="dk2"/>
              </a:buClr>
              <a:buSzPts val="2800"/>
              <a:buFont typeface="Barlow SemiBold"/>
              <a:buNone/>
              <a:defRPr sz="2800">
                <a:solidFill>
                  <a:schemeClr val="dk2"/>
                </a:solidFill>
                <a:latin typeface="Barlow SemiBold"/>
                <a:ea typeface="Barlow SemiBold"/>
                <a:cs typeface="Barlow SemiBold"/>
              </a:defRPr>
            </a:lvl9pPr>
          </a:lstStyle>
          <a:p>
            <a:pPr marL="0" lvl="0" indent="0" algn="ctr" rtl="0">
              <a:spcBef>
                <a:spcPts val="0"/>
              </a:spcBef>
              <a:spcAft>
                <a:spcPts val="0"/>
              </a:spcAft>
              <a:buNone/>
            </a:pPr>
            <a:r>
              <a:rPr lang="en-US" sz="1600" dirty="0">
                <a:solidFill>
                  <a:schemeClr val="bg2">
                    <a:lumMod val="75000"/>
                    <a:lumOff val="25000"/>
                  </a:schemeClr>
                </a:solidFill>
              </a:rPr>
              <a:t>Lost Customers</a:t>
            </a:r>
          </a:p>
        </p:txBody>
      </p:sp>
      <p:sp>
        <p:nvSpPr>
          <p:cNvPr id="4" name="TextBox 3">
            <a:extLst>
              <a:ext uri="{FF2B5EF4-FFF2-40B4-BE49-F238E27FC236}">
                <a16:creationId xmlns:a16="http://schemas.microsoft.com/office/drawing/2014/main" id="{F5225A94-BA24-A50B-5AA5-38BEE58D8344}"/>
              </a:ext>
            </a:extLst>
          </p:cNvPr>
          <p:cNvSpPr txBox="1"/>
          <p:nvPr/>
        </p:nvSpPr>
        <p:spPr>
          <a:xfrm>
            <a:off x="716719" y="2963573"/>
            <a:ext cx="2227960"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gn="ctr">
              <a:buClr>
                <a:schemeClr val="dk1"/>
              </a:buClr>
              <a:buSzPts val="1600"/>
              <a:buFont typeface="Syne"/>
              <a:buNone/>
              <a:defRPr sz="1200">
                <a:solidFill>
                  <a:schemeClr val="dk1"/>
                </a:solidFill>
                <a:latin typeface="Syne"/>
                <a:ea typeface="Syne"/>
                <a:cs typeface="Syne"/>
                <a:sym typeface="Syne"/>
              </a:defRPr>
            </a:lvl1pPr>
            <a:lvl2pPr marL="914400" indent="-317500" algn="ctr">
              <a:buClr>
                <a:schemeClr val="dk1"/>
              </a:buClr>
              <a:buSzPts val="1600"/>
              <a:buFont typeface="Syne"/>
              <a:buNone/>
              <a:defRPr sz="1600">
                <a:solidFill>
                  <a:schemeClr val="dk1"/>
                </a:solidFill>
                <a:latin typeface="Syne"/>
                <a:ea typeface="Syne"/>
                <a:cs typeface="Syne"/>
                <a:sym typeface="Syne"/>
              </a:defRPr>
            </a:lvl2pPr>
            <a:lvl3pPr marL="1371600" indent="-317500" algn="ctr">
              <a:buClr>
                <a:schemeClr val="dk1"/>
              </a:buClr>
              <a:buSzPts val="1600"/>
              <a:buFont typeface="Syne"/>
              <a:buNone/>
              <a:defRPr sz="1600">
                <a:solidFill>
                  <a:schemeClr val="dk1"/>
                </a:solidFill>
                <a:latin typeface="Syne"/>
                <a:ea typeface="Syne"/>
                <a:cs typeface="Syne"/>
                <a:sym typeface="Syne"/>
              </a:defRPr>
            </a:lvl3pPr>
            <a:lvl4pPr marL="1828800" indent="-317500" algn="ctr">
              <a:buClr>
                <a:schemeClr val="dk1"/>
              </a:buClr>
              <a:buSzPts val="1600"/>
              <a:buFont typeface="Syne"/>
              <a:buNone/>
              <a:defRPr sz="1600">
                <a:solidFill>
                  <a:schemeClr val="dk1"/>
                </a:solidFill>
                <a:latin typeface="Syne"/>
                <a:ea typeface="Syne"/>
                <a:cs typeface="Syne"/>
                <a:sym typeface="Syne"/>
              </a:defRPr>
            </a:lvl4pPr>
            <a:lvl5pPr marL="2286000" indent="-317500" algn="ctr">
              <a:buClr>
                <a:schemeClr val="dk1"/>
              </a:buClr>
              <a:buSzPts val="1600"/>
              <a:buFont typeface="Syne"/>
              <a:buNone/>
              <a:defRPr sz="1600">
                <a:solidFill>
                  <a:schemeClr val="dk1"/>
                </a:solidFill>
                <a:latin typeface="Syne"/>
                <a:ea typeface="Syne"/>
                <a:cs typeface="Syne"/>
                <a:sym typeface="Syne"/>
              </a:defRPr>
            </a:lvl5pPr>
            <a:lvl6pPr marL="2743200" indent="-317500" algn="ctr">
              <a:buClr>
                <a:schemeClr val="dk1"/>
              </a:buClr>
              <a:buSzPts val="1600"/>
              <a:buFont typeface="Syne"/>
              <a:buNone/>
              <a:defRPr sz="1600">
                <a:solidFill>
                  <a:schemeClr val="dk1"/>
                </a:solidFill>
                <a:latin typeface="Syne"/>
                <a:ea typeface="Syne"/>
                <a:cs typeface="Syne"/>
                <a:sym typeface="Syne"/>
              </a:defRPr>
            </a:lvl6pPr>
            <a:lvl7pPr marL="3200400" indent="-317500" algn="ctr">
              <a:buClr>
                <a:schemeClr val="dk1"/>
              </a:buClr>
              <a:buSzPts val="1600"/>
              <a:buFont typeface="Syne"/>
              <a:buNone/>
              <a:defRPr sz="1600">
                <a:solidFill>
                  <a:schemeClr val="dk1"/>
                </a:solidFill>
                <a:latin typeface="Syne"/>
                <a:ea typeface="Syne"/>
                <a:cs typeface="Syne"/>
                <a:sym typeface="Syne"/>
              </a:defRPr>
            </a:lvl7pPr>
            <a:lvl8pPr marL="3657600" indent="-317500" algn="ctr">
              <a:buClr>
                <a:schemeClr val="dk1"/>
              </a:buClr>
              <a:buSzPts val="1600"/>
              <a:buFont typeface="Syne"/>
              <a:buNone/>
              <a:defRPr sz="1600">
                <a:solidFill>
                  <a:schemeClr val="dk1"/>
                </a:solidFill>
                <a:latin typeface="Syne"/>
                <a:ea typeface="Syne"/>
                <a:cs typeface="Syne"/>
                <a:sym typeface="Syne"/>
              </a:defRPr>
            </a:lvl8pPr>
            <a:lvl9pPr marL="4114800" indent="-317500" algn="ctr">
              <a:buClr>
                <a:schemeClr val="dk1"/>
              </a:buClr>
              <a:buSzPts val="1600"/>
              <a:buFont typeface="Syne"/>
              <a:buNone/>
              <a:defRPr sz="1600">
                <a:solidFill>
                  <a:schemeClr val="dk1"/>
                </a:solidFill>
                <a:latin typeface="Syne"/>
                <a:ea typeface="Syne"/>
                <a:cs typeface="Syne"/>
                <a:sym typeface="Syne"/>
              </a:defRPr>
            </a:lvl9pPr>
          </a:lstStyle>
          <a:p>
            <a:pPr marL="171450" indent="-171450" algn="l">
              <a:buFont typeface="Arial" panose="020B0604020202020204" pitchFamily="34" charset="0"/>
              <a:buChar char="•"/>
            </a:pPr>
            <a:r>
              <a:rPr lang="en-US" dirty="0"/>
              <a:t>New Product offer/free trial period</a:t>
            </a:r>
          </a:p>
          <a:p>
            <a:pPr marL="171450" indent="-171450" algn="l">
              <a:buFont typeface="Arial" panose="020B0604020202020204" pitchFamily="34" charset="0"/>
              <a:buChar char="•"/>
            </a:pPr>
            <a:r>
              <a:rPr lang="en-US" dirty="0"/>
              <a:t>Alert about sales and special promotions </a:t>
            </a:r>
            <a:endParaRPr lang="ru-RU" dirty="0"/>
          </a:p>
        </p:txBody>
      </p:sp>
      <p:sp>
        <p:nvSpPr>
          <p:cNvPr id="17" name="TextBox 16">
            <a:extLst>
              <a:ext uri="{FF2B5EF4-FFF2-40B4-BE49-F238E27FC236}">
                <a16:creationId xmlns:a16="http://schemas.microsoft.com/office/drawing/2014/main" id="{330A5114-CF30-96BE-181D-07DF8AF759FB}"/>
              </a:ext>
            </a:extLst>
          </p:cNvPr>
          <p:cNvSpPr txBox="1"/>
          <p:nvPr/>
        </p:nvSpPr>
        <p:spPr>
          <a:xfrm>
            <a:off x="3861015"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Aggressive Discount </a:t>
            </a:r>
            <a:endParaRPr lang="ru-RU" dirty="0"/>
          </a:p>
        </p:txBody>
      </p:sp>
      <p:sp>
        <p:nvSpPr>
          <p:cNvPr id="18" name="TextBox 17">
            <a:extLst>
              <a:ext uri="{FF2B5EF4-FFF2-40B4-BE49-F238E27FC236}">
                <a16:creationId xmlns:a16="http://schemas.microsoft.com/office/drawing/2014/main" id="{3B0909FE-65C6-1E54-3994-9979621BAB58}"/>
              </a:ext>
            </a:extLst>
          </p:cNvPr>
          <p:cNvSpPr txBox="1"/>
          <p:nvPr/>
        </p:nvSpPr>
        <p:spPr>
          <a:xfrm>
            <a:off x="6803113" y="2963573"/>
            <a:ext cx="1989595" cy="8309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171450" indent="-171450">
              <a:buClr>
                <a:schemeClr val="dk1"/>
              </a:buClr>
              <a:buSzPts val="1600"/>
              <a:buFont typeface="Arial" panose="020B0604020202020204" pitchFamily="34" charset="0"/>
              <a:buChar char="•"/>
              <a:defRPr sz="1200">
                <a:solidFill>
                  <a:schemeClr val="dk1"/>
                </a:solidFill>
                <a:latin typeface="Syne"/>
                <a:ea typeface="Syne"/>
                <a:cs typeface="Syne"/>
              </a:defRPr>
            </a:lvl1pPr>
            <a:lvl2pPr marL="914400" indent="-317500" algn="ctr">
              <a:buClr>
                <a:schemeClr val="dk1"/>
              </a:buClr>
              <a:buSzPts val="1600"/>
              <a:buFont typeface="Syne"/>
              <a:buNone/>
              <a:defRPr sz="1600">
                <a:solidFill>
                  <a:schemeClr val="dk1"/>
                </a:solidFill>
                <a:latin typeface="Syne"/>
                <a:ea typeface="Syne"/>
                <a:cs typeface="Syne"/>
              </a:defRPr>
            </a:lvl2pPr>
            <a:lvl3pPr marL="1371600" indent="-317500" algn="ctr">
              <a:buClr>
                <a:schemeClr val="dk1"/>
              </a:buClr>
              <a:buSzPts val="1600"/>
              <a:buFont typeface="Syne"/>
              <a:buNone/>
              <a:defRPr sz="1600">
                <a:solidFill>
                  <a:schemeClr val="dk1"/>
                </a:solidFill>
                <a:latin typeface="Syne"/>
                <a:ea typeface="Syne"/>
                <a:cs typeface="Syne"/>
              </a:defRPr>
            </a:lvl3pPr>
            <a:lvl4pPr marL="1828800" indent="-317500" algn="ctr">
              <a:buClr>
                <a:schemeClr val="dk1"/>
              </a:buClr>
              <a:buSzPts val="1600"/>
              <a:buFont typeface="Syne"/>
              <a:buNone/>
              <a:defRPr sz="1600">
                <a:solidFill>
                  <a:schemeClr val="dk1"/>
                </a:solidFill>
                <a:latin typeface="Syne"/>
                <a:ea typeface="Syne"/>
                <a:cs typeface="Syne"/>
              </a:defRPr>
            </a:lvl4pPr>
            <a:lvl5pPr marL="2286000" indent="-317500" algn="ctr">
              <a:buClr>
                <a:schemeClr val="dk1"/>
              </a:buClr>
              <a:buSzPts val="1600"/>
              <a:buFont typeface="Syne"/>
              <a:buNone/>
              <a:defRPr sz="1600">
                <a:solidFill>
                  <a:schemeClr val="dk1"/>
                </a:solidFill>
                <a:latin typeface="Syne"/>
                <a:ea typeface="Syne"/>
                <a:cs typeface="Syne"/>
              </a:defRPr>
            </a:lvl5pPr>
            <a:lvl6pPr marL="2743200" indent="-317500" algn="ctr">
              <a:buClr>
                <a:schemeClr val="dk1"/>
              </a:buClr>
              <a:buSzPts val="1600"/>
              <a:buFont typeface="Syne"/>
              <a:buNone/>
              <a:defRPr sz="1600">
                <a:solidFill>
                  <a:schemeClr val="dk1"/>
                </a:solidFill>
                <a:latin typeface="Syne"/>
                <a:ea typeface="Syne"/>
                <a:cs typeface="Syne"/>
              </a:defRPr>
            </a:lvl6pPr>
            <a:lvl7pPr marL="3200400" indent="-317500" algn="ctr">
              <a:buClr>
                <a:schemeClr val="dk1"/>
              </a:buClr>
              <a:buSzPts val="1600"/>
              <a:buFont typeface="Syne"/>
              <a:buNone/>
              <a:defRPr sz="1600">
                <a:solidFill>
                  <a:schemeClr val="dk1"/>
                </a:solidFill>
                <a:latin typeface="Syne"/>
                <a:ea typeface="Syne"/>
                <a:cs typeface="Syne"/>
              </a:defRPr>
            </a:lvl7pPr>
            <a:lvl8pPr marL="3657600" indent="-317500" algn="ctr">
              <a:buClr>
                <a:schemeClr val="dk1"/>
              </a:buClr>
              <a:buSzPts val="1600"/>
              <a:buFont typeface="Syne"/>
              <a:buNone/>
              <a:defRPr sz="1600">
                <a:solidFill>
                  <a:schemeClr val="dk1"/>
                </a:solidFill>
                <a:latin typeface="Syne"/>
                <a:ea typeface="Syne"/>
                <a:cs typeface="Syne"/>
              </a:defRPr>
            </a:lvl8pPr>
            <a:lvl9pPr marL="4114800" indent="-317500" algn="ctr">
              <a:buClr>
                <a:schemeClr val="dk1"/>
              </a:buClr>
              <a:buSzPts val="1600"/>
              <a:buFont typeface="Syne"/>
              <a:buNone/>
              <a:defRPr sz="1600">
                <a:solidFill>
                  <a:schemeClr val="dk1"/>
                </a:solidFill>
                <a:latin typeface="Syne"/>
                <a:ea typeface="Syne"/>
                <a:cs typeface="Syne"/>
              </a:defRPr>
            </a:lvl9pPr>
          </a:lstStyle>
          <a:p>
            <a:r>
              <a:rPr lang="en-US" dirty="0"/>
              <a:t>Don't bother to require</a:t>
            </a:r>
          </a:p>
        </p:txBody>
      </p:sp>
      <p:grpSp>
        <p:nvGrpSpPr>
          <p:cNvPr id="24" name="Google Shape;6971;p88">
            <a:extLst>
              <a:ext uri="{FF2B5EF4-FFF2-40B4-BE49-F238E27FC236}">
                <a16:creationId xmlns:a16="http://schemas.microsoft.com/office/drawing/2014/main" id="{5932D63F-0FA9-F4D3-0812-033AF2909856}"/>
              </a:ext>
            </a:extLst>
          </p:cNvPr>
          <p:cNvGrpSpPr/>
          <p:nvPr/>
        </p:nvGrpSpPr>
        <p:grpSpPr>
          <a:xfrm>
            <a:off x="4602347" y="2151299"/>
            <a:ext cx="310770" cy="365467"/>
            <a:chOff x="-60232500" y="4101525"/>
            <a:chExt cx="268600" cy="315875"/>
          </a:xfrm>
          <a:solidFill>
            <a:srgbClr val="2E9A9A"/>
          </a:solidFill>
        </p:grpSpPr>
        <p:sp>
          <p:nvSpPr>
            <p:cNvPr id="25" name="Google Shape;6972;p88">
              <a:extLst>
                <a:ext uri="{FF2B5EF4-FFF2-40B4-BE49-F238E27FC236}">
                  <a16:creationId xmlns:a16="http://schemas.microsoft.com/office/drawing/2014/main" id="{6F4149CD-50E6-A82B-92B9-647C960374E9}"/>
                </a:ext>
              </a:extLst>
            </p:cNvPr>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73;p88">
              <a:extLst>
                <a:ext uri="{FF2B5EF4-FFF2-40B4-BE49-F238E27FC236}">
                  <a16:creationId xmlns:a16="http://schemas.microsoft.com/office/drawing/2014/main" id="{A09862D2-8851-113D-FE10-30140C8D4479}"/>
                </a:ext>
              </a:extLst>
            </p:cNvPr>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6879;p88">
            <a:extLst>
              <a:ext uri="{FF2B5EF4-FFF2-40B4-BE49-F238E27FC236}">
                <a16:creationId xmlns:a16="http://schemas.microsoft.com/office/drawing/2014/main" id="{E140FF93-68E8-BC23-E33E-39CFE980C0A1}"/>
              </a:ext>
            </a:extLst>
          </p:cNvPr>
          <p:cNvGrpSpPr/>
          <p:nvPr/>
        </p:nvGrpSpPr>
        <p:grpSpPr>
          <a:xfrm>
            <a:off x="7457688" y="2190511"/>
            <a:ext cx="322461" cy="312465"/>
            <a:chOff x="-60991775" y="3376900"/>
            <a:chExt cx="315850" cy="311150"/>
          </a:xfrm>
          <a:solidFill>
            <a:srgbClr val="2E9A9A"/>
          </a:solidFill>
        </p:grpSpPr>
        <p:sp>
          <p:nvSpPr>
            <p:cNvPr id="544" name="Google Shape;6880;p88">
              <a:extLst>
                <a:ext uri="{FF2B5EF4-FFF2-40B4-BE49-F238E27FC236}">
                  <a16:creationId xmlns:a16="http://schemas.microsoft.com/office/drawing/2014/main" id="{EE19349C-6951-6092-0648-7912B5EFBCC9}"/>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881;p88">
              <a:extLst>
                <a:ext uri="{FF2B5EF4-FFF2-40B4-BE49-F238E27FC236}">
                  <a16:creationId xmlns:a16="http://schemas.microsoft.com/office/drawing/2014/main" id="{7C118778-1D60-8460-96F3-2499F1C2CBAC}"/>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882;p88">
              <a:extLst>
                <a:ext uri="{FF2B5EF4-FFF2-40B4-BE49-F238E27FC236}">
                  <a16:creationId xmlns:a16="http://schemas.microsoft.com/office/drawing/2014/main" id="{36A7BFC3-92B0-896F-495C-FDCE3748E1AF}"/>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6950;p88">
            <a:extLst>
              <a:ext uri="{FF2B5EF4-FFF2-40B4-BE49-F238E27FC236}">
                <a16:creationId xmlns:a16="http://schemas.microsoft.com/office/drawing/2014/main" id="{F50E1CF7-C3AD-9B1F-69F8-0B0581D0257D}"/>
              </a:ext>
            </a:extLst>
          </p:cNvPr>
          <p:cNvGrpSpPr/>
          <p:nvPr/>
        </p:nvGrpSpPr>
        <p:grpSpPr>
          <a:xfrm>
            <a:off x="1479388" y="2094827"/>
            <a:ext cx="368157" cy="367290"/>
            <a:chOff x="-62154300" y="3743950"/>
            <a:chExt cx="318200" cy="317450"/>
          </a:xfrm>
          <a:solidFill>
            <a:srgbClr val="2E9A9A"/>
          </a:solidFill>
        </p:grpSpPr>
        <p:sp>
          <p:nvSpPr>
            <p:cNvPr id="548" name="Google Shape;6951;p88">
              <a:extLst>
                <a:ext uri="{FF2B5EF4-FFF2-40B4-BE49-F238E27FC236}">
                  <a16:creationId xmlns:a16="http://schemas.microsoft.com/office/drawing/2014/main" id="{3B592BAA-514A-4302-724C-9BE5DAA91A5A}"/>
                </a:ext>
              </a:extLst>
            </p:cNvPr>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952;p88">
              <a:extLst>
                <a:ext uri="{FF2B5EF4-FFF2-40B4-BE49-F238E27FC236}">
                  <a16:creationId xmlns:a16="http://schemas.microsoft.com/office/drawing/2014/main" id="{C1F6674B-0A17-9C36-0880-7DE515C76106}"/>
                </a:ext>
              </a:extLst>
            </p:cNvPr>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422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47188" y="686339"/>
            <a:ext cx="475257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Checking missing values</a:t>
            </a:r>
            <a:endParaRPr dirty="0"/>
          </a:p>
        </p:txBody>
      </p:sp>
      <p:pic>
        <p:nvPicPr>
          <p:cNvPr id="2" name="Picture 1">
            <a:extLst>
              <a:ext uri="{FF2B5EF4-FFF2-40B4-BE49-F238E27FC236}">
                <a16:creationId xmlns:a16="http://schemas.microsoft.com/office/drawing/2014/main" id="{DBDD2972-9336-4E46-BFE6-D1E3BFD0BC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021080" y="1308814"/>
            <a:ext cx="4522938" cy="3336146"/>
          </a:xfrm>
          <a:prstGeom prst="rect">
            <a:avLst/>
          </a:prstGeom>
        </p:spPr>
      </p:pic>
    </p:spTree>
    <p:extLst>
      <p:ext uri="{BB962C8B-B14F-4D97-AF65-F5344CB8AC3E}">
        <p14:creationId xmlns:p14="http://schemas.microsoft.com/office/powerpoint/2010/main" val="235172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47188" y="686339"/>
            <a:ext cx="475257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Dropping unnecessary columns</a:t>
            </a:r>
            <a:endParaRPr dirty="0"/>
          </a:p>
        </p:txBody>
      </p:sp>
      <p:pic>
        <p:nvPicPr>
          <p:cNvPr id="3" name="Picture 2">
            <a:extLst>
              <a:ext uri="{FF2B5EF4-FFF2-40B4-BE49-F238E27FC236}">
                <a16:creationId xmlns:a16="http://schemas.microsoft.com/office/drawing/2014/main" id="{E20CFB04-A974-49B3-A4E7-673F3EC4ACF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655319" y="1978581"/>
            <a:ext cx="5608953" cy="1402238"/>
          </a:xfrm>
          <a:prstGeom prst="rect">
            <a:avLst/>
          </a:prstGeom>
        </p:spPr>
      </p:pic>
    </p:spTree>
    <p:extLst>
      <p:ext uri="{BB962C8B-B14F-4D97-AF65-F5344CB8AC3E}">
        <p14:creationId xmlns:p14="http://schemas.microsoft.com/office/powerpoint/2010/main" val="196261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47188" y="686339"/>
            <a:ext cx="475257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Dropping unnecessary columns</a:t>
            </a:r>
            <a:endParaRPr dirty="0"/>
          </a:p>
        </p:txBody>
      </p:sp>
      <p:pic>
        <p:nvPicPr>
          <p:cNvPr id="2" name="Picture 1">
            <a:extLst>
              <a:ext uri="{FF2B5EF4-FFF2-40B4-BE49-F238E27FC236}">
                <a16:creationId xmlns:a16="http://schemas.microsoft.com/office/drawing/2014/main" id="{B9A123AD-F428-4A01-9183-2E030BC9B7A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670560" y="1915879"/>
            <a:ext cx="6271260" cy="2139319"/>
          </a:xfrm>
          <a:prstGeom prst="rect">
            <a:avLst/>
          </a:prstGeom>
        </p:spPr>
      </p:pic>
    </p:spTree>
    <p:extLst>
      <p:ext uri="{BB962C8B-B14F-4D97-AF65-F5344CB8AC3E}">
        <p14:creationId xmlns:p14="http://schemas.microsoft.com/office/powerpoint/2010/main" val="36267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47188" y="686339"/>
            <a:ext cx="475257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Renaming columns</a:t>
            </a:r>
            <a:endParaRPr dirty="0"/>
          </a:p>
        </p:txBody>
      </p:sp>
      <p:pic>
        <p:nvPicPr>
          <p:cNvPr id="3" name="Picture 2">
            <a:extLst>
              <a:ext uri="{FF2B5EF4-FFF2-40B4-BE49-F238E27FC236}">
                <a16:creationId xmlns:a16="http://schemas.microsoft.com/office/drawing/2014/main" id="{E20CFB04-A974-49B3-A4E7-673F3EC4ACF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822959" y="1617345"/>
            <a:ext cx="5608953" cy="1402238"/>
          </a:xfrm>
          <a:prstGeom prst="rect">
            <a:avLst/>
          </a:prstGeom>
        </p:spPr>
      </p:pic>
    </p:spTree>
    <p:extLst>
      <p:ext uri="{BB962C8B-B14F-4D97-AF65-F5344CB8AC3E}">
        <p14:creationId xmlns:p14="http://schemas.microsoft.com/office/powerpoint/2010/main" val="346412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598C-AAF2-4C0D-939F-CFE757F0535C}"/>
              </a:ext>
            </a:extLst>
          </p:cNvPr>
          <p:cNvSpPr>
            <a:spLocks noGrp="1"/>
          </p:cNvSpPr>
          <p:nvPr>
            <p:ph type="title"/>
          </p:nvPr>
        </p:nvSpPr>
        <p:spPr>
          <a:xfrm>
            <a:off x="812400" y="1021619"/>
            <a:ext cx="3264300" cy="407100"/>
          </a:xfrm>
        </p:spPr>
        <p:txBody>
          <a:bodyPr/>
          <a:lstStyle/>
          <a:p>
            <a:r>
              <a:rPr lang="en-US" dirty="0"/>
              <a:t>Dividing by age category</a:t>
            </a:r>
            <a:endParaRPr lang="ru-RU" dirty="0"/>
          </a:p>
        </p:txBody>
      </p:sp>
      <p:pic>
        <p:nvPicPr>
          <p:cNvPr id="4" name="Picture 3">
            <a:extLst>
              <a:ext uri="{FF2B5EF4-FFF2-40B4-BE49-F238E27FC236}">
                <a16:creationId xmlns:a16="http://schemas.microsoft.com/office/drawing/2014/main" id="{93BF7FFC-8FA1-47EE-B39D-22E623589A9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861060" y="2195591"/>
            <a:ext cx="5067300" cy="968217"/>
          </a:xfrm>
          <a:prstGeom prst="rect">
            <a:avLst/>
          </a:prstGeom>
        </p:spPr>
      </p:pic>
    </p:spTree>
    <p:extLst>
      <p:ext uri="{BB962C8B-B14F-4D97-AF65-F5344CB8AC3E}">
        <p14:creationId xmlns:p14="http://schemas.microsoft.com/office/powerpoint/2010/main" val="2972286429"/>
      </p:ext>
    </p:extLst>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1705</Words>
  <Application>Microsoft Office PowerPoint</Application>
  <PresentationFormat>Экран (16:9)</PresentationFormat>
  <Paragraphs>185</Paragraphs>
  <Slides>40</Slides>
  <Notes>24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40</vt:i4>
      </vt:variant>
    </vt:vector>
  </HeadingPairs>
  <TitlesOfParts>
    <vt:vector size="48" baseType="lpstr">
      <vt:lpstr>Bebas Neue</vt:lpstr>
      <vt:lpstr>Commissioner ExtraBold</vt:lpstr>
      <vt:lpstr>Karla</vt:lpstr>
      <vt:lpstr>Syne</vt:lpstr>
      <vt:lpstr>Barlow SemiBold</vt:lpstr>
      <vt:lpstr>Commissioner</vt:lpstr>
      <vt:lpstr>Arial</vt:lpstr>
      <vt:lpstr>Wind Energy Supplier Pitch Deck by Slidesgo</vt:lpstr>
      <vt:lpstr>Homework #1</vt:lpstr>
      <vt:lpstr>TABLE OF CONTENTS</vt:lpstr>
      <vt:lpstr>DATA EXPLORATION</vt:lpstr>
      <vt:lpstr>DATASET EXPLORATION</vt:lpstr>
      <vt:lpstr>Checking missing values</vt:lpstr>
      <vt:lpstr>Dropping unnecessary columns</vt:lpstr>
      <vt:lpstr>Dropping unnecessary columns</vt:lpstr>
      <vt:lpstr>Renaming columns</vt:lpstr>
      <vt:lpstr>Dividing by age category</vt:lpstr>
      <vt:lpstr>Dividing by age category, data type  conversion</vt:lpstr>
      <vt:lpstr>Merging dataframes</vt:lpstr>
      <vt:lpstr>Deleting negative rows</vt:lpstr>
      <vt:lpstr>Cohort analysis</vt:lpstr>
      <vt:lpstr>Cohorts analysis</vt:lpstr>
      <vt:lpstr>RFM</vt:lpstr>
      <vt:lpstr>RFM</vt:lpstr>
      <vt:lpstr>Презентация PowerPoint</vt:lpstr>
      <vt:lpstr>Презентация PowerPoint</vt:lpstr>
      <vt:lpstr>CLUSTER ANALYSIS</vt:lpstr>
      <vt:lpstr>Finding Optimum Clusters</vt:lpstr>
      <vt:lpstr>Observing distributions</vt:lpstr>
      <vt:lpstr>Finding Optimum Clusters using scaled data</vt:lpstr>
      <vt:lpstr>Finding Optimum Clusters using scaled data</vt:lpstr>
      <vt:lpstr>CLUSTER ANALYSIS</vt:lpstr>
      <vt:lpstr>CLUSTER ANALYSIS</vt:lpstr>
      <vt:lpstr>CLUSTER ANALYSIS</vt:lpstr>
      <vt:lpstr>Interpretation of cluster analysis </vt:lpstr>
      <vt:lpstr>MAU</vt:lpstr>
      <vt:lpstr>HYPOTHESIS TESTING</vt:lpstr>
      <vt:lpstr>HYPOTHESIS TESTING</vt:lpstr>
      <vt:lpstr>HYPOTHESIS TESTING</vt:lpstr>
      <vt:lpstr>HYPOTHESIS TESTING</vt:lpstr>
      <vt:lpstr>HYPOTHESIS TESTING</vt:lpstr>
      <vt:lpstr>HYPOTHESIS TESTING</vt:lpstr>
      <vt:lpstr>HYPOTHESIS TESTING</vt:lpstr>
      <vt:lpstr>HYPOTHESIS TESTING</vt:lpstr>
      <vt:lpstr>RFM: CUSTOMER SEGMENTATION</vt:lpstr>
      <vt:lpstr>MARKETING STRATEGIES</vt:lpstr>
      <vt:lpstr>MARKETING STRATEGIES</vt:lpstr>
      <vt:lpstr>MARKETING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strategy</dc:title>
  <dc:creator>Юлия Ситдикова</dc:creator>
  <cp:lastModifiedBy>Юля Юля</cp:lastModifiedBy>
  <cp:revision>30</cp:revision>
  <dcterms:modified xsi:type="dcterms:W3CDTF">2022-10-18T19:27:33Z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2022-10-18T13:37:41Z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46c7e9c0-1405-4f40-a23c-ebf1147a95f4</vt:lpwstr>
  </property>
  <property fmtid="{D5CDD505-2E9C-101B-9397-08002B2CF9AE}" pid="8" name="MSIP_Label_1ada0a2f-b917-4d51-b0d0-d418a10c8b23_ContentBits">
    <vt:lpwstr>0</vt:lpwstr>
  </property>
</Properties>
</file>