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Fira Sans Extra Condensed Medium"/>
      <p:regular r:id="rId18"/>
      <p:bold r:id="rId19"/>
      <p:italic r:id="rId20"/>
      <p:boldItalic r:id="rId21"/>
    </p:embeddedFont>
    <p:embeddedFont>
      <p:font typeface="Roboto Condensed"/>
      <p:regular r:id="rId22"/>
      <p:bold r:id="rId23"/>
      <p:italic r:id="rId24"/>
      <p:boldItalic r:id="rId25"/>
    </p:embeddedFont>
    <p:embeddedFont>
      <p:font typeface="Squada One"/>
      <p:regular r:id="rId26"/>
    </p:embeddedFont>
    <p:embeddedFont>
      <p:font typeface="Roboto Condensed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RobotoCondensed-regular.fntdata"/><Relationship Id="rId21" Type="http://schemas.openxmlformats.org/officeDocument/2006/relationships/font" Target="fonts/FiraSansExtraCondensedMedium-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quadaOne-regular.fntdata"/><Relationship Id="rId25" Type="http://schemas.openxmlformats.org/officeDocument/2006/relationships/font" Target="fonts/RobotoCondensed-boldItalic.fntdata"/><Relationship Id="rId28" Type="http://schemas.openxmlformats.org/officeDocument/2006/relationships/font" Target="fonts/RobotoCondensedLight-bold.fntdata"/><Relationship Id="rId27" Type="http://schemas.openxmlformats.org/officeDocument/2006/relationships/font" Target="fonts/RobotoCondensed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Condensed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629e32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629e32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629e32c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7629e32c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7629e32c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7629e32c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629e32c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629e32c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629e32c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629e32c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629e32c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629e32c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629e32c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629e32c8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629e32c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7629e32c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3"/>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3"/>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13"/>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3"/>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9" name="Google Shape;89;p1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94" name="Shape 94"/>
        <p:cNvGrpSpPr/>
        <p:nvPr/>
      </p:nvGrpSpPr>
      <p:grpSpPr>
        <a:xfrm>
          <a:off x="0" y="0"/>
          <a:ext cx="0" cy="0"/>
          <a:chOff x="0" y="0"/>
          <a:chExt cx="0" cy="0"/>
        </a:xfrm>
      </p:grpSpPr>
      <p:sp>
        <p:nvSpPr>
          <p:cNvPr id="95" name="Google Shape;95;p14"/>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6" name="Google Shape;96;p14"/>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98" name="Shape 98"/>
        <p:cNvGrpSpPr/>
        <p:nvPr/>
      </p:nvGrpSpPr>
      <p:grpSpPr>
        <a:xfrm>
          <a:off x="0" y="0"/>
          <a:ext cx="0" cy="0"/>
          <a:chOff x="0" y="0"/>
          <a:chExt cx="0" cy="0"/>
        </a:xfrm>
      </p:grpSpPr>
      <p:sp>
        <p:nvSpPr>
          <p:cNvPr id="99" name="Google Shape;99;p15"/>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0" name="Google Shape;100;p15"/>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1" name="Google Shape;101;p15"/>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2" name="Google Shape;102;p15"/>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3" name="Google Shape;103;p15"/>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5"/>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5" name="Google Shape;105;p15"/>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06" name="Google Shape;106;p15"/>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07" name="Google Shape;107;p15"/>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5"/>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111" name="Shape 111"/>
        <p:cNvGrpSpPr/>
        <p:nvPr/>
      </p:nvGrpSpPr>
      <p:grpSpPr>
        <a:xfrm>
          <a:off x="0" y="0"/>
          <a:ext cx="0" cy="0"/>
          <a:chOff x="0" y="0"/>
          <a:chExt cx="0" cy="0"/>
        </a:xfrm>
      </p:grpSpPr>
      <p:sp>
        <p:nvSpPr>
          <p:cNvPr id="112" name="Google Shape;112;p16"/>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3" name="Google Shape;113;p16"/>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114" name="Google Shape;114;p16"/>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117" name="Shape 117"/>
        <p:cNvGrpSpPr/>
        <p:nvPr/>
      </p:nvGrpSpPr>
      <p:grpSpPr>
        <a:xfrm>
          <a:off x="0" y="0"/>
          <a:ext cx="0" cy="0"/>
          <a:chOff x="0" y="0"/>
          <a:chExt cx="0" cy="0"/>
        </a:xfrm>
      </p:grpSpPr>
      <p:sp>
        <p:nvSpPr>
          <p:cNvPr id="118" name="Google Shape;118;p17"/>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9" name="Google Shape;119;p17"/>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120" name="Google Shape;120;p17"/>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121" name="Google Shape;121;p17"/>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122" name="Google Shape;122;p17"/>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125" name="Google Shape;125;p18"/>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26" name="Google Shape;126;p18"/>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7" name="Google Shape;127;p18"/>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8" name="Google Shape;128;p18"/>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9" name="Google Shape;129;p18"/>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0" name="Google Shape;130;p18"/>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31" name="Google Shape;131;p18"/>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32" name="Google Shape;132;p18"/>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33" name="Google Shape;133;p18"/>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134" name="Shape 134"/>
        <p:cNvGrpSpPr/>
        <p:nvPr/>
      </p:nvGrpSpPr>
      <p:grpSpPr>
        <a:xfrm>
          <a:off x="0" y="0"/>
          <a:ext cx="0" cy="0"/>
          <a:chOff x="0" y="0"/>
          <a:chExt cx="0" cy="0"/>
        </a:xfrm>
      </p:grpSpPr>
      <p:sp>
        <p:nvSpPr>
          <p:cNvPr id="135" name="Google Shape;135;p19"/>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36" name="Google Shape;136;p19"/>
          <p:cNvPicPr preferRelativeResize="0"/>
          <p:nvPr/>
        </p:nvPicPr>
        <p:blipFill>
          <a:blip r:embed="rId2">
            <a:alphaModFix/>
          </a:blip>
          <a:stretch>
            <a:fillRect/>
          </a:stretch>
        </p:blipFill>
        <p:spPr>
          <a:xfrm>
            <a:off x="0" y="0"/>
            <a:ext cx="2300675" cy="2075900"/>
          </a:xfrm>
          <a:prstGeom prst="rect">
            <a:avLst/>
          </a:prstGeom>
          <a:noFill/>
          <a:ln>
            <a:noFill/>
          </a:ln>
        </p:spPr>
      </p:pic>
      <p:sp>
        <p:nvSpPr>
          <p:cNvPr id="137" name="Google Shape;137;p19"/>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19"/>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19"/>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0" name="Google Shape;140;p19"/>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41" name="Google Shape;141;p19"/>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42" name="Google Shape;142;p19"/>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43" name="Google Shape;143;p19"/>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146" name="Shape 146"/>
        <p:cNvGrpSpPr/>
        <p:nvPr/>
      </p:nvGrpSpPr>
      <p:grpSpPr>
        <a:xfrm>
          <a:off x="0" y="0"/>
          <a:ext cx="0" cy="0"/>
          <a:chOff x="0" y="0"/>
          <a:chExt cx="0" cy="0"/>
        </a:xfrm>
      </p:grpSpPr>
      <p:sp>
        <p:nvSpPr>
          <p:cNvPr id="147" name="Google Shape;147;p20"/>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48" name="Google Shape;148;p20"/>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149" name="Shape 149"/>
        <p:cNvGrpSpPr/>
        <p:nvPr/>
      </p:nvGrpSpPr>
      <p:grpSpPr>
        <a:xfrm>
          <a:off x="0" y="0"/>
          <a:ext cx="0" cy="0"/>
          <a:chOff x="0" y="0"/>
          <a:chExt cx="0" cy="0"/>
        </a:xfrm>
      </p:grpSpPr>
      <p:pic>
        <p:nvPicPr>
          <p:cNvPr id="150" name="Google Shape;150;p21"/>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51" name="Google Shape;151;p21"/>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152" name="Google Shape;152;p21"/>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 name="Google Shape;153;p21"/>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4" name="Google Shape;154;p21"/>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55" name="Google Shape;155;p21"/>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56" name="Google Shape;156;p21"/>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57" name="Google Shape;157;p21"/>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158" name="Shape 158"/>
        <p:cNvGrpSpPr/>
        <p:nvPr/>
      </p:nvGrpSpPr>
      <p:grpSpPr>
        <a:xfrm>
          <a:off x="0" y="0"/>
          <a:ext cx="0" cy="0"/>
          <a:chOff x="0" y="0"/>
          <a:chExt cx="0" cy="0"/>
        </a:xfrm>
      </p:grpSpPr>
      <p:sp>
        <p:nvSpPr>
          <p:cNvPr id="159" name="Google Shape;159;p22"/>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60" name="Google Shape;160;p22"/>
          <p:cNvPicPr preferRelativeResize="0"/>
          <p:nvPr/>
        </p:nvPicPr>
        <p:blipFill>
          <a:blip r:embed="rId2">
            <a:alphaModFix/>
          </a:blip>
          <a:stretch>
            <a:fillRect/>
          </a:stretch>
        </p:blipFill>
        <p:spPr>
          <a:xfrm>
            <a:off x="0" y="0"/>
            <a:ext cx="2300675" cy="2075900"/>
          </a:xfrm>
          <a:prstGeom prst="rect">
            <a:avLst/>
          </a:prstGeom>
          <a:noFill/>
          <a:ln>
            <a:noFill/>
          </a:ln>
        </p:spPr>
      </p:pic>
      <p:sp>
        <p:nvSpPr>
          <p:cNvPr id="161" name="Google Shape;161;p22"/>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2" name="Google Shape;162;p22"/>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63" name="Google Shape;163;p22"/>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64" name="Google Shape;164;p22"/>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5" name="Google Shape;165;p22"/>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66" name="Google Shape;166;p22"/>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67" name="Google Shape;167;p22"/>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8" name="Google Shape;168;p22"/>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69" name="Google Shape;169;p22"/>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170" name="Google Shape;170;p22"/>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171" name="Google Shape;171;p22"/>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172" name="Google Shape;172;p22"/>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173" name="Google Shape;173;p22"/>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76" name="Google Shape;176;p2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177" name="Google Shape;177;p2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178" name="Google Shape;178;p2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179" name="Google Shape;179;p2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180" name="Shape 180"/>
        <p:cNvGrpSpPr/>
        <p:nvPr/>
      </p:nvGrpSpPr>
      <p:grpSpPr>
        <a:xfrm>
          <a:off x="0" y="0"/>
          <a:ext cx="0" cy="0"/>
          <a:chOff x="0" y="0"/>
          <a:chExt cx="0" cy="0"/>
        </a:xfrm>
      </p:grpSpPr>
      <p:sp>
        <p:nvSpPr>
          <p:cNvPr id="181" name="Google Shape;181;p24"/>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2" name="Google Shape;182;p24"/>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3" name="Google Shape;183;p24"/>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4" name="Google Shape;184;p24"/>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5" name="Google Shape;185;p24"/>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6" name="Google Shape;186;p24"/>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7" name="Google Shape;187;p24"/>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8" name="Google Shape;188;p24"/>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 name="Google Shape;189;p24"/>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190" name="Google Shape;190;p24"/>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191" name="Google Shape;191;p24"/>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192" name="Google Shape;192;p24"/>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193" name="Google Shape;193;p24"/>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194" name="Google Shape;194;p24"/>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195" name="Google Shape;195;p24"/>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196" name="Shape 196"/>
        <p:cNvGrpSpPr/>
        <p:nvPr/>
      </p:nvGrpSpPr>
      <p:grpSpPr>
        <a:xfrm>
          <a:off x="0" y="0"/>
          <a:ext cx="0" cy="0"/>
          <a:chOff x="0" y="0"/>
          <a:chExt cx="0" cy="0"/>
        </a:xfrm>
      </p:grpSpPr>
      <p:sp>
        <p:nvSpPr>
          <p:cNvPr id="197" name="Google Shape;197;p2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8" name="Google Shape;198;p25"/>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99" name="Google Shape;199;p25"/>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200" name="Google Shape;200;p25"/>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1" name="Google Shape;201;p25"/>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2" name="Google Shape;202;p25"/>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3" name="Google Shape;203;p25"/>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4" name="Google Shape;204;p25"/>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5" name="Google Shape;205;p25"/>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6" name="Google Shape;206;p25"/>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7" name="Google Shape;207;p25"/>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208" name="Shape 208"/>
        <p:cNvGrpSpPr/>
        <p:nvPr/>
      </p:nvGrpSpPr>
      <p:grpSpPr>
        <a:xfrm>
          <a:off x="0" y="0"/>
          <a:ext cx="0" cy="0"/>
          <a:chOff x="0" y="0"/>
          <a:chExt cx="0" cy="0"/>
        </a:xfrm>
      </p:grpSpPr>
      <p:sp>
        <p:nvSpPr>
          <p:cNvPr id="209" name="Google Shape;209;p2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10" name="Google Shape;210;p26"/>
          <p:cNvPicPr preferRelativeResize="0"/>
          <p:nvPr/>
        </p:nvPicPr>
        <p:blipFill>
          <a:blip r:embed="rId2">
            <a:alphaModFix/>
          </a:blip>
          <a:stretch>
            <a:fillRect/>
          </a:stretch>
        </p:blipFill>
        <p:spPr>
          <a:xfrm>
            <a:off x="0" y="0"/>
            <a:ext cx="2300675" cy="2075900"/>
          </a:xfrm>
          <a:prstGeom prst="rect">
            <a:avLst/>
          </a:prstGeom>
          <a:noFill/>
          <a:ln>
            <a:noFill/>
          </a:ln>
        </p:spPr>
      </p:pic>
      <p:sp>
        <p:nvSpPr>
          <p:cNvPr id="211" name="Google Shape;211;p26"/>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 name="Google Shape;212;p26"/>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3" name="Google Shape;213;p26"/>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4" name="Google Shape;214;p26"/>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215" name="Google Shape;215;p26"/>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216" name="Google Shape;216;p26"/>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217" name="Shape 217"/>
        <p:cNvGrpSpPr/>
        <p:nvPr/>
      </p:nvGrpSpPr>
      <p:grpSpPr>
        <a:xfrm>
          <a:off x="0" y="0"/>
          <a:ext cx="0" cy="0"/>
          <a:chOff x="0" y="0"/>
          <a:chExt cx="0" cy="0"/>
        </a:xfrm>
      </p:grpSpPr>
      <p:pic>
        <p:nvPicPr>
          <p:cNvPr id="218" name="Google Shape;218;p27"/>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19" name="Google Shape;219;p27"/>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20" name="Google Shape;220;p27"/>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221" name="Google Shape;221;p27"/>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2" name="Google Shape;222;p27"/>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223" name="Google Shape;223;p27"/>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4" name="Google Shape;224;p27"/>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225" name="Google Shape;225;p27"/>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6" name="Google Shape;226;p27"/>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227" name="Google Shape;227;p27"/>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228" name="Shape 228"/>
        <p:cNvGrpSpPr/>
        <p:nvPr/>
      </p:nvGrpSpPr>
      <p:grpSpPr>
        <a:xfrm>
          <a:off x="0" y="0"/>
          <a:ext cx="0" cy="0"/>
          <a:chOff x="0" y="0"/>
          <a:chExt cx="0" cy="0"/>
        </a:xfrm>
      </p:grpSpPr>
      <p:sp>
        <p:nvSpPr>
          <p:cNvPr id="229" name="Google Shape;229;p28"/>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30" name="Google Shape;230;p28"/>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231" name="Google Shape;231;p28"/>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232" name="Shape 232"/>
        <p:cNvGrpSpPr/>
        <p:nvPr/>
      </p:nvGrpSpPr>
      <p:grpSpPr>
        <a:xfrm>
          <a:off x="0" y="0"/>
          <a:ext cx="0" cy="0"/>
          <a:chOff x="0" y="0"/>
          <a:chExt cx="0" cy="0"/>
        </a:xfrm>
      </p:grpSpPr>
      <p:sp>
        <p:nvSpPr>
          <p:cNvPr id="233" name="Google Shape;233;p29"/>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29"/>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235" name="Google Shape;235;p29"/>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236" name="Google Shape;236;p2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237" name="Google Shape;237;p2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238" name="Shape 238"/>
        <p:cNvGrpSpPr/>
        <p:nvPr/>
      </p:nvGrpSpPr>
      <p:grpSpPr>
        <a:xfrm>
          <a:off x="0" y="0"/>
          <a:ext cx="0" cy="0"/>
          <a:chOff x="0" y="0"/>
          <a:chExt cx="0" cy="0"/>
        </a:xfrm>
      </p:grpSpPr>
      <p:sp>
        <p:nvSpPr>
          <p:cNvPr id="239" name="Google Shape;239;p30"/>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30"/>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241" name="Google Shape;241;p30">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242" name="Google Shape;242;p30"/>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243" name="Google Shape;243;p30"/>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7" name="Google Shape;27;p4"/>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 name="Google Shape;33;p5"/>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 name="Google Shape;34;p5"/>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 name="Google Shape;47;p7"/>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1028700" y="1289662"/>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1028700" y="451462"/>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9" name="Google Shape;59;p9"/>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0"/>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Paradigms</a:t>
            </a:r>
            <a:endParaRPr/>
          </a:p>
        </p:txBody>
      </p:sp>
      <p:sp>
        <p:nvSpPr>
          <p:cNvPr id="249" name="Google Shape;249;p31"/>
          <p:cNvSpPr txBox="1"/>
          <p:nvPr>
            <p:ph idx="1" type="subTitle"/>
          </p:nvPr>
        </p:nvSpPr>
        <p:spPr>
          <a:xfrm>
            <a:off x="457275" y="3649725"/>
            <a:ext cx="8229600" cy="4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Imperative</a:t>
            </a:r>
            <a:endParaRPr/>
          </a:p>
        </p:txBody>
      </p:sp>
      <p:sp>
        <p:nvSpPr>
          <p:cNvPr id="255" name="Google Shape;255;p32"/>
          <p:cNvSpPr txBox="1"/>
          <p:nvPr>
            <p:ph idx="1" type="subTitle"/>
          </p:nvPr>
        </p:nvSpPr>
        <p:spPr>
          <a:xfrm>
            <a:off x="454000" y="1115525"/>
            <a:ext cx="8232900" cy="2071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İmperativ proqram sizə tam olaraq kompüterin nə etməli olduğunu və göstərişlərin hansı ardıcıllıqla yerinə yetirilməli olduğunu söyləyir. Bu yanaşma proqramçı üçün asan başa düşülür və compilator üçün kifayət qədər səmərəli kod yaratmaq asandır.</a:t>
            </a:r>
            <a:endParaRPr sz="1800">
              <a:latin typeface="Roboto Condensed"/>
              <a:ea typeface="Roboto Condensed"/>
              <a:cs typeface="Roboto Condensed"/>
              <a:sym typeface="Roboto Condensed"/>
            </a:endParaRPr>
          </a:p>
          <a:p>
            <a:pPr indent="0" lvl="0" marL="0" rtl="0" algn="l">
              <a:spcBef>
                <a:spcPts val="1200"/>
              </a:spcBef>
              <a:spcAft>
                <a:spcPts val="0"/>
              </a:spcAft>
              <a:buNone/>
            </a:pPr>
            <a:r>
              <a:t/>
            </a:r>
            <a:endParaRPr/>
          </a:p>
        </p:txBody>
      </p:sp>
      <p:pic>
        <p:nvPicPr>
          <p:cNvPr id="256" name="Google Shape;256;p32"/>
          <p:cNvPicPr preferRelativeResize="0"/>
          <p:nvPr/>
        </p:nvPicPr>
        <p:blipFill>
          <a:blip r:embed="rId3">
            <a:alphaModFix/>
          </a:blip>
          <a:stretch>
            <a:fillRect/>
          </a:stretch>
        </p:blipFill>
        <p:spPr>
          <a:xfrm>
            <a:off x="1823750" y="2916525"/>
            <a:ext cx="5493400" cy="161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t>Declarative</a:t>
            </a:r>
            <a:endParaRPr/>
          </a:p>
        </p:txBody>
      </p:sp>
      <p:sp>
        <p:nvSpPr>
          <p:cNvPr id="262" name="Google Shape;262;p33"/>
          <p:cNvSpPr txBox="1"/>
          <p:nvPr>
            <p:ph idx="1" type="subTitle"/>
          </p:nvPr>
        </p:nvSpPr>
        <p:spPr>
          <a:xfrm>
            <a:off x="502200" y="1342825"/>
            <a:ext cx="8119500" cy="1293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latin typeface="Roboto Condensed"/>
                <a:ea typeface="Roboto Condensed"/>
                <a:cs typeface="Roboto Condensed"/>
                <a:sym typeface="Roboto Condensed"/>
              </a:rPr>
              <a:t>Deklarativ paradigma proqramlaşdırma paradigmasıdır ki, burada problemin həllinin spesifikasiyası dəqiqləşdirilir, yəni gözlənilən nəticə təsvir olunur, nəinki onu əldə etməyin yolu.</a:t>
            </a:r>
            <a:endParaRPr/>
          </a:p>
        </p:txBody>
      </p:sp>
      <p:pic>
        <p:nvPicPr>
          <p:cNvPr id="263" name="Google Shape;263;p33"/>
          <p:cNvPicPr preferRelativeResize="0"/>
          <p:nvPr/>
        </p:nvPicPr>
        <p:blipFill>
          <a:blip r:embed="rId3">
            <a:alphaModFix/>
          </a:blip>
          <a:stretch>
            <a:fillRect/>
          </a:stretch>
        </p:blipFill>
        <p:spPr>
          <a:xfrm>
            <a:off x="1588900" y="2716093"/>
            <a:ext cx="5867950" cy="522882"/>
          </a:xfrm>
          <a:prstGeom prst="rect">
            <a:avLst/>
          </a:prstGeom>
          <a:noFill/>
          <a:ln>
            <a:noFill/>
          </a:ln>
        </p:spPr>
      </p:pic>
      <p:pic>
        <p:nvPicPr>
          <p:cNvPr id="264" name="Google Shape;264;p33"/>
          <p:cNvPicPr preferRelativeResize="0"/>
          <p:nvPr/>
        </p:nvPicPr>
        <p:blipFill>
          <a:blip r:embed="rId4">
            <a:alphaModFix/>
          </a:blip>
          <a:stretch>
            <a:fillRect/>
          </a:stretch>
        </p:blipFill>
        <p:spPr>
          <a:xfrm>
            <a:off x="1960022" y="3318650"/>
            <a:ext cx="5125700" cy="129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700"/>
              <a:t>Procedure</a:t>
            </a:r>
            <a:endParaRPr sz="4500"/>
          </a:p>
        </p:txBody>
      </p:sp>
      <p:sp>
        <p:nvSpPr>
          <p:cNvPr id="270" name="Google Shape;270;p34"/>
          <p:cNvSpPr txBox="1"/>
          <p:nvPr>
            <p:ph idx="1" type="subTitle"/>
          </p:nvPr>
        </p:nvSpPr>
        <p:spPr>
          <a:xfrm>
            <a:off x="502200" y="1360425"/>
            <a:ext cx="4445700" cy="3140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Procedure programming - Ardıcıl olaraq icra edilən ifadələr dil mexanizmlərindən istifadə etməklə alt proqramlara, yəni daha böyük inteqrasiya olunmuş kod vahidlərinə yığıla bilər.</a:t>
            </a:r>
            <a:endParaRPr sz="1800">
              <a:latin typeface="Roboto Condensed"/>
              <a:ea typeface="Roboto Condensed"/>
              <a:cs typeface="Roboto Condensed"/>
              <a:sym typeface="Roboto Condensed"/>
            </a:endParaRPr>
          </a:p>
          <a:p>
            <a:pPr indent="0" lvl="0" marL="0" rtl="0" algn="l">
              <a:lnSpc>
                <a:spcPct val="115000"/>
              </a:lnSpc>
              <a:spcBef>
                <a:spcPts val="1200"/>
              </a:spcBef>
              <a:spcAft>
                <a:spcPts val="1200"/>
              </a:spcAft>
              <a:buClr>
                <a:schemeClr val="dk1"/>
              </a:buClr>
              <a:buSzPts val="1100"/>
              <a:buFont typeface="Arial"/>
              <a:buNone/>
            </a:pPr>
            <a:r>
              <a:rPr lang="en" sz="1800">
                <a:latin typeface="Roboto Condensed"/>
                <a:ea typeface="Roboto Condensed"/>
                <a:cs typeface="Roboto Condensed"/>
                <a:sym typeface="Roboto Condensed"/>
              </a:rPr>
              <a:t>Prosedur - bir təlimat kimi istifadə edilə bilən kod parçasıdır</a:t>
            </a:r>
            <a:endParaRPr/>
          </a:p>
        </p:txBody>
      </p:sp>
      <p:pic>
        <p:nvPicPr>
          <p:cNvPr id="271" name="Google Shape;271;p34"/>
          <p:cNvPicPr preferRelativeResize="0"/>
          <p:nvPr/>
        </p:nvPicPr>
        <p:blipFill>
          <a:blip r:embed="rId3">
            <a:alphaModFix/>
          </a:blip>
          <a:stretch>
            <a:fillRect/>
          </a:stretch>
        </p:blipFill>
        <p:spPr>
          <a:xfrm>
            <a:off x="4994475" y="1723825"/>
            <a:ext cx="3800774" cy="231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3000"/>
              <a:t>Logic</a:t>
            </a:r>
            <a:endParaRPr sz="4200"/>
          </a:p>
        </p:txBody>
      </p:sp>
      <p:sp>
        <p:nvSpPr>
          <p:cNvPr id="277" name="Google Shape;277;p35"/>
          <p:cNvSpPr txBox="1"/>
          <p:nvPr>
            <p:ph idx="1" type="subTitle"/>
          </p:nvPr>
        </p:nvSpPr>
        <p:spPr>
          <a:xfrm>
            <a:off x="502200" y="1240325"/>
            <a:ext cx="7878000" cy="3297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300">
                <a:latin typeface="Roboto Condensed"/>
                <a:ea typeface="Roboto Condensed"/>
                <a:cs typeface="Roboto Condensed"/>
                <a:sym typeface="Roboto Condensed"/>
              </a:rPr>
              <a:t>Logic programming riyazi məntiqə əsaslanan proqramlaşdırma paradigmasıdır - onun içindəki proqramlar məntiqi ifadələr və nəticə çıxarma qaydaları şəklində göstərilmişdir.</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800"/>
              <a:t>Paralel </a:t>
            </a:r>
            <a:endParaRPr sz="4600"/>
          </a:p>
        </p:txBody>
      </p:sp>
      <p:sp>
        <p:nvSpPr>
          <p:cNvPr id="283" name="Google Shape;283;p36"/>
          <p:cNvSpPr txBox="1"/>
          <p:nvPr>
            <p:ph idx="1" type="subTitle"/>
          </p:nvPr>
        </p:nvSpPr>
        <p:spPr>
          <a:xfrm>
            <a:off x="1277850" y="1314875"/>
            <a:ext cx="6633300" cy="324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Paralel processing - proqram təlimatlarının çoxsaylı prosessorlar arasında bölünməsi yolu ilə işlənməsidir. Paralel emal sistemi, bir proqramı bölmək yolu ilə daha az vaxtda işləmək məqsədi ilə çox sayda prosessora malikdir.</a:t>
            </a:r>
            <a:endParaRPr sz="1800">
              <a:latin typeface="Roboto Condensed"/>
              <a:ea typeface="Roboto Condensed"/>
              <a:cs typeface="Roboto Condensed"/>
              <a:sym typeface="Roboto Condensed"/>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800"/>
              <a:t>Funksional </a:t>
            </a:r>
            <a:endParaRPr sz="3500"/>
          </a:p>
        </p:txBody>
      </p:sp>
      <p:sp>
        <p:nvSpPr>
          <p:cNvPr id="289" name="Google Shape;289;p37"/>
          <p:cNvSpPr txBox="1"/>
          <p:nvPr>
            <p:ph idx="1" type="subTitle"/>
          </p:nvPr>
        </p:nvSpPr>
        <p:spPr>
          <a:xfrm>
            <a:off x="576750" y="1155425"/>
            <a:ext cx="8275200" cy="1705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Funksional proqram təmiz funksiyalardan ibarət olan proqramdır.</a:t>
            </a:r>
            <a:endParaRPr sz="1800">
              <a:latin typeface="Roboto Condensed"/>
              <a:ea typeface="Roboto Condensed"/>
              <a:cs typeface="Roboto Condensed"/>
              <a:sym typeface="Roboto Condensed"/>
            </a:endParaRPr>
          </a:p>
          <a:p>
            <a:pPr indent="0" lvl="0" marL="0" rtl="0" algn="l">
              <a:lnSpc>
                <a:spcPct val="115000"/>
              </a:lnSpc>
              <a:spcBef>
                <a:spcPts val="1200"/>
              </a:spcBef>
              <a:spcAft>
                <a:spcPts val="1200"/>
              </a:spcAft>
              <a:buClr>
                <a:schemeClr val="dk1"/>
              </a:buClr>
              <a:buSzPts val="1100"/>
              <a:buFont typeface="Arial"/>
              <a:buNone/>
            </a:pPr>
            <a:r>
              <a:rPr lang="en" sz="1800">
                <a:latin typeface="Roboto Condensed"/>
                <a:ea typeface="Roboto Condensed"/>
                <a:cs typeface="Roboto Condensed"/>
                <a:sym typeface="Roboto Condensed"/>
              </a:rPr>
              <a:t>Funksional proqramlaşdırma, funksiyalara diqqət yetirən bir proqram yazma texnikasıdır. Funksiyalar dəyişənlərə təyin edilə bilər, digər funksiyalara ötürülə bilər və yeni funksiyalar yarada bilər.</a:t>
            </a:r>
            <a:endParaRPr/>
          </a:p>
        </p:txBody>
      </p:sp>
      <p:pic>
        <p:nvPicPr>
          <p:cNvPr id="290" name="Google Shape;290;p37"/>
          <p:cNvPicPr preferRelativeResize="0"/>
          <p:nvPr/>
        </p:nvPicPr>
        <p:blipFill>
          <a:blip r:embed="rId3">
            <a:alphaModFix/>
          </a:blip>
          <a:stretch>
            <a:fillRect/>
          </a:stretch>
        </p:blipFill>
        <p:spPr>
          <a:xfrm>
            <a:off x="5264925" y="2702223"/>
            <a:ext cx="3186425" cy="2083450"/>
          </a:xfrm>
          <a:prstGeom prst="rect">
            <a:avLst/>
          </a:prstGeom>
          <a:noFill/>
          <a:ln>
            <a:noFill/>
          </a:ln>
        </p:spPr>
      </p:pic>
      <p:pic>
        <p:nvPicPr>
          <p:cNvPr id="291" name="Google Shape;291;p37"/>
          <p:cNvPicPr preferRelativeResize="0"/>
          <p:nvPr/>
        </p:nvPicPr>
        <p:blipFill>
          <a:blip r:embed="rId4">
            <a:alphaModFix/>
          </a:blip>
          <a:stretch>
            <a:fillRect/>
          </a:stretch>
        </p:blipFill>
        <p:spPr>
          <a:xfrm>
            <a:off x="968100" y="2702225"/>
            <a:ext cx="3495200" cy="208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Object-Oriented Programming</a:t>
            </a:r>
            <a:endParaRPr sz="3100"/>
          </a:p>
        </p:txBody>
      </p:sp>
      <p:sp>
        <p:nvSpPr>
          <p:cNvPr id="297" name="Google Shape;297;p38"/>
          <p:cNvSpPr txBox="1"/>
          <p:nvPr>
            <p:ph idx="1" type="subTitle"/>
          </p:nvPr>
        </p:nvSpPr>
        <p:spPr>
          <a:xfrm>
            <a:off x="502200" y="1388375"/>
            <a:ext cx="3709500" cy="3419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OOP hər hansı bir obyektin obyekt kimi təqdim edildiyi bir paradiqmadır. Onların hər biri müəyyən bir class nümunəsidir, davranışın təsvir olunduğu bəzi abstract varlıqdır.</a:t>
            </a:r>
            <a:endParaRPr sz="1800">
              <a:latin typeface="Roboto Condensed"/>
              <a:ea typeface="Roboto Condensed"/>
              <a:cs typeface="Roboto Condensed"/>
              <a:sym typeface="Roboto Condensed"/>
            </a:endParaRPr>
          </a:p>
          <a:p>
            <a:pPr indent="0" lvl="0" marL="0" rtl="0" algn="l">
              <a:spcBef>
                <a:spcPts val="1200"/>
              </a:spcBef>
              <a:spcAft>
                <a:spcPts val="0"/>
              </a:spcAft>
              <a:buNone/>
            </a:pPr>
            <a:r>
              <a:t/>
            </a:r>
            <a:endParaRPr/>
          </a:p>
        </p:txBody>
      </p:sp>
      <p:pic>
        <p:nvPicPr>
          <p:cNvPr id="298" name="Google Shape;298;p38"/>
          <p:cNvPicPr preferRelativeResize="0"/>
          <p:nvPr/>
        </p:nvPicPr>
        <p:blipFill>
          <a:blip r:embed="rId3">
            <a:alphaModFix/>
          </a:blip>
          <a:stretch>
            <a:fillRect/>
          </a:stretch>
        </p:blipFill>
        <p:spPr>
          <a:xfrm>
            <a:off x="4268400" y="1903226"/>
            <a:ext cx="4418400" cy="245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OOP </a:t>
            </a:r>
            <a:r>
              <a:rPr lang="en"/>
              <a:t>features</a:t>
            </a:r>
            <a:endParaRPr/>
          </a:p>
        </p:txBody>
      </p:sp>
      <p:sp>
        <p:nvSpPr>
          <p:cNvPr id="304" name="Google Shape;304;p39"/>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Condensed"/>
                <a:ea typeface="Roboto Condensed"/>
                <a:cs typeface="Roboto Condensed"/>
                <a:sym typeface="Roboto Condensed"/>
              </a:rPr>
              <a:t>Abstraksiya - obyektin davranışını dəqiq təsvir edə bilən, lakin təfərrüatları ehtiva etməyən atributiv keyfiyyətlərin seçilməsidir.</a:t>
            </a:r>
            <a:endParaRPr sz="1800">
              <a:latin typeface="Roboto Condensed"/>
              <a:ea typeface="Roboto Condensed"/>
              <a:cs typeface="Roboto Condensed"/>
              <a:sym typeface="Roboto Condensed"/>
            </a:endParaRPr>
          </a:p>
          <a:p>
            <a:pPr indent="0" lvl="0" marL="0" rtl="0" algn="l">
              <a:lnSpc>
                <a:spcPct val="115000"/>
              </a:lnSpc>
              <a:spcBef>
                <a:spcPts val="1200"/>
              </a:spcBef>
              <a:spcAft>
                <a:spcPts val="0"/>
              </a:spcAft>
              <a:buClr>
                <a:schemeClr val="dk1"/>
              </a:buClr>
              <a:buSzPts val="1100"/>
              <a:buFont typeface="Arial"/>
              <a:buNone/>
            </a:pPr>
            <a:r>
              <a:rPr lang="en" sz="1800">
                <a:latin typeface="Roboto Condensed"/>
                <a:ea typeface="Roboto Condensed"/>
                <a:cs typeface="Roboto Condensed"/>
                <a:sym typeface="Roboto Condensed"/>
              </a:rPr>
              <a:t>İnkapsulyasiya - məlumatların ondan istifadə edən obyekt daxilində yerləşdirilməsidir.</a:t>
            </a:r>
            <a:endParaRPr sz="1800">
              <a:latin typeface="Roboto Condensed"/>
              <a:ea typeface="Roboto Condensed"/>
              <a:cs typeface="Roboto Condensed"/>
              <a:sym typeface="Roboto Condensed"/>
            </a:endParaRPr>
          </a:p>
          <a:p>
            <a:pPr indent="0" lvl="0" marL="0" rtl="0" algn="l">
              <a:lnSpc>
                <a:spcPct val="115000"/>
              </a:lnSpc>
              <a:spcBef>
                <a:spcPts val="1200"/>
              </a:spcBef>
              <a:spcAft>
                <a:spcPts val="0"/>
              </a:spcAft>
              <a:buClr>
                <a:schemeClr val="dk1"/>
              </a:buClr>
              <a:buSzPts val="1100"/>
              <a:buFont typeface="Arial"/>
              <a:buNone/>
            </a:pPr>
            <a:r>
              <a:rPr lang="en" sz="1800">
                <a:latin typeface="Roboto Condensed"/>
                <a:ea typeface="Roboto Condensed"/>
                <a:cs typeface="Roboto Condensed"/>
                <a:sym typeface="Roboto Condensed"/>
              </a:rPr>
              <a:t>Polimorfizm - müxtəlif növ obyektlər və ya verilənlərlə qarşılıqlı əlaqə yaratmaq qabiliyyətidir.</a:t>
            </a:r>
            <a:endParaRPr sz="1800">
              <a:latin typeface="Roboto Condensed"/>
              <a:ea typeface="Roboto Condensed"/>
              <a:cs typeface="Roboto Condensed"/>
              <a:sym typeface="Roboto Condensed"/>
            </a:endParaRPr>
          </a:p>
          <a:p>
            <a:pPr indent="0" lvl="0" marL="0" rtl="0" algn="l">
              <a:lnSpc>
                <a:spcPct val="115000"/>
              </a:lnSpc>
              <a:spcBef>
                <a:spcPts val="1200"/>
              </a:spcBef>
              <a:spcAft>
                <a:spcPts val="1200"/>
              </a:spcAft>
              <a:buClr>
                <a:schemeClr val="dk1"/>
              </a:buClr>
              <a:buSzPts val="1100"/>
              <a:buFont typeface="Arial"/>
              <a:buNone/>
            </a:pPr>
            <a:r>
              <a:rPr lang="en" sz="1800">
                <a:latin typeface="Roboto Condensed"/>
                <a:ea typeface="Roboto Condensed"/>
                <a:cs typeface="Roboto Condensed"/>
                <a:sym typeface="Roboto Condensed"/>
              </a:rPr>
              <a:t>Varislik - bir obyektin xassələrinin digər obyektə ötürülməsidir, bunun sayəsində o, "valideynlərinin" müxtəlif parametrlərini miras ala bilər.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