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6"/>
  </p:notesMasterIdLst>
  <p:handoutMasterIdLst>
    <p:handoutMasterId r:id="rId27"/>
  </p:handoutMasterIdLst>
  <p:sldIdLst>
    <p:sldId id="350" r:id="rId5"/>
    <p:sldId id="352" r:id="rId6"/>
    <p:sldId id="361" r:id="rId7"/>
    <p:sldId id="364" r:id="rId8"/>
    <p:sldId id="378" r:id="rId9"/>
    <p:sldId id="389" r:id="rId10"/>
    <p:sldId id="390" r:id="rId11"/>
    <p:sldId id="391" r:id="rId12"/>
    <p:sldId id="376" r:id="rId13"/>
    <p:sldId id="377" r:id="rId14"/>
    <p:sldId id="372" r:id="rId15"/>
    <p:sldId id="388" r:id="rId16"/>
    <p:sldId id="375" r:id="rId17"/>
    <p:sldId id="379" r:id="rId18"/>
    <p:sldId id="380" r:id="rId19"/>
    <p:sldId id="381" r:id="rId20"/>
    <p:sldId id="382" r:id="rId21"/>
    <p:sldId id="383" r:id="rId22"/>
    <p:sldId id="385" r:id="rId23"/>
    <p:sldId id="386" r:id="rId24"/>
    <p:sldId id="343" r:id="rId2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357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A15AE-E040-4F31-96C6-FD066D034FFB}" type="datetime1">
              <a:rPr lang="en-GB" smtClean="0"/>
              <a:pPr/>
              <a:t>22/01/2023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58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65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213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320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319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27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589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036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00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889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347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7900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7578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152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860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908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659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136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12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296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F88F5F63-8808-4375-85CE-D0FAFA3BBE65}" type="datetime3">
              <a:rPr lang="en-GB" noProof="0" smtClean="0">
                <a:latin typeface="+mn-lt"/>
              </a:rPr>
              <a:t>22 January, 2023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6D17C7AE-DC41-4D6E-8CE7-A0296D62536F}" type="datetime3">
              <a:rPr lang="en-GB" noProof="0" smtClean="0">
                <a:latin typeface="+mn-lt"/>
              </a:rPr>
              <a:t>22 January, 2023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0971D3F5-C297-4F98-9679-48877DEF0EC7}" type="datetime3">
              <a:rPr lang="en-GB" noProof="0" smtClean="0">
                <a:latin typeface="+mn-lt"/>
              </a:rPr>
              <a:t>22 January, 2023</a:t>
            </a:fld>
            <a:endParaRPr lang="en-GB" noProof="0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C02CDA83-4160-4EEB-AD7D-1C57C21837F3}" type="datetime3">
              <a:rPr lang="en-GB" noProof="0" smtClean="0">
                <a:latin typeface="+mn-lt"/>
              </a:rPr>
              <a:t>22 January, 2023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94200668-9301-4F8B-89F3-A4E2AEA80049}" type="datetime3">
              <a:rPr lang="en-GB" noProof="0" smtClean="0">
                <a:latin typeface="+mn-lt"/>
              </a:rPr>
              <a:t>22 January, 2023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icon to add chart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029ECAD1-3047-43DC-81B7-231597E81F19}" type="datetime3">
              <a:rPr lang="en-GB" noProof="0" smtClean="0">
                <a:latin typeface="+mn-lt"/>
              </a:rPr>
              <a:t>22 January, 2023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en-GB" noProof="0"/>
              <a:t>Click icon to add table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1E6A16EE-7FBD-4E62-A186-69A1E1C8758D}" type="datetime3">
              <a:rPr lang="en-GB" noProof="0" smtClean="0">
                <a:latin typeface="+mn-lt"/>
              </a:rPr>
              <a:t>22 January, 2023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GB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D21FA074-9295-430E-9633-F682F8C96958}" type="datetime3">
              <a:rPr lang="en-GB" noProof="0" smtClean="0">
                <a:latin typeface="+mn-lt"/>
              </a:rPr>
              <a:t>22 January, 2023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D33AD83D-9671-4762-AF03-9C719A9CD695}" type="datetime3">
              <a:rPr lang="en-GB" noProof="0" smtClean="0">
                <a:latin typeface="+mn-lt"/>
              </a:rPr>
              <a:t>22 January, 2023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8AC5E797-DDC7-4716-ABC9-2C172A510C23}" type="datetime3">
              <a:rPr lang="en-GB" noProof="0" smtClean="0">
                <a:latin typeface="+mn-lt"/>
              </a:rPr>
              <a:t>22 January, 2023</a:t>
            </a:fld>
            <a:endParaRPr lang="en-GB" noProof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0.PNG"/><Relationship Id="rId5" Type="http://schemas.openxmlformats.org/officeDocument/2006/relationships/image" Target="../media/image17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0.png"/><Relationship Id="rId5" Type="http://schemas.openxmlformats.org/officeDocument/2006/relationships/image" Target="../media/image17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f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/>
          <a:lstStyle/>
          <a:p>
            <a:pPr rtl="0"/>
            <a:r>
              <a:rPr lang="en-GB" dirty="0"/>
              <a:t>Autonomous Intersection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pPr rtl="0"/>
            <a:r>
              <a:rPr lang="en-GB" dirty="0">
                <a:latin typeface="+mj-lt"/>
              </a:rPr>
              <a:t>Agartha</a:t>
            </a:r>
            <a:endParaRPr lang="en-GB" dirty="0"/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742A6E4F-09BB-903E-4E1C-5F37775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47" y="160421"/>
            <a:ext cx="7507705" cy="646644"/>
          </a:xfrm>
        </p:spPr>
        <p:txBody>
          <a:bodyPr rtlCol="0">
            <a:noAutofit/>
          </a:bodyPr>
          <a:lstStyle/>
          <a:p>
            <a:pPr rtl="0"/>
            <a:r>
              <a:rPr lang="en-GB" sz="4000" dirty="0"/>
              <a:t>Architecture</a:t>
            </a:r>
            <a:r>
              <a:rPr lang="az-Latn-AZ" sz="4000" dirty="0"/>
              <a:t> – State Machines</a:t>
            </a:r>
            <a:endParaRPr lang="en-GB" sz="4000" dirty="0"/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2A33A29B-6CD6-CF6B-CB07-80C49016B60F}"/>
              </a:ext>
            </a:extLst>
          </p:cNvPr>
          <p:cNvSpPr txBox="1">
            <a:spLocks/>
          </p:cNvSpPr>
          <p:nvPr/>
        </p:nvSpPr>
        <p:spPr>
          <a:xfrm>
            <a:off x="513346" y="1338776"/>
            <a:ext cx="7507705" cy="64664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I</a:t>
            </a:r>
            <a:r>
              <a:rPr lang="az-Latn-AZ" sz="3200" dirty="0"/>
              <a:t>ntersection Manager Unit</a:t>
            </a:r>
            <a:endParaRPr lang="en-GB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AB75D8-00B2-D0E2-5834-1C1C96314D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2" t="30910" r="1754" b="31267"/>
          <a:stretch/>
        </p:blipFill>
        <p:spPr>
          <a:xfrm>
            <a:off x="513345" y="2850744"/>
            <a:ext cx="11149265" cy="183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30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742A6E4F-09BB-903E-4E1C-5F37775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47" y="160421"/>
            <a:ext cx="7507705" cy="646644"/>
          </a:xfrm>
        </p:spPr>
        <p:txBody>
          <a:bodyPr rtlCol="0">
            <a:noAutofit/>
          </a:bodyPr>
          <a:lstStyle/>
          <a:p>
            <a:pPr rtl="0"/>
            <a:r>
              <a:rPr lang="en-GB" sz="4000" dirty="0"/>
              <a:t>Architecture</a:t>
            </a:r>
            <a:r>
              <a:rPr lang="az-Latn-AZ" sz="4000" dirty="0"/>
              <a:t> – State Machines</a:t>
            </a:r>
            <a:endParaRPr lang="en-GB" sz="40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D390A93-A581-CA91-DEF4-5EE32B740C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3" t="36857" r="2287" b="25336"/>
          <a:stretch/>
        </p:blipFill>
        <p:spPr>
          <a:xfrm>
            <a:off x="513346" y="2887577"/>
            <a:ext cx="11046682" cy="1443791"/>
          </a:xfrm>
          <a:prstGeom prst="rect">
            <a:avLst/>
          </a:prstGeom>
        </p:spPr>
      </p:pic>
      <p:sp>
        <p:nvSpPr>
          <p:cNvPr id="20" name="Title 2">
            <a:extLst>
              <a:ext uri="{FF2B5EF4-FFF2-40B4-BE49-F238E27FC236}">
                <a16:creationId xmlns:a16="http://schemas.microsoft.com/office/drawing/2014/main" id="{2A33A29B-6CD6-CF6B-CB07-80C49016B60F}"/>
              </a:ext>
            </a:extLst>
          </p:cNvPr>
          <p:cNvSpPr txBox="1">
            <a:spLocks/>
          </p:cNvSpPr>
          <p:nvPr/>
        </p:nvSpPr>
        <p:spPr>
          <a:xfrm>
            <a:off x="513346" y="1338776"/>
            <a:ext cx="7507705" cy="64664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az-Latn-AZ" sz="3200" dirty="0"/>
              <a:t>Accident Detection Unit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78527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56" y="2262435"/>
            <a:ext cx="4903377" cy="610863"/>
          </a:xfrm>
        </p:spPr>
        <p:txBody>
          <a:bodyPr rtlCol="0"/>
          <a:lstStyle/>
          <a:p>
            <a:pPr rtl="0"/>
            <a:r>
              <a:rPr lang="en-GB" dirty="0"/>
              <a:t>Scenario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FFE4374-CCA8-5192-C457-5B3A6B62441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1" r="13731"/>
          <a:stretch>
            <a:fillRect/>
          </a:stretch>
        </p:blipFill>
        <p:spPr>
          <a:xfrm>
            <a:off x="0" y="0"/>
            <a:ext cx="6524625" cy="6858000"/>
          </a:xfrm>
        </p:spPr>
      </p:pic>
    </p:spTree>
    <p:extLst>
      <p:ext uri="{BB962C8B-B14F-4D97-AF65-F5344CB8AC3E}">
        <p14:creationId xmlns:p14="http://schemas.microsoft.com/office/powerpoint/2010/main" val="64630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742A6E4F-09BB-903E-4E1C-5F37775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47" y="160421"/>
            <a:ext cx="7574209" cy="646644"/>
          </a:xfrm>
        </p:spPr>
        <p:txBody>
          <a:bodyPr rtlCol="0">
            <a:noAutofit/>
          </a:bodyPr>
          <a:lstStyle/>
          <a:p>
            <a:pPr rtl="0"/>
            <a:r>
              <a:rPr lang="en-GB" sz="4000" dirty="0"/>
              <a:t>Implementation</a:t>
            </a:r>
            <a:r>
              <a:rPr lang="az-Latn-AZ" sz="4000" dirty="0"/>
              <a:t> – Behaviour</a:t>
            </a:r>
            <a:endParaRPr lang="en-GB" sz="4000" dirty="0"/>
          </a:p>
        </p:txBody>
      </p:sp>
      <p:pic>
        <p:nvPicPr>
          <p:cNvPr id="2" name="Picture Placeholder 7">
            <a:extLst>
              <a:ext uri="{FF2B5EF4-FFF2-40B4-BE49-F238E27FC236}">
                <a16:creationId xmlns:a16="http://schemas.microsoft.com/office/drawing/2014/main" id="{3A901AF5-B77D-E766-9713-CEC2987A3F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1" r="13731"/>
          <a:stretch>
            <a:fillRect/>
          </a:stretch>
        </p:blipFill>
        <p:spPr>
          <a:xfrm>
            <a:off x="7989904" y="2374420"/>
            <a:ext cx="4034904" cy="4241067"/>
          </a:xfr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8AC163D-D216-8772-58B3-FEEEB93B3F3E}"/>
              </a:ext>
            </a:extLst>
          </p:cNvPr>
          <p:cNvGrpSpPr/>
          <p:nvPr/>
        </p:nvGrpSpPr>
        <p:grpSpPr>
          <a:xfrm>
            <a:off x="9306016" y="3666478"/>
            <a:ext cx="701340" cy="1803054"/>
            <a:chOff x="9579005" y="3364637"/>
            <a:chExt cx="701340" cy="180305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3B6F89C-471D-79A4-D8C0-EED2AE47BBBF}"/>
                </a:ext>
              </a:extLst>
            </p:cNvPr>
            <p:cNvCxnSpPr/>
            <p:nvPr/>
          </p:nvCxnSpPr>
          <p:spPr>
            <a:xfrm>
              <a:off x="9854214" y="3613211"/>
              <a:ext cx="0" cy="15544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D3913772-3296-513B-408D-5D157E1B4EE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416768" y="3526874"/>
              <a:ext cx="1025814" cy="701340"/>
            </a:xfrm>
            <a:prstGeom prst="curvedConnector3">
              <a:avLst>
                <a:gd name="adj1" fmla="val -1060"/>
              </a:avLst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Multiplication Sign 12">
              <a:extLst>
                <a:ext uri="{FF2B5EF4-FFF2-40B4-BE49-F238E27FC236}">
                  <a16:creationId xmlns:a16="http://schemas.microsoft.com/office/drawing/2014/main" id="{A8CA832A-E821-FBF8-40AC-E073227003BB}"/>
                </a:ext>
              </a:extLst>
            </p:cNvPr>
            <p:cNvSpPr/>
            <p:nvPr/>
          </p:nvSpPr>
          <p:spPr>
            <a:xfrm>
              <a:off x="9614516" y="4208016"/>
              <a:ext cx="461639" cy="35754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CC84192-037C-4641-E5AE-0BA0B0EBEA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47" y="807065"/>
            <a:ext cx="7156957" cy="589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D9F86D-A97A-CEDB-AF3B-E72C4282FABA}"/>
              </a:ext>
            </a:extLst>
          </p:cNvPr>
          <p:cNvSpPr txBox="1">
            <a:spLocks/>
          </p:cNvSpPr>
          <p:nvPr/>
        </p:nvSpPr>
        <p:spPr>
          <a:xfrm>
            <a:off x="513347" y="160421"/>
            <a:ext cx="7050427" cy="64664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Implementation – Data Model</a:t>
            </a:r>
            <a:endParaRPr lang="en-GB" sz="40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B2FAB62-BF29-E229-4492-A13E95ECB6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0" t="5900" r="7109" b="6004"/>
          <a:stretch/>
        </p:blipFill>
        <p:spPr>
          <a:xfrm>
            <a:off x="513346" y="1180730"/>
            <a:ext cx="4475903" cy="5355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2D57A3A-1335-A346-E5CF-F8863F0D03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4" t="9549" r="8218" b="9569"/>
          <a:stretch/>
        </p:blipFill>
        <p:spPr>
          <a:xfrm>
            <a:off x="6096000" y="1180730"/>
            <a:ext cx="5007007" cy="39771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073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D9F86D-A97A-CEDB-AF3B-E72C4282FABA}"/>
              </a:ext>
            </a:extLst>
          </p:cNvPr>
          <p:cNvSpPr txBox="1">
            <a:spLocks/>
          </p:cNvSpPr>
          <p:nvPr/>
        </p:nvSpPr>
        <p:spPr>
          <a:xfrm>
            <a:off x="513347" y="160421"/>
            <a:ext cx="7050427" cy="64664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Implementation - Functions</a:t>
            </a:r>
            <a:endParaRPr lang="en-GB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3369EC-04B6-4730-8676-41AECB809A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9" t="6463" r="5664" b="6546"/>
          <a:stretch/>
        </p:blipFill>
        <p:spPr>
          <a:xfrm>
            <a:off x="513347" y="1176245"/>
            <a:ext cx="6469369" cy="4043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111C59-AF6E-3D25-74FA-5395FF71CA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6" t="9313" r="8259" b="9888"/>
          <a:stretch/>
        </p:blipFill>
        <p:spPr>
          <a:xfrm>
            <a:off x="7122161" y="1185124"/>
            <a:ext cx="4556492" cy="3779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615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D9F86D-A97A-CEDB-AF3B-E72C4282FABA}"/>
              </a:ext>
            </a:extLst>
          </p:cNvPr>
          <p:cNvSpPr txBox="1">
            <a:spLocks/>
          </p:cNvSpPr>
          <p:nvPr/>
        </p:nvSpPr>
        <p:spPr>
          <a:xfrm>
            <a:off x="682022" y="186431"/>
            <a:ext cx="9917915" cy="110002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Implementation – Intersection Manager Behavior</a:t>
            </a:r>
            <a:endParaRPr lang="en-GB" sz="4000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BB70857-F07D-D1E5-D708-2ABA2D5759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4" t="4531" r="5508" b="4595"/>
          <a:stretch/>
        </p:blipFill>
        <p:spPr>
          <a:xfrm>
            <a:off x="682022" y="1621300"/>
            <a:ext cx="5566300" cy="46794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72DB3967-6D16-4F97-5ACE-7F88E6164E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6" t="5047" r="6369" b="4984"/>
          <a:stretch/>
        </p:blipFill>
        <p:spPr>
          <a:xfrm>
            <a:off x="6377259" y="1621300"/>
            <a:ext cx="5132719" cy="4589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084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D9F86D-A97A-CEDB-AF3B-E72C4282FABA}"/>
              </a:ext>
            </a:extLst>
          </p:cNvPr>
          <p:cNvSpPr txBox="1">
            <a:spLocks/>
          </p:cNvSpPr>
          <p:nvPr/>
        </p:nvSpPr>
        <p:spPr>
          <a:xfrm>
            <a:off x="513347" y="160421"/>
            <a:ext cx="8026971" cy="64664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Implementation – Main Flow</a:t>
            </a:r>
            <a:endParaRPr lang="en-GB" sz="4000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31A0C07-05E8-BFD3-861E-3E0BB179DC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9" t="6860" r="4520" b="6796"/>
          <a:stretch/>
        </p:blipFill>
        <p:spPr>
          <a:xfrm>
            <a:off x="1826580" y="1088627"/>
            <a:ext cx="8538839" cy="5107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072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D9F86D-A97A-CEDB-AF3B-E72C4282FABA}"/>
              </a:ext>
            </a:extLst>
          </p:cNvPr>
          <p:cNvSpPr txBox="1">
            <a:spLocks/>
          </p:cNvSpPr>
          <p:nvPr/>
        </p:nvSpPr>
        <p:spPr>
          <a:xfrm>
            <a:off x="513347" y="160421"/>
            <a:ext cx="7050427" cy="64664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Implementation - Testing</a:t>
            </a:r>
            <a:endParaRPr lang="en-GB" sz="4000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88CD1A0-D3A2-56D7-1B3D-ADE3DFAD00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" t="14282" r="4096" b="14868"/>
          <a:stretch/>
        </p:blipFill>
        <p:spPr>
          <a:xfrm>
            <a:off x="1712595" y="1091955"/>
            <a:ext cx="8766809" cy="1934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3D5D96F2-EEDA-80EB-704E-B383E11D56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86" y="3227396"/>
            <a:ext cx="7058025" cy="3248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734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742A6E4F-09BB-903E-4E1C-5F37775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48" y="160421"/>
            <a:ext cx="7174714" cy="646644"/>
          </a:xfrm>
        </p:spPr>
        <p:txBody>
          <a:bodyPr rtlCol="0">
            <a:noAutofit/>
          </a:bodyPr>
          <a:lstStyle/>
          <a:p>
            <a:r>
              <a:rPr lang="en-US" sz="4000" dirty="0"/>
              <a:t>Scheduling</a:t>
            </a:r>
            <a:endParaRPr lang="en-GB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92BF0D-764A-A038-9DD9-F2665D6E9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48" y="1058343"/>
            <a:ext cx="3579258" cy="11164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295E95-DF25-B458-B050-6723DE15B2A0}"/>
                  </a:ext>
                </a:extLst>
              </p:cNvPr>
              <p:cNvSpPr txBox="1"/>
              <p:nvPr/>
            </p:nvSpPr>
            <p:spPr>
              <a:xfrm>
                <a:off x="5473083" y="1058343"/>
                <a:ext cx="3773469" cy="630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295E95-DF25-B458-B050-6723DE15B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083" y="1058343"/>
                <a:ext cx="3773469" cy="6301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AF0933-C8C5-A2E5-C7BA-0DBED5D89BFB}"/>
                  </a:ext>
                </a:extLst>
              </p:cNvPr>
              <p:cNvSpPr txBox="1"/>
              <p:nvPr/>
            </p:nvSpPr>
            <p:spPr>
              <a:xfrm>
                <a:off x="5473083" y="1688452"/>
                <a:ext cx="18240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=0.7796&lt;1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AF0933-C8C5-A2E5-C7BA-0DBED5D89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083" y="1688452"/>
                <a:ext cx="1824025" cy="307777"/>
              </a:xfrm>
              <a:prstGeom prst="rect">
                <a:avLst/>
              </a:prstGeom>
              <a:blipFill>
                <a:blip r:embed="rId6"/>
                <a:stretch>
                  <a:fillRect l="-2676" r="-2341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4502AE1-5587-90C3-9608-0255B8AC87F2}"/>
              </a:ext>
            </a:extLst>
          </p:cNvPr>
          <p:cNvSpPr txBox="1"/>
          <p:nvPr/>
        </p:nvSpPr>
        <p:spPr>
          <a:xfrm>
            <a:off x="513348" y="2518661"/>
            <a:ext cx="3339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Earliest Deadline First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B7D30E-E08A-BD5E-ACAB-8F0E7E306C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48" y="3137748"/>
            <a:ext cx="11169666" cy="334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/>
          <a:lstStyle/>
          <a:p>
            <a:pPr rtl="0"/>
            <a:r>
              <a:rPr lang="en-GB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rtlCol="0"/>
          <a:lstStyle/>
          <a:p>
            <a:pPr rtl="0"/>
            <a:r>
              <a:rPr lang="en-GB" dirty="0"/>
              <a:t>01. Problem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rtlCol="0"/>
          <a:lstStyle/>
          <a:p>
            <a:pPr rtl="0"/>
            <a:r>
              <a:rPr lang="en-GB" dirty="0"/>
              <a:t>02. Requirements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rtlCol="0"/>
          <a:lstStyle/>
          <a:p>
            <a:pPr rtl="0"/>
            <a:r>
              <a:rPr lang="en-GB" dirty="0"/>
              <a:t>03. Architecture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rtlCol="0"/>
          <a:lstStyle/>
          <a:p>
            <a:pPr rtl="0"/>
            <a:r>
              <a:rPr lang="en-GB" dirty="0"/>
              <a:t>04. Implementation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F1712AC-2A87-159A-3D85-552DA62EF891}"/>
              </a:ext>
            </a:extLst>
          </p:cNvPr>
          <p:cNvSpPr txBox="1">
            <a:spLocks/>
          </p:cNvSpPr>
          <p:nvPr/>
        </p:nvSpPr>
        <p:spPr>
          <a:xfrm>
            <a:off x="6400803" y="4522803"/>
            <a:ext cx="2129245" cy="2058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05. </a:t>
            </a:r>
            <a:r>
              <a:rPr lang="az-Latn-AZ" dirty="0"/>
              <a:t>Scheduling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742A6E4F-09BB-903E-4E1C-5F37775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48" y="160421"/>
            <a:ext cx="7174714" cy="646644"/>
          </a:xfrm>
        </p:spPr>
        <p:txBody>
          <a:bodyPr rtlCol="0">
            <a:noAutofit/>
          </a:bodyPr>
          <a:lstStyle/>
          <a:p>
            <a:r>
              <a:rPr lang="en-US" sz="4000" dirty="0"/>
              <a:t>Scheduling</a:t>
            </a:r>
            <a:endParaRPr lang="en-GB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92BF0D-764A-A038-9DD9-F2665D6E9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48" y="1058343"/>
            <a:ext cx="3579258" cy="11164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295E95-DF25-B458-B050-6723DE15B2A0}"/>
                  </a:ext>
                </a:extLst>
              </p:cNvPr>
              <p:cNvSpPr txBox="1"/>
              <p:nvPr/>
            </p:nvSpPr>
            <p:spPr>
              <a:xfrm>
                <a:off x="5473083" y="1058343"/>
                <a:ext cx="3773469" cy="630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295E95-DF25-B458-B050-6723DE15B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083" y="1058343"/>
                <a:ext cx="3773469" cy="6301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AF0933-C8C5-A2E5-C7BA-0DBED5D89BFB}"/>
                  </a:ext>
                </a:extLst>
              </p:cNvPr>
              <p:cNvSpPr txBox="1"/>
              <p:nvPr/>
            </p:nvSpPr>
            <p:spPr>
              <a:xfrm>
                <a:off x="5473081" y="2383289"/>
                <a:ext cx="32563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=0.7796&lt;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RM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=0.7798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AF0933-C8C5-A2E5-C7BA-0DBED5D89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081" y="2383289"/>
                <a:ext cx="3256341" cy="307777"/>
              </a:xfrm>
              <a:prstGeom prst="rect">
                <a:avLst/>
              </a:prstGeom>
              <a:blipFill>
                <a:blip r:embed="rId6"/>
                <a:stretch>
                  <a:fillRect l="-1311" r="-112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4502AE1-5587-90C3-9608-0255B8AC87F2}"/>
              </a:ext>
            </a:extLst>
          </p:cNvPr>
          <p:cNvSpPr txBox="1"/>
          <p:nvPr/>
        </p:nvSpPr>
        <p:spPr>
          <a:xfrm>
            <a:off x="513347" y="2518661"/>
            <a:ext cx="4959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Rate Monotonic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D3A7B1-652C-EEFA-F7A8-840094DB83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47" y="3142688"/>
            <a:ext cx="11160789" cy="33291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E2C30EB-201C-D761-AD26-DECB80E65B70}"/>
                  </a:ext>
                </a:extLst>
              </p:cNvPr>
              <p:cNvSpPr txBox="1"/>
              <p:nvPr/>
            </p:nvSpPr>
            <p:spPr>
              <a:xfrm>
                <a:off x="5473081" y="1691809"/>
                <a:ext cx="2191626" cy="447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z-Latn-AZ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𝑅𝑀</m:t>
                          </m:r>
                        </m:sub>
                      </m:sSub>
                      <m:r>
                        <a:rPr lang="az-Latn-AZ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z-Latn-AZ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az-Latn-AZ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∗(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z-Latn-AZ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E2C30EB-201C-D761-AD26-DECB80E65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081" y="1691809"/>
                <a:ext cx="2191626" cy="4477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01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Thank you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BC1567B0-DA58-1923-FB7A-E0CFCE55694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n-US" b="0" i="0" dirty="0">
                <a:solidFill>
                  <a:srgbClr val="212121"/>
                </a:solidFill>
                <a:effectLst/>
              </a:rPr>
              <a:t>The intersection plays an important role in the traffic network, which is also one of the main causes of traffic accidents. </a:t>
            </a:r>
            <a:endParaRPr lang="en-GB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A05F439-AEC3-3B5B-E3AB-D78E7DF2734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1" r="205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Requirements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BF37E8B-4AF5-EB15-5D40-456142B74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06" y="1835744"/>
            <a:ext cx="10393788" cy="483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9F12084-10ED-71E6-FA82-EFF8A1F06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43" y="1420506"/>
            <a:ext cx="9004916" cy="5091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742A6E4F-09BB-903E-4E1C-5F37775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48" y="160420"/>
            <a:ext cx="2966699" cy="1171229"/>
          </a:xfrm>
        </p:spPr>
        <p:txBody>
          <a:bodyPr rtlCol="0">
            <a:noAutofit/>
          </a:bodyPr>
          <a:lstStyle/>
          <a:p>
            <a:pPr algn="ctr" rtl="0"/>
            <a:r>
              <a:rPr lang="en-GB" sz="4000" dirty="0"/>
              <a:t>Architecture</a:t>
            </a:r>
            <a:r>
              <a:rPr lang="az-Latn-AZ" sz="4000" dirty="0"/>
              <a:t> </a:t>
            </a:r>
            <a:br>
              <a:rPr lang="en-US" sz="4000" dirty="0"/>
            </a:br>
            <a:r>
              <a:rPr lang="en-US" sz="4000" dirty="0"/>
              <a:t>Context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43258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742A6E4F-09BB-903E-4E1C-5F37775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93" y="230819"/>
            <a:ext cx="8142380" cy="585925"/>
          </a:xfrm>
        </p:spPr>
        <p:txBody>
          <a:bodyPr rtlCol="0">
            <a:noAutofit/>
          </a:bodyPr>
          <a:lstStyle/>
          <a:p>
            <a:pPr rtl="0"/>
            <a:r>
              <a:rPr lang="en-GB" sz="4000" dirty="0"/>
              <a:t>Architecture</a:t>
            </a:r>
            <a:r>
              <a:rPr lang="az-Latn-AZ" sz="4000" dirty="0"/>
              <a:t> </a:t>
            </a:r>
            <a:r>
              <a:rPr lang="en-US" sz="4000" dirty="0"/>
              <a:t>- Internal Blocks</a:t>
            </a:r>
            <a:endParaRPr lang="en-GB" sz="4000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50C1BC1-E78D-CE3F-A684-40A563595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93" y="1208497"/>
            <a:ext cx="5063837" cy="41079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3BC4923-03F5-B030-0419-292C2523D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687" y="1076651"/>
            <a:ext cx="5854572" cy="4371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321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742A6E4F-09BB-903E-4E1C-5F37775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93" y="230819"/>
            <a:ext cx="8142380" cy="585925"/>
          </a:xfrm>
        </p:spPr>
        <p:txBody>
          <a:bodyPr rtlCol="0">
            <a:noAutofit/>
          </a:bodyPr>
          <a:lstStyle/>
          <a:p>
            <a:pPr rtl="0"/>
            <a:r>
              <a:rPr lang="en-GB" sz="4000" dirty="0"/>
              <a:t>Architecture</a:t>
            </a:r>
            <a:r>
              <a:rPr lang="az-Latn-AZ" sz="4000" dirty="0"/>
              <a:t> </a:t>
            </a:r>
            <a:r>
              <a:rPr lang="en-US" sz="4000" dirty="0"/>
              <a:t>- Internal Blocks</a:t>
            </a:r>
            <a:endParaRPr lang="en-GB" sz="4000" dirty="0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C3FD0E93-5ED8-8858-3152-6EF9EE79E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93" y="1706715"/>
            <a:ext cx="3859242" cy="4345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EA8ED64-7D7C-AF7A-5929-8BD20C6D90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204" y="2450238"/>
            <a:ext cx="4615161" cy="3086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F462D64-8C8B-11D0-AF43-EA22AF52EB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734" y="2807581"/>
            <a:ext cx="2129856" cy="2371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808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742A6E4F-09BB-903E-4E1C-5F37775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93" y="230819"/>
            <a:ext cx="8142380" cy="585925"/>
          </a:xfrm>
        </p:spPr>
        <p:txBody>
          <a:bodyPr rtlCol="0">
            <a:noAutofit/>
          </a:bodyPr>
          <a:lstStyle/>
          <a:p>
            <a:pPr rtl="0"/>
            <a:r>
              <a:rPr lang="en-GB" sz="4000" dirty="0"/>
              <a:t>Architecture</a:t>
            </a:r>
            <a:r>
              <a:rPr lang="az-Latn-AZ" sz="4000" dirty="0"/>
              <a:t> </a:t>
            </a:r>
            <a:r>
              <a:rPr lang="en-US" sz="4000" dirty="0"/>
              <a:t>- Constraints</a:t>
            </a:r>
            <a:endParaRPr lang="en-GB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676D4-BFA7-B6B5-C3FE-D917887F7F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29" t="60789" r="1810"/>
          <a:stretch/>
        </p:blipFill>
        <p:spPr>
          <a:xfrm>
            <a:off x="1658781" y="3693112"/>
            <a:ext cx="8874438" cy="28097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989048-CC58-3593-E0D5-F2E4015524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45" r="58353" b="5649"/>
          <a:stretch/>
        </p:blipFill>
        <p:spPr>
          <a:xfrm>
            <a:off x="2553330" y="994299"/>
            <a:ext cx="7085340" cy="252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742A6E4F-09BB-903E-4E1C-5F37775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47" y="160421"/>
            <a:ext cx="7507705" cy="646644"/>
          </a:xfrm>
        </p:spPr>
        <p:txBody>
          <a:bodyPr rtlCol="0">
            <a:noAutofit/>
          </a:bodyPr>
          <a:lstStyle/>
          <a:p>
            <a:pPr rtl="0"/>
            <a:r>
              <a:rPr lang="en-GB" sz="4000" dirty="0"/>
              <a:t>Architecture</a:t>
            </a:r>
            <a:r>
              <a:rPr lang="az-Latn-AZ" sz="4000" dirty="0"/>
              <a:t> – State Machines</a:t>
            </a:r>
            <a:endParaRPr lang="en-GB" sz="4000" dirty="0"/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2A33A29B-6CD6-CF6B-CB07-80C49016B60F}"/>
              </a:ext>
            </a:extLst>
          </p:cNvPr>
          <p:cNvSpPr txBox="1">
            <a:spLocks/>
          </p:cNvSpPr>
          <p:nvPr/>
        </p:nvSpPr>
        <p:spPr>
          <a:xfrm>
            <a:off x="513346" y="1338776"/>
            <a:ext cx="7507705" cy="64664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az-Latn-AZ" sz="3200" dirty="0"/>
              <a:t>Vehicle</a:t>
            </a:r>
            <a:endParaRPr lang="en-GB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61E3A-9530-41FF-E014-9911E88976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" t="22027" r="4416" b="10371"/>
          <a:stretch/>
        </p:blipFill>
        <p:spPr>
          <a:xfrm>
            <a:off x="513346" y="2450236"/>
            <a:ext cx="11137235" cy="274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31_TF78853419_Win32.potx" id="{4B078287-5F8B-4412-8B56-22BABE512007}" vid="{40D3F4AB-D386-4158-AD50-2BEE84BA2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0</TotalTime>
  <Words>177</Words>
  <Application>Microsoft Office PowerPoint</Application>
  <PresentationFormat>Widescreen</PresentationFormat>
  <Paragraphs>59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Franklin Gothic Book</vt:lpstr>
      <vt:lpstr>Franklin Gothic Demi</vt:lpstr>
      <vt:lpstr>Wingdings</vt:lpstr>
      <vt:lpstr>Theme1</vt:lpstr>
      <vt:lpstr>Autonomous Intersection Management</vt:lpstr>
      <vt:lpstr>Agenda</vt:lpstr>
      <vt:lpstr>Problem</vt:lpstr>
      <vt:lpstr>Requirements</vt:lpstr>
      <vt:lpstr>Architecture  Context</vt:lpstr>
      <vt:lpstr>Architecture - Internal Blocks</vt:lpstr>
      <vt:lpstr>Architecture - Internal Blocks</vt:lpstr>
      <vt:lpstr>Architecture - Constraints</vt:lpstr>
      <vt:lpstr>Architecture – State Machines</vt:lpstr>
      <vt:lpstr>Architecture – State Machines</vt:lpstr>
      <vt:lpstr>Architecture – State Machines</vt:lpstr>
      <vt:lpstr>Scenario</vt:lpstr>
      <vt:lpstr>Implementation – Behaviour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Scheduling</vt:lpstr>
      <vt:lpstr>Scheduling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Intersection Management</dc:title>
  <dc:creator>Tural Hasanov</dc:creator>
  <cp:lastModifiedBy>Tural Hasanov</cp:lastModifiedBy>
  <cp:revision>105</cp:revision>
  <dcterms:created xsi:type="dcterms:W3CDTF">2023-01-14T10:44:28Z</dcterms:created>
  <dcterms:modified xsi:type="dcterms:W3CDTF">2023-01-22T18:40:57Z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