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1" d="100"/>
          <a:sy n="81" d="100"/>
        </p:scale>
        <p:origin x="754" y="5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binary-search/"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BİG O NOTATION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TURAL JAFAROV</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2289281" y="-448559"/>
            <a:ext cx="9779183" cy="1325563"/>
          </a:xfrm>
        </p:spPr>
        <p:txBody>
          <a:bodyPr>
            <a:normAutofit/>
          </a:bodyPr>
          <a:lstStyle/>
          <a:p>
            <a:r>
              <a:rPr lang="en-US" dirty="0"/>
              <a:t>FIBONACCI SEARCH</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3/1/2023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13" name="TextBox 12">
            <a:extLst>
              <a:ext uri="{FF2B5EF4-FFF2-40B4-BE49-F238E27FC236}">
                <a16:creationId xmlns:a16="http://schemas.microsoft.com/office/drawing/2014/main" id="{476F414C-503B-B9B2-8939-4B80C263D3B2}"/>
              </a:ext>
            </a:extLst>
          </p:cNvPr>
          <p:cNvSpPr txBox="1"/>
          <p:nvPr/>
        </p:nvSpPr>
        <p:spPr>
          <a:xfrm>
            <a:off x="285161" y="754393"/>
            <a:ext cx="9999481" cy="923330"/>
          </a:xfrm>
          <a:prstGeom prst="rect">
            <a:avLst/>
          </a:prstGeom>
          <a:noFill/>
        </p:spPr>
        <p:txBody>
          <a:bodyPr wrap="square">
            <a:spAutoFit/>
          </a:bodyPr>
          <a:lstStyle/>
          <a:p>
            <a:r>
              <a:rPr lang="en-US" dirty="0"/>
              <a:t>Given a sorted array </a:t>
            </a:r>
            <a:r>
              <a:rPr lang="en-US" dirty="0" err="1"/>
              <a:t>arr</a:t>
            </a:r>
            <a:r>
              <a:rPr lang="en-US" dirty="0"/>
              <a:t>[] of size n and an element x to be searched in it. Return index of x if it is present in array else return -1(n </a:t>
            </a:r>
            <a:r>
              <a:rPr lang="en-US" dirty="0" err="1"/>
              <a:t>ölçüsündə</a:t>
            </a:r>
            <a:r>
              <a:rPr lang="en-US" dirty="0"/>
              <a:t> </a:t>
            </a:r>
            <a:r>
              <a:rPr lang="en-US" dirty="0" err="1"/>
              <a:t>çeşidlənmiş</a:t>
            </a:r>
            <a:r>
              <a:rPr lang="en-US" dirty="0"/>
              <a:t> </a:t>
            </a:r>
            <a:r>
              <a:rPr lang="en-US" dirty="0" err="1"/>
              <a:t>massiv</a:t>
            </a:r>
            <a:r>
              <a:rPr lang="en-US" dirty="0"/>
              <a:t> </a:t>
            </a:r>
            <a:r>
              <a:rPr lang="en-US" dirty="0" err="1"/>
              <a:t>arr</a:t>
            </a:r>
            <a:r>
              <a:rPr lang="en-US" dirty="0"/>
              <a:t>[] </a:t>
            </a:r>
            <a:r>
              <a:rPr lang="en-US" dirty="0" err="1"/>
              <a:t>və</a:t>
            </a:r>
            <a:r>
              <a:rPr lang="en-US" dirty="0"/>
              <a:t> </a:t>
            </a:r>
            <a:r>
              <a:rPr lang="en-US" dirty="0" err="1"/>
              <a:t>orada</a:t>
            </a:r>
            <a:r>
              <a:rPr lang="en-US" dirty="0"/>
              <a:t> </a:t>
            </a:r>
            <a:r>
              <a:rPr lang="en-US" dirty="0" err="1"/>
              <a:t>axtarılacaq</a:t>
            </a:r>
            <a:r>
              <a:rPr lang="en-US" dirty="0"/>
              <a:t> x </a:t>
            </a:r>
            <a:r>
              <a:rPr lang="en-US" dirty="0" err="1"/>
              <a:t>elementi</a:t>
            </a:r>
            <a:r>
              <a:rPr lang="en-US" dirty="0"/>
              <a:t> </a:t>
            </a:r>
            <a:r>
              <a:rPr lang="en-US" dirty="0" err="1"/>
              <a:t>verilmişdir</a:t>
            </a:r>
            <a:r>
              <a:rPr lang="en-US" dirty="0"/>
              <a:t>. X-in </a:t>
            </a:r>
            <a:r>
              <a:rPr lang="en-US" dirty="0" err="1"/>
              <a:t>indeksini</a:t>
            </a:r>
            <a:r>
              <a:rPr lang="en-US" dirty="0"/>
              <a:t> </a:t>
            </a:r>
            <a:r>
              <a:rPr lang="en-US" dirty="0" err="1"/>
              <a:t>qaytarın</a:t>
            </a:r>
            <a:r>
              <a:rPr lang="en-US" dirty="0"/>
              <a:t>, </a:t>
            </a:r>
            <a:r>
              <a:rPr lang="en-US" dirty="0" err="1"/>
              <a:t>əgər</a:t>
            </a:r>
            <a:r>
              <a:rPr lang="en-US" dirty="0"/>
              <a:t> o </a:t>
            </a:r>
            <a:r>
              <a:rPr lang="en-US" dirty="0" err="1"/>
              <a:t>massivdə</a:t>
            </a:r>
            <a:r>
              <a:rPr lang="en-US" dirty="0"/>
              <a:t> </a:t>
            </a:r>
            <a:r>
              <a:rPr lang="en-US" dirty="0" err="1"/>
              <a:t>varsa</a:t>
            </a:r>
            <a:r>
              <a:rPr lang="en-US" dirty="0"/>
              <a:t>, </a:t>
            </a:r>
            <a:r>
              <a:rPr lang="en-US" dirty="0" err="1"/>
              <a:t>əks</a:t>
            </a:r>
            <a:r>
              <a:rPr lang="en-US" dirty="0"/>
              <a:t> </a:t>
            </a:r>
            <a:r>
              <a:rPr lang="en-US" dirty="0" err="1"/>
              <a:t>halda</a:t>
            </a:r>
            <a:r>
              <a:rPr lang="en-US" dirty="0"/>
              <a:t> -1 </a:t>
            </a:r>
            <a:r>
              <a:rPr lang="en-US" dirty="0" err="1"/>
              <a:t>qaytarın</a:t>
            </a:r>
            <a:r>
              <a:rPr lang="en-US" dirty="0"/>
              <a:t>)</a:t>
            </a:r>
          </a:p>
        </p:txBody>
      </p:sp>
      <p:sp>
        <p:nvSpPr>
          <p:cNvPr id="15" name="TextBox 14">
            <a:extLst>
              <a:ext uri="{FF2B5EF4-FFF2-40B4-BE49-F238E27FC236}">
                <a16:creationId xmlns:a16="http://schemas.microsoft.com/office/drawing/2014/main" id="{1FDB8914-4941-D9D6-EFF8-12C8B90C97CD}"/>
              </a:ext>
            </a:extLst>
          </p:cNvPr>
          <p:cNvSpPr txBox="1"/>
          <p:nvPr/>
        </p:nvSpPr>
        <p:spPr>
          <a:xfrm>
            <a:off x="285161" y="1923656"/>
            <a:ext cx="6094428" cy="2585323"/>
          </a:xfrm>
          <a:prstGeom prst="rect">
            <a:avLst/>
          </a:prstGeom>
          <a:noFill/>
        </p:spPr>
        <p:txBody>
          <a:bodyPr wrap="square">
            <a:spAutoFit/>
          </a:bodyPr>
          <a:lstStyle/>
          <a:p>
            <a:r>
              <a:rPr lang="en-US" dirty="0"/>
              <a:t>Examples: </a:t>
            </a:r>
          </a:p>
          <a:p>
            <a:endParaRPr lang="en-US" dirty="0"/>
          </a:p>
          <a:p>
            <a:r>
              <a:rPr lang="en-US" dirty="0"/>
              <a:t>Input:  </a:t>
            </a:r>
            <a:r>
              <a:rPr lang="en-US" dirty="0" err="1"/>
              <a:t>arr</a:t>
            </a:r>
            <a:r>
              <a:rPr lang="en-US" dirty="0"/>
              <a:t>[] = {2, 3, 4, 10, 40}, x = 10</a:t>
            </a:r>
          </a:p>
          <a:p>
            <a:r>
              <a:rPr lang="en-US" dirty="0"/>
              <a:t>Output:  3</a:t>
            </a:r>
          </a:p>
          <a:p>
            <a:r>
              <a:rPr lang="en-US" dirty="0"/>
              <a:t>Element x is present at index 3.</a:t>
            </a:r>
          </a:p>
          <a:p>
            <a:endParaRPr lang="en-US" dirty="0"/>
          </a:p>
          <a:p>
            <a:r>
              <a:rPr lang="en-US" dirty="0"/>
              <a:t>Input:  </a:t>
            </a:r>
            <a:r>
              <a:rPr lang="en-US" dirty="0" err="1"/>
              <a:t>arr</a:t>
            </a:r>
            <a:r>
              <a:rPr lang="en-US" dirty="0"/>
              <a:t>[] = {2, 3, 4, 10, 40}, x = 11</a:t>
            </a:r>
          </a:p>
          <a:p>
            <a:r>
              <a:rPr lang="en-US" dirty="0"/>
              <a:t>Output:  -1</a:t>
            </a:r>
          </a:p>
          <a:p>
            <a:r>
              <a:rPr lang="en-US" dirty="0"/>
              <a:t>Element x is not present.</a:t>
            </a:r>
          </a:p>
        </p:txBody>
      </p:sp>
      <p:pic>
        <p:nvPicPr>
          <p:cNvPr id="19" name="Picture 18" descr="Table, calendar&#10;&#10;Description automatically generated">
            <a:extLst>
              <a:ext uri="{FF2B5EF4-FFF2-40B4-BE49-F238E27FC236}">
                <a16:creationId xmlns:a16="http://schemas.microsoft.com/office/drawing/2014/main" id="{FE13D14F-A4B6-5C9A-8C80-E3DF70698D9B}"/>
              </a:ext>
            </a:extLst>
          </p:cNvPr>
          <p:cNvPicPr>
            <a:picLocks noChangeAspect="1"/>
          </p:cNvPicPr>
          <p:nvPr/>
        </p:nvPicPr>
        <p:blipFill>
          <a:blip r:embed="rId2"/>
          <a:stretch>
            <a:fillRect/>
          </a:stretch>
        </p:blipFill>
        <p:spPr>
          <a:xfrm>
            <a:off x="1231509" y="4754912"/>
            <a:ext cx="9753600" cy="1295400"/>
          </a:xfrm>
          <a:prstGeom prst="rect">
            <a:avLst/>
          </a:prstGeom>
        </p:spPr>
      </p:pic>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173242" y="237610"/>
            <a:ext cx="9779183" cy="1325563"/>
          </a:xfrm>
        </p:spPr>
        <p:txBody>
          <a:bodyPr/>
          <a:lstStyle/>
          <a:p>
            <a:r>
              <a:rPr lang="en-US" dirty="0"/>
              <a:t>Timeline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3/1/2023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pic>
        <p:nvPicPr>
          <p:cNvPr id="10" name="Picture 9" descr="Graphical user interface&#10;&#10;Description automatically generated with medium confidence">
            <a:extLst>
              <a:ext uri="{FF2B5EF4-FFF2-40B4-BE49-F238E27FC236}">
                <a16:creationId xmlns:a16="http://schemas.microsoft.com/office/drawing/2014/main" id="{01B5B1D5-29AA-F5CD-4564-2AAA889C0BAA}"/>
              </a:ext>
            </a:extLst>
          </p:cNvPr>
          <p:cNvPicPr>
            <a:picLocks noChangeAspect="1"/>
          </p:cNvPicPr>
          <p:nvPr/>
        </p:nvPicPr>
        <p:blipFill>
          <a:blip r:embed="rId2"/>
          <a:stretch>
            <a:fillRect/>
          </a:stretch>
        </p:blipFill>
        <p:spPr>
          <a:xfrm>
            <a:off x="-78658" y="-136525"/>
            <a:ext cx="12365908" cy="6858000"/>
          </a:xfrm>
          <a:prstGeom prst="rect">
            <a:avLst/>
          </a:prstGeom>
        </p:spPr>
      </p:pic>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3/1/2023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3/1/2023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BIG O NOTATION(BÖYÜK O NOTASIYASI)</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54151" y="1987610"/>
            <a:ext cx="9779182" cy="3366815"/>
          </a:xfrm>
        </p:spPr>
        <p:txBody>
          <a:bodyPr vert="horz" lIns="91440" tIns="45720" rIns="91440" bIns="45720" rtlCol="0" anchor="t">
            <a:normAutofit/>
          </a:bodyPr>
          <a:lstStyle/>
          <a:p>
            <a:r>
              <a:rPr lang="en-US" dirty="0"/>
              <a:t>ALQORITMIN EFFEKTIVLIYI</a:t>
            </a:r>
          </a:p>
          <a:p>
            <a:r>
              <a:rPr lang="en-US" dirty="0"/>
              <a:t>BIG O NOTASIYASI- O(N)</a:t>
            </a:r>
          </a:p>
          <a:p>
            <a:r>
              <a:rPr lang="en-US" sz="3200" dirty="0"/>
              <a:t>				O(N^2)		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ALQORITMIN EFFEKTIVLIYI</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Oval 8">
            <a:extLst>
              <a:ext uri="{FF2B5EF4-FFF2-40B4-BE49-F238E27FC236}">
                <a16:creationId xmlns:a16="http://schemas.microsoft.com/office/drawing/2014/main" id="{48921805-9C84-1CE2-681E-4C0FD29313C3}"/>
              </a:ext>
            </a:extLst>
          </p:cNvPr>
          <p:cNvSpPr/>
          <p:nvPr/>
        </p:nvSpPr>
        <p:spPr>
          <a:xfrm>
            <a:off x="4020365" y="4185502"/>
            <a:ext cx="2950589" cy="11689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Addimlarin</a:t>
            </a:r>
            <a:r>
              <a:rPr lang="en-US" dirty="0"/>
              <a:t> </a:t>
            </a:r>
            <a:r>
              <a:rPr lang="en-US" dirty="0" err="1"/>
              <a:t>sayi</a:t>
            </a:r>
            <a:endParaRPr lang="en-US" dirty="0"/>
          </a:p>
        </p:txBody>
      </p:sp>
      <p:cxnSp>
        <p:nvCxnSpPr>
          <p:cNvPr id="11" name="Straight Connector 10">
            <a:extLst>
              <a:ext uri="{FF2B5EF4-FFF2-40B4-BE49-F238E27FC236}">
                <a16:creationId xmlns:a16="http://schemas.microsoft.com/office/drawing/2014/main" id="{240C5380-E90C-66F9-1CFB-4ED6C7D6E265}"/>
              </a:ext>
            </a:extLst>
          </p:cNvPr>
          <p:cNvCxnSpPr>
            <a:stCxn id="9" idx="6"/>
          </p:cNvCxnSpPr>
          <p:nvPr/>
        </p:nvCxnSpPr>
        <p:spPr>
          <a:xfrm flipV="1">
            <a:off x="6970954" y="4769963"/>
            <a:ext cx="1414023"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A154144-04E3-F495-FE8E-D8D1BD798105}"/>
              </a:ext>
            </a:extLst>
          </p:cNvPr>
          <p:cNvSpPr txBox="1"/>
          <p:nvPr/>
        </p:nvSpPr>
        <p:spPr>
          <a:xfrm>
            <a:off x="8453883" y="4585297"/>
            <a:ext cx="699543" cy="369332"/>
          </a:xfrm>
          <a:prstGeom prst="rect">
            <a:avLst/>
          </a:prstGeom>
          <a:noFill/>
        </p:spPr>
        <p:txBody>
          <a:bodyPr wrap="square" rtlCol="0">
            <a:spAutoFit/>
          </a:bodyPr>
          <a:lstStyle/>
          <a:p>
            <a:r>
              <a:rPr lang="en-US" dirty="0"/>
              <a:t>O(N)</a:t>
            </a:r>
          </a:p>
        </p:txBody>
      </p:sp>
      <p:cxnSp>
        <p:nvCxnSpPr>
          <p:cNvPr id="16" name="Straight Connector 15">
            <a:extLst>
              <a:ext uri="{FF2B5EF4-FFF2-40B4-BE49-F238E27FC236}">
                <a16:creationId xmlns:a16="http://schemas.microsoft.com/office/drawing/2014/main" id="{2120F343-CF50-BE96-8572-43C538328E1A}"/>
              </a:ext>
            </a:extLst>
          </p:cNvPr>
          <p:cNvCxnSpPr>
            <a:cxnSpLocks/>
          </p:cNvCxnSpPr>
          <p:nvPr/>
        </p:nvCxnSpPr>
        <p:spPr>
          <a:xfrm flipH="1" flipV="1">
            <a:off x="2718812" y="4747238"/>
            <a:ext cx="1218987"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000D03D-3AFA-578A-8923-BC84C9FEEABC}"/>
              </a:ext>
            </a:extLst>
          </p:cNvPr>
          <p:cNvSpPr txBox="1"/>
          <p:nvPr/>
        </p:nvSpPr>
        <p:spPr>
          <a:xfrm>
            <a:off x="1458667" y="4560073"/>
            <a:ext cx="1363957" cy="369332"/>
          </a:xfrm>
          <a:prstGeom prst="rect">
            <a:avLst/>
          </a:prstGeom>
          <a:noFill/>
        </p:spPr>
        <p:txBody>
          <a:bodyPr wrap="square" rtlCol="0">
            <a:spAutoFit/>
          </a:bodyPr>
          <a:lstStyle/>
          <a:p>
            <a:r>
              <a:rPr lang="en-US" dirty="0"/>
              <a:t>O(LOG2N)</a:t>
            </a:r>
          </a:p>
        </p:txBody>
      </p:sp>
      <p:cxnSp>
        <p:nvCxnSpPr>
          <p:cNvPr id="19" name="Straight Connector 18">
            <a:extLst>
              <a:ext uri="{FF2B5EF4-FFF2-40B4-BE49-F238E27FC236}">
                <a16:creationId xmlns:a16="http://schemas.microsoft.com/office/drawing/2014/main" id="{A7DDF6B0-2A46-C86C-B9BD-C822EA0461E8}"/>
              </a:ext>
            </a:extLst>
          </p:cNvPr>
          <p:cNvCxnSpPr>
            <a:stCxn id="9" idx="3"/>
          </p:cNvCxnSpPr>
          <p:nvPr/>
        </p:nvCxnSpPr>
        <p:spPr>
          <a:xfrm flipH="1">
            <a:off x="3530173" y="5183240"/>
            <a:ext cx="922296" cy="28430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C439A9E-DF6D-36F8-279A-69BDEF62D52D}"/>
              </a:ext>
            </a:extLst>
          </p:cNvPr>
          <p:cNvSpPr txBox="1"/>
          <p:nvPr/>
        </p:nvSpPr>
        <p:spPr>
          <a:xfrm>
            <a:off x="2234153" y="5354425"/>
            <a:ext cx="1428596" cy="369332"/>
          </a:xfrm>
          <a:prstGeom prst="rect">
            <a:avLst/>
          </a:prstGeom>
          <a:noFill/>
        </p:spPr>
        <p:txBody>
          <a:bodyPr wrap="none" rtlCol="0">
            <a:spAutoFit/>
          </a:bodyPr>
          <a:lstStyle/>
          <a:p>
            <a:r>
              <a:rPr lang="en-US" dirty="0"/>
              <a:t>O(N*LOGN)</a:t>
            </a:r>
          </a:p>
        </p:txBody>
      </p:sp>
      <p:cxnSp>
        <p:nvCxnSpPr>
          <p:cNvPr id="22" name="Straight Connector 21">
            <a:extLst>
              <a:ext uri="{FF2B5EF4-FFF2-40B4-BE49-F238E27FC236}">
                <a16:creationId xmlns:a16="http://schemas.microsoft.com/office/drawing/2014/main" id="{6B43D081-19A2-7FF4-CA67-C8B806D8B77A}"/>
              </a:ext>
            </a:extLst>
          </p:cNvPr>
          <p:cNvCxnSpPr>
            <a:stCxn id="9" idx="4"/>
            <a:endCxn id="9" idx="4"/>
          </p:cNvCxnSpPr>
          <p:nvPr/>
        </p:nvCxnSpPr>
        <p:spPr>
          <a:xfrm>
            <a:off x="5495660" y="53544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7E43AD-6251-37FF-1450-0CC9F47A090B}"/>
              </a:ext>
            </a:extLst>
          </p:cNvPr>
          <p:cNvCxnSpPr>
            <a:cxnSpLocks/>
            <a:endCxn id="9" idx="0"/>
          </p:cNvCxnSpPr>
          <p:nvPr/>
        </p:nvCxnSpPr>
        <p:spPr>
          <a:xfrm>
            <a:off x="5495659" y="3546828"/>
            <a:ext cx="1" cy="638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35DD9A-9A35-611D-6676-052533CBB918}"/>
              </a:ext>
            </a:extLst>
          </p:cNvPr>
          <p:cNvCxnSpPr>
            <a:stCxn id="9" idx="7"/>
          </p:cNvCxnSpPr>
          <p:nvPr/>
        </p:nvCxnSpPr>
        <p:spPr>
          <a:xfrm flipV="1">
            <a:off x="6538850" y="3429000"/>
            <a:ext cx="851764" cy="9276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27135" y="663804"/>
            <a:ext cx="9779183" cy="1325563"/>
          </a:xfrm>
        </p:spPr>
        <p:txBody>
          <a:bodyPr/>
          <a:lstStyle/>
          <a:p>
            <a:r>
              <a:rPr lang="en-US" dirty="0"/>
              <a:t>Big o notation </a:t>
            </a:r>
            <a:r>
              <a:rPr lang="en-US" dirty="0" err="1"/>
              <a:t>bizə</a:t>
            </a:r>
            <a:r>
              <a:rPr lang="en-US" dirty="0"/>
              <a:t> </a:t>
            </a:r>
            <a:r>
              <a:rPr lang="en-US" dirty="0" err="1"/>
              <a:t>alqoritmin</a:t>
            </a:r>
            <a:r>
              <a:rPr lang="en-US" dirty="0"/>
              <a:t> </a:t>
            </a:r>
            <a:r>
              <a:rPr lang="en-US" dirty="0" err="1"/>
              <a:t>nə</a:t>
            </a:r>
            <a:r>
              <a:rPr lang="en-US" dirty="0"/>
              <a:t> </a:t>
            </a:r>
            <a:r>
              <a:rPr lang="en-US" dirty="0" err="1"/>
              <a:t>qədər</a:t>
            </a:r>
            <a:r>
              <a:rPr lang="en-US" dirty="0"/>
              <a:t> </a:t>
            </a:r>
            <a:r>
              <a:rPr lang="en-US" dirty="0" err="1"/>
              <a:t>tez</a:t>
            </a:r>
            <a:r>
              <a:rPr lang="en-US" dirty="0"/>
              <a:t> </a:t>
            </a:r>
            <a:r>
              <a:rPr lang="en-US" dirty="0" err="1"/>
              <a:t>işləməsini</a:t>
            </a:r>
            <a:r>
              <a:rPr lang="en-US" dirty="0"/>
              <a:t> </a:t>
            </a:r>
            <a:r>
              <a:rPr lang="en-US" dirty="0" err="1"/>
              <a:t>göstərir,suretini</a:t>
            </a:r>
            <a:r>
              <a:rPr lang="en-US" dirty="0"/>
              <a:t> </a:t>
            </a:r>
            <a:r>
              <a:rPr lang="en-US" dirty="0" err="1"/>
              <a:t>gostermir</a:t>
            </a:r>
            <a:br>
              <a:rPr lang="en-US" dirty="0"/>
            </a:br>
            <a:r>
              <a:rPr lang="en-US" dirty="0"/>
              <a:t>Big o establishes a worst-case run time-Big o </a:t>
            </a:r>
            <a:r>
              <a:rPr lang="en-US" dirty="0" err="1"/>
              <a:t>en</a:t>
            </a:r>
            <a:r>
              <a:rPr lang="en-US" dirty="0"/>
              <a:t> </a:t>
            </a:r>
            <a:r>
              <a:rPr lang="en-US" dirty="0" err="1"/>
              <a:t>pis</a:t>
            </a:r>
            <a:r>
              <a:rPr lang="en-US" dirty="0"/>
              <a:t> </a:t>
            </a:r>
            <a:r>
              <a:rPr lang="en-US" dirty="0" err="1"/>
              <a:t>hali</a:t>
            </a:r>
            <a:r>
              <a:rPr lang="en-US" dirty="0"/>
              <a:t> </a:t>
            </a:r>
            <a:r>
              <a:rPr lang="en-US" dirty="0" err="1"/>
              <a:t>teqdim</a:t>
            </a:r>
            <a:r>
              <a:rPr lang="en-US" dirty="0"/>
              <a:t> </a:t>
            </a:r>
            <a:r>
              <a:rPr lang="en-US" dirty="0" err="1"/>
              <a:t>edir</a:t>
            </a:r>
            <a:r>
              <a:rPr lang="en-US" dirty="0"/>
              <a: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26243" y="2394408"/>
            <a:ext cx="11151909" cy="3723523"/>
          </a:xfrm>
        </p:spPr>
        <p:txBody>
          <a:bodyPr vert="horz" lIns="91440" tIns="45720" rIns="91440" bIns="45720" rtlCol="0" anchor="t">
            <a:normAutofit/>
          </a:bodyPr>
          <a:lstStyle/>
          <a:p>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Worst Case &amp;&amp; SIMPLE BINARY SEARCH</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9D612633-03E0-7F0B-77C8-B30ED768782C}"/>
              </a:ext>
            </a:extLst>
          </p:cNvPr>
          <p:cNvSpPr txBox="1"/>
          <p:nvPr/>
        </p:nvSpPr>
        <p:spPr>
          <a:xfrm>
            <a:off x="0" y="2465890"/>
            <a:ext cx="12054348" cy="3693319"/>
          </a:xfrm>
          <a:prstGeom prst="rect">
            <a:avLst/>
          </a:prstGeom>
          <a:noFill/>
        </p:spPr>
        <p:txBody>
          <a:bodyPr wrap="square" rtlCol="0">
            <a:spAutoFit/>
          </a:bodyPr>
          <a:lstStyle/>
          <a:p>
            <a:pPr algn="l"/>
            <a:r>
              <a:rPr lang="en-US" b="0" i="0" dirty="0">
                <a:solidFill>
                  <a:srgbClr val="202124"/>
                </a:solidFill>
                <a:effectLst/>
                <a:latin typeface="Roboto" panose="02000000000000000000" pitchFamily="2" charset="0"/>
              </a:rPr>
              <a:t>In general, the worst-case scenario of a Binary Search is </a:t>
            </a:r>
            <a:r>
              <a:rPr lang="en-US" b="1" i="0" dirty="0">
                <a:solidFill>
                  <a:srgbClr val="202124"/>
                </a:solidFill>
                <a:effectLst/>
                <a:latin typeface="Roboto" panose="02000000000000000000" pitchFamily="2" charset="0"/>
              </a:rPr>
              <a:t>Log of n + 1</a:t>
            </a:r>
            <a:r>
              <a:rPr lang="en-US" b="0" i="0" dirty="0">
                <a:solidFill>
                  <a:srgbClr val="202124"/>
                </a:solidFill>
                <a:effectLst/>
                <a:latin typeface="Roboto" panose="02000000000000000000" pitchFamily="2" charset="0"/>
              </a:rPr>
              <a:t>. The Big O notation for Binary Search is O(log N). In contrast to O(N) which takes an additional step for each data element, O(log N) means that the algorithm takes an additional step each time the data doubles.</a:t>
            </a:r>
          </a:p>
          <a:p>
            <a:pPr algn="l"/>
            <a:endParaRPr lang="en-US" dirty="0">
              <a:solidFill>
                <a:srgbClr val="202124"/>
              </a:solidFill>
              <a:latin typeface="Roboto" panose="02000000000000000000" pitchFamily="2" charset="0"/>
            </a:endParaRPr>
          </a:p>
          <a:p>
            <a:pPr algn="l"/>
            <a:r>
              <a:rPr lang="en-US" b="0" i="0" dirty="0">
                <a:solidFill>
                  <a:srgbClr val="202124"/>
                </a:solidFill>
                <a:effectLst/>
                <a:latin typeface="Roboto" panose="02000000000000000000" pitchFamily="2" charset="0"/>
              </a:rPr>
              <a:t>	SIMPLE SEARCH						BINARY SEARCH</a:t>
            </a:r>
          </a:p>
          <a:p>
            <a:pPr algn="l"/>
            <a:r>
              <a:rPr lang="en-US" dirty="0" err="1">
                <a:solidFill>
                  <a:srgbClr val="202124"/>
                </a:solidFill>
                <a:latin typeface="Roboto" panose="02000000000000000000" pitchFamily="2" charset="0"/>
              </a:rPr>
              <a:t>Çoxlughun</a:t>
            </a:r>
            <a:r>
              <a:rPr lang="en-US" dirty="0">
                <a:solidFill>
                  <a:srgbClr val="202124"/>
                </a:solidFill>
                <a:latin typeface="Roboto" panose="02000000000000000000" pitchFamily="2" charset="0"/>
              </a:rPr>
              <a:t> 24 </a:t>
            </a:r>
            <a:r>
              <a:rPr lang="en-US" dirty="0" err="1">
                <a:solidFill>
                  <a:srgbClr val="202124"/>
                </a:solidFill>
                <a:latin typeface="Roboto" panose="02000000000000000000" pitchFamily="2" charset="0"/>
              </a:rPr>
              <a:t>elementi</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olarsa,Big</a:t>
            </a:r>
            <a:r>
              <a:rPr lang="en-US" dirty="0">
                <a:solidFill>
                  <a:srgbClr val="202124"/>
                </a:solidFill>
                <a:latin typeface="Roboto" panose="02000000000000000000" pitchFamily="2" charset="0"/>
              </a:rPr>
              <a:t> O Notation 		</a:t>
            </a:r>
            <a:r>
              <a:rPr lang="en-US" dirty="0" err="1">
                <a:solidFill>
                  <a:srgbClr val="202124"/>
                </a:solidFill>
                <a:latin typeface="Roboto" panose="02000000000000000000" pitchFamily="2" charset="0"/>
              </a:rPr>
              <a:t>Choxlughun</a:t>
            </a:r>
            <a:r>
              <a:rPr lang="en-US" dirty="0">
                <a:solidFill>
                  <a:srgbClr val="202124"/>
                </a:solidFill>
                <a:latin typeface="Roboto" panose="02000000000000000000" pitchFamily="2" charset="0"/>
              </a:rPr>
              <a:t> 24 </a:t>
            </a:r>
            <a:r>
              <a:rPr lang="en-US" dirty="0" err="1">
                <a:solidFill>
                  <a:srgbClr val="202124"/>
                </a:solidFill>
                <a:latin typeface="Roboto" panose="02000000000000000000" pitchFamily="2" charset="0"/>
              </a:rPr>
              <a:t>elementi</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olsa,Big</a:t>
            </a:r>
            <a:r>
              <a:rPr lang="en-US" dirty="0">
                <a:solidFill>
                  <a:srgbClr val="202124"/>
                </a:solidFill>
                <a:latin typeface="Roboto" panose="02000000000000000000" pitchFamily="2" charset="0"/>
              </a:rPr>
              <a:t> O Notation								24-O(log2.24)=O(4.5) </a:t>
            </a:r>
          </a:p>
          <a:p>
            <a:pPr algn="l"/>
            <a:r>
              <a:rPr lang="en-US" b="0" i="0" dirty="0" err="1">
                <a:solidFill>
                  <a:srgbClr val="202124"/>
                </a:solidFill>
                <a:effectLst/>
                <a:latin typeface="Roboto" panose="02000000000000000000" pitchFamily="2" charset="0"/>
              </a:rPr>
              <a:t>Olacaq</a:t>
            </a:r>
            <a:r>
              <a:rPr lang="en-US" b="0" i="0" dirty="0">
                <a:solidFill>
                  <a:srgbClr val="202124"/>
                </a:solidFill>
                <a:effectLst/>
                <a:latin typeface="Roboto" panose="02000000000000000000" pitchFamily="2" charset="0"/>
              </a:rPr>
              <a:t> O(2</a:t>
            </a:r>
            <a:r>
              <a:rPr lang="en-US" dirty="0">
                <a:solidFill>
                  <a:srgbClr val="202124"/>
                </a:solidFill>
                <a:latin typeface="Roboto" panose="02000000000000000000" pitchFamily="2" charset="0"/>
              </a:rPr>
              <a:t>4)						100-O(log2.100)=O(6.6)</a:t>
            </a:r>
          </a:p>
          <a:p>
            <a:pPr algn="l"/>
            <a:r>
              <a:rPr lang="en-US" b="0" i="0" dirty="0">
                <a:solidFill>
                  <a:srgbClr val="202124"/>
                </a:solidFill>
                <a:effectLst/>
                <a:latin typeface="Roboto" panose="02000000000000000000" pitchFamily="2" charset="0"/>
              </a:rPr>
              <a:t>24-O(24)							1000-O(log2.1000)=O(9.9)</a:t>
            </a:r>
          </a:p>
          <a:p>
            <a:pPr algn="l"/>
            <a:r>
              <a:rPr lang="en-US" dirty="0">
                <a:solidFill>
                  <a:srgbClr val="202124"/>
                </a:solidFill>
                <a:latin typeface="Roboto" panose="02000000000000000000" pitchFamily="2" charset="0"/>
              </a:rPr>
              <a:t>100-O(100)</a:t>
            </a:r>
          </a:p>
          <a:p>
            <a:pPr algn="l"/>
            <a:r>
              <a:rPr lang="en-US" b="0" i="0" dirty="0">
                <a:solidFill>
                  <a:srgbClr val="202124"/>
                </a:solidFill>
                <a:effectLst/>
                <a:latin typeface="Roboto" panose="02000000000000000000" pitchFamily="2" charset="0"/>
              </a:rPr>
              <a:t>1000-O(1000)</a:t>
            </a:r>
          </a:p>
          <a:p>
            <a:r>
              <a:rPr lang="en-US" b="0" i="0" dirty="0">
                <a:solidFill>
                  <a:srgbClr val="202124"/>
                </a:solidFill>
                <a:effectLst/>
                <a:latin typeface="Roboto" panose="02000000000000000000" pitchFamily="2" charset="0"/>
              </a:rPr>
              <a:t>Eger </a:t>
            </a:r>
            <a:r>
              <a:rPr lang="en-US" b="0" i="0" dirty="0" err="1">
                <a:solidFill>
                  <a:srgbClr val="202124"/>
                </a:solidFill>
                <a:effectLst/>
                <a:latin typeface="Roboto" panose="02000000000000000000" pitchFamily="2" charset="0"/>
              </a:rPr>
              <a:t>elementler</a:t>
            </a:r>
            <a:r>
              <a:rPr lang="en-US" b="0" i="0" dirty="0">
                <a:solidFill>
                  <a:srgbClr val="202124"/>
                </a:solidFill>
                <a:effectLst/>
                <a:latin typeface="Roboto" panose="02000000000000000000" pitchFamily="2" charset="0"/>
              </a:rPr>
              <a:t> </a:t>
            </a:r>
            <a:r>
              <a:rPr lang="en-US" b="0" i="0" dirty="0" err="1">
                <a:solidFill>
                  <a:srgbClr val="202124"/>
                </a:solidFill>
                <a:effectLst/>
                <a:latin typeface="Roboto" panose="02000000000000000000" pitchFamily="2" charset="0"/>
              </a:rPr>
              <a:t>sayi</a:t>
            </a:r>
            <a:r>
              <a:rPr lang="en-US" b="0" i="0" dirty="0">
                <a:solidFill>
                  <a:srgbClr val="202124"/>
                </a:solidFill>
                <a:effectLst/>
                <a:latin typeface="Roboto" panose="02000000000000000000" pitchFamily="2" charset="0"/>
              </a:rPr>
              <a:t> 24e </a:t>
            </a:r>
            <a:r>
              <a:rPr lang="en-US" b="0" i="0" dirty="0" err="1">
                <a:solidFill>
                  <a:srgbClr val="202124"/>
                </a:solidFill>
                <a:effectLst/>
                <a:latin typeface="Roboto" panose="02000000000000000000" pitchFamily="2" charset="0"/>
              </a:rPr>
              <a:t>beraberdise</a:t>
            </a:r>
            <a:r>
              <a:rPr lang="en-US" b="0" i="0" dirty="0">
                <a:solidFill>
                  <a:srgbClr val="202124"/>
                </a:solidFill>
                <a:effectLst/>
                <a:latin typeface="Roboto" panose="02000000000000000000" pitchFamily="2" charset="0"/>
              </a:rPr>
              <a:t> o zaman</a:t>
            </a:r>
            <a:r>
              <a:rPr lang="en-US" dirty="0">
                <a:solidFill>
                  <a:srgbClr val="202124"/>
                </a:solidFill>
                <a:latin typeface="Roboto" panose="02000000000000000000" pitchFamily="2" charset="0"/>
              </a:rPr>
              <a:t> 24 </a:t>
            </a:r>
            <a:r>
              <a:rPr lang="en-US" dirty="0" err="1">
                <a:solidFill>
                  <a:srgbClr val="202124"/>
                </a:solidFill>
                <a:latin typeface="Roboto" panose="02000000000000000000" pitchFamily="2" charset="0"/>
              </a:rPr>
              <a:t>addima</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alqoritm</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en</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pis</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halda</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tapmis</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olacaq,En</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yaxshi</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halda</a:t>
            </a:r>
            <a:endParaRPr lang="en-US" dirty="0">
              <a:solidFill>
                <a:srgbClr val="202124"/>
              </a:solidFill>
              <a:latin typeface="Roboto" panose="02000000000000000000" pitchFamily="2" charset="0"/>
            </a:endParaRPr>
          </a:p>
          <a:p>
            <a:r>
              <a:rPr lang="en-US" dirty="0">
                <a:solidFill>
                  <a:srgbClr val="202124"/>
                </a:solidFill>
                <a:latin typeface="Roboto" panose="02000000000000000000" pitchFamily="2" charset="0"/>
              </a:rPr>
              <a:t>Ise binary </a:t>
            </a:r>
            <a:r>
              <a:rPr lang="en-US" dirty="0" err="1">
                <a:solidFill>
                  <a:srgbClr val="202124"/>
                </a:solidFill>
                <a:latin typeface="Roboto" panose="02000000000000000000" pitchFamily="2" charset="0"/>
              </a:rPr>
              <a:t>searchde</a:t>
            </a:r>
            <a:r>
              <a:rPr lang="en-US" dirty="0">
                <a:solidFill>
                  <a:srgbClr val="202124"/>
                </a:solidFill>
                <a:latin typeface="Roboto" panose="02000000000000000000" pitchFamily="2" charset="0"/>
              </a:rPr>
              <a:t> 4.5 </a:t>
            </a:r>
            <a:r>
              <a:rPr lang="en-US" dirty="0" err="1">
                <a:solidFill>
                  <a:srgbClr val="202124"/>
                </a:solidFill>
                <a:latin typeface="Roboto" panose="02000000000000000000" pitchFamily="2" charset="0"/>
              </a:rPr>
              <a:t>addima</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tapmis</a:t>
            </a:r>
            <a:r>
              <a:rPr lang="en-US" dirty="0">
                <a:solidFill>
                  <a:srgbClr val="202124"/>
                </a:solidFill>
                <a:latin typeface="Roboto" panose="02000000000000000000" pitchFamily="2" charset="0"/>
              </a:rPr>
              <a:t> </a:t>
            </a:r>
            <a:r>
              <a:rPr lang="en-US" dirty="0" err="1">
                <a:solidFill>
                  <a:srgbClr val="202124"/>
                </a:solidFill>
                <a:latin typeface="Roboto" panose="02000000000000000000" pitchFamily="2" charset="0"/>
              </a:rPr>
              <a:t>olacaq</a:t>
            </a:r>
            <a:r>
              <a:rPr lang="en-US" dirty="0">
                <a:solidFill>
                  <a:srgbClr val="202124"/>
                </a:solidFill>
                <a:latin typeface="Roboto" panose="02000000000000000000" pitchFamily="2" charset="0"/>
              </a:rPr>
              <a:t>.</a:t>
            </a:r>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215387" y="1193800"/>
            <a:ext cx="6245912" cy="1406101"/>
          </a:xfrm>
        </p:spPr>
        <p:txBody>
          <a:bodyPr vert="horz" lIns="91440" tIns="45720" rIns="91440" bIns="45720" rtlCol="0" anchor="t">
            <a:normAutofit fontScale="62500" lnSpcReduction="20000"/>
          </a:bodyPr>
          <a:lstStyle/>
          <a:p>
            <a:r>
              <a:rPr lang="en-US" dirty="0"/>
              <a:t>Linear search is the simplest method for searching.</a:t>
            </a:r>
            <a:r>
              <a:rPr lang="en-US" b="0" i="1" dirty="0">
                <a:solidFill>
                  <a:srgbClr val="273239"/>
                </a:solidFill>
                <a:effectLst/>
                <a:latin typeface="urw-din"/>
              </a:rPr>
              <a:t> In Linear search technique of searching; the element to be found in searching the elements to </a:t>
            </a:r>
            <a:br>
              <a:rPr lang="en-US" dirty="0"/>
            </a:br>
            <a:r>
              <a:rPr lang="en-US" b="0" i="1" dirty="0">
                <a:solidFill>
                  <a:srgbClr val="273239"/>
                </a:solidFill>
                <a:effectLst/>
                <a:latin typeface="urw-din"/>
              </a:rPr>
              <a:t>be found is searched sequentially in the list. his method can be performed on a sorted or an unsorted list (usually arrays).</a:t>
            </a:r>
            <a:endParaRPr lang="en-US" dirty="0"/>
          </a:p>
        </p:txBody>
      </p:sp>
      <p:sp>
        <p:nvSpPr>
          <p:cNvPr id="5" name="Title 4">
            <a:extLst>
              <a:ext uri="{FF2B5EF4-FFF2-40B4-BE49-F238E27FC236}">
                <a16:creationId xmlns:a16="http://schemas.microsoft.com/office/drawing/2014/main" id="{14888413-37D6-6A1D-6F77-F8202DEF99FC}"/>
              </a:ext>
            </a:extLst>
          </p:cNvPr>
          <p:cNvSpPr>
            <a:spLocks noGrp="1"/>
          </p:cNvSpPr>
          <p:nvPr>
            <p:ph type="ctrTitle"/>
          </p:nvPr>
        </p:nvSpPr>
        <p:spPr>
          <a:xfrm>
            <a:off x="0" y="-1193800"/>
            <a:ext cx="6245912" cy="2387600"/>
          </a:xfrm>
        </p:spPr>
        <p:txBody>
          <a:bodyPr/>
          <a:lstStyle/>
          <a:p>
            <a:r>
              <a:rPr lang="en-US" dirty="0"/>
              <a:t>LINEAR SEARCH</a:t>
            </a:r>
          </a:p>
        </p:txBody>
      </p:sp>
      <p:pic>
        <p:nvPicPr>
          <p:cNvPr id="7" name="Picture 6" descr="A picture containing histogram&#10;&#10;Description automatically generated">
            <a:extLst>
              <a:ext uri="{FF2B5EF4-FFF2-40B4-BE49-F238E27FC236}">
                <a16:creationId xmlns:a16="http://schemas.microsoft.com/office/drawing/2014/main" id="{5A642A21-0F7E-7DC9-DA90-2AA31B71EA31}"/>
              </a:ext>
            </a:extLst>
          </p:cNvPr>
          <p:cNvPicPr>
            <a:picLocks noChangeAspect="1"/>
          </p:cNvPicPr>
          <p:nvPr/>
        </p:nvPicPr>
        <p:blipFill>
          <a:blip r:embed="rId2"/>
          <a:stretch>
            <a:fillRect/>
          </a:stretch>
        </p:blipFill>
        <p:spPr>
          <a:xfrm>
            <a:off x="215387" y="2764213"/>
            <a:ext cx="7620000" cy="2781300"/>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56407" y="52195"/>
            <a:ext cx="9779183" cy="1325563"/>
          </a:xfrm>
        </p:spPr>
        <p:txBody>
          <a:bodyPr/>
          <a:lstStyle/>
          <a:p>
            <a:r>
              <a:rPr lang="en-US" dirty="0"/>
              <a:t>LINEARY SEARCH ALGORİTM</a:t>
            </a:r>
            <a:br>
              <a:rPr lang="en-US" dirty="0"/>
            </a:br>
            <a:endParaRPr lang="en-US" dirty="0"/>
          </a:p>
        </p:txBody>
      </p:sp>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1369015937"/>
              </p:ext>
            </p:extLst>
          </p:nvPr>
        </p:nvGraphicFramePr>
        <p:xfrm>
          <a:off x="6586979" y="2078115"/>
          <a:ext cx="4765635" cy="270177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3/1/2023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err="1"/>
              <a:t>Lineary</a:t>
            </a:r>
            <a:r>
              <a:rPr lang="en-US" dirty="0"/>
              <a:t> search step</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2" name="TextBox 11">
            <a:extLst>
              <a:ext uri="{FF2B5EF4-FFF2-40B4-BE49-F238E27FC236}">
                <a16:creationId xmlns:a16="http://schemas.microsoft.com/office/drawing/2014/main" id="{DD66547E-3F2D-2582-E4AA-CF3129D86FAB}"/>
              </a:ext>
            </a:extLst>
          </p:cNvPr>
          <p:cNvSpPr txBox="1"/>
          <p:nvPr/>
        </p:nvSpPr>
        <p:spPr>
          <a:xfrm>
            <a:off x="680996" y="766804"/>
            <a:ext cx="10301141" cy="4801314"/>
          </a:xfrm>
          <a:prstGeom prst="rect">
            <a:avLst/>
          </a:prstGeom>
          <a:noFill/>
        </p:spPr>
        <p:txBody>
          <a:bodyPr wrap="square">
            <a:spAutoFit/>
          </a:bodyPr>
          <a:lstStyle/>
          <a:p>
            <a:r>
              <a:rPr lang="en-US" dirty="0"/>
              <a:t>Step 1: First, read the search element (Target element) in the array.(</a:t>
            </a:r>
            <a:r>
              <a:rPr lang="en-US" dirty="0" err="1"/>
              <a:t>Evvelce</a:t>
            </a:r>
            <a:r>
              <a:rPr lang="en-US" dirty="0"/>
              <a:t> </a:t>
            </a:r>
            <a:r>
              <a:rPr lang="en-US" dirty="0" err="1"/>
              <a:t>massivdeki</a:t>
            </a:r>
            <a:r>
              <a:rPr lang="en-US" dirty="0"/>
              <a:t> </a:t>
            </a:r>
            <a:r>
              <a:rPr lang="en-US" dirty="0" err="1"/>
              <a:t>axtaris</a:t>
            </a:r>
            <a:r>
              <a:rPr lang="en-US" dirty="0"/>
              <a:t> </a:t>
            </a:r>
            <a:r>
              <a:rPr lang="en-US" dirty="0" err="1"/>
              <a:t>elementini</a:t>
            </a:r>
            <a:r>
              <a:rPr lang="en-US" dirty="0"/>
              <a:t> </a:t>
            </a:r>
            <a:r>
              <a:rPr lang="en-US" dirty="0" err="1"/>
              <a:t>oxuyun</a:t>
            </a:r>
            <a:r>
              <a:rPr lang="en-US" dirty="0"/>
              <a:t>)</a:t>
            </a:r>
          </a:p>
          <a:p>
            <a:r>
              <a:rPr lang="en-US" dirty="0"/>
              <a:t>Step 2: In the second step compare the search element with the first element in the array.(2ci </a:t>
            </a:r>
            <a:r>
              <a:rPr lang="en-US" dirty="0" err="1"/>
              <a:t>addimda</a:t>
            </a:r>
            <a:r>
              <a:rPr lang="en-US" dirty="0"/>
              <a:t> </a:t>
            </a:r>
            <a:r>
              <a:rPr lang="en-US" dirty="0" err="1"/>
              <a:t>axtaris</a:t>
            </a:r>
            <a:r>
              <a:rPr lang="en-US" dirty="0"/>
              <a:t> </a:t>
            </a:r>
            <a:r>
              <a:rPr lang="en-US" dirty="0" err="1"/>
              <a:t>elementini</a:t>
            </a:r>
            <a:r>
              <a:rPr lang="en-US" dirty="0"/>
              <a:t> 1ci element </a:t>
            </a:r>
            <a:r>
              <a:rPr lang="en-US" dirty="0" err="1"/>
              <a:t>ile</a:t>
            </a:r>
            <a:r>
              <a:rPr lang="en-US" dirty="0"/>
              <a:t> </a:t>
            </a:r>
            <a:r>
              <a:rPr lang="en-US" dirty="0" err="1"/>
              <a:t>muqayise</a:t>
            </a:r>
            <a:r>
              <a:rPr lang="en-US" dirty="0"/>
              <a:t> </a:t>
            </a:r>
            <a:r>
              <a:rPr lang="en-US" dirty="0" err="1"/>
              <a:t>edin</a:t>
            </a:r>
            <a:r>
              <a:rPr lang="en-US" dirty="0"/>
              <a:t>)</a:t>
            </a:r>
          </a:p>
          <a:p>
            <a:r>
              <a:rPr lang="en-US" dirty="0"/>
              <a:t>Step 3: If both are matched, display “Target element is found” and terminate the Linear Search function.(Eger her 2si </a:t>
            </a:r>
            <a:r>
              <a:rPr lang="en-US" dirty="0" err="1"/>
              <a:t>uyghun</a:t>
            </a:r>
            <a:r>
              <a:rPr lang="en-US" dirty="0"/>
              <a:t> </a:t>
            </a:r>
            <a:r>
              <a:rPr lang="en-US" dirty="0" err="1"/>
              <a:t>gelirse</a:t>
            </a:r>
            <a:endParaRPr lang="en-US" dirty="0"/>
          </a:p>
          <a:p>
            <a:r>
              <a:rPr lang="en-US" dirty="0"/>
              <a:t>“</a:t>
            </a:r>
            <a:r>
              <a:rPr lang="en-US" dirty="0" err="1"/>
              <a:t>Hedef</a:t>
            </a:r>
            <a:r>
              <a:rPr lang="en-US" dirty="0"/>
              <a:t> </a:t>
            </a:r>
            <a:r>
              <a:rPr lang="en-US" dirty="0" err="1"/>
              <a:t>Tapildi”yazisini</a:t>
            </a:r>
            <a:r>
              <a:rPr lang="en-US" dirty="0"/>
              <a:t> </a:t>
            </a:r>
            <a:r>
              <a:rPr lang="en-US" dirty="0" err="1"/>
              <a:t>gosterin</a:t>
            </a:r>
            <a:r>
              <a:rPr lang="en-US" dirty="0"/>
              <a:t> </a:t>
            </a:r>
            <a:r>
              <a:rPr lang="en-US" dirty="0" err="1"/>
              <a:t>ve</a:t>
            </a:r>
            <a:r>
              <a:rPr lang="en-US" dirty="0"/>
              <a:t> </a:t>
            </a:r>
            <a:r>
              <a:rPr lang="en-US" dirty="0" err="1"/>
              <a:t>Lineary</a:t>
            </a:r>
            <a:r>
              <a:rPr lang="en-US" dirty="0"/>
              <a:t> Search I </a:t>
            </a:r>
            <a:r>
              <a:rPr lang="en-US" dirty="0" err="1"/>
              <a:t>dayandirin</a:t>
            </a:r>
            <a:r>
              <a:rPr lang="en-US" dirty="0"/>
              <a:t>)</a:t>
            </a:r>
          </a:p>
          <a:p>
            <a:r>
              <a:rPr lang="en-US" dirty="0"/>
              <a:t> </a:t>
            </a:r>
          </a:p>
          <a:p>
            <a:r>
              <a:rPr lang="en-US" dirty="0"/>
              <a:t>Step 4: If both are not matched, compare the search element with the next element in the array.(Eger </a:t>
            </a:r>
            <a:r>
              <a:rPr lang="en-US" dirty="0" err="1"/>
              <a:t>hec</a:t>
            </a:r>
            <a:r>
              <a:rPr lang="en-US" dirty="0"/>
              <a:t> </a:t>
            </a:r>
            <a:r>
              <a:rPr lang="en-US" dirty="0" err="1"/>
              <a:t>biri</a:t>
            </a:r>
            <a:r>
              <a:rPr lang="en-US" dirty="0"/>
              <a:t> </a:t>
            </a:r>
            <a:r>
              <a:rPr lang="en-US" dirty="0" err="1"/>
              <a:t>uyghun</a:t>
            </a:r>
            <a:r>
              <a:rPr lang="en-US" dirty="0"/>
              <a:t> </a:t>
            </a:r>
            <a:r>
              <a:rPr lang="en-US" dirty="0" err="1"/>
              <a:t>gelmirse</a:t>
            </a:r>
            <a:r>
              <a:rPr lang="en-US" dirty="0"/>
              <a:t> </a:t>
            </a:r>
            <a:r>
              <a:rPr lang="en-US" dirty="0" err="1"/>
              <a:t>massivin</a:t>
            </a:r>
            <a:r>
              <a:rPr lang="en-US" dirty="0"/>
              <a:t> </a:t>
            </a:r>
            <a:r>
              <a:rPr lang="en-US" dirty="0" err="1"/>
              <a:t>novbeti</a:t>
            </a:r>
            <a:r>
              <a:rPr lang="en-US" dirty="0"/>
              <a:t> </a:t>
            </a:r>
            <a:r>
              <a:rPr lang="en-US" dirty="0" err="1"/>
              <a:t>elementini</a:t>
            </a:r>
            <a:r>
              <a:rPr lang="en-US" dirty="0"/>
              <a:t> </a:t>
            </a:r>
            <a:r>
              <a:rPr lang="en-US" dirty="0" err="1"/>
              <a:t>axtaris</a:t>
            </a:r>
            <a:r>
              <a:rPr lang="en-US" dirty="0"/>
              <a:t> </a:t>
            </a:r>
            <a:r>
              <a:rPr lang="en-US" dirty="0" err="1"/>
              <a:t>elementi</a:t>
            </a:r>
            <a:r>
              <a:rPr lang="en-US" dirty="0"/>
              <a:t> </a:t>
            </a:r>
            <a:r>
              <a:rPr lang="en-US" dirty="0" err="1"/>
              <a:t>ile</a:t>
            </a:r>
            <a:r>
              <a:rPr lang="en-US" dirty="0"/>
              <a:t> </a:t>
            </a:r>
            <a:r>
              <a:rPr lang="en-US" dirty="0" err="1"/>
              <a:t>muqayise</a:t>
            </a:r>
            <a:r>
              <a:rPr lang="en-US" dirty="0"/>
              <a:t> </a:t>
            </a:r>
            <a:r>
              <a:rPr lang="en-US" dirty="0" err="1"/>
              <a:t>edin</a:t>
            </a:r>
            <a:r>
              <a:rPr lang="en-US" dirty="0"/>
              <a:t>.)</a:t>
            </a:r>
          </a:p>
          <a:p>
            <a:r>
              <a:rPr lang="en-US" dirty="0"/>
              <a:t>Step 5: In this step, repeat steps 3 and 4 until the search (Target) element is compared with the </a:t>
            </a:r>
          </a:p>
          <a:p>
            <a:r>
              <a:rPr lang="en-US" dirty="0"/>
              <a:t>last element of the array.(</a:t>
            </a:r>
            <a:r>
              <a:rPr lang="en-US" dirty="0" err="1"/>
              <a:t>axtarish</a:t>
            </a:r>
            <a:r>
              <a:rPr lang="en-US" dirty="0"/>
              <a:t> </a:t>
            </a:r>
            <a:r>
              <a:rPr lang="en-US" dirty="0" err="1"/>
              <a:t>elementi</a:t>
            </a:r>
            <a:r>
              <a:rPr lang="en-US" dirty="0"/>
              <a:t> </a:t>
            </a:r>
            <a:r>
              <a:rPr lang="en-US" dirty="0" err="1"/>
              <a:t>muqayise</a:t>
            </a:r>
            <a:r>
              <a:rPr lang="en-US" dirty="0"/>
              <a:t> </a:t>
            </a:r>
            <a:r>
              <a:rPr lang="en-US" dirty="0" err="1"/>
              <a:t>olunana</a:t>
            </a:r>
            <a:r>
              <a:rPr lang="en-US" dirty="0"/>
              <a:t> </a:t>
            </a:r>
            <a:r>
              <a:rPr lang="en-US" dirty="0" err="1"/>
              <a:t>qeder</a:t>
            </a:r>
            <a:r>
              <a:rPr lang="en-US" dirty="0"/>
              <a:t> step3&amp;&amp;step4u </a:t>
            </a:r>
            <a:r>
              <a:rPr lang="en-US" dirty="0" err="1"/>
              <a:t>tekrarla</a:t>
            </a:r>
            <a:r>
              <a:rPr lang="en-US" dirty="0"/>
              <a:t>)</a:t>
            </a:r>
          </a:p>
          <a:p>
            <a:r>
              <a:rPr lang="en-US" dirty="0"/>
              <a:t>Step 6 – If the last element in the list does not match, the Linear Search Function will be </a:t>
            </a:r>
          </a:p>
          <a:p>
            <a:r>
              <a:rPr lang="en-US" dirty="0"/>
              <a:t>terminated, and the message “Element is not found” will be displayed.(</a:t>
            </a:r>
            <a:r>
              <a:rPr lang="en-US" dirty="0" err="1"/>
              <a:t>Siyahidaki</a:t>
            </a:r>
            <a:r>
              <a:rPr lang="en-US" dirty="0"/>
              <a:t> son element </a:t>
            </a:r>
            <a:r>
              <a:rPr lang="en-US" dirty="0" err="1"/>
              <a:t>uyghun</a:t>
            </a:r>
            <a:r>
              <a:rPr lang="en-US" dirty="0"/>
              <a:t> </a:t>
            </a:r>
            <a:r>
              <a:rPr lang="en-US" dirty="0" err="1"/>
              <a:t>gelmirse</a:t>
            </a:r>
            <a:r>
              <a:rPr lang="en-US" dirty="0"/>
              <a:t> </a:t>
            </a:r>
            <a:r>
              <a:rPr lang="en-US" dirty="0" err="1"/>
              <a:t>axtaris</a:t>
            </a:r>
            <a:r>
              <a:rPr lang="en-US" dirty="0"/>
              <a:t> </a:t>
            </a:r>
            <a:r>
              <a:rPr lang="en-US" dirty="0" err="1"/>
              <a:t>dayanir</a:t>
            </a:r>
            <a:r>
              <a:rPr lang="en-US" dirty="0"/>
              <a:t> </a:t>
            </a:r>
            <a:r>
              <a:rPr lang="en-US" dirty="0" err="1"/>
              <a:t>ve</a:t>
            </a:r>
            <a:r>
              <a:rPr lang="en-US" dirty="0"/>
              <a:t> “Element </a:t>
            </a:r>
            <a:r>
              <a:rPr lang="en-US" dirty="0" err="1"/>
              <a:t>is’nt</a:t>
            </a:r>
            <a:r>
              <a:rPr lang="en-US" dirty="0"/>
              <a:t> found </a:t>
            </a:r>
            <a:r>
              <a:rPr lang="en-US" dirty="0" err="1"/>
              <a:t>yazilacaq</a:t>
            </a:r>
            <a:r>
              <a:rPr lang="en-US" dirty="0"/>
              <a:t>.)</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99847" y="-516674"/>
            <a:ext cx="9779183" cy="1306398"/>
          </a:xfrm>
        </p:spPr>
        <p:txBody>
          <a:bodyPr/>
          <a:lstStyle/>
          <a:p>
            <a:r>
              <a:rPr lang="en-US" dirty="0"/>
              <a:t>BINARY SEARCH</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8" name="Content Placeholder 7">
            <a:extLst>
              <a:ext uri="{FF2B5EF4-FFF2-40B4-BE49-F238E27FC236}">
                <a16:creationId xmlns:a16="http://schemas.microsoft.com/office/drawing/2014/main" id="{8DF60D06-4B84-0496-838D-6E53A4FB543F}"/>
              </a:ext>
            </a:extLst>
          </p:cNvPr>
          <p:cNvSpPr>
            <a:spLocks noGrp="1"/>
          </p:cNvSpPr>
          <p:nvPr>
            <p:ph idx="1"/>
          </p:nvPr>
        </p:nvSpPr>
        <p:spPr>
          <a:xfrm>
            <a:off x="151491" y="626408"/>
            <a:ext cx="9779182" cy="3366813"/>
          </a:xfrm>
        </p:spPr>
        <p:txBody>
          <a:bodyPr/>
          <a:lstStyle/>
          <a:p>
            <a:r>
              <a:rPr lang="en-US" dirty="0"/>
              <a:t>Binary Search is a searching algorithm used in a sorted array by repeatedly dividing the search interval in half. The idea of binary search is to use the information that the array is sorted and reduce the time complexity to O(Log n). </a:t>
            </a:r>
          </a:p>
        </p:txBody>
      </p:sp>
      <p:pic>
        <p:nvPicPr>
          <p:cNvPr id="10" name="Picture 9" descr="Chart, line chart&#10;&#10;Description automatically generated with medium confidence">
            <a:extLst>
              <a:ext uri="{FF2B5EF4-FFF2-40B4-BE49-F238E27FC236}">
                <a16:creationId xmlns:a16="http://schemas.microsoft.com/office/drawing/2014/main" id="{DD3492C1-3F1B-C1CB-F37C-DD24615C7292}"/>
              </a:ext>
            </a:extLst>
          </p:cNvPr>
          <p:cNvPicPr>
            <a:picLocks noChangeAspect="1"/>
          </p:cNvPicPr>
          <p:nvPr/>
        </p:nvPicPr>
        <p:blipFill>
          <a:blip r:embed="rId2"/>
          <a:stretch>
            <a:fillRect/>
          </a:stretch>
        </p:blipFill>
        <p:spPr>
          <a:xfrm>
            <a:off x="6551629" y="2290713"/>
            <a:ext cx="4795188" cy="4248199"/>
          </a:xfrm>
          <a:prstGeom prst="rect">
            <a:avLst/>
          </a:prstGeom>
        </p:spPr>
      </p:pic>
      <p:sp>
        <p:nvSpPr>
          <p:cNvPr id="11" name="TextBox 10">
            <a:extLst>
              <a:ext uri="{FF2B5EF4-FFF2-40B4-BE49-F238E27FC236}">
                <a16:creationId xmlns:a16="http://schemas.microsoft.com/office/drawing/2014/main" id="{242BCDEE-F67B-C673-219F-3F9E153B9BE3}"/>
              </a:ext>
            </a:extLst>
          </p:cNvPr>
          <p:cNvSpPr txBox="1"/>
          <p:nvPr/>
        </p:nvSpPr>
        <p:spPr>
          <a:xfrm>
            <a:off x="575035" y="2667786"/>
            <a:ext cx="5328237" cy="2308324"/>
          </a:xfrm>
          <a:prstGeom prst="rect">
            <a:avLst/>
          </a:prstGeom>
          <a:noFill/>
        </p:spPr>
        <p:txBody>
          <a:bodyPr wrap="square" rtlCol="0">
            <a:spAutoFit/>
          </a:bodyPr>
          <a:lstStyle/>
          <a:p>
            <a:pPr algn="l" fontAlgn="base"/>
            <a:r>
              <a:rPr lang="en-US" b="1" i="1">
                <a:solidFill>
                  <a:srgbClr val="273239"/>
                </a:solidFill>
                <a:effectLst/>
                <a:latin typeface="urw-din"/>
              </a:rPr>
              <a:t>Input:</a:t>
            </a:r>
            <a:r>
              <a:rPr lang="en-US" b="0" i="1">
                <a:solidFill>
                  <a:srgbClr val="273239"/>
                </a:solidFill>
                <a:effectLst/>
                <a:latin typeface="urw-din"/>
              </a:rPr>
              <a:t> arr[] = {10, 20, 30, 50, 60, 80, 110, 130, 140, 170}, x = 110</a:t>
            </a:r>
            <a:br>
              <a:rPr lang="en-US" b="0" i="1">
                <a:solidFill>
                  <a:srgbClr val="273239"/>
                </a:solidFill>
                <a:effectLst/>
                <a:latin typeface="urw-din"/>
              </a:rPr>
            </a:br>
            <a:r>
              <a:rPr lang="en-US" b="1" i="1">
                <a:solidFill>
                  <a:srgbClr val="273239"/>
                </a:solidFill>
                <a:effectLst/>
                <a:latin typeface="urw-din"/>
              </a:rPr>
              <a:t>Output:</a:t>
            </a:r>
            <a:r>
              <a:rPr lang="en-US" b="0" i="1">
                <a:solidFill>
                  <a:srgbClr val="273239"/>
                </a:solidFill>
                <a:effectLst/>
                <a:latin typeface="urw-din"/>
              </a:rPr>
              <a:t> 6</a:t>
            </a:r>
            <a:br>
              <a:rPr lang="en-US" b="0" i="1">
                <a:solidFill>
                  <a:srgbClr val="273239"/>
                </a:solidFill>
                <a:effectLst/>
                <a:latin typeface="urw-din"/>
              </a:rPr>
            </a:br>
            <a:r>
              <a:rPr lang="en-US" b="1" i="1">
                <a:solidFill>
                  <a:srgbClr val="273239"/>
                </a:solidFill>
                <a:effectLst/>
                <a:latin typeface="urw-din"/>
              </a:rPr>
              <a:t>Explanation:</a:t>
            </a:r>
            <a:r>
              <a:rPr lang="en-US" b="0" i="1">
                <a:solidFill>
                  <a:srgbClr val="273239"/>
                </a:solidFill>
                <a:effectLst/>
                <a:latin typeface="urw-din"/>
              </a:rPr>
              <a:t> Element x is present at index 6. </a:t>
            </a:r>
          </a:p>
          <a:p>
            <a:pPr algn="l" fontAlgn="base"/>
            <a:r>
              <a:rPr lang="en-US" b="1" i="1">
                <a:solidFill>
                  <a:srgbClr val="273239"/>
                </a:solidFill>
                <a:effectLst/>
                <a:latin typeface="urw-din"/>
              </a:rPr>
              <a:t>Input:</a:t>
            </a:r>
            <a:r>
              <a:rPr lang="en-US" b="0" i="1">
                <a:solidFill>
                  <a:srgbClr val="273239"/>
                </a:solidFill>
                <a:effectLst/>
                <a:latin typeface="urw-din"/>
              </a:rPr>
              <a:t> arr[] = {10, 20, 30, 40, 60, 110, 120, 130, 170}, x = 175</a:t>
            </a:r>
            <a:br>
              <a:rPr lang="en-US" b="0" i="1">
                <a:solidFill>
                  <a:srgbClr val="273239"/>
                </a:solidFill>
                <a:effectLst/>
                <a:latin typeface="urw-din"/>
              </a:rPr>
            </a:br>
            <a:r>
              <a:rPr lang="en-US" b="1" i="1">
                <a:solidFill>
                  <a:srgbClr val="273239"/>
                </a:solidFill>
                <a:effectLst/>
                <a:latin typeface="urw-din"/>
              </a:rPr>
              <a:t>Output:</a:t>
            </a:r>
            <a:r>
              <a:rPr lang="en-US" b="0" i="1">
                <a:solidFill>
                  <a:srgbClr val="273239"/>
                </a:solidFill>
                <a:effectLst/>
                <a:latin typeface="urw-din"/>
              </a:rPr>
              <a:t> -1</a:t>
            </a:r>
            <a:br>
              <a:rPr lang="en-US" b="0" i="1">
                <a:solidFill>
                  <a:srgbClr val="273239"/>
                </a:solidFill>
                <a:effectLst/>
                <a:latin typeface="urw-din"/>
              </a:rPr>
            </a:br>
            <a:r>
              <a:rPr lang="en-US" b="1" i="1">
                <a:solidFill>
                  <a:srgbClr val="273239"/>
                </a:solidFill>
                <a:effectLst/>
                <a:latin typeface="urw-din"/>
              </a:rPr>
              <a:t>Explanation: </a:t>
            </a:r>
            <a:r>
              <a:rPr lang="en-US" b="0" i="1">
                <a:solidFill>
                  <a:srgbClr val="273239"/>
                </a:solidFill>
                <a:effectLst/>
                <a:latin typeface="urw-din"/>
              </a:rPr>
              <a:t>Element x is not present in arr[].</a:t>
            </a:r>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201804" y="-1018170"/>
            <a:ext cx="8412079" cy="2810460"/>
          </a:xfrm>
        </p:spPr>
        <p:txBody>
          <a:bodyPr>
            <a:normAutofit/>
          </a:bodyPr>
          <a:lstStyle/>
          <a:p>
            <a:r>
              <a:rPr lang="en-US" sz="4400" dirty="0"/>
              <a:t>JUMP SEARCH</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381000" y="697769"/>
            <a:ext cx="10931164"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3/1/2023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
        <p:nvSpPr>
          <p:cNvPr id="8" name="TextBox 7">
            <a:extLst>
              <a:ext uri="{FF2B5EF4-FFF2-40B4-BE49-F238E27FC236}">
                <a16:creationId xmlns:a16="http://schemas.microsoft.com/office/drawing/2014/main" id="{F94AD8D3-98D6-4612-FB4F-01083ABF6602}"/>
              </a:ext>
            </a:extLst>
          </p:cNvPr>
          <p:cNvSpPr txBox="1"/>
          <p:nvPr/>
        </p:nvSpPr>
        <p:spPr>
          <a:xfrm>
            <a:off x="380999" y="588848"/>
            <a:ext cx="11600469" cy="2031325"/>
          </a:xfrm>
          <a:prstGeom prst="rect">
            <a:avLst/>
          </a:prstGeom>
          <a:noFill/>
        </p:spPr>
        <p:txBody>
          <a:bodyPr wrap="square">
            <a:spAutoFit/>
          </a:bodyPr>
          <a:lstStyle/>
          <a:p>
            <a:r>
              <a:rPr lang="en-US" b="0" i="0" dirty="0">
                <a:solidFill>
                  <a:srgbClr val="273239"/>
                </a:solidFill>
                <a:effectLst/>
                <a:latin typeface="urw-din"/>
              </a:rPr>
              <a:t>Given an array of numbers where each element represents the max number of jumps that can be made forward from that element. For each array element, count the number of ways jumps can be made from that element to reach the end of the array. If an element is </a:t>
            </a:r>
            <a:r>
              <a:rPr lang="en-US" b="1" i="0" dirty="0">
                <a:solidFill>
                  <a:srgbClr val="273239"/>
                </a:solidFill>
                <a:effectLst/>
                <a:latin typeface="urw-din"/>
              </a:rPr>
              <a:t>0</a:t>
            </a:r>
            <a:r>
              <a:rPr lang="en-US" b="0" i="0" dirty="0">
                <a:solidFill>
                  <a:srgbClr val="273239"/>
                </a:solidFill>
                <a:effectLst/>
                <a:latin typeface="urw-din"/>
              </a:rPr>
              <a:t>, then a move cannot be made through that element. The element that cannot reach the end should have a count “</a:t>
            </a:r>
            <a:r>
              <a:rPr lang="en-US" b="1" i="0" dirty="0">
                <a:solidFill>
                  <a:srgbClr val="273239"/>
                </a:solidFill>
                <a:effectLst/>
                <a:latin typeface="urw-din"/>
              </a:rPr>
              <a:t>-1</a:t>
            </a:r>
            <a:r>
              <a:rPr lang="en-US" b="0" i="0" dirty="0">
                <a:solidFill>
                  <a:srgbClr val="273239"/>
                </a:solidFill>
                <a:effectLst/>
                <a:latin typeface="urw-din"/>
              </a:rPr>
              <a:t>“.(</a:t>
            </a:r>
            <a:r>
              <a:rPr lang="en-US" b="0" i="0" dirty="0" err="1">
                <a:solidFill>
                  <a:srgbClr val="273239"/>
                </a:solidFill>
                <a:effectLst/>
                <a:latin typeface="urw-din"/>
              </a:rPr>
              <a:t>Hər</a:t>
            </a:r>
            <a:r>
              <a:rPr lang="en-US" b="0" i="0" dirty="0">
                <a:solidFill>
                  <a:srgbClr val="273239"/>
                </a:solidFill>
                <a:effectLst/>
                <a:latin typeface="urw-din"/>
              </a:rPr>
              <a:t> </a:t>
            </a:r>
            <a:r>
              <a:rPr lang="en-US" b="0" i="0" dirty="0" err="1">
                <a:solidFill>
                  <a:srgbClr val="273239"/>
                </a:solidFill>
                <a:effectLst/>
                <a:latin typeface="urw-din"/>
              </a:rPr>
              <a:t>bir</a:t>
            </a:r>
            <a:r>
              <a:rPr lang="en-US" b="0" i="0" dirty="0">
                <a:solidFill>
                  <a:srgbClr val="273239"/>
                </a:solidFill>
                <a:effectLst/>
                <a:latin typeface="urw-din"/>
              </a:rPr>
              <a:t> </a:t>
            </a:r>
            <a:r>
              <a:rPr lang="en-US" b="0" i="0" dirty="0" err="1">
                <a:solidFill>
                  <a:srgbClr val="273239"/>
                </a:solidFill>
                <a:effectLst/>
                <a:latin typeface="urw-din"/>
              </a:rPr>
              <a:t>elementin</a:t>
            </a:r>
            <a:r>
              <a:rPr lang="en-US" b="0" i="0" dirty="0">
                <a:solidFill>
                  <a:srgbClr val="273239"/>
                </a:solidFill>
                <a:effectLst/>
                <a:latin typeface="urw-din"/>
              </a:rPr>
              <a:t> </a:t>
            </a:r>
            <a:r>
              <a:rPr lang="en-US" b="0" i="0" dirty="0" err="1">
                <a:solidFill>
                  <a:srgbClr val="273239"/>
                </a:solidFill>
                <a:effectLst/>
                <a:latin typeface="urw-din"/>
              </a:rPr>
              <a:t>həmin</a:t>
            </a:r>
            <a:r>
              <a:rPr lang="en-US" b="0" i="0" dirty="0">
                <a:solidFill>
                  <a:srgbClr val="273239"/>
                </a:solidFill>
                <a:effectLst/>
                <a:latin typeface="urw-din"/>
              </a:rPr>
              <a:t> </a:t>
            </a:r>
            <a:r>
              <a:rPr lang="en-US" b="0" i="0" dirty="0" err="1">
                <a:solidFill>
                  <a:srgbClr val="273239"/>
                </a:solidFill>
                <a:effectLst/>
                <a:latin typeface="urw-din"/>
              </a:rPr>
              <a:t>elementdən</a:t>
            </a:r>
            <a:r>
              <a:rPr lang="en-US" b="0" i="0" dirty="0">
                <a:solidFill>
                  <a:srgbClr val="273239"/>
                </a:solidFill>
                <a:effectLst/>
                <a:latin typeface="urw-din"/>
              </a:rPr>
              <a:t> </a:t>
            </a:r>
            <a:r>
              <a:rPr lang="en-US" b="0" i="0" dirty="0" err="1">
                <a:solidFill>
                  <a:srgbClr val="273239"/>
                </a:solidFill>
                <a:effectLst/>
                <a:latin typeface="urw-din"/>
              </a:rPr>
              <a:t>irəlilənə</a:t>
            </a:r>
            <a:r>
              <a:rPr lang="en-US" b="0" i="0" dirty="0">
                <a:solidFill>
                  <a:srgbClr val="273239"/>
                </a:solidFill>
                <a:effectLst/>
                <a:latin typeface="urw-din"/>
              </a:rPr>
              <a:t> </a:t>
            </a:r>
            <a:r>
              <a:rPr lang="en-US" b="0" i="0" dirty="0" err="1">
                <a:solidFill>
                  <a:srgbClr val="273239"/>
                </a:solidFill>
                <a:effectLst/>
                <a:latin typeface="urw-din"/>
              </a:rPr>
              <a:t>biləcək</a:t>
            </a:r>
            <a:r>
              <a:rPr lang="en-US" b="0" i="0" dirty="0">
                <a:solidFill>
                  <a:srgbClr val="273239"/>
                </a:solidFill>
                <a:effectLst/>
                <a:latin typeface="urw-din"/>
              </a:rPr>
              <a:t> </a:t>
            </a:r>
            <a:r>
              <a:rPr lang="en-US" b="0" i="0" dirty="0" err="1">
                <a:solidFill>
                  <a:srgbClr val="273239"/>
                </a:solidFill>
                <a:effectLst/>
                <a:latin typeface="urw-din"/>
              </a:rPr>
              <a:t>maksimum</a:t>
            </a:r>
            <a:r>
              <a:rPr lang="en-US" b="0" i="0" dirty="0">
                <a:solidFill>
                  <a:srgbClr val="273239"/>
                </a:solidFill>
                <a:effectLst/>
                <a:latin typeface="urw-din"/>
              </a:rPr>
              <a:t> </a:t>
            </a:r>
            <a:r>
              <a:rPr lang="en-US" b="0" i="0" dirty="0" err="1">
                <a:solidFill>
                  <a:srgbClr val="273239"/>
                </a:solidFill>
                <a:effectLst/>
                <a:latin typeface="urw-din"/>
              </a:rPr>
              <a:t>tullanma</a:t>
            </a:r>
            <a:r>
              <a:rPr lang="en-US" b="0" i="0" dirty="0">
                <a:solidFill>
                  <a:srgbClr val="273239"/>
                </a:solidFill>
                <a:effectLst/>
                <a:latin typeface="urw-din"/>
              </a:rPr>
              <a:t> </a:t>
            </a:r>
            <a:r>
              <a:rPr lang="en-US" b="0" i="0" dirty="0" err="1">
                <a:solidFill>
                  <a:srgbClr val="273239"/>
                </a:solidFill>
                <a:effectLst/>
                <a:latin typeface="urw-din"/>
              </a:rPr>
              <a:t>sayını</a:t>
            </a:r>
            <a:r>
              <a:rPr lang="en-US" b="0" i="0" dirty="0">
                <a:solidFill>
                  <a:srgbClr val="273239"/>
                </a:solidFill>
                <a:effectLst/>
                <a:latin typeface="urw-din"/>
              </a:rPr>
              <a:t> </a:t>
            </a:r>
            <a:r>
              <a:rPr lang="en-US" b="0" i="0" dirty="0" err="1">
                <a:solidFill>
                  <a:srgbClr val="273239"/>
                </a:solidFill>
                <a:effectLst/>
                <a:latin typeface="urw-din"/>
              </a:rPr>
              <a:t>əks</a:t>
            </a:r>
            <a:r>
              <a:rPr lang="en-US" b="0" i="0" dirty="0">
                <a:solidFill>
                  <a:srgbClr val="273239"/>
                </a:solidFill>
                <a:effectLst/>
                <a:latin typeface="urw-din"/>
              </a:rPr>
              <a:t> </a:t>
            </a:r>
            <a:r>
              <a:rPr lang="en-US" b="0" i="0" dirty="0" err="1">
                <a:solidFill>
                  <a:srgbClr val="273239"/>
                </a:solidFill>
                <a:effectLst/>
                <a:latin typeface="urw-din"/>
              </a:rPr>
              <a:t>etdirən</a:t>
            </a:r>
            <a:r>
              <a:rPr lang="en-US" b="0" i="0" dirty="0">
                <a:solidFill>
                  <a:srgbClr val="273239"/>
                </a:solidFill>
                <a:effectLst/>
                <a:latin typeface="urw-din"/>
              </a:rPr>
              <a:t> </a:t>
            </a:r>
            <a:r>
              <a:rPr lang="en-US" b="0" i="0" dirty="0" err="1">
                <a:solidFill>
                  <a:srgbClr val="273239"/>
                </a:solidFill>
                <a:effectLst/>
                <a:latin typeface="urw-din"/>
              </a:rPr>
              <a:t>bir</a:t>
            </a:r>
            <a:r>
              <a:rPr lang="en-US" b="0" i="0" dirty="0">
                <a:solidFill>
                  <a:srgbClr val="273239"/>
                </a:solidFill>
                <a:effectLst/>
                <a:latin typeface="urw-din"/>
              </a:rPr>
              <a:t> </a:t>
            </a:r>
            <a:r>
              <a:rPr lang="en-US" b="0" i="0" dirty="0" err="1">
                <a:solidFill>
                  <a:srgbClr val="273239"/>
                </a:solidFill>
                <a:effectLst/>
                <a:latin typeface="urw-din"/>
              </a:rPr>
              <a:t>sıra</a:t>
            </a:r>
            <a:r>
              <a:rPr lang="en-US" b="0" i="0" dirty="0">
                <a:solidFill>
                  <a:srgbClr val="273239"/>
                </a:solidFill>
                <a:effectLst/>
                <a:latin typeface="urw-din"/>
              </a:rPr>
              <a:t> </a:t>
            </a:r>
            <a:r>
              <a:rPr lang="en-US" b="0" i="0" dirty="0" err="1">
                <a:solidFill>
                  <a:srgbClr val="273239"/>
                </a:solidFill>
                <a:effectLst/>
                <a:latin typeface="urw-din"/>
              </a:rPr>
              <a:t>rəqəmlər</a:t>
            </a:r>
            <a:r>
              <a:rPr lang="en-US" b="0" i="0" dirty="0">
                <a:solidFill>
                  <a:srgbClr val="273239"/>
                </a:solidFill>
                <a:effectLst/>
                <a:latin typeface="urw-din"/>
              </a:rPr>
              <a:t> </a:t>
            </a:r>
            <a:r>
              <a:rPr lang="en-US" b="0" i="0" dirty="0" err="1">
                <a:solidFill>
                  <a:srgbClr val="273239"/>
                </a:solidFill>
                <a:effectLst/>
                <a:latin typeface="urw-din"/>
              </a:rPr>
              <a:t>nəzərə</a:t>
            </a:r>
            <a:r>
              <a:rPr lang="en-US" b="0" i="0" dirty="0">
                <a:solidFill>
                  <a:srgbClr val="273239"/>
                </a:solidFill>
                <a:effectLst/>
                <a:latin typeface="urw-din"/>
              </a:rPr>
              <a:t> </a:t>
            </a:r>
            <a:r>
              <a:rPr lang="en-US" b="0" i="0" dirty="0" err="1">
                <a:solidFill>
                  <a:srgbClr val="273239"/>
                </a:solidFill>
                <a:effectLst/>
                <a:latin typeface="urw-din"/>
              </a:rPr>
              <a:t>alınmaqla</a:t>
            </a:r>
            <a:r>
              <a:rPr lang="en-US" b="0" i="0" dirty="0">
                <a:solidFill>
                  <a:srgbClr val="273239"/>
                </a:solidFill>
                <a:effectLst/>
                <a:latin typeface="urw-din"/>
              </a:rPr>
              <a:t>. </a:t>
            </a:r>
            <a:r>
              <a:rPr lang="en-US" b="0" i="0" dirty="0" err="1">
                <a:solidFill>
                  <a:srgbClr val="273239"/>
                </a:solidFill>
                <a:effectLst/>
                <a:latin typeface="urw-din"/>
              </a:rPr>
              <a:t>Hər</a:t>
            </a:r>
            <a:r>
              <a:rPr lang="en-US" b="0" i="0" dirty="0">
                <a:solidFill>
                  <a:srgbClr val="273239"/>
                </a:solidFill>
                <a:effectLst/>
                <a:latin typeface="urw-din"/>
              </a:rPr>
              <a:t> </a:t>
            </a:r>
            <a:r>
              <a:rPr lang="en-US" b="0" i="0" dirty="0" err="1">
                <a:solidFill>
                  <a:srgbClr val="273239"/>
                </a:solidFill>
                <a:effectLst/>
                <a:latin typeface="urw-din"/>
              </a:rPr>
              <a:t>massiv</a:t>
            </a:r>
            <a:r>
              <a:rPr lang="en-US" b="0" i="0" dirty="0">
                <a:solidFill>
                  <a:srgbClr val="273239"/>
                </a:solidFill>
                <a:effectLst/>
                <a:latin typeface="urw-din"/>
              </a:rPr>
              <a:t> </a:t>
            </a:r>
            <a:r>
              <a:rPr lang="en-US" b="0" i="0" dirty="0" err="1">
                <a:solidFill>
                  <a:srgbClr val="273239"/>
                </a:solidFill>
                <a:effectLst/>
                <a:latin typeface="urw-din"/>
              </a:rPr>
              <a:t>elementi</a:t>
            </a:r>
            <a:r>
              <a:rPr lang="en-US" b="0" i="0" dirty="0">
                <a:solidFill>
                  <a:srgbClr val="273239"/>
                </a:solidFill>
                <a:effectLst/>
                <a:latin typeface="urw-din"/>
              </a:rPr>
              <a:t> </a:t>
            </a:r>
            <a:r>
              <a:rPr lang="en-US" b="0" i="0" dirty="0" err="1">
                <a:solidFill>
                  <a:srgbClr val="273239"/>
                </a:solidFill>
                <a:effectLst/>
                <a:latin typeface="urw-din"/>
              </a:rPr>
              <a:t>üçün</a:t>
            </a:r>
            <a:r>
              <a:rPr lang="en-US" b="0" i="0" dirty="0">
                <a:solidFill>
                  <a:srgbClr val="273239"/>
                </a:solidFill>
                <a:effectLst/>
                <a:latin typeface="urw-din"/>
              </a:rPr>
              <a:t> </a:t>
            </a:r>
            <a:r>
              <a:rPr lang="en-US" b="0" i="0" dirty="0" err="1">
                <a:solidFill>
                  <a:srgbClr val="273239"/>
                </a:solidFill>
                <a:effectLst/>
                <a:latin typeface="urw-din"/>
              </a:rPr>
              <a:t>massivin</a:t>
            </a:r>
            <a:r>
              <a:rPr lang="en-US" b="0" i="0" dirty="0">
                <a:solidFill>
                  <a:srgbClr val="273239"/>
                </a:solidFill>
                <a:effectLst/>
                <a:latin typeface="urw-din"/>
              </a:rPr>
              <a:t> </a:t>
            </a:r>
            <a:r>
              <a:rPr lang="en-US" b="0" i="0" dirty="0" err="1">
                <a:solidFill>
                  <a:srgbClr val="273239"/>
                </a:solidFill>
                <a:effectLst/>
                <a:latin typeface="urw-din"/>
              </a:rPr>
              <a:t>sonuna</a:t>
            </a:r>
            <a:r>
              <a:rPr lang="en-US" b="0" i="0" dirty="0">
                <a:solidFill>
                  <a:srgbClr val="273239"/>
                </a:solidFill>
                <a:effectLst/>
                <a:latin typeface="urw-din"/>
              </a:rPr>
              <a:t> </a:t>
            </a:r>
            <a:r>
              <a:rPr lang="en-US" b="0" i="0" dirty="0" err="1">
                <a:solidFill>
                  <a:srgbClr val="273239"/>
                </a:solidFill>
                <a:effectLst/>
                <a:latin typeface="urw-din"/>
              </a:rPr>
              <a:t>çatmaq</a:t>
            </a:r>
            <a:r>
              <a:rPr lang="en-US" b="0" i="0" dirty="0">
                <a:solidFill>
                  <a:srgbClr val="273239"/>
                </a:solidFill>
                <a:effectLst/>
                <a:latin typeface="urw-din"/>
              </a:rPr>
              <a:t> </a:t>
            </a:r>
            <a:r>
              <a:rPr lang="en-US" b="0" i="0" dirty="0" err="1">
                <a:solidFill>
                  <a:srgbClr val="273239"/>
                </a:solidFill>
                <a:effectLst/>
                <a:latin typeface="urw-din"/>
              </a:rPr>
              <a:t>üçün</a:t>
            </a:r>
            <a:r>
              <a:rPr lang="en-US" b="0" i="0" dirty="0">
                <a:solidFill>
                  <a:srgbClr val="273239"/>
                </a:solidFill>
                <a:effectLst/>
                <a:latin typeface="urw-din"/>
              </a:rPr>
              <a:t> </a:t>
            </a:r>
            <a:r>
              <a:rPr lang="en-US" b="0" i="0" dirty="0" err="1">
                <a:solidFill>
                  <a:srgbClr val="273239"/>
                </a:solidFill>
                <a:effectLst/>
                <a:latin typeface="urw-din"/>
              </a:rPr>
              <a:t>həmin</a:t>
            </a:r>
            <a:r>
              <a:rPr lang="en-US" b="0" i="0" dirty="0">
                <a:solidFill>
                  <a:srgbClr val="273239"/>
                </a:solidFill>
                <a:effectLst/>
                <a:latin typeface="urw-din"/>
              </a:rPr>
              <a:t> </a:t>
            </a:r>
            <a:r>
              <a:rPr lang="en-US" b="0" i="0" dirty="0" err="1">
                <a:solidFill>
                  <a:srgbClr val="273239"/>
                </a:solidFill>
                <a:effectLst/>
                <a:latin typeface="urw-din"/>
              </a:rPr>
              <a:t>elementdən</a:t>
            </a:r>
            <a:r>
              <a:rPr lang="en-US" b="0" i="0" dirty="0">
                <a:solidFill>
                  <a:srgbClr val="273239"/>
                </a:solidFill>
                <a:effectLst/>
                <a:latin typeface="urw-din"/>
              </a:rPr>
              <a:t> </a:t>
            </a:r>
            <a:r>
              <a:rPr lang="en-US" b="0" i="0" dirty="0" err="1">
                <a:solidFill>
                  <a:srgbClr val="273239"/>
                </a:solidFill>
                <a:effectLst/>
                <a:latin typeface="urw-din"/>
              </a:rPr>
              <a:t>atlamaların</a:t>
            </a:r>
            <a:r>
              <a:rPr lang="en-US" b="0" i="0" dirty="0">
                <a:solidFill>
                  <a:srgbClr val="273239"/>
                </a:solidFill>
                <a:effectLst/>
                <a:latin typeface="urw-din"/>
              </a:rPr>
              <a:t> </a:t>
            </a:r>
            <a:r>
              <a:rPr lang="en-US" b="0" i="0" dirty="0" err="1">
                <a:solidFill>
                  <a:srgbClr val="273239"/>
                </a:solidFill>
                <a:effectLst/>
                <a:latin typeface="urw-din"/>
              </a:rPr>
              <a:t>edilə</a:t>
            </a:r>
            <a:r>
              <a:rPr lang="en-US" b="0" i="0" dirty="0">
                <a:solidFill>
                  <a:srgbClr val="273239"/>
                </a:solidFill>
                <a:effectLst/>
                <a:latin typeface="urw-din"/>
              </a:rPr>
              <a:t> </a:t>
            </a:r>
            <a:r>
              <a:rPr lang="en-US" b="0" i="0" dirty="0" err="1">
                <a:solidFill>
                  <a:srgbClr val="273239"/>
                </a:solidFill>
                <a:effectLst/>
                <a:latin typeface="urw-din"/>
              </a:rPr>
              <a:t>biləcəyi</a:t>
            </a:r>
            <a:r>
              <a:rPr lang="en-US" b="0" i="0" dirty="0">
                <a:solidFill>
                  <a:srgbClr val="273239"/>
                </a:solidFill>
                <a:effectLst/>
                <a:latin typeface="urw-din"/>
              </a:rPr>
              <a:t> </a:t>
            </a:r>
            <a:r>
              <a:rPr lang="en-US" b="0" i="0" dirty="0" err="1">
                <a:solidFill>
                  <a:srgbClr val="273239"/>
                </a:solidFill>
                <a:effectLst/>
                <a:latin typeface="urw-din"/>
              </a:rPr>
              <a:t>yolların</a:t>
            </a:r>
            <a:r>
              <a:rPr lang="en-US" b="0" i="0" dirty="0">
                <a:solidFill>
                  <a:srgbClr val="273239"/>
                </a:solidFill>
                <a:effectLst/>
                <a:latin typeface="urw-din"/>
              </a:rPr>
              <a:t> </a:t>
            </a:r>
            <a:r>
              <a:rPr lang="en-US" b="0" i="0" dirty="0" err="1">
                <a:solidFill>
                  <a:srgbClr val="273239"/>
                </a:solidFill>
                <a:effectLst/>
                <a:latin typeface="urw-din"/>
              </a:rPr>
              <a:t>sayını</a:t>
            </a:r>
            <a:r>
              <a:rPr lang="en-US" b="0" i="0" dirty="0">
                <a:solidFill>
                  <a:srgbClr val="273239"/>
                </a:solidFill>
                <a:effectLst/>
                <a:latin typeface="urw-din"/>
              </a:rPr>
              <a:t> </a:t>
            </a:r>
            <a:r>
              <a:rPr lang="en-US" b="0" i="0" dirty="0" err="1">
                <a:solidFill>
                  <a:srgbClr val="273239"/>
                </a:solidFill>
                <a:effectLst/>
                <a:latin typeface="urw-din"/>
              </a:rPr>
              <a:t>sayın</a:t>
            </a:r>
            <a:r>
              <a:rPr lang="en-US" b="0" i="0" dirty="0">
                <a:solidFill>
                  <a:srgbClr val="273239"/>
                </a:solidFill>
                <a:effectLst/>
                <a:latin typeface="urw-din"/>
              </a:rPr>
              <a:t>. Element 0-dırsa, </a:t>
            </a:r>
            <a:r>
              <a:rPr lang="en-US" b="0" i="0" dirty="0" err="1">
                <a:solidFill>
                  <a:srgbClr val="273239"/>
                </a:solidFill>
                <a:effectLst/>
                <a:latin typeface="urw-din"/>
              </a:rPr>
              <a:t>bu</a:t>
            </a:r>
            <a:r>
              <a:rPr lang="en-US" b="0" i="0" dirty="0">
                <a:solidFill>
                  <a:srgbClr val="273239"/>
                </a:solidFill>
                <a:effectLst/>
                <a:latin typeface="urw-din"/>
              </a:rPr>
              <a:t> element </a:t>
            </a:r>
            <a:r>
              <a:rPr lang="en-US" b="0" i="0" dirty="0" err="1">
                <a:solidFill>
                  <a:srgbClr val="273239"/>
                </a:solidFill>
                <a:effectLst/>
                <a:latin typeface="urw-din"/>
              </a:rPr>
              <a:t>vasitəsilə</a:t>
            </a:r>
            <a:r>
              <a:rPr lang="en-US" b="0" i="0" dirty="0">
                <a:solidFill>
                  <a:srgbClr val="273239"/>
                </a:solidFill>
                <a:effectLst/>
                <a:latin typeface="urw-din"/>
              </a:rPr>
              <a:t> </a:t>
            </a:r>
            <a:r>
              <a:rPr lang="en-US" b="0" i="0" dirty="0" err="1">
                <a:solidFill>
                  <a:srgbClr val="273239"/>
                </a:solidFill>
                <a:effectLst/>
                <a:latin typeface="urw-din"/>
              </a:rPr>
              <a:t>hərəkət</a:t>
            </a:r>
            <a:r>
              <a:rPr lang="en-US" b="0" i="0" dirty="0">
                <a:solidFill>
                  <a:srgbClr val="273239"/>
                </a:solidFill>
                <a:effectLst/>
                <a:latin typeface="urw-din"/>
              </a:rPr>
              <a:t> </a:t>
            </a:r>
            <a:r>
              <a:rPr lang="en-US" b="0" i="0" dirty="0" err="1">
                <a:solidFill>
                  <a:srgbClr val="273239"/>
                </a:solidFill>
                <a:effectLst/>
                <a:latin typeface="urw-din"/>
              </a:rPr>
              <a:t>edilə</a:t>
            </a:r>
            <a:r>
              <a:rPr lang="en-US" b="0" i="0" dirty="0">
                <a:solidFill>
                  <a:srgbClr val="273239"/>
                </a:solidFill>
                <a:effectLst/>
                <a:latin typeface="urw-din"/>
              </a:rPr>
              <a:t> </a:t>
            </a:r>
            <a:r>
              <a:rPr lang="en-US" b="0" i="0" dirty="0" err="1">
                <a:solidFill>
                  <a:srgbClr val="273239"/>
                </a:solidFill>
                <a:effectLst/>
                <a:latin typeface="urw-din"/>
              </a:rPr>
              <a:t>bilməz</a:t>
            </a:r>
            <a:r>
              <a:rPr lang="en-US" b="0" i="0" dirty="0">
                <a:solidFill>
                  <a:srgbClr val="273239"/>
                </a:solidFill>
                <a:effectLst/>
                <a:latin typeface="urw-din"/>
              </a:rPr>
              <a:t>. Sona </a:t>
            </a:r>
            <a:r>
              <a:rPr lang="en-US" b="0" i="0" dirty="0" err="1">
                <a:solidFill>
                  <a:srgbClr val="273239"/>
                </a:solidFill>
                <a:effectLst/>
                <a:latin typeface="urw-din"/>
              </a:rPr>
              <a:t>çata</a:t>
            </a:r>
            <a:r>
              <a:rPr lang="en-US" b="0" i="0" dirty="0">
                <a:solidFill>
                  <a:srgbClr val="273239"/>
                </a:solidFill>
                <a:effectLst/>
                <a:latin typeface="urw-din"/>
              </a:rPr>
              <a:t> </a:t>
            </a:r>
            <a:r>
              <a:rPr lang="en-US" b="0" i="0" dirty="0" err="1">
                <a:solidFill>
                  <a:srgbClr val="273239"/>
                </a:solidFill>
                <a:effectLst/>
                <a:latin typeface="urw-din"/>
              </a:rPr>
              <a:t>bilməyən</a:t>
            </a:r>
            <a:r>
              <a:rPr lang="en-US" b="0" i="0" dirty="0">
                <a:solidFill>
                  <a:srgbClr val="273239"/>
                </a:solidFill>
                <a:effectLst/>
                <a:latin typeface="urw-din"/>
              </a:rPr>
              <a:t> </a:t>
            </a:r>
            <a:r>
              <a:rPr lang="en-US" b="0" i="0" dirty="0" err="1">
                <a:solidFill>
                  <a:srgbClr val="273239"/>
                </a:solidFill>
                <a:effectLst/>
                <a:latin typeface="urw-din"/>
              </a:rPr>
              <a:t>elementin</a:t>
            </a:r>
            <a:r>
              <a:rPr lang="en-US" b="0" i="0" dirty="0">
                <a:solidFill>
                  <a:srgbClr val="273239"/>
                </a:solidFill>
                <a:effectLst/>
                <a:latin typeface="urw-din"/>
              </a:rPr>
              <a:t> </a:t>
            </a:r>
            <a:r>
              <a:rPr lang="en-US" b="0" i="0" dirty="0" err="1">
                <a:solidFill>
                  <a:srgbClr val="273239"/>
                </a:solidFill>
                <a:effectLst/>
                <a:latin typeface="urw-din"/>
              </a:rPr>
              <a:t>sayı</a:t>
            </a:r>
            <a:r>
              <a:rPr lang="en-US" b="0" i="0" dirty="0">
                <a:solidFill>
                  <a:srgbClr val="273239"/>
                </a:solidFill>
                <a:effectLst/>
                <a:latin typeface="urw-din"/>
              </a:rPr>
              <a:t> “-1” </a:t>
            </a:r>
            <a:r>
              <a:rPr lang="en-US" b="0" i="0" dirty="0" err="1">
                <a:solidFill>
                  <a:srgbClr val="273239"/>
                </a:solidFill>
                <a:effectLst/>
                <a:latin typeface="urw-din"/>
              </a:rPr>
              <a:t>olmalıdır</a:t>
            </a:r>
            <a:r>
              <a:rPr lang="en-US" b="0" i="0" dirty="0">
                <a:solidFill>
                  <a:srgbClr val="273239"/>
                </a:solidFill>
                <a:effectLst/>
                <a:latin typeface="urw-din"/>
              </a:rPr>
              <a:t>.)</a:t>
            </a:r>
            <a:endParaRPr lang="en-US" dirty="0"/>
          </a:p>
        </p:txBody>
      </p:sp>
      <p:pic>
        <p:nvPicPr>
          <p:cNvPr id="10" name="Picture 9" descr="Diagram&#10;&#10;Description automatically generated">
            <a:extLst>
              <a:ext uri="{FF2B5EF4-FFF2-40B4-BE49-F238E27FC236}">
                <a16:creationId xmlns:a16="http://schemas.microsoft.com/office/drawing/2014/main" id="{13A7ECFD-AC6F-4E95-4298-4A29AF8AD745}"/>
              </a:ext>
            </a:extLst>
          </p:cNvPr>
          <p:cNvPicPr>
            <a:picLocks noChangeAspect="1"/>
          </p:cNvPicPr>
          <p:nvPr/>
        </p:nvPicPr>
        <p:blipFill>
          <a:blip r:embed="rId2"/>
          <a:stretch>
            <a:fillRect/>
          </a:stretch>
        </p:blipFill>
        <p:spPr>
          <a:xfrm>
            <a:off x="5407843" y="2941590"/>
            <a:ext cx="6608190" cy="2592476"/>
          </a:xfrm>
          <a:prstGeom prst="rect">
            <a:avLst/>
          </a:prstGeom>
        </p:spPr>
      </p:pic>
      <p:sp>
        <p:nvSpPr>
          <p:cNvPr id="12" name="TextBox 11">
            <a:extLst>
              <a:ext uri="{FF2B5EF4-FFF2-40B4-BE49-F238E27FC236}">
                <a16:creationId xmlns:a16="http://schemas.microsoft.com/office/drawing/2014/main" id="{E3C3149C-622F-D12E-731A-B348EC0141B0}"/>
              </a:ext>
            </a:extLst>
          </p:cNvPr>
          <p:cNvSpPr txBox="1"/>
          <p:nvPr/>
        </p:nvSpPr>
        <p:spPr>
          <a:xfrm>
            <a:off x="379971" y="2796030"/>
            <a:ext cx="6339526" cy="2862322"/>
          </a:xfrm>
          <a:prstGeom prst="rect">
            <a:avLst/>
          </a:prstGeom>
          <a:noFill/>
        </p:spPr>
        <p:txBody>
          <a:bodyPr wrap="square">
            <a:spAutoFit/>
          </a:bodyPr>
          <a:lstStyle/>
          <a:p>
            <a:r>
              <a:rPr lang="en-US" dirty="0">
                <a:highlight>
                  <a:srgbClr val="FFFF00"/>
                </a:highlight>
              </a:rPr>
              <a:t>static void </a:t>
            </a:r>
            <a:r>
              <a:rPr lang="en-US" dirty="0" err="1">
                <a:highlight>
                  <a:srgbClr val="FFFF00"/>
                </a:highlight>
              </a:rPr>
              <a:t>countWaysToJump</a:t>
            </a:r>
            <a:r>
              <a:rPr lang="en-US" dirty="0">
                <a:highlight>
                  <a:srgbClr val="FFFF00"/>
                </a:highlight>
              </a:rPr>
              <a:t>(int[] </a:t>
            </a:r>
            <a:r>
              <a:rPr lang="en-US" dirty="0" err="1">
                <a:highlight>
                  <a:srgbClr val="FFFF00"/>
                </a:highlight>
              </a:rPr>
              <a:t>arr</a:t>
            </a:r>
            <a:r>
              <a:rPr lang="en-US" dirty="0">
                <a:highlight>
                  <a:srgbClr val="FFFF00"/>
                </a:highlight>
              </a:rPr>
              <a:t>, int n)</a:t>
            </a:r>
          </a:p>
          <a:p>
            <a:r>
              <a:rPr lang="en-US" dirty="0">
                <a:highlight>
                  <a:srgbClr val="FFFF00"/>
                </a:highlight>
              </a:rPr>
              <a:t>    {</a:t>
            </a:r>
          </a:p>
          <a:p>
            <a:r>
              <a:rPr lang="en-US" dirty="0">
                <a:highlight>
                  <a:srgbClr val="FFFF00"/>
                </a:highlight>
              </a:rPr>
              <a:t>         </a:t>
            </a:r>
          </a:p>
          <a:p>
            <a:r>
              <a:rPr lang="en-US" dirty="0">
                <a:highlight>
                  <a:srgbClr val="FFFF00"/>
                </a:highlight>
              </a:rPr>
              <a:t>        // </a:t>
            </a:r>
            <a:r>
              <a:rPr lang="en-US" dirty="0" err="1">
                <a:highlight>
                  <a:srgbClr val="FFFF00"/>
                </a:highlight>
              </a:rPr>
              <a:t>count_jump</a:t>
            </a:r>
            <a:r>
              <a:rPr lang="en-US" dirty="0">
                <a:highlight>
                  <a:srgbClr val="FFFF00"/>
                </a:highlight>
              </a:rPr>
              <a:t>[</a:t>
            </a:r>
            <a:r>
              <a:rPr lang="en-US" dirty="0" err="1">
                <a:highlight>
                  <a:srgbClr val="FFFF00"/>
                </a:highlight>
              </a:rPr>
              <a:t>i</a:t>
            </a:r>
            <a:r>
              <a:rPr lang="en-US" dirty="0">
                <a:highlight>
                  <a:srgbClr val="FFFF00"/>
                </a:highlight>
              </a:rPr>
              <a:t>] store number of ways</a:t>
            </a:r>
          </a:p>
          <a:p>
            <a:r>
              <a:rPr lang="en-US" dirty="0">
                <a:highlight>
                  <a:srgbClr val="FFFF00"/>
                </a:highlight>
              </a:rPr>
              <a:t>        // </a:t>
            </a:r>
            <a:r>
              <a:rPr lang="en-US" dirty="0" err="1">
                <a:highlight>
                  <a:srgbClr val="FFFF00"/>
                </a:highlight>
              </a:rPr>
              <a:t>arr</a:t>
            </a:r>
            <a:r>
              <a:rPr lang="en-US" dirty="0">
                <a:highlight>
                  <a:srgbClr val="FFFF00"/>
                </a:highlight>
              </a:rPr>
              <a:t>[</a:t>
            </a:r>
            <a:r>
              <a:rPr lang="en-US" dirty="0" err="1">
                <a:highlight>
                  <a:srgbClr val="FFFF00"/>
                </a:highlight>
              </a:rPr>
              <a:t>i</a:t>
            </a:r>
            <a:r>
              <a:rPr lang="en-US" dirty="0">
                <a:highlight>
                  <a:srgbClr val="FFFF00"/>
                </a:highlight>
              </a:rPr>
              <a:t>] can reach to the end</a:t>
            </a:r>
          </a:p>
          <a:p>
            <a:r>
              <a:rPr lang="en-US" dirty="0">
                <a:highlight>
                  <a:srgbClr val="FFFF00"/>
                </a:highlight>
              </a:rPr>
              <a:t>        int[] </a:t>
            </a:r>
            <a:r>
              <a:rPr lang="en-US" dirty="0" err="1">
                <a:highlight>
                  <a:srgbClr val="FFFF00"/>
                </a:highlight>
              </a:rPr>
              <a:t>count_jump</a:t>
            </a:r>
            <a:r>
              <a:rPr lang="en-US" dirty="0">
                <a:highlight>
                  <a:srgbClr val="FFFF00"/>
                </a:highlight>
              </a:rPr>
              <a:t> = new int[n];</a:t>
            </a:r>
          </a:p>
          <a:p>
            <a:r>
              <a:rPr lang="en-US" dirty="0">
                <a:highlight>
                  <a:srgbClr val="FFFF00"/>
                </a:highlight>
              </a:rPr>
              <a:t>         </a:t>
            </a:r>
          </a:p>
          <a:p>
            <a:r>
              <a:rPr lang="en-US" dirty="0">
                <a:highlight>
                  <a:srgbClr val="FFFF00"/>
                </a:highlight>
              </a:rPr>
              <a:t>        for(int </a:t>
            </a:r>
            <a:r>
              <a:rPr lang="en-US" dirty="0" err="1">
                <a:highlight>
                  <a:srgbClr val="FFFF00"/>
                </a:highlight>
              </a:rPr>
              <a:t>i</a:t>
            </a:r>
            <a:r>
              <a:rPr lang="en-US" dirty="0">
                <a:highlight>
                  <a:srgbClr val="FFFF00"/>
                </a:highlight>
              </a:rPr>
              <a:t> = 0; </a:t>
            </a:r>
            <a:r>
              <a:rPr lang="en-US" dirty="0" err="1">
                <a:highlight>
                  <a:srgbClr val="FFFF00"/>
                </a:highlight>
              </a:rPr>
              <a:t>i</a:t>
            </a:r>
            <a:r>
              <a:rPr lang="en-US" dirty="0">
                <a:highlight>
                  <a:srgbClr val="FFFF00"/>
                </a:highlight>
              </a:rPr>
              <a:t> &lt; n; </a:t>
            </a:r>
            <a:r>
              <a:rPr lang="en-US" dirty="0" err="1">
                <a:highlight>
                  <a:srgbClr val="FFFF00"/>
                </a:highlight>
              </a:rPr>
              <a:t>i</a:t>
            </a:r>
            <a:r>
              <a:rPr lang="en-US" dirty="0">
                <a:highlight>
                  <a:srgbClr val="FFFF00"/>
                </a:highlight>
              </a:rPr>
              <a:t>++)</a:t>
            </a:r>
          </a:p>
          <a:p>
            <a:r>
              <a:rPr lang="en-US" dirty="0">
                <a:highlight>
                  <a:srgbClr val="FFFF00"/>
                </a:highlight>
              </a:rPr>
              <a:t>            </a:t>
            </a:r>
            <a:r>
              <a:rPr lang="en-US" dirty="0" err="1">
                <a:highlight>
                  <a:srgbClr val="FFFF00"/>
                </a:highlight>
              </a:rPr>
              <a:t>count_jump</a:t>
            </a:r>
            <a:r>
              <a:rPr lang="en-US" dirty="0">
                <a:highlight>
                  <a:srgbClr val="FFFF00"/>
                </a:highlight>
              </a:rPr>
              <a:t>[</a:t>
            </a:r>
            <a:r>
              <a:rPr lang="en-US" dirty="0" err="1">
                <a:highlight>
                  <a:srgbClr val="FFFF00"/>
                </a:highlight>
              </a:rPr>
              <a:t>i</a:t>
            </a:r>
            <a:r>
              <a:rPr lang="en-US" dirty="0">
                <a:highlight>
                  <a:srgbClr val="FFFF00"/>
                </a:highlight>
              </a:rPr>
              <a:t>] = 0;</a:t>
            </a:r>
          </a:p>
          <a:p>
            <a:r>
              <a:rPr lang="en-US" dirty="0"/>
              <a:t> </a:t>
            </a:r>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308880" y="-526257"/>
            <a:ext cx="8401624" cy="1325563"/>
          </a:xfrm>
        </p:spPr>
        <p:txBody>
          <a:bodyPr/>
          <a:lstStyle/>
          <a:p>
            <a:r>
              <a:rPr lang="en-US" dirty="0"/>
              <a:t>INTERPOLATION SEARCH</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3/1/2023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
        <p:nvSpPr>
          <p:cNvPr id="25" name="TextBox 24">
            <a:extLst>
              <a:ext uri="{FF2B5EF4-FFF2-40B4-BE49-F238E27FC236}">
                <a16:creationId xmlns:a16="http://schemas.microsoft.com/office/drawing/2014/main" id="{45EF0786-30FB-B460-F978-CB6298B1BE3B}"/>
              </a:ext>
            </a:extLst>
          </p:cNvPr>
          <p:cNvSpPr txBox="1"/>
          <p:nvPr/>
        </p:nvSpPr>
        <p:spPr>
          <a:xfrm>
            <a:off x="216754" y="799306"/>
            <a:ext cx="9283075" cy="2308324"/>
          </a:xfrm>
          <a:prstGeom prst="rect">
            <a:avLst/>
          </a:prstGeom>
          <a:noFill/>
        </p:spPr>
        <p:txBody>
          <a:bodyPr wrap="square">
            <a:spAutoFit/>
          </a:bodyPr>
          <a:lstStyle/>
          <a:p>
            <a:r>
              <a:rPr lang="en-US" b="0" i="0" dirty="0">
                <a:solidFill>
                  <a:srgbClr val="273239"/>
                </a:solidFill>
                <a:effectLst/>
                <a:latin typeface="urw-din"/>
              </a:rPr>
              <a:t>Given a sorted array of n uniformly distributed values </a:t>
            </a:r>
            <a:r>
              <a:rPr lang="en-US" b="0" i="0" dirty="0" err="1">
                <a:solidFill>
                  <a:srgbClr val="273239"/>
                </a:solidFill>
                <a:effectLst/>
                <a:latin typeface="urw-din"/>
              </a:rPr>
              <a:t>arr</a:t>
            </a:r>
            <a:r>
              <a:rPr lang="en-US" b="0" i="0" dirty="0">
                <a:solidFill>
                  <a:srgbClr val="273239"/>
                </a:solidFill>
                <a:effectLst/>
                <a:latin typeface="urw-din"/>
              </a:rPr>
              <a:t>[], write a function to search for a particular element x in the array. (n </a:t>
            </a:r>
            <a:r>
              <a:rPr lang="en-US" b="0" i="0" dirty="0" err="1">
                <a:solidFill>
                  <a:srgbClr val="273239"/>
                </a:solidFill>
                <a:effectLst/>
                <a:latin typeface="urw-din"/>
              </a:rPr>
              <a:t>vahid</a:t>
            </a:r>
            <a:r>
              <a:rPr lang="en-US" b="0" i="0" dirty="0">
                <a:solidFill>
                  <a:srgbClr val="273239"/>
                </a:solidFill>
                <a:effectLst/>
                <a:latin typeface="urw-din"/>
              </a:rPr>
              <a:t> </a:t>
            </a:r>
            <a:r>
              <a:rPr lang="en-US" b="0" i="0" dirty="0" err="1">
                <a:solidFill>
                  <a:srgbClr val="273239"/>
                </a:solidFill>
                <a:effectLst/>
                <a:latin typeface="urw-din"/>
              </a:rPr>
              <a:t>paylanmış</a:t>
            </a:r>
            <a:r>
              <a:rPr lang="en-US" b="0" i="0" dirty="0">
                <a:solidFill>
                  <a:srgbClr val="273239"/>
                </a:solidFill>
                <a:effectLst/>
                <a:latin typeface="urw-din"/>
              </a:rPr>
              <a:t> </a:t>
            </a:r>
            <a:r>
              <a:rPr lang="en-US" b="0" i="0" dirty="0" err="1">
                <a:solidFill>
                  <a:srgbClr val="273239"/>
                </a:solidFill>
                <a:effectLst/>
                <a:latin typeface="urw-din"/>
              </a:rPr>
              <a:t>arr</a:t>
            </a:r>
            <a:r>
              <a:rPr lang="en-US" b="0" i="0" dirty="0">
                <a:solidFill>
                  <a:srgbClr val="273239"/>
                </a:solidFill>
                <a:effectLst/>
                <a:latin typeface="urw-din"/>
              </a:rPr>
              <a:t>[] </a:t>
            </a:r>
            <a:r>
              <a:rPr lang="en-US" b="0" i="0" dirty="0" err="1">
                <a:solidFill>
                  <a:srgbClr val="273239"/>
                </a:solidFill>
                <a:effectLst/>
                <a:latin typeface="urw-din"/>
              </a:rPr>
              <a:t>dəyərlərinin</a:t>
            </a:r>
            <a:r>
              <a:rPr lang="en-US" b="0" i="0" dirty="0">
                <a:solidFill>
                  <a:srgbClr val="273239"/>
                </a:solidFill>
                <a:effectLst/>
                <a:latin typeface="urw-din"/>
              </a:rPr>
              <a:t> </a:t>
            </a:r>
            <a:r>
              <a:rPr lang="en-US" b="0" i="0" dirty="0" err="1">
                <a:solidFill>
                  <a:srgbClr val="273239"/>
                </a:solidFill>
                <a:effectLst/>
                <a:latin typeface="urw-din"/>
              </a:rPr>
              <a:t>çeşidlənmiş</a:t>
            </a:r>
            <a:r>
              <a:rPr lang="en-US" b="0" i="0" dirty="0">
                <a:solidFill>
                  <a:srgbClr val="273239"/>
                </a:solidFill>
                <a:effectLst/>
                <a:latin typeface="urw-din"/>
              </a:rPr>
              <a:t> </a:t>
            </a:r>
            <a:r>
              <a:rPr lang="en-US" b="0" i="0" dirty="0" err="1">
                <a:solidFill>
                  <a:srgbClr val="273239"/>
                </a:solidFill>
                <a:effectLst/>
                <a:latin typeface="urw-din"/>
              </a:rPr>
              <a:t>massivini</a:t>
            </a:r>
            <a:r>
              <a:rPr lang="en-US" b="0" i="0" dirty="0">
                <a:solidFill>
                  <a:srgbClr val="273239"/>
                </a:solidFill>
                <a:effectLst/>
                <a:latin typeface="urw-din"/>
              </a:rPr>
              <a:t> </a:t>
            </a:r>
            <a:r>
              <a:rPr lang="en-US" b="0" i="0" dirty="0" err="1">
                <a:solidFill>
                  <a:srgbClr val="273239"/>
                </a:solidFill>
                <a:effectLst/>
                <a:latin typeface="urw-din"/>
              </a:rPr>
              <a:t>nəzərə</a:t>
            </a:r>
            <a:r>
              <a:rPr lang="en-US" b="0" i="0" dirty="0">
                <a:solidFill>
                  <a:srgbClr val="273239"/>
                </a:solidFill>
                <a:effectLst/>
                <a:latin typeface="urw-din"/>
              </a:rPr>
              <a:t> </a:t>
            </a:r>
            <a:r>
              <a:rPr lang="en-US" b="0" i="0" dirty="0" err="1">
                <a:solidFill>
                  <a:srgbClr val="273239"/>
                </a:solidFill>
                <a:effectLst/>
                <a:latin typeface="urw-din"/>
              </a:rPr>
              <a:t>alaraq</a:t>
            </a:r>
            <a:r>
              <a:rPr lang="en-US" b="0" i="0" dirty="0">
                <a:solidFill>
                  <a:srgbClr val="273239"/>
                </a:solidFill>
                <a:effectLst/>
                <a:latin typeface="urw-din"/>
              </a:rPr>
              <a:t>, </a:t>
            </a:r>
            <a:r>
              <a:rPr lang="en-US" b="0" i="0" dirty="0" err="1">
                <a:solidFill>
                  <a:srgbClr val="273239"/>
                </a:solidFill>
                <a:effectLst/>
                <a:latin typeface="urw-din"/>
              </a:rPr>
              <a:t>massivdə</a:t>
            </a:r>
            <a:r>
              <a:rPr lang="en-US" b="0" i="0" dirty="0">
                <a:solidFill>
                  <a:srgbClr val="273239"/>
                </a:solidFill>
                <a:effectLst/>
                <a:latin typeface="urw-din"/>
              </a:rPr>
              <a:t> </a:t>
            </a:r>
            <a:r>
              <a:rPr lang="en-US" b="0" i="0" dirty="0" err="1">
                <a:solidFill>
                  <a:srgbClr val="273239"/>
                </a:solidFill>
                <a:effectLst/>
                <a:latin typeface="urw-din"/>
              </a:rPr>
              <a:t>xüsusi</a:t>
            </a:r>
            <a:r>
              <a:rPr lang="en-US" b="0" i="0" dirty="0">
                <a:solidFill>
                  <a:srgbClr val="273239"/>
                </a:solidFill>
                <a:effectLst/>
                <a:latin typeface="urw-din"/>
              </a:rPr>
              <a:t> x </a:t>
            </a:r>
            <a:r>
              <a:rPr lang="en-US" b="0" i="0" dirty="0" err="1">
                <a:solidFill>
                  <a:srgbClr val="273239"/>
                </a:solidFill>
                <a:effectLst/>
                <a:latin typeface="urw-din"/>
              </a:rPr>
              <a:t>elementini</a:t>
            </a:r>
            <a:r>
              <a:rPr lang="en-US" b="0" i="0" dirty="0">
                <a:solidFill>
                  <a:srgbClr val="273239"/>
                </a:solidFill>
                <a:effectLst/>
                <a:latin typeface="urw-din"/>
              </a:rPr>
              <a:t> </a:t>
            </a:r>
            <a:r>
              <a:rPr lang="en-US" b="0" i="0" dirty="0" err="1">
                <a:solidFill>
                  <a:srgbClr val="273239"/>
                </a:solidFill>
                <a:effectLst/>
                <a:latin typeface="urw-din"/>
              </a:rPr>
              <a:t>axtarmaq</a:t>
            </a:r>
            <a:r>
              <a:rPr lang="en-US" b="0" i="0" dirty="0">
                <a:solidFill>
                  <a:srgbClr val="273239"/>
                </a:solidFill>
                <a:effectLst/>
                <a:latin typeface="urw-din"/>
              </a:rPr>
              <a:t> </a:t>
            </a:r>
            <a:r>
              <a:rPr lang="en-US" b="0" i="0" dirty="0" err="1">
                <a:solidFill>
                  <a:srgbClr val="273239"/>
                </a:solidFill>
                <a:effectLst/>
                <a:latin typeface="urw-din"/>
              </a:rPr>
              <a:t>üçün</a:t>
            </a:r>
            <a:r>
              <a:rPr lang="en-US" b="0" i="0" dirty="0">
                <a:solidFill>
                  <a:srgbClr val="273239"/>
                </a:solidFill>
                <a:effectLst/>
                <a:latin typeface="urw-din"/>
              </a:rPr>
              <a:t> </a:t>
            </a:r>
            <a:r>
              <a:rPr lang="en-US" b="0" i="0" dirty="0" err="1">
                <a:solidFill>
                  <a:srgbClr val="273239"/>
                </a:solidFill>
                <a:effectLst/>
                <a:latin typeface="urw-din"/>
              </a:rPr>
              <a:t>funksiya</a:t>
            </a:r>
            <a:r>
              <a:rPr lang="en-US" b="0" i="0" dirty="0">
                <a:solidFill>
                  <a:srgbClr val="273239"/>
                </a:solidFill>
                <a:effectLst/>
                <a:latin typeface="urw-din"/>
              </a:rPr>
              <a:t> </a:t>
            </a:r>
            <a:r>
              <a:rPr lang="en-US" b="0" i="0" dirty="0" err="1">
                <a:solidFill>
                  <a:srgbClr val="273239"/>
                </a:solidFill>
                <a:effectLst/>
                <a:latin typeface="urw-din"/>
              </a:rPr>
              <a:t>yazın</a:t>
            </a:r>
            <a:r>
              <a:rPr lang="en-US" b="0" i="0" dirty="0">
                <a:solidFill>
                  <a:srgbClr val="273239"/>
                </a:solidFill>
                <a:effectLst/>
                <a:latin typeface="urw-din"/>
              </a:rPr>
              <a:t>.) The Interpolation Search is an improvement over </a:t>
            </a:r>
            <a:r>
              <a:rPr lang="en-US" b="0" i="0" u="sng" dirty="0">
                <a:effectLst/>
                <a:latin typeface="urw-din"/>
                <a:hlinkClick r:id="rId2"/>
              </a:rPr>
              <a:t>Binary Search</a:t>
            </a:r>
            <a:r>
              <a:rPr lang="en-US" b="0" i="0" dirty="0">
                <a:solidFill>
                  <a:srgbClr val="273239"/>
                </a:solidFill>
                <a:effectLst/>
                <a:latin typeface="urw-din"/>
              </a:rPr>
              <a:t> for instances, where the values in a sorted array are uniformly distributed. Interpolation constructs new data points within the range of a discrete set of known data points.(</a:t>
            </a:r>
            <a:r>
              <a:rPr lang="en-US" b="0" i="0" dirty="0" err="1">
                <a:solidFill>
                  <a:srgbClr val="273239"/>
                </a:solidFill>
                <a:effectLst/>
                <a:latin typeface="urw-din"/>
              </a:rPr>
              <a:t>İnterpolyasiya</a:t>
            </a:r>
            <a:r>
              <a:rPr lang="en-US" b="0" i="0" dirty="0">
                <a:solidFill>
                  <a:srgbClr val="273239"/>
                </a:solidFill>
                <a:effectLst/>
                <a:latin typeface="urw-din"/>
              </a:rPr>
              <a:t> </a:t>
            </a:r>
            <a:r>
              <a:rPr lang="en-US" b="0" i="0" dirty="0" err="1">
                <a:solidFill>
                  <a:srgbClr val="273239"/>
                </a:solidFill>
                <a:effectLst/>
                <a:latin typeface="urw-din"/>
              </a:rPr>
              <a:t>Axtarışı</a:t>
            </a:r>
            <a:r>
              <a:rPr lang="en-US" b="0" i="0" dirty="0">
                <a:solidFill>
                  <a:srgbClr val="273239"/>
                </a:solidFill>
                <a:effectLst/>
                <a:latin typeface="urw-din"/>
              </a:rPr>
              <a:t> </a:t>
            </a:r>
            <a:r>
              <a:rPr lang="en-US" b="0" i="0" dirty="0" err="1">
                <a:solidFill>
                  <a:srgbClr val="273239"/>
                </a:solidFill>
                <a:effectLst/>
                <a:latin typeface="urw-din"/>
              </a:rPr>
              <a:t>sıralanmış</a:t>
            </a:r>
            <a:r>
              <a:rPr lang="en-US" b="0" i="0" dirty="0">
                <a:solidFill>
                  <a:srgbClr val="273239"/>
                </a:solidFill>
                <a:effectLst/>
                <a:latin typeface="urw-din"/>
              </a:rPr>
              <a:t> </a:t>
            </a:r>
            <a:r>
              <a:rPr lang="en-US" b="0" i="0" dirty="0" err="1">
                <a:solidFill>
                  <a:srgbClr val="273239"/>
                </a:solidFill>
                <a:effectLst/>
                <a:latin typeface="urw-din"/>
              </a:rPr>
              <a:t>massivdəki</a:t>
            </a:r>
            <a:r>
              <a:rPr lang="en-US" b="0" i="0" dirty="0">
                <a:solidFill>
                  <a:srgbClr val="273239"/>
                </a:solidFill>
                <a:effectLst/>
                <a:latin typeface="urw-din"/>
              </a:rPr>
              <a:t> </a:t>
            </a:r>
            <a:r>
              <a:rPr lang="en-US" b="0" i="0" dirty="0" err="1">
                <a:solidFill>
                  <a:srgbClr val="273239"/>
                </a:solidFill>
                <a:effectLst/>
                <a:latin typeface="urw-din"/>
              </a:rPr>
              <a:t>dəyərlərin</a:t>
            </a:r>
            <a:r>
              <a:rPr lang="en-US" b="0" i="0" dirty="0">
                <a:solidFill>
                  <a:srgbClr val="273239"/>
                </a:solidFill>
                <a:effectLst/>
                <a:latin typeface="urw-din"/>
              </a:rPr>
              <a:t> </a:t>
            </a:r>
            <a:r>
              <a:rPr lang="en-US" b="0" i="0" dirty="0" err="1">
                <a:solidFill>
                  <a:srgbClr val="273239"/>
                </a:solidFill>
                <a:effectLst/>
                <a:latin typeface="urw-din"/>
              </a:rPr>
              <a:t>bərabər</a:t>
            </a:r>
            <a:r>
              <a:rPr lang="en-US" b="0" i="0" dirty="0">
                <a:solidFill>
                  <a:srgbClr val="273239"/>
                </a:solidFill>
                <a:effectLst/>
                <a:latin typeface="urw-din"/>
              </a:rPr>
              <a:t> </a:t>
            </a:r>
            <a:r>
              <a:rPr lang="en-US" b="0" i="0" dirty="0" err="1">
                <a:solidFill>
                  <a:srgbClr val="273239"/>
                </a:solidFill>
                <a:effectLst/>
                <a:latin typeface="urw-din"/>
              </a:rPr>
              <a:t>paylandığı</a:t>
            </a:r>
            <a:r>
              <a:rPr lang="en-US" b="0" i="0" dirty="0">
                <a:solidFill>
                  <a:srgbClr val="273239"/>
                </a:solidFill>
                <a:effectLst/>
                <a:latin typeface="urw-din"/>
              </a:rPr>
              <a:t> </a:t>
            </a:r>
            <a:r>
              <a:rPr lang="en-US" b="0" i="0" dirty="0" err="1">
                <a:solidFill>
                  <a:srgbClr val="273239"/>
                </a:solidFill>
                <a:effectLst/>
                <a:latin typeface="urw-din"/>
              </a:rPr>
              <a:t>nümunələr</a:t>
            </a:r>
            <a:r>
              <a:rPr lang="en-US" b="0" i="0" dirty="0">
                <a:solidFill>
                  <a:srgbClr val="273239"/>
                </a:solidFill>
                <a:effectLst/>
                <a:latin typeface="urw-din"/>
              </a:rPr>
              <a:t> </a:t>
            </a:r>
            <a:r>
              <a:rPr lang="en-US" b="0" i="0" dirty="0" err="1">
                <a:solidFill>
                  <a:srgbClr val="273239"/>
                </a:solidFill>
                <a:effectLst/>
                <a:latin typeface="urw-din"/>
              </a:rPr>
              <a:t>üçün</a:t>
            </a:r>
            <a:r>
              <a:rPr lang="en-US" b="0" i="0" dirty="0">
                <a:solidFill>
                  <a:srgbClr val="273239"/>
                </a:solidFill>
                <a:effectLst/>
                <a:latin typeface="urw-din"/>
              </a:rPr>
              <a:t> </a:t>
            </a:r>
            <a:r>
              <a:rPr lang="en-US" b="0" i="0" dirty="0" err="1">
                <a:solidFill>
                  <a:srgbClr val="273239"/>
                </a:solidFill>
                <a:effectLst/>
                <a:latin typeface="urw-din"/>
              </a:rPr>
              <a:t>Binar</a:t>
            </a:r>
            <a:r>
              <a:rPr lang="en-US" b="0" i="0" dirty="0">
                <a:solidFill>
                  <a:srgbClr val="273239"/>
                </a:solidFill>
                <a:effectLst/>
                <a:latin typeface="urw-din"/>
              </a:rPr>
              <a:t> </a:t>
            </a:r>
            <a:r>
              <a:rPr lang="en-US" b="0" i="0" dirty="0" err="1">
                <a:solidFill>
                  <a:srgbClr val="273239"/>
                </a:solidFill>
                <a:effectLst/>
                <a:latin typeface="urw-din"/>
              </a:rPr>
              <a:t>Axtarış</a:t>
            </a:r>
            <a:r>
              <a:rPr lang="en-US" b="0" i="0" dirty="0">
                <a:solidFill>
                  <a:srgbClr val="273239"/>
                </a:solidFill>
                <a:effectLst/>
                <a:latin typeface="urw-din"/>
              </a:rPr>
              <a:t> </a:t>
            </a:r>
            <a:r>
              <a:rPr lang="en-US" b="0" i="0" dirty="0" err="1">
                <a:solidFill>
                  <a:srgbClr val="273239"/>
                </a:solidFill>
                <a:effectLst/>
                <a:latin typeface="urw-din"/>
              </a:rPr>
              <a:t>üzərində</a:t>
            </a:r>
            <a:r>
              <a:rPr lang="en-US" b="0" i="0" dirty="0">
                <a:solidFill>
                  <a:srgbClr val="273239"/>
                </a:solidFill>
                <a:effectLst/>
                <a:latin typeface="urw-din"/>
              </a:rPr>
              <a:t> </a:t>
            </a:r>
            <a:r>
              <a:rPr lang="en-US" b="0" i="0" dirty="0" err="1">
                <a:solidFill>
                  <a:srgbClr val="273239"/>
                </a:solidFill>
                <a:effectLst/>
                <a:latin typeface="urw-din"/>
              </a:rPr>
              <a:t>təkmilləşdirmədir</a:t>
            </a:r>
            <a:r>
              <a:rPr lang="en-US" b="0" i="0" dirty="0">
                <a:solidFill>
                  <a:srgbClr val="273239"/>
                </a:solidFill>
                <a:effectLst/>
                <a:latin typeface="urw-din"/>
              </a:rPr>
              <a:t>. </a:t>
            </a:r>
            <a:r>
              <a:rPr lang="en-US" b="0" i="0" dirty="0" err="1">
                <a:solidFill>
                  <a:srgbClr val="273239"/>
                </a:solidFill>
                <a:effectLst/>
                <a:latin typeface="urw-din"/>
              </a:rPr>
              <a:t>İnterpolyasiya</a:t>
            </a:r>
            <a:r>
              <a:rPr lang="en-US" b="0" i="0" dirty="0">
                <a:solidFill>
                  <a:srgbClr val="273239"/>
                </a:solidFill>
                <a:effectLst/>
                <a:latin typeface="urw-din"/>
              </a:rPr>
              <a:t> </a:t>
            </a:r>
            <a:r>
              <a:rPr lang="en-US" b="0" i="0" dirty="0" err="1">
                <a:solidFill>
                  <a:srgbClr val="273239"/>
                </a:solidFill>
                <a:effectLst/>
                <a:latin typeface="urw-din"/>
              </a:rPr>
              <a:t>məlum</a:t>
            </a:r>
            <a:r>
              <a:rPr lang="en-US" b="0" i="0" dirty="0">
                <a:solidFill>
                  <a:srgbClr val="273239"/>
                </a:solidFill>
                <a:effectLst/>
                <a:latin typeface="urw-din"/>
              </a:rPr>
              <a:t> </a:t>
            </a:r>
            <a:r>
              <a:rPr lang="en-US" b="0" i="0" dirty="0" err="1">
                <a:solidFill>
                  <a:srgbClr val="273239"/>
                </a:solidFill>
                <a:effectLst/>
                <a:latin typeface="urw-din"/>
              </a:rPr>
              <a:t>məlumat</a:t>
            </a:r>
            <a:r>
              <a:rPr lang="en-US" b="0" i="0" dirty="0">
                <a:solidFill>
                  <a:srgbClr val="273239"/>
                </a:solidFill>
                <a:effectLst/>
                <a:latin typeface="urw-din"/>
              </a:rPr>
              <a:t> </a:t>
            </a:r>
            <a:r>
              <a:rPr lang="en-US" b="0" i="0" dirty="0" err="1">
                <a:solidFill>
                  <a:srgbClr val="273239"/>
                </a:solidFill>
                <a:effectLst/>
                <a:latin typeface="urw-din"/>
              </a:rPr>
              <a:t>nöqtələrinin</a:t>
            </a:r>
            <a:r>
              <a:rPr lang="en-US" b="0" i="0" dirty="0">
                <a:solidFill>
                  <a:srgbClr val="273239"/>
                </a:solidFill>
                <a:effectLst/>
                <a:latin typeface="urw-din"/>
              </a:rPr>
              <a:t> </a:t>
            </a:r>
            <a:r>
              <a:rPr lang="en-US" b="0" i="0" dirty="0" err="1">
                <a:solidFill>
                  <a:srgbClr val="273239"/>
                </a:solidFill>
                <a:effectLst/>
                <a:latin typeface="urw-din"/>
              </a:rPr>
              <a:t>diskret</a:t>
            </a:r>
            <a:r>
              <a:rPr lang="en-US" b="0" i="0" dirty="0">
                <a:solidFill>
                  <a:srgbClr val="273239"/>
                </a:solidFill>
                <a:effectLst/>
                <a:latin typeface="urw-din"/>
              </a:rPr>
              <a:t> </a:t>
            </a:r>
            <a:r>
              <a:rPr lang="en-US" b="0" i="0" dirty="0" err="1">
                <a:solidFill>
                  <a:srgbClr val="273239"/>
                </a:solidFill>
                <a:effectLst/>
                <a:latin typeface="urw-din"/>
              </a:rPr>
              <a:t>dəsti</a:t>
            </a:r>
            <a:r>
              <a:rPr lang="en-US" b="0" i="0" dirty="0">
                <a:solidFill>
                  <a:srgbClr val="273239"/>
                </a:solidFill>
                <a:effectLst/>
                <a:latin typeface="urw-din"/>
              </a:rPr>
              <a:t> </a:t>
            </a:r>
            <a:r>
              <a:rPr lang="en-US" b="0" i="0" dirty="0" err="1">
                <a:solidFill>
                  <a:srgbClr val="273239"/>
                </a:solidFill>
                <a:effectLst/>
                <a:latin typeface="urw-din"/>
              </a:rPr>
              <a:t>daxilində</a:t>
            </a:r>
            <a:r>
              <a:rPr lang="en-US" b="0" i="0" dirty="0">
                <a:solidFill>
                  <a:srgbClr val="273239"/>
                </a:solidFill>
                <a:effectLst/>
                <a:latin typeface="urw-din"/>
              </a:rPr>
              <a:t> yeni </a:t>
            </a:r>
            <a:r>
              <a:rPr lang="en-US" b="0" i="0" dirty="0" err="1">
                <a:solidFill>
                  <a:srgbClr val="273239"/>
                </a:solidFill>
                <a:effectLst/>
                <a:latin typeface="urw-din"/>
              </a:rPr>
              <a:t>məlumat</a:t>
            </a:r>
            <a:r>
              <a:rPr lang="en-US" b="0" i="0" dirty="0">
                <a:solidFill>
                  <a:srgbClr val="273239"/>
                </a:solidFill>
                <a:effectLst/>
                <a:latin typeface="urw-din"/>
              </a:rPr>
              <a:t> </a:t>
            </a:r>
            <a:r>
              <a:rPr lang="en-US" b="0" i="0" dirty="0" err="1">
                <a:solidFill>
                  <a:srgbClr val="273239"/>
                </a:solidFill>
                <a:effectLst/>
                <a:latin typeface="urw-din"/>
              </a:rPr>
              <a:t>nöqtələrini</a:t>
            </a:r>
            <a:r>
              <a:rPr lang="en-US" b="0" i="0" dirty="0">
                <a:solidFill>
                  <a:srgbClr val="273239"/>
                </a:solidFill>
                <a:effectLst/>
                <a:latin typeface="urw-din"/>
              </a:rPr>
              <a:t> </a:t>
            </a:r>
            <a:r>
              <a:rPr lang="en-US" b="0" i="0" dirty="0" err="1">
                <a:solidFill>
                  <a:srgbClr val="273239"/>
                </a:solidFill>
                <a:effectLst/>
                <a:latin typeface="urw-din"/>
              </a:rPr>
              <a:t>qurur</a:t>
            </a:r>
            <a:r>
              <a:rPr lang="en-US" b="0" i="0" dirty="0">
                <a:solidFill>
                  <a:srgbClr val="273239"/>
                </a:solidFill>
                <a:effectLst/>
                <a:latin typeface="urw-din"/>
              </a:rPr>
              <a:t>.</a:t>
            </a:r>
          </a:p>
        </p:txBody>
      </p:sp>
      <p:pic>
        <p:nvPicPr>
          <p:cNvPr id="27" name="Graphic 26">
            <a:extLst>
              <a:ext uri="{FF2B5EF4-FFF2-40B4-BE49-F238E27FC236}">
                <a16:creationId xmlns:a16="http://schemas.microsoft.com/office/drawing/2014/main" id="{1B8FA72E-1ABE-02E9-BA67-E6ED5C5546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3019" y="3107630"/>
            <a:ext cx="8433062" cy="3533775"/>
          </a:xfrm>
          <a:prstGeom prst="rect">
            <a:avLst/>
          </a:prstGeom>
        </p:spPr>
      </p:pic>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3/1/2023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
        <p:nvSpPr>
          <p:cNvPr id="79" name="Title 78">
            <a:extLst>
              <a:ext uri="{FF2B5EF4-FFF2-40B4-BE49-F238E27FC236}">
                <a16:creationId xmlns:a16="http://schemas.microsoft.com/office/drawing/2014/main" id="{26E12903-1C0D-0F35-A68D-0B91ABF9972E}"/>
              </a:ext>
            </a:extLst>
          </p:cNvPr>
          <p:cNvSpPr>
            <a:spLocks noGrp="1"/>
          </p:cNvSpPr>
          <p:nvPr>
            <p:ph type="title"/>
          </p:nvPr>
        </p:nvSpPr>
        <p:spPr>
          <a:xfrm>
            <a:off x="2362414" y="0"/>
            <a:ext cx="10678142" cy="825630"/>
          </a:xfrm>
        </p:spPr>
        <p:txBody>
          <a:bodyPr/>
          <a:lstStyle/>
          <a:p>
            <a:r>
              <a:rPr lang="en-US" dirty="0"/>
              <a:t>EXPONENTIAL SEARCH</a:t>
            </a:r>
          </a:p>
        </p:txBody>
      </p:sp>
      <p:sp>
        <p:nvSpPr>
          <p:cNvPr id="81" name="TextBox 80">
            <a:extLst>
              <a:ext uri="{FF2B5EF4-FFF2-40B4-BE49-F238E27FC236}">
                <a16:creationId xmlns:a16="http://schemas.microsoft.com/office/drawing/2014/main" id="{B702E18E-6D10-B31D-77CA-9A3BAFE9ECA5}"/>
              </a:ext>
            </a:extLst>
          </p:cNvPr>
          <p:cNvSpPr txBox="1"/>
          <p:nvPr/>
        </p:nvSpPr>
        <p:spPr>
          <a:xfrm>
            <a:off x="381000" y="759642"/>
            <a:ext cx="11430000" cy="2585323"/>
          </a:xfrm>
          <a:prstGeom prst="rect">
            <a:avLst/>
          </a:prstGeom>
          <a:noFill/>
        </p:spPr>
        <p:txBody>
          <a:bodyPr wrap="square">
            <a:spAutoFit/>
          </a:bodyPr>
          <a:lstStyle/>
          <a:p>
            <a:r>
              <a:rPr lang="en-US" dirty="0"/>
              <a:t>Applications of Exponential Search: </a:t>
            </a:r>
          </a:p>
          <a:p>
            <a:r>
              <a:rPr lang="en-US" dirty="0"/>
              <a:t>Exponential Binary Search is particularly useful for unbounded searches, where size of array is infinite. Please refer Unbounded Binary Search for an example.</a:t>
            </a:r>
          </a:p>
          <a:p>
            <a:r>
              <a:rPr lang="en-US" dirty="0"/>
              <a:t>It works better than Binary Search for bounded arrays, and also when the element to be searched is closer to the first element.(</a:t>
            </a:r>
            <a:r>
              <a:rPr lang="en-US" dirty="0" err="1"/>
              <a:t>Eksponensial</a:t>
            </a:r>
            <a:r>
              <a:rPr lang="en-US" dirty="0"/>
              <a:t> </a:t>
            </a:r>
            <a:r>
              <a:rPr lang="en-US" dirty="0" err="1"/>
              <a:t>Axtarış</a:t>
            </a:r>
            <a:r>
              <a:rPr lang="en-US" dirty="0"/>
              <a:t> </a:t>
            </a:r>
            <a:r>
              <a:rPr lang="en-US" dirty="0" err="1"/>
              <a:t>Tətbiqləri</a:t>
            </a:r>
            <a:r>
              <a:rPr lang="en-US" dirty="0"/>
              <a:t>:</a:t>
            </a:r>
          </a:p>
          <a:p>
            <a:r>
              <a:rPr lang="en-US" dirty="0" err="1"/>
              <a:t>Eksponensial</a:t>
            </a:r>
            <a:r>
              <a:rPr lang="en-US" dirty="0"/>
              <a:t> </a:t>
            </a:r>
            <a:r>
              <a:rPr lang="en-US" dirty="0" err="1"/>
              <a:t>İkili</a:t>
            </a:r>
            <a:r>
              <a:rPr lang="en-US" dirty="0"/>
              <a:t> </a:t>
            </a:r>
            <a:r>
              <a:rPr lang="en-US" dirty="0" err="1"/>
              <a:t>Axtarış</a:t>
            </a:r>
            <a:r>
              <a:rPr lang="en-US" dirty="0"/>
              <a:t>, </a:t>
            </a:r>
            <a:r>
              <a:rPr lang="en-US" dirty="0" err="1"/>
              <a:t>massivin</a:t>
            </a:r>
            <a:r>
              <a:rPr lang="en-US" dirty="0"/>
              <a:t> </a:t>
            </a:r>
            <a:r>
              <a:rPr lang="en-US" dirty="0" err="1"/>
              <a:t>ölçüsünün</a:t>
            </a:r>
            <a:r>
              <a:rPr lang="en-US" dirty="0"/>
              <a:t> </a:t>
            </a:r>
            <a:r>
              <a:rPr lang="en-US" dirty="0" err="1"/>
              <a:t>sonsuz</a:t>
            </a:r>
            <a:r>
              <a:rPr lang="en-US" dirty="0"/>
              <a:t> </a:t>
            </a:r>
            <a:r>
              <a:rPr lang="en-US" dirty="0" err="1"/>
              <a:t>olduğu</a:t>
            </a:r>
            <a:r>
              <a:rPr lang="en-US" dirty="0"/>
              <a:t> </a:t>
            </a:r>
            <a:r>
              <a:rPr lang="en-US" dirty="0" err="1"/>
              <a:t>qeyri-məhdud</a:t>
            </a:r>
            <a:r>
              <a:rPr lang="en-US" dirty="0"/>
              <a:t> </a:t>
            </a:r>
            <a:r>
              <a:rPr lang="en-US" dirty="0" err="1"/>
              <a:t>axtarışlar</a:t>
            </a:r>
            <a:r>
              <a:rPr lang="en-US" dirty="0"/>
              <a:t> </a:t>
            </a:r>
            <a:r>
              <a:rPr lang="en-US" dirty="0" err="1"/>
              <a:t>üçün</a:t>
            </a:r>
            <a:r>
              <a:rPr lang="en-US" dirty="0"/>
              <a:t> </a:t>
            </a:r>
            <a:r>
              <a:rPr lang="en-US" dirty="0" err="1"/>
              <a:t>xüsusilə</a:t>
            </a:r>
            <a:r>
              <a:rPr lang="en-US" dirty="0"/>
              <a:t> </a:t>
            </a:r>
            <a:r>
              <a:rPr lang="en-US" dirty="0" err="1"/>
              <a:t>faydalıdır</a:t>
            </a:r>
            <a:r>
              <a:rPr lang="en-US" dirty="0"/>
              <a:t>. </a:t>
            </a:r>
            <a:r>
              <a:rPr lang="en-US" dirty="0" err="1"/>
              <a:t>Nümunə</a:t>
            </a:r>
            <a:r>
              <a:rPr lang="en-US" dirty="0"/>
              <a:t> </a:t>
            </a:r>
            <a:r>
              <a:rPr lang="en-US" dirty="0" err="1"/>
              <a:t>üçün</a:t>
            </a:r>
            <a:r>
              <a:rPr lang="en-US" dirty="0"/>
              <a:t> </a:t>
            </a:r>
            <a:r>
              <a:rPr lang="en-US" dirty="0" err="1"/>
              <a:t>Sərhədsiz</a:t>
            </a:r>
            <a:r>
              <a:rPr lang="en-US" dirty="0"/>
              <a:t> </a:t>
            </a:r>
            <a:r>
              <a:rPr lang="en-US" dirty="0" err="1"/>
              <a:t>Binar</a:t>
            </a:r>
            <a:r>
              <a:rPr lang="en-US" dirty="0"/>
              <a:t> </a:t>
            </a:r>
            <a:r>
              <a:rPr lang="en-US" dirty="0" err="1"/>
              <a:t>Axtarışa</a:t>
            </a:r>
            <a:r>
              <a:rPr lang="en-US" dirty="0"/>
              <a:t> </a:t>
            </a:r>
            <a:r>
              <a:rPr lang="en-US" dirty="0" err="1"/>
              <a:t>baxın</a:t>
            </a:r>
            <a:r>
              <a:rPr lang="en-US" dirty="0"/>
              <a:t>.</a:t>
            </a:r>
          </a:p>
          <a:p>
            <a:r>
              <a:rPr lang="en-US" dirty="0"/>
              <a:t>O, </a:t>
            </a:r>
            <a:r>
              <a:rPr lang="en-US" dirty="0" err="1"/>
              <a:t>məhdud</a:t>
            </a:r>
            <a:r>
              <a:rPr lang="en-US" dirty="0"/>
              <a:t> </a:t>
            </a:r>
            <a:r>
              <a:rPr lang="en-US" dirty="0" err="1"/>
              <a:t>massivlər</a:t>
            </a:r>
            <a:r>
              <a:rPr lang="en-US" dirty="0"/>
              <a:t> </a:t>
            </a:r>
            <a:r>
              <a:rPr lang="en-US" dirty="0" err="1"/>
              <a:t>üçün</a:t>
            </a:r>
            <a:r>
              <a:rPr lang="en-US" dirty="0"/>
              <a:t> </a:t>
            </a:r>
            <a:r>
              <a:rPr lang="en-US" dirty="0" err="1"/>
              <a:t>Binar</a:t>
            </a:r>
            <a:r>
              <a:rPr lang="en-US" dirty="0"/>
              <a:t> </a:t>
            </a:r>
            <a:r>
              <a:rPr lang="en-US" dirty="0" err="1"/>
              <a:t>Axtarışdan</a:t>
            </a:r>
            <a:r>
              <a:rPr lang="en-US" dirty="0"/>
              <a:t> </a:t>
            </a:r>
            <a:r>
              <a:rPr lang="en-US" dirty="0" err="1"/>
              <a:t>daha</a:t>
            </a:r>
            <a:r>
              <a:rPr lang="en-US" dirty="0"/>
              <a:t> </a:t>
            </a:r>
            <a:r>
              <a:rPr lang="en-US" dirty="0" err="1"/>
              <a:t>yaxşı</a:t>
            </a:r>
            <a:r>
              <a:rPr lang="en-US" dirty="0"/>
              <a:t> </a:t>
            </a:r>
            <a:r>
              <a:rPr lang="en-US" dirty="0" err="1"/>
              <a:t>işləyir</a:t>
            </a:r>
            <a:r>
              <a:rPr lang="en-US" dirty="0"/>
              <a:t>, </a:t>
            </a:r>
            <a:r>
              <a:rPr lang="en-US" dirty="0" err="1"/>
              <a:t>həmçinin</a:t>
            </a:r>
            <a:r>
              <a:rPr lang="en-US" dirty="0"/>
              <a:t> </a:t>
            </a:r>
            <a:r>
              <a:rPr lang="en-US" dirty="0" err="1"/>
              <a:t>axtarılacaq</a:t>
            </a:r>
            <a:r>
              <a:rPr lang="en-US" dirty="0"/>
              <a:t> element </a:t>
            </a:r>
            <a:r>
              <a:rPr lang="en-US" dirty="0" err="1"/>
              <a:t>birinci</a:t>
            </a:r>
            <a:r>
              <a:rPr lang="en-US" dirty="0"/>
              <a:t> </a:t>
            </a:r>
            <a:r>
              <a:rPr lang="en-US" dirty="0" err="1"/>
              <a:t>elementə</a:t>
            </a:r>
            <a:r>
              <a:rPr lang="en-US" dirty="0"/>
              <a:t> </a:t>
            </a:r>
            <a:r>
              <a:rPr lang="en-US" dirty="0" err="1"/>
              <a:t>yaxın</a:t>
            </a:r>
            <a:r>
              <a:rPr lang="en-US" dirty="0"/>
              <a:t> </a:t>
            </a:r>
            <a:r>
              <a:rPr lang="en-US" dirty="0" err="1"/>
              <a:t>olduqda</a:t>
            </a:r>
            <a:r>
              <a:rPr lang="en-US" dirty="0"/>
              <a:t>.)</a:t>
            </a:r>
          </a:p>
        </p:txBody>
      </p:sp>
      <p:pic>
        <p:nvPicPr>
          <p:cNvPr id="83" name="Picture 82" descr="A picture containing text, keyboard, electronics, white&#10;&#10;Description automatically generated">
            <a:extLst>
              <a:ext uri="{FF2B5EF4-FFF2-40B4-BE49-F238E27FC236}">
                <a16:creationId xmlns:a16="http://schemas.microsoft.com/office/drawing/2014/main" id="{6554E130-5670-EF10-0DA6-2B51F8206525}"/>
              </a:ext>
            </a:extLst>
          </p:cNvPr>
          <p:cNvPicPr>
            <a:picLocks noChangeAspect="1"/>
          </p:cNvPicPr>
          <p:nvPr/>
        </p:nvPicPr>
        <p:blipFill>
          <a:blip r:embed="rId2"/>
          <a:stretch>
            <a:fillRect/>
          </a:stretch>
        </p:blipFill>
        <p:spPr>
          <a:xfrm>
            <a:off x="0" y="3429000"/>
            <a:ext cx="12192000" cy="3545257"/>
          </a:xfrm>
          <a:prstGeom prst="rect">
            <a:avLst/>
          </a:prstGeom>
        </p:spPr>
      </p:pic>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{6AC768C8-C762-4F9E-BC02-30B10C6BE1B1}tf45331398_win32</Template>
  <TotalTime>165</TotalTime>
  <Words>1448</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Tenorite</vt:lpstr>
      <vt:lpstr>urw-din</vt:lpstr>
      <vt:lpstr>Office Theme</vt:lpstr>
      <vt:lpstr>BİG O NOTATION</vt:lpstr>
      <vt:lpstr>BIG O NOTATION(BÖYÜK O NOTASIYASI)</vt:lpstr>
      <vt:lpstr>Big o notation bizə alqoritmin nə qədər tez işləməsini göstərir,suretini gostermir Big o establishes a worst-case run time-Big o en pis hali teqdim edir.</vt:lpstr>
      <vt:lpstr>LINEAR SEARCH</vt:lpstr>
      <vt:lpstr>LINEARY SEARCH ALGORİTM </vt:lpstr>
      <vt:lpstr>BINARY SEARCH</vt:lpstr>
      <vt:lpstr>JUMP SEARCH</vt:lpstr>
      <vt:lpstr>INTERPOLATION SEARCH</vt:lpstr>
      <vt:lpstr>EXPONENTIAL SEARCH</vt:lpstr>
      <vt:lpstr>FIBONACCI SEARCH</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O NOTATION</dc:title>
  <dc:creator>jafarov turtal</dc:creator>
  <cp:lastModifiedBy>jafarov turtal</cp:lastModifiedBy>
  <cp:revision>1</cp:revision>
  <dcterms:created xsi:type="dcterms:W3CDTF">2023-03-01T16:59:03Z</dcterms:created>
  <dcterms:modified xsi:type="dcterms:W3CDTF">2023-03-01T19:44:52Z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